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79"/>
  </p:notesMasterIdLst>
  <p:sldIdLst>
    <p:sldId id="256" r:id="rId9"/>
    <p:sldId id="389" r:id="rId10"/>
    <p:sldId id="439" r:id="rId11"/>
    <p:sldId id="441" r:id="rId12"/>
    <p:sldId id="452" r:id="rId13"/>
    <p:sldId id="454" r:id="rId14"/>
    <p:sldId id="455" r:id="rId15"/>
    <p:sldId id="456" r:id="rId16"/>
    <p:sldId id="457" r:id="rId17"/>
    <p:sldId id="458" r:id="rId18"/>
    <p:sldId id="459" r:id="rId19"/>
    <p:sldId id="461" r:id="rId20"/>
    <p:sldId id="570" r:id="rId21"/>
    <p:sldId id="598" r:id="rId22"/>
    <p:sldId id="597" r:id="rId23"/>
    <p:sldId id="464" r:id="rId24"/>
    <p:sldId id="571" r:id="rId25"/>
    <p:sldId id="601" r:id="rId26"/>
    <p:sldId id="465" r:id="rId27"/>
    <p:sldId id="466" r:id="rId28"/>
    <p:sldId id="467" r:id="rId29"/>
    <p:sldId id="468" r:id="rId30"/>
    <p:sldId id="469" r:id="rId31"/>
    <p:sldId id="602" r:id="rId32"/>
    <p:sldId id="603" r:id="rId33"/>
    <p:sldId id="474" r:id="rId34"/>
    <p:sldId id="477" r:id="rId35"/>
    <p:sldId id="479" r:id="rId36"/>
    <p:sldId id="482" r:id="rId37"/>
    <p:sldId id="483" r:id="rId38"/>
    <p:sldId id="485" r:id="rId39"/>
    <p:sldId id="480" r:id="rId40"/>
    <p:sldId id="487" r:id="rId41"/>
    <p:sldId id="489" r:id="rId42"/>
    <p:sldId id="490" r:id="rId43"/>
    <p:sldId id="491" r:id="rId44"/>
    <p:sldId id="440" r:id="rId45"/>
    <p:sldId id="390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23" r:id="rId54"/>
    <p:sldId id="520" r:id="rId55"/>
    <p:sldId id="521" r:id="rId56"/>
    <p:sldId id="530" r:id="rId57"/>
    <p:sldId id="531" r:id="rId58"/>
    <p:sldId id="556" r:id="rId59"/>
    <p:sldId id="557" r:id="rId60"/>
    <p:sldId id="543" r:id="rId61"/>
    <p:sldId id="544" r:id="rId62"/>
    <p:sldId id="545" r:id="rId63"/>
    <p:sldId id="546" r:id="rId64"/>
    <p:sldId id="596" r:id="rId65"/>
    <p:sldId id="548" r:id="rId66"/>
    <p:sldId id="549" r:id="rId67"/>
    <p:sldId id="550" r:id="rId68"/>
    <p:sldId id="553" r:id="rId69"/>
    <p:sldId id="554" r:id="rId70"/>
    <p:sldId id="555" r:id="rId71"/>
    <p:sldId id="576" r:id="rId72"/>
    <p:sldId id="572" r:id="rId73"/>
    <p:sldId id="573" r:id="rId74"/>
    <p:sldId id="574" r:id="rId75"/>
    <p:sldId id="575" r:id="rId76"/>
    <p:sldId id="569" r:id="rId77"/>
    <p:sldId id="604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F2F8"/>
    <a:srgbClr val="9898CC"/>
    <a:srgbClr val="808080"/>
    <a:srgbClr val="336699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771" autoAdjust="0"/>
  </p:normalViewPr>
  <p:slideViewPr>
    <p:cSldViewPr snapToGrid="0">
      <p:cViewPr varScale="1">
        <p:scale>
          <a:sx n="84" d="100"/>
          <a:sy n="84" d="100"/>
        </p:scale>
        <p:origin x="145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theme" Target="theme/theme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2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0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6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70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4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8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99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82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32/48bit</a:t>
                </a:r>
                <a:r>
                  <a:rPr lang="zh-CN" altLang="en-US" sz="1600" dirty="0" smtClean="0"/>
                  <a:t>，</a:t>
                </a:r>
                <a:r>
                  <a:rPr lang="en-US" altLang="zh-CN" sz="1600" dirty="0"/>
                  <a:t> 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10𝑀𝑏𝑝𝑠</a:t>
                </a:r>
                <a:r>
                  <a:rPr lang="zh-CN" altLang="en-US" sz="1600" dirty="0" smtClean="0"/>
                  <a:t>以太网上发送时延为</a:t>
                </a:r>
                <a:r>
                  <a:rPr lang="en-US" altLang="zh-CN" sz="1600" dirty="0" smtClean="0"/>
                  <a:t>3.2/4.8</a:t>
                </a:r>
                <a:r>
                  <a:rPr lang="el-GR" altLang="zh-CN" sz="1600" dirty="0">
                    <a:ea typeface="Cambria Math" panose="02040503050406030204" pitchFamily="18" charset="0"/>
                  </a:rPr>
                  <a:t> </a:t>
                </a:r>
                <a:r>
                  <a:rPr lang="el-GR" altLang="zh-CN" sz="16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zh-CN" sz="16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</a:t>
                </a:r>
                <a:r>
                  <a:rPr lang="zh-CN" altLang="en-US" sz="1600" dirty="0" smtClean="0"/>
                  <a:t> 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55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9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68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15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08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93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98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3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>
              <a:effectLst/>
            </a:endParaRPr>
          </a:p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33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14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97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5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41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15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一个网卡适配器有一个</a:t>
            </a:r>
            <a:r>
              <a:rPr lang="en-US" altLang="zh-CN"/>
              <a:t>MAC</a:t>
            </a:r>
            <a:r>
              <a:rPr lang="zh-CN" altLang="en-US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89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只需要知道组帧了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86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地址和地址无关 其实就是一个名字。但是</a:t>
            </a:r>
            <a:r>
              <a:rPr lang="en-US" altLang="zh-CN"/>
              <a:t>ip</a:t>
            </a:r>
            <a:r>
              <a:rPr lang="zh-CN" altLang="en-US"/>
              <a:t>实现了位置和名字的双重属性</a:t>
            </a:r>
            <a:endParaRPr lang="en-US" altLang="zh-CN"/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MAC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地址的长度为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48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位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(6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个字节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，通常表示为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12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个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16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进制数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40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接收数据帧 但是只接受部分帧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0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1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5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5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6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7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6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5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2.jpeg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2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3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16.xm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7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8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3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直连网络</a:t>
            </a:r>
            <a:r>
              <a:rPr lang="en-US" altLang="zh-CN" dirty="0"/>
              <a:t>(</a:t>
            </a:r>
            <a:r>
              <a:rPr lang="en-US" altLang="zh-CN"/>
              <a:t>3)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统计时分复用</a:t>
            </a:r>
            <a:r>
              <a:rPr lang="en-US" altLang="zh-CN" sz="2800" dirty="0">
                <a:latin typeface="Calibri" panose="020F0502020204030204" pitchFamily="34" charset="0"/>
              </a:rPr>
              <a:t>(Statistic TDM, STDM)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057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按需动态分配时隙</a:t>
            </a:r>
            <a:endParaRPr lang="en-US" altLang="zh-CN" sz="2000" dirty="0"/>
          </a:p>
          <a:p>
            <a:pPr lvl="1"/>
            <a:r>
              <a:rPr lang="zh-CN" altLang="en-US" sz="1600" dirty="0"/>
              <a:t>每个</a:t>
            </a:r>
            <a:r>
              <a:rPr lang="en-US" altLang="zh-CN" sz="1600" dirty="0"/>
              <a:t>STDM</a:t>
            </a:r>
            <a:r>
              <a:rPr lang="zh-CN" altLang="en-US" sz="1600" dirty="0"/>
              <a:t>帧中的时隙数小于用户数</a:t>
            </a:r>
            <a:endParaRPr lang="en-US" altLang="zh-CN" sz="1600" dirty="0"/>
          </a:p>
          <a:p>
            <a:pPr lvl="1"/>
            <a:r>
              <a:rPr lang="zh-CN" altLang="en-US" sz="1600" dirty="0"/>
              <a:t>用户所占时隙非周期性出现，又称异步时分复用；</a:t>
            </a:r>
            <a:r>
              <a:rPr lang="en-US" altLang="zh-CN" sz="1600" dirty="0"/>
              <a:t>TDM</a:t>
            </a:r>
            <a:r>
              <a:rPr lang="zh-CN" altLang="en-US" sz="1600" dirty="0"/>
              <a:t>称同步时分复用</a:t>
            </a:r>
            <a:endParaRPr lang="en-US" altLang="zh-CN" sz="1600" dirty="0"/>
          </a:p>
          <a:p>
            <a:pPr lvl="1"/>
            <a:r>
              <a:rPr lang="zh-CN" altLang="en-US" sz="1600" dirty="0"/>
              <a:t>每个时隙中必须有用户的地址信息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7042" y="2978977"/>
            <a:ext cx="7513217" cy="3070935"/>
            <a:chOff x="627042" y="2978977"/>
            <a:chExt cx="7513217" cy="3070935"/>
          </a:xfrm>
        </p:grpSpPr>
        <p:sp>
          <p:nvSpPr>
            <p:cNvPr id="276" name="未知"/>
            <p:cNvSpPr>
              <a:spLocks/>
            </p:cNvSpPr>
            <p:nvPr/>
          </p:nvSpPr>
          <p:spPr bwMode="auto">
            <a:xfrm>
              <a:off x="2925619" y="3329813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7" name="未知"/>
            <p:cNvSpPr>
              <a:spLocks/>
            </p:cNvSpPr>
            <p:nvPr/>
          </p:nvSpPr>
          <p:spPr bwMode="auto">
            <a:xfrm>
              <a:off x="1241282" y="4082288"/>
              <a:ext cx="1123950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8" name="未知"/>
            <p:cNvSpPr>
              <a:spLocks/>
            </p:cNvSpPr>
            <p:nvPr/>
          </p:nvSpPr>
          <p:spPr bwMode="auto">
            <a:xfrm>
              <a:off x="1803257" y="4833176"/>
              <a:ext cx="1122362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9" name="未知"/>
            <p:cNvSpPr>
              <a:spLocks/>
            </p:cNvSpPr>
            <p:nvPr/>
          </p:nvSpPr>
          <p:spPr bwMode="auto">
            <a:xfrm>
              <a:off x="2925619" y="5585651"/>
              <a:ext cx="561975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0" name="Text Box 14"/>
            <p:cNvSpPr txBox="1">
              <a:spLocks noChangeArrowheads="1"/>
            </p:cNvSpPr>
            <p:nvPr/>
          </p:nvSpPr>
          <p:spPr bwMode="auto">
            <a:xfrm>
              <a:off x="814244" y="3293301"/>
              <a:ext cx="340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1" name="Text Box 15"/>
            <p:cNvSpPr txBox="1">
              <a:spLocks noChangeArrowheads="1"/>
            </p:cNvSpPr>
            <p:nvPr/>
          </p:nvSpPr>
          <p:spPr bwMode="auto">
            <a:xfrm>
              <a:off x="814244" y="4045776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2" name="Text Box 16"/>
            <p:cNvSpPr txBox="1">
              <a:spLocks noChangeArrowheads="1"/>
            </p:cNvSpPr>
            <p:nvPr/>
          </p:nvSpPr>
          <p:spPr bwMode="auto">
            <a:xfrm>
              <a:off x="814244" y="4798251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3" name="Text Box 17"/>
            <p:cNvSpPr txBox="1">
              <a:spLocks noChangeArrowheads="1"/>
            </p:cNvSpPr>
            <p:nvPr/>
          </p:nvSpPr>
          <p:spPr bwMode="auto">
            <a:xfrm>
              <a:off x="814244" y="5550726"/>
              <a:ext cx="3465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6" name="Text Box 20"/>
            <p:cNvSpPr txBox="1">
              <a:spLocks noChangeArrowheads="1"/>
            </p:cNvSpPr>
            <p:nvPr/>
          </p:nvSpPr>
          <p:spPr bwMode="auto">
            <a:xfrm>
              <a:off x="3046269" y="3277426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8" name="Text Box 24"/>
            <p:cNvSpPr txBox="1">
              <a:spLocks noChangeArrowheads="1"/>
            </p:cNvSpPr>
            <p:nvPr/>
          </p:nvSpPr>
          <p:spPr bwMode="auto">
            <a:xfrm>
              <a:off x="2498582" y="4788726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9" name="Text Box 25"/>
            <p:cNvSpPr txBox="1">
              <a:spLocks noChangeArrowheads="1"/>
            </p:cNvSpPr>
            <p:nvPr/>
          </p:nvSpPr>
          <p:spPr bwMode="auto">
            <a:xfrm>
              <a:off x="3012932" y="55459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Text Box 29"/>
            <p:cNvSpPr txBox="1">
              <a:spLocks noChangeArrowheads="1"/>
            </p:cNvSpPr>
            <p:nvPr/>
          </p:nvSpPr>
          <p:spPr bwMode="auto">
            <a:xfrm>
              <a:off x="3708257" y="3293301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Text Box 30"/>
            <p:cNvSpPr txBox="1">
              <a:spLocks noChangeArrowheads="1"/>
            </p:cNvSpPr>
            <p:nvPr/>
          </p:nvSpPr>
          <p:spPr bwMode="auto">
            <a:xfrm>
              <a:off x="3708257" y="4063238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3" name="Text Box 31"/>
            <p:cNvSpPr txBox="1">
              <a:spLocks noChangeArrowheads="1"/>
            </p:cNvSpPr>
            <p:nvPr/>
          </p:nvSpPr>
          <p:spPr bwMode="auto">
            <a:xfrm>
              <a:off x="3708257" y="4833176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Text Box 32"/>
            <p:cNvSpPr txBox="1">
              <a:spLocks noChangeArrowheads="1"/>
            </p:cNvSpPr>
            <p:nvPr/>
          </p:nvSpPr>
          <p:spPr bwMode="auto">
            <a:xfrm>
              <a:off x="3708257" y="5603113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Line 35"/>
            <p:cNvSpPr>
              <a:spLocks noChangeShapeType="1"/>
            </p:cNvSpPr>
            <p:nvPr/>
          </p:nvSpPr>
          <p:spPr bwMode="auto">
            <a:xfrm>
              <a:off x="1803257" y="4363276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8" name="Line 36"/>
            <p:cNvSpPr>
              <a:spLocks noChangeShapeType="1"/>
            </p:cNvSpPr>
            <p:nvPr/>
          </p:nvSpPr>
          <p:spPr bwMode="auto">
            <a:xfrm>
              <a:off x="2365232" y="511575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9" name="Line 37"/>
            <p:cNvSpPr>
              <a:spLocks noChangeShapeType="1"/>
            </p:cNvSpPr>
            <p:nvPr/>
          </p:nvSpPr>
          <p:spPr bwMode="auto">
            <a:xfrm>
              <a:off x="2925619" y="4363276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0" name="Line 38"/>
            <p:cNvSpPr>
              <a:spLocks noChangeShapeType="1"/>
            </p:cNvSpPr>
            <p:nvPr/>
          </p:nvSpPr>
          <p:spPr bwMode="auto">
            <a:xfrm>
              <a:off x="1803257" y="586822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1" name="Line 39"/>
            <p:cNvSpPr>
              <a:spLocks noChangeShapeType="1"/>
            </p:cNvSpPr>
            <p:nvPr/>
          </p:nvSpPr>
          <p:spPr bwMode="auto">
            <a:xfrm>
              <a:off x="3487594" y="511575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2" name="Line 40"/>
            <p:cNvSpPr>
              <a:spLocks noChangeShapeType="1"/>
            </p:cNvSpPr>
            <p:nvPr/>
          </p:nvSpPr>
          <p:spPr bwMode="auto">
            <a:xfrm>
              <a:off x="2925619" y="586822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2" name="Line 50"/>
            <p:cNvSpPr>
              <a:spLocks noChangeShapeType="1"/>
            </p:cNvSpPr>
            <p:nvPr/>
          </p:nvSpPr>
          <p:spPr bwMode="auto">
            <a:xfrm>
              <a:off x="3881294" y="3760026"/>
              <a:ext cx="1050925" cy="6985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3" name="Line 51"/>
            <p:cNvSpPr>
              <a:spLocks noChangeShapeType="1"/>
            </p:cNvSpPr>
            <p:nvPr/>
          </p:nvSpPr>
          <p:spPr bwMode="auto">
            <a:xfrm>
              <a:off x="3881294" y="4480751"/>
              <a:ext cx="969963" cy="1651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4" name="Line 52"/>
            <p:cNvSpPr>
              <a:spLocks noChangeShapeType="1"/>
            </p:cNvSpPr>
            <p:nvPr/>
          </p:nvSpPr>
          <p:spPr bwMode="auto">
            <a:xfrm flipV="1">
              <a:off x="3952732" y="4833176"/>
              <a:ext cx="898525" cy="36671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5" name="Line 53"/>
            <p:cNvSpPr>
              <a:spLocks noChangeShapeType="1"/>
            </p:cNvSpPr>
            <p:nvPr/>
          </p:nvSpPr>
          <p:spPr bwMode="auto">
            <a:xfrm flipV="1">
              <a:off x="3968607" y="5022088"/>
              <a:ext cx="963612" cy="846138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6" name="Text Box 54"/>
            <p:cNvSpPr txBox="1">
              <a:spLocks noChangeArrowheads="1"/>
            </p:cNvSpPr>
            <p:nvPr/>
          </p:nvSpPr>
          <p:spPr bwMode="auto">
            <a:xfrm>
              <a:off x="3952732" y="5272913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④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7" name="Text Box 55"/>
            <p:cNvSpPr txBox="1">
              <a:spLocks noChangeArrowheads="1"/>
            </p:cNvSpPr>
            <p:nvPr/>
          </p:nvSpPr>
          <p:spPr bwMode="auto">
            <a:xfrm>
              <a:off x="3881294" y="476808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③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Text Box 56"/>
            <p:cNvSpPr txBox="1">
              <a:spLocks noChangeArrowheads="1"/>
            </p:cNvSpPr>
            <p:nvPr/>
          </p:nvSpPr>
          <p:spPr bwMode="auto">
            <a:xfrm>
              <a:off x="3881294" y="412038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②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57"/>
            <p:cNvSpPr txBox="1">
              <a:spLocks noChangeArrowheads="1"/>
            </p:cNvSpPr>
            <p:nvPr/>
          </p:nvSpPr>
          <p:spPr bwMode="auto">
            <a:xfrm>
              <a:off x="4024169" y="35441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①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0" name="未知"/>
            <p:cNvSpPr>
              <a:spLocks/>
            </p:cNvSpPr>
            <p:nvPr/>
          </p:nvSpPr>
          <p:spPr bwMode="auto">
            <a:xfrm>
              <a:off x="1241282" y="3329813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1" name="Line 59"/>
            <p:cNvSpPr>
              <a:spLocks noChangeShapeType="1"/>
            </p:cNvSpPr>
            <p:nvPr/>
          </p:nvSpPr>
          <p:spPr bwMode="auto">
            <a:xfrm>
              <a:off x="3487594" y="4363276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Line 60"/>
            <p:cNvSpPr>
              <a:spLocks noChangeShapeType="1"/>
            </p:cNvSpPr>
            <p:nvPr/>
          </p:nvSpPr>
          <p:spPr bwMode="auto">
            <a:xfrm>
              <a:off x="1241282" y="584917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3" name="Text Box 62"/>
            <p:cNvSpPr txBox="1">
              <a:spLocks noChangeArrowheads="1"/>
            </p:cNvSpPr>
            <p:nvPr/>
          </p:nvSpPr>
          <p:spPr bwMode="auto">
            <a:xfrm>
              <a:off x="1933432" y="4776026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4" name="Text Box 63"/>
            <p:cNvSpPr txBox="1">
              <a:spLocks noChangeArrowheads="1"/>
            </p:cNvSpPr>
            <p:nvPr/>
          </p:nvSpPr>
          <p:spPr bwMode="auto">
            <a:xfrm>
              <a:off x="1960419" y="4068001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80"/>
            <p:cNvSpPr txBox="1">
              <a:spLocks noChangeArrowheads="1"/>
            </p:cNvSpPr>
            <p:nvPr/>
          </p:nvSpPr>
          <p:spPr bwMode="auto">
            <a:xfrm>
              <a:off x="627042" y="2978977"/>
              <a:ext cx="695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</a:p>
          </p:txBody>
        </p:sp>
        <p:sp>
          <p:nvSpPr>
            <p:cNvPr id="340" name="Line 81"/>
            <p:cNvSpPr>
              <a:spLocks noChangeShapeType="1"/>
            </p:cNvSpPr>
            <p:nvPr/>
          </p:nvSpPr>
          <p:spPr bwMode="auto">
            <a:xfrm>
              <a:off x="1161907" y="3706051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Line 82"/>
            <p:cNvSpPr>
              <a:spLocks noChangeShapeType="1"/>
            </p:cNvSpPr>
            <p:nvPr/>
          </p:nvSpPr>
          <p:spPr bwMode="auto">
            <a:xfrm>
              <a:off x="1161907" y="4458526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Line 83"/>
            <p:cNvSpPr>
              <a:spLocks noChangeShapeType="1"/>
            </p:cNvSpPr>
            <p:nvPr/>
          </p:nvSpPr>
          <p:spPr bwMode="auto">
            <a:xfrm>
              <a:off x="1161907" y="5209413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3" name="Line 84"/>
            <p:cNvSpPr>
              <a:spLocks noChangeShapeType="1"/>
            </p:cNvSpPr>
            <p:nvPr/>
          </p:nvSpPr>
          <p:spPr bwMode="auto">
            <a:xfrm>
              <a:off x="1161907" y="5961888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63"/>
            <p:cNvSpPr txBox="1">
              <a:spLocks noChangeArrowheads="1"/>
            </p:cNvSpPr>
            <p:nvPr/>
          </p:nvSpPr>
          <p:spPr bwMode="auto">
            <a:xfrm>
              <a:off x="1332531" y="4061905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5" name="未知"/>
            <p:cNvSpPr>
              <a:spLocks/>
            </p:cNvSpPr>
            <p:nvPr/>
          </p:nvSpPr>
          <p:spPr bwMode="auto">
            <a:xfrm>
              <a:off x="6318138" y="4299836"/>
              <a:ext cx="26987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未知"/>
            <p:cNvSpPr>
              <a:spLocks/>
            </p:cNvSpPr>
            <p:nvPr/>
          </p:nvSpPr>
          <p:spPr bwMode="auto">
            <a:xfrm>
              <a:off x="7402400" y="4299836"/>
              <a:ext cx="26987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7" name="未知"/>
            <p:cNvSpPr>
              <a:spLocks/>
            </p:cNvSpPr>
            <p:nvPr/>
          </p:nvSpPr>
          <p:spPr bwMode="auto">
            <a:xfrm>
              <a:off x="7040450" y="4299836"/>
              <a:ext cx="271463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未知"/>
            <p:cNvSpPr>
              <a:spLocks/>
            </p:cNvSpPr>
            <p:nvPr/>
          </p:nvSpPr>
          <p:spPr bwMode="auto">
            <a:xfrm>
              <a:off x="6678500" y="4299836"/>
              <a:ext cx="271463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9" name="未知"/>
            <p:cNvSpPr>
              <a:spLocks/>
            </p:cNvSpPr>
            <p:nvPr/>
          </p:nvSpPr>
          <p:spPr bwMode="auto">
            <a:xfrm>
              <a:off x="5956188" y="4299836"/>
              <a:ext cx="271462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0" name="未知"/>
            <p:cNvSpPr>
              <a:spLocks/>
            </p:cNvSpPr>
            <p:nvPr/>
          </p:nvSpPr>
          <p:spPr bwMode="auto">
            <a:xfrm>
              <a:off x="5594238" y="4299836"/>
              <a:ext cx="271462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1" name="未知"/>
            <p:cNvSpPr>
              <a:spLocks/>
            </p:cNvSpPr>
            <p:nvPr/>
          </p:nvSpPr>
          <p:spPr bwMode="auto">
            <a:xfrm>
              <a:off x="5233875" y="4299836"/>
              <a:ext cx="26987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2" name="Line 19"/>
            <p:cNvSpPr>
              <a:spLocks noChangeShapeType="1"/>
            </p:cNvSpPr>
            <p:nvPr/>
          </p:nvSpPr>
          <p:spPr bwMode="auto">
            <a:xfrm>
              <a:off x="4962413" y="4703061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3" name="Text Box 28"/>
            <p:cNvSpPr txBox="1">
              <a:spLocks noChangeArrowheads="1"/>
            </p:cNvSpPr>
            <p:nvPr/>
          </p:nvSpPr>
          <p:spPr bwMode="auto">
            <a:xfrm>
              <a:off x="7878649" y="4447413"/>
              <a:ext cx="261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4" name="Line 35"/>
            <p:cNvSpPr>
              <a:spLocks noChangeShapeType="1"/>
            </p:cNvSpPr>
            <p:nvPr/>
          </p:nvSpPr>
          <p:spPr bwMode="auto">
            <a:xfrm>
              <a:off x="5143388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5" name="Line 36"/>
            <p:cNvSpPr>
              <a:spLocks noChangeShapeType="1"/>
            </p:cNvSpPr>
            <p:nvPr/>
          </p:nvSpPr>
          <p:spPr bwMode="auto">
            <a:xfrm>
              <a:off x="5865700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6" name="Line 37"/>
            <p:cNvSpPr>
              <a:spLocks noChangeShapeType="1"/>
            </p:cNvSpPr>
            <p:nvPr/>
          </p:nvSpPr>
          <p:spPr bwMode="auto">
            <a:xfrm>
              <a:off x="6588013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7" name="Line 38"/>
            <p:cNvSpPr>
              <a:spLocks noChangeShapeType="1"/>
            </p:cNvSpPr>
            <p:nvPr/>
          </p:nvSpPr>
          <p:spPr bwMode="auto">
            <a:xfrm>
              <a:off x="5143388" y="4904673"/>
              <a:ext cx="722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8" name="Line 39"/>
            <p:cNvSpPr>
              <a:spLocks noChangeShapeType="1"/>
            </p:cNvSpPr>
            <p:nvPr/>
          </p:nvSpPr>
          <p:spPr bwMode="auto">
            <a:xfrm>
              <a:off x="5865700" y="4904673"/>
              <a:ext cx="72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9" name="Line 40"/>
            <p:cNvSpPr>
              <a:spLocks noChangeShapeType="1"/>
            </p:cNvSpPr>
            <p:nvPr/>
          </p:nvSpPr>
          <p:spPr bwMode="auto">
            <a:xfrm>
              <a:off x="6588013" y="4904673"/>
              <a:ext cx="72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0" name="Text Box 41"/>
            <p:cNvSpPr txBox="1">
              <a:spLocks noChangeArrowheads="1"/>
            </p:cNvSpPr>
            <p:nvPr/>
          </p:nvSpPr>
          <p:spPr bwMode="auto">
            <a:xfrm>
              <a:off x="5503750" y="5680580"/>
              <a:ext cx="1478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Calibri" panose="020F0502020204030204" pitchFamily="34" charset="0"/>
                  <a:ea typeface="华文楷体" panose="02010600040101010101" pitchFamily="2" charset="-122"/>
                </a:rPr>
                <a:t>3 </a:t>
              </a:r>
              <a:r>
                <a: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个 </a:t>
              </a:r>
              <a:r>
                <a:rPr lang="zh-CN" altLang="zh-CN" dirty="0">
                  <a:latin typeface="Calibri" panose="020F0502020204030204" pitchFamily="34" charset="0"/>
                  <a:ea typeface="华文楷体" panose="02010600040101010101" pitchFamily="2" charset="-122"/>
                </a:rPr>
                <a:t>STDM </a:t>
              </a:r>
              <a:r>
                <a: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361" name="Text Box 42"/>
            <p:cNvSpPr txBox="1">
              <a:spLocks noChangeArrowheads="1"/>
            </p:cNvSpPr>
            <p:nvPr/>
          </p:nvSpPr>
          <p:spPr bwMode="auto">
            <a:xfrm>
              <a:off x="5252925" y="4859271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#1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/>
          </p:nvSpPr>
          <p:spPr bwMode="auto">
            <a:xfrm>
              <a:off x="5956188" y="4603048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/>
          </p:nvSpPr>
          <p:spPr bwMode="auto">
            <a:xfrm>
              <a:off x="6227650" y="4603048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/>
          </p:nvSpPr>
          <p:spPr bwMode="auto">
            <a:xfrm>
              <a:off x="7311913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/>
          </p:nvSpPr>
          <p:spPr bwMode="auto">
            <a:xfrm>
              <a:off x="7311913" y="4603048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6" name="Text Box 61"/>
            <p:cNvSpPr txBox="1">
              <a:spLocks noChangeArrowheads="1"/>
            </p:cNvSpPr>
            <p:nvPr/>
          </p:nvSpPr>
          <p:spPr bwMode="auto">
            <a:xfrm>
              <a:off x="7380697" y="4273217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7" name="Text Box 62"/>
            <p:cNvSpPr txBox="1">
              <a:spLocks noChangeArrowheads="1"/>
            </p:cNvSpPr>
            <p:nvPr/>
          </p:nvSpPr>
          <p:spPr bwMode="auto">
            <a:xfrm>
              <a:off x="5572013" y="4269673"/>
              <a:ext cx="3064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8" name="Text Box 63"/>
            <p:cNvSpPr txBox="1">
              <a:spLocks noChangeArrowheads="1"/>
            </p:cNvSpPr>
            <p:nvPr/>
          </p:nvSpPr>
          <p:spPr bwMode="auto">
            <a:xfrm>
              <a:off x="5911738" y="4269673"/>
              <a:ext cx="3064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9" name="Text Box 64"/>
            <p:cNvSpPr txBox="1">
              <a:spLocks noChangeArrowheads="1"/>
            </p:cNvSpPr>
            <p:nvPr/>
          </p:nvSpPr>
          <p:spPr bwMode="auto">
            <a:xfrm>
              <a:off x="6272100" y="4257481"/>
              <a:ext cx="282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0" name="Text Box 65"/>
            <p:cNvSpPr txBox="1">
              <a:spLocks noChangeArrowheads="1"/>
            </p:cNvSpPr>
            <p:nvPr/>
          </p:nvSpPr>
          <p:spPr bwMode="auto">
            <a:xfrm>
              <a:off x="5203713" y="4269673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1" name="Text Box 66"/>
            <p:cNvSpPr txBox="1">
              <a:spLocks noChangeArrowheads="1"/>
            </p:cNvSpPr>
            <p:nvPr/>
          </p:nvSpPr>
          <p:spPr bwMode="auto">
            <a:xfrm>
              <a:off x="6645163" y="4257481"/>
              <a:ext cx="282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2" name="Text Box 67"/>
            <p:cNvSpPr txBox="1">
              <a:spLocks noChangeArrowheads="1"/>
            </p:cNvSpPr>
            <p:nvPr/>
          </p:nvSpPr>
          <p:spPr bwMode="auto">
            <a:xfrm>
              <a:off x="6996000" y="4269673"/>
              <a:ext cx="3064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3" name="未知"/>
            <p:cNvSpPr>
              <a:spLocks/>
            </p:cNvSpPr>
            <p:nvPr/>
          </p:nvSpPr>
          <p:spPr bwMode="auto">
            <a:xfrm>
              <a:off x="5143388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4" name="未知"/>
            <p:cNvSpPr>
              <a:spLocks/>
            </p:cNvSpPr>
            <p:nvPr/>
          </p:nvSpPr>
          <p:spPr bwMode="auto">
            <a:xfrm>
              <a:off x="5503750" y="4299836"/>
              <a:ext cx="9048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5" name="未知"/>
            <p:cNvSpPr>
              <a:spLocks/>
            </p:cNvSpPr>
            <p:nvPr/>
          </p:nvSpPr>
          <p:spPr bwMode="auto">
            <a:xfrm>
              <a:off x="5865700" y="4299836"/>
              <a:ext cx="9048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6" name="未知"/>
            <p:cNvSpPr>
              <a:spLocks/>
            </p:cNvSpPr>
            <p:nvPr/>
          </p:nvSpPr>
          <p:spPr bwMode="auto">
            <a:xfrm>
              <a:off x="6227650" y="4299836"/>
              <a:ext cx="9048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7" name="未知"/>
            <p:cNvSpPr>
              <a:spLocks/>
            </p:cNvSpPr>
            <p:nvPr/>
          </p:nvSpPr>
          <p:spPr bwMode="auto">
            <a:xfrm>
              <a:off x="6588013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8" name="未知"/>
            <p:cNvSpPr>
              <a:spLocks/>
            </p:cNvSpPr>
            <p:nvPr/>
          </p:nvSpPr>
          <p:spPr bwMode="auto">
            <a:xfrm>
              <a:off x="6949963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9" name="未知"/>
            <p:cNvSpPr>
              <a:spLocks/>
            </p:cNvSpPr>
            <p:nvPr/>
          </p:nvSpPr>
          <p:spPr bwMode="auto">
            <a:xfrm>
              <a:off x="7311913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0" name="Text Box 75"/>
            <p:cNvSpPr txBox="1">
              <a:spLocks noChangeArrowheads="1"/>
            </p:cNvSpPr>
            <p:nvPr/>
          </p:nvSpPr>
          <p:spPr bwMode="auto">
            <a:xfrm>
              <a:off x="5956188" y="4846571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#2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1" name="Text Box 76"/>
            <p:cNvSpPr txBox="1">
              <a:spLocks noChangeArrowheads="1"/>
            </p:cNvSpPr>
            <p:nvPr/>
          </p:nvSpPr>
          <p:spPr bwMode="auto">
            <a:xfrm>
              <a:off x="6659450" y="4833871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#3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2" name="Line 78"/>
            <p:cNvSpPr>
              <a:spLocks noChangeShapeType="1"/>
            </p:cNvSpPr>
            <p:nvPr/>
          </p:nvSpPr>
          <p:spPr bwMode="auto">
            <a:xfrm>
              <a:off x="5503750" y="5206298"/>
              <a:ext cx="63341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3" name="Line 79"/>
            <p:cNvSpPr>
              <a:spLocks noChangeShapeType="1"/>
            </p:cNvSpPr>
            <p:nvPr/>
          </p:nvSpPr>
          <p:spPr bwMode="auto">
            <a:xfrm>
              <a:off x="6227650" y="5206298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4" name="Line 80"/>
            <p:cNvSpPr>
              <a:spLocks noChangeShapeType="1"/>
            </p:cNvSpPr>
            <p:nvPr/>
          </p:nvSpPr>
          <p:spPr bwMode="auto">
            <a:xfrm flipH="1">
              <a:off x="6408625" y="5206298"/>
              <a:ext cx="45085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803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波分复用</a:t>
            </a:r>
            <a:r>
              <a:rPr lang="en-US" altLang="zh-CN" sz="2800" dirty="0">
                <a:latin typeface="Calibri" panose="020F0502020204030204" pitchFamily="34" charset="0"/>
              </a:rPr>
              <a:t>(Wavelength Division Multiplexing, WDM)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932502"/>
          </a:xfrm>
        </p:spPr>
        <p:txBody>
          <a:bodyPr/>
          <a:lstStyle/>
          <a:p>
            <a:r>
              <a:rPr lang="zh-CN" altLang="en-US" sz="2000" dirty="0"/>
              <a:t>光的频分复用</a:t>
            </a:r>
            <a:endParaRPr lang="en-US" altLang="zh-CN" sz="2000" dirty="0"/>
          </a:p>
          <a:p>
            <a:pPr lvl="1"/>
            <a:r>
              <a:rPr lang="zh-CN" altLang="en-US" sz="1800" dirty="0"/>
              <a:t>光载波的频率很高，习惯用波长而非频率表示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58520" y="2763033"/>
            <a:ext cx="8784654" cy="3240087"/>
            <a:chOff x="313500" y="2925763"/>
            <a:chExt cx="8784654" cy="3240087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23228" y="2943225"/>
              <a:ext cx="2081019" cy="294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1550 nm    </a:t>
              </a:r>
            </a:p>
            <a:p>
              <a:pPr fontAlgn="base">
                <a:lnSpc>
                  <a:spcPct val="115000"/>
                </a:lnSpc>
                <a:spcBef>
                  <a:spcPts val="6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1551 nm  </a:t>
              </a:r>
            </a:p>
            <a:p>
              <a:pPr fontAlgn="base">
                <a:lnSpc>
                  <a:spcPct val="115000"/>
                </a:lnSpc>
                <a:spcBef>
                  <a:spcPts val="5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1552 nm  </a:t>
              </a: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1553 nm  </a:t>
              </a: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1554 nm  </a:t>
              </a: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   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1555 nm  </a:t>
              </a: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       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1556 nm  </a:t>
              </a: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       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1557 nm  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624829" y="3506516"/>
              <a:ext cx="1321579" cy="36933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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2.5 Gb/s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898259" y="3317875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898259" y="366871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898259" y="401796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898259" y="4370388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898259" y="4719638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898259" y="507206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898259" y="542131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898259" y="5773738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13500" y="3317875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3500" y="366871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3500" y="401796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13500" y="4370388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13500" y="4719638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13500" y="507206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3500" y="542131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3500" y="5773738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453450" y="4540250"/>
              <a:ext cx="4498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 rot="5400000">
              <a:off x="3297999" y="4387851"/>
              <a:ext cx="354013" cy="29686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67525" y="3221038"/>
              <a:ext cx="496887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67525" y="3570288"/>
              <a:ext cx="496887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67525" y="3921125"/>
              <a:ext cx="496887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67525" y="4271963"/>
              <a:ext cx="496887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67525" y="4622800"/>
              <a:ext cx="496887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67525" y="4973638"/>
              <a:ext cx="496887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67525" y="5324475"/>
              <a:ext cx="496887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67525" y="5673725"/>
              <a:ext cx="496887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540887" y="3494088"/>
              <a:ext cx="9144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Gb/s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 rot="-5400000">
              <a:off x="933419" y="4296569"/>
              <a:ext cx="3240087" cy="498475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 rot="5400000" flipH="1">
              <a:off x="5029772" y="4297363"/>
              <a:ext cx="3240087" cy="496887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009509" y="3221038"/>
              <a:ext cx="496888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009509" y="3570288"/>
              <a:ext cx="496888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8009509" y="3921125"/>
              <a:ext cx="496888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8009509" y="4271963"/>
              <a:ext cx="496888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009509" y="4622800"/>
              <a:ext cx="496888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8009509" y="4973638"/>
              <a:ext cx="496888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009509" y="5324475"/>
              <a:ext cx="496888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09509" y="5673725"/>
              <a:ext cx="496888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 rot="5400000">
              <a:off x="4473543" y="4388644"/>
              <a:ext cx="354013" cy="295275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auto">
            <a:xfrm rot="5400000">
              <a:off x="5685599" y="4387851"/>
              <a:ext cx="354013" cy="29686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3893312" y="3908425"/>
              <a:ext cx="128588" cy="6223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329625" y="4006850"/>
              <a:ext cx="41549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器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6429947" y="4006850"/>
              <a:ext cx="41549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器</a:t>
              </a: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425000" y="4791075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618800" y="4791075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421825" y="4887913"/>
              <a:ext cx="11953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3440875" y="4872038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120 km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3"/>
            <p:cNvSpPr txBox="1">
              <a:spLocks noChangeArrowheads="1"/>
            </p:cNvSpPr>
            <p:nvPr/>
          </p:nvSpPr>
          <p:spPr bwMode="auto">
            <a:xfrm>
              <a:off x="6964236" y="2949321"/>
              <a:ext cx="2133918" cy="294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1550 nm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 0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</a:t>
              </a:r>
            </a:p>
            <a:p>
              <a:pPr fontAlgn="base">
                <a:lnSpc>
                  <a:spcPct val="115000"/>
                </a:lnSpc>
                <a:spcBef>
                  <a:spcPts val="6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1551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1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5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1552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2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1553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3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1554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4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1555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5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1556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6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1557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4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r>
              <a:rPr lang="zh-CN" altLang="en-US" sz="2800" dirty="0"/>
              <a:t>码分多址 </a:t>
            </a:r>
            <a:r>
              <a:rPr lang="en-US" altLang="zh-CN" sz="2800" dirty="0"/>
              <a:t>(Code Division Multiple Access, CDMA)</a:t>
            </a:r>
            <a:endParaRPr lang="zh-CN" altLang="en-US" sz="2800" dirty="0"/>
          </a:p>
          <a:p>
            <a:pPr lvl="1"/>
            <a:r>
              <a:rPr lang="zh-CN" altLang="en-US" sz="2800" dirty="0"/>
              <a:t>基于扩频技术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发送端：将需传送的具有一定信号带宽的信息数据，用一个带宽远大于信号带宽的高速伪随机码进行调制，使原数据信号的带宽被扩展，再经载波调制并发送出去</a:t>
            </a:r>
            <a:endParaRPr lang="en-US" altLang="zh-CN" sz="2400" dirty="0"/>
          </a:p>
          <a:p>
            <a:pPr lvl="2"/>
            <a:r>
              <a:rPr lang="zh-CN" altLang="en-US" sz="2400" dirty="0"/>
              <a:t>接收端使用完全相同的伪随机码，与接收的宽带信号作相关处理，把宽带信号换成原信息数据的窄带信号即解扩，以实现信息通信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9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1" y="1939346"/>
            <a:ext cx="7830643" cy="39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0" y="2330853"/>
            <a:ext cx="7848447" cy="25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736" y="1444977"/>
                <a:ext cx="8954086" cy="1371375"/>
              </a:xfrm>
            </p:spPr>
            <p:txBody>
              <a:bodyPr/>
              <a:lstStyle/>
              <a:p>
                <a:r>
                  <a:rPr lang="zh-CN" altLang="en-US" dirty="0"/>
                  <a:t>如何实现信道复用？</a:t>
                </a:r>
              </a:p>
              <a:p>
                <a:pPr lvl="1"/>
                <a:r>
                  <a:rPr lang="zh-CN" altLang="en-US" dirty="0"/>
                  <a:t>每个站分配的码片序列必须各不相同，并且还必须相互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正交</a:t>
                </a:r>
                <a:r>
                  <a:rPr lang="en-US" altLang="zh-CN" dirty="0"/>
                  <a:t>(orthogonal)</a:t>
                </a:r>
              </a:p>
              <a:p>
                <a:pPr lvl="1"/>
                <a:r>
                  <a:rPr lang="zh-CN" altLang="en-US" dirty="0"/>
                  <a:t>令向量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/>
                  <a:t>表示两个站点的码片，即任意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归一化内积</a:t>
                </a:r>
                <a:r>
                  <a:rPr lang="en-US" altLang="zh-CN" dirty="0"/>
                  <a:t>(inner product)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</a:p>
              <a:p>
                <a:pPr marL="457188" lvl="1" indent="0">
                  <a:buNone/>
                </a:pPr>
                <a:endParaRPr lang="en-US" altLang="zh-CN" dirty="0"/>
              </a:p>
              <a:p>
                <a:pPr marL="457188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36" y="1444977"/>
                <a:ext cx="8954086" cy="1371375"/>
              </a:xfrm>
              <a:blipFill>
                <a:blip r:embed="rId5"/>
                <a:stretch>
                  <a:fillRect l="-47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1726545" y="3241438"/>
                <a:ext cx="5308541" cy="804672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6545" y="3241438"/>
                <a:ext cx="5308541" cy="80467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457200" y="4225451"/>
                <a:ext cx="8229600" cy="1865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2"/>
                <a:r>
                  <a:rPr lang="zh-CN" altLang="en-US" kern="0" dirty="0"/>
                  <a:t>例：</a:t>
                </a:r>
                <a:r>
                  <a:rPr lang="en-US" altLang="zh-CN" b="1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𝑺</m:t>
                    </m:r>
                  </m:oMath>
                </a14:m>
                <a:r>
                  <a:rPr lang="zh-CN" altLang="en-US" kern="0" dirty="0"/>
                  <a:t>为</a:t>
                </a:r>
                <a:r>
                  <a:rPr lang="en-US" altLang="zh-CN" kern="0" dirty="0"/>
                  <a:t>(-1 -1 -1 +1 +1 -1 +1 +1)</a:t>
                </a:r>
                <a:r>
                  <a:rPr lang="zh-CN" altLang="en-US" kern="0" dirty="0"/>
                  <a:t>，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kern="0" dirty="0"/>
                  <a:t>为 </a:t>
                </a:r>
                <a:r>
                  <a:rPr lang="en-US" altLang="zh-CN" kern="0" dirty="0"/>
                  <a:t>(-1 -1 +1 -1 +1 +1 +1 -1)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CN" altLang="en-US" kern="0" dirty="0"/>
                  <a:t>不难得出</a:t>
                </a:r>
                <a:endParaRPr lang="en-US" altLang="zh-CN" kern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b="1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225451"/>
                <a:ext cx="8229600" cy="1865151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t="-2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1214212" y="5459671"/>
                <a:ext cx="4004902" cy="804672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212" y="5459671"/>
                <a:ext cx="4004902" cy="80467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>
                <a:spLocks noChangeArrowheads="1"/>
              </p:cNvSpPr>
              <p:nvPr/>
            </p:nvSpPr>
            <p:spPr bwMode="auto">
              <a:xfrm>
                <a:off x="5383373" y="5469518"/>
                <a:ext cx="3303427" cy="804672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∙!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373" y="5469518"/>
                <a:ext cx="3303427" cy="804672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8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1371375"/>
          </a:xfrm>
        </p:spPr>
        <p:txBody>
          <a:bodyPr/>
          <a:lstStyle/>
          <a:p>
            <a:r>
              <a:rPr lang="zh-CN" altLang="en-US" dirty="0"/>
              <a:t>如何实现信道复用？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11811" y="2480849"/>
            <a:ext cx="7920378" cy="1969454"/>
            <a:chOff x="742008" y="4359303"/>
            <a:chExt cx="7920378" cy="1969454"/>
          </a:xfrm>
        </p:grpSpPr>
        <p:cxnSp>
          <p:nvCxnSpPr>
            <p:cNvPr id="10" name="直接连接符 9"/>
            <p:cNvCxnSpPr>
              <a:stCxn id="11" idx="3"/>
              <a:endCxn id="12" idx="1"/>
            </p:cNvCxnSpPr>
            <p:nvPr/>
          </p:nvCxnSpPr>
          <p:spPr>
            <a:xfrm>
              <a:off x="3052434" y="5324347"/>
              <a:ext cx="2723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576269" y="5141467"/>
              <a:ext cx="476165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76104" y="5141467"/>
              <a:ext cx="482261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prstClr val="white"/>
                </a:solidFill>
                <a:ea typeface="楷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845" y="4736084"/>
              <a:ext cx="569976" cy="37352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845" y="5554464"/>
              <a:ext cx="569976" cy="373522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4" idx="3"/>
              <a:endCxn id="11" idx="1"/>
            </p:cNvCxnSpPr>
            <p:nvPr/>
          </p:nvCxnSpPr>
          <p:spPr>
            <a:xfrm flipV="1">
              <a:off x="2039821" y="5324347"/>
              <a:ext cx="536448" cy="4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1" idx="1"/>
            </p:cNvCxnSpPr>
            <p:nvPr/>
          </p:nvCxnSpPr>
          <p:spPr>
            <a:xfrm>
              <a:off x="2039821" y="4922845"/>
              <a:ext cx="536448" cy="40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718" y="4736084"/>
              <a:ext cx="569976" cy="37352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006" y="5508744"/>
              <a:ext cx="569976" cy="373522"/>
            </a:xfrm>
            <a:prstGeom prst="rect">
              <a:avLst/>
            </a:prstGeom>
          </p:spPr>
        </p:pic>
        <p:cxnSp>
          <p:nvCxnSpPr>
            <p:cNvPr id="19" name="直接连接符 18"/>
            <p:cNvCxnSpPr>
              <a:stCxn id="12" idx="3"/>
              <a:endCxn id="17" idx="1"/>
            </p:cNvCxnSpPr>
            <p:nvPr/>
          </p:nvCxnSpPr>
          <p:spPr>
            <a:xfrm flipV="1">
              <a:off x="6258365" y="4922845"/>
              <a:ext cx="530353" cy="40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3"/>
              <a:endCxn id="18" idx="1"/>
            </p:cNvCxnSpPr>
            <p:nvPr/>
          </p:nvCxnSpPr>
          <p:spPr>
            <a:xfrm>
              <a:off x="6258365" y="5324347"/>
              <a:ext cx="548641" cy="371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 rot="1484370">
              <a:off x="2114726" y="4885878"/>
              <a:ext cx="462625" cy="102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rot="19951492" flipV="1">
              <a:off x="2128558" y="5670679"/>
              <a:ext cx="467226" cy="92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 rot="1484370">
              <a:off x="6228628" y="5648083"/>
              <a:ext cx="498020" cy="118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 rot="19951492" flipV="1">
              <a:off x="6207721" y="4892204"/>
              <a:ext cx="453233" cy="108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5" name="文本框 38"/>
            <p:cNvSpPr txBox="1"/>
            <p:nvPr/>
          </p:nvSpPr>
          <p:spPr>
            <a:xfrm>
              <a:off x="742008" y="4392586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:S,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发送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(0,1)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6" name="文本框 39"/>
            <p:cNvSpPr txBox="1"/>
            <p:nvPr/>
          </p:nvSpPr>
          <p:spPr>
            <a:xfrm>
              <a:off x="742008" y="5959425"/>
              <a:ext cx="18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:T,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发送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(1, 1)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7" name="文本框 40"/>
            <p:cNvSpPr txBox="1"/>
            <p:nvPr/>
          </p:nvSpPr>
          <p:spPr>
            <a:xfrm>
              <a:off x="6788718" y="4359303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:S,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解码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(0, 1)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8" name="文本框 41"/>
            <p:cNvSpPr txBox="1"/>
            <p:nvPr/>
          </p:nvSpPr>
          <p:spPr>
            <a:xfrm>
              <a:off x="6807006" y="5959425"/>
              <a:ext cx="18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:T,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解码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(1, 1)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9" name="文本框 43"/>
            <p:cNvSpPr txBox="1"/>
            <p:nvPr/>
          </p:nvSpPr>
          <p:spPr>
            <a:xfrm>
              <a:off x="3683916" y="4863575"/>
              <a:ext cx="136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(!S + T, S + T)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7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3960"/>
            <a:ext cx="8229600" cy="1371375"/>
          </a:xfrm>
        </p:spPr>
        <p:txBody>
          <a:bodyPr/>
          <a:lstStyle/>
          <a:p>
            <a:r>
              <a:rPr lang="zh-CN" altLang="en-US" dirty="0"/>
              <a:t>如何实现信道复用？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-305962" y="3170931"/>
            <a:ext cx="184731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3170080" y="2522312"/>
            <a:ext cx="16974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210789" y="2884251"/>
            <a:ext cx="1697901" cy="3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 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站的码片序列 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</a:t>
            </a: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171800" y="2007701"/>
            <a:ext cx="0" cy="447750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4881273" y="2007701"/>
            <a:ext cx="0" cy="447750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6590746" y="2007700"/>
            <a:ext cx="0" cy="447750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8300218" y="2007700"/>
            <a:ext cx="0" cy="447750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>
            <a:off x="3171800" y="2930166"/>
            <a:ext cx="1709473" cy="32960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8" name="Freeform 17"/>
          <p:cNvSpPr>
            <a:spLocks/>
          </p:cNvSpPr>
          <p:nvPr/>
        </p:nvSpPr>
        <p:spPr bwMode="auto">
          <a:xfrm>
            <a:off x="4881273" y="2930166"/>
            <a:ext cx="1709473" cy="32960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3171800" y="4193072"/>
            <a:ext cx="1709473" cy="321403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4881273" y="4193072"/>
            <a:ext cx="1709473" cy="321403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 flipV="1">
            <a:off x="6590746" y="4193072"/>
            <a:ext cx="1709473" cy="321403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5" name="Freeform 24"/>
          <p:cNvSpPr>
            <a:spLocks/>
          </p:cNvSpPr>
          <p:nvPr/>
        </p:nvSpPr>
        <p:spPr bwMode="auto">
          <a:xfrm>
            <a:off x="3171800" y="6122813"/>
            <a:ext cx="5128419" cy="324683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3171800" y="2150861"/>
            <a:ext cx="5128419" cy="323043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881273" y="2031156"/>
            <a:ext cx="0" cy="16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3815002" y="1809780"/>
            <a:ext cx="301686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3003260" y="4352134"/>
            <a:ext cx="57251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>
            <a:off x="3003260" y="6283513"/>
            <a:ext cx="572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2" name="Freeform 31"/>
          <p:cNvSpPr>
            <a:spLocks/>
          </p:cNvSpPr>
          <p:nvPr/>
        </p:nvSpPr>
        <p:spPr bwMode="auto">
          <a:xfrm>
            <a:off x="3171800" y="4763407"/>
            <a:ext cx="1709473" cy="642806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3" name="Freeform 32"/>
          <p:cNvSpPr>
            <a:spLocks/>
          </p:cNvSpPr>
          <p:nvPr/>
        </p:nvSpPr>
        <p:spPr bwMode="auto">
          <a:xfrm>
            <a:off x="4881273" y="4763407"/>
            <a:ext cx="1709473" cy="642806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4" name="Freeform 33"/>
          <p:cNvSpPr>
            <a:spLocks/>
          </p:cNvSpPr>
          <p:nvPr/>
        </p:nvSpPr>
        <p:spPr bwMode="auto">
          <a:xfrm flipV="1">
            <a:off x="6590746" y="4763407"/>
            <a:ext cx="1709473" cy="642806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>
            <a:off x="3003260" y="5083171"/>
            <a:ext cx="57251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>
            <a:off x="3025618" y="2313203"/>
            <a:ext cx="57028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5534793" y="1809780"/>
            <a:ext cx="301686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7249427" y="1809780"/>
            <a:ext cx="301686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0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8730166" y="2045914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8730166" y="2838337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8730166" y="4116002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8730166" y="4832280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8730166" y="6030983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3460725" y="2401715"/>
            <a:ext cx="1145381" cy="28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6" name="Text Box 45"/>
          <p:cNvSpPr txBox="1">
            <a:spLocks noChangeArrowheads="1"/>
          </p:cNvSpPr>
          <p:nvPr/>
        </p:nvSpPr>
        <p:spPr bwMode="auto">
          <a:xfrm>
            <a:off x="3448687" y="2373876"/>
            <a:ext cx="1112805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i="1">
                <a:latin typeface="Calibri" panose="020F0502020204030204" pitchFamily="34" charset="0"/>
                <a:ea typeface="黑体" pitchFamily="2" charset="-122"/>
              </a:rPr>
              <a:t>m</a:t>
            </a:r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zh-CN" altLang="en-US">
                <a:latin typeface="Calibri" panose="020F0502020204030204" pitchFamily="34" charset="0"/>
                <a:ea typeface="黑体" pitchFamily="2" charset="-122"/>
              </a:rPr>
              <a:t>个码片</a:t>
            </a:r>
          </a:p>
        </p:txBody>
      </p:sp>
      <p:sp>
        <p:nvSpPr>
          <p:cNvPr id="67" name="Freeform 46"/>
          <p:cNvSpPr>
            <a:spLocks/>
          </p:cNvSpPr>
          <p:nvPr/>
        </p:nvSpPr>
        <p:spPr bwMode="auto">
          <a:xfrm>
            <a:off x="3171800" y="3487701"/>
            <a:ext cx="1709473" cy="32796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8" name="Freeform 47"/>
          <p:cNvSpPr>
            <a:spLocks/>
          </p:cNvSpPr>
          <p:nvPr/>
        </p:nvSpPr>
        <p:spPr bwMode="auto">
          <a:xfrm>
            <a:off x="4881273" y="3487701"/>
            <a:ext cx="1709473" cy="32796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9" name="Freeform 48"/>
          <p:cNvSpPr>
            <a:spLocks/>
          </p:cNvSpPr>
          <p:nvPr/>
        </p:nvSpPr>
        <p:spPr bwMode="auto">
          <a:xfrm flipV="1">
            <a:off x="6590746" y="3487701"/>
            <a:ext cx="1709473" cy="32796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 flipV="1">
            <a:off x="3003260" y="3648402"/>
            <a:ext cx="5725187" cy="655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8730166" y="3392592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72" name="Freeform 51"/>
          <p:cNvSpPr>
            <a:spLocks/>
          </p:cNvSpPr>
          <p:nvPr/>
        </p:nvSpPr>
        <p:spPr bwMode="auto">
          <a:xfrm>
            <a:off x="6595906" y="2930166"/>
            <a:ext cx="1709473" cy="32960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>
            <a:off x="3025618" y="3092506"/>
            <a:ext cx="57028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1210788" y="3379473"/>
            <a:ext cx="1757212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 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站发送的信号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endParaRPr kumimoji="1" lang="en-US" altLang="zh-CN" sz="1600" baseline="-250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1210789" y="4084844"/>
            <a:ext cx="1757789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1600">
                <a:latin typeface="Calibri" panose="020F0502020204030204" pitchFamily="34" charset="0"/>
                <a:ea typeface="黑体" pitchFamily="2" charset="-122"/>
              </a:rPr>
              <a:t>T </a:t>
            </a:r>
            <a:r>
              <a:rPr kumimoji="1" lang="zh-CN" altLang="en-US" sz="1600">
                <a:latin typeface="Calibri" panose="020F0502020204030204" pitchFamily="34" charset="0"/>
                <a:ea typeface="黑体" pitchFamily="2" charset="-122"/>
              </a:rPr>
              <a:t>站发送的信号 </a:t>
            </a:r>
            <a:r>
              <a:rPr kumimoji="1" lang="en-US" altLang="zh-CN" sz="1600">
                <a:latin typeface="Calibri" panose="020F0502020204030204" pitchFamily="34" charset="0"/>
                <a:ea typeface="黑体" pitchFamily="2" charset="-122"/>
              </a:rPr>
              <a:t>T</a:t>
            </a:r>
            <a:r>
              <a:rPr kumimoji="1" lang="en-US" altLang="zh-CN" sz="1600" baseline="-25000">
                <a:latin typeface="Calibri" panose="020F0502020204030204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76" name="Text Box 55"/>
          <p:cNvSpPr txBox="1">
            <a:spLocks noChangeArrowheads="1"/>
          </p:cNvSpPr>
          <p:nvPr/>
        </p:nvSpPr>
        <p:spPr bwMode="auto">
          <a:xfrm>
            <a:off x="957088" y="4832280"/>
            <a:ext cx="1961371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总的发送信号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 +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T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endParaRPr kumimoji="1" lang="en-US" altLang="zh-CN" sz="1600" baseline="-250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7" name="Text Box 56"/>
          <p:cNvSpPr txBox="1">
            <a:spLocks noChangeArrowheads="1"/>
          </p:cNvSpPr>
          <p:nvPr/>
        </p:nvSpPr>
        <p:spPr bwMode="auto">
          <a:xfrm>
            <a:off x="1217839" y="5889966"/>
            <a:ext cx="16264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规一化内积</a:t>
            </a:r>
            <a:endParaRPr kumimoji="1" lang="en-US" altLang="zh-CN" sz="1600" dirty="0">
              <a:latin typeface="Calibri" panose="020F0502020204030204" pitchFamily="34" charset="0"/>
              <a:ea typeface="黑体" pitchFamily="2" charset="-122"/>
            </a:endParaRPr>
          </a:p>
          <a:p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  <a:sym typeface="Wingdings" pitchFamily="2" charset="2"/>
              </a:rPr>
              <a:t> 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 +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T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r>
              <a:rPr kumimoji="1" lang="en-US" altLang="zh-CN" sz="1600" baseline="-25000" dirty="0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  <a:sym typeface="Wingdings" pitchFamily="2" charset="2"/>
              </a:rPr>
              <a:t>）</a:t>
            </a:r>
            <a:endParaRPr kumimoji="1" lang="en-US" altLang="zh-CN" sz="1600" baseline="-250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9" name="Line 58"/>
          <p:cNvSpPr>
            <a:spLocks noChangeShapeType="1"/>
          </p:cNvSpPr>
          <p:nvPr/>
        </p:nvSpPr>
        <p:spPr bwMode="auto">
          <a:xfrm flipV="1">
            <a:off x="3025619" y="6283513"/>
            <a:ext cx="5659834" cy="164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0" name="Text Box 59"/>
          <p:cNvSpPr txBox="1">
            <a:spLocks noChangeArrowheads="1"/>
          </p:cNvSpPr>
          <p:nvPr/>
        </p:nvSpPr>
        <p:spPr bwMode="auto">
          <a:xfrm>
            <a:off x="1685451" y="1950804"/>
            <a:ext cx="1415772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数据码元比特</a:t>
            </a:r>
          </a:p>
        </p:txBody>
      </p:sp>
      <p:sp>
        <p:nvSpPr>
          <p:cNvPr id="81" name="Text Box 60"/>
          <p:cNvSpPr txBox="1">
            <a:spLocks noChangeArrowheads="1"/>
          </p:cNvSpPr>
          <p:nvPr/>
        </p:nvSpPr>
        <p:spPr bwMode="auto">
          <a:xfrm>
            <a:off x="213826" y="3130223"/>
            <a:ext cx="389850" cy="85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发</a:t>
            </a:r>
          </a:p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送</a:t>
            </a:r>
          </a:p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端</a:t>
            </a:r>
          </a:p>
        </p:txBody>
      </p:sp>
      <p:sp>
        <p:nvSpPr>
          <p:cNvPr id="82" name="Text Box 61"/>
          <p:cNvSpPr txBox="1">
            <a:spLocks noChangeArrowheads="1"/>
          </p:cNvSpPr>
          <p:nvPr/>
        </p:nvSpPr>
        <p:spPr bwMode="auto">
          <a:xfrm>
            <a:off x="561474" y="5432513"/>
            <a:ext cx="3674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的接</a:t>
            </a:r>
          </a:p>
          <a:p>
            <a:pPr algn="l" eaLnBrk="0" hangingPunct="0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收</a:t>
            </a:r>
          </a:p>
          <a:p>
            <a:pPr algn="l" eaLnBrk="0" hangingPunct="0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端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749857" y="2108478"/>
            <a:ext cx="229120" cy="2904680"/>
          </a:xfrm>
          <a:prstGeom prst="leftBrace">
            <a:avLst>
              <a:gd name="adj1" fmla="val 37029"/>
              <a:gd name="adj2" fmla="val 5053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525" y="3073011"/>
            <a:ext cx="2696572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-1 -1 -1 +1 +1 -1 +1+1 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4012" y="4324486"/>
            <a:ext cx="274947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-1 -1 +1 -1 +1 +1 +1 -1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30353" y="5374660"/>
            <a:ext cx="2536272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-2 -2  0  0  +2  0 +2 0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282977" y="5399272"/>
            <a:ext cx="2518638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+2 +2  0  0  -2  0 -2 0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圆角矩形标注 162"/>
              <p:cNvSpPr/>
              <p:nvPr/>
            </p:nvSpPr>
            <p:spPr>
              <a:xfrm>
                <a:off x="36020" y="1374421"/>
                <a:ext cx="9143999" cy="2439778"/>
              </a:xfrm>
              <a:prstGeom prst="wedgeRoundRectCallout">
                <a:avLst>
                  <a:gd name="adj1" fmla="val -29698"/>
                  <a:gd name="adj2" fmla="val 135659"/>
                  <a:gd name="adj3" fmla="val 16667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的接收端用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的码片解码：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∙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en-US" altLang="zh-CN" baseline="-25000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+ </a:t>
                </a:r>
                <a:r>
                  <a:rPr lang="en-US" altLang="zh-CN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  <a:r>
                  <a:rPr lang="en-US" altLang="zh-CN" baseline="-25000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  <a:endParaRPr lang="en-US" altLang="zh-CN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(-1 -1 -1 +1 +1 -1 +1+1 )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∙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(-2 -2  0  0  +2  0 +2 0)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[(-1)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(-2) + 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(-2) + 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 + (+1)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 + (+1)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(+2) + 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 + (+1)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(+2) + (+1)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0]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(2+2+0+0+2+0+2+0)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 1 </a:t>
                </a:r>
                <a:endPara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7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" y="1374421"/>
                <a:ext cx="9143999" cy="2439778"/>
              </a:xfrm>
              <a:prstGeom prst="wedgeRoundRectCallout">
                <a:avLst>
                  <a:gd name="adj1" fmla="val -29698"/>
                  <a:gd name="adj2" fmla="val 13565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487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媒体共享技术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0858"/>
            <a:ext cx="8229600" cy="1639598"/>
          </a:xfrm>
        </p:spPr>
        <p:txBody>
          <a:bodyPr/>
          <a:lstStyle/>
          <a:p>
            <a:r>
              <a:rPr lang="zh-CN" altLang="en-US" sz="2800" dirty="0"/>
              <a:t>静态划分信道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动态媒体接入控制，多点接入</a:t>
            </a:r>
            <a:r>
              <a:rPr lang="en-US" altLang="zh-CN" sz="2800" b="1" dirty="0">
                <a:solidFill>
                  <a:srgbClr val="FF0000"/>
                </a:solidFill>
              </a:rPr>
              <a:t>(multiple access)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动态媒体接入控制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随机接入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结点按需随机接入，接入后以信道的全部速率进行发送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发生碰撞时，相关结点反复重发，直到无碰撞成功发送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冲突域</a:t>
            </a:r>
            <a:r>
              <a:rPr lang="en-US" altLang="zh-CN" sz="1600" dirty="0"/>
              <a:t>(collision domain)</a:t>
            </a:r>
            <a:r>
              <a:rPr lang="zh-CN" altLang="en-US" sz="1600" dirty="0"/>
              <a:t>、冲突</a:t>
            </a:r>
            <a:r>
              <a:rPr lang="en-US" altLang="zh-CN" sz="1600" dirty="0"/>
              <a:t>/</a:t>
            </a:r>
            <a:r>
              <a:rPr lang="zh-CN" altLang="en-US" sz="1600" dirty="0"/>
              <a:t>碰撞 </a:t>
            </a:r>
            <a:r>
              <a:rPr lang="en-US" altLang="zh-CN" sz="1600" dirty="0"/>
              <a:t>(collide)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各结点在重发前独立选择一个随机时延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典型方案</a:t>
            </a:r>
            <a:endParaRPr lang="en-US" altLang="zh-CN" sz="1800" dirty="0"/>
          </a:p>
          <a:p>
            <a:pPr lvl="2"/>
            <a:r>
              <a:rPr lang="zh-CN" altLang="en-US" dirty="0"/>
              <a:t>（一）</a:t>
            </a:r>
            <a:r>
              <a:rPr lang="en-US" altLang="zh-CN" dirty="0"/>
              <a:t>ALOHA</a:t>
            </a:r>
          </a:p>
          <a:p>
            <a:pPr lvl="2"/>
            <a:r>
              <a:rPr lang="zh-CN" altLang="en-US" dirty="0"/>
              <a:t>（二）时隙</a:t>
            </a:r>
            <a:r>
              <a:rPr lang="en-US" altLang="zh-CN" dirty="0"/>
              <a:t>ALOHA</a:t>
            </a:r>
          </a:p>
          <a:p>
            <a:pPr lvl="2"/>
            <a:r>
              <a:rPr lang="zh-CN" altLang="en-US" dirty="0"/>
              <a:t>（三）载波侦听多点接入 </a:t>
            </a:r>
            <a:r>
              <a:rPr lang="en-US" altLang="zh-CN" dirty="0"/>
              <a:t>(Carrier Sense Multiple Access, CSMA)</a:t>
            </a:r>
          </a:p>
          <a:p>
            <a:pPr lvl="2"/>
            <a:r>
              <a:rPr lang="zh-CN" altLang="en-US" dirty="0"/>
              <a:t>（四）带碰撞检测</a:t>
            </a:r>
            <a:r>
              <a:rPr lang="en-US" altLang="zh-CN" dirty="0"/>
              <a:t>(Collision Detection)</a:t>
            </a:r>
            <a:r>
              <a:rPr lang="zh-CN" altLang="en-US" dirty="0"/>
              <a:t>的</a:t>
            </a:r>
            <a:r>
              <a:rPr lang="en-US" altLang="zh-CN" dirty="0"/>
              <a:t>CSMA  (CSMA/CD)</a:t>
            </a:r>
          </a:p>
          <a:p>
            <a:pPr lvl="2"/>
            <a:r>
              <a:rPr lang="zh-CN" altLang="en-US" dirty="0"/>
              <a:t>（五）带碰撞避免</a:t>
            </a:r>
            <a:r>
              <a:rPr lang="en-US" altLang="zh-CN" dirty="0"/>
              <a:t>(Collision Avoidance)</a:t>
            </a:r>
            <a:r>
              <a:rPr lang="zh-CN" altLang="en-US" dirty="0"/>
              <a:t>的</a:t>
            </a:r>
            <a:r>
              <a:rPr lang="en-US" altLang="zh-CN" dirty="0"/>
              <a:t>CSMA  (CSMA/CA)</a:t>
            </a:r>
            <a:endParaRPr lang="zh-CN" altLang="en-US" dirty="0"/>
          </a:p>
          <a:p>
            <a:r>
              <a:rPr lang="zh-CN" altLang="en-US" dirty="0"/>
              <a:t>受控接入：用户接入服从一定控制，如令牌环网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6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949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（一）</a:t>
            </a:r>
            <a:r>
              <a:rPr lang="en-US" altLang="zh-CN" dirty="0">
                <a:latin typeface="Calibri" panose="020F0502020204030204" pitchFamily="34" charset="0"/>
              </a:rPr>
              <a:t>ALOHA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7" name="内容占位符 6" descr="图片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9378" y="1375706"/>
            <a:ext cx="8229600" cy="5017753"/>
          </a:xfrm>
        </p:spPr>
      </p:pic>
    </p:spTree>
    <p:extLst>
      <p:ext uri="{BB962C8B-B14F-4D97-AF65-F5344CB8AC3E}">
        <p14:creationId xmlns:p14="http://schemas.microsoft.com/office/powerpoint/2010/main" val="127851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（一） </a:t>
            </a:r>
            <a:r>
              <a:rPr lang="en-US" altLang="zh-CN" dirty="0">
                <a:latin typeface="Calibri" panose="020F0502020204030204" pitchFamily="34" charset="0"/>
              </a:rPr>
              <a:t>ALOHA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377695" y="4292103"/>
            <a:ext cx="6388609" cy="2527592"/>
            <a:chOff x="1377695" y="4170183"/>
            <a:chExt cx="6388609" cy="252759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695" y="4170183"/>
              <a:ext cx="6388609" cy="2526182"/>
            </a:xfrm>
            <a:prstGeom prst="rect">
              <a:avLst/>
            </a:prstGeom>
          </p:spPr>
        </p:pic>
        <p:sp>
          <p:nvSpPr>
            <p:cNvPr id="5" name="Line 81"/>
            <p:cNvSpPr>
              <a:spLocks noChangeShapeType="1"/>
            </p:cNvSpPr>
            <p:nvPr/>
          </p:nvSpPr>
          <p:spPr bwMode="auto">
            <a:xfrm>
              <a:off x="2154364" y="6339523"/>
              <a:ext cx="5197412" cy="0"/>
            </a:xfrm>
            <a:prstGeom prst="lin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206240" y="4986528"/>
              <a:ext cx="0" cy="13529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639568" y="4986528"/>
              <a:ext cx="0" cy="137128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803392" y="4986528"/>
              <a:ext cx="0" cy="137128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420112" y="6359221"/>
                  <a:ext cx="9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112" y="6359221"/>
                  <a:ext cx="926592" cy="338554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68496" y="6359221"/>
                  <a:ext cx="4632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496" y="6359221"/>
                  <a:ext cx="463296" cy="338554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3"/>
                <p:cNvSpPr txBox="1"/>
                <p:nvPr/>
              </p:nvSpPr>
              <p:spPr>
                <a:xfrm>
                  <a:off x="5059680" y="6357811"/>
                  <a:ext cx="9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80" y="6357811"/>
                  <a:ext cx="926592" cy="33855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200144" y="5507194"/>
                  <a:ext cx="1603248" cy="33855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chemeClr val="bg1"/>
                      </a:solidFill>
                      <a:ea typeface="华文楷体" panose="02010600040101010101" pitchFamily="2" charset="-122"/>
                    </a:rPr>
                    <a:t>结点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solidFill>
                        <a:schemeClr val="bg1"/>
                      </a:solidFill>
                      <a:ea typeface="华文楷体" panose="02010600040101010101" pitchFamily="2" charset="-122"/>
                    </a:rPr>
                    <a:t>的帧</a:t>
                  </a: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144" y="5507194"/>
                  <a:ext cx="1603248" cy="338554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t="-3571"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/>
            <p:cNvSpPr txBox="1"/>
            <p:nvPr/>
          </p:nvSpPr>
          <p:spPr>
            <a:xfrm>
              <a:off x="2996187" y="5089079"/>
              <a:ext cx="1575813" cy="33855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10197" y="5909371"/>
              <a:ext cx="1575813" cy="33855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0" name="AutoShape 34"/>
            <p:cNvSpPr>
              <a:spLocks/>
            </p:cNvSpPr>
            <p:nvPr/>
          </p:nvSpPr>
          <p:spPr bwMode="auto">
            <a:xfrm rot="5400000">
              <a:off x="3259768" y="3986299"/>
              <a:ext cx="297914" cy="1582839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639568" y="4170183"/>
                  <a:ext cx="160324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ea typeface="华文楷体" panose="02010600040101010101" pitchFamily="2" charset="-122"/>
                    </a:rPr>
                    <a:t>将与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的帧</a:t>
                  </a:r>
                  <a:endPara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</a:endParaRPr>
                </a:p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开始部分重叠</a:t>
                  </a: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568" y="4170183"/>
                  <a:ext cx="1603248" cy="553998"/>
                </a:xfrm>
                <a:prstGeom prst="rect">
                  <a:avLst/>
                </a:prstGeom>
                <a:blipFill rotWithShape="0">
                  <a:blip r:embed="rId9" cstate="print"/>
                  <a:stretch>
                    <a:fillRect t="-4396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34"/>
            <p:cNvSpPr>
              <a:spLocks/>
            </p:cNvSpPr>
            <p:nvPr/>
          </p:nvSpPr>
          <p:spPr bwMode="auto">
            <a:xfrm rot="5400000">
              <a:off x="4850824" y="3992395"/>
              <a:ext cx="297914" cy="1582839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230624" y="4176279"/>
                  <a:ext cx="160324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ea typeface="华文楷体" panose="02010600040101010101" pitchFamily="2" charset="-122"/>
                    </a:rPr>
                    <a:t>将与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的帧</a:t>
                  </a:r>
                  <a:endPara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</a:endParaRPr>
                </a:p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ea typeface="华文楷体" panose="02010600040101010101" pitchFamily="2" charset="-122"/>
                    </a:rPr>
                    <a:t>结束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部分重叠</a:t>
                  </a: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624" y="4176279"/>
                  <a:ext cx="1603248" cy="553998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 t="-4396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图片 27" descr="图片3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9624" y="1233887"/>
            <a:ext cx="8625840" cy="2865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85161" y="1844299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（一个单位时间）</a:t>
            </a:r>
          </a:p>
        </p:txBody>
      </p:sp>
    </p:spTree>
    <p:extLst>
      <p:ext uri="{BB962C8B-B14F-4D97-AF65-F5344CB8AC3E}">
        <p14:creationId xmlns:p14="http://schemas.microsoft.com/office/powerpoint/2010/main" val="34975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（二）</a:t>
            </a:r>
            <a:r>
              <a:rPr lang="zh-CN" altLang="en-US" dirty="0"/>
              <a:t>时隙</a:t>
            </a:r>
            <a:r>
              <a:rPr lang="en-US" altLang="zh-CN" dirty="0">
                <a:latin typeface="Calibri" panose="020F0502020204030204" pitchFamily="34" charset="0"/>
              </a:rPr>
              <a:t>ALOHA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7" name="图片 6" descr="图片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726" y="1222110"/>
            <a:ext cx="8278368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11560"/>
          </a:xfrm>
        </p:spPr>
        <p:txBody>
          <a:bodyPr/>
          <a:lstStyle/>
          <a:p>
            <a:r>
              <a:rPr lang="zh-CN" altLang="en-US" sz="3200" dirty="0">
                <a:latin typeface="Calibri" panose="020F0502020204030204" pitchFamily="34" charset="0"/>
              </a:rPr>
              <a:t>（三）载波侦听多点接入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(Carrier Sense Multiple Access, CSMA)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多点接入</a:t>
            </a:r>
            <a:endParaRPr lang="en-US" altLang="zh-CN" dirty="0"/>
          </a:p>
          <a:p>
            <a:pPr lvl="1"/>
            <a:r>
              <a:rPr lang="zh-CN" altLang="en-US" sz="1800" dirty="0"/>
              <a:t>广播链路，多个结点以多点接入的方式连接在一链路，同一冲突域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载波侦听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结点在发送前先检测信道，是否有其它结点也在发送，若有，则暂时不要发送数据，以免发生碰撞</a:t>
            </a:r>
            <a:endParaRPr lang="en-US" altLang="zh-CN" sz="1800" dirty="0"/>
          </a:p>
          <a:p>
            <a:pPr lvl="2">
              <a:lnSpc>
                <a:spcPts val="3000"/>
              </a:lnSpc>
            </a:pPr>
            <a:r>
              <a:rPr lang="zh-CN" altLang="en-US" sz="1600" dirty="0"/>
              <a:t>总线上并没有“载波”，只是一种形象</a:t>
            </a:r>
            <a:r>
              <a:rPr lang="zh-CN" altLang="en-US" sz="1600"/>
              <a:t>的比喻，结点可识别链路的忙闲状态</a:t>
            </a:r>
            <a:endParaRPr lang="en-US" altLang="zh-CN" sz="1600" dirty="0"/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若结点具备同时收发数据的能力，在发送数据的同时，也要监听信道，判断是否发生碰撞，若发生，立即停止发送，并按一定策略重发数据</a:t>
            </a:r>
            <a:endParaRPr lang="en-US" altLang="zh-CN" sz="1800" dirty="0"/>
          </a:p>
          <a:p>
            <a:pPr marL="457188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8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（三）载波侦听多点接入</a:t>
            </a:r>
            <a:r>
              <a:rPr lang="en-US" altLang="zh-CN" sz="3200" dirty="0">
                <a:latin typeface="Calibri" panose="020F0502020204030204" pitchFamily="34" charset="0"/>
              </a:rPr>
              <a:t>(CSMA)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21" name="图片 20" descr="图片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333" y="1371681"/>
            <a:ext cx="8418576" cy="17861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72" y="3206485"/>
            <a:ext cx="7875865" cy="34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4" y="457200"/>
            <a:ext cx="8229600" cy="811560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</a:rPr>
              <a:t>（三）载波侦听多点接入</a:t>
            </a:r>
            <a:r>
              <a:rPr lang="en-US" altLang="zh-CN" sz="2400" dirty="0">
                <a:latin typeface="Calibri" panose="020F0502020204030204" pitchFamily="34" charset="0"/>
              </a:rPr>
              <a:t>(CSMA)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44" y="3194304"/>
            <a:ext cx="6912864" cy="2427428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88860"/>
              </p:ext>
            </p:extLst>
          </p:nvPr>
        </p:nvGraphicFramePr>
        <p:xfrm>
          <a:off x="3256843" y="4209151"/>
          <a:ext cx="4402596" cy="11483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1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9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非持续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</a:p>
                    <a:p>
                      <a:pPr algn="ctr"/>
                      <a:r>
                        <a:rPr lang="zh-CN" altLang="en-US" sz="14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（等会再试，能发就发）</a:t>
                      </a:r>
                      <a:endParaRPr lang="zh-CN" altLang="en-US" sz="16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—</a:t>
                      </a:r>
                    </a:p>
                    <a:p>
                      <a:pPr algn="ctr"/>
                      <a:r>
                        <a:rPr lang="zh-CN" altLang="en-US" sz="14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（等会再试，概率发送）</a:t>
                      </a:r>
                      <a:endParaRPr lang="zh-CN" altLang="en-US" sz="16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1-</a:t>
                      </a:r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坚持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</a:p>
                    <a:p>
                      <a:pPr algn="ctr"/>
                      <a:r>
                        <a:rPr lang="zh-CN" altLang="en-US" sz="14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（一直在试，能发就发）</a:t>
                      </a:r>
                      <a:endParaRPr lang="zh-CN" altLang="en-US" sz="16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𝑝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坚持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</a:p>
                    <a:p>
                      <a:pPr algn="ctr"/>
                      <a:r>
                        <a:rPr lang="zh-CN" altLang="en-US" sz="14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（一直在试，概率发送）</a:t>
                      </a:r>
                      <a:endParaRPr lang="zh-CN" altLang="en-US" sz="16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383998" y="4190289"/>
            <a:ext cx="1632708" cy="1065686"/>
            <a:chOff x="1349294" y="4617009"/>
            <a:chExt cx="1632708" cy="1065686"/>
          </a:xfrm>
        </p:grpSpPr>
        <p:sp>
          <p:nvSpPr>
            <p:cNvPr id="8" name="矩形 7"/>
            <p:cNvSpPr/>
            <p:nvPr/>
          </p:nvSpPr>
          <p:spPr>
            <a:xfrm>
              <a:off x="1349294" y="4742688"/>
              <a:ext cx="430887" cy="91307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侦听策略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859772" y="4617009"/>
                  <a:ext cx="112223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𝑞</m:t>
                      </m:r>
                    </m:oMath>
                  </a14:m>
                  <a:r>
                    <a:rPr lang="zh-CN" altLang="en-US" sz="1600" dirty="0">
                      <a:solidFill>
                        <a:prstClr val="black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概率侦听</a:t>
                  </a: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772" y="4617009"/>
                  <a:ext cx="1122230" cy="33855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t="-7143" r="-163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873947" y="5344141"/>
              <a:ext cx="1107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概率侦听</a:t>
              </a:r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1736701" y="4742688"/>
              <a:ext cx="137247" cy="829578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64704" y="3281002"/>
            <a:ext cx="4055553" cy="873591"/>
            <a:chOff x="3598816" y="3707722"/>
            <a:chExt cx="4055553" cy="873591"/>
          </a:xfrm>
        </p:grpSpPr>
        <p:sp>
          <p:nvSpPr>
            <p:cNvPr id="7" name="矩形 6"/>
            <p:cNvSpPr/>
            <p:nvPr/>
          </p:nvSpPr>
          <p:spPr>
            <a:xfrm>
              <a:off x="5042481" y="3707722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发送策略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598816" y="4216483"/>
              <a:ext cx="19463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可发送时</a:t>
              </a:r>
              <a:r>
                <a:rPr lang="en-US" altLang="zh-CN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概率发送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696782" y="4242759"/>
                  <a:ext cx="195758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prstClr val="black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可发送时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𝑝</m:t>
                      </m:r>
                    </m:oMath>
                  </a14:m>
                  <a:r>
                    <a:rPr lang="zh-CN" altLang="en-US" sz="1600" dirty="0">
                      <a:solidFill>
                        <a:prstClr val="black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概率发送</a:t>
                  </a: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82" y="4242759"/>
                  <a:ext cx="1957587" cy="338554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l="-1869"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utoShape 34"/>
            <p:cNvSpPr>
              <a:spLocks/>
            </p:cNvSpPr>
            <p:nvPr/>
          </p:nvSpPr>
          <p:spPr bwMode="auto">
            <a:xfrm rot="5400000">
              <a:off x="5478625" y="2967017"/>
              <a:ext cx="222813" cy="2328672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57198" y="5626124"/>
            <a:ext cx="8370711" cy="107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无法彻底解决碰撞问题，为什么？</a:t>
            </a:r>
            <a:endParaRPr lang="en-US" altLang="zh-CN" kern="0" dirty="0"/>
          </a:p>
          <a:p>
            <a:pPr lvl="1"/>
            <a:r>
              <a:rPr lang="zh-CN" altLang="en-US" sz="1800" kern="0" dirty="0"/>
              <a:t>信号传播时延导致</a:t>
            </a:r>
            <a:r>
              <a:rPr lang="zh-CN" altLang="en-US" sz="1800" kern="0" dirty="0">
                <a:solidFill>
                  <a:srgbClr val="FF0000"/>
                </a:solidFill>
              </a:rPr>
              <a:t>（发送前无碰撞，不能保证发送中不碰撞）</a:t>
            </a:r>
          </a:p>
        </p:txBody>
      </p:sp>
      <p:pic>
        <p:nvPicPr>
          <p:cNvPr id="21" name="图片 20" descr="图片5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9333" y="1440316"/>
            <a:ext cx="8418576" cy="17861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71D209-8341-4F8D-8072-6B3DE8CB35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2670" y="34565"/>
            <a:ext cx="3636780" cy="15895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86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（三）载波侦听多点接入</a:t>
            </a:r>
            <a:r>
              <a:rPr lang="en-US" altLang="zh-CN" sz="3200" dirty="0">
                <a:latin typeface="Calibri" panose="020F0502020204030204" pitchFamily="34" charset="0"/>
              </a:rPr>
              <a:t>(CSMA)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676429"/>
          </a:xfrm>
        </p:spPr>
        <p:txBody>
          <a:bodyPr/>
          <a:lstStyle/>
          <a:p>
            <a:r>
              <a:rPr lang="zh-CN" altLang="en-US" dirty="0"/>
              <a:t>信号传播时延对载波侦听的影响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873682" y="3229414"/>
            <a:ext cx="0" cy="3022568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1880642" y="3337558"/>
            <a:ext cx="4610074" cy="1923413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1081340" y="2921001"/>
            <a:ext cx="8447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6405080" y="2894309"/>
            <a:ext cx="8351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1590478" y="5278129"/>
                <a:ext cx="332656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478" y="5278129"/>
                <a:ext cx="332656" cy="36676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23"/>
          <p:cNvGrpSpPr>
            <a:grpSpLocks/>
          </p:cNvGrpSpPr>
          <p:nvPr/>
        </p:nvGrpSpPr>
        <p:grpSpPr bwMode="auto">
          <a:xfrm>
            <a:off x="6490715" y="3821374"/>
            <a:ext cx="1382713" cy="369888"/>
            <a:chOff x="4167" y="721"/>
            <a:chExt cx="871" cy="233"/>
          </a:xfrm>
        </p:grpSpPr>
        <p:sp>
          <p:nvSpPr>
            <p:cNvPr id="81" name="Line 24"/>
            <p:cNvSpPr>
              <a:spLocks noChangeShapeType="1"/>
            </p:cNvSpPr>
            <p:nvPr/>
          </p:nvSpPr>
          <p:spPr bwMode="auto">
            <a:xfrm flipH="1">
              <a:off x="4167" y="847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4363" y="721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 </a:t>
              </a:r>
              <a:r>
                <a:rPr kumimoji="1" lang="en-US" altLang="zh-CN" baseline="30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512993" y="5140208"/>
            <a:ext cx="1074737" cy="369888"/>
            <a:chOff x="5300668" y="4919214"/>
            <a:chExt cx="1074737" cy="369888"/>
          </a:xfrm>
        </p:grpSpPr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5300668" y="5076377"/>
              <a:ext cx="4143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5686430" y="4919214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14198" y="3093082"/>
            <a:ext cx="1082675" cy="369332"/>
            <a:chOff x="714198" y="2629786"/>
            <a:chExt cx="1082675" cy="369332"/>
          </a:xfrm>
        </p:grpSpPr>
        <p:sp>
          <p:nvSpPr>
            <p:cNvPr id="89" name="Text Box 35"/>
            <p:cNvSpPr txBox="1">
              <a:spLocks noChangeArrowheads="1"/>
            </p:cNvSpPr>
            <p:nvPr/>
          </p:nvSpPr>
          <p:spPr bwMode="auto">
            <a:xfrm>
              <a:off x="714198" y="2629786"/>
              <a:ext cx="5998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0</a:t>
              </a:r>
              <a:endParaRPr kumimoji="1" lang="en-US" altLang="zh-CN" baseline="30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384123" y="2834574"/>
              <a:ext cx="41275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91" name="Text Box 37"/>
          <p:cNvSpPr txBox="1">
            <a:spLocks noChangeArrowheads="1"/>
          </p:cNvSpPr>
          <p:nvPr/>
        </p:nvSpPr>
        <p:spPr bwMode="auto">
          <a:xfrm>
            <a:off x="6587489" y="5684150"/>
            <a:ext cx="1893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单程端到端</a:t>
            </a:r>
          </a:p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传播时延记为</a:t>
            </a:r>
            <a:r>
              <a:rPr lang="zh-CN" altLang="en-US" sz="2000" i="1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866724" y="3213733"/>
            <a:ext cx="4635499" cy="103187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5"/>
          <p:cNvSpPr>
            <a:spLocks noChangeShapeType="1"/>
          </p:cNvSpPr>
          <p:nvPr/>
        </p:nvSpPr>
        <p:spPr bwMode="auto">
          <a:xfrm>
            <a:off x="6501854" y="3229414"/>
            <a:ext cx="0" cy="3022568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圆角矩形标注 162"/>
              <p:cNvSpPr/>
              <p:nvPr/>
            </p:nvSpPr>
            <p:spPr>
              <a:xfrm>
                <a:off x="3098740" y="2008700"/>
                <a:ext cx="2088725" cy="634340"/>
              </a:xfrm>
              <a:prstGeom prst="wedgeRoundRectCallout">
                <a:avLst>
                  <a:gd name="adj1" fmla="val -110215"/>
                  <a:gd name="adj2" fmla="val 154485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6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0" y="2008700"/>
                <a:ext cx="2088725" cy="634340"/>
              </a:xfrm>
              <a:prstGeom prst="wedgeRoundRectCallout">
                <a:avLst>
                  <a:gd name="adj1" fmla="val -110215"/>
                  <a:gd name="adj2" fmla="val 154485"/>
                  <a:gd name="adj3" fmla="val 16667"/>
                </a:avLst>
              </a:prstGeom>
              <a:blipFill rotWithShape="0">
                <a:blip r:embed="rId7" cstate="print"/>
                <a:stretch>
                  <a:fillRect t="-2326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标注 162"/>
              <p:cNvSpPr/>
              <p:nvPr/>
            </p:nvSpPr>
            <p:spPr>
              <a:xfrm>
                <a:off x="4368839" y="5684150"/>
                <a:ext cx="1797224" cy="427778"/>
              </a:xfrm>
              <a:prstGeom prst="wedgeRoundRectCallout">
                <a:avLst>
                  <a:gd name="adj1" fmla="val 63859"/>
                  <a:gd name="adj2" fmla="val -1441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8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39" y="5684150"/>
                <a:ext cx="1797224" cy="427778"/>
              </a:xfrm>
              <a:prstGeom prst="wedgeRoundRectCallout">
                <a:avLst>
                  <a:gd name="adj1" fmla="val 63859"/>
                  <a:gd name="adj2" fmla="val -144149"/>
                  <a:gd name="adj3" fmla="val 16667"/>
                </a:avLst>
              </a:prstGeom>
              <a:blipFill rotWithShape="0">
                <a:blip r:embed="rId8" cstate="print"/>
                <a:stretch>
                  <a:fillRect b="-571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6"/>
          <p:cNvSpPr>
            <a:spLocks noChangeShapeType="1"/>
          </p:cNvSpPr>
          <p:nvPr/>
        </p:nvSpPr>
        <p:spPr bwMode="auto">
          <a:xfrm flipH="1">
            <a:off x="1866724" y="3995995"/>
            <a:ext cx="4623991" cy="2020704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圆角矩形标注 162"/>
              <p:cNvSpPr/>
              <p:nvPr/>
            </p:nvSpPr>
            <p:spPr>
              <a:xfrm>
                <a:off x="6749563" y="1972905"/>
                <a:ext cx="2088725" cy="634340"/>
              </a:xfrm>
              <a:prstGeom prst="wedgeRoundRectCallout">
                <a:avLst>
                  <a:gd name="adj1" fmla="val -12152"/>
                  <a:gd name="adj2" fmla="val 256351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2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63" y="1972905"/>
                <a:ext cx="2088725" cy="634340"/>
              </a:xfrm>
              <a:prstGeom prst="wedgeRoundRectCallout">
                <a:avLst>
                  <a:gd name="adj1" fmla="val -12152"/>
                  <a:gd name="adj2" fmla="val 256351"/>
                  <a:gd name="adj3" fmla="val 16667"/>
                </a:avLst>
              </a:prstGeom>
              <a:blipFill rotWithShape="0">
                <a:blip r:embed="rId9" cstate="print"/>
                <a:stretch>
                  <a:fillRect t="-1558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utoShape 15"/>
          <p:cNvSpPr>
            <a:spLocks noChangeArrowheads="1"/>
          </p:cNvSpPr>
          <p:nvPr/>
        </p:nvSpPr>
        <p:spPr bwMode="auto">
          <a:xfrm>
            <a:off x="4457400" y="4246249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碰撞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9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  <p:bldP spid="64" grpId="0" animBg="1"/>
      <p:bldP spid="91" grpId="0"/>
      <p:bldP spid="6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（四）带碰撞检测的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pPr marL="342891" lvl="1" indent="-342891">
              <a:lnSpc>
                <a:spcPct val="150000"/>
              </a:lnSpc>
              <a:spcBef>
                <a:spcPts val="3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cs typeface="+mn-cs"/>
              </a:rPr>
              <a:t>核心思想</a:t>
            </a:r>
            <a:endParaRPr lang="en-US" altLang="zh-CN" sz="2400" dirty="0"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1-</a:t>
            </a:r>
            <a:r>
              <a:rPr lang="zh-CN" altLang="en-US" sz="1800" dirty="0"/>
              <a:t>坚持</a:t>
            </a:r>
            <a:r>
              <a:rPr lang="en-US" altLang="zh-CN" sz="1800" dirty="0"/>
              <a:t>CSMA + </a:t>
            </a:r>
            <a:r>
              <a:rPr lang="zh-CN" altLang="en-US" sz="1800" dirty="0"/>
              <a:t>碰撞检测</a:t>
            </a:r>
            <a:endParaRPr lang="en-US" altLang="zh-CN" sz="1800" dirty="0"/>
          </a:p>
          <a:p>
            <a:pPr>
              <a:spcBef>
                <a:spcPts val="3000"/>
              </a:spcBef>
            </a:pPr>
            <a:r>
              <a:rPr lang="zh-CN" altLang="en-US" dirty="0"/>
              <a:t>碰撞检测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结点边发送数据边检测信道上的信号电压大小</a:t>
            </a:r>
          </a:p>
          <a:p>
            <a:pPr lvl="2"/>
            <a:r>
              <a:rPr lang="zh-CN" altLang="en-US" sz="1600" dirty="0"/>
              <a:t>几个结点同时发送数据时，总线上的信号电压摆动值将会增大</a:t>
            </a:r>
            <a:r>
              <a:rPr lang="en-US" altLang="zh-CN" sz="1600" dirty="0"/>
              <a:t>(</a:t>
            </a:r>
            <a:r>
              <a:rPr lang="zh-CN" altLang="en-US" sz="1600" dirty="0"/>
              <a:t>互相叠加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当</a:t>
            </a:r>
            <a:r>
              <a:rPr lang="zh-CN" altLang="en-US" sz="1800" dirty="0">
                <a:solidFill>
                  <a:srgbClr val="FF0000"/>
                </a:solidFill>
              </a:rPr>
              <a:t>结点检测到的信号电压摆动值超过一定的门限值时，认为总线上至少有两个结点同时在发送数据，表明产生了碰撞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发生碰撞时，总线上传输的信号产生严重失真，无法从中恢复出有用信息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因此，每个正在发送数据的结点一旦发现出现了碰撞，需立即停止发送，免得继续浪费网络资源，然后等待一段随机时间后再次发送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D2C6E-1061-4B19-A901-68FE102EE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478" y="1268760"/>
            <a:ext cx="4435522" cy="1938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74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（四）带碰撞检测的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 descr="图片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" y="1241565"/>
            <a:ext cx="862584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（四）带碰撞检测的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44979"/>
                <a:ext cx="8579555" cy="5138701"/>
              </a:xfrm>
            </p:spPr>
            <p:txBody>
              <a:bodyPr/>
              <a:lstStyle/>
              <a:p>
                <a:pPr marL="342891" lvl="1" indent="-342891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碰撞窗口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争用期</a:t>
                </a:r>
                <a:endParaRPr lang="en-US" altLang="zh-CN" sz="2400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每个结点发送数据之后的一小段时间内，存在着遭遇碰撞的可能性</a:t>
                </a:r>
                <a:endParaRPr lang="en-US" altLang="zh-CN" sz="1800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sz="1600" dirty="0"/>
                  <a:t>时间取决于另一数据发送结点与该结点的距离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以太网的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端到端往返时延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称为碰撞窗口</a:t>
                </a:r>
                <a:r>
                  <a:rPr lang="en-US" altLang="zh-CN" sz="1800" dirty="0"/>
                  <a:t>/</a:t>
                </a:r>
                <a:r>
                  <a:rPr lang="zh-CN" altLang="en-US" sz="1800" dirty="0"/>
                  <a:t>争用期</a:t>
                </a:r>
                <a:endParaRPr lang="en-US" altLang="zh-CN" sz="1800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sz="1600" dirty="0"/>
                  <a:t>结点发送数据帧后，至多经过时间 </a:t>
                </a:r>
                <a:r>
                  <a:rPr lang="en-US" altLang="zh-CN" sz="1600" dirty="0"/>
                  <a:t>2</a:t>
                </a:r>
                <a:r>
                  <a:rPr lang="en-US" altLang="zh-CN" sz="1600" i="1" dirty="0">
                    <a:sym typeface="Symbol" panose="05050102010706020507" pitchFamily="18" charset="2"/>
                  </a:rPr>
                  <a:t>  </a:t>
                </a:r>
                <a:r>
                  <a:rPr lang="en-US" altLang="zh-CN" sz="16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𝜎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→0</m:t>
                    </m:r>
                  </m:oMath>
                </a14:m>
                <a:r>
                  <a:rPr lang="en-US" altLang="zh-CN" sz="16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1600" dirty="0">
                    <a:sym typeface="Symbol" panose="05050102010706020507" pitchFamily="18" charset="2"/>
                  </a:rPr>
                  <a:t>，</a:t>
                </a:r>
                <a:r>
                  <a:rPr lang="zh-CN" altLang="en-US" sz="1600" dirty="0"/>
                  <a:t>可知是否遭受了碰撞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44979"/>
                <a:ext cx="8579555" cy="5138701"/>
              </a:xfrm>
              <a:blipFill>
                <a:blip r:embed="rId4"/>
                <a:stretch>
                  <a:fillRect l="-426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1616683" y="4225729"/>
            <a:ext cx="0" cy="2540831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1623643" y="4333873"/>
            <a:ext cx="4661940" cy="1120455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824341" y="3917316"/>
            <a:ext cx="8447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6148081" y="3890624"/>
            <a:ext cx="8351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311577" y="6485353"/>
                <a:ext cx="332656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577" y="6485353"/>
                <a:ext cx="332656" cy="366767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3"/>
          <p:cNvGrpSpPr>
            <a:grpSpLocks/>
          </p:cNvGrpSpPr>
          <p:nvPr/>
        </p:nvGrpSpPr>
        <p:grpSpPr bwMode="auto">
          <a:xfrm>
            <a:off x="6236407" y="4878283"/>
            <a:ext cx="1408114" cy="369888"/>
            <a:chOff x="4167" y="721"/>
            <a:chExt cx="887" cy="233"/>
          </a:xfrm>
        </p:grpSpPr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H="1">
              <a:off x="4167" y="847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63" y="721"/>
                  <a:ext cx="6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254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i="1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t</a:t>
                  </a:r>
                  <a:r>
                    <a:rPr kumimoji="1" lang="en-US" altLang="zh-CN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= </a:t>
                  </a:r>
                  <a:r>
                    <a:rPr kumimoji="1" lang="en-US" altLang="zh-CN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Symbol" panose="05050102010706020507" pitchFamily="18" charset="2"/>
                    </a:rPr>
                    <a:t></a:t>
                  </a:r>
                  <a:r>
                    <a:rPr kumimoji="1" lang="en-US" altLang="zh-CN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</a:t>
                  </a:r>
                  <a:r>
                    <a:rPr kumimoji="1" lang="en-US" altLang="zh-CN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Symbol" panose="05050102010706020507" pitchFamily="18" charset="2"/>
                    </a:rPr>
                    <a:t>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𝜎</m:t>
                      </m:r>
                    </m:oMath>
                  </a14:m>
                  <a:r>
                    <a:rPr kumimoji="1" lang="en-US" altLang="zh-CN" baseline="30000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3" y="721"/>
                  <a:ext cx="691" cy="233"/>
                </a:xfrm>
                <a:prstGeom prst="rect">
                  <a:avLst/>
                </a:prstGeom>
                <a:blipFill>
                  <a:blip r:embed="rId8"/>
                  <a:stretch>
                    <a:fillRect t="-11475" b="-245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254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/>
          <p:cNvGrpSpPr/>
          <p:nvPr/>
        </p:nvGrpSpPr>
        <p:grpSpPr>
          <a:xfrm>
            <a:off x="6242317" y="5320946"/>
            <a:ext cx="1074737" cy="369888"/>
            <a:chOff x="5300668" y="4919214"/>
            <a:chExt cx="1074737" cy="369888"/>
          </a:xfrm>
        </p:grpSpPr>
        <p:sp>
          <p:nvSpPr>
            <p:cNvPr id="47" name="Line 33"/>
            <p:cNvSpPr>
              <a:spLocks noChangeShapeType="1"/>
            </p:cNvSpPr>
            <p:nvPr/>
          </p:nvSpPr>
          <p:spPr bwMode="auto">
            <a:xfrm flipH="1">
              <a:off x="5300668" y="5076377"/>
              <a:ext cx="4143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686430" y="4919214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7199" y="4089397"/>
            <a:ext cx="1082675" cy="369332"/>
            <a:chOff x="714198" y="2629786"/>
            <a:chExt cx="1082675" cy="369332"/>
          </a:xfrm>
        </p:grpSpPr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714198" y="2629786"/>
              <a:ext cx="5998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0</a:t>
              </a:r>
              <a:endParaRPr kumimoji="1" lang="en-US" altLang="zh-CN" baseline="30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1384123" y="2834574"/>
              <a:ext cx="41275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4418358" y="5740254"/>
            <a:ext cx="1893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单程端到端</a:t>
            </a:r>
          </a:p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传播时延记为</a:t>
            </a:r>
            <a:r>
              <a:rPr lang="zh-CN" altLang="en-US" sz="2000" i="1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3" name="矩形 52"/>
          <p:cNvSpPr/>
          <p:nvPr/>
        </p:nvSpPr>
        <p:spPr>
          <a:xfrm>
            <a:off x="1609725" y="4210048"/>
            <a:ext cx="4635499" cy="103187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>
            <a:off x="6244855" y="4225729"/>
            <a:ext cx="0" cy="2415482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圆角矩形标注 162"/>
              <p:cNvSpPr/>
              <p:nvPr/>
            </p:nvSpPr>
            <p:spPr>
              <a:xfrm>
                <a:off x="2929907" y="3247702"/>
                <a:ext cx="2088725" cy="634340"/>
              </a:xfrm>
              <a:prstGeom prst="wedgeRoundRectCallout">
                <a:avLst>
                  <a:gd name="adj1" fmla="val -113134"/>
                  <a:gd name="adj2" fmla="val 127577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07" y="3247702"/>
                <a:ext cx="2088725" cy="634340"/>
              </a:xfrm>
              <a:prstGeom prst="wedgeRoundRectCallout">
                <a:avLst>
                  <a:gd name="adj1" fmla="val -113134"/>
                  <a:gd name="adj2" fmla="val 127577"/>
                  <a:gd name="adj3" fmla="val 16667"/>
                </a:avLst>
              </a:prstGeom>
              <a:blipFill rotWithShape="0">
                <a:blip r:embed="rId9" cstate="print"/>
                <a:stretch>
                  <a:fillRect t="-267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标注 162"/>
              <p:cNvSpPr/>
              <p:nvPr/>
            </p:nvSpPr>
            <p:spPr>
              <a:xfrm>
                <a:off x="6408598" y="5777464"/>
                <a:ext cx="2655449" cy="603773"/>
              </a:xfrm>
              <a:prstGeom prst="wedgeRoundRectCallout">
                <a:avLst>
                  <a:gd name="adj1" fmla="val -54925"/>
                  <a:gd name="adj2" fmla="val -101155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检测到碰撞，停止发送</a:t>
                </a:r>
              </a:p>
            </p:txBody>
          </p:sp>
        </mc:Choice>
        <mc:Fallback xmlns="">
          <p:sp>
            <p:nvSpPr>
              <p:cNvPr id="58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598" y="5777464"/>
                <a:ext cx="2655449" cy="603773"/>
              </a:xfrm>
              <a:prstGeom prst="wedgeRoundRectCallout">
                <a:avLst>
                  <a:gd name="adj1" fmla="val -54925"/>
                  <a:gd name="adj2" fmla="val -101155"/>
                  <a:gd name="adj3" fmla="val 16667"/>
                </a:avLst>
              </a:prstGeom>
              <a:blipFill rotWithShape="0">
                <a:blip r:embed="rId10" cstate="print"/>
                <a:stretch>
                  <a:fillRect r="-652" b="-12500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1607085" y="5113344"/>
            <a:ext cx="4629318" cy="1267894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圆角矩形标注 162"/>
              <p:cNvSpPr/>
              <p:nvPr/>
            </p:nvSpPr>
            <p:spPr>
              <a:xfrm>
                <a:off x="6691959" y="3530139"/>
                <a:ext cx="2088725" cy="634340"/>
              </a:xfrm>
              <a:prstGeom prst="wedgeRoundRectCallout">
                <a:avLst>
                  <a:gd name="adj1" fmla="val -71106"/>
                  <a:gd name="adj2" fmla="val 189081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0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959" y="3530139"/>
                <a:ext cx="2088725" cy="634340"/>
              </a:xfrm>
              <a:prstGeom prst="wedgeRoundRectCallout">
                <a:avLst>
                  <a:gd name="adj1" fmla="val -71106"/>
                  <a:gd name="adj2" fmla="val 189081"/>
                  <a:gd name="adj3" fmla="val 16667"/>
                </a:avLst>
              </a:prstGeom>
              <a:blipFill rotWithShape="0">
                <a:blip r:embed="rId11" cstate="print"/>
                <a:stretch>
                  <a:fillRect t="-1992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utoShape 15"/>
          <p:cNvSpPr>
            <a:spLocks noChangeArrowheads="1"/>
          </p:cNvSpPr>
          <p:nvPr/>
        </p:nvSpPr>
        <p:spPr bwMode="auto">
          <a:xfrm>
            <a:off x="4968304" y="4824420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碰撞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标注 162"/>
              <p:cNvSpPr/>
              <p:nvPr/>
            </p:nvSpPr>
            <p:spPr>
              <a:xfrm>
                <a:off x="457199" y="5223635"/>
                <a:ext cx="2791405" cy="603773"/>
              </a:xfrm>
              <a:prstGeom prst="wedgeRoundRectCallout">
                <a:avLst>
                  <a:gd name="adj1" fmla="val -5798"/>
                  <a:gd name="adj2" fmla="val 127026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检测到碰撞，停止发送</a:t>
                </a:r>
              </a:p>
            </p:txBody>
          </p:sp>
        </mc:Choice>
        <mc:Fallback xmlns="">
          <p:sp>
            <p:nvSpPr>
              <p:cNvPr id="65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223635"/>
                <a:ext cx="2791405" cy="603773"/>
              </a:xfrm>
              <a:prstGeom prst="wedgeRoundRectCallout">
                <a:avLst>
                  <a:gd name="adj1" fmla="val -5798"/>
                  <a:gd name="adj2" fmla="val 127026"/>
                  <a:gd name="adj3" fmla="val 16667"/>
                </a:avLst>
              </a:prstGeom>
              <a:blipFill rotWithShape="0">
                <a:blip r:embed="rId12" cstate="print"/>
                <a:stretch>
                  <a:fillRect t="-449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154290" y="6177588"/>
            <a:ext cx="1452795" cy="369332"/>
            <a:chOff x="154290" y="5494836"/>
            <a:chExt cx="14527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290" y="5494836"/>
                  <a:ext cx="1071960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254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defTabSz="762000" eaLnBrk="0" hangingPunct="0">
                    <a:defRPr kumimoji="1" i="1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defRPr>
                  </a:lvl1pPr>
                  <a:lvl2pPr marL="571500" defTabSz="762000"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dirty="0"/>
                    <a:t>t = 2</a:t>
                  </a:r>
                  <a:r>
                    <a:rPr lang="en-US" altLang="zh-CN" dirty="0">
                      <a:sym typeface="Symbol" panose="05050102010706020507" pitchFamily="18" charset="2"/>
                    </a:rPr>
                    <a:t></a:t>
                  </a:r>
                  <a:r>
                    <a:rPr lang="en-US" altLang="zh-CN" dirty="0"/>
                    <a:t> </a:t>
                  </a:r>
                  <a:r>
                    <a:rPr lang="en-US" altLang="zh-CN" dirty="0">
                      <a:sym typeface="Symbol" panose="05050102010706020507" pitchFamily="18" charset="2"/>
                    </a:rPr>
                    <a:t>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𝜎</m:t>
                      </m:r>
                    </m:oMath>
                  </a14:m>
                  <a:endParaRPr lang="en-US" altLang="zh-CN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6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290" y="5494836"/>
                  <a:ext cx="107196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545" t="-11475" b="-245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254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1194335" y="5682544"/>
              <a:ext cx="4127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73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 animBg="1"/>
      <p:bldP spid="52" grpId="0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媒体共享技术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39598"/>
          </a:xfrm>
        </p:spPr>
        <p:txBody>
          <a:bodyPr/>
          <a:lstStyle/>
          <a:p>
            <a:r>
              <a:rPr lang="zh-CN" altLang="en-US" dirty="0"/>
              <a:t>静态划分信道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信道复用技术 </a:t>
            </a:r>
            <a:r>
              <a:rPr lang="en-US" altLang="zh-CN" sz="1800" dirty="0"/>
              <a:t>(Multiplexing)</a:t>
            </a:r>
            <a:r>
              <a:rPr lang="zh-CN" altLang="en-US" sz="1800" dirty="0"/>
              <a:t>，为多个用户静态划分逻辑信道，相互不冲突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频分复用、时分复用、波分复用、码分复用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8555" y="4714127"/>
            <a:ext cx="8229600" cy="163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动态媒体接入控制，多点接入</a:t>
            </a:r>
            <a:r>
              <a:rPr lang="en-US" altLang="zh-CN" kern="0" dirty="0"/>
              <a:t>(multiple access)</a:t>
            </a:r>
          </a:p>
          <a:p>
            <a:pPr lvl="1"/>
            <a:r>
              <a:rPr lang="zh-CN" altLang="en-US" kern="0" dirty="0"/>
              <a:t>信道不固定分配给用户，实际接入时动态接入，分布式算法</a:t>
            </a:r>
            <a:endParaRPr lang="en-US" altLang="zh-CN" kern="0" dirty="0"/>
          </a:p>
          <a:p>
            <a:pPr lvl="2">
              <a:spcBef>
                <a:spcPts val="600"/>
              </a:spcBef>
            </a:pPr>
            <a:r>
              <a:rPr lang="zh-CN" altLang="en-US" sz="2000" kern="0" dirty="0"/>
              <a:t>随机接入：结点按需随机接入，需解决碰撞问题</a:t>
            </a:r>
            <a:endParaRPr lang="en-US" altLang="zh-CN" sz="2000" kern="0" dirty="0"/>
          </a:p>
          <a:p>
            <a:pPr lvl="2">
              <a:spcBef>
                <a:spcPts val="600"/>
              </a:spcBef>
            </a:pPr>
            <a:r>
              <a:rPr lang="zh-CN" altLang="en-US" sz="2000" kern="0" dirty="0"/>
              <a:t>受控接入：结点接入服从一定控制，如令牌环网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269435" y="2911081"/>
            <a:ext cx="5925425" cy="1651286"/>
            <a:chOff x="1609287" y="2717533"/>
            <a:chExt cx="5925425" cy="16512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609287" y="2717533"/>
              <a:ext cx="5925425" cy="1612526"/>
              <a:chOff x="1325880" y="3964913"/>
              <a:chExt cx="5925425" cy="1612526"/>
            </a:xfrm>
          </p:grpSpPr>
          <p:cxnSp>
            <p:nvCxnSpPr>
              <p:cNvPr id="61" name="直接连接符 60"/>
              <p:cNvCxnSpPr>
                <a:stCxn id="62" idx="3"/>
                <a:endCxn id="63" idx="1"/>
              </p:cNvCxnSpPr>
              <p:nvPr/>
            </p:nvCxnSpPr>
            <p:spPr>
              <a:xfrm>
                <a:off x="2908469" y="4772632"/>
                <a:ext cx="276024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62" name="矩形 61"/>
              <p:cNvSpPr/>
              <p:nvPr/>
            </p:nvSpPr>
            <p:spPr>
              <a:xfrm>
                <a:off x="2432304" y="4589752"/>
                <a:ext cx="476165" cy="365760"/>
              </a:xfrm>
              <a:prstGeom prst="rect">
                <a:avLst/>
              </a:prstGeom>
              <a:solidFill>
                <a:srgbClr val="5B9BD5"/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68715" y="4589752"/>
                <a:ext cx="482261" cy="365760"/>
              </a:xfrm>
              <a:prstGeom prst="rect">
                <a:avLst/>
              </a:prstGeom>
              <a:solidFill>
                <a:srgbClr val="5B9BD5"/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3964913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458441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5203917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67" name="直接连接符 66"/>
              <p:cNvCxnSpPr>
                <a:stCxn id="66" idx="3"/>
                <a:endCxn id="62" idx="1"/>
              </p:cNvCxnSpPr>
              <p:nvPr/>
            </p:nvCxnSpPr>
            <p:spPr>
              <a:xfrm flipV="1">
                <a:off x="1895856" y="4772632"/>
                <a:ext cx="536448" cy="61804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直接连接符 67"/>
              <p:cNvCxnSpPr>
                <a:stCxn id="65" idx="3"/>
                <a:endCxn id="62" idx="1"/>
              </p:cNvCxnSpPr>
              <p:nvPr/>
            </p:nvCxnSpPr>
            <p:spPr>
              <a:xfrm>
                <a:off x="1895856" y="4771176"/>
                <a:ext cx="536448" cy="145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直接连接符 68"/>
              <p:cNvCxnSpPr>
                <a:stCxn id="64" idx="3"/>
                <a:endCxn id="62" idx="1"/>
              </p:cNvCxnSpPr>
              <p:nvPr/>
            </p:nvCxnSpPr>
            <p:spPr>
              <a:xfrm>
                <a:off x="1895856" y="4151674"/>
                <a:ext cx="536448" cy="620958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3964913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458441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5203917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73" name="直接连接符 72"/>
              <p:cNvCxnSpPr>
                <a:stCxn id="63" idx="3"/>
                <a:endCxn id="70" idx="1"/>
              </p:cNvCxnSpPr>
              <p:nvPr/>
            </p:nvCxnSpPr>
            <p:spPr>
              <a:xfrm flipV="1">
                <a:off x="6150976" y="4151674"/>
                <a:ext cx="530353" cy="620958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直接连接符 73"/>
              <p:cNvCxnSpPr>
                <a:stCxn id="63" idx="3"/>
                <a:endCxn id="71" idx="1"/>
              </p:cNvCxnSpPr>
              <p:nvPr/>
            </p:nvCxnSpPr>
            <p:spPr>
              <a:xfrm flipV="1">
                <a:off x="6150976" y="4771176"/>
                <a:ext cx="530353" cy="145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" name="直接连接符 74"/>
              <p:cNvCxnSpPr>
                <a:stCxn id="63" idx="3"/>
                <a:endCxn id="72" idx="1"/>
              </p:cNvCxnSpPr>
              <p:nvPr/>
            </p:nvCxnSpPr>
            <p:spPr>
              <a:xfrm>
                <a:off x="6150976" y="4772632"/>
                <a:ext cx="530353" cy="61804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3" name="文本框 42"/>
            <p:cNvSpPr txBox="1"/>
            <p:nvPr/>
          </p:nvSpPr>
          <p:spPr>
            <a:xfrm>
              <a:off x="2463437" y="3771817"/>
              <a:ext cx="12121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复用</a:t>
              </a:r>
              <a:endPara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multiplexing</a:t>
              </a:r>
              <a:endPara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68804" y="3784044"/>
              <a:ext cx="1484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分用</a:t>
              </a:r>
              <a:endPara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de-multiplexing</a:t>
              </a:r>
              <a:endPara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2178246" y="3455020"/>
              <a:ext cx="432829" cy="809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 rot="1484370">
              <a:off x="2239005" y="2981961"/>
              <a:ext cx="407944" cy="16765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 rot="19951492" flipV="1">
              <a:off x="2305882" y="3839520"/>
              <a:ext cx="376400" cy="14869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Oval 74"/>
            <p:cNvSpPr>
              <a:spLocks noChangeArrowheads="1"/>
            </p:cNvSpPr>
            <p:nvPr/>
          </p:nvSpPr>
          <p:spPr bwMode="auto">
            <a:xfrm>
              <a:off x="2463437" y="2880981"/>
              <a:ext cx="147638" cy="152400"/>
            </a:xfrm>
            <a:prstGeom prst="ellipse">
              <a:avLst/>
            </a:prstGeom>
            <a:solidFill>
              <a:srgbClr val="5B9BD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2271910" y="3288334"/>
              <a:ext cx="119063" cy="122238"/>
            </a:xfrm>
            <a:prstGeom prst="rect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AutoShape 88"/>
            <p:cNvSpPr>
              <a:spLocks noChangeArrowheads="1"/>
            </p:cNvSpPr>
            <p:nvPr/>
          </p:nvSpPr>
          <p:spPr bwMode="auto">
            <a:xfrm>
              <a:off x="2528668" y="3871605"/>
              <a:ext cx="166688" cy="169863"/>
            </a:xfrm>
            <a:prstGeom prst="star5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51" name="Oval 74"/>
            <p:cNvSpPr>
              <a:spLocks noChangeArrowheads="1"/>
            </p:cNvSpPr>
            <p:nvPr/>
          </p:nvSpPr>
          <p:spPr bwMode="auto">
            <a:xfrm>
              <a:off x="4754418" y="3288334"/>
              <a:ext cx="147638" cy="152400"/>
            </a:xfrm>
            <a:prstGeom prst="ellipse">
              <a:avLst/>
            </a:prstGeom>
            <a:solidFill>
              <a:srgbClr val="5B9BD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76"/>
            <p:cNvSpPr>
              <a:spLocks noChangeArrowheads="1"/>
            </p:cNvSpPr>
            <p:nvPr/>
          </p:nvSpPr>
          <p:spPr bwMode="auto">
            <a:xfrm>
              <a:off x="4479716" y="3298737"/>
              <a:ext cx="119063" cy="122238"/>
            </a:xfrm>
            <a:prstGeom prst="rect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AutoShape 88"/>
            <p:cNvSpPr>
              <a:spLocks noChangeArrowheads="1"/>
            </p:cNvSpPr>
            <p:nvPr/>
          </p:nvSpPr>
          <p:spPr bwMode="auto">
            <a:xfrm>
              <a:off x="4173617" y="3270077"/>
              <a:ext cx="166688" cy="169863"/>
            </a:xfrm>
            <a:prstGeom prst="star5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4037719" y="3460830"/>
              <a:ext cx="1028057" cy="228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AutoShape 88"/>
            <p:cNvSpPr>
              <a:spLocks noChangeArrowheads="1"/>
            </p:cNvSpPr>
            <p:nvPr/>
          </p:nvSpPr>
          <p:spPr bwMode="auto">
            <a:xfrm>
              <a:off x="6473574" y="3837589"/>
              <a:ext cx="166688" cy="169863"/>
            </a:xfrm>
            <a:prstGeom prst="star5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56" name="Line 70"/>
            <p:cNvSpPr>
              <a:spLocks noChangeShapeType="1"/>
            </p:cNvSpPr>
            <p:nvPr/>
          </p:nvSpPr>
          <p:spPr bwMode="auto">
            <a:xfrm rot="1484370">
              <a:off x="6434560" y="3788266"/>
              <a:ext cx="411913" cy="17504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>
              <a:off x="6583929" y="3479653"/>
              <a:ext cx="437901" cy="203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6677593" y="3312967"/>
              <a:ext cx="119063" cy="122238"/>
            </a:xfrm>
            <a:prstGeom prst="rect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74"/>
            <p:cNvSpPr>
              <a:spLocks noChangeArrowheads="1"/>
            </p:cNvSpPr>
            <p:nvPr/>
          </p:nvSpPr>
          <p:spPr bwMode="auto">
            <a:xfrm>
              <a:off x="6551988" y="2924060"/>
              <a:ext cx="147638" cy="152400"/>
            </a:xfrm>
            <a:prstGeom prst="ellipse">
              <a:avLst/>
            </a:prstGeom>
            <a:solidFill>
              <a:srgbClr val="5B9BD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 rot="19951492" flipV="1">
              <a:off x="6465455" y="3073133"/>
              <a:ext cx="376400" cy="14869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21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（四）带碰撞检测的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7" y="1382186"/>
            <a:ext cx="8281959" cy="49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6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标注 162"/>
          <p:cNvSpPr/>
          <p:nvPr/>
        </p:nvSpPr>
        <p:spPr>
          <a:xfrm>
            <a:off x="53278" y="3691534"/>
            <a:ext cx="993624" cy="720042"/>
          </a:xfrm>
          <a:prstGeom prst="wedgeRoundRectCallout">
            <a:avLst>
              <a:gd name="adj1" fmla="val 101516"/>
              <a:gd name="adj2" fmla="val 113163"/>
              <a:gd name="adj3" fmla="val 16667"/>
            </a:avLst>
          </a:prstGeom>
          <a:solidFill>
            <a:srgbClr val="FFFF99"/>
          </a:solidFill>
          <a:ln w="12700">
            <a:solidFill>
              <a:srgbClr val="9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检测到碰撞</a:t>
            </a:r>
          </a:p>
        </p:txBody>
      </p:sp>
      <p:sp>
        <p:nvSpPr>
          <p:cNvPr id="62" name="矩形 61"/>
          <p:cNvSpPr/>
          <p:nvPr/>
        </p:nvSpPr>
        <p:spPr>
          <a:xfrm>
            <a:off x="1536700" y="3220591"/>
            <a:ext cx="6085682" cy="92936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（四）带碰撞检测的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1371373"/>
          </a:xfrm>
        </p:spPr>
        <p:txBody>
          <a:bodyPr/>
          <a:lstStyle/>
          <a:p>
            <a:pPr marL="342891" lvl="1" indent="-34289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强化碰撞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当发送数据的结点一旦发现发生了碰撞时，立即停止发送数据；并再继续发送若干比特的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人为干扰信号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(jamming signal)</a:t>
            </a:r>
            <a:r>
              <a:rPr lang="zh-CN" altLang="en-US" sz="1800" dirty="0"/>
              <a:t>，以便让所有结点知道现在已经发生了碰撞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5863" y="5873369"/>
            <a:ext cx="292100" cy="30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5028819"/>
            <a:ext cx="211138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661275" y="3260344"/>
            <a:ext cx="94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661275" y="4271582"/>
            <a:ext cx="40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201738" y="2822194"/>
            <a:ext cx="3013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451725" y="2822194"/>
            <a:ext cx="29495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125538" y="4843082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1101725" y="326034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95370" y="3260344"/>
            <a:ext cx="406387" cy="1570038"/>
            <a:chOff x="1095370" y="3260344"/>
            <a:chExt cx="406387" cy="1570038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306513" y="3260344"/>
              <a:ext cx="0" cy="15700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1095370" y="3784222"/>
              <a:ext cx="406387" cy="391442"/>
              <a:chOff x="4272" y="1968"/>
              <a:chExt cx="218" cy="223"/>
            </a:xfrm>
          </p:grpSpPr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309" y="2009"/>
                <a:ext cx="181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968"/>
                <a:ext cx="19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i="1" dirty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kumimoji="1" lang="en-US" altLang="zh-CN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1574800" y="6557582"/>
            <a:ext cx="60515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23188" y="3268282"/>
            <a:ext cx="272512" cy="1003300"/>
            <a:chOff x="7723188" y="3268282"/>
            <a:chExt cx="272512" cy="1003300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7848600" y="3268282"/>
              <a:ext cx="0" cy="10033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723188" y="3534982"/>
              <a:ext cx="272512" cy="335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7689850" y="6557582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81963" y="3238119"/>
            <a:ext cx="389850" cy="3306763"/>
            <a:chOff x="8081963" y="3238119"/>
            <a:chExt cx="389850" cy="3306763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8315325" y="3238119"/>
              <a:ext cx="0" cy="33067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8081963" y="3866769"/>
              <a:ext cx="389850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信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道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占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时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间</a:t>
              </a:r>
            </a:p>
          </p:txBody>
        </p:sp>
      </p:grp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1557311" y="3268282"/>
            <a:ext cx="0" cy="3444644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7622382" y="3260955"/>
            <a:ext cx="0" cy="3444644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250692" y="6425820"/>
                <a:ext cx="332656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692" y="6425820"/>
                <a:ext cx="332656" cy="36676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4"/>
          <p:cNvGrpSpPr>
            <a:grpSpLocks/>
          </p:cNvGrpSpPr>
          <p:nvPr/>
        </p:nvGrpSpPr>
        <p:grpSpPr bwMode="auto">
          <a:xfrm>
            <a:off x="1135064" y="3308036"/>
            <a:ext cx="6478588" cy="3262246"/>
            <a:chOff x="715" y="1619"/>
            <a:chExt cx="4081" cy="2085"/>
          </a:xfrm>
        </p:grpSpPr>
        <p:grpSp>
          <p:nvGrpSpPr>
            <p:cNvPr id="66" name="Group 5"/>
            <p:cNvGrpSpPr>
              <a:grpSpLocks/>
            </p:cNvGrpSpPr>
            <p:nvPr/>
          </p:nvGrpSpPr>
          <p:grpSpPr bwMode="auto">
            <a:xfrm>
              <a:off x="992" y="1619"/>
              <a:ext cx="3804" cy="1645"/>
              <a:chOff x="992" y="1619"/>
              <a:chExt cx="3804" cy="1645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 rot="5400000">
                <a:off x="2071" y="540"/>
                <a:ext cx="1645" cy="3804"/>
              </a:xfrm>
              <a:prstGeom prst="parallelogram">
                <a:avLst>
                  <a:gd name="adj" fmla="val 37968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AutoShape 7"/>
              <p:cNvSpPr>
                <a:spLocks noChangeArrowheads="1"/>
              </p:cNvSpPr>
              <p:nvPr/>
            </p:nvSpPr>
            <p:spPr bwMode="auto">
              <a:xfrm rot="601221">
                <a:off x="2228" y="2087"/>
                <a:ext cx="1066" cy="424"/>
              </a:xfrm>
              <a:prstGeom prst="rightArrow">
                <a:avLst>
                  <a:gd name="adj1" fmla="val 49370"/>
                  <a:gd name="adj2" fmla="val 80790"/>
                </a:avLst>
              </a:prstGeom>
              <a:solidFill>
                <a:schemeClr val="accent5">
                  <a:lumMod val="50000"/>
                </a:scheme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16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数据帧</a:t>
                </a:r>
              </a:p>
            </p:txBody>
          </p:sp>
        </p:grpSp>
        <p:grpSp>
          <p:nvGrpSpPr>
            <p:cNvPr id="67" name="Group 8"/>
            <p:cNvGrpSpPr>
              <a:grpSpLocks/>
            </p:cNvGrpSpPr>
            <p:nvPr/>
          </p:nvGrpSpPr>
          <p:grpSpPr bwMode="auto">
            <a:xfrm>
              <a:off x="715" y="2614"/>
              <a:ext cx="4081" cy="1090"/>
              <a:chOff x="715" y="2606"/>
              <a:chExt cx="4081" cy="1090"/>
            </a:xfrm>
          </p:grpSpPr>
          <p:grpSp>
            <p:nvGrpSpPr>
              <p:cNvPr id="68" name="Group 9"/>
              <p:cNvGrpSpPr>
                <a:grpSpLocks/>
              </p:cNvGrpSpPr>
              <p:nvPr/>
            </p:nvGrpSpPr>
            <p:grpSpPr bwMode="auto">
              <a:xfrm>
                <a:off x="992" y="2627"/>
                <a:ext cx="3804" cy="1061"/>
                <a:chOff x="992" y="2627"/>
                <a:chExt cx="3804" cy="1061"/>
              </a:xfrm>
            </p:grpSpPr>
            <p:grpSp>
              <p:nvGrpSpPr>
                <p:cNvPr id="76" name="Group 10"/>
                <p:cNvGrpSpPr>
                  <a:grpSpLocks/>
                </p:cNvGrpSpPr>
                <p:nvPr/>
              </p:nvGrpSpPr>
              <p:grpSpPr bwMode="auto">
                <a:xfrm>
                  <a:off x="992" y="2627"/>
                  <a:ext cx="3804" cy="1061"/>
                  <a:chOff x="992" y="2627"/>
                  <a:chExt cx="3804" cy="1061"/>
                </a:xfrm>
              </p:grpSpPr>
              <p:sp>
                <p:nvSpPr>
                  <p:cNvPr id="78" name="AutoShape 1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63" y="1256"/>
                    <a:ext cx="1061" cy="3804"/>
                  </a:xfrm>
                  <a:prstGeom prst="parallelogram">
                    <a:avLst>
                      <a:gd name="adj" fmla="val 5968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9" name="AutoShape 12"/>
                  <p:cNvSpPr>
                    <a:spLocks noChangeArrowheads="1"/>
                  </p:cNvSpPr>
                  <p:nvPr/>
                </p:nvSpPr>
                <p:spPr bwMode="auto">
                  <a:xfrm rot="601221">
                    <a:off x="2272" y="2973"/>
                    <a:ext cx="1737" cy="469"/>
                  </a:xfrm>
                  <a:prstGeom prst="rightArrow">
                    <a:avLst>
                      <a:gd name="adj1" fmla="val 49370"/>
                      <a:gd name="adj2" fmla="val 119013"/>
                    </a:avLst>
                  </a:prstGeom>
                  <a:solidFill>
                    <a:srgbClr val="FF0000"/>
                  </a:solidFill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solidFill>
                        <a:schemeClr val="bg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77" name="Text Box 13"/>
                <p:cNvSpPr txBox="1">
                  <a:spLocks noChangeArrowheads="1"/>
                </p:cNvSpPr>
                <p:nvPr/>
              </p:nvSpPr>
              <p:spPr bwMode="auto">
                <a:xfrm rot="595815">
                  <a:off x="2592" y="3051"/>
                  <a:ext cx="633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zh-CN" altLang="en-US" sz="160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干扰信号</a:t>
                  </a:r>
                </a:p>
              </p:txBody>
            </p:sp>
          </p:grpSp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715" y="2606"/>
                <a:ext cx="277" cy="1090"/>
                <a:chOff x="715" y="2606"/>
                <a:chExt cx="277" cy="1090"/>
              </a:xfrm>
            </p:grpSpPr>
            <p:sp>
              <p:nvSpPr>
                <p:cNvPr id="70" name="Line 15"/>
                <p:cNvSpPr>
                  <a:spLocks noChangeShapeType="1"/>
                </p:cNvSpPr>
                <p:nvPr/>
              </p:nvSpPr>
              <p:spPr bwMode="auto">
                <a:xfrm>
                  <a:off x="823" y="3057"/>
                  <a:ext cx="0" cy="639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16"/>
                <p:cNvSpPr>
                  <a:spLocks noChangeShapeType="1"/>
                </p:cNvSpPr>
                <p:nvPr/>
              </p:nvSpPr>
              <p:spPr bwMode="auto">
                <a:xfrm>
                  <a:off x="814" y="2606"/>
                  <a:ext cx="9" cy="44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Rectangle 17"/>
                <p:cNvSpPr>
                  <a:spLocks noChangeArrowheads="1"/>
                </p:cNvSpPr>
                <p:nvPr/>
              </p:nvSpPr>
              <p:spPr bwMode="auto">
                <a:xfrm>
                  <a:off x="728" y="3259"/>
                  <a:ext cx="172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600" b="1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Symbol" panose="05050102010706020507" pitchFamily="18" charset="2"/>
                    </a:rPr>
                    <a:t></a:t>
                  </a:r>
                </a:p>
              </p:txBody>
            </p:sp>
            <p:sp>
              <p:nvSpPr>
                <p:cNvPr id="73" name="Line 18"/>
                <p:cNvSpPr>
                  <a:spLocks noChangeShapeType="1"/>
                </p:cNvSpPr>
                <p:nvPr/>
              </p:nvSpPr>
              <p:spPr bwMode="auto">
                <a:xfrm>
                  <a:off x="739" y="3051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19"/>
                <p:cNvSpPr>
                  <a:spLocks noChangeShapeType="1"/>
                </p:cNvSpPr>
                <p:nvPr/>
              </p:nvSpPr>
              <p:spPr bwMode="auto">
                <a:xfrm>
                  <a:off x="739" y="3696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15" y="2722"/>
                  <a:ext cx="203" cy="2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600" i="1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  <a:r>
                    <a:rPr kumimoji="1" lang="en-US" altLang="zh-CN" sz="1600" i="1" baseline="-25000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J</a:t>
                  </a:r>
                  <a:endPara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Line 61"/>
          <p:cNvSpPr>
            <a:spLocks noChangeShapeType="1"/>
          </p:cNvSpPr>
          <p:nvPr/>
        </p:nvSpPr>
        <p:spPr bwMode="auto">
          <a:xfrm flipH="1">
            <a:off x="1562100" y="3865419"/>
            <a:ext cx="6026150" cy="9935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圆角矩形标注 162"/>
              <p:cNvSpPr/>
              <p:nvPr/>
            </p:nvSpPr>
            <p:spPr>
              <a:xfrm>
                <a:off x="5759875" y="2544216"/>
                <a:ext cx="2088725" cy="634340"/>
              </a:xfrm>
              <a:prstGeom prst="wedgeRoundRectCallout">
                <a:avLst>
                  <a:gd name="adj1" fmla="val 30958"/>
                  <a:gd name="adj2" fmla="val 157303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3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75" y="2544216"/>
                <a:ext cx="2088725" cy="634340"/>
              </a:xfrm>
              <a:prstGeom prst="wedgeRoundRectCallout">
                <a:avLst>
                  <a:gd name="adj1" fmla="val 30958"/>
                  <a:gd name="adj2" fmla="val 157303"/>
                  <a:gd name="adj3" fmla="val 16667"/>
                </a:avLst>
              </a:prstGeom>
              <a:blipFill>
                <a:blip r:embed="rId7"/>
                <a:stretch>
                  <a:fillRect t="-229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圆角矩形标注 162"/>
              <p:cNvSpPr/>
              <p:nvPr/>
            </p:nvSpPr>
            <p:spPr>
              <a:xfrm>
                <a:off x="2698654" y="2561119"/>
                <a:ext cx="2088725" cy="634340"/>
              </a:xfrm>
              <a:prstGeom prst="wedgeRoundRectCallout">
                <a:avLst>
                  <a:gd name="adj1" fmla="val -99961"/>
                  <a:gd name="adj2" fmla="val 64167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4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54" y="2561119"/>
                <a:ext cx="2088725" cy="634340"/>
              </a:xfrm>
              <a:prstGeom prst="wedgeRoundRectCallout">
                <a:avLst>
                  <a:gd name="adj1" fmla="val -99961"/>
                  <a:gd name="adj2" fmla="val 64167"/>
                  <a:gd name="adj3" fmla="val 16667"/>
                </a:avLst>
              </a:prstGeom>
              <a:blipFill>
                <a:blip r:embed="rId8"/>
                <a:stretch>
                  <a:fillRect t="-4132" b="-1653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utoShape 15"/>
          <p:cNvSpPr>
            <a:spLocks noChangeArrowheads="1"/>
          </p:cNvSpPr>
          <p:nvPr/>
        </p:nvSpPr>
        <p:spPr bwMode="auto">
          <a:xfrm>
            <a:off x="5867004" y="3690851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碰撞</a:t>
            </a: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285021" y="5979620"/>
            <a:ext cx="836555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¥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B </a:t>
            </a:r>
            <a:r>
              <a:rPr lang="zh-CN" altLang="en-US" dirty="0"/>
              <a:t>检测到冲突后，也立即停发数据帧并发送干扰信号。为简单起见，未画出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5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8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62" grpId="0" animBg="1"/>
      <p:bldP spid="26" grpId="0" animBg="1"/>
      <p:bldP spid="27" grpId="0" animBg="1"/>
      <p:bldP spid="29" grpId="0"/>
      <p:bldP spid="30" grpId="0"/>
      <p:bldP spid="33" grpId="0" animBg="1"/>
      <p:bldP spid="34" grpId="0" animBg="1"/>
      <p:bldP spid="40" grpId="0" animBg="1"/>
      <p:bldP spid="54" grpId="0" animBg="1"/>
      <p:bldP spid="58" grpId="0" animBg="1"/>
      <p:bldP spid="59" grpId="0" animBg="1"/>
      <p:bldP spid="60" grpId="0" animBg="1"/>
      <p:bldP spid="82" grpId="0" animBg="1"/>
      <p:bldP spid="83" grpId="0" animBg="1"/>
      <p:bldP spid="84" grpId="0" animBg="1"/>
      <p:bldP spid="85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（四）带碰撞检测的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 descr="图片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" y="1242540"/>
            <a:ext cx="8625840" cy="51511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38783A-F5B9-4350-87B5-CB510FF3E0B7}"/>
              </a:ext>
            </a:extLst>
          </p:cNvPr>
          <p:cNvSpPr txBox="1"/>
          <p:nvPr/>
        </p:nvSpPr>
        <p:spPr>
          <a:xfrm>
            <a:off x="2770496" y="2088105"/>
            <a:ext cx="63735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坚持”指启动发送以后的处理方式，退避时间属于启动发送之前的等待</a:t>
            </a:r>
          </a:p>
        </p:txBody>
      </p:sp>
    </p:spTree>
    <p:extLst>
      <p:ext uri="{BB962C8B-B14F-4D97-AF65-F5344CB8AC3E}">
        <p14:creationId xmlns:p14="http://schemas.microsoft.com/office/powerpoint/2010/main" val="3726620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D1CF8E-5282-4C53-AC9E-E69419CA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8" y="749850"/>
            <a:ext cx="3548418" cy="15508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2" y="429904"/>
            <a:ext cx="8229600" cy="811560"/>
          </a:xfrm>
        </p:spPr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（五）带碰撞避免的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5138701"/>
          </a:xfrm>
        </p:spPr>
        <p:txBody>
          <a:bodyPr/>
          <a:lstStyle/>
          <a:p>
            <a:pPr marL="342891" lvl="1" indent="-34289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核心思想</a:t>
            </a:r>
            <a:endParaRPr lang="en-US" altLang="zh-CN" dirty="0"/>
          </a:p>
          <a:p>
            <a:pPr marL="643961" lvl="1">
              <a:spcBef>
                <a:spcPts val="600"/>
              </a:spcBef>
            </a:pPr>
            <a:r>
              <a:rPr lang="zh-CN" altLang="en-US" sz="1800" dirty="0"/>
              <a:t>非持续</a:t>
            </a:r>
            <a:r>
              <a:rPr lang="en-US" altLang="zh-CN" sz="1800" dirty="0"/>
              <a:t>CSMA + </a:t>
            </a:r>
            <a:r>
              <a:rPr lang="zh-CN" altLang="en-US" sz="1800" dirty="0"/>
              <a:t>碰撞避免</a:t>
            </a:r>
            <a:endParaRPr lang="en-US" altLang="zh-CN" sz="1800" dirty="0"/>
          </a:p>
          <a:p>
            <a:pPr marL="342891" lvl="1" indent="-342891"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应用于</a:t>
            </a:r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r>
              <a:rPr lang="en-US" altLang="zh-CN" dirty="0"/>
              <a:t>(Wireless LAN, WLAN)</a:t>
            </a:r>
          </a:p>
          <a:p>
            <a:pPr marL="342891" lvl="1" indent="-342891"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为什么冲突避免，而非冲突检测？</a:t>
            </a:r>
            <a:endParaRPr lang="en-US" altLang="zh-CN" dirty="0"/>
          </a:p>
          <a:p>
            <a:pPr marL="643961" lvl="1">
              <a:spcBef>
                <a:spcPts val="600"/>
              </a:spcBef>
            </a:pPr>
            <a:r>
              <a:rPr lang="zh-CN" altLang="en-US" sz="1800" dirty="0"/>
              <a:t>碰撞检测的能力要求结点同时具有发送</a:t>
            </a:r>
            <a:r>
              <a:rPr lang="en-US" altLang="zh-CN" sz="1800" dirty="0"/>
              <a:t>(</a:t>
            </a:r>
            <a:r>
              <a:rPr lang="zh-CN" altLang="en-US" sz="1800" dirty="0"/>
              <a:t>自己的信号</a:t>
            </a:r>
            <a:r>
              <a:rPr lang="en-US" altLang="zh-CN" sz="1800" dirty="0"/>
              <a:t>) </a:t>
            </a:r>
            <a:r>
              <a:rPr lang="zh-CN" altLang="en-US" sz="1800" dirty="0"/>
              <a:t>和接收</a:t>
            </a:r>
            <a:r>
              <a:rPr lang="en-US" altLang="zh-CN" sz="1800" dirty="0"/>
              <a:t>(</a:t>
            </a:r>
            <a:r>
              <a:rPr lang="zh-CN" altLang="en-US" sz="1800" dirty="0"/>
              <a:t>检测其它结点是否在发送</a:t>
            </a:r>
            <a:r>
              <a:rPr lang="en-US" altLang="zh-CN" sz="1800" dirty="0"/>
              <a:t>)</a:t>
            </a:r>
            <a:r>
              <a:rPr lang="zh-CN" altLang="en-US" sz="1800" dirty="0"/>
              <a:t>的能力</a:t>
            </a:r>
            <a:endParaRPr lang="en-US" altLang="zh-CN" sz="1800" dirty="0"/>
          </a:p>
          <a:p>
            <a:pPr marL="936000" lvl="2">
              <a:spcBef>
                <a:spcPts val="600"/>
              </a:spcBef>
            </a:pPr>
            <a:r>
              <a:rPr lang="zh-CN" altLang="en-US" sz="1600" dirty="0"/>
              <a:t>无线网络适配器上，接收信号强度远小于发送信号，制造具有碰撞检测能力的硬件代价过大</a:t>
            </a:r>
            <a:endParaRPr lang="en-US" altLang="zh-CN" sz="1600" dirty="0"/>
          </a:p>
          <a:p>
            <a:pPr marL="643961" lvl="1">
              <a:spcBef>
                <a:spcPts val="600"/>
              </a:spcBef>
            </a:pPr>
            <a:r>
              <a:rPr lang="zh-CN" altLang="en-US" sz="1800" dirty="0"/>
              <a:t>即使硬件支持，无线网络特有的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隐藏终端</a:t>
            </a:r>
            <a:r>
              <a:rPr lang="zh-CN" altLang="en-US" sz="1800" dirty="0"/>
              <a:t>等问题也使得很多碰撞难以检测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512799" y="5125764"/>
            <a:ext cx="8237622" cy="11658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Calibri" panose="020F0502020204030204" pitchFamily="34" charset="0"/>
              </a:rPr>
              <a:t>不使用碰撞检测，结点一旦开始发送数据帧，即使碰撞仍继续，因此需尽量避免碰撞发生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5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（五）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432"/>
            <a:ext cx="8229600" cy="653986"/>
          </a:xfrm>
        </p:spPr>
        <p:txBody>
          <a:bodyPr/>
          <a:lstStyle/>
          <a:p>
            <a:r>
              <a:rPr lang="zh-CN" altLang="en-US" dirty="0"/>
              <a:t>隐藏终端问题</a:t>
            </a:r>
            <a:r>
              <a:rPr lang="en-US" altLang="zh-CN" dirty="0"/>
              <a:t>(hidden station problem)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571625" y="1847719"/>
            <a:ext cx="3260725" cy="31305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108325" y="2470019"/>
            <a:ext cx="112713" cy="620713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16200000">
            <a:off x="2458244" y="3167726"/>
            <a:ext cx="107950" cy="646112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13652249">
            <a:off x="2602707" y="3726525"/>
            <a:ext cx="107950" cy="649287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9320450">
            <a:off x="2528888" y="2595432"/>
            <a:ext cx="114300" cy="623887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rot="5400000">
            <a:off x="3807619" y="3167726"/>
            <a:ext cx="107950" cy="646112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 flipH="1" flipV="1">
            <a:off x="3135313" y="3984494"/>
            <a:ext cx="111125" cy="6223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 rot="7750291">
            <a:off x="3717925" y="3630482"/>
            <a:ext cx="111125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 rot="3574206">
            <a:off x="3719513" y="2671632"/>
            <a:ext cx="107950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rot="19320450">
            <a:off x="5243513" y="2636707"/>
            <a:ext cx="114300" cy="6223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5875338" y="2436682"/>
            <a:ext cx="111125" cy="6223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 rot="3574206">
            <a:off x="6661151" y="2568444"/>
            <a:ext cx="107950" cy="650875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 rot="5400000">
            <a:off x="6572250" y="3176457"/>
            <a:ext cx="111125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>
            <a:off x="5187950" y="3174869"/>
            <a:ext cx="111125" cy="650875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 rot="13652249">
            <a:off x="5398294" y="3680488"/>
            <a:ext cx="109538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322763" y="1847719"/>
            <a:ext cx="3260725" cy="3130550"/>
          </a:xfrm>
          <a:prstGeom prst="ellipse">
            <a:avLst/>
          </a:prstGeom>
          <a:solidFill>
            <a:srgbClr val="CCECFF">
              <a:alpha val="5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144170" y="1994113"/>
            <a:ext cx="17055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 </a:t>
            </a:r>
            <a:r>
              <a:rPr kumimoji="1" lang="zh-CN" altLang="en-US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的作用范围</a:t>
            </a: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flipH="1" flipV="1">
            <a:off x="5961063" y="3974969"/>
            <a:ext cx="114300" cy="623888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7750291">
            <a:off x="6554788" y="3681281"/>
            <a:ext cx="109538" cy="646113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940050" y="3141532"/>
            <a:ext cx="449263" cy="492125"/>
            <a:chOff x="2352" y="2061"/>
            <a:chExt cx="246" cy="237"/>
          </a:xfrm>
        </p:grpSpPr>
        <p:pic>
          <p:nvPicPr>
            <p:cNvPr id="27" name="Picture 26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004994" y="3583435"/>
            <a:ext cx="30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398819" y="3596135"/>
            <a:ext cx="3000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43750" y="3141532"/>
            <a:ext cx="452438" cy="492125"/>
            <a:chOff x="2352" y="2061"/>
            <a:chExt cx="246" cy="237"/>
          </a:xfrm>
        </p:grpSpPr>
        <p:pic>
          <p:nvPicPr>
            <p:cNvPr id="32" name="Picture 31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737225" y="3141532"/>
            <a:ext cx="452438" cy="492125"/>
            <a:chOff x="2352" y="2061"/>
            <a:chExt cx="246" cy="237"/>
          </a:xfrm>
        </p:grpSpPr>
        <p:pic>
          <p:nvPicPr>
            <p:cNvPr id="35" name="Picture 34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359275" y="3141532"/>
            <a:ext cx="449263" cy="492125"/>
            <a:chOff x="2352" y="2061"/>
            <a:chExt cx="246" cy="237"/>
          </a:xfrm>
        </p:grpSpPr>
        <p:pic>
          <p:nvPicPr>
            <p:cNvPr id="38" name="Picture 37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786294" y="3596135"/>
            <a:ext cx="293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224569" y="3596135"/>
            <a:ext cx="3145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09435" y="5117550"/>
            <a:ext cx="8316699" cy="7587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Calibri" panose="020F0502020204030204" pitchFamily="34" charset="0"/>
              </a:rPr>
              <a:t>结点 </a:t>
            </a:r>
            <a:r>
              <a:rPr lang="en-US" altLang="zh-CN" dirty="0">
                <a:latin typeface="Calibri" panose="020F0502020204030204" pitchFamily="34" charset="0"/>
              </a:rPr>
              <a:t>A </a:t>
            </a:r>
            <a:r>
              <a:rPr lang="zh-CN" altLang="en-US" dirty="0">
                <a:latin typeface="Calibri" panose="020F0502020204030204" pitchFamily="34" charset="0"/>
              </a:rPr>
              <a:t>和结点 </a:t>
            </a:r>
            <a:r>
              <a:rPr lang="en-US" altLang="zh-CN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相互检测不到对方的信号，可能同时向 </a:t>
            </a:r>
            <a:r>
              <a:rPr lang="en-US" altLang="zh-CN" dirty="0">
                <a:latin typeface="Calibri" panose="020F0502020204030204" pitchFamily="34" charset="0"/>
              </a:rPr>
              <a:t>B </a:t>
            </a:r>
            <a:r>
              <a:rPr lang="zh-CN" altLang="en-US" dirty="0">
                <a:latin typeface="Calibri" panose="020F0502020204030204" pitchFamily="34" charset="0"/>
              </a:rPr>
              <a:t>发送数据，引发碰撞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32926" y="2001386"/>
            <a:ext cx="1718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</a:t>
            </a:r>
            <a:r>
              <a:rPr kumimoji="1" lang="zh-CN" altLang="en-US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的作用范围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C890A52D-BD37-48B0-B286-3091EE06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07" y="6006928"/>
            <a:ext cx="8316699" cy="758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思考：有线链路是否存在同样问题？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（五）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/>
              <a:t>侦听</a:t>
            </a:r>
            <a:r>
              <a:rPr lang="en-US" altLang="zh-CN" dirty="0"/>
              <a:t>/</a:t>
            </a:r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sz="1800" dirty="0"/>
              <a:t>发送数据时，先侦听信道是否空闲</a:t>
            </a:r>
            <a:endParaRPr lang="en-US" altLang="zh-CN" sz="1800" dirty="0"/>
          </a:p>
          <a:p>
            <a:pPr lvl="2"/>
            <a:r>
              <a:rPr lang="zh-CN" altLang="en-US" dirty="0"/>
              <a:t>若信道忙，等待，再次侦听（</a:t>
            </a:r>
            <a:r>
              <a:rPr lang="zh-CN" altLang="en-US" dirty="0">
                <a:solidFill>
                  <a:srgbClr val="FF0000"/>
                </a:solidFill>
              </a:rPr>
              <a:t>非持续体现在此处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若信道空闲</a:t>
            </a:r>
            <a:endParaRPr lang="en-US" altLang="zh-CN" dirty="0"/>
          </a:p>
          <a:p>
            <a:pPr lvl="3"/>
            <a:r>
              <a:rPr lang="zh-CN" altLang="en-US" dirty="0"/>
              <a:t>第一次尝试发送，在一段时间</a:t>
            </a:r>
            <a:r>
              <a:rPr lang="en-US" altLang="zh-CN" dirty="0"/>
              <a:t>(</a:t>
            </a:r>
            <a:r>
              <a:rPr lang="zh-CN" altLang="en-US" dirty="0"/>
              <a:t>分布式帧间间隔</a:t>
            </a:r>
            <a:r>
              <a:rPr lang="en-US" altLang="zh-CN" dirty="0"/>
              <a:t>, DIFS)</a:t>
            </a:r>
            <a:r>
              <a:rPr lang="zh-CN" altLang="en-US" dirty="0"/>
              <a:t>后，立即发送</a:t>
            </a:r>
            <a:endParaRPr lang="en-US" altLang="zh-CN" dirty="0"/>
          </a:p>
          <a:p>
            <a:pPr lvl="3"/>
            <a:r>
              <a:rPr lang="zh-CN" altLang="en-US" dirty="0"/>
              <a:t>非第一次尝试发送，执行碰撞避免操作，发送数据</a:t>
            </a:r>
            <a:endParaRPr lang="en-US" altLang="zh-CN" dirty="0"/>
          </a:p>
          <a:p>
            <a:pPr lvl="3"/>
            <a:endParaRPr lang="en-US" altLang="zh-CN" dirty="0"/>
          </a:p>
          <a:p>
            <a:pPr lvl="2"/>
            <a:r>
              <a:rPr lang="zh-CN" altLang="en-US" dirty="0"/>
              <a:t>成功发送后等待对端回复</a:t>
            </a:r>
            <a:r>
              <a:rPr lang="en-US" altLang="zh-CN" dirty="0"/>
              <a:t>ACK</a:t>
            </a:r>
            <a:r>
              <a:rPr lang="zh-CN" altLang="en-US" dirty="0"/>
              <a:t>，等待超时，重传该帧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8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（五）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607" y="1376738"/>
            <a:ext cx="8370711" cy="3877650"/>
          </a:xfrm>
        </p:spPr>
        <p:txBody>
          <a:bodyPr/>
          <a:lstStyle/>
          <a:p>
            <a:r>
              <a:rPr lang="zh-CN" altLang="en-US" sz="3200" dirty="0"/>
              <a:t>碰撞避免</a:t>
            </a:r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信道空闲一段时间</a:t>
            </a:r>
            <a:r>
              <a:rPr lang="en-US" altLang="zh-CN" sz="2400" dirty="0"/>
              <a:t>(</a:t>
            </a:r>
            <a:r>
              <a:rPr lang="zh-CN" altLang="en-US" sz="2400" dirty="0"/>
              <a:t>分布式帧间间隔</a:t>
            </a:r>
            <a:r>
              <a:rPr lang="en-US" altLang="zh-CN" sz="2400" dirty="0"/>
              <a:t>, DIFS)</a:t>
            </a:r>
            <a:r>
              <a:rPr lang="zh-CN" altLang="en-US" sz="2400" dirty="0"/>
              <a:t>后，进入竞争窗口，延迟接入</a:t>
            </a:r>
            <a:endParaRPr lang="en-US" altLang="zh-CN" sz="2400" dirty="0"/>
          </a:p>
          <a:p>
            <a:pPr marL="1008000" lvl="2"/>
            <a:r>
              <a:rPr lang="zh-CN" altLang="en-US" sz="2000" dirty="0"/>
              <a:t>结点按照各自当前的状态</a:t>
            </a:r>
            <a:r>
              <a:rPr lang="en-US" altLang="zh-CN" sz="2000" dirty="0"/>
              <a:t>(</a:t>
            </a:r>
            <a:r>
              <a:rPr lang="zh-CN" altLang="en-US" sz="2000" dirty="0"/>
              <a:t>重传次数</a:t>
            </a:r>
            <a:r>
              <a:rPr lang="en-US" altLang="zh-CN" sz="2000" dirty="0"/>
              <a:t>)</a:t>
            </a:r>
            <a:r>
              <a:rPr lang="zh-CN" altLang="en-US" sz="2000" dirty="0"/>
              <a:t>，按照二进制指数退避算法选择随机退避时间，退避完成发送数据；若退避未完成时检测到信道忙，则冻结退避计时器，等到信道空闲持续</a:t>
            </a:r>
            <a:r>
              <a:rPr lang="en-US" altLang="zh-CN" sz="2000" dirty="0"/>
              <a:t>DIFS</a:t>
            </a:r>
            <a:r>
              <a:rPr lang="zh-CN" altLang="en-US" sz="2000" dirty="0"/>
              <a:t>时间后继续退避，直至退避完成后，继续发送数据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发送、接收结点通过</a:t>
            </a:r>
            <a:r>
              <a:rPr lang="en-US" altLang="zh-CN" sz="2400" dirty="0"/>
              <a:t>RTS/CTS</a:t>
            </a:r>
            <a:r>
              <a:rPr lang="zh-CN" altLang="en-US" sz="2400" dirty="0"/>
              <a:t>短帧预约信道，避免碰撞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圆角矩形标注 162"/>
          <p:cNvSpPr/>
          <p:nvPr/>
        </p:nvSpPr>
        <p:spPr>
          <a:xfrm>
            <a:off x="1593374" y="5878823"/>
            <a:ext cx="6317672" cy="771364"/>
          </a:xfrm>
          <a:prstGeom prst="wedgeRoundRectCallout">
            <a:avLst>
              <a:gd name="adj1" fmla="val -15815"/>
              <a:gd name="adj2" fmla="val -291585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CSMA/CD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中发送中发生碰撞，执行退避</a:t>
            </a:r>
            <a:endParaRPr lang="en-US" altLang="zh-CN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CSMA/CA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中信道由忙变闲后，发送前执行退避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9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两类媒体共享技术对比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1022055" y="1850064"/>
          <a:ext cx="6920466" cy="3708001"/>
        </p:xfrm>
        <a:graphic>
          <a:graphicData uri="http://schemas.openxmlformats.org/drawingml/2006/table">
            <a:tbl>
              <a:tblPr firstRow="1" bandRow="1"/>
              <a:tblGrid>
                <a:gridCol w="346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0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静态划分信道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动态媒体接入控制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FDM, TDM, WDM, CDM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ALOHA, CSMA/CD, CSMA/CA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使用控制器</a:t>
                      </a: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仲裁器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不使用控制器</a:t>
                      </a: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仲裁器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使用已分配的固定带宽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使用的带宽是变动的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强调公平性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强调自组织和带宽利用率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764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2G(GPRS,</a:t>
                      </a:r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 Edge), 3G(CDMA2000, WCDMA), 4G+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altLang="zh-CN" sz="1600" dirty="0">
                          <a:ea typeface="黑体" panose="02010609060101010101" pitchFamily="49" charset="-122"/>
                        </a:rPr>
                        <a:t>Ethernet, WiFi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764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多用于传统语音、视频系统，以及移动蜂窝网络（物理层）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用于互联网数据传输（</a:t>
                      </a: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MAC</a:t>
                      </a: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层）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04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1844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156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两种链路类型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点对点链路</a:t>
            </a:r>
            <a:endParaRPr lang="en-US" altLang="zh-CN" dirty="0"/>
          </a:p>
          <a:p>
            <a:pPr lvl="1"/>
            <a:r>
              <a:rPr lang="zh-CN" altLang="en-US" dirty="0"/>
              <a:t>高级数据链路控制协议 </a:t>
            </a:r>
            <a:r>
              <a:rPr lang="en-US" altLang="zh-CN" dirty="0"/>
              <a:t>(High-level Data </a:t>
            </a:r>
            <a:r>
              <a:rPr lang="en-US" altLang="zh-CN"/>
              <a:t>Link Control, HDLC)</a:t>
            </a:r>
          </a:p>
          <a:p>
            <a:pPr lvl="1"/>
            <a:r>
              <a:rPr lang="zh-CN" altLang="en-US" dirty="0"/>
              <a:t>点对点协议</a:t>
            </a:r>
            <a:r>
              <a:rPr lang="en-US" altLang="zh-CN" dirty="0"/>
              <a:t>(Point-to-Point Protocol, PPP)     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广播链路</a:t>
            </a:r>
            <a:endParaRPr lang="en-US" altLang="zh-CN" dirty="0"/>
          </a:p>
          <a:p>
            <a:pPr lvl="1"/>
            <a:r>
              <a:rPr lang="zh-CN" altLang="en-US" dirty="0"/>
              <a:t>以太网</a:t>
            </a:r>
            <a:r>
              <a:rPr lang="en-US" altLang="zh-CN" dirty="0"/>
              <a:t>(Ethernet), IEEE 802.3</a:t>
            </a:r>
          </a:p>
          <a:p>
            <a:pPr lvl="1"/>
            <a:r>
              <a:rPr lang="zh-CN" altLang="en-US" dirty="0"/>
              <a:t>无线局域网</a:t>
            </a:r>
            <a:r>
              <a:rPr lang="en-US" altLang="zh-CN" dirty="0"/>
              <a:t>(Wireless </a:t>
            </a:r>
            <a:r>
              <a:rPr lang="en-US" altLang="zh-CN" dirty="0" err="1"/>
              <a:t>Lan</a:t>
            </a:r>
            <a:r>
              <a:rPr lang="en-US" altLang="zh-CN" dirty="0"/>
              <a:t>, WLAN), IEEE 802.11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1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频分复用</a:t>
            </a:r>
            <a:r>
              <a:rPr lang="en-US" altLang="zh-CN" sz="2800" dirty="0">
                <a:latin typeface="Calibri" panose="020F0502020204030204" pitchFamily="34" charset="0"/>
              </a:rPr>
              <a:t>(Frequency Division Multiplexing, FDM)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8766"/>
          </a:xfrm>
        </p:spPr>
        <p:txBody>
          <a:bodyPr/>
          <a:lstStyle/>
          <a:p>
            <a:r>
              <a:rPr lang="zh-CN" altLang="en-US" sz="2000" dirty="0"/>
              <a:t>用户分配到一定的频带后，在通信过程中自始至终都占用该频带</a:t>
            </a:r>
          </a:p>
          <a:p>
            <a:pPr lvl="1"/>
            <a:r>
              <a:rPr lang="zh-CN" altLang="en-US" sz="1800" dirty="0"/>
              <a:t>所有用户在同样的时间占用各自的带宽资源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131411" y="2523745"/>
            <a:ext cx="6505550" cy="2707828"/>
            <a:chOff x="1167987" y="2753798"/>
            <a:chExt cx="6505550" cy="2707828"/>
          </a:xfrm>
        </p:grpSpPr>
        <p:sp>
          <p:nvSpPr>
            <p:cNvPr id="87" name="Line 3"/>
            <p:cNvSpPr>
              <a:spLocks noChangeShapeType="1"/>
            </p:cNvSpPr>
            <p:nvPr/>
          </p:nvSpPr>
          <p:spPr bwMode="auto">
            <a:xfrm flipV="1">
              <a:off x="1793725" y="5419473"/>
              <a:ext cx="5598487" cy="96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4"/>
            <p:cNvSpPr txBox="1">
              <a:spLocks noChangeArrowheads="1"/>
            </p:cNvSpPr>
            <p:nvPr/>
          </p:nvSpPr>
          <p:spPr bwMode="auto">
            <a:xfrm>
              <a:off x="1167987" y="2753798"/>
              <a:ext cx="646331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频率</a:t>
              </a:r>
            </a:p>
          </p:txBody>
        </p:sp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7238353" y="3356614"/>
              <a:ext cx="435184" cy="1291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共享带宽</a:t>
              </a:r>
              <a:endParaRPr kumimoji="0" lang="zh-CN" altLang="en-US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1793725" y="3054024"/>
              <a:ext cx="5073946" cy="37472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1793725" y="3428749"/>
              <a:ext cx="5073946" cy="3747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793725" y="3803473"/>
              <a:ext cx="5073946" cy="37472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793725" y="4178198"/>
              <a:ext cx="5073946" cy="3747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793725" y="4552922"/>
              <a:ext cx="5073946" cy="37472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3967443" y="4598385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3967443" y="4219528"/>
              <a:ext cx="747103" cy="29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Text Box 13"/>
            <p:cNvSpPr txBox="1">
              <a:spLocks noChangeArrowheads="1"/>
            </p:cNvSpPr>
            <p:nvPr/>
          </p:nvSpPr>
          <p:spPr bwMode="auto">
            <a:xfrm>
              <a:off x="3967443" y="3840670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3967443" y="3461813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3967443" y="3084333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16200000">
              <a:off x="505609" y="4136868"/>
              <a:ext cx="257623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右大括号 100"/>
            <p:cNvSpPr/>
            <p:nvPr/>
          </p:nvSpPr>
          <p:spPr>
            <a:xfrm>
              <a:off x="6909609" y="3073158"/>
              <a:ext cx="295864" cy="1821701"/>
            </a:xfrm>
            <a:prstGeom prst="rightBrace">
              <a:avLst>
                <a:gd name="adj1" fmla="val 29559"/>
                <a:gd name="adj2" fmla="val 5047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6981831" y="5119994"/>
              <a:ext cx="646331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时间</a:t>
              </a:r>
            </a:p>
          </p:txBody>
        </p:sp>
      </p:grpSp>
      <p:sp>
        <p:nvSpPr>
          <p:cNvPr id="104" name="内容占位符 2"/>
          <p:cNvSpPr txBox="1">
            <a:spLocks/>
          </p:cNvSpPr>
          <p:nvPr/>
        </p:nvSpPr>
        <p:spPr bwMode="auto">
          <a:xfrm>
            <a:off x="457200" y="5475320"/>
            <a:ext cx="8229600" cy="99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应用</a:t>
            </a:r>
          </a:p>
          <a:p>
            <a:pPr lvl="1"/>
            <a:r>
              <a:rPr lang="zh-CN" altLang="en-US" sz="1800" dirty="0"/>
              <a:t>早期的有线电视网络、光纤通信网络、模拟电话系统等</a:t>
            </a:r>
            <a:endParaRPr lang="zh-CN" altLang="en-US" sz="1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13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网络分类</a:t>
            </a:r>
            <a:r>
              <a:rPr lang="en-US" altLang="zh-CN" dirty="0"/>
              <a:t>(</a:t>
            </a:r>
            <a:r>
              <a:rPr lang="zh-CN" altLang="en-US" dirty="0"/>
              <a:t>不同作用范围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广域网 </a:t>
            </a:r>
            <a:r>
              <a:rPr lang="en-US" altLang="zh-CN" dirty="0"/>
              <a:t>WAN (Wide Area Network)</a:t>
            </a:r>
          </a:p>
          <a:p>
            <a:r>
              <a:rPr lang="zh-CN" altLang="en-US" dirty="0"/>
              <a:t>城域网 </a:t>
            </a:r>
            <a:r>
              <a:rPr lang="en-US" altLang="zh-CN" dirty="0"/>
              <a:t>MAN (Metropolitan Area Network)</a:t>
            </a:r>
          </a:p>
          <a:p>
            <a:r>
              <a:rPr lang="zh-CN" altLang="en-US" dirty="0"/>
              <a:t>局域网 </a:t>
            </a:r>
            <a:r>
              <a:rPr lang="en-US" altLang="zh-CN" dirty="0"/>
              <a:t>LAN (Local Area Network) </a:t>
            </a:r>
          </a:p>
          <a:p>
            <a:r>
              <a:rPr lang="zh-CN" altLang="en-US" dirty="0"/>
              <a:t>个域网 </a:t>
            </a:r>
            <a:r>
              <a:rPr lang="en-US" altLang="zh-CN" dirty="0"/>
              <a:t>PAN (Personal Area Network)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1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幻灯片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19942"/>
            <a:ext cx="7848600" cy="55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  <a:r>
              <a:rPr lang="en-US" altLang="zh-CN" dirty="0"/>
              <a:t>(LAN)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  <a:r>
              <a:rPr lang="en-US" altLang="zh-CN" dirty="0"/>
              <a:t>(LAN)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局域网特点</a:t>
            </a:r>
            <a:endParaRPr lang="en-US" altLang="zh-CN" dirty="0"/>
          </a:p>
          <a:p>
            <a:pPr lvl="1"/>
            <a:r>
              <a:rPr lang="zh-CN" altLang="en-US" dirty="0"/>
              <a:t>覆盖范围小：房间、建筑物、园区，距离≤</a:t>
            </a:r>
            <a:r>
              <a:rPr lang="en-US" altLang="zh-CN" dirty="0"/>
              <a:t>25km</a:t>
            </a:r>
          </a:p>
          <a:p>
            <a:pPr lvl="1"/>
            <a:r>
              <a:rPr lang="zh-CN" altLang="en-US" dirty="0"/>
              <a:t>高传输速率：</a:t>
            </a:r>
            <a:r>
              <a:rPr lang="en-US" altLang="zh-CN" dirty="0"/>
              <a:t>10Mbps</a:t>
            </a:r>
            <a:r>
              <a:rPr lang="zh-CN" altLang="en-US" dirty="0"/>
              <a:t>～</a:t>
            </a:r>
            <a:r>
              <a:rPr lang="en-US" altLang="zh-CN" dirty="0"/>
              <a:t>1000Mbps</a:t>
            </a:r>
          </a:p>
          <a:p>
            <a:pPr lvl="1"/>
            <a:r>
              <a:rPr lang="zh-CN" altLang="en-US" dirty="0"/>
              <a:t>低误码率：</a:t>
            </a:r>
            <a:r>
              <a:rPr lang="en-US" altLang="zh-CN" dirty="0"/>
              <a:t>10</a:t>
            </a:r>
            <a:r>
              <a:rPr lang="en-US" altLang="zh-CN" baseline="30000" dirty="0"/>
              <a:t>-8</a:t>
            </a:r>
            <a:r>
              <a:rPr lang="en-US" altLang="zh-CN" dirty="0"/>
              <a:t> </a:t>
            </a:r>
            <a:r>
              <a:rPr lang="zh-CN" altLang="en-US" dirty="0"/>
              <a:t>～ </a:t>
            </a:r>
            <a:r>
              <a:rPr lang="en-US" altLang="zh-CN" dirty="0"/>
              <a:t>10</a:t>
            </a:r>
            <a:r>
              <a:rPr lang="en-US" altLang="zh-CN" baseline="30000" dirty="0"/>
              <a:t>-10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拓扑：总线、星形、环形、树形</a:t>
            </a:r>
          </a:p>
          <a:p>
            <a:pPr lvl="1"/>
            <a:r>
              <a:rPr lang="zh-CN" altLang="en-US" dirty="0"/>
              <a:t>传输媒体：双绞线、同轴电缆、光纤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典型技术</a:t>
            </a:r>
            <a:endParaRPr lang="en-US" altLang="zh-CN" dirty="0"/>
          </a:p>
          <a:p>
            <a:pPr lvl="1"/>
            <a:r>
              <a:rPr lang="zh-CN" altLang="en-US" dirty="0"/>
              <a:t>以太网</a:t>
            </a:r>
            <a:r>
              <a:rPr lang="en-US" altLang="zh-CN" dirty="0"/>
              <a:t>(Ethernet)</a:t>
            </a:r>
          </a:p>
          <a:p>
            <a:pPr lvl="1"/>
            <a:r>
              <a:rPr lang="zh-CN" altLang="en-US" dirty="0"/>
              <a:t>令牌环网 </a:t>
            </a:r>
            <a:r>
              <a:rPr lang="en-US" altLang="zh-CN" dirty="0"/>
              <a:t>(Token Ring)</a:t>
            </a:r>
          </a:p>
          <a:p>
            <a:pPr lvl="1"/>
            <a:r>
              <a:rPr lang="en-US" altLang="zh-CN" dirty="0"/>
              <a:t>FDDI(Fiber Distributed Data Interface)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317" y="4223146"/>
            <a:ext cx="3549015" cy="2256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7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  <a:r>
              <a:rPr lang="en-US" altLang="zh-CN" dirty="0"/>
              <a:t>(LAN)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74888"/>
          </a:xfrm>
        </p:spPr>
        <p:txBody>
          <a:bodyPr/>
          <a:lstStyle/>
          <a:p>
            <a:r>
              <a:rPr lang="en-US" altLang="zh-CN" dirty="0"/>
              <a:t>IEEE 802</a:t>
            </a:r>
            <a:r>
              <a:rPr lang="zh-CN" altLang="en-US" dirty="0"/>
              <a:t>标准体系（局域网、城域网标准）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>
            <a:off x="874643" y="2050915"/>
            <a:ext cx="6996180" cy="4714321"/>
            <a:chOff x="874643" y="2143679"/>
            <a:chExt cx="6996180" cy="4714321"/>
          </a:xfrm>
        </p:grpSpPr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874643" y="2143679"/>
              <a:ext cx="6996180" cy="471432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 flipH="1">
              <a:off x="1414463" y="3626404"/>
              <a:ext cx="6264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1066800" y="2302566"/>
              <a:ext cx="3200400" cy="609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802.10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可操作的局域网的安全机制</a:t>
              </a:r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1084263" y="3086930"/>
              <a:ext cx="6594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7678738" y="3086930"/>
              <a:ext cx="0" cy="542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1066800" y="3086930"/>
              <a:ext cx="0" cy="2362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1414463" y="3626404"/>
              <a:ext cx="0" cy="1822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961481" y="3218417"/>
              <a:ext cx="2611438" cy="42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802.1       </a:t>
              </a:r>
              <a:r>
                <a:rPr lang="zh-CN" altLang="en-US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体系结构、网络互连</a:t>
              </a: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248025" y="3844169"/>
              <a:ext cx="2690812" cy="2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802.2      </a:t>
              </a:r>
              <a:r>
                <a:rPr lang="zh-CN" altLang="en-US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逻辑链路控制（</a:t>
              </a:r>
              <a:r>
                <a:rPr lang="en-US" altLang="zh-CN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LLC</a:t>
              </a:r>
              <a:r>
                <a:rPr lang="zh-CN" altLang="en-US" sz="1400" dirty="0">
                  <a:solidFill>
                    <a:schemeClr val="hlink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1589088" y="3737808"/>
              <a:ext cx="6089650" cy="4444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207250" y="6290508"/>
              <a:ext cx="1569623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lvl="0" algn="just" eaLnBrk="0" hangingPunct="0"/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802.7     </a:t>
              </a: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宽带技术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5178011" y="6290507"/>
              <a:ext cx="1567346" cy="38100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just" eaLnBrk="0" hangingPunct="0"/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802.8     </a:t>
              </a: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光纤技术</a:t>
              </a:r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1084263" y="5433257"/>
              <a:ext cx="347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1606549" y="4285495"/>
              <a:ext cx="990603" cy="1120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802.3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CSMA/CD MAC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2676041" y="4285978"/>
              <a:ext cx="933451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802.4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令牌总线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  <a:p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4112" y="4285978"/>
              <a:ext cx="959953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802.5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令牌环网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  <a:p>
              <a:pPr algn="just" eaLnBrk="0" hangingPunct="0">
                <a:lnSpc>
                  <a:spcPct val="96000"/>
                </a:lnSpc>
              </a:pPr>
              <a:endParaRPr lang="zh-CN" altLang="en-US" sz="1400" dirty="0">
                <a:solidFill>
                  <a:srgbClr val="666699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4738688" y="4285978"/>
              <a:ext cx="984872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rIns="0"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802.6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城域网</a:t>
              </a: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MAN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5834683" y="4285978"/>
              <a:ext cx="869950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802.9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语音数据综合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局域网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6812998" y="4285978"/>
              <a:ext cx="869950" cy="1122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vl="0" algn="just" eaLnBrk="0" hangingPunct="0">
                <a:lnSpc>
                  <a:spcPct val="96000"/>
                </a:lnSpc>
              </a:pPr>
              <a:r>
                <a:rPr lang="en-US" altLang="zh-CN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802.11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无线</a:t>
              </a:r>
            </a:p>
            <a:p>
              <a:pPr lvl="0" algn="just" eaLnBrk="0" hangingPunct="0">
                <a:lnSpc>
                  <a:spcPct val="96000"/>
                </a:lnSpc>
              </a:pPr>
              <a:r>
                <a:rPr lang="zh-CN" altLang="en-US" sz="1400" dirty="0">
                  <a:solidFill>
                    <a:srgbClr val="6666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局域网</a:t>
              </a: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1936750" y="5434845"/>
              <a:ext cx="0" cy="2809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154363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4198938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174904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6286500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>
              <a:off x="7291319" y="5411032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1933575" y="5692020"/>
              <a:ext cx="5394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4546600" y="5692020"/>
              <a:ext cx="0" cy="2809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Line 35"/>
            <p:cNvSpPr>
              <a:spLocks noChangeShapeType="1"/>
            </p:cNvSpPr>
            <p:nvPr/>
          </p:nvSpPr>
          <p:spPr bwMode="auto">
            <a:xfrm flipV="1">
              <a:off x="2981325" y="5969832"/>
              <a:ext cx="295751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2981325" y="5985707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5938838" y="5985707"/>
              <a:ext cx="0" cy="2809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2" name="圆角矩形标注 162"/>
          <p:cNvSpPr/>
          <p:nvPr/>
        </p:nvSpPr>
        <p:spPr>
          <a:xfrm>
            <a:off x="340782" y="1245266"/>
            <a:ext cx="8579554" cy="1605453"/>
          </a:xfrm>
          <a:prstGeom prst="wedgeRoundRectCallout">
            <a:avLst>
              <a:gd name="adj1" fmla="val 2167"/>
              <a:gd name="adj2" fmla="val 89952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为使数据链路层更好地适应多种局域网标准，将其拆成两个子层：</a:t>
            </a: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逻辑链路控制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LLC (Logical Link Control)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</a:t>
            </a: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媒体接入控制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MAC (Medium Access Control)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</a:t>
            </a:r>
          </a:p>
          <a:p>
            <a:pPr indent="288000"/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与接入到传输媒体有关的内容都放在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MAC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子层，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LLC 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子层则与传输媒体无关，采用何种协议的局域网对 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LLC 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子层都透明</a:t>
            </a:r>
          </a:p>
        </p:txBody>
      </p:sp>
      <p:sp>
        <p:nvSpPr>
          <p:cNvPr id="5" name="椭圆 4"/>
          <p:cNvSpPr/>
          <p:nvPr/>
        </p:nvSpPr>
        <p:spPr>
          <a:xfrm>
            <a:off x="1221661" y="4053249"/>
            <a:ext cx="1500875" cy="122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65277" y="4081665"/>
            <a:ext cx="1500875" cy="122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1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034843"/>
          </a:xfrm>
        </p:spPr>
        <p:txBody>
          <a:bodyPr/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年代中期</a:t>
            </a:r>
            <a:endParaRPr lang="en-US" altLang="zh-CN" dirty="0"/>
          </a:p>
          <a:p>
            <a:pPr lvl="1"/>
            <a:r>
              <a:rPr lang="zh-CN" altLang="en-US" sz="1800" dirty="0"/>
              <a:t>诞生于美国施乐公司</a:t>
            </a:r>
            <a:r>
              <a:rPr lang="en-US" altLang="zh-CN" sz="1800" dirty="0"/>
              <a:t>(Xerox)</a:t>
            </a:r>
            <a:r>
              <a:rPr lang="zh-CN" altLang="en-US" sz="1800" dirty="0"/>
              <a:t>的帕洛阿尔托研究中心</a:t>
            </a:r>
            <a:r>
              <a:rPr lang="en-US" altLang="zh-CN" sz="1800" dirty="0"/>
              <a:t>(PARC)</a:t>
            </a:r>
          </a:p>
          <a:p>
            <a:pPr lvl="1"/>
            <a:r>
              <a:rPr lang="zh-CN" altLang="en-US" sz="1800" dirty="0"/>
              <a:t>总线拓扑、同轴电缆、广播局域网、半双工</a:t>
            </a:r>
            <a:endParaRPr lang="en-US" altLang="zh-CN" sz="1800" dirty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年代后期</a:t>
            </a:r>
            <a:endParaRPr lang="en-US" altLang="zh-CN" dirty="0"/>
          </a:p>
          <a:p>
            <a:pPr lvl="1"/>
            <a:r>
              <a:rPr lang="zh-CN" altLang="en-US" sz="1800" dirty="0"/>
              <a:t>基于集线器的星形拓扑、双绞线、广播局域网、半双工</a:t>
            </a:r>
            <a:endParaRPr lang="en-US" altLang="zh-CN" sz="1800" dirty="0"/>
          </a:p>
          <a:p>
            <a:pPr lvl="1"/>
            <a:r>
              <a:rPr lang="zh-CN" altLang="en-US" sz="1800" dirty="0"/>
              <a:t>集线器</a:t>
            </a:r>
            <a:r>
              <a:rPr lang="en-US" altLang="zh-CN" sz="1800" dirty="0"/>
              <a:t>(Hub)</a:t>
            </a:r>
            <a:r>
              <a:rPr lang="zh-CN" altLang="en-US" sz="1800" dirty="0"/>
              <a:t>：物理层设备，作用于比特而不是帧</a:t>
            </a:r>
            <a:endParaRPr lang="en-US" altLang="zh-CN" sz="1800" dirty="0"/>
          </a:p>
          <a:p>
            <a:r>
              <a:rPr lang="zh-CN" altLang="en-US" dirty="0"/>
              <a:t>本世纪初</a:t>
            </a:r>
            <a:endParaRPr lang="en-US" altLang="zh-CN" dirty="0"/>
          </a:p>
          <a:p>
            <a:pPr lvl="1"/>
            <a:r>
              <a:rPr lang="zh-CN" altLang="en-US" sz="1800" dirty="0"/>
              <a:t>基于交换机的星形拓扑、双绞线、交换局域网、全双工</a:t>
            </a:r>
            <a:endParaRPr lang="en-US" altLang="zh-CN" sz="1800" dirty="0"/>
          </a:p>
          <a:p>
            <a:pPr lvl="1"/>
            <a:r>
              <a:rPr lang="zh-CN" altLang="en-US" sz="1800" dirty="0"/>
              <a:t>交换机</a:t>
            </a:r>
            <a:r>
              <a:rPr lang="en-US" altLang="zh-CN" sz="1800" dirty="0"/>
              <a:t>(Switch)</a:t>
            </a:r>
            <a:r>
              <a:rPr lang="zh-CN" altLang="en-US" sz="1800" dirty="0"/>
              <a:t>：二层设备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7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以太网基本组成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2816087" cy="5034843"/>
          </a:xfrm>
        </p:spPr>
        <p:txBody>
          <a:bodyPr/>
          <a:lstStyle/>
          <a:p>
            <a:r>
              <a:rPr lang="zh-CN" altLang="en-US" dirty="0"/>
              <a:t>传输介质</a:t>
            </a:r>
            <a:r>
              <a:rPr lang="en-US" altLang="zh-CN" dirty="0"/>
              <a:t>(</a:t>
            </a:r>
            <a:r>
              <a:rPr lang="zh-CN" altLang="en-US" dirty="0"/>
              <a:t>链路</a:t>
            </a:r>
            <a:r>
              <a:rPr lang="en-US" altLang="zh-CN" dirty="0"/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同轴电缆 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双绞线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光纤</a:t>
            </a:r>
            <a:endParaRPr lang="en-US" altLang="zh-CN" sz="1800" dirty="0"/>
          </a:p>
          <a:p>
            <a:r>
              <a:rPr lang="zh-CN" altLang="en-US" dirty="0"/>
              <a:t>网络适配器</a:t>
            </a:r>
            <a:endParaRPr lang="en-US" altLang="zh-CN" sz="1800" dirty="0"/>
          </a:p>
          <a:p>
            <a:r>
              <a:rPr lang="zh-CN" altLang="en-US" dirty="0"/>
              <a:t>中继设备</a:t>
            </a:r>
            <a:endParaRPr lang="en-US" altLang="zh-CN" dirty="0"/>
          </a:p>
          <a:p>
            <a:pPr lvl="1"/>
            <a:r>
              <a:rPr lang="zh-CN" altLang="en-US" sz="1800" dirty="0"/>
              <a:t>中继器</a:t>
            </a:r>
            <a:r>
              <a:rPr lang="en-US" altLang="zh-CN" sz="1800" dirty="0"/>
              <a:t>(Repeater)</a:t>
            </a:r>
          </a:p>
          <a:p>
            <a:pPr lvl="1"/>
            <a:r>
              <a:rPr lang="zh-CN" altLang="en-US" sz="1800" dirty="0"/>
              <a:t>集线器</a:t>
            </a:r>
            <a:r>
              <a:rPr lang="en-US" altLang="zh-CN" sz="1800" dirty="0"/>
              <a:t>(Hub)</a:t>
            </a:r>
          </a:p>
          <a:p>
            <a:r>
              <a:rPr lang="zh-CN" altLang="en-US" dirty="0"/>
              <a:t>交换设备</a:t>
            </a:r>
            <a:endParaRPr lang="en-US" altLang="zh-CN" dirty="0"/>
          </a:p>
          <a:p>
            <a:pPr lvl="1"/>
            <a:r>
              <a:rPr lang="zh-CN" altLang="en-US" sz="1800" dirty="0"/>
              <a:t>网桥 </a:t>
            </a:r>
            <a:r>
              <a:rPr lang="en-US" altLang="zh-CN" sz="1800" dirty="0"/>
              <a:t>(Bridge)</a:t>
            </a:r>
          </a:p>
          <a:p>
            <a:pPr lvl="1"/>
            <a:r>
              <a:rPr lang="zh-CN" altLang="en-US" sz="1800" dirty="0"/>
              <a:t>交换机 </a:t>
            </a:r>
            <a:r>
              <a:rPr lang="en-US" altLang="zh-CN" sz="1800" dirty="0"/>
              <a:t>(Switch)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5" name="Picture 2" descr="https://upload.wikimedia.org/wikipedia/commons/thumb/c/cb/UTP_cable.jpg/220px-UTP_cab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27" y="1698678"/>
            <a:ext cx="1561465" cy="1270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80" y="1698677"/>
            <a:ext cx="1732486" cy="1270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53" y="1698678"/>
            <a:ext cx="1325674" cy="1270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3" y="3260304"/>
            <a:ext cx="2230340" cy="1311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12" descr="图片搜索结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1897" r="2521" b="14341"/>
          <a:stretch/>
        </p:blipFill>
        <p:spPr bwMode="auto">
          <a:xfrm>
            <a:off x="4220605" y="5251110"/>
            <a:ext cx="2319998" cy="10155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图片搜索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4794669"/>
            <a:ext cx="1974747" cy="1516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IEEE 802.3 </a:t>
            </a:r>
            <a:r>
              <a:rPr lang="zh-CN" altLang="en-US" dirty="0">
                <a:latin typeface="Calibri" panose="020F0502020204030204" pitchFamily="34" charset="0"/>
              </a:rPr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传统以太网 </a:t>
            </a:r>
          </a:p>
          <a:p>
            <a:pPr lvl="1"/>
            <a:r>
              <a:rPr lang="en-US" altLang="zh-CN" dirty="0"/>
              <a:t>IEEE 802.3  —— </a:t>
            </a:r>
            <a:r>
              <a:rPr lang="zh-CN" altLang="en-US" dirty="0"/>
              <a:t>同轴电缆</a:t>
            </a:r>
            <a:r>
              <a:rPr lang="en-US" altLang="zh-CN" dirty="0"/>
              <a:t>Ethernet</a:t>
            </a:r>
          </a:p>
          <a:p>
            <a:pPr lvl="1"/>
            <a:r>
              <a:rPr lang="en-US" altLang="zh-CN" dirty="0"/>
              <a:t>IEEE 802.3a ——</a:t>
            </a:r>
            <a:r>
              <a:rPr lang="zh-CN" altLang="en-US" dirty="0"/>
              <a:t>细缆</a:t>
            </a:r>
            <a:r>
              <a:rPr lang="en-US" altLang="zh-CN" dirty="0"/>
              <a:t>Ethernet</a:t>
            </a:r>
          </a:p>
          <a:p>
            <a:pPr lvl="1"/>
            <a:r>
              <a:rPr lang="en-US" altLang="zh-CN" dirty="0"/>
              <a:t>IEEE 802.3i  —— </a:t>
            </a:r>
            <a:r>
              <a:rPr lang="zh-CN" altLang="en-US" dirty="0"/>
              <a:t>双绞线</a:t>
            </a:r>
          </a:p>
          <a:p>
            <a:pPr lvl="1"/>
            <a:r>
              <a:rPr lang="en-US" altLang="zh-CN" dirty="0"/>
              <a:t>IEEE 802.3j  —— </a:t>
            </a:r>
            <a:r>
              <a:rPr lang="zh-CN" altLang="en-US" dirty="0"/>
              <a:t>光纤</a:t>
            </a:r>
          </a:p>
          <a:p>
            <a:r>
              <a:rPr lang="zh-CN" altLang="en-US" dirty="0"/>
              <a:t> 快速以太网</a:t>
            </a:r>
            <a:r>
              <a:rPr lang="en-US" altLang="zh-CN" dirty="0"/>
              <a:t>FE</a:t>
            </a:r>
          </a:p>
          <a:p>
            <a:pPr lvl="1"/>
            <a:r>
              <a:rPr lang="en-US" altLang="zh-CN" dirty="0"/>
              <a:t>IEEE 802.3u ——</a:t>
            </a:r>
            <a:r>
              <a:rPr lang="zh-CN" altLang="en-US" dirty="0"/>
              <a:t>双绞线，光纤</a:t>
            </a:r>
          </a:p>
          <a:p>
            <a:r>
              <a:rPr lang="zh-CN" altLang="en-US" dirty="0"/>
              <a:t> 千兆以太网</a:t>
            </a:r>
            <a:r>
              <a:rPr lang="en-US" altLang="zh-CN" dirty="0"/>
              <a:t>GE</a:t>
            </a:r>
          </a:p>
          <a:p>
            <a:pPr lvl="1"/>
            <a:r>
              <a:rPr lang="en-US" altLang="zh-CN" dirty="0"/>
              <a:t>IEEE 802.3z —— </a:t>
            </a:r>
            <a:r>
              <a:rPr lang="zh-CN" altLang="en-US" dirty="0"/>
              <a:t>屏蔽短双绞线、光纤</a:t>
            </a:r>
          </a:p>
          <a:p>
            <a:pPr lvl="1"/>
            <a:r>
              <a:rPr lang="en-US" altLang="zh-CN" dirty="0"/>
              <a:t>IEEE 802.3ab —— </a:t>
            </a:r>
            <a:r>
              <a:rPr lang="zh-CN" altLang="en-US" dirty="0"/>
              <a:t>双绞线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5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以太网传输介质标准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710847"/>
          </a:xfrm>
        </p:spPr>
        <p:txBody>
          <a:bodyPr/>
          <a:lstStyle/>
          <a:p>
            <a:r>
              <a:rPr lang="en-US" altLang="zh-CN" dirty="0"/>
              <a:t>IEEE 802.3</a:t>
            </a:r>
            <a:r>
              <a:rPr lang="zh-CN" altLang="en-US" dirty="0"/>
              <a:t>文档规定，由</a:t>
            </a:r>
            <a:r>
              <a:rPr lang="en-US" altLang="zh-CN" dirty="0"/>
              <a:t>3</a:t>
            </a:r>
            <a:r>
              <a:rPr lang="zh-CN" altLang="en-US" dirty="0"/>
              <a:t>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73050" y="2451651"/>
            <a:ext cx="4749525" cy="3034749"/>
            <a:chOff x="273050" y="2451651"/>
            <a:chExt cx="4749525" cy="3034749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73051" y="2451651"/>
              <a:ext cx="4749524" cy="303474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273050" y="2689224"/>
              <a:ext cx="4279900" cy="2546350"/>
              <a:chOff x="2584" y="1008"/>
              <a:chExt cx="2696" cy="1604"/>
            </a:xfrm>
            <a:noFill/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2584" y="1536"/>
                <a:ext cx="1145" cy="23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链路速率</a:t>
                </a:r>
                <a:r>
                  <a:rPr kumimoji="1"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Mbps)</a:t>
                </a: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3743" y="1536"/>
                <a:ext cx="1517" cy="4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kern="0" noProof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信号制式</a:t>
                </a:r>
                <a:r>
                  <a:rPr kumimoji="1" lang="en-US" altLang="zh-CN" kern="0" noProof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基带或宽带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Base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，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Broad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584" cy="40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段最大长度（百米）或</a:t>
                </a:r>
              </a:p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介质类型（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，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，</a:t>
                </a:r>
                <a:r>
                  <a:rPr kumimoji="1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296" cy="291"/>
              </a:xfrm>
              <a:prstGeom prst="rect">
                <a:avLst/>
              </a:prstGeom>
              <a:grpFill/>
              <a:ln w="253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  <a:r>
                  <a:rPr kumimoji="1" lang="en-US" altLang="zh-CN" sz="24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</a:t>
                </a:r>
                <a:r>
                  <a:rPr kumimoji="1" lang="en-US" altLang="zh-CN" sz="240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Base</a:t>
                </a:r>
                <a:r>
                  <a:rPr kumimoji="1" lang="en-US" altLang="zh-CN" sz="24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</a:t>
                </a:r>
                <a:r>
                  <a:rPr kumimoji="1" lang="en-US" altLang="zh-CN" sz="2400" i="0" u="sng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0" cy="327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4320" y="1248"/>
                <a:ext cx="0" cy="288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5040" y="2400"/>
                <a:ext cx="240" cy="0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5280" y="1152"/>
                <a:ext cx="0" cy="1248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4848" y="1152"/>
                <a:ext cx="432" cy="0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576" cy="0"/>
              </a:xfrm>
              <a:prstGeom prst="line">
                <a:avLst/>
              </a:prstGeom>
              <a:grpFill/>
              <a:ln w="25399">
                <a:solidFill>
                  <a:srgbClr val="FF99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289413" y="2451650"/>
          <a:ext cx="3632199" cy="433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884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10Base5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粗同轴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10Base2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细同轴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10BaseT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双绞线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10BaseF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多模光纤</a:t>
                      </a: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MMF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100BaseT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双绞线</a:t>
                      </a: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SMF</a:t>
                      </a:r>
                      <a:endParaRPr lang="zh-CN" altLang="en-US" sz="18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100BaseF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多模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单模光纤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679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1000BaseX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屏蔽短双绞线</a:t>
                      </a: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/MMF/SMF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100">
                <a:tc>
                  <a:txBody>
                    <a:bodyPr/>
                    <a:lstStyle/>
                    <a:p>
                      <a:pPr marL="285750" marR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>
                          <a:latin typeface="楷体_GB2312" pitchFamily="49" charset="-122"/>
                          <a:ea typeface="楷体_GB2312" pitchFamily="49" charset="-122"/>
                        </a:rPr>
                        <a:t>1000BaseT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楷体_GB2312" pitchFamily="49" charset="-122"/>
                          <a:ea typeface="楷体_GB2312" pitchFamily="49" charset="-122"/>
                        </a:rPr>
                        <a:t>双绞线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06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359504" y="3500507"/>
            <a:ext cx="6044474" cy="2937011"/>
            <a:chOff x="359504" y="3500507"/>
            <a:chExt cx="6044474" cy="2937011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359504" y="3500507"/>
              <a:ext cx="6044474" cy="293701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 flipV="1">
              <a:off x="4257473" y="5052664"/>
              <a:ext cx="3175" cy="271462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93723" y="4746276"/>
              <a:ext cx="3175" cy="414338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10985" y="4687539"/>
              <a:ext cx="4306888" cy="0"/>
            </a:xfrm>
            <a:prstGeom prst="line">
              <a:avLst/>
            </a:prstGeom>
            <a:noFill/>
            <a:ln w="761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071485" y="46002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044623" y="4601814"/>
              <a:ext cx="241300" cy="160337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903585" y="4614514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12560" y="4617689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13010" y="4589114"/>
              <a:ext cx="241300" cy="160337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69710" y="4031901"/>
              <a:ext cx="0" cy="5334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753228" y="4021961"/>
              <a:ext cx="1962076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最大段长度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500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米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每段最多站点数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100</a:t>
              </a:r>
            </a:p>
          </p:txBody>
        </p:sp>
        <p:pic>
          <p:nvPicPr>
            <p:cNvPr id="15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060" y="5052664"/>
              <a:ext cx="458788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3157335" y="4712939"/>
              <a:ext cx="4763" cy="388937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135" y="5063776"/>
              <a:ext cx="458788" cy="417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950710" y="5652739"/>
              <a:ext cx="328612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两站点间最小距离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2.5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米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4244773" y="4738339"/>
              <a:ext cx="3175" cy="271462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0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185" y="4917726"/>
              <a:ext cx="639763" cy="150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855835" y="5322539"/>
              <a:ext cx="2332038" cy="11112"/>
            </a:xfrm>
            <a:prstGeom prst="line">
              <a:avLst/>
            </a:prstGeom>
            <a:noFill/>
            <a:ln w="761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141585" y="52733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097385" y="5263801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28848" y="5255864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675110" y="52606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45910" y="6132373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6132310" y="6132373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173085" y="5476526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143048" y="5489226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193723" y="5598764"/>
              <a:ext cx="94615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569710" y="4359893"/>
              <a:ext cx="118351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V="1">
              <a:off x="1052310" y="4771676"/>
              <a:ext cx="3175" cy="414338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930073" y="4625626"/>
              <a:ext cx="241300" cy="16033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6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8" y="5078064"/>
              <a:ext cx="458787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 flipV="1">
              <a:off x="5790998" y="5340001"/>
              <a:ext cx="4762" cy="31750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8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973" y="5635276"/>
              <a:ext cx="458787" cy="417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45910" y="6208573"/>
              <a:ext cx="13716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4532110" y="6208573"/>
              <a:ext cx="16002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4989310" y="4108101"/>
              <a:ext cx="0" cy="4572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>
              <a:off x="3715304" y="4346641"/>
              <a:ext cx="12740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131"/>
            <p:cNvSpPr>
              <a:spLocks noChangeArrowheads="1"/>
            </p:cNvSpPr>
            <p:nvPr/>
          </p:nvSpPr>
          <p:spPr bwMode="auto">
            <a:xfrm>
              <a:off x="1440820" y="6056173"/>
              <a:ext cx="3699732" cy="339196"/>
            </a:xfrm>
            <a:prstGeom prst="rect">
              <a:avLst/>
            </a:prstGeom>
            <a:solidFill>
              <a:srgbClr val="F2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可用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个中继器，网络最大跨度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2.5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公里 </a:t>
              </a: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 flipH="1">
              <a:off x="641145" y="3878261"/>
              <a:ext cx="660403" cy="790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Text Box 27"/>
            <p:cNvSpPr txBox="1">
              <a:spLocks noChangeArrowheads="1"/>
            </p:cNvSpPr>
            <p:nvPr/>
          </p:nvSpPr>
          <p:spPr bwMode="auto">
            <a:xfrm>
              <a:off x="1103116" y="3592204"/>
              <a:ext cx="47561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匹配电阻（用来吸收总线上传播的信号）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5618924" cy="1926940"/>
          </a:xfrm>
        </p:spPr>
        <p:txBody>
          <a:bodyPr/>
          <a:lstStyle/>
          <a:p>
            <a:r>
              <a:rPr lang="en-US" altLang="zh-CN" dirty="0"/>
              <a:t>10Base5</a:t>
            </a:r>
            <a:r>
              <a:rPr lang="zh-CN" altLang="en-US" dirty="0"/>
              <a:t>，粗同轴电缆，</a:t>
            </a:r>
            <a:r>
              <a:rPr lang="en-US" altLang="zh-CN" dirty="0"/>
              <a:t> IEEE 802.3a </a:t>
            </a:r>
          </a:p>
          <a:p>
            <a:pPr lvl="1"/>
            <a:r>
              <a:rPr lang="zh-CN" altLang="en-US" sz="1800" dirty="0"/>
              <a:t>可靠性好，抗干扰能力强</a:t>
            </a:r>
          </a:p>
          <a:p>
            <a:pPr lvl="1"/>
            <a:r>
              <a:rPr lang="zh-CN" altLang="en-US" sz="1800" dirty="0"/>
              <a:t>插入式分接头，其触针插入到同轴电缆内芯</a:t>
            </a:r>
            <a:endParaRPr lang="en-US" altLang="zh-CN" sz="1800" dirty="0"/>
          </a:p>
          <a:p>
            <a:pPr marL="1008000" lvl="2"/>
            <a:r>
              <a:rPr lang="zh-CN" altLang="en-US" dirty="0"/>
              <a:t>收发器 </a:t>
            </a:r>
            <a:r>
              <a:rPr lang="en-US" altLang="zh-CN" dirty="0"/>
              <a:t>:  </a:t>
            </a:r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接收</a:t>
            </a:r>
          </a:p>
          <a:p>
            <a:pPr marL="1008000" lvl="2"/>
            <a:r>
              <a:rPr lang="en-US" altLang="zh-CN" dirty="0"/>
              <a:t>AUI : </a:t>
            </a:r>
            <a:r>
              <a:rPr lang="zh-CN" altLang="en-US" dirty="0"/>
              <a:t>连接件单元接口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939868" y="1483296"/>
            <a:ext cx="3249367" cy="5222303"/>
            <a:chOff x="5756342" y="1245172"/>
            <a:chExt cx="3158583" cy="5222303"/>
          </a:xfrm>
        </p:grpSpPr>
        <p:sp>
          <p:nvSpPr>
            <p:cNvPr id="47" name="AutoShape 3"/>
            <p:cNvSpPr>
              <a:spLocks noChangeArrowheads="1"/>
            </p:cNvSpPr>
            <p:nvPr/>
          </p:nvSpPr>
          <p:spPr bwMode="auto">
            <a:xfrm>
              <a:off x="6934200" y="1600200"/>
              <a:ext cx="1936750" cy="1113896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7099300" y="1893888"/>
              <a:ext cx="1566863" cy="51911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6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7324725" y="1695450"/>
              <a:ext cx="1123950" cy="153988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7108825" y="2092325"/>
              <a:ext cx="1552575" cy="12700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 rot="16200000">
              <a:off x="7768431" y="2289969"/>
              <a:ext cx="276225" cy="115888"/>
            </a:xfrm>
            <a:prstGeom prst="homePlate">
              <a:avLst>
                <a:gd name="adj" fmla="val 79452"/>
              </a:avLst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7518400" y="2305050"/>
              <a:ext cx="0" cy="1746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8321675" y="2298700"/>
              <a:ext cx="0" cy="177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7324725" y="2439988"/>
              <a:ext cx="1123950" cy="153987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7327900" y="1882775"/>
              <a:ext cx="0" cy="4968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8459788" y="1906588"/>
              <a:ext cx="0" cy="49688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 flipH="1">
              <a:off x="5756342" y="2799179"/>
              <a:ext cx="64280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粗缆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6037263" y="3109913"/>
              <a:ext cx="2087562" cy="20796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6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6554788" y="3030538"/>
              <a:ext cx="1039812" cy="390525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0" name="Group 54"/>
            <p:cNvGrpSpPr>
              <a:grpSpLocks/>
            </p:cNvGrpSpPr>
            <p:nvPr/>
          </p:nvGrpSpPr>
          <p:grpSpPr bwMode="auto">
            <a:xfrm>
              <a:off x="6956425" y="3438525"/>
              <a:ext cx="206375" cy="252413"/>
              <a:chOff x="4366" y="2129"/>
              <a:chExt cx="130" cy="159"/>
            </a:xfrm>
          </p:grpSpPr>
          <p:sp>
            <p:nvSpPr>
              <p:cNvPr id="134" name="Rectangle 55"/>
              <p:cNvSpPr>
                <a:spLocks noChangeArrowheads="1"/>
              </p:cNvSpPr>
              <p:nvPr/>
            </p:nvSpPr>
            <p:spPr bwMode="auto">
              <a:xfrm>
                <a:off x="4376" y="2141"/>
                <a:ext cx="108" cy="115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56"/>
              <p:cNvSpPr>
                <a:spLocks noChangeArrowheads="1"/>
              </p:cNvSpPr>
              <p:nvPr/>
            </p:nvSpPr>
            <p:spPr bwMode="auto">
              <a:xfrm>
                <a:off x="4366" y="2129"/>
                <a:ext cx="127" cy="40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Rectangle 57"/>
              <p:cNvSpPr>
                <a:spLocks noChangeArrowheads="1"/>
              </p:cNvSpPr>
              <p:nvPr/>
            </p:nvSpPr>
            <p:spPr bwMode="auto">
              <a:xfrm>
                <a:off x="4369" y="2249"/>
                <a:ext cx="127" cy="39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6665913" y="3716338"/>
              <a:ext cx="862012" cy="439737"/>
            </a:xfrm>
            <a:prstGeom prst="rect">
              <a:avLst/>
            </a:prstGeom>
            <a:solidFill>
              <a:srgbClr val="FFCC00"/>
            </a:solidFill>
            <a:ln w="253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2" name="Group 59"/>
            <p:cNvGrpSpPr>
              <a:grpSpLocks/>
            </p:cNvGrpSpPr>
            <p:nvPr/>
          </p:nvGrpSpPr>
          <p:grpSpPr bwMode="auto">
            <a:xfrm>
              <a:off x="7070725" y="4292600"/>
              <a:ext cx="900113" cy="263525"/>
              <a:chOff x="4438" y="2667"/>
              <a:chExt cx="567" cy="166"/>
            </a:xfrm>
          </p:grpSpPr>
          <p:sp>
            <p:nvSpPr>
              <p:cNvPr id="132" name="Arc 60"/>
              <p:cNvSpPr>
                <a:spLocks/>
              </p:cNvSpPr>
              <p:nvPr/>
            </p:nvSpPr>
            <p:spPr bwMode="auto">
              <a:xfrm>
                <a:off x="4438" y="2667"/>
                <a:ext cx="298" cy="87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399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3" name="Arc 61"/>
              <p:cNvSpPr>
                <a:spLocks/>
              </p:cNvSpPr>
              <p:nvPr/>
            </p:nvSpPr>
            <p:spPr bwMode="auto">
              <a:xfrm>
                <a:off x="4706" y="2746"/>
                <a:ext cx="299" cy="87"/>
              </a:xfrm>
              <a:custGeom>
                <a:avLst/>
                <a:gdLst>
                  <a:gd name="G0" fmla="+- 72 0 0"/>
                  <a:gd name="G1" fmla="+- 21600 0 0"/>
                  <a:gd name="G2" fmla="+- 21600 0 0"/>
                  <a:gd name="T0" fmla="*/ 0 w 21672"/>
                  <a:gd name="T1" fmla="*/ 0 h 21600"/>
                  <a:gd name="T2" fmla="*/ 21672 w 21672"/>
                  <a:gd name="T3" fmla="*/ 21600 h 21600"/>
                  <a:gd name="T4" fmla="*/ 72 w 2167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2" h="21600" fill="none" extrusionOk="0">
                    <a:moveTo>
                      <a:pt x="0" y="0"/>
                    </a:moveTo>
                    <a:cubicBezTo>
                      <a:pt x="24" y="0"/>
                      <a:pt x="48" y="-1"/>
                      <a:pt x="72" y="0"/>
                    </a:cubicBezTo>
                    <a:cubicBezTo>
                      <a:pt x="12001" y="0"/>
                      <a:pt x="21672" y="9670"/>
                      <a:pt x="21672" y="21600"/>
                    </a:cubicBezTo>
                  </a:path>
                  <a:path w="21672" h="21600" stroke="0" extrusionOk="0">
                    <a:moveTo>
                      <a:pt x="0" y="0"/>
                    </a:moveTo>
                    <a:cubicBezTo>
                      <a:pt x="24" y="0"/>
                      <a:pt x="48" y="-1"/>
                      <a:pt x="72" y="0"/>
                    </a:cubicBezTo>
                    <a:cubicBezTo>
                      <a:pt x="12001" y="0"/>
                      <a:pt x="21672" y="9670"/>
                      <a:pt x="21672" y="21600"/>
                    </a:cubicBezTo>
                    <a:lnTo>
                      <a:pt x="72" y="21600"/>
                    </a:lnTo>
                    <a:close/>
                  </a:path>
                </a:pathLst>
              </a:custGeom>
              <a:noFill/>
              <a:ln w="25399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3" name="AutoShape 62"/>
            <p:cNvSpPr>
              <a:spLocks noChangeArrowheads="1"/>
            </p:cNvSpPr>
            <p:nvPr/>
          </p:nvSpPr>
          <p:spPr bwMode="auto">
            <a:xfrm rot="-10800000" flipH="1" flipV="1">
              <a:off x="6915150" y="4173538"/>
              <a:ext cx="338138" cy="112712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 bwMode="auto">
            <a:xfrm>
              <a:off x="7712075" y="4695825"/>
              <a:ext cx="523875" cy="782638"/>
              <a:chOff x="4842" y="2921"/>
              <a:chExt cx="330" cy="493"/>
            </a:xfrm>
          </p:grpSpPr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5114" y="3043"/>
                <a:ext cx="40" cy="258"/>
              </a:xfrm>
              <a:custGeom>
                <a:avLst/>
                <a:gdLst>
                  <a:gd name="T0" fmla="*/ 0 w 40"/>
                  <a:gd name="T1" fmla="*/ 257 h 258"/>
                  <a:gd name="T2" fmla="*/ 0 w 40"/>
                  <a:gd name="T3" fmla="*/ 0 h 258"/>
                  <a:gd name="T4" fmla="*/ 39 w 40"/>
                  <a:gd name="T5" fmla="*/ 0 h 258"/>
                  <a:gd name="T6" fmla="*/ 39 w 40"/>
                  <a:gd name="T7" fmla="*/ 257 h 258"/>
                  <a:gd name="T8" fmla="*/ 0 w 40"/>
                  <a:gd name="T9" fmla="*/ 257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8">
                    <a:moveTo>
                      <a:pt x="0" y="257"/>
                    </a:moveTo>
                    <a:lnTo>
                      <a:pt x="0" y="0"/>
                    </a:lnTo>
                    <a:lnTo>
                      <a:pt x="39" y="0"/>
                    </a:lnTo>
                    <a:lnTo>
                      <a:pt x="39" y="257"/>
                    </a:lnTo>
                    <a:lnTo>
                      <a:pt x="0" y="257"/>
                    </a:lnTo>
                  </a:path>
                </a:pathLst>
              </a:custGeom>
              <a:solidFill>
                <a:srgbClr val="FF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3" name="Group 65"/>
              <p:cNvGrpSpPr>
                <a:grpSpLocks/>
              </p:cNvGrpSpPr>
              <p:nvPr/>
            </p:nvGrpSpPr>
            <p:grpSpPr bwMode="auto">
              <a:xfrm>
                <a:off x="5119" y="3065"/>
                <a:ext cx="28" cy="226"/>
                <a:chOff x="5119" y="3065"/>
                <a:chExt cx="28" cy="226"/>
              </a:xfrm>
            </p:grpSpPr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>
                  <a:off x="5119" y="329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Line 67"/>
                <p:cNvSpPr>
                  <a:spLocks noChangeShapeType="1"/>
                </p:cNvSpPr>
                <p:nvPr/>
              </p:nvSpPr>
              <p:spPr bwMode="auto">
                <a:xfrm>
                  <a:off x="5119" y="3276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" name="Line 68"/>
                <p:cNvSpPr>
                  <a:spLocks noChangeShapeType="1"/>
                </p:cNvSpPr>
                <p:nvPr/>
              </p:nvSpPr>
              <p:spPr bwMode="auto">
                <a:xfrm>
                  <a:off x="5119" y="326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5119" y="324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5119" y="3230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1" name="Line 71"/>
                <p:cNvSpPr>
                  <a:spLocks noChangeShapeType="1"/>
                </p:cNvSpPr>
                <p:nvPr/>
              </p:nvSpPr>
              <p:spPr bwMode="auto">
                <a:xfrm>
                  <a:off x="5119" y="321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2" name="Line 72"/>
                <p:cNvSpPr>
                  <a:spLocks noChangeShapeType="1"/>
                </p:cNvSpPr>
                <p:nvPr/>
              </p:nvSpPr>
              <p:spPr bwMode="auto">
                <a:xfrm>
                  <a:off x="5119" y="320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3" name="Line 73"/>
                <p:cNvSpPr>
                  <a:spLocks noChangeShapeType="1"/>
                </p:cNvSpPr>
                <p:nvPr/>
              </p:nvSpPr>
              <p:spPr bwMode="auto">
                <a:xfrm>
                  <a:off x="5119" y="3186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4" name="Line 74"/>
                <p:cNvSpPr>
                  <a:spLocks noChangeShapeType="1"/>
                </p:cNvSpPr>
                <p:nvPr/>
              </p:nvSpPr>
              <p:spPr bwMode="auto">
                <a:xfrm>
                  <a:off x="5119" y="3171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5" name="Line 75"/>
                <p:cNvSpPr>
                  <a:spLocks noChangeShapeType="1"/>
                </p:cNvSpPr>
                <p:nvPr/>
              </p:nvSpPr>
              <p:spPr bwMode="auto">
                <a:xfrm>
                  <a:off x="5119" y="315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6" name="Line 76"/>
                <p:cNvSpPr>
                  <a:spLocks noChangeShapeType="1"/>
                </p:cNvSpPr>
                <p:nvPr/>
              </p:nvSpPr>
              <p:spPr bwMode="auto">
                <a:xfrm>
                  <a:off x="5119" y="3139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7" name="Line 77"/>
                <p:cNvSpPr>
                  <a:spLocks noChangeShapeType="1"/>
                </p:cNvSpPr>
                <p:nvPr/>
              </p:nvSpPr>
              <p:spPr bwMode="auto">
                <a:xfrm>
                  <a:off x="5119" y="312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Line 78"/>
                <p:cNvSpPr>
                  <a:spLocks noChangeShapeType="1"/>
                </p:cNvSpPr>
                <p:nvPr/>
              </p:nvSpPr>
              <p:spPr bwMode="auto">
                <a:xfrm>
                  <a:off x="5119" y="3110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Line 79"/>
                <p:cNvSpPr>
                  <a:spLocks noChangeShapeType="1"/>
                </p:cNvSpPr>
                <p:nvPr/>
              </p:nvSpPr>
              <p:spPr bwMode="auto">
                <a:xfrm>
                  <a:off x="5119" y="309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0" name="Line 80"/>
                <p:cNvSpPr>
                  <a:spLocks noChangeShapeType="1"/>
                </p:cNvSpPr>
                <p:nvPr/>
              </p:nvSpPr>
              <p:spPr bwMode="auto">
                <a:xfrm>
                  <a:off x="5119" y="3079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1" name="Line 81"/>
                <p:cNvSpPr>
                  <a:spLocks noChangeShapeType="1"/>
                </p:cNvSpPr>
                <p:nvPr/>
              </p:nvSpPr>
              <p:spPr bwMode="auto">
                <a:xfrm>
                  <a:off x="5119" y="3065"/>
                  <a:ext cx="28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74" name="Rectangle 82"/>
              <p:cNvSpPr>
                <a:spLocks noChangeArrowheads="1"/>
              </p:cNvSpPr>
              <p:nvPr/>
            </p:nvSpPr>
            <p:spPr bwMode="auto">
              <a:xfrm>
                <a:off x="4842" y="2972"/>
                <a:ext cx="274" cy="442"/>
              </a:xfrm>
              <a:prstGeom prst="rect">
                <a:avLst/>
              </a:prstGeom>
              <a:solidFill>
                <a:srgbClr val="ADD6A5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Rectangle 83"/>
              <p:cNvSpPr>
                <a:spLocks noChangeArrowheads="1"/>
              </p:cNvSpPr>
              <p:nvPr/>
            </p:nvSpPr>
            <p:spPr bwMode="auto">
              <a:xfrm>
                <a:off x="4925" y="2941"/>
                <a:ext cx="101" cy="18"/>
              </a:xfrm>
              <a:prstGeom prst="rect">
                <a:avLst/>
              </a:prstGeom>
              <a:solidFill>
                <a:srgbClr val="322D26"/>
              </a:solidFill>
              <a:ln w="12699">
                <a:solidFill>
                  <a:srgbClr val="71675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6" name="Freeform 84"/>
              <p:cNvSpPr>
                <a:spLocks/>
              </p:cNvSpPr>
              <p:nvPr/>
            </p:nvSpPr>
            <p:spPr bwMode="auto">
              <a:xfrm>
                <a:off x="4851" y="2934"/>
                <a:ext cx="321" cy="30"/>
              </a:xfrm>
              <a:custGeom>
                <a:avLst/>
                <a:gdLst>
                  <a:gd name="T0" fmla="*/ 0 w 321"/>
                  <a:gd name="T1" fmla="*/ 0 h 30"/>
                  <a:gd name="T2" fmla="*/ 0 w 321"/>
                  <a:gd name="T3" fmla="*/ 29 h 30"/>
                  <a:gd name="T4" fmla="*/ 320 w 321"/>
                  <a:gd name="T5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1" h="30">
                    <a:moveTo>
                      <a:pt x="0" y="0"/>
                    </a:moveTo>
                    <a:lnTo>
                      <a:pt x="0" y="29"/>
                    </a:lnTo>
                    <a:lnTo>
                      <a:pt x="320" y="29"/>
                    </a:lnTo>
                  </a:path>
                </a:pathLst>
              </a:custGeom>
              <a:noFill/>
              <a:ln w="25399" cap="rnd" cmpd="sng">
                <a:solidFill>
                  <a:srgbClr val="E9E7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7" name="Group 85"/>
              <p:cNvGrpSpPr>
                <a:grpSpLocks/>
              </p:cNvGrpSpPr>
              <p:nvPr/>
            </p:nvGrpSpPr>
            <p:grpSpPr bwMode="auto">
              <a:xfrm>
                <a:off x="5066" y="2921"/>
                <a:ext cx="35" cy="37"/>
                <a:chOff x="5066" y="2921"/>
                <a:chExt cx="35" cy="37"/>
              </a:xfrm>
            </p:grpSpPr>
            <p:sp>
              <p:nvSpPr>
                <p:cNvPr id="114" name="Freeform 86"/>
                <p:cNvSpPr>
                  <a:spLocks/>
                </p:cNvSpPr>
                <p:nvPr/>
              </p:nvSpPr>
              <p:spPr bwMode="auto">
                <a:xfrm>
                  <a:off x="5074" y="2921"/>
                  <a:ext cx="24" cy="27"/>
                </a:xfrm>
                <a:custGeom>
                  <a:avLst/>
                  <a:gdLst>
                    <a:gd name="T0" fmla="*/ 0 w 24"/>
                    <a:gd name="T1" fmla="*/ 26 h 27"/>
                    <a:gd name="T2" fmla="*/ 0 w 24"/>
                    <a:gd name="T3" fmla="*/ 0 h 27"/>
                    <a:gd name="T4" fmla="*/ 23 w 24"/>
                    <a:gd name="T5" fmla="*/ 0 h 27"/>
                    <a:gd name="T6" fmla="*/ 23 w 24"/>
                    <a:gd name="T7" fmla="*/ 26 h 27"/>
                    <a:gd name="T8" fmla="*/ 0 w 24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7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23" y="26"/>
                      </a:lnTo>
                      <a:lnTo>
                        <a:pt x="0" y="26"/>
                      </a:lnTo>
                    </a:path>
                  </a:pathLst>
                </a:custGeom>
                <a:solidFill>
                  <a:srgbClr val="E9E7D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5" name="Freeform 87"/>
                <p:cNvSpPr>
                  <a:spLocks/>
                </p:cNvSpPr>
                <p:nvPr/>
              </p:nvSpPr>
              <p:spPr bwMode="auto">
                <a:xfrm>
                  <a:off x="5066" y="2939"/>
                  <a:ext cx="35" cy="19"/>
                </a:xfrm>
                <a:custGeom>
                  <a:avLst/>
                  <a:gdLst>
                    <a:gd name="T0" fmla="*/ 0 w 35"/>
                    <a:gd name="T1" fmla="*/ 18 h 19"/>
                    <a:gd name="T2" fmla="*/ 0 w 35"/>
                    <a:gd name="T3" fmla="*/ 0 h 19"/>
                    <a:gd name="T4" fmla="*/ 34 w 35"/>
                    <a:gd name="T5" fmla="*/ 0 h 19"/>
                    <a:gd name="T6" fmla="*/ 34 w 35"/>
                    <a:gd name="T7" fmla="*/ 18 h 19"/>
                    <a:gd name="T8" fmla="*/ 0 w 35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34" y="18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52493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78" name="Group 88"/>
              <p:cNvGrpSpPr>
                <a:grpSpLocks/>
              </p:cNvGrpSpPr>
              <p:nvPr/>
            </p:nvGrpSpPr>
            <p:grpSpPr bwMode="auto">
              <a:xfrm>
                <a:off x="4921" y="3215"/>
                <a:ext cx="83" cy="74"/>
                <a:chOff x="4921" y="3215"/>
                <a:chExt cx="83" cy="74"/>
              </a:xfrm>
            </p:grpSpPr>
            <p:sp>
              <p:nvSpPr>
                <p:cNvPr id="112" name="Freeform 89"/>
                <p:cNvSpPr>
                  <a:spLocks/>
                </p:cNvSpPr>
                <p:nvPr/>
              </p:nvSpPr>
              <p:spPr bwMode="auto">
                <a:xfrm>
                  <a:off x="4927" y="3215"/>
                  <a:ext cx="77" cy="72"/>
                </a:xfrm>
                <a:custGeom>
                  <a:avLst/>
                  <a:gdLst>
                    <a:gd name="T0" fmla="*/ 0 w 77"/>
                    <a:gd name="T1" fmla="*/ 71 h 72"/>
                    <a:gd name="T2" fmla="*/ 0 w 77"/>
                    <a:gd name="T3" fmla="*/ 0 h 72"/>
                    <a:gd name="T4" fmla="*/ 76 w 77"/>
                    <a:gd name="T5" fmla="*/ 0 h 72"/>
                    <a:gd name="T6" fmla="*/ 76 w 77"/>
                    <a:gd name="T7" fmla="*/ 71 h 72"/>
                    <a:gd name="T8" fmla="*/ 0 w 77"/>
                    <a:gd name="T9" fmla="*/ 7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76" y="71"/>
                      </a:lnTo>
                      <a:lnTo>
                        <a:pt x="0" y="7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3" name="Freeform 90"/>
                <p:cNvSpPr>
                  <a:spLocks/>
                </p:cNvSpPr>
                <p:nvPr/>
              </p:nvSpPr>
              <p:spPr bwMode="auto">
                <a:xfrm>
                  <a:off x="4921" y="3218"/>
                  <a:ext cx="78" cy="71"/>
                </a:xfrm>
                <a:custGeom>
                  <a:avLst/>
                  <a:gdLst>
                    <a:gd name="T0" fmla="*/ 0 w 78"/>
                    <a:gd name="T1" fmla="*/ 70 h 71"/>
                    <a:gd name="T2" fmla="*/ 0 w 78"/>
                    <a:gd name="T3" fmla="*/ 0 h 71"/>
                    <a:gd name="T4" fmla="*/ 77 w 78"/>
                    <a:gd name="T5" fmla="*/ 0 h 71"/>
                    <a:gd name="T6" fmla="*/ 77 w 78"/>
                    <a:gd name="T7" fmla="*/ 70 h 71"/>
                    <a:gd name="T8" fmla="*/ 0 w 78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1">
                      <a:moveTo>
                        <a:pt x="0" y="70"/>
                      </a:move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0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79" name="Group 91"/>
              <p:cNvGrpSpPr>
                <a:grpSpLocks/>
              </p:cNvGrpSpPr>
              <p:nvPr/>
            </p:nvGrpSpPr>
            <p:grpSpPr bwMode="auto">
              <a:xfrm>
                <a:off x="4998" y="3086"/>
                <a:ext cx="107" cy="93"/>
                <a:chOff x="4998" y="3086"/>
                <a:chExt cx="107" cy="93"/>
              </a:xfrm>
            </p:grpSpPr>
            <p:sp>
              <p:nvSpPr>
                <p:cNvPr id="110" name="Freeform 92"/>
                <p:cNvSpPr>
                  <a:spLocks/>
                </p:cNvSpPr>
                <p:nvPr/>
              </p:nvSpPr>
              <p:spPr bwMode="auto">
                <a:xfrm>
                  <a:off x="5002" y="3086"/>
                  <a:ext cx="103" cy="90"/>
                </a:xfrm>
                <a:custGeom>
                  <a:avLst/>
                  <a:gdLst>
                    <a:gd name="T0" fmla="*/ 0 w 103"/>
                    <a:gd name="T1" fmla="*/ 89 h 90"/>
                    <a:gd name="T2" fmla="*/ 0 w 103"/>
                    <a:gd name="T3" fmla="*/ 0 h 90"/>
                    <a:gd name="T4" fmla="*/ 102 w 103"/>
                    <a:gd name="T5" fmla="*/ 0 h 90"/>
                    <a:gd name="T6" fmla="*/ 102 w 103"/>
                    <a:gd name="T7" fmla="*/ 89 h 90"/>
                    <a:gd name="T8" fmla="*/ 0 w 103"/>
                    <a:gd name="T9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90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102" y="0"/>
                      </a:lnTo>
                      <a:lnTo>
                        <a:pt x="102" y="89"/>
                      </a:lnTo>
                      <a:lnTo>
                        <a:pt x="0" y="89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1" name="Freeform 93"/>
                <p:cNvSpPr>
                  <a:spLocks/>
                </p:cNvSpPr>
                <p:nvPr/>
              </p:nvSpPr>
              <p:spPr bwMode="auto">
                <a:xfrm>
                  <a:off x="4998" y="3089"/>
                  <a:ext cx="104" cy="90"/>
                </a:xfrm>
                <a:custGeom>
                  <a:avLst/>
                  <a:gdLst>
                    <a:gd name="T0" fmla="*/ 0 w 104"/>
                    <a:gd name="T1" fmla="*/ 89 h 90"/>
                    <a:gd name="T2" fmla="*/ 0 w 104"/>
                    <a:gd name="T3" fmla="*/ 0 h 90"/>
                    <a:gd name="T4" fmla="*/ 103 w 104"/>
                    <a:gd name="T5" fmla="*/ 0 h 90"/>
                    <a:gd name="T6" fmla="*/ 103 w 104"/>
                    <a:gd name="T7" fmla="*/ 89 h 90"/>
                    <a:gd name="T8" fmla="*/ 0 w 104"/>
                    <a:gd name="T9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0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103" y="0"/>
                      </a:lnTo>
                      <a:lnTo>
                        <a:pt x="103" y="89"/>
                      </a:lnTo>
                      <a:lnTo>
                        <a:pt x="0" y="89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0" name="Group 94"/>
              <p:cNvGrpSpPr>
                <a:grpSpLocks/>
              </p:cNvGrpSpPr>
              <p:nvPr/>
            </p:nvGrpSpPr>
            <p:grpSpPr bwMode="auto">
              <a:xfrm>
                <a:off x="4921" y="3381"/>
                <a:ext cx="128" cy="23"/>
                <a:chOff x="4921" y="3381"/>
                <a:chExt cx="128" cy="23"/>
              </a:xfrm>
            </p:grpSpPr>
            <p:sp>
              <p:nvSpPr>
                <p:cNvPr id="108" name="Freeform 95"/>
                <p:cNvSpPr>
                  <a:spLocks/>
                </p:cNvSpPr>
                <p:nvPr/>
              </p:nvSpPr>
              <p:spPr bwMode="auto">
                <a:xfrm>
                  <a:off x="4927" y="3381"/>
                  <a:ext cx="122" cy="20"/>
                </a:xfrm>
                <a:custGeom>
                  <a:avLst/>
                  <a:gdLst>
                    <a:gd name="T0" fmla="*/ 0 w 122"/>
                    <a:gd name="T1" fmla="*/ 19 h 20"/>
                    <a:gd name="T2" fmla="*/ 0 w 122"/>
                    <a:gd name="T3" fmla="*/ 0 h 20"/>
                    <a:gd name="T4" fmla="*/ 121 w 122"/>
                    <a:gd name="T5" fmla="*/ 0 h 20"/>
                    <a:gd name="T6" fmla="*/ 121 w 122"/>
                    <a:gd name="T7" fmla="*/ 19 h 20"/>
                    <a:gd name="T8" fmla="*/ 0 w 122"/>
                    <a:gd name="T9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121" y="0"/>
                      </a:lnTo>
                      <a:lnTo>
                        <a:pt x="121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9" name="Freeform 96"/>
                <p:cNvSpPr>
                  <a:spLocks/>
                </p:cNvSpPr>
                <p:nvPr/>
              </p:nvSpPr>
              <p:spPr bwMode="auto">
                <a:xfrm>
                  <a:off x="4921" y="3383"/>
                  <a:ext cx="123" cy="21"/>
                </a:xfrm>
                <a:custGeom>
                  <a:avLst/>
                  <a:gdLst>
                    <a:gd name="T0" fmla="*/ 0 w 123"/>
                    <a:gd name="T1" fmla="*/ 20 h 21"/>
                    <a:gd name="T2" fmla="*/ 0 w 123"/>
                    <a:gd name="T3" fmla="*/ 0 h 21"/>
                    <a:gd name="T4" fmla="*/ 122 w 123"/>
                    <a:gd name="T5" fmla="*/ 0 h 21"/>
                    <a:gd name="T6" fmla="*/ 122 w 123"/>
                    <a:gd name="T7" fmla="*/ 20 h 21"/>
                    <a:gd name="T8" fmla="*/ 0 w 123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122" y="0"/>
                      </a:lnTo>
                      <a:lnTo>
                        <a:pt x="122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1" name="Group 97"/>
              <p:cNvGrpSpPr>
                <a:grpSpLocks/>
              </p:cNvGrpSpPr>
              <p:nvPr/>
            </p:nvGrpSpPr>
            <p:grpSpPr bwMode="auto">
              <a:xfrm>
                <a:off x="5059" y="3359"/>
                <a:ext cx="31" cy="34"/>
                <a:chOff x="5059" y="3359"/>
                <a:chExt cx="31" cy="34"/>
              </a:xfrm>
            </p:grpSpPr>
            <p:sp>
              <p:nvSpPr>
                <p:cNvPr id="106" name="Freeform 98"/>
                <p:cNvSpPr>
                  <a:spLocks/>
                </p:cNvSpPr>
                <p:nvPr/>
              </p:nvSpPr>
              <p:spPr bwMode="auto">
                <a:xfrm>
                  <a:off x="5064" y="3359"/>
                  <a:ext cx="26" cy="31"/>
                </a:xfrm>
                <a:custGeom>
                  <a:avLst/>
                  <a:gdLst>
                    <a:gd name="T0" fmla="*/ 0 w 26"/>
                    <a:gd name="T1" fmla="*/ 30 h 31"/>
                    <a:gd name="T2" fmla="*/ 0 w 26"/>
                    <a:gd name="T3" fmla="*/ 0 h 31"/>
                    <a:gd name="T4" fmla="*/ 25 w 26"/>
                    <a:gd name="T5" fmla="*/ 0 h 31"/>
                    <a:gd name="T6" fmla="*/ 25 w 26"/>
                    <a:gd name="T7" fmla="*/ 30 h 31"/>
                    <a:gd name="T8" fmla="*/ 0 w 26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7" name="Freeform 99"/>
                <p:cNvSpPr>
                  <a:spLocks/>
                </p:cNvSpPr>
                <p:nvPr/>
              </p:nvSpPr>
              <p:spPr bwMode="auto">
                <a:xfrm>
                  <a:off x="5059" y="3362"/>
                  <a:ext cx="27" cy="31"/>
                </a:xfrm>
                <a:custGeom>
                  <a:avLst/>
                  <a:gdLst>
                    <a:gd name="T0" fmla="*/ 0 w 27"/>
                    <a:gd name="T1" fmla="*/ 30 h 31"/>
                    <a:gd name="T2" fmla="*/ 0 w 27"/>
                    <a:gd name="T3" fmla="*/ 0 h 31"/>
                    <a:gd name="T4" fmla="*/ 26 w 27"/>
                    <a:gd name="T5" fmla="*/ 0 h 31"/>
                    <a:gd name="T6" fmla="*/ 26 w 27"/>
                    <a:gd name="T7" fmla="*/ 30 h 31"/>
                    <a:gd name="T8" fmla="*/ 0 w 27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2" name="Group 100"/>
              <p:cNvGrpSpPr>
                <a:grpSpLocks/>
              </p:cNvGrpSpPr>
              <p:nvPr/>
            </p:nvGrpSpPr>
            <p:grpSpPr bwMode="auto">
              <a:xfrm>
                <a:off x="4924" y="3309"/>
                <a:ext cx="57" cy="24"/>
                <a:chOff x="4924" y="3309"/>
                <a:chExt cx="57" cy="24"/>
              </a:xfrm>
            </p:grpSpPr>
            <p:sp>
              <p:nvSpPr>
                <p:cNvPr id="104" name="Freeform 101"/>
                <p:cNvSpPr>
                  <a:spLocks/>
                </p:cNvSpPr>
                <p:nvPr/>
              </p:nvSpPr>
              <p:spPr bwMode="auto">
                <a:xfrm>
                  <a:off x="4928" y="3309"/>
                  <a:ext cx="53" cy="22"/>
                </a:xfrm>
                <a:custGeom>
                  <a:avLst/>
                  <a:gdLst>
                    <a:gd name="T0" fmla="*/ 0 w 53"/>
                    <a:gd name="T1" fmla="*/ 21 h 22"/>
                    <a:gd name="T2" fmla="*/ 0 w 53"/>
                    <a:gd name="T3" fmla="*/ 0 h 22"/>
                    <a:gd name="T4" fmla="*/ 52 w 53"/>
                    <a:gd name="T5" fmla="*/ 0 h 22"/>
                    <a:gd name="T6" fmla="*/ 52 w 53"/>
                    <a:gd name="T7" fmla="*/ 21 h 22"/>
                    <a:gd name="T8" fmla="*/ 0 w 53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2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1"/>
                      </a:lnTo>
                      <a:lnTo>
                        <a:pt x="0" y="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5" name="Freeform 102"/>
                <p:cNvSpPr>
                  <a:spLocks/>
                </p:cNvSpPr>
                <p:nvPr/>
              </p:nvSpPr>
              <p:spPr bwMode="auto">
                <a:xfrm>
                  <a:off x="4924" y="3312"/>
                  <a:ext cx="53" cy="21"/>
                </a:xfrm>
                <a:custGeom>
                  <a:avLst/>
                  <a:gdLst>
                    <a:gd name="T0" fmla="*/ 0 w 53"/>
                    <a:gd name="T1" fmla="*/ 20 h 21"/>
                    <a:gd name="T2" fmla="*/ 0 w 53"/>
                    <a:gd name="T3" fmla="*/ 0 h 21"/>
                    <a:gd name="T4" fmla="*/ 52 w 53"/>
                    <a:gd name="T5" fmla="*/ 0 h 21"/>
                    <a:gd name="T6" fmla="*/ 52 w 53"/>
                    <a:gd name="T7" fmla="*/ 20 h 21"/>
                    <a:gd name="T8" fmla="*/ 0 w 53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3" name="Group 103"/>
              <p:cNvGrpSpPr>
                <a:grpSpLocks/>
              </p:cNvGrpSpPr>
              <p:nvPr/>
            </p:nvGrpSpPr>
            <p:grpSpPr bwMode="auto">
              <a:xfrm>
                <a:off x="4980" y="3307"/>
                <a:ext cx="56" cy="25"/>
                <a:chOff x="4980" y="3307"/>
                <a:chExt cx="56" cy="25"/>
              </a:xfrm>
            </p:grpSpPr>
            <p:sp>
              <p:nvSpPr>
                <p:cNvPr id="102" name="Freeform 104"/>
                <p:cNvSpPr>
                  <a:spLocks/>
                </p:cNvSpPr>
                <p:nvPr/>
              </p:nvSpPr>
              <p:spPr bwMode="auto">
                <a:xfrm>
                  <a:off x="4984" y="3307"/>
                  <a:ext cx="52" cy="21"/>
                </a:xfrm>
                <a:custGeom>
                  <a:avLst/>
                  <a:gdLst>
                    <a:gd name="T0" fmla="*/ 0 w 52"/>
                    <a:gd name="T1" fmla="*/ 20 h 21"/>
                    <a:gd name="T2" fmla="*/ 0 w 52"/>
                    <a:gd name="T3" fmla="*/ 0 h 21"/>
                    <a:gd name="T4" fmla="*/ 51 w 52"/>
                    <a:gd name="T5" fmla="*/ 0 h 21"/>
                    <a:gd name="T6" fmla="*/ 51 w 52"/>
                    <a:gd name="T7" fmla="*/ 20 h 21"/>
                    <a:gd name="T8" fmla="*/ 0 w 52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3" name="Freeform 105"/>
                <p:cNvSpPr>
                  <a:spLocks/>
                </p:cNvSpPr>
                <p:nvPr/>
              </p:nvSpPr>
              <p:spPr bwMode="auto">
                <a:xfrm>
                  <a:off x="4980" y="3310"/>
                  <a:ext cx="54" cy="22"/>
                </a:xfrm>
                <a:custGeom>
                  <a:avLst/>
                  <a:gdLst>
                    <a:gd name="T0" fmla="*/ 0 w 54"/>
                    <a:gd name="T1" fmla="*/ 21 h 22"/>
                    <a:gd name="T2" fmla="*/ 0 w 54"/>
                    <a:gd name="T3" fmla="*/ 0 h 22"/>
                    <a:gd name="T4" fmla="*/ 53 w 54"/>
                    <a:gd name="T5" fmla="*/ 0 h 22"/>
                    <a:gd name="T6" fmla="*/ 53 w 54"/>
                    <a:gd name="T7" fmla="*/ 21 h 22"/>
                    <a:gd name="T8" fmla="*/ 0 w 54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22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53" y="0"/>
                      </a:lnTo>
                      <a:lnTo>
                        <a:pt x="53" y="21"/>
                      </a:lnTo>
                      <a:lnTo>
                        <a:pt x="0" y="21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4" name="Group 106"/>
              <p:cNvGrpSpPr>
                <a:grpSpLocks/>
              </p:cNvGrpSpPr>
              <p:nvPr/>
            </p:nvGrpSpPr>
            <p:grpSpPr bwMode="auto">
              <a:xfrm>
                <a:off x="4921" y="3188"/>
                <a:ext cx="47" cy="19"/>
                <a:chOff x="4921" y="3188"/>
                <a:chExt cx="47" cy="19"/>
              </a:xfrm>
            </p:grpSpPr>
            <p:sp>
              <p:nvSpPr>
                <p:cNvPr id="100" name="Freeform 107"/>
                <p:cNvSpPr>
                  <a:spLocks/>
                </p:cNvSpPr>
                <p:nvPr/>
              </p:nvSpPr>
              <p:spPr bwMode="auto">
                <a:xfrm>
                  <a:off x="4926" y="3188"/>
                  <a:ext cx="42" cy="17"/>
                </a:xfrm>
                <a:custGeom>
                  <a:avLst/>
                  <a:gdLst>
                    <a:gd name="T0" fmla="*/ 0 w 42"/>
                    <a:gd name="T1" fmla="*/ 16 h 17"/>
                    <a:gd name="T2" fmla="*/ 0 w 42"/>
                    <a:gd name="T3" fmla="*/ 0 h 17"/>
                    <a:gd name="T4" fmla="*/ 41 w 42"/>
                    <a:gd name="T5" fmla="*/ 0 h 17"/>
                    <a:gd name="T6" fmla="*/ 41 w 42"/>
                    <a:gd name="T7" fmla="*/ 16 h 17"/>
                    <a:gd name="T8" fmla="*/ 0 w 4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41" y="0"/>
                      </a:lnTo>
                      <a:lnTo>
                        <a:pt x="41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Freeform 108"/>
                <p:cNvSpPr>
                  <a:spLocks/>
                </p:cNvSpPr>
                <p:nvPr/>
              </p:nvSpPr>
              <p:spPr bwMode="auto">
                <a:xfrm>
                  <a:off x="4921" y="3190"/>
                  <a:ext cx="44" cy="17"/>
                </a:xfrm>
                <a:custGeom>
                  <a:avLst/>
                  <a:gdLst>
                    <a:gd name="T0" fmla="*/ 0 w 44"/>
                    <a:gd name="T1" fmla="*/ 16 h 17"/>
                    <a:gd name="T2" fmla="*/ 0 w 44"/>
                    <a:gd name="T3" fmla="*/ 0 h 17"/>
                    <a:gd name="T4" fmla="*/ 43 w 44"/>
                    <a:gd name="T5" fmla="*/ 0 h 17"/>
                    <a:gd name="T6" fmla="*/ 43 w 44"/>
                    <a:gd name="T7" fmla="*/ 16 h 17"/>
                    <a:gd name="T8" fmla="*/ 0 w 4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43" y="0"/>
                      </a:lnTo>
                      <a:lnTo>
                        <a:pt x="4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5" name="Group 109"/>
              <p:cNvGrpSpPr>
                <a:grpSpLocks/>
              </p:cNvGrpSpPr>
              <p:nvPr/>
            </p:nvGrpSpPr>
            <p:grpSpPr bwMode="auto">
              <a:xfrm>
                <a:off x="4921" y="3350"/>
                <a:ext cx="128" cy="24"/>
                <a:chOff x="4921" y="3350"/>
                <a:chExt cx="128" cy="24"/>
              </a:xfrm>
            </p:grpSpPr>
            <p:sp>
              <p:nvSpPr>
                <p:cNvPr id="98" name="Freeform 110"/>
                <p:cNvSpPr>
                  <a:spLocks/>
                </p:cNvSpPr>
                <p:nvPr/>
              </p:nvSpPr>
              <p:spPr bwMode="auto">
                <a:xfrm>
                  <a:off x="4927" y="3350"/>
                  <a:ext cx="122" cy="22"/>
                </a:xfrm>
                <a:custGeom>
                  <a:avLst/>
                  <a:gdLst>
                    <a:gd name="T0" fmla="*/ 0 w 122"/>
                    <a:gd name="T1" fmla="*/ 21 h 22"/>
                    <a:gd name="T2" fmla="*/ 0 w 122"/>
                    <a:gd name="T3" fmla="*/ 0 h 22"/>
                    <a:gd name="T4" fmla="*/ 121 w 122"/>
                    <a:gd name="T5" fmla="*/ 0 h 22"/>
                    <a:gd name="T6" fmla="*/ 121 w 122"/>
                    <a:gd name="T7" fmla="*/ 21 h 22"/>
                    <a:gd name="T8" fmla="*/ 0 w 122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2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121" y="0"/>
                      </a:lnTo>
                      <a:lnTo>
                        <a:pt x="121" y="21"/>
                      </a:lnTo>
                      <a:lnTo>
                        <a:pt x="0" y="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9" name="Freeform 111"/>
                <p:cNvSpPr>
                  <a:spLocks/>
                </p:cNvSpPr>
                <p:nvPr/>
              </p:nvSpPr>
              <p:spPr bwMode="auto">
                <a:xfrm>
                  <a:off x="4921" y="3353"/>
                  <a:ext cx="123" cy="21"/>
                </a:xfrm>
                <a:custGeom>
                  <a:avLst/>
                  <a:gdLst>
                    <a:gd name="T0" fmla="*/ 0 w 123"/>
                    <a:gd name="T1" fmla="*/ 20 h 21"/>
                    <a:gd name="T2" fmla="*/ 0 w 123"/>
                    <a:gd name="T3" fmla="*/ 0 h 21"/>
                    <a:gd name="T4" fmla="*/ 122 w 123"/>
                    <a:gd name="T5" fmla="*/ 0 h 21"/>
                    <a:gd name="T6" fmla="*/ 122 w 123"/>
                    <a:gd name="T7" fmla="*/ 20 h 21"/>
                    <a:gd name="T8" fmla="*/ 0 w 123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21">
                      <a:moveTo>
                        <a:pt x="0" y="20"/>
                      </a:moveTo>
                      <a:lnTo>
                        <a:pt x="0" y="0"/>
                      </a:lnTo>
                      <a:lnTo>
                        <a:pt x="122" y="0"/>
                      </a:lnTo>
                      <a:lnTo>
                        <a:pt x="122" y="2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6" name="Group 112"/>
              <p:cNvGrpSpPr>
                <a:grpSpLocks/>
              </p:cNvGrpSpPr>
              <p:nvPr/>
            </p:nvGrpSpPr>
            <p:grpSpPr bwMode="auto">
              <a:xfrm>
                <a:off x="4869" y="3260"/>
                <a:ext cx="33" cy="25"/>
                <a:chOff x="4869" y="3260"/>
                <a:chExt cx="33" cy="25"/>
              </a:xfrm>
            </p:grpSpPr>
            <p:sp>
              <p:nvSpPr>
                <p:cNvPr id="96" name="Freeform 113"/>
                <p:cNvSpPr>
                  <a:spLocks/>
                </p:cNvSpPr>
                <p:nvPr/>
              </p:nvSpPr>
              <p:spPr bwMode="auto">
                <a:xfrm>
                  <a:off x="4875" y="3260"/>
                  <a:ext cx="27" cy="23"/>
                </a:xfrm>
                <a:custGeom>
                  <a:avLst/>
                  <a:gdLst>
                    <a:gd name="T0" fmla="*/ 0 w 27"/>
                    <a:gd name="T1" fmla="*/ 22 h 23"/>
                    <a:gd name="T2" fmla="*/ 0 w 27"/>
                    <a:gd name="T3" fmla="*/ 0 h 23"/>
                    <a:gd name="T4" fmla="*/ 26 w 27"/>
                    <a:gd name="T5" fmla="*/ 0 h 23"/>
                    <a:gd name="T6" fmla="*/ 26 w 27"/>
                    <a:gd name="T7" fmla="*/ 22 h 23"/>
                    <a:gd name="T8" fmla="*/ 0 w 27"/>
                    <a:gd name="T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0" y="22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22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7" name="Freeform 114"/>
                <p:cNvSpPr>
                  <a:spLocks/>
                </p:cNvSpPr>
                <p:nvPr/>
              </p:nvSpPr>
              <p:spPr bwMode="auto">
                <a:xfrm>
                  <a:off x="4869" y="3262"/>
                  <a:ext cx="30" cy="23"/>
                </a:xfrm>
                <a:custGeom>
                  <a:avLst/>
                  <a:gdLst>
                    <a:gd name="T0" fmla="*/ 0 w 30"/>
                    <a:gd name="T1" fmla="*/ 22 h 23"/>
                    <a:gd name="T2" fmla="*/ 0 w 30"/>
                    <a:gd name="T3" fmla="*/ 0 h 23"/>
                    <a:gd name="T4" fmla="*/ 29 w 30"/>
                    <a:gd name="T5" fmla="*/ 0 h 23"/>
                    <a:gd name="T6" fmla="*/ 29 w 30"/>
                    <a:gd name="T7" fmla="*/ 22 h 23"/>
                    <a:gd name="T8" fmla="*/ 0 w 30"/>
                    <a:gd name="T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3">
                      <a:moveTo>
                        <a:pt x="0" y="22"/>
                      </a:move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22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7" name="Group 115"/>
              <p:cNvGrpSpPr>
                <a:grpSpLocks/>
              </p:cNvGrpSpPr>
              <p:nvPr/>
            </p:nvGrpSpPr>
            <p:grpSpPr bwMode="auto">
              <a:xfrm>
                <a:off x="4896" y="3043"/>
                <a:ext cx="32" cy="30"/>
                <a:chOff x="4896" y="3043"/>
                <a:chExt cx="32" cy="30"/>
              </a:xfrm>
            </p:grpSpPr>
            <p:sp>
              <p:nvSpPr>
                <p:cNvPr id="94" name="Freeform 116"/>
                <p:cNvSpPr>
                  <a:spLocks/>
                </p:cNvSpPr>
                <p:nvPr/>
              </p:nvSpPr>
              <p:spPr bwMode="auto">
                <a:xfrm>
                  <a:off x="4900" y="3043"/>
                  <a:ext cx="28" cy="25"/>
                </a:xfrm>
                <a:custGeom>
                  <a:avLst/>
                  <a:gdLst>
                    <a:gd name="T0" fmla="*/ 0 w 28"/>
                    <a:gd name="T1" fmla="*/ 24 h 25"/>
                    <a:gd name="T2" fmla="*/ 0 w 28"/>
                    <a:gd name="T3" fmla="*/ 0 h 25"/>
                    <a:gd name="T4" fmla="*/ 27 w 28"/>
                    <a:gd name="T5" fmla="*/ 0 h 25"/>
                    <a:gd name="T6" fmla="*/ 27 w 28"/>
                    <a:gd name="T7" fmla="*/ 24 h 25"/>
                    <a:gd name="T8" fmla="*/ 0 w 28"/>
                    <a:gd name="T9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5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27" y="0"/>
                      </a:lnTo>
                      <a:lnTo>
                        <a:pt x="27" y="24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Freeform 117"/>
                <p:cNvSpPr>
                  <a:spLocks/>
                </p:cNvSpPr>
                <p:nvPr/>
              </p:nvSpPr>
              <p:spPr bwMode="auto">
                <a:xfrm>
                  <a:off x="4896" y="3046"/>
                  <a:ext cx="27" cy="27"/>
                </a:xfrm>
                <a:custGeom>
                  <a:avLst/>
                  <a:gdLst>
                    <a:gd name="T0" fmla="*/ 0 w 27"/>
                    <a:gd name="T1" fmla="*/ 26 h 27"/>
                    <a:gd name="T2" fmla="*/ 0 w 27"/>
                    <a:gd name="T3" fmla="*/ 0 h 27"/>
                    <a:gd name="T4" fmla="*/ 26 w 27"/>
                    <a:gd name="T5" fmla="*/ 0 h 27"/>
                    <a:gd name="T6" fmla="*/ 26 w 27"/>
                    <a:gd name="T7" fmla="*/ 26 h 27"/>
                    <a:gd name="T8" fmla="*/ 0 w 27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7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26"/>
                      </a:lnTo>
                      <a:lnTo>
                        <a:pt x="0" y="2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8" name="Group 118"/>
              <p:cNvGrpSpPr>
                <a:grpSpLocks/>
              </p:cNvGrpSpPr>
              <p:nvPr/>
            </p:nvGrpSpPr>
            <p:grpSpPr bwMode="auto">
              <a:xfrm>
                <a:off x="4982" y="2984"/>
                <a:ext cx="25" cy="40"/>
                <a:chOff x="4982" y="2984"/>
                <a:chExt cx="25" cy="40"/>
              </a:xfrm>
            </p:grpSpPr>
            <p:sp>
              <p:nvSpPr>
                <p:cNvPr id="92" name="Freeform 119"/>
                <p:cNvSpPr>
                  <a:spLocks/>
                </p:cNvSpPr>
                <p:nvPr/>
              </p:nvSpPr>
              <p:spPr bwMode="auto">
                <a:xfrm>
                  <a:off x="4987" y="2984"/>
                  <a:ext cx="20" cy="36"/>
                </a:xfrm>
                <a:custGeom>
                  <a:avLst/>
                  <a:gdLst>
                    <a:gd name="T0" fmla="*/ 0 w 20"/>
                    <a:gd name="T1" fmla="*/ 35 h 36"/>
                    <a:gd name="T2" fmla="*/ 0 w 20"/>
                    <a:gd name="T3" fmla="*/ 0 h 36"/>
                    <a:gd name="T4" fmla="*/ 19 w 20"/>
                    <a:gd name="T5" fmla="*/ 0 h 36"/>
                    <a:gd name="T6" fmla="*/ 19 w 20"/>
                    <a:gd name="T7" fmla="*/ 35 h 36"/>
                    <a:gd name="T8" fmla="*/ 0 w 20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3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Freeform 120"/>
                <p:cNvSpPr>
                  <a:spLocks/>
                </p:cNvSpPr>
                <p:nvPr/>
              </p:nvSpPr>
              <p:spPr bwMode="auto">
                <a:xfrm>
                  <a:off x="4982" y="2987"/>
                  <a:ext cx="21" cy="37"/>
                </a:xfrm>
                <a:custGeom>
                  <a:avLst/>
                  <a:gdLst>
                    <a:gd name="T0" fmla="*/ 0 w 21"/>
                    <a:gd name="T1" fmla="*/ 36 h 37"/>
                    <a:gd name="T2" fmla="*/ 0 w 21"/>
                    <a:gd name="T3" fmla="*/ 0 h 37"/>
                    <a:gd name="T4" fmla="*/ 20 w 21"/>
                    <a:gd name="T5" fmla="*/ 0 h 37"/>
                    <a:gd name="T6" fmla="*/ 20 w 21"/>
                    <a:gd name="T7" fmla="*/ 36 h 37"/>
                    <a:gd name="T8" fmla="*/ 0 w 21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36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89" name="Group 121"/>
              <p:cNvGrpSpPr>
                <a:grpSpLocks/>
              </p:cNvGrpSpPr>
              <p:nvPr/>
            </p:nvGrpSpPr>
            <p:grpSpPr bwMode="auto">
              <a:xfrm>
                <a:off x="5019" y="2984"/>
                <a:ext cx="25" cy="40"/>
                <a:chOff x="5019" y="2984"/>
                <a:chExt cx="25" cy="40"/>
              </a:xfrm>
            </p:grpSpPr>
            <p:sp>
              <p:nvSpPr>
                <p:cNvPr id="90" name="Freeform 122"/>
                <p:cNvSpPr>
                  <a:spLocks/>
                </p:cNvSpPr>
                <p:nvPr/>
              </p:nvSpPr>
              <p:spPr bwMode="auto">
                <a:xfrm>
                  <a:off x="5024" y="2984"/>
                  <a:ext cx="20" cy="36"/>
                </a:xfrm>
                <a:custGeom>
                  <a:avLst/>
                  <a:gdLst>
                    <a:gd name="T0" fmla="*/ 0 w 20"/>
                    <a:gd name="T1" fmla="*/ 35 h 36"/>
                    <a:gd name="T2" fmla="*/ 0 w 20"/>
                    <a:gd name="T3" fmla="*/ 0 h 36"/>
                    <a:gd name="T4" fmla="*/ 19 w 20"/>
                    <a:gd name="T5" fmla="*/ 0 h 36"/>
                    <a:gd name="T6" fmla="*/ 19 w 20"/>
                    <a:gd name="T7" fmla="*/ 35 h 36"/>
                    <a:gd name="T8" fmla="*/ 0 w 20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3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Freeform 123"/>
                <p:cNvSpPr>
                  <a:spLocks/>
                </p:cNvSpPr>
                <p:nvPr/>
              </p:nvSpPr>
              <p:spPr bwMode="auto">
                <a:xfrm>
                  <a:off x="5019" y="2987"/>
                  <a:ext cx="20" cy="37"/>
                </a:xfrm>
                <a:custGeom>
                  <a:avLst/>
                  <a:gdLst>
                    <a:gd name="T0" fmla="*/ 0 w 20"/>
                    <a:gd name="T1" fmla="*/ 36 h 37"/>
                    <a:gd name="T2" fmla="*/ 0 w 20"/>
                    <a:gd name="T3" fmla="*/ 0 h 37"/>
                    <a:gd name="T4" fmla="*/ 19 w 20"/>
                    <a:gd name="T5" fmla="*/ 0 h 37"/>
                    <a:gd name="T6" fmla="*/ 19 w 20"/>
                    <a:gd name="T7" fmla="*/ 36 h 37"/>
                    <a:gd name="T8" fmla="*/ 0 w 20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7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36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65" name="AutoShape 124"/>
            <p:cNvSpPr>
              <a:spLocks noChangeArrowheads="1"/>
            </p:cNvSpPr>
            <p:nvPr/>
          </p:nvSpPr>
          <p:spPr bwMode="auto">
            <a:xfrm flipV="1">
              <a:off x="7815263" y="4556125"/>
              <a:ext cx="271462" cy="101600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125"/>
            <p:cNvSpPr>
              <a:spLocks noChangeArrowheads="1"/>
            </p:cNvSpPr>
            <p:nvPr/>
          </p:nvSpPr>
          <p:spPr bwMode="auto">
            <a:xfrm flipH="1">
              <a:off x="6554788" y="1245172"/>
              <a:ext cx="236013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插入式分接头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Vampire tap</a:t>
              </a:r>
            </a:p>
          </p:txBody>
        </p:sp>
        <p:sp>
          <p:nvSpPr>
            <p:cNvPr id="67" name="Rectangle 126"/>
            <p:cNvSpPr>
              <a:spLocks noChangeArrowheads="1"/>
            </p:cNvSpPr>
            <p:nvPr/>
          </p:nvSpPr>
          <p:spPr bwMode="auto">
            <a:xfrm flipH="1">
              <a:off x="7277100" y="3360738"/>
              <a:ext cx="95539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BNC</a:t>
              </a:r>
              <a:r>
                <a:rPr kumimoji="1"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端子</a:t>
              </a:r>
            </a:p>
          </p:txBody>
        </p:sp>
        <p:sp>
          <p:nvSpPr>
            <p:cNvPr id="68" name="Rectangle 127"/>
            <p:cNvSpPr>
              <a:spLocks noChangeArrowheads="1"/>
            </p:cNvSpPr>
            <p:nvPr/>
          </p:nvSpPr>
          <p:spPr bwMode="auto">
            <a:xfrm flipH="1">
              <a:off x="7462837" y="3760536"/>
              <a:ext cx="976313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收发器</a:t>
              </a: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 flipH="1">
              <a:off x="7543800" y="4114800"/>
              <a:ext cx="953466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AUI </a:t>
              </a:r>
              <a:r>
                <a:rPr kumimoji="1"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电缆</a:t>
              </a:r>
            </a:p>
          </p:txBody>
        </p:sp>
        <p:sp>
          <p:nvSpPr>
            <p:cNvPr id="70" name="Rectangle 129"/>
            <p:cNvSpPr>
              <a:spLocks noChangeArrowheads="1"/>
            </p:cNvSpPr>
            <p:nvPr/>
          </p:nvSpPr>
          <p:spPr bwMode="auto">
            <a:xfrm flipH="1">
              <a:off x="7086600" y="4953000"/>
              <a:ext cx="48410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NIC</a:t>
              </a:r>
            </a:p>
          </p:txBody>
        </p:sp>
        <p:sp>
          <p:nvSpPr>
            <p:cNvPr id="71" name="laptop"/>
            <p:cNvSpPr>
              <a:spLocks noEditPoints="1" noChangeArrowheads="1"/>
            </p:cNvSpPr>
            <p:nvPr/>
          </p:nvSpPr>
          <p:spPr bwMode="auto">
            <a:xfrm>
              <a:off x="7010400" y="5105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40" name="椭圆 139"/>
          <p:cNvSpPr/>
          <p:nvPr/>
        </p:nvSpPr>
        <p:spPr>
          <a:xfrm>
            <a:off x="3512851" y="4314137"/>
            <a:ext cx="1500875" cy="122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5448300" cy="1744794"/>
          </a:xfrm>
        </p:spPr>
        <p:txBody>
          <a:bodyPr/>
          <a:lstStyle/>
          <a:p>
            <a:r>
              <a:rPr lang="en-US" altLang="zh-CN" dirty="0"/>
              <a:t>10Base2</a:t>
            </a:r>
            <a:r>
              <a:rPr lang="zh-CN" altLang="en-US" dirty="0"/>
              <a:t>，细同轴电缆，</a:t>
            </a:r>
            <a:r>
              <a:rPr lang="en-US" altLang="zh-CN" dirty="0"/>
              <a:t>IEEE 802.3a </a:t>
            </a:r>
          </a:p>
          <a:p>
            <a:pPr lvl="1"/>
            <a:r>
              <a:rPr lang="zh-CN" altLang="en-US" sz="1800" dirty="0"/>
              <a:t>可靠性稍差 </a:t>
            </a:r>
          </a:p>
          <a:p>
            <a:pPr lvl="1"/>
            <a:r>
              <a:rPr lang="zh-CN" altLang="en-US" sz="1800" dirty="0"/>
              <a:t>接头处采用工业标准的</a:t>
            </a:r>
            <a:r>
              <a:rPr lang="en-US" altLang="zh-CN" sz="1800" dirty="0"/>
              <a:t>BNC</a:t>
            </a:r>
            <a:r>
              <a:rPr lang="zh-CN" altLang="en-US" sz="1800" dirty="0"/>
              <a:t>连接器组成</a:t>
            </a:r>
            <a:r>
              <a:rPr lang="en-US" altLang="zh-CN" sz="1800" dirty="0"/>
              <a:t>T</a:t>
            </a:r>
            <a:r>
              <a:rPr lang="zh-CN" altLang="en-US" sz="1800" dirty="0"/>
              <a:t>型插座，使用灵活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57200" y="3485321"/>
            <a:ext cx="6367670" cy="2809461"/>
            <a:chOff x="457200" y="3485321"/>
            <a:chExt cx="6367670" cy="2809461"/>
          </a:xfrm>
        </p:grpSpPr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457200" y="3485321"/>
              <a:ext cx="6367670" cy="280946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1" name="Line 81"/>
            <p:cNvSpPr>
              <a:spLocks noChangeShapeType="1"/>
            </p:cNvSpPr>
            <p:nvPr/>
          </p:nvSpPr>
          <p:spPr bwMode="auto">
            <a:xfrm flipH="1">
              <a:off x="727075" y="4237038"/>
              <a:ext cx="4306888" cy="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2" name="Rectangle 82"/>
            <p:cNvSpPr>
              <a:spLocks noChangeArrowheads="1"/>
            </p:cNvSpPr>
            <p:nvPr/>
          </p:nvSpPr>
          <p:spPr bwMode="auto">
            <a:xfrm>
              <a:off x="5019675" y="4164013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3" name="Rectangle 83"/>
            <p:cNvSpPr>
              <a:spLocks noChangeArrowheads="1"/>
            </p:cNvSpPr>
            <p:nvPr/>
          </p:nvSpPr>
          <p:spPr bwMode="auto">
            <a:xfrm>
              <a:off x="628650" y="4167188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Line 84"/>
            <p:cNvSpPr>
              <a:spLocks noChangeShapeType="1"/>
            </p:cNvSpPr>
            <p:nvPr/>
          </p:nvSpPr>
          <p:spPr bwMode="auto">
            <a:xfrm flipH="1">
              <a:off x="685800" y="3710608"/>
              <a:ext cx="0" cy="40419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85"/>
            <p:cNvSpPr>
              <a:spLocks noChangeShapeType="1"/>
            </p:cNvSpPr>
            <p:nvPr/>
          </p:nvSpPr>
          <p:spPr bwMode="auto">
            <a:xfrm>
              <a:off x="5105400" y="3710608"/>
              <a:ext cx="0" cy="4041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Rectangle 86"/>
            <p:cNvSpPr>
              <a:spLocks noChangeArrowheads="1"/>
            </p:cNvSpPr>
            <p:nvPr/>
          </p:nvSpPr>
          <p:spPr bwMode="auto">
            <a:xfrm>
              <a:off x="1896376" y="3584712"/>
              <a:ext cx="1947648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每段最大长度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200m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每段最多站点数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30</a:t>
              </a:r>
            </a:p>
          </p:txBody>
        </p:sp>
        <p:sp>
          <p:nvSpPr>
            <p:cNvPr id="147" name="Rectangle 87"/>
            <p:cNvSpPr>
              <a:spLocks noChangeArrowheads="1"/>
            </p:cNvSpPr>
            <p:nvPr/>
          </p:nvSpPr>
          <p:spPr bwMode="auto">
            <a:xfrm>
              <a:off x="648601" y="5116777"/>
              <a:ext cx="249555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两站点间最短距离 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0.5 m</a:t>
              </a:r>
            </a:p>
          </p:txBody>
        </p:sp>
        <p:sp>
          <p:nvSpPr>
            <p:cNvPr id="148" name="Line 88"/>
            <p:cNvSpPr>
              <a:spLocks noChangeShapeType="1"/>
            </p:cNvSpPr>
            <p:nvPr/>
          </p:nvSpPr>
          <p:spPr bwMode="auto">
            <a:xfrm flipH="1">
              <a:off x="4030663" y="4733925"/>
              <a:ext cx="2562225" cy="0"/>
            </a:xfrm>
            <a:prstGeom prst="line">
              <a:avLst/>
            </a:prstGeom>
            <a:noFill/>
            <a:ln w="761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9" name="Rectangle 89"/>
            <p:cNvSpPr>
              <a:spLocks noChangeArrowheads="1"/>
            </p:cNvSpPr>
            <p:nvPr/>
          </p:nvSpPr>
          <p:spPr bwMode="auto">
            <a:xfrm>
              <a:off x="6570663" y="4664075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0" name="Rectangle 90"/>
            <p:cNvSpPr>
              <a:spLocks noChangeArrowheads="1"/>
            </p:cNvSpPr>
            <p:nvPr/>
          </p:nvSpPr>
          <p:spPr bwMode="auto">
            <a:xfrm>
              <a:off x="4003675" y="4668838"/>
              <a:ext cx="117475" cy="123825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1" name="Rectangle 91"/>
            <p:cNvSpPr>
              <a:spLocks noChangeArrowheads="1"/>
            </p:cNvSpPr>
            <p:nvPr/>
          </p:nvSpPr>
          <p:spPr bwMode="auto">
            <a:xfrm>
              <a:off x="5838825" y="4649788"/>
              <a:ext cx="241300" cy="160337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2" name="Line 92"/>
            <p:cNvSpPr>
              <a:spLocks noChangeShapeType="1"/>
            </p:cNvSpPr>
            <p:nvPr/>
          </p:nvSpPr>
          <p:spPr bwMode="auto">
            <a:xfrm>
              <a:off x="685800" y="5838825"/>
              <a:ext cx="0" cy="25717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3" name="Line 93"/>
            <p:cNvSpPr>
              <a:spLocks noChangeShapeType="1"/>
            </p:cNvSpPr>
            <p:nvPr/>
          </p:nvSpPr>
          <p:spPr bwMode="auto">
            <a:xfrm>
              <a:off x="6629400" y="5791200"/>
              <a:ext cx="0" cy="304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4" name="Line 94"/>
            <p:cNvSpPr>
              <a:spLocks noChangeShapeType="1"/>
            </p:cNvSpPr>
            <p:nvPr/>
          </p:nvSpPr>
          <p:spPr bwMode="auto">
            <a:xfrm>
              <a:off x="1146175" y="4910138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95"/>
            <p:cNvSpPr>
              <a:spLocks noChangeShapeType="1"/>
            </p:cNvSpPr>
            <p:nvPr/>
          </p:nvSpPr>
          <p:spPr bwMode="auto">
            <a:xfrm>
              <a:off x="2286000" y="4913313"/>
              <a:ext cx="0" cy="196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6" name="Line 96"/>
            <p:cNvSpPr>
              <a:spLocks noChangeShapeType="1"/>
            </p:cNvSpPr>
            <p:nvPr/>
          </p:nvSpPr>
          <p:spPr bwMode="auto">
            <a:xfrm>
              <a:off x="1143000" y="5029200"/>
              <a:ext cx="1143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685799" y="3922644"/>
              <a:ext cx="1210577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0" name="Line 100"/>
            <p:cNvSpPr>
              <a:spLocks noChangeShapeType="1"/>
            </p:cNvSpPr>
            <p:nvPr/>
          </p:nvSpPr>
          <p:spPr bwMode="auto">
            <a:xfrm flipH="1">
              <a:off x="3844024" y="3922644"/>
              <a:ext cx="126137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Rectangle 101"/>
            <p:cNvSpPr>
              <a:spLocks noChangeArrowheads="1"/>
            </p:cNvSpPr>
            <p:nvPr/>
          </p:nvSpPr>
          <p:spPr bwMode="auto">
            <a:xfrm>
              <a:off x="2359581" y="5735638"/>
              <a:ext cx="218329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网络最大跨度 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1000 m </a:t>
              </a:r>
            </a:p>
          </p:txBody>
        </p:sp>
        <p:sp>
          <p:nvSpPr>
            <p:cNvPr id="162" name="Line 102"/>
            <p:cNvSpPr>
              <a:spLocks noChangeShapeType="1"/>
            </p:cNvSpPr>
            <p:nvPr/>
          </p:nvSpPr>
          <p:spPr bwMode="auto">
            <a:xfrm flipV="1">
              <a:off x="5969000" y="4724400"/>
              <a:ext cx="0" cy="30480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3" name="Picture 10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988" y="5046663"/>
              <a:ext cx="458787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" name="Line 104"/>
            <p:cNvSpPr>
              <a:spLocks noChangeShapeType="1"/>
            </p:cNvSpPr>
            <p:nvPr/>
          </p:nvSpPr>
          <p:spPr bwMode="auto">
            <a:xfrm>
              <a:off x="685800" y="5943600"/>
              <a:ext cx="1524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" name="Line 105"/>
            <p:cNvSpPr>
              <a:spLocks noChangeShapeType="1"/>
            </p:cNvSpPr>
            <p:nvPr/>
          </p:nvSpPr>
          <p:spPr bwMode="auto">
            <a:xfrm flipH="1">
              <a:off x="4724400" y="5943600"/>
              <a:ext cx="1905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" name="Freeform 106"/>
            <p:cNvSpPr>
              <a:spLocks/>
            </p:cNvSpPr>
            <p:nvPr/>
          </p:nvSpPr>
          <p:spPr bwMode="auto">
            <a:xfrm>
              <a:off x="1065213" y="4183063"/>
              <a:ext cx="220662" cy="160337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7" name="Picture 10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63" y="4338638"/>
              <a:ext cx="458787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" name="Freeform 108"/>
            <p:cNvSpPr>
              <a:spLocks/>
            </p:cNvSpPr>
            <p:nvPr/>
          </p:nvSpPr>
          <p:spPr bwMode="auto">
            <a:xfrm>
              <a:off x="2187575" y="4186238"/>
              <a:ext cx="220663" cy="160337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9" name="Picture 10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4341813"/>
              <a:ext cx="458788" cy="417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0" name="Freeform 110"/>
            <p:cNvSpPr>
              <a:spLocks/>
            </p:cNvSpPr>
            <p:nvPr/>
          </p:nvSpPr>
          <p:spPr bwMode="auto">
            <a:xfrm>
              <a:off x="3155950" y="4184650"/>
              <a:ext cx="220663" cy="160338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71" name="Picture 1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00" y="4340225"/>
              <a:ext cx="458788" cy="417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2" name="Freeform 112"/>
            <p:cNvSpPr>
              <a:spLocks/>
            </p:cNvSpPr>
            <p:nvPr/>
          </p:nvSpPr>
          <p:spPr bwMode="auto">
            <a:xfrm>
              <a:off x="4313238" y="4198938"/>
              <a:ext cx="220662" cy="160337"/>
            </a:xfrm>
            <a:custGeom>
              <a:avLst/>
              <a:gdLst>
                <a:gd name="T0" fmla="*/ 0 w 139"/>
                <a:gd name="T1" fmla="*/ 0 h 101"/>
                <a:gd name="T2" fmla="*/ 138 w 139"/>
                <a:gd name="T3" fmla="*/ 0 h 101"/>
                <a:gd name="T4" fmla="*/ 138 w 139"/>
                <a:gd name="T5" fmla="*/ 62 h 101"/>
                <a:gd name="T6" fmla="*/ 97 w 139"/>
                <a:gd name="T7" fmla="*/ 63 h 101"/>
                <a:gd name="T8" fmla="*/ 97 w 139"/>
                <a:gd name="T9" fmla="*/ 99 h 101"/>
                <a:gd name="T10" fmla="*/ 40 w 139"/>
                <a:gd name="T11" fmla="*/ 100 h 101"/>
                <a:gd name="T12" fmla="*/ 40 w 139"/>
                <a:gd name="T13" fmla="*/ 65 h 101"/>
                <a:gd name="T14" fmla="*/ 0 w 139"/>
                <a:gd name="T15" fmla="*/ 63 h 101"/>
                <a:gd name="T16" fmla="*/ 0 w 13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0"/>
                  </a:moveTo>
                  <a:lnTo>
                    <a:pt x="138" y="0"/>
                  </a:lnTo>
                  <a:lnTo>
                    <a:pt x="138" y="62"/>
                  </a:lnTo>
                  <a:lnTo>
                    <a:pt x="97" y="63"/>
                  </a:lnTo>
                  <a:lnTo>
                    <a:pt x="97" y="99"/>
                  </a:lnTo>
                  <a:lnTo>
                    <a:pt x="40" y="100"/>
                  </a:lnTo>
                  <a:lnTo>
                    <a:pt x="40" y="65"/>
                  </a:ln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Freeform 113"/>
            <p:cNvSpPr>
              <a:spLocks/>
            </p:cNvSpPr>
            <p:nvPr/>
          </p:nvSpPr>
          <p:spPr bwMode="auto">
            <a:xfrm>
              <a:off x="4351338" y="4567238"/>
              <a:ext cx="220662" cy="258762"/>
            </a:xfrm>
            <a:custGeom>
              <a:avLst/>
              <a:gdLst>
                <a:gd name="T0" fmla="*/ 0 w 139"/>
                <a:gd name="T1" fmla="*/ 100 h 101"/>
                <a:gd name="T2" fmla="*/ 138 w 139"/>
                <a:gd name="T3" fmla="*/ 100 h 101"/>
                <a:gd name="T4" fmla="*/ 138 w 139"/>
                <a:gd name="T5" fmla="*/ 38 h 101"/>
                <a:gd name="T6" fmla="*/ 97 w 139"/>
                <a:gd name="T7" fmla="*/ 37 h 101"/>
                <a:gd name="T8" fmla="*/ 97 w 139"/>
                <a:gd name="T9" fmla="*/ 1 h 101"/>
                <a:gd name="T10" fmla="*/ 40 w 139"/>
                <a:gd name="T11" fmla="*/ 0 h 101"/>
                <a:gd name="T12" fmla="*/ 40 w 139"/>
                <a:gd name="T13" fmla="*/ 35 h 101"/>
                <a:gd name="T14" fmla="*/ 0 w 139"/>
                <a:gd name="T15" fmla="*/ 37 h 101"/>
                <a:gd name="T16" fmla="*/ 0 w 139"/>
                <a:gd name="T1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01">
                  <a:moveTo>
                    <a:pt x="0" y="100"/>
                  </a:moveTo>
                  <a:lnTo>
                    <a:pt x="138" y="100"/>
                  </a:lnTo>
                  <a:lnTo>
                    <a:pt x="138" y="38"/>
                  </a:lnTo>
                  <a:lnTo>
                    <a:pt x="97" y="37"/>
                  </a:lnTo>
                  <a:lnTo>
                    <a:pt x="97" y="1"/>
                  </a:lnTo>
                  <a:lnTo>
                    <a:pt x="40" y="0"/>
                  </a:lnTo>
                  <a:lnTo>
                    <a:pt x="40" y="35"/>
                  </a:lnTo>
                  <a:lnTo>
                    <a:pt x="0" y="37"/>
                  </a:lnTo>
                  <a:lnTo>
                    <a:pt x="0" y="100"/>
                  </a:lnTo>
                </a:path>
              </a:pathLst>
            </a:custGeom>
            <a:solidFill>
              <a:schemeClr val="bg1"/>
            </a:solidFill>
            <a:ln w="12699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74" name="Picture 11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238" y="4375150"/>
              <a:ext cx="936625" cy="2206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5" name="Oval 115"/>
            <p:cNvSpPr>
              <a:spLocks noChangeArrowheads="1"/>
            </p:cNvSpPr>
            <p:nvPr/>
          </p:nvSpPr>
          <p:spPr bwMode="auto">
            <a:xfrm>
              <a:off x="5537200" y="4495800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Rectangle 116"/>
            <p:cNvSpPr>
              <a:spLocks noChangeArrowheads="1"/>
            </p:cNvSpPr>
            <p:nvPr/>
          </p:nvSpPr>
          <p:spPr bwMode="auto">
            <a:xfrm>
              <a:off x="4103211" y="5320242"/>
              <a:ext cx="1362552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最多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个网段 </a:t>
              </a:r>
            </a:p>
          </p:txBody>
        </p:sp>
        <p:sp>
          <p:nvSpPr>
            <p:cNvPr id="177" name="Line 117"/>
            <p:cNvSpPr>
              <a:spLocks noChangeShapeType="1"/>
            </p:cNvSpPr>
            <p:nvPr/>
          </p:nvSpPr>
          <p:spPr bwMode="auto">
            <a:xfrm flipV="1">
              <a:off x="4995863" y="4863480"/>
              <a:ext cx="223838" cy="456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69000" y="851159"/>
            <a:ext cx="3114341" cy="2892782"/>
            <a:chOff x="5015814" y="866086"/>
            <a:chExt cx="3114341" cy="2892782"/>
          </a:xfrm>
        </p:grpSpPr>
        <p:sp>
          <p:nvSpPr>
            <p:cNvPr id="409" name="AutoShape 2"/>
            <p:cNvSpPr>
              <a:spLocks noChangeArrowheads="1"/>
            </p:cNvSpPr>
            <p:nvPr/>
          </p:nvSpPr>
          <p:spPr bwMode="auto">
            <a:xfrm>
              <a:off x="5015814" y="866086"/>
              <a:ext cx="3114341" cy="2892782"/>
            </a:xfrm>
            <a:prstGeom prst="wedgeEllipseCallout">
              <a:avLst>
                <a:gd name="adj1" fmla="val -50160"/>
                <a:gd name="adj2" fmla="val 72604"/>
              </a:avLst>
            </a:prstGeom>
            <a:solidFill>
              <a:srgbClr val="0066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0" name="Rectangle 5"/>
            <p:cNvSpPr>
              <a:spLocks noChangeArrowheads="1"/>
            </p:cNvSpPr>
            <p:nvPr/>
          </p:nvSpPr>
          <p:spPr bwMode="auto">
            <a:xfrm>
              <a:off x="5825500" y="1150939"/>
              <a:ext cx="59631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细缆</a:t>
              </a:r>
            </a:p>
          </p:txBody>
        </p:sp>
        <p:sp>
          <p:nvSpPr>
            <p:cNvPr id="411" name="Rectangle 6"/>
            <p:cNvSpPr>
              <a:spLocks noChangeArrowheads="1"/>
            </p:cNvSpPr>
            <p:nvPr/>
          </p:nvSpPr>
          <p:spPr bwMode="auto">
            <a:xfrm>
              <a:off x="7086600" y="2032000"/>
              <a:ext cx="104355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BNC  </a:t>
              </a:r>
              <a:r>
                <a:rPr kumimoji="1" lang="zh-CN" altLang="en-US" sz="160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接头</a:t>
              </a:r>
            </a:p>
          </p:txBody>
        </p:sp>
        <p:sp>
          <p:nvSpPr>
            <p:cNvPr id="412" name="Rectangle 7"/>
            <p:cNvSpPr>
              <a:spLocks noChangeArrowheads="1"/>
            </p:cNvSpPr>
            <p:nvPr/>
          </p:nvSpPr>
          <p:spPr bwMode="auto">
            <a:xfrm>
              <a:off x="7491413" y="2605088"/>
              <a:ext cx="479298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NIC</a:t>
              </a:r>
            </a:p>
          </p:txBody>
        </p:sp>
        <p:sp>
          <p:nvSpPr>
            <p:cNvPr id="413" name="Line 8"/>
            <p:cNvSpPr>
              <a:spLocks noChangeShapeType="1"/>
            </p:cNvSpPr>
            <p:nvPr/>
          </p:nvSpPr>
          <p:spPr bwMode="auto">
            <a:xfrm flipH="1">
              <a:off x="5520700" y="1355943"/>
              <a:ext cx="347662" cy="151295"/>
            </a:xfrm>
            <a:prstGeom prst="line">
              <a:avLst/>
            </a:prstGeom>
            <a:noFill/>
            <a:ln w="12699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Line 9"/>
            <p:cNvSpPr>
              <a:spLocks noChangeShapeType="1"/>
            </p:cNvSpPr>
            <p:nvPr/>
          </p:nvSpPr>
          <p:spPr bwMode="auto">
            <a:xfrm flipH="1" flipV="1">
              <a:off x="6946900" y="1897063"/>
              <a:ext cx="519113" cy="184150"/>
            </a:xfrm>
            <a:prstGeom prst="line">
              <a:avLst/>
            </a:prstGeom>
            <a:noFill/>
            <a:ln w="12699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Line 10"/>
            <p:cNvSpPr>
              <a:spLocks noChangeShapeType="1"/>
            </p:cNvSpPr>
            <p:nvPr/>
          </p:nvSpPr>
          <p:spPr bwMode="auto">
            <a:xfrm flipH="1">
              <a:off x="6980238" y="2803525"/>
              <a:ext cx="474662" cy="314325"/>
            </a:xfrm>
            <a:prstGeom prst="line">
              <a:avLst/>
            </a:prstGeom>
            <a:noFill/>
            <a:ln w="12699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Rectangle 11"/>
            <p:cNvSpPr>
              <a:spLocks noChangeArrowheads="1"/>
            </p:cNvSpPr>
            <p:nvPr/>
          </p:nvSpPr>
          <p:spPr bwMode="auto">
            <a:xfrm>
              <a:off x="5372100" y="1598613"/>
              <a:ext cx="2554288" cy="158750"/>
            </a:xfrm>
            <a:prstGeom prst="rect">
              <a:avLst/>
            </a:prstGeom>
            <a:gradFill rotWithShape="0">
              <a:gsLst>
                <a:gs pos="0">
                  <a:srgbClr val="808080">
                    <a:gamma/>
                    <a:shade val="69804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7" name="Group 12"/>
            <p:cNvGrpSpPr>
              <a:grpSpLocks/>
            </p:cNvGrpSpPr>
            <p:nvPr/>
          </p:nvGrpSpPr>
          <p:grpSpPr bwMode="auto">
            <a:xfrm>
              <a:off x="6038850" y="2033588"/>
              <a:ext cx="877888" cy="1323975"/>
              <a:chOff x="3532" y="1642"/>
              <a:chExt cx="391" cy="667"/>
            </a:xfrm>
          </p:grpSpPr>
          <p:sp>
            <p:nvSpPr>
              <p:cNvPr id="418" name="Freeform 13"/>
              <p:cNvSpPr>
                <a:spLocks/>
              </p:cNvSpPr>
              <p:nvPr/>
            </p:nvSpPr>
            <p:spPr bwMode="auto">
              <a:xfrm>
                <a:off x="3553" y="1808"/>
                <a:ext cx="48" cy="347"/>
              </a:xfrm>
              <a:custGeom>
                <a:avLst/>
                <a:gdLst>
                  <a:gd name="T0" fmla="*/ 47 w 48"/>
                  <a:gd name="T1" fmla="*/ 346 h 347"/>
                  <a:gd name="T2" fmla="*/ 47 w 48"/>
                  <a:gd name="T3" fmla="*/ 0 h 347"/>
                  <a:gd name="T4" fmla="*/ 0 w 48"/>
                  <a:gd name="T5" fmla="*/ 0 h 347"/>
                  <a:gd name="T6" fmla="*/ 0 w 48"/>
                  <a:gd name="T7" fmla="*/ 346 h 347"/>
                  <a:gd name="T8" fmla="*/ 47 w 48"/>
                  <a:gd name="T9" fmla="*/ 34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47">
                    <a:moveTo>
                      <a:pt x="47" y="346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0" y="346"/>
                    </a:lnTo>
                    <a:lnTo>
                      <a:pt x="47" y="346"/>
                    </a:lnTo>
                  </a:path>
                </a:pathLst>
              </a:custGeom>
              <a:solidFill>
                <a:srgbClr val="FF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19" name="Group 14"/>
              <p:cNvGrpSpPr>
                <a:grpSpLocks/>
              </p:cNvGrpSpPr>
              <p:nvPr/>
            </p:nvGrpSpPr>
            <p:grpSpPr bwMode="auto">
              <a:xfrm>
                <a:off x="3560" y="1837"/>
                <a:ext cx="34" cy="305"/>
                <a:chOff x="3560" y="1837"/>
                <a:chExt cx="34" cy="305"/>
              </a:xfrm>
            </p:grpSpPr>
            <p:sp>
              <p:nvSpPr>
                <p:cNvPr id="46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560" y="2142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560" y="212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560" y="210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560" y="208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560" y="206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560" y="204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560" y="202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560" y="200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560" y="198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560" y="1959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560" y="1937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560" y="191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560" y="189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560" y="187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560" y="185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560" y="1837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rgbClr val="CC99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20" name="Rectangle 31"/>
              <p:cNvSpPr>
                <a:spLocks noChangeArrowheads="1"/>
              </p:cNvSpPr>
              <p:nvPr/>
            </p:nvSpPr>
            <p:spPr bwMode="auto">
              <a:xfrm>
                <a:off x="3597" y="1710"/>
                <a:ext cx="326" cy="599"/>
              </a:xfrm>
              <a:prstGeom prst="rect">
                <a:avLst/>
              </a:prstGeom>
              <a:solidFill>
                <a:srgbClr val="ADD6A5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Freeform 32"/>
              <p:cNvSpPr>
                <a:spLocks/>
              </p:cNvSpPr>
              <p:nvPr/>
            </p:nvSpPr>
            <p:spPr bwMode="auto">
              <a:xfrm>
                <a:off x="3532" y="1660"/>
                <a:ext cx="381" cy="40"/>
              </a:xfrm>
              <a:custGeom>
                <a:avLst/>
                <a:gdLst>
                  <a:gd name="T0" fmla="*/ 380 w 381"/>
                  <a:gd name="T1" fmla="*/ 0 h 40"/>
                  <a:gd name="T2" fmla="*/ 380 w 381"/>
                  <a:gd name="T3" fmla="*/ 39 h 40"/>
                  <a:gd name="T4" fmla="*/ 0 w 381"/>
                  <a:gd name="T5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1" h="40">
                    <a:moveTo>
                      <a:pt x="380" y="0"/>
                    </a:moveTo>
                    <a:lnTo>
                      <a:pt x="380" y="39"/>
                    </a:lnTo>
                    <a:lnTo>
                      <a:pt x="0" y="39"/>
                    </a:lnTo>
                  </a:path>
                </a:pathLst>
              </a:custGeom>
              <a:noFill/>
              <a:ln w="25399" cap="rnd" cmpd="sng">
                <a:solidFill>
                  <a:srgbClr val="E9E7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22" name="Group 33"/>
              <p:cNvGrpSpPr>
                <a:grpSpLocks/>
              </p:cNvGrpSpPr>
              <p:nvPr/>
            </p:nvGrpSpPr>
            <p:grpSpPr bwMode="auto">
              <a:xfrm>
                <a:off x="3798" y="1642"/>
                <a:ext cx="42" cy="49"/>
                <a:chOff x="3798" y="1642"/>
                <a:chExt cx="42" cy="49"/>
              </a:xfrm>
            </p:grpSpPr>
            <p:sp>
              <p:nvSpPr>
                <p:cNvPr id="459" name="Freeform 34"/>
                <p:cNvSpPr>
                  <a:spLocks/>
                </p:cNvSpPr>
                <p:nvPr/>
              </p:nvSpPr>
              <p:spPr bwMode="auto">
                <a:xfrm>
                  <a:off x="3802" y="1642"/>
                  <a:ext cx="28" cy="36"/>
                </a:xfrm>
                <a:custGeom>
                  <a:avLst/>
                  <a:gdLst>
                    <a:gd name="T0" fmla="*/ 27 w 28"/>
                    <a:gd name="T1" fmla="*/ 35 h 36"/>
                    <a:gd name="T2" fmla="*/ 27 w 28"/>
                    <a:gd name="T3" fmla="*/ 0 h 36"/>
                    <a:gd name="T4" fmla="*/ 0 w 28"/>
                    <a:gd name="T5" fmla="*/ 0 h 36"/>
                    <a:gd name="T6" fmla="*/ 0 w 28"/>
                    <a:gd name="T7" fmla="*/ 35 h 36"/>
                    <a:gd name="T8" fmla="*/ 27 w 28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6">
                      <a:moveTo>
                        <a:pt x="27" y="35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27" y="35"/>
                      </a:lnTo>
                    </a:path>
                  </a:pathLst>
                </a:custGeom>
                <a:solidFill>
                  <a:srgbClr val="E9E7D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0" name="Freeform 35"/>
                <p:cNvSpPr>
                  <a:spLocks/>
                </p:cNvSpPr>
                <p:nvPr/>
              </p:nvSpPr>
              <p:spPr bwMode="auto">
                <a:xfrm>
                  <a:off x="3798" y="1666"/>
                  <a:ext cx="42" cy="25"/>
                </a:xfrm>
                <a:custGeom>
                  <a:avLst/>
                  <a:gdLst>
                    <a:gd name="T0" fmla="*/ 41 w 42"/>
                    <a:gd name="T1" fmla="*/ 24 h 25"/>
                    <a:gd name="T2" fmla="*/ 41 w 42"/>
                    <a:gd name="T3" fmla="*/ 0 h 25"/>
                    <a:gd name="T4" fmla="*/ 0 w 42"/>
                    <a:gd name="T5" fmla="*/ 0 h 25"/>
                    <a:gd name="T6" fmla="*/ 0 w 42"/>
                    <a:gd name="T7" fmla="*/ 24 h 25"/>
                    <a:gd name="T8" fmla="*/ 41 w 42"/>
                    <a:gd name="T9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41" y="24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41" y="24"/>
                      </a:lnTo>
                    </a:path>
                  </a:pathLst>
                </a:custGeom>
                <a:solidFill>
                  <a:srgbClr val="52493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3" name="Group 36"/>
              <p:cNvGrpSpPr>
                <a:grpSpLocks/>
              </p:cNvGrpSpPr>
              <p:nvPr/>
            </p:nvGrpSpPr>
            <p:grpSpPr bwMode="auto">
              <a:xfrm>
                <a:off x="3731" y="2040"/>
                <a:ext cx="98" cy="99"/>
                <a:chOff x="3731" y="2040"/>
                <a:chExt cx="98" cy="99"/>
              </a:xfrm>
            </p:grpSpPr>
            <p:sp>
              <p:nvSpPr>
                <p:cNvPr id="457" name="Freeform 37"/>
                <p:cNvSpPr>
                  <a:spLocks/>
                </p:cNvSpPr>
                <p:nvPr/>
              </p:nvSpPr>
              <p:spPr bwMode="auto">
                <a:xfrm>
                  <a:off x="3731" y="2040"/>
                  <a:ext cx="92" cy="96"/>
                </a:xfrm>
                <a:custGeom>
                  <a:avLst/>
                  <a:gdLst>
                    <a:gd name="T0" fmla="*/ 91 w 92"/>
                    <a:gd name="T1" fmla="*/ 95 h 96"/>
                    <a:gd name="T2" fmla="*/ 91 w 92"/>
                    <a:gd name="T3" fmla="*/ 0 h 96"/>
                    <a:gd name="T4" fmla="*/ 0 w 92"/>
                    <a:gd name="T5" fmla="*/ 0 h 96"/>
                    <a:gd name="T6" fmla="*/ 0 w 92"/>
                    <a:gd name="T7" fmla="*/ 95 h 96"/>
                    <a:gd name="T8" fmla="*/ 91 w 92"/>
                    <a:gd name="T9" fmla="*/ 9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96">
                      <a:moveTo>
                        <a:pt x="91" y="95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95"/>
                      </a:lnTo>
                      <a:lnTo>
                        <a:pt x="91" y="9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8" name="Freeform 38"/>
                <p:cNvSpPr>
                  <a:spLocks/>
                </p:cNvSpPr>
                <p:nvPr/>
              </p:nvSpPr>
              <p:spPr bwMode="auto">
                <a:xfrm>
                  <a:off x="3737" y="2044"/>
                  <a:ext cx="92" cy="95"/>
                </a:xfrm>
                <a:custGeom>
                  <a:avLst/>
                  <a:gdLst>
                    <a:gd name="T0" fmla="*/ 91 w 92"/>
                    <a:gd name="T1" fmla="*/ 94 h 95"/>
                    <a:gd name="T2" fmla="*/ 91 w 92"/>
                    <a:gd name="T3" fmla="*/ 0 h 95"/>
                    <a:gd name="T4" fmla="*/ 0 w 92"/>
                    <a:gd name="T5" fmla="*/ 0 h 95"/>
                    <a:gd name="T6" fmla="*/ 0 w 92"/>
                    <a:gd name="T7" fmla="*/ 94 h 95"/>
                    <a:gd name="T8" fmla="*/ 91 w 92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95">
                      <a:moveTo>
                        <a:pt x="91" y="94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94"/>
                      </a:lnTo>
                      <a:lnTo>
                        <a:pt x="91" y="94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4" name="Group 39"/>
              <p:cNvGrpSpPr>
                <a:grpSpLocks/>
              </p:cNvGrpSpPr>
              <p:nvPr/>
            </p:nvGrpSpPr>
            <p:grpSpPr bwMode="auto">
              <a:xfrm>
                <a:off x="3611" y="1865"/>
                <a:ext cx="127" cy="126"/>
                <a:chOff x="3611" y="1865"/>
                <a:chExt cx="127" cy="126"/>
              </a:xfrm>
            </p:grpSpPr>
            <p:sp>
              <p:nvSpPr>
                <p:cNvPr id="455" name="Freeform 40"/>
                <p:cNvSpPr>
                  <a:spLocks/>
                </p:cNvSpPr>
                <p:nvPr/>
              </p:nvSpPr>
              <p:spPr bwMode="auto">
                <a:xfrm>
                  <a:off x="3611" y="1865"/>
                  <a:ext cx="122" cy="122"/>
                </a:xfrm>
                <a:custGeom>
                  <a:avLst/>
                  <a:gdLst>
                    <a:gd name="T0" fmla="*/ 121 w 122"/>
                    <a:gd name="T1" fmla="*/ 121 h 122"/>
                    <a:gd name="T2" fmla="*/ 121 w 122"/>
                    <a:gd name="T3" fmla="*/ 0 h 122"/>
                    <a:gd name="T4" fmla="*/ 0 w 122"/>
                    <a:gd name="T5" fmla="*/ 0 h 122"/>
                    <a:gd name="T6" fmla="*/ 0 w 122"/>
                    <a:gd name="T7" fmla="*/ 121 h 122"/>
                    <a:gd name="T8" fmla="*/ 121 w 122"/>
                    <a:gd name="T9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122">
                      <a:moveTo>
                        <a:pt x="121" y="121"/>
                      </a:move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121" y="1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6" name="Freeform 41"/>
                <p:cNvSpPr>
                  <a:spLocks/>
                </p:cNvSpPr>
                <p:nvPr/>
              </p:nvSpPr>
              <p:spPr bwMode="auto">
                <a:xfrm>
                  <a:off x="3615" y="1869"/>
                  <a:ext cx="123" cy="122"/>
                </a:xfrm>
                <a:custGeom>
                  <a:avLst/>
                  <a:gdLst>
                    <a:gd name="T0" fmla="*/ 122 w 123"/>
                    <a:gd name="T1" fmla="*/ 121 h 122"/>
                    <a:gd name="T2" fmla="*/ 122 w 123"/>
                    <a:gd name="T3" fmla="*/ 0 h 122"/>
                    <a:gd name="T4" fmla="*/ 0 w 123"/>
                    <a:gd name="T5" fmla="*/ 0 h 122"/>
                    <a:gd name="T6" fmla="*/ 0 w 123"/>
                    <a:gd name="T7" fmla="*/ 121 h 122"/>
                    <a:gd name="T8" fmla="*/ 122 w 123"/>
                    <a:gd name="T9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22">
                      <a:moveTo>
                        <a:pt x="122" y="121"/>
                      </a:moveTo>
                      <a:lnTo>
                        <a:pt x="122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122" y="121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5" name="Group 42"/>
              <p:cNvGrpSpPr>
                <a:grpSpLocks/>
              </p:cNvGrpSpPr>
              <p:nvPr/>
            </p:nvGrpSpPr>
            <p:grpSpPr bwMode="auto">
              <a:xfrm>
                <a:off x="3678" y="2263"/>
                <a:ext cx="151" cy="31"/>
                <a:chOff x="3678" y="2263"/>
                <a:chExt cx="151" cy="31"/>
              </a:xfrm>
            </p:grpSpPr>
            <p:sp>
              <p:nvSpPr>
                <p:cNvPr id="453" name="Freeform 43"/>
                <p:cNvSpPr>
                  <a:spLocks/>
                </p:cNvSpPr>
                <p:nvPr/>
              </p:nvSpPr>
              <p:spPr bwMode="auto">
                <a:xfrm>
                  <a:off x="3678" y="2263"/>
                  <a:ext cx="145" cy="27"/>
                </a:xfrm>
                <a:custGeom>
                  <a:avLst/>
                  <a:gdLst>
                    <a:gd name="T0" fmla="*/ 144 w 145"/>
                    <a:gd name="T1" fmla="*/ 26 h 27"/>
                    <a:gd name="T2" fmla="*/ 144 w 145"/>
                    <a:gd name="T3" fmla="*/ 0 h 27"/>
                    <a:gd name="T4" fmla="*/ 0 w 145"/>
                    <a:gd name="T5" fmla="*/ 0 h 27"/>
                    <a:gd name="T6" fmla="*/ 0 w 145"/>
                    <a:gd name="T7" fmla="*/ 26 h 27"/>
                    <a:gd name="T8" fmla="*/ 144 w 145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7">
                      <a:moveTo>
                        <a:pt x="144" y="26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144" y="26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4" name="Freeform 44"/>
                <p:cNvSpPr>
                  <a:spLocks/>
                </p:cNvSpPr>
                <p:nvPr/>
              </p:nvSpPr>
              <p:spPr bwMode="auto">
                <a:xfrm>
                  <a:off x="3684" y="2266"/>
                  <a:ext cx="145" cy="28"/>
                </a:xfrm>
                <a:custGeom>
                  <a:avLst/>
                  <a:gdLst>
                    <a:gd name="T0" fmla="*/ 144 w 145"/>
                    <a:gd name="T1" fmla="*/ 27 h 28"/>
                    <a:gd name="T2" fmla="*/ 144 w 145"/>
                    <a:gd name="T3" fmla="*/ 0 h 28"/>
                    <a:gd name="T4" fmla="*/ 0 w 145"/>
                    <a:gd name="T5" fmla="*/ 0 h 28"/>
                    <a:gd name="T6" fmla="*/ 0 w 145"/>
                    <a:gd name="T7" fmla="*/ 27 h 28"/>
                    <a:gd name="T8" fmla="*/ 144 w 145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8">
                      <a:moveTo>
                        <a:pt x="144" y="27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144" y="27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6" name="Group 45"/>
              <p:cNvGrpSpPr>
                <a:grpSpLocks/>
              </p:cNvGrpSpPr>
              <p:nvPr/>
            </p:nvGrpSpPr>
            <p:grpSpPr bwMode="auto">
              <a:xfrm>
                <a:off x="3629" y="2234"/>
                <a:ext cx="37" cy="45"/>
                <a:chOff x="3629" y="2234"/>
                <a:chExt cx="37" cy="45"/>
              </a:xfrm>
            </p:grpSpPr>
            <p:sp>
              <p:nvSpPr>
                <p:cNvPr id="451" name="Freeform 46"/>
                <p:cNvSpPr>
                  <a:spLocks/>
                </p:cNvSpPr>
                <p:nvPr/>
              </p:nvSpPr>
              <p:spPr bwMode="auto">
                <a:xfrm>
                  <a:off x="3629" y="2234"/>
                  <a:ext cx="31" cy="41"/>
                </a:xfrm>
                <a:custGeom>
                  <a:avLst/>
                  <a:gdLst>
                    <a:gd name="T0" fmla="*/ 30 w 31"/>
                    <a:gd name="T1" fmla="*/ 40 h 41"/>
                    <a:gd name="T2" fmla="*/ 30 w 31"/>
                    <a:gd name="T3" fmla="*/ 0 h 41"/>
                    <a:gd name="T4" fmla="*/ 0 w 31"/>
                    <a:gd name="T5" fmla="*/ 0 h 41"/>
                    <a:gd name="T6" fmla="*/ 0 w 31"/>
                    <a:gd name="T7" fmla="*/ 40 h 41"/>
                    <a:gd name="T8" fmla="*/ 30 w 31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1">
                      <a:moveTo>
                        <a:pt x="30" y="40"/>
                      </a:move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0" y="4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2" name="Freeform 47"/>
                <p:cNvSpPr>
                  <a:spLocks/>
                </p:cNvSpPr>
                <p:nvPr/>
              </p:nvSpPr>
              <p:spPr bwMode="auto">
                <a:xfrm>
                  <a:off x="3634" y="2237"/>
                  <a:ext cx="32" cy="42"/>
                </a:xfrm>
                <a:custGeom>
                  <a:avLst/>
                  <a:gdLst>
                    <a:gd name="T0" fmla="*/ 31 w 32"/>
                    <a:gd name="T1" fmla="*/ 41 h 42"/>
                    <a:gd name="T2" fmla="*/ 31 w 32"/>
                    <a:gd name="T3" fmla="*/ 0 h 42"/>
                    <a:gd name="T4" fmla="*/ 0 w 32"/>
                    <a:gd name="T5" fmla="*/ 0 h 42"/>
                    <a:gd name="T6" fmla="*/ 0 w 32"/>
                    <a:gd name="T7" fmla="*/ 41 h 42"/>
                    <a:gd name="T8" fmla="*/ 31 w 32"/>
                    <a:gd name="T9" fmla="*/ 4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2">
                      <a:moveTo>
                        <a:pt x="31" y="41"/>
                      </a:move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31" y="41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7" name="Group 48"/>
              <p:cNvGrpSpPr>
                <a:grpSpLocks/>
              </p:cNvGrpSpPr>
              <p:nvPr/>
            </p:nvGrpSpPr>
            <p:grpSpPr bwMode="auto">
              <a:xfrm>
                <a:off x="3759" y="2166"/>
                <a:ext cx="67" cy="32"/>
                <a:chOff x="3759" y="2166"/>
                <a:chExt cx="67" cy="32"/>
              </a:xfrm>
            </p:grpSpPr>
            <p:sp>
              <p:nvSpPr>
                <p:cNvPr id="449" name="Freeform 49"/>
                <p:cNvSpPr>
                  <a:spLocks/>
                </p:cNvSpPr>
                <p:nvPr/>
              </p:nvSpPr>
              <p:spPr bwMode="auto">
                <a:xfrm>
                  <a:off x="3759" y="2166"/>
                  <a:ext cx="62" cy="29"/>
                </a:xfrm>
                <a:custGeom>
                  <a:avLst/>
                  <a:gdLst>
                    <a:gd name="T0" fmla="*/ 61 w 62"/>
                    <a:gd name="T1" fmla="*/ 28 h 29"/>
                    <a:gd name="T2" fmla="*/ 61 w 62"/>
                    <a:gd name="T3" fmla="*/ 0 h 29"/>
                    <a:gd name="T4" fmla="*/ 0 w 62"/>
                    <a:gd name="T5" fmla="*/ 0 h 29"/>
                    <a:gd name="T6" fmla="*/ 0 w 62"/>
                    <a:gd name="T7" fmla="*/ 28 h 29"/>
                    <a:gd name="T8" fmla="*/ 61 w 62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61" y="28"/>
                      </a:move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61" y="2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0" name="Freeform 50"/>
                <p:cNvSpPr>
                  <a:spLocks/>
                </p:cNvSpPr>
                <p:nvPr/>
              </p:nvSpPr>
              <p:spPr bwMode="auto">
                <a:xfrm>
                  <a:off x="3763" y="2170"/>
                  <a:ext cx="63" cy="28"/>
                </a:xfrm>
                <a:custGeom>
                  <a:avLst/>
                  <a:gdLst>
                    <a:gd name="T0" fmla="*/ 62 w 63"/>
                    <a:gd name="T1" fmla="*/ 27 h 28"/>
                    <a:gd name="T2" fmla="*/ 62 w 63"/>
                    <a:gd name="T3" fmla="*/ 0 h 28"/>
                    <a:gd name="T4" fmla="*/ 0 w 63"/>
                    <a:gd name="T5" fmla="*/ 0 h 28"/>
                    <a:gd name="T6" fmla="*/ 0 w 63"/>
                    <a:gd name="T7" fmla="*/ 27 h 28"/>
                    <a:gd name="T8" fmla="*/ 62 w 63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">
                      <a:moveTo>
                        <a:pt x="62" y="27"/>
                      </a:moveTo>
                      <a:lnTo>
                        <a:pt x="62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62" y="27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8" name="Group 51"/>
              <p:cNvGrpSpPr>
                <a:grpSpLocks/>
              </p:cNvGrpSpPr>
              <p:nvPr/>
            </p:nvGrpSpPr>
            <p:grpSpPr bwMode="auto">
              <a:xfrm>
                <a:off x="3692" y="2163"/>
                <a:ext cx="67" cy="34"/>
                <a:chOff x="3692" y="2163"/>
                <a:chExt cx="67" cy="34"/>
              </a:xfrm>
            </p:grpSpPr>
            <p:sp>
              <p:nvSpPr>
                <p:cNvPr id="447" name="Freeform 52"/>
                <p:cNvSpPr>
                  <a:spLocks/>
                </p:cNvSpPr>
                <p:nvPr/>
              </p:nvSpPr>
              <p:spPr bwMode="auto">
                <a:xfrm>
                  <a:off x="3692" y="2163"/>
                  <a:ext cx="62" cy="28"/>
                </a:xfrm>
                <a:custGeom>
                  <a:avLst/>
                  <a:gdLst>
                    <a:gd name="T0" fmla="*/ 61 w 62"/>
                    <a:gd name="T1" fmla="*/ 27 h 28"/>
                    <a:gd name="T2" fmla="*/ 61 w 62"/>
                    <a:gd name="T3" fmla="*/ 0 h 28"/>
                    <a:gd name="T4" fmla="*/ 0 w 62"/>
                    <a:gd name="T5" fmla="*/ 0 h 28"/>
                    <a:gd name="T6" fmla="*/ 0 w 62"/>
                    <a:gd name="T7" fmla="*/ 27 h 28"/>
                    <a:gd name="T8" fmla="*/ 61 w 62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8">
                      <a:moveTo>
                        <a:pt x="61" y="27"/>
                      </a:move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61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Freeform 53"/>
                <p:cNvSpPr>
                  <a:spLocks/>
                </p:cNvSpPr>
                <p:nvPr/>
              </p:nvSpPr>
              <p:spPr bwMode="auto">
                <a:xfrm>
                  <a:off x="3696" y="2168"/>
                  <a:ext cx="63" cy="29"/>
                </a:xfrm>
                <a:custGeom>
                  <a:avLst/>
                  <a:gdLst>
                    <a:gd name="T0" fmla="*/ 62 w 63"/>
                    <a:gd name="T1" fmla="*/ 28 h 29"/>
                    <a:gd name="T2" fmla="*/ 62 w 63"/>
                    <a:gd name="T3" fmla="*/ 0 h 29"/>
                    <a:gd name="T4" fmla="*/ 0 w 63"/>
                    <a:gd name="T5" fmla="*/ 0 h 29"/>
                    <a:gd name="T6" fmla="*/ 0 w 63"/>
                    <a:gd name="T7" fmla="*/ 28 h 29"/>
                    <a:gd name="T8" fmla="*/ 62 w 63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9">
                      <a:moveTo>
                        <a:pt x="62" y="28"/>
                      </a:moveTo>
                      <a:lnTo>
                        <a:pt x="62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62" y="28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9" name="Group 54"/>
              <p:cNvGrpSpPr>
                <a:grpSpLocks/>
              </p:cNvGrpSpPr>
              <p:nvPr/>
            </p:nvGrpSpPr>
            <p:grpSpPr bwMode="auto">
              <a:xfrm>
                <a:off x="3773" y="2003"/>
                <a:ext cx="56" cy="24"/>
                <a:chOff x="3773" y="2003"/>
                <a:chExt cx="56" cy="24"/>
              </a:xfrm>
            </p:grpSpPr>
            <p:sp>
              <p:nvSpPr>
                <p:cNvPr id="445" name="Freeform 55"/>
                <p:cNvSpPr>
                  <a:spLocks/>
                </p:cNvSpPr>
                <p:nvPr/>
              </p:nvSpPr>
              <p:spPr bwMode="auto">
                <a:xfrm>
                  <a:off x="3773" y="2003"/>
                  <a:ext cx="50" cy="22"/>
                </a:xfrm>
                <a:custGeom>
                  <a:avLst/>
                  <a:gdLst>
                    <a:gd name="T0" fmla="*/ 49 w 50"/>
                    <a:gd name="T1" fmla="*/ 21 h 22"/>
                    <a:gd name="T2" fmla="*/ 49 w 50"/>
                    <a:gd name="T3" fmla="*/ 0 h 22"/>
                    <a:gd name="T4" fmla="*/ 0 w 50"/>
                    <a:gd name="T5" fmla="*/ 0 h 22"/>
                    <a:gd name="T6" fmla="*/ 0 w 50"/>
                    <a:gd name="T7" fmla="*/ 21 h 22"/>
                    <a:gd name="T8" fmla="*/ 49 w 50"/>
                    <a:gd name="T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22">
                      <a:moveTo>
                        <a:pt x="49" y="21"/>
                      </a:moveTo>
                      <a:lnTo>
                        <a:pt x="49" y="0"/>
                      </a:lnTo>
                      <a:lnTo>
                        <a:pt x="0" y="0"/>
                      </a:lnTo>
                      <a:lnTo>
                        <a:pt x="0" y="21"/>
                      </a:lnTo>
                      <a:lnTo>
                        <a:pt x="49" y="2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6" name="Freeform 56"/>
                <p:cNvSpPr>
                  <a:spLocks/>
                </p:cNvSpPr>
                <p:nvPr/>
              </p:nvSpPr>
              <p:spPr bwMode="auto">
                <a:xfrm>
                  <a:off x="3778" y="2006"/>
                  <a:ext cx="51" cy="21"/>
                </a:xfrm>
                <a:custGeom>
                  <a:avLst/>
                  <a:gdLst>
                    <a:gd name="T0" fmla="*/ 50 w 51"/>
                    <a:gd name="T1" fmla="*/ 20 h 21"/>
                    <a:gd name="T2" fmla="*/ 50 w 51"/>
                    <a:gd name="T3" fmla="*/ 0 h 21"/>
                    <a:gd name="T4" fmla="*/ 0 w 51"/>
                    <a:gd name="T5" fmla="*/ 0 h 21"/>
                    <a:gd name="T6" fmla="*/ 0 w 51"/>
                    <a:gd name="T7" fmla="*/ 20 h 21"/>
                    <a:gd name="T8" fmla="*/ 50 w 51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1">
                      <a:moveTo>
                        <a:pt x="50" y="20"/>
                      </a:moveTo>
                      <a:lnTo>
                        <a:pt x="50" y="0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50" y="20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0" name="Group 57"/>
              <p:cNvGrpSpPr>
                <a:grpSpLocks/>
              </p:cNvGrpSpPr>
              <p:nvPr/>
            </p:nvGrpSpPr>
            <p:grpSpPr bwMode="auto">
              <a:xfrm>
                <a:off x="3678" y="2222"/>
                <a:ext cx="151" cy="31"/>
                <a:chOff x="3678" y="2222"/>
                <a:chExt cx="151" cy="31"/>
              </a:xfrm>
            </p:grpSpPr>
            <p:sp>
              <p:nvSpPr>
                <p:cNvPr id="443" name="Freeform 58"/>
                <p:cNvSpPr>
                  <a:spLocks/>
                </p:cNvSpPr>
                <p:nvPr/>
              </p:nvSpPr>
              <p:spPr bwMode="auto">
                <a:xfrm>
                  <a:off x="3678" y="2222"/>
                  <a:ext cx="145" cy="29"/>
                </a:xfrm>
                <a:custGeom>
                  <a:avLst/>
                  <a:gdLst>
                    <a:gd name="T0" fmla="*/ 144 w 145"/>
                    <a:gd name="T1" fmla="*/ 28 h 29"/>
                    <a:gd name="T2" fmla="*/ 144 w 145"/>
                    <a:gd name="T3" fmla="*/ 0 h 29"/>
                    <a:gd name="T4" fmla="*/ 0 w 145"/>
                    <a:gd name="T5" fmla="*/ 0 h 29"/>
                    <a:gd name="T6" fmla="*/ 0 w 145"/>
                    <a:gd name="T7" fmla="*/ 28 h 29"/>
                    <a:gd name="T8" fmla="*/ 144 w 145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9">
                      <a:moveTo>
                        <a:pt x="144" y="28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44" y="2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4" name="Freeform 59"/>
                <p:cNvSpPr>
                  <a:spLocks/>
                </p:cNvSpPr>
                <p:nvPr/>
              </p:nvSpPr>
              <p:spPr bwMode="auto">
                <a:xfrm>
                  <a:off x="3684" y="2225"/>
                  <a:ext cx="145" cy="28"/>
                </a:xfrm>
                <a:custGeom>
                  <a:avLst/>
                  <a:gdLst>
                    <a:gd name="T0" fmla="*/ 144 w 145"/>
                    <a:gd name="T1" fmla="*/ 27 h 28"/>
                    <a:gd name="T2" fmla="*/ 144 w 145"/>
                    <a:gd name="T3" fmla="*/ 0 h 28"/>
                    <a:gd name="T4" fmla="*/ 0 w 145"/>
                    <a:gd name="T5" fmla="*/ 0 h 28"/>
                    <a:gd name="T6" fmla="*/ 0 w 145"/>
                    <a:gd name="T7" fmla="*/ 27 h 28"/>
                    <a:gd name="T8" fmla="*/ 144 w 145"/>
                    <a:gd name="T9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8">
                      <a:moveTo>
                        <a:pt x="144" y="27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144" y="27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1" name="Group 60"/>
              <p:cNvGrpSpPr>
                <a:grpSpLocks/>
              </p:cNvGrpSpPr>
              <p:nvPr/>
            </p:nvGrpSpPr>
            <p:grpSpPr bwMode="auto">
              <a:xfrm>
                <a:off x="3852" y="2100"/>
                <a:ext cx="39" cy="33"/>
                <a:chOff x="3852" y="2100"/>
                <a:chExt cx="39" cy="33"/>
              </a:xfrm>
            </p:grpSpPr>
            <p:sp>
              <p:nvSpPr>
                <p:cNvPr id="441" name="Freeform 61"/>
                <p:cNvSpPr>
                  <a:spLocks/>
                </p:cNvSpPr>
                <p:nvPr/>
              </p:nvSpPr>
              <p:spPr bwMode="auto">
                <a:xfrm>
                  <a:off x="3852" y="2100"/>
                  <a:ext cx="32" cy="31"/>
                </a:xfrm>
                <a:custGeom>
                  <a:avLst/>
                  <a:gdLst>
                    <a:gd name="T0" fmla="*/ 31 w 32"/>
                    <a:gd name="T1" fmla="*/ 30 h 31"/>
                    <a:gd name="T2" fmla="*/ 31 w 32"/>
                    <a:gd name="T3" fmla="*/ 0 h 31"/>
                    <a:gd name="T4" fmla="*/ 0 w 32"/>
                    <a:gd name="T5" fmla="*/ 0 h 31"/>
                    <a:gd name="T6" fmla="*/ 0 w 32"/>
                    <a:gd name="T7" fmla="*/ 30 h 31"/>
                    <a:gd name="T8" fmla="*/ 31 w 32"/>
                    <a:gd name="T9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31" y="30"/>
                      </a:move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30"/>
                      </a:lnTo>
                      <a:lnTo>
                        <a:pt x="31" y="3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 62"/>
                <p:cNvSpPr>
                  <a:spLocks/>
                </p:cNvSpPr>
                <p:nvPr/>
              </p:nvSpPr>
              <p:spPr bwMode="auto">
                <a:xfrm>
                  <a:off x="3856" y="2103"/>
                  <a:ext cx="35" cy="30"/>
                </a:xfrm>
                <a:custGeom>
                  <a:avLst/>
                  <a:gdLst>
                    <a:gd name="T0" fmla="*/ 34 w 35"/>
                    <a:gd name="T1" fmla="*/ 29 h 30"/>
                    <a:gd name="T2" fmla="*/ 34 w 35"/>
                    <a:gd name="T3" fmla="*/ 0 h 30"/>
                    <a:gd name="T4" fmla="*/ 0 w 35"/>
                    <a:gd name="T5" fmla="*/ 0 h 30"/>
                    <a:gd name="T6" fmla="*/ 0 w 35"/>
                    <a:gd name="T7" fmla="*/ 29 h 30"/>
                    <a:gd name="T8" fmla="*/ 34 w 35"/>
                    <a:gd name="T9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34" y="29"/>
                      </a:move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34" y="29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2" name="Group 63"/>
              <p:cNvGrpSpPr>
                <a:grpSpLocks/>
              </p:cNvGrpSpPr>
              <p:nvPr/>
            </p:nvGrpSpPr>
            <p:grpSpPr bwMode="auto">
              <a:xfrm>
                <a:off x="3821" y="1807"/>
                <a:ext cx="38" cy="40"/>
                <a:chOff x="3821" y="1807"/>
                <a:chExt cx="38" cy="40"/>
              </a:xfrm>
            </p:grpSpPr>
            <p:sp>
              <p:nvSpPr>
                <p:cNvPr id="439" name="Freeform 64"/>
                <p:cNvSpPr>
                  <a:spLocks/>
                </p:cNvSpPr>
                <p:nvPr/>
              </p:nvSpPr>
              <p:spPr bwMode="auto">
                <a:xfrm>
                  <a:off x="3821" y="1807"/>
                  <a:ext cx="34" cy="34"/>
                </a:xfrm>
                <a:custGeom>
                  <a:avLst/>
                  <a:gdLst>
                    <a:gd name="T0" fmla="*/ 33 w 34"/>
                    <a:gd name="T1" fmla="*/ 33 h 34"/>
                    <a:gd name="T2" fmla="*/ 33 w 34"/>
                    <a:gd name="T3" fmla="*/ 0 h 34"/>
                    <a:gd name="T4" fmla="*/ 0 w 34"/>
                    <a:gd name="T5" fmla="*/ 0 h 34"/>
                    <a:gd name="T6" fmla="*/ 0 w 34"/>
                    <a:gd name="T7" fmla="*/ 33 h 34"/>
                    <a:gd name="T8" fmla="*/ 33 w 34"/>
                    <a:gd name="T9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4">
                      <a:moveTo>
                        <a:pt x="33" y="33"/>
                      </a:move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33" y="3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 65"/>
                <p:cNvSpPr>
                  <a:spLocks/>
                </p:cNvSpPr>
                <p:nvPr/>
              </p:nvSpPr>
              <p:spPr bwMode="auto">
                <a:xfrm>
                  <a:off x="3827" y="1812"/>
                  <a:ext cx="32" cy="35"/>
                </a:xfrm>
                <a:custGeom>
                  <a:avLst/>
                  <a:gdLst>
                    <a:gd name="T0" fmla="*/ 31 w 32"/>
                    <a:gd name="T1" fmla="*/ 34 h 35"/>
                    <a:gd name="T2" fmla="*/ 31 w 32"/>
                    <a:gd name="T3" fmla="*/ 0 h 35"/>
                    <a:gd name="T4" fmla="*/ 0 w 32"/>
                    <a:gd name="T5" fmla="*/ 0 h 35"/>
                    <a:gd name="T6" fmla="*/ 0 w 32"/>
                    <a:gd name="T7" fmla="*/ 34 h 35"/>
                    <a:gd name="T8" fmla="*/ 31 w 32"/>
                    <a:gd name="T9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5">
                      <a:moveTo>
                        <a:pt x="31" y="34"/>
                      </a:move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31" y="34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3" name="Group 66"/>
              <p:cNvGrpSpPr>
                <a:grpSpLocks/>
              </p:cNvGrpSpPr>
              <p:nvPr/>
            </p:nvGrpSpPr>
            <p:grpSpPr bwMode="auto">
              <a:xfrm>
                <a:off x="3728" y="1728"/>
                <a:ext cx="29" cy="53"/>
                <a:chOff x="3728" y="1728"/>
                <a:chExt cx="29" cy="53"/>
              </a:xfrm>
            </p:grpSpPr>
            <p:sp>
              <p:nvSpPr>
                <p:cNvPr id="437" name="Freeform 67"/>
                <p:cNvSpPr>
                  <a:spLocks/>
                </p:cNvSpPr>
                <p:nvPr/>
              </p:nvSpPr>
              <p:spPr bwMode="auto">
                <a:xfrm>
                  <a:off x="3728" y="1728"/>
                  <a:ext cx="23" cy="48"/>
                </a:xfrm>
                <a:custGeom>
                  <a:avLst/>
                  <a:gdLst>
                    <a:gd name="T0" fmla="*/ 22 w 23"/>
                    <a:gd name="T1" fmla="*/ 47 h 48"/>
                    <a:gd name="T2" fmla="*/ 22 w 23"/>
                    <a:gd name="T3" fmla="*/ 0 h 48"/>
                    <a:gd name="T4" fmla="*/ 0 w 23"/>
                    <a:gd name="T5" fmla="*/ 0 h 48"/>
                    <a:gd name="T6" fmla="*/ 0 w 23"/>
                    <a:gd name="T7" fmla="*/ 47 h 48"/>
                    <a:gd name="T8" fmla="*/ 22 w 23"/>
                    <a:gd name="T9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48">
                      <a:moveTo>
                        <a:pt x="22" y="47"/>
                      </a:move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22" y="4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 68"/>
                <p:cNvSpPr>
                  <a:spLocks/>
                </p:cNvSpPr>
                <p:nvPr/>
              </p:nvSpPr>
              <p:spPr bwMode="auto">
                <a:xfrm>
                  <a:off x="3733" y="1732"/>
                  <a:ext cx="24" cy="49"/>
                </a:xfrm>
                <a:custGeom>
                  <a:avLst/>
                  <a:gdLst>
                    <a:gd name="T0" fmla="*/ 23 w 24"/>
                    <a:gd name="T1" fmla="*/ 48 h 49"/>
                    <a:gd name="T2" fmla="*/ 23 w 24"/>
                    <a:gd name="T3" fmla="*/ 0 h 49"/>
                    <a:gd name="T4" fmla="*/ 0 w 24"/>
                    <a:gd name="T5" fmla="*/ 0 h 49"/>
                    <a:gd name="T6" fmla="*/ 0 w 24"/>
                    <a:gd name="T7" fmla="*/ 48 h 49"/>
                    <a:gd name="T8" fmla="*/ 23 w 24"/>
                    <a:gd name="T9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9">
                      <a:moveTo>
                        <a:pt x="23" y="48"/>
                      </a:move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23" y="48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4" name="Group 69"/>
              <p:cNvGrpSpPr>
                <a:grpSpLocks/>
              </p:cNvGrpSpPr>
              <p:nvPr/>
            </p:nvGrpSpPr>
            <p:grpSpPr bwMode="auto">
              <a:xfrm>
                <a:off x="3684" y="1728"/>
                <a:ext cx="29" cy="53"/>
                <a:chOff x="3684" y="1728"/>
                <a:chExt cx="29" cy="53"/>
              </a:xfrm>
            </p:grpSpPr>
            <p:sp>
              <p:nvSpPr>
                <p:cNvPr id="435" name="Freeform 70"/>
                <p:cNvSpPr>
                  <a:spLocks/>
                </p:cNvSpPr>
                <p:nvPr/>
              </p:nvSpPr>
              <p:spPr bwMode="auto">
                <a:xfrm>
                  <a:off x="3684" y="1728"/>
                  <a:ext cx="23" cy="48"/>
                </a:xfrm>
                <a:custGeom>
                  <a:avLst/>
                  <a:gdLst>
                    <a:gd name="T0" fmla="*/ 22 w 23"/>
                    <a:gd name="T1" fmla="*/ 47 h 48"/>
                    <a:gd name="T2" fmla="*/ 22 w 23"/>
                    <a:gd name="T3" fmla="*/ 0 h 48"/>
                    <a:gd name="T4" fmla="*/ 0 w 23"/>
                    <a:gd name="T5" fmla="*/ 0 h 48"/>
                    <a:gd name="T6" fmla="*/ 0 w 23"/>
                    <a:gd name="T7" fmla="*/ 47 h 48"/>
                    <a:gd name="T8" fmla="*/ 22 w 23"/>
                    <a:gd name="T9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48">
                      <a:moveTo>
                        <a:pt x="22" y="47"/>
                      </a:move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22" y="4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 71"/>
                <p:cNvSpPr>
                  <a:spLocks/>
                </p:cNvSpPr>
                <p:nvPr/>
              </p:nvSpPr>
              <p:spPr bwMode="auto">
                <a:xfrm>
                  <a:off x="3690" y="1732"/>
                  <a:ext cx="23" cy="49"/>
                </a:xfrm>
                <a:custGeom>
                  <a:avLst/>
                  <a:gdLst>
                    <a:gd name="T0" fmla="*/ 22 w 23"/>
                    <a:gd name="T1" fmla="*/ 48 h 49"/>
                    <a:gd name="T2" fmla="*/ 22 w 23"/>
                    <a:gd name="T3" fmla="*/ 0 h 49"/>
                    <a:gd name="T4" fmla="*/ 0 w 23"/>
                    <a:gd name="T5" fmla="*/ 0 h 49"/>
                    <a:gd name="T6" fmla="*/ 0 w 23"/>
                    <a:gd name="T7" fmla="*/ 48 h 49"/>
                    <a:gd name="T8" fmla="*/ 22 w 23"/>
                    <a:gd name="T9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49">
                      <a:moveTo>
                        <a:pt x="22" y="48"/>
                      </a:move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22" y="48"/>
                      </a:lnTo>
                    </a:path>
                  </a:pathLst>
                </a:custGeom>
                <a:solidFill>
                  <a:srgbClr val="71675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77" name="Group 72"/>
            <p:cNvGrpSpPr>
              <a:grpSpLocks/>
            </p:cNvGrpSpPr>
            <p:nvPr/>
          </p:nvGrpSpPr>
          <p:grpSpPr bwMode="auto">
            <a:xfrm>
              <a:off x="6416675" y="1555750"/>
              <a:ext cx="465138" cy="430213"/>
              <a:chOff x="3691" y="1371"/>
              <a:chExt cx="239" cy="217"/>
            </a:xfrm>
          </p:grpSpPr>
          <p:grpSp>
            <p:nvGrpSpPr>
              <p:cNvPr id="478" name="Group 73"/>
              <p:cNvGrpSpPr>
                <a:grpSpLocks/>
              </p:cNvGrpSpPr>
              <p:nvPr/>
            </p:nvGrpSpPr>
            <p:grpSpPr bwMode="auto">
              <a:xfrm>
                <a:off x="3768" y="1461"/>
                <a:ext cx="100" cy="127"/>
                <a:chOff x="3768" y="1461"/>
                <a:chExt cx="100" cy="127"/>
              </a:xfrm>
            </p:grpSpPr>
            <p:sp>
              <p:nvSpPr>
                <p:cNvPr id="483" name="Rectangle 74"/>
                <p:cNvSpPr>
                  <a:spLocks noChangeArrowheads="1"/>
                </p:cNvSpPr>
                <p:nvPr/>
              </p:nvSpPr>
              <p:spPr bwMode="auto">
                <a:xfrm>
                  <a:off x="3777" y="1471"/>
                  <a:ext cx="84" cy="91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4" name="Rectangle 75"/>
                <p:cNvSpPr>
                  <a:spLocks noChangeArrowheads="1"/>
                </p:cNvSpPr>
                <p:nvPr/>
              </p:nvSpPr>
              <p:spPr bwMode="auto">
                <a:xfrm>
                  <a:off x="3770" y="1461"/>
                  <a:ext cx="98" cy="31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5" name="Rectangle 76"/>
                <p:cNvSpPr>
                  <a:spLocks noChangeArrowheads="1"/>
                </p:cNvSpPr>
                <p:nvPr/>
              </p:nvSpPr>
              <p:spPr bwMode="auto">
                <a:xfrm>
                  <a:off x="3768" y="1558"/>
                  <a:ext cx="98" cy="30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79" name="Group 77"/>
              <p:cNvGrpSpPr>
                <a:grpSpLocks/>
              </p:cNvGrpSpPr>
              <p:nvPr/>
            </p:nvGrpSpPr>
            <p:grpSpPr bwMode="auto">
              <a:xfrm>
                <a:off x="3691" y="1371"/>
                <a:ext cx="239" cy="127"/>
                <a:chOff x="3691" y="1371"/>
                <a:chExt cx="239" cy="127"/>
              </a:xfrm>
            </p:grpSpPr>
            <p:sp>
              <p:nvSpPr>
                <p:cNvPr id="480" name="Rectangle 78"/>
                <p:cNvSpPr>
                  <a:spLocks noChangeArrowheads="1"/>
                </p:cNvSpPr>
                <p:nvPr/>
              </p:nvSpPr>
              <p:spPr bwMode="auto">
                <a:xfrm>
                  <a:off x="3738" y="1382"/>
                  <a:ext cx="175" cy="106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1" name="Rectangle 79"/>
                <p:cNvSpPr>
                  <a:spLocks noChangeArrowheads="1"/>
                </p:cNvSpPr>
                <p:nvPr/>
              </p:nvSpPr>
              <p:spPr bwMode="auto">
                <a:xfrm>
                  <a:off x="3867" y="1373"/>
                  <a:ext cx="63" cy="125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2" name="Rectangle 80"/>
                <p:cNvSpPr>
                  <a:spLocks noChangeArrowheads="1"/>
                </p:cNvSpPr>
                <p:nvPr/>
              </p:nvSpPr>
              <p:spPr bwMode="auto">
                <a:xfrm>
                  <a:off x="3691" y="1371"/>
                  <a:ext cx="61" cy="124"/>
                </a:xfrm>
                <a:prstGeom prst="rect">
                  <a:avLst/>
                </a:prstGeom>
                <a:solidFill>
                  <a:srgbClr val="0000CC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075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56680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7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/>
      <p:bldP spid="69" grpId="0"/>
      <p:bldP spid="124" grpId="0"/>
      <p:bldP spid="1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1874"/>
          </a:xfrm>
        </p:spPr>
        <p:txBody>
          <a:bodyPr/>
          <a:lstStyle/>
          <a:p>
            <a:r>
              <a:rPr lang="zh-CN" altLang="zh-CN" dirty="0"/>
              <a:t>体系结构与功能实现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211260" y="2481469"/>
            <a:ext cx="6959600" cy="3570850"/>
            <a:chOff x="1211263" y="2057400"/>
            <a:chExt cx="6959600" cy="357085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211263" y="2057400"/>
              <a:ext cx="1233487" cy="35708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物理层</a:t>
              </a:r>
            </a:p>
            <a:p>
              <a:pPr eaLnBrk="0" hangingPunct="0"/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kumimoji="1" lang="en-US" altLang="zh-CN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086600" y="4876800"/>
              <a:ext cx="647613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电缆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60950" y="4978400"/>
              <a:ext cx="2087563" cy="207963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6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586413" y="4881563"/>
              <a:ext cx="981075" cy="390525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964238" y="4613275"/>
              <a:ext cx="206375" cy="252413"/>
              <a:chOff x="3810" y="2721"/>
              <a:chExt cx="130" cy="159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822" y="2733"/>
                <a:ext cx="108" cy="115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813" y="2721"/>
                <a:ext cx="127" cy="40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810" y="2841"/>
                <a:ext cx="127" cy="39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638800" y="4038600"/>
              <a:ext cx="862013" cy="550863"/>
            </a:xfrm>
            <a:prstGeom prst="rect">
              <a:avLst/>
            </a:prstGeom>
            <a:solidFill>
              <a:srgbClr val="FFCC00"/>
            </a:solidFill>
            <a:ln w="253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783263" y="2286000"/>
              <a:ext cx="622300" cy="793750"/>
              <a:chOff x="3696" y="1255"/>
              <a:chExt cx="392" cy="500"/>
            </a:xfrm>
          </p:grpSpPr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019" y="1370"/>
                <a:ext cx="48" cy="261"/>
              </a:xfrm>
              <a:custGeom>
                <a:avLst/>
                <a:gdLst>
                  <a:gd name="T0" fmla="*/ 0 w 48"/>
                  <a:gd name="T1" fmla="*/ 0 h 261"/>
                  <a:gd name="T2" fmla="*/ 0 w 48"/>
                  <a:gd name="T3" fmla="*/ 260 h 261"/>
                  <a:gd name="T4" fmla="*/ 47 w 48"/>
                  <a:gd name="T5" fmla="*/ 260 h 261"/>
                  <a:gd name="T6" fmla="*/ 47 w 48"/>
                  <a:gd name="T7" fmla="*/ 0 h 261"/>
                  <a:gd name="T8" fmla="*/ 0 w 48"/>
                  <a:gd name="T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61">
                    <a:moveTo>
                      <a:pt x="0" y="0"/>
                    </a:moveTo>
                    <a:lnTo>
                      <a:pt x="0" y="260"/>
                    </a:lnTo>
                    <a:lnTo>
                      <a:pt x="47" y="260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33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4025" y="1379"/>
                <a:ext cx="34" cy="229"/>
                <a:chOff x="4025" y="1379"/>
                <a:chExt cx="34" cy="229"/>
              </a:xfrm>
            </p:grpSpPr>
            <p:sp>
              <p:nvSpPr>
                <p:cNvPr id="59" name="Line 15"/>
                <p:cNvSpPr>
                  <a:spLocks noChangeShapeType="1"/>
                </p:cNvSpPr>
                <p:nvPr/>
              </p:nvSpPr>
              <p:spPr bwMode="auto">
                <a:xfrm>
                  <a:off x="4025" y="1379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6"/>
                <p:cNvSpPr>
                  <a:spLocks noChangeShapeType="1"/>
                </p:cNvSpPr>
                <p:nvPr/>
              </p:nvSpPr>
              <p:spPr bwMode="auto">
                <a:xfrm>
                  <a:off x="4025" y="1395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17"/>
                <p:cNvSpPr>
                  <a:spLocks noChangeShapeType="1"/>
                </p:cNvSpPr>
                <p:nvPr/>
              </p:nvSpPr>
              <p:spPr bwMode="auto">
                <a:xfrm>
                  <a:off x="4025" y="1410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18"/>
                <p:cNvSpPr>
                  <a:spLocks noChangeShapeType="1"/>
                </p:cNvSpPr>
                <p:nvPr/>
              </p:nvSpPr>
              <p:spPr bwMode="auto">
                <a:xfrm>
                  <a:off x="4025" y="142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19"/>
                <p:cNvSpPr>
                  <a:spLocks noChangeShapeType="1"/>
                </p:cNvSpPr>
                <p:nvPr/>
              </p:nvSpPr>
              <p:spPr bwMode="auto">
                <a:xfrm>
                  <a:off x="4025" y="144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>
                  <a:off x="4025" y="145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21"/>
                <p:cNvSpPr>
                  <a:spLocks noChangeShapeType="1"/>
                </p:cNvSpPr>
                <p:nvPr/>
              </p:nvSpPr>
              <p:spPr bwMode="auto">
                <a:xfrm>
                  <a:off x="4025" y="147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22"/>
                <p:cNvSpPr>
                  <a:spLocks noChangeShapeType="1"/>
                </p:cNvSpPr>
                <p:nvPr/>
              </p:nvSpPr>
              <p:spPr bwMode="auto">
                <a:xfrm>
                  <a:off x="4025" y="1486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23"/>
                <p:cNvSpPr>
                  <a:spLocks noChangeShapeType="1"/>
                </p:cNvSpPr>
                <p:nvPr/>
              </p:nvSpPr>
              <p:spPr bwMode="auto">
                <a:xfrm>
                  <a:off x="4025" y="1501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24"/>
                <p:cNvSpPr>
                  <a:spLocks noChangeShapeType="1"/>
                </p:cNvSpPr>
                <p:nvPr/>
              </p:nvSpPr>
              <p:spPr bwMode="auto">
                <a:xfrm>
                  <a:off x="4025" y="1517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25"/>
                <p:cNvSpPr>
                  <a:spLocks noChangeShapeType="1"/>
                </p:cNvSpPr>
                <p:nvPr/>
              </p:nvSpPr>
              <p:spPr bwMode="auto">
                <a:xfrm>
                  <a:off x="4025" y="1533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26"/>
                <p:cNvSpPr>
                  <a:spLocks noChangeShapeType="1"/>
                </p:cNvSpPr>
                <p:nvPr/>
              </p:nvSpPr>
              <p:spPr bwMode="auto">
                <a:xfrm>
                  <a:off x="4025" y="154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27"/>
                <p:cNvSpPr>
                  <a:spLocks noChangeShapeType="1"/>
                </p:cNvSpPr>
                <p:nvPr/>
              </p:nvSpPr>
              <p:spPr bwMode="auto">
                <a:xfrm>
                  <a:off x="4025" y="1563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28"/>
                <p:cNvSpPr>
                  <a:spLocks noChangeShapeType="1"/>
                </p:cNvSpPr>
                <p:nvPr/>
              </p:nvSpPr>
              <p:spPr bwMode="auto">
                <a:xfrm>
                  <a:off x="4025" y="157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29"/>
                <p:cNvSpPr>
                  <a:spLocks noChangeShapeType="1"/>
                </p:cNvSpPr>
                <p:nvPr/>
              </p:nvSpPr>
              <p:spPr bwMode="auto">
                <a:xfrm>
                  <a:off x="4025" y="1594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30"/>
                <p:cNvSpPr>
                  <a:spLocks noChangeShapeType="1"/>
                </p:cNvSpPr>
                <p:nvPr/>
              </p:nvSpPr>
              <p:spPr bwMode="auto">
                <a:xfrm>
                  <a:off x="4025" y="1608"/>
                  <a:ext cx="3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696" y="1255"/>
                <a:ext cx="326" cy="448"/>
              </a:xfrm>
              <a:prstGeom prst="rect">
                <a:avLst/>
              </a:prstGeom>
              <a:solidFill>
                <a:srgbClr val="ADD6A5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2"/>
              <p:cNvSpPr>
                <a:spLocks noChangeArrowheads="1"/>
              </p:cNvSpPr>
              <p:nvPr/>
            </p:nvSpPr>
            <p:spPr bwMode="auto">
              <a:xfrm>
                <a:off x="3795" y="1716"/>
                <a:ext cx="121" cy="17"/>
              </a:xfrm>
              <a:prstGeom prst="rect">
                <a:avLst/>
              </a:prstGeom>
              <a:solidFill>
                <a:srgbClr val="322D26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33"/>
              <p:cNvSpPr>
                <a:spLocks/>
              </p:cNvSpPr>
              <p:nvPr/>
            </p:nvSpPr>
            <p:spPr bwMode="auto">
              <a:xfrm>
                <a:off x="3707" y="1711"/>
                <a:ext cx="381" cy="30"/>
              </a:xfrm>
              <a:custGeom>
                <a:avLst/>
                <a:gdLst>
                  <a:gd name="T0" fmla="*/ 0 w 381"/>
                  <a:gd name="T1" fmla="*/ 29 h 30"/>
                  <a:gd name="T2" fmla="*/ 0 w 381"/>
                  <a:gd name="T3" fmla="*/ 0 h 30"/>
                  <a:gd name="T4" fmla="*/ 380 w 38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1" h="30">
                    <a:moveTo>
                      <a:pt x="0" y="29"/>
                    </a:moveTo>
                    <a:lnTo>
                      <a:pt x="0" y="0"/>
                    </a:lnTo>
                    <a:lnTo>
                      <a:pt x="380" y="0"/>
                    </a:lnTo>
                  </a:path>
                </a:pathLst>
              </a:custGeom>
              <a:noFill/>
              <a:ln w="25399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3962" y="1718"/>
                <a:ext cx="42" cy="37"/>
                <a:chOff x="3962" y="1718"/>
                <a:chExt cx="42" cy="37"/>
              </a:xfrm>
            </p:grpSpPr>
            <p:sp>
              <p:nvSpPr>
                <p:cNvPr id="57" name="Freeform 35"/>
                <p:cNvSpPr>
                  <a:spLocks/>
                </p:cNvSpPr>
                <p:nvPr/>
              </p:nvSpPr>
              <p:spPr bwMode="auto">
                <a:xfrm>
                  <a:off x="3972" y="1728"/>
                  <a:ext cx="28" cy="27"/>
                </a:xfrm>
                <a:custGeom>
                  <a:avLst/>
                  <a:gdLst>
                    <a:gd name="T0" fmla="*/ 0 w 28"/>
                    <a:gd name="T1" fmla="*/ 0 h 27"/>
                    <a:gd name="T2" fmla="*/ 0 w 28"/>
                    <a:gd name="T3" fmla="*/ 26 h 27"/>
                    <a:gd name="T4" fmla="*/ 27 w 28"/>
                    <a:gd name="T5" fmla="*/ 26 h 27"/>
                    <a:gd name="T6" fmla="*/ 27 w 28"/>
                    <a:gd name="T7" fmla="*/ 0 h 27"/>
                    <a:gd name="T8" fmla="*/ 0 w 2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7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27" y="26"/>
                      </a:lnTo>
                      <a:lnTo>
                        <a:pt x="27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9E7D1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Freeform 36"/>
                <p:cNvSpPr>
                  <a:spLocks/>
                </p:cNvSpPr>
                <p:nvPr/>
              </p:nvSpPr>
              <p:spPr bwMode="auto">
                <a:xfrm>
                  <a:off x="3962" y="1718"/>
                  <a:ext cx="42" cy="19"/>
                </a:xfrm>
                <a:custGeom>
                  <a:avLst/>
                  <a:gdLst>
                    <a:gd name="T0" fmla="*/ 0 w 42"/>
                    <a:gd name="T1" fmla="*/ 0 h 19"/>
                    <a:gd name="T2" fmla="*/ 0 w 42"/>
                    <a:gd name="T3" fmla="*/ 18 h 19"/>
                    <a:gd name="T4" fmla="*/ 41 w 42"/>
                    <a:gd name="T5" fmla="*/ 18 h 19"/>
                    <a:gd name="T6" fmla="*/ 41 w 42"/>
                    <a:gd name="T7" fmla="*/ 0 h 19"/>
                    <a:gd name="T8" fmla="*/ 0 w 42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9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41" y="18"/>
                      </a:lnTo>
                      <a:lnTo>
                        <a:pt x="4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52493E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37"/>
              <p:cNvGrpSpPr>
                <a:grpSpLocks/>
              </p:cNvGrpSpPr>
              <p:nvPr/>
            </p:nvGrpSpPr>
            <p:grpSpPr bwMode="auto">
              <a:xfrm>
                <a:off x="3791" y="1382"/>
                <a:ext cx="98" cy="75"/>
                <a:chOff x="3791" y="1382"/>
                <a:chExt cx="98" cy="75"/>
              </a:xfrm>
            </p:grpSpPr>
            <p:sp>
              <p:nvSpPr>
                <p:cNvPr id="55" name="Freeform 38"/>
                <p:cNvSpPr>
                  <a:spLocks/>
                </p:cNvSpPr>
                <p:nvPr/>
              </p:nvSpPr>
              <p:spPr bwMode="auto">
                <a:xfrm>
                  <a:off x="3797" y="1385"/>
                  <a:ext cx="92" cy="72"/>
                </a:xfrm>
                <a:custGeom>
                  <a:avLst/>
                  <a:gdLst>
                    <a:gd name="T0" fmla="*/ 0 w 92"/>
                    <a:gd name="T1" fmla="*/ 0 h 72"/>
                    <a:gd name="T2" fmla="*/ 0 w 92"/>
                    <a:gd name="T3" fmla="*/ 71 h 72"/>
                    <a:gd name="T4" fmla="*/ 91 w 92"/>
                    <a:gd name="T5" fmla="*/ 71 h 72"/>
                    <a:gd name="T6" fmla="*/ 91 w 92"/>
                    <a:gd name="T7" fmla="*/ 0 h 72"/>
                    <a:gd name="T8" fmla="*/ 0 w 92"/>
                    <a:gd name="T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72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91" y="71"/>
                      </a:lnTo>
                      <a:lnTo>
                        <a:pt x="9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Freeform 39"/>
                <p:cNvSpPr>
                  <a:spLocks/>
                </p:cNvSpPr>
                <p:nvPr/>
              </p:nvSpPr>
              <p:spPr bwMode="auto">
                <a:xfrm>
                  <a:off x="3791" y="1382"/>
                  <a:ext cx="92" cy="72"/>
                </a:xfrm>
                <a:custGeom>
                  <a:avLst/>
                  <a:gdLst>
                    <a:gd name="T0" fmla="*/ 0 w 92"/>
                    <a:gd name="T1" fmla="*/ 0 h 72"/>
                    <a:gd name="T2" fmla="*/ 0 w 92"/>
                    <a:gd name="T3" fmla="*/ 71 h 72"/>
                    <a:gd name="T4" fmla="*/ 91 w 92"/>
                    <a:gd name="T5" fmla="*/ 71 h 72"/>
                    <a:gd name="T6" fmla="*/ 91 w 92"/>
                    <a:gd name="T7" fmla="*/ 0 h 72"/>
                    <a:gd name="T8" fmla="*/ 0 w 92"/>
                    <a:gd name="T9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72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91" y="71"/>
                      </a:lnTo>
                      <a:lnTo>
                        <a:pt x="9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40"/>
              <p:cNvGrpSpPr>
                <a:grpSpLocks/>
              </p:cNvGrpSpPr>
              <p:nvPr/>
            </p:nvGrpSpPr>
            <p:grpSpPr bwMode="auto">
              <a:xfrm>
                <a:off x="3882" y="1494"/>
                <a:ext cx="127" cy="94"/>
                <a:chOff x="3882" y="1494"/>
                <a:chExt cx="127" cy="94"/>
              </a:xfrm>
            </p:grpSpPr>
            <p:sp>
              <p:nvSpPr>
                <p:cNvPr id="53" name="Freeform 41"/>
                <p:cNvSpPr>
                  <a:spLocks/>
                </p:cNvSpPr>
                <p:nvPr/>
              </p:nvSpPr>
              <p:spPr bwMode="auto">
                <a:xfrm>
                  <a:off x="3887" y="1496"/>
                  <a:ext cx="122" cy="92"/>
                </a:xfrm>
                <a:custGeom>
                  <a:avLst/>
                  <a:gdLst>
                    <a:gd name="T0" fmla="*/ 0 w 122"/>
                    <a:gd name="T1" fmla="*/ 0 h 92"/>
                    <a:gd name="T2" fmla="*/ 0 w 122"/>
                    <a:gd name="T3" fmla="*/ 91 h 92"/>
                    <a:gd name="T4" fmla="*/ 121 w 122"/>
                    <a:gd name="T5" fmla="*/ 91 h 92"/>
                    <a:gd name="T6" fmla="*/ 121 w 122"/>
                    <a:gd name="T7" fmla="*/ 0 h 92"/>
                    <a:gd name="T8" fmla="*/ 0 w 122"/>
                    <a:gd name="T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2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21" y="91"/>
                      </a:lnTo>
                      <a:lnTo>
                        <a:pt x="12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42"/>
                <p:cNvSpPr>
                  <a:spLocks/>
                </p:cNvSpPr>
                <p:nvPr/>
              </p:nvSpPr>
              <p:spPr bwMode="auto">
                <a:xfrm>
                  <a:off x="3882" y="1494"/>
                  <a:ext cx="123" cy="92"/>
                </a:xfrm>
                <a:custGeom>
                  <a:avLst/>
                  <a:gdLst>
                    <a:gd name="T0" fmla="*/ 0 w 123"/>
                    <a:gd name="T1" fmla="*/ 0 h 92"/>
                    <a:gd name="T2" fmla="*/ 0 w 123"/>
                    <a:gd name="T3" fmla="*/ 91 h 92"/>
                    <a:gd name="T4" fmla="*/ 122 w 123"/>
                    <a:gd name="T5" fmla="*/ 91 h 92"/>
                    <a:gd name="T6" fmla="*/ 122 w 123"/>
                    <a:gd name="T7" fmla="*/ 0 h 92"/>
                    <a:gd name="T8" fmla="*/ 0 w 123"/>
                    <a:gd name="T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92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22" y="91"/>
                      </a:lnTo>
                      <a:lnTo>
                        <a:pt x="1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3"/>
              <p:cNvGrpSpPr>
                <a:grpSpLocks/>
              </p:cNvGrpSpPr>
              <p:nvPr/>
            </p:nvGrpSpPr>
            <p:grpSpPr bwMode="auto">
              <a:xfrm>
                <a:off x="3791" y="1266"/>
                <a:ext cx="151" cy="24"/>
                <a:chOff x="3791" y="1266"/>
                <a:chExt cx="151" cy="24"/>
              </a:xfrm>
            </p:grpSpPr>
            <p:sp>
              <p:nvSpPr>
                <p:cNvPr id="51" name="Freeform 44"/>
                <p:cNvSpPr>
                  <a:spLocks/>
                </p:cNvSpPr>
                <p:nvPr/>
              </p:nvSpPr>
              <p:spPr bwMode="auto">
                <a:xfrm>
                  <a:off x="3797" y="1269"/>
                  <a:ext cx="145" cy="21"/>
                </a:xfrm>
                <a:custGeom>
                  <a:avLst/>
                  <a:gdLst>
                    <a:gd name="T0" fmla="*/ 0 w 145"/>
                    <a:gd name="T1" fmla="*/ 0 h 21"/>
                    <a:gd name="T2" fmla="*/ 0 w 145"/>
                    <a:gd name="T3" fmla="*/ 20 h 21"/>
                    <a:gd name="T4" fmla="*/ 144 w 145"/>
                    <a:gd name="T5" fmla="*/ 20 h 21"/>
                    <a:gd name="T6" fmla="*/ 144 w 145"/>
                    <a:gd name="T7" fmla="*/ 0 h 21"/>
                    <a:gd name="T8" fmla="*/ 0 w 14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44" y="20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Freeform 45"/>
                <p:cNvSpPr>
                  <a:spLocks/>
                </p:cNvSpPr>
                <p:nvPr/>
              </p:nvSpPr>
              <p:spPr bwMode="auto">
                <a:xfrm>
                  <a:off x="3791" y="1266"/>
                  <a:ext cx="145" cy="21"/>
                </a:xfrm>
                <a:custGeom>
                  <a:avLst/>
                  <a:gdLst>
                    <a:gd name="T0" fmla="*/ 0 w 145"/>
                    <a:gd name="T1" fmla="*/ 0 h 21"/>
                    <a:gd name="T2" fmla="*/ 0 w 145"/>
                    <a:gd name="T3" fmla="*/ 20 h 21"/>
                    <a:gd name="T4" fmla="*/ 144 w 145"/>
                    <a:gd name="T5" fmla="*/ 20 h 21"/>
                    <a:gd name="T6" fmla="*/ 144 w 145"/>
                    <a:gd name="T7" fmla="*/ 0 h 21"/>
                    <a:gd name="T8" fmla="*/ 0 w 14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44" y="20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6"/>
              <p:cNvGrpSpPr>
                <a:grpSpLocks/>
              </p:cNvGrpSpPr>
              <p:nvPr/>
            </p:nvGrpSpPr>
            <p:grpSpPr bwMode="auto">
              <a:xfrm>
                <a:off x="3954" y="1277"/>
                <a:ext cx="37" cy="34"/>
                <a:chOff x="3954" y="1277"/>
                <a:chExt cx="37" cy="34"/>
              </a:xfrm>
            </p:grpSpPr>
            <p:sp>
              <p:nvSpPr>
                <p:cNvPr id="49" name="Freeform 47"/>
                <p:cNvSpPr>
                  <a:spLocks/>
                </p:cNvSpPr>
                <p:nvPr/>
              </p:nvSpPr>
              <p:spPr bwMode="auto">
                <a:xfrm>
                  <a:off x="3960" y="1280"/>
                  <a:ext cx="31" cy="31"/>
                </a:xfrm>
                <a:custGeom>
                  <a:avLst/>
                  <a:gdLst>
                    <a:gd name="T0" fmla="*/ 0 w 31"/>
                    <a:gd name="T1" fmla="*/ 0 h 31"/>
                    <a:gd name="T2" fmla="*/ 0 w 31"/>
                    <a:gd name="T3" fmla="*/ 30 h 31"/>
                    <a:gd name="T4" fmla="*/ 30 w 31"/>
                    <a:gd name="T5" fmla="*/ 30 h 31"/>
                    <a:gd name="T6" fmla="*/ 30 w 31"/>
                    <a:gd name="T7" fmla="*/ 0 h 31"/>
                    <a:gd name="T8" fmla="*/ 0 w 31"/>
                    <a:gd name="T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1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30" y="30"/>
                      </a:lnTo>
                      <a:lnTo>
                        <a:pt x="3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48"/>
                <p:cNvSpPr>
                  <a:spLocks/>
                </p:cNvSpPr>
                <p:nvPr/>
              </p:nvSpPr>
              <p:spPr bwMode="auto">
                <a:xfrm>
                  <a:off x="3954" y="1277"/>
                  <a:ext cx="32" cy="32"/>
                </a:xfrm>
                <a:custGeom>
                  <a:avLst/>
                  <a:gdLst>
                    <a:gd name="T0" fmla="*/ 0 w 32"/>
                    <a:gd name="T1" fmla="*/ 0 h 32"/>
                    <a:gd name="T2" fmla="*/ 0 w 32"/>
                    <a:gd name="T3" fmla="*/ 31 h 32"/>
                    <a:gd name="T4" fmla="*/ 31 w 32"/>
                    <a:gd name="T5" fmla="*/ 31 h 32"/>
                    <a:gd name="T6" fmla="*/ 31 w 32"/>
                    <a:gd name="T7" fmla="*/ 0 h 32"/>
                    <a:gd name="T8" fmla="*/ 0 w 32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2">
                      <a:moveTo>
                        <a:pt x="0" y="0"/>
                      </a:moveTo>
                      <a:lnTo>
                        <a:pt x="0" y="31"/>
                      </a:lnTo>
                      <a:lnTo>
                        <a:pt x="31" y="31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9"/>
              <p:cNvGrpSpPr>
                <a:grpSpLocks/>
              </p:cNvGrpSpPr>
              <p:nvPr/>
            </p:nvGrpSpPr>
            <p:grpSpPr bwMode="auto">
              <a:xfrm>
                <a:off x="3794" y="1338"/>
                <a:ext cx="67" cy="24"/>
                <a:chOff x="3794" y="1338"/>
                <a:chExt cx="67" cy="24"/>
              </a:xfrm>
            </p:grpSpPr>
            <p:sp>
              <p:nvSpPr>
                <p:cNvPr id="47" name="Freeform 50"/>
                <p:cNvSpPr>
                  <a:spLocks/>
                </p:cNvSpPr>
                <p:nvPr/>
              </p:nvSpPr>
              <p:spPr bwMode="auto">
                <a:xfrm>
                  <a:off x="3799" y="1340"/>
                  <a:ext cx="62" cy="22"/>
                </a:xfrm>
                <a:custGeom>
                  <a:avLst/>
                  <a:gdLst>
                    <a:gd name="T0" fmla="*/ 0 w 62"/>
                    <a:gd name="T1" fmla="*/ 0 h 22"/>
                    <a:gd name="T2" fmla="*/ 0 w 62"/>
                    <a:gd name="T3" fmla="*/ 21 h 22"/>
                    <a:gd name="T4" fmla="*/ 61 w 62"/>
                    <a:gd name="T5" fmla="*/ 21 h 22"/>
                    <a:gd name="T6" fmla="*/ 61 w 62"/>
                    <a:gd name="T7" fmla="*/ 0 h 22"/>
                    <a:gd name="T8" fmla="*/ 0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61" y="21"/>
                      </a:lnTo>
                      <a:lnTo>
                        <a:pt x="6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51"/>
                <p:cNvSpPr>
                  <a:spLocks/>
                </p:cNvSpPr>
                <p:nvPr/>
              </p:nvSpPr>
              <p:spPr bwMode="auto">
                <a:xfrm>
                  <a:off x="3794" y="1338"/>
                  <a:ext cx="63" cy="21"/>
                </a:xfrm>
                <a:custGeom>
                  <a:avLst/>
                  <a:gdLst>
                    <a:gd name="T0" fmla="*/ 0 w 63"/>
                    <a:gd name="T1" fmla="*/ 0 h 21"/>
                    <a:gd name="T2" fmla="*/ 0 w 63"/>
                    <a:gd name="T3" fmla="*/ 20 h 21"/>
                    <a:gd name="T4" fmla="*/ 62 w 63"/>
                    <a:gd name="T5" fmla="*/ 20 h 21"/>
                    <a:gd name="T6" fmla="*/ 62 w 63"/>
                    <a:gd name="T7" fmla="*/ 0 h 21"/>
                    <a:gd name="T8" fmla="*/ 0 w 6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62" y="20"/>
                      </a:lnTo>
                      <a:lnTo>
                        <a:pt x="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2"/>
              <p:cNvGrpSpPr>
                <a:grpSpLocks/>
              </p:cNvGrpSpPr>
              <p:nvPr/>
            </p:nvGrpSpPr>
            <p:grpSpPr bwMode="auto">
              <a:xfrm>
                <a:off x="3861" y="1339"/>
                <a:ext cx="66" cy="26"/>
                <a:chOff x="3861" y="1339"/>
                <a:chExt cx="66" cy="26"/>
              </a:xfrm>
            </p:grpSpPr>
            <p:sp>
              <p:nvSpPr>
                <p:cNvPr id="45" name="Freeform 53"/>
                <p:cNvSpPr>
                  <a:spLocks/>
                </p:cNvSpPr>
                <p:nvPr/>
              </p:nvSpPr>
              <p:spPr bwMode="auto">
                <a:xfrm>
                  <a:off x="3865" y="1343"/>
                  <a:ext cx="62" cy="22"/>
                </a:xfrm>
                <a:custGeom>
                  <a:avLst/>
                  <a:gdLst>
                    <a:gd name="T0" fmla="*/ 0 w 62"/>
                    <a:gd name="T1" fmla="*/ 0 h 22"/>
                    <a:gd name="T2" fmla="*/ 0 w 62"/>
                    <a:gd name="T3" fmla="*/ 21 h 22"/>
                    <a:gd name="T4" fmla="*/ 61 w 62"/>
                    <a:gd name="T5" fmla="*/ 21 h 22"/>
                    <a:gd name="T6" fmla="*/ 61 w 62"/>
                    <a:gd name="T7" fmla="*/ 0 h 22"/>
                    <a:gd name="T8" fmla="*/ 0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61" y="21"/>
                      </a:lnTo>
                      <a:lnTo>
                        <a:pt x="6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4"/>
                <p:cNvSpPr>
                  <a:spLocks/>
                </p:cNvSpPr>
                <p:nvPr/>
              </p:nvSpPr>
              <p:spPr bwMode="auto">
                <a:xfrm>
                  <a:off x="3861" y="1339"/>
                  <a:ext cx="63" cy="22"/>
                </a:xfrm>
                <a:custGeom>
                  <a:avLst/>
                  <a:gdLst>
                    <a:gd name="T0" fmla="*/ 0 w 63"/>
                    <a:gd name="T1" fmla="*/ 0 h 22"/>
                    <a:gd name="T2" fmla="*/ 0 w 63"/>
                    <a:gd name="T3" fmla="*/ 21 h 22"/>
                    <a:gd name="T4" fmla="*/ 62 w 63"/>
                    <a:gd name="T5" fmla="*/ 21 h 22"/>
                    <a:gd name="T6" fmla="*/ 62 w 63"/>
                    <a:gd name="T7" fmla="*/ 0 h 22"/>
                    <a:gd name="T8" fmla="*/ 0 w 6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62" y="21"/>
                      </a:lnTo>
                      <a:lnTo>
                        <a:pt x="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5"/>
              <p:cNvGrpSpPr>
                <a:grpSpLocks/>
              </p:cNvGrpSpPr>
              <p:nvPr/>
            </p:nvGrpSpPr>
            <p:grpSpPr bwMode="auto">
              <a:xfrm>
                <a:off x="3791" y="1466"/>
                <a:ext cx="55" cy="19"/>
                <a:chOff x="3791" y="1466"/>
                <a:chExt cx="55" cy="19"/>
              </a:xfrm>
            </p:grpSpPr>
            <p:sp>
              <p:nvSpPr>
                <p:cNvPr id="43" name="Freeform 56"/>
                <p:cNvSpPr>
                  <a:spLocks/>
                </p:cNvSpPr>
                <p:nvPr/>
              </p:nvSpPr>
              <p:spPr bwMode="auto">
                <a:xfrm>
                  <a:off x="3796" y="1468"/>
                  <a:ext cx="50" cy="17"/>
                </a:xfrm>
                <a:custGeom>
                  <a:avLst/>
                  <a:gdLst>
                    <a:gd name="T0" fmla="*/ 0 w 50"/>
                    <a:gd name="T1" fmla="*/ 0 h 17"/>
                    <a:gd name="T2" fmla="*/ 0 w 50"/>
                    <a:gd name="T3" fmla="*/ 16 h 17"/>
                    <a:gd name="T4" fmla="*/ 49 w 50"/>
                    <a:gd name="T5" fmla="*/ 16 h 17"/>
                    <a:gd name="T6" fmla="*/ 49 w 50"/>
                    <a:gd name="T7" fmla="*/ 0 h 17"/>
                    <a:gd name="T8" fmla="*/ 0 w 50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49" y="16"/>
                      </a:lnTo>
                      <a:lnTo>
                        <a:pt x="4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57"/>
                <p:cNvSpPr>
                  <a:spLocks/>
                </p:cNvSpPr>
                <p:nvPr/>
              </p:nvSpPr>
              <p:spPr bwMode="auto">
                <a:xfrm>
                  <a:off x="3791" y="1466"/>
                  <a:ext cx="51" cy="17"/>
                </a:xfrm>
                <a:custGeom>
                  <a:avLst/>
                  <a:gdLst>
                    <a:gd name="T0" fmla="*/ 0 w 51"/>
                    <a:gd name="T1" fmla="*/ 0 h 17"/>
                    <a:gd name="T2" fmla="*/ 0 w 51"/>
                    <a:gd name="T3" fmla="*/ 16 h 17"/>
                    <a:gd name="T4" fmla="*/ 50 w 51"/>
                    <a:gd name="T5" fmla="*/ 16 h 17"/>
                    <a:gd name="T6" fmla="*/ 50 w 51"/>
                    <a:gd name="T7" fmla="*/ 0 h 17"/>
                    <a:gd name="T8" fmla="*/ 0 w 5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50" y="16"/>
                      </a:lnTo>
                      <a:lnTo>
                        <a:pt x="5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8"/>
              <p:cNvGrpSpPr>
                <a:grpSpLocks/>
              </p:cNvGrpSpPr>
              <p:nvPr/>
            </p:nvGrpSpPr>
            <p:grpSpPr bwMode="auto">
              <a:xfrm>
                <a:off x="3791" y="1297"/>
                <a:ext cx="151" cy="23"/>
                <a:chOff x="3791" y="1297"/>
                <a:chExt cx="151" cy="23"/>
              </a:xfrm>
            </p:grpSpPr>
            <p:sp>
              <p:nvSpPr>
                <p:cNvPr id="41" name="Freeform 59"/>
                <p:cNvSpPr>
                  <a:spLocks/>
                </p:cNvSpPr>
                <p:nvPr/>
              </p:nvSpPr>
              <p:spPr bwMode="auto">
                <a:xfrm>
                  <a:off x="3797" y="1298"/>
                  <a:ext cx="145" cy="22"/>
                </a:xfrm>
                <a:custGeom>
                  <a:avLst/>
                  <a:gdLst>
                    <a:gd name="T0" fmla="*/ 0 w 145"/>
                    <a:gd name="T1" fmla="*/ 0 h 22"/>
                    <a:gd name="T2" fmla="*/ 0 w 145"/>
                    <a:gd name="T3" fmla="*/ 21 h 22"/>
                    <a:gd name="T4" fmla="*/ 144 w 145"/>
                    <a:gd name="T5" fmla="*/ 21 h 22"/>
                    <a:gd name="T6" fmla="*/ 144 w 145"/>
                    <a:gd name="T7" fmla="*/ 0 h 22"/>
                    <a:gd name="T8" fmla="*/ 0 w 14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144" y="21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60"/>
                <p:cNvSpPr>
                  <a:spLocks/>
                </p:cNvSpPr>
                <p:nvPr/>
              </p:nvSpPr>
              <p:spPr bwMode="auto">
                <a:xfrm>
                  <a:off x="3791" y="1297"/>
                  <a:ext cx="145" cy="21"/>
                </a:xfrm>
                <a:custGeom>
                  <a:avLst/>
                  <a:gdLst>
                    <a:gd name="T0" fmla="*/ 0 w 145"/>
                    <a:gd name="T1" fmla="*/ 0 h 21"/>
                    <a:gd name="T2" fmla="*/ 0 w 145"/>
                    <a:gd name="T3" fmla="*/ 20 h 21"/>
                    <a:gd name="T4" fmla="*/ 144 w 145"/>
                    <a:gd name="T5" fmla="*/ 20 h 21"/>
                    <a:gd name="T6" fmla="*/ 144 w 145"/>
                    <a:gd name="T7" fmla="*/ 0 h 21"/>
                    <a:gd name="T8" fmla="*/ 0 w 14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1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44" y="20"/>
                      </a:lnTo>
                      <a:lnTo>
                        <a:pt x="14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1"/>
              <p:cNvGrpSpPr>
                <a:grpSpLocks/>
              </p:cNvGrpSpPr>
              <p:nvPr/>
            </p:nvGrpSpPr>
            <p:grpSpPr bwMode="auto">
              <a:xfrm>
                <a:off x="3729" y="1387"/>
                <a:ext cx="39" cy="25"/>
                <a:chOff x="3729" y="1387"/>
                <a:chExt cx="39" cy="25"/>
              </a:xfrm>
            </p:grpSpPr>
            <p:sp>
              <p:nvSpPr>
                <p:cNvPr id="39" name="Freeform 62"/>
                <p:cNvSpPr>
                  <a:spLocks/>
                </p:cNvSpPr>
                <p:nvPr/>
              </p:nvSpPr>
              <p:spPr bwMode="auto">
                <a:xfrm>
                  <a:off x="3736" y="1388"/>
                  <a:ext cx="32" cy="24"/>
                </a:xfrm>
                <a:custGeom>
                  <a:avLst/>
                  <a:gdLst>
                    <a:gd name="T0" fmla="*/ 0 w 32"/>
                    <a:gd name="T1" fmla="*/ 0 h 24"/>
                    <a:gd name="T2" fmla="*/ 0 w 32"/>
                    <a:gd name="T3" fmla="*/ 23 h 24"/>
                    <a:gd name="T4" fmla="*/ 31 w 32"/>
                    <a:gd name="T5" fmla="*/ 23 h 24"/>
                    <a:gd name="T6" fmla="*/ 31 w 32"/>
                    <a:gd name="T7" fmla="*/ 0 h 24"/>
                    <a:gd name="T8" fmla="*/ 0 w 32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0" y="0"/>
                      </a:moveTo>
                      <a:lnTo>
                        <a:pt x="0" y="23"/>
                      </a:lnTo>
                      <a:lnTo>
                        <a:pt x="31" y="23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63"/>
                <p:cNvSpPr>
                  <a:spLocks/>
                </p:cNvSpPr>
                <p:nvPr/>
              </p:nvSpPr>
              <p:spPr bwMode="auto">
                <a:xfrm>
                  <a:off x="3729" y="1387"/>
                  <a:ext cx="35" cy="23"/>
                </a:xfrm>
                <a:custGeom>
                  <a:avLst/>
                  <a:gdLst>
                    <a:gd name="T0" fmla="*/ 0 w 35"/>
                    <a:gd name="T1" fmla="*/ 0 h 23"/>
                    <a:gd name="T2" fmla="*/ 0 w 35"/>
                    <a:gd name="T3" fmla="*/ 22 h 23"/>
                    <a:gd name="T4" fmla="*/ 34 w 35"/>
                    <a:gd name="T5" fmla="*/ 22 h 23"/>
                    <a:gd name="T6" fmla="*/ 34 w 35"/>
                    <a:gd name="T7" fmla="*/ 0 h 23"/>
                    <a:gd name="T8" fmla="*/ 0 w 3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3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4" y="22"/>
                      </a:lnTo>
                      <a:lnTo>
                        <a:pt x="3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3761" y="1602"/>
                <a:ext cx="38" cy="30"/>
                <a:chOff x="3761" y="1602"/>
                <a:chExt cx="38" cy="30"/>
              </a:xfrm>
            </p:grpSpPr>
            <p:sp>
              <p:nvSpPr>
                <p:cNvPr id="37" name="Freeform 65"/>
                <p:cNvSpPr>
                  <a:spLocks/>
                </p:cNvSpPr>
                <p:nvPr/>
              </p:nvSpPr>
              <p:spPr bwMode="auto">
                <a:xfrm>
                  <a:off x="3765" y="1606"/>
                  <a:ext cx="34" cy="26"/>
                </a:xfrm>
                <a:custGeom>
                  <a:avLst/>
                  <a:gdLst>
                    <a:gd name="T0" fmla="*/ 0 w 34"/>
                    <a:gd name="T1" fmla="*/ 0 h 26"/>
                    <a:gd name="T2" fmla="*/ 0 w 34"/>
                    <a:gd name="T3" fmla="*/ 25 h 26"/>
                    <a:gd name="T4" fmla="*/ 33 w 34"/>
                    <a:gd name="T5" fmla="*/ 25 h 26"/>
                    <a:gd name="T6" fmla="*/ 33 w 34"/>
                    <a:gd name="T7" fmla="*/ 0 h 26"/>
                    <a:gd name="T8" fmla="*/ 0 w 34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6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3" y="25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66"/>
                <p:cNvSpPr>
                  <a:spLocks/>
                </p:cNvSpPr>
                <p:nvPr/>
              </p:nvSpPr>
              <p:spPr bwMode="auto">
                <a:xfrm>
                  <a:off x="3761" y="1602"/>
                  <a:ext cx="32" cy="26"/>
                </a:xfrm>
                <a:custGeom>
                  <a:avLst/>
                  <a:gdLst>
                    <a:gd name="T0" fmla="*/ 0 w 32"/>
                    <a:gd name="T1" fmla="*/ 0 h 26"/>
                    <a:gd name="T2" fmla="*/ 0 w 32"/>
                    <a:gd name="T3" fmla="*/ 25 h 26"/>
                    <a:gd name="T4" fmla="*/ 31 w 32"/>
                    <a:gd name="T5" fmla="*/ 25 h 26"/>
                    <a:gd name="T6" fmla="*/ 31 w 32"/>
                    <a:gd name="T7" fmla="*/ 0 h 26"/>
                    <a:gd name="T8" fmla="*/ 0 w 32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6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1" y="25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7"/>
              <p:cNvGrpSpPr>
                <a:grpSpLocks/>
              </p:cNvGrpSpPr>
              <p:nvPr/>
            </p:nvGrpSpPr>
            <p:grpSpPr bwMode="auto">
              <a:xfrm>
                <a:off x="3863" y="1651"/>
                <a:ext cx="29" cy="41"/>
                <a:chOff x="3863" y="1651"/>
                <a:chExt cx="29" cy="41"/>
              </a:xfrm>
            </p:grpSpPr>
            <p:sp>
              <p:nvSpPr>
                <p:cNvPr id="35" name="Freeform 68"/>
                <p:cNvSpPr>
                  <a:spLocks/>
                </p:cNvSpPr>
                <p:nvPr/>
              </p:nvSpPr>
              <p:spPr bwMode="auto">
                <a:xfrm>
                  <a:off x="3869" y="1656"/>
                  <a:ext cx="23" cy="36"/>
                </a:xfrm>
                <a:custGeom>
                  <a:avLst/>
                  <a:gdLst>
                    <a:gd name="T0" fmla="*/ 0 w 23"/>
                    <a:gd name="T1" fmla="*/ 0 h 36"/>
                    <a:gd name="T2" fmla="*/ 0 w 23"/>
                    <a:gd name="T3" fmla="*/ 35 h 36"/>
                    <a:gd name="T4" fmla="*/ 22 w 23"/>
                    <a:gd name="T5" fmla="*/ 35 h 36"/>
                    <a:gd name="T6" fmla="*/ 22 w 23"/>
                    <a:gd name="T7" fmla="*/ 0 h 36"/>
                    <a:gd name="T8" fmla="*/ 0 w 23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0"/>
                      </a:moveTo>
                      <a:lnTo>
                        <a:pt x="0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69"/>
                <p:cNvSpPr>
                  <a:spLocks/>
                </p:cNvSpPr>
                <p:nvPr/>
              </p:nvSpPr>
              <p:spPr bwMode="auto">
                <a:xfrm>
                  <a:off x="3863" y="1651"/>
                  <a:ext cx="24" cy="37"/>
                </a:xfrm>
                <a:custGeom>
                  <a:avLst/>
                  <a:gdLst>
                    <a:gd name="T0" fmla="*/ 0 w 24"/>
                    <a:gd name="T1" fmla="*/ 0 h 37"/>
                    <a:gd name="T2" fmla="*/ 0 w 24"/>
                    <a:gd name="T3" fmla="*/ 36 h 37"/>
                    <a:gd name="T4" fmla="*/ 23 w 24"/>
                    <a:gd name="T5" fmla="*/ 36 h 37"/>
                    <a:gd name="T6" fmla="*/ 23 w 24"/>
                    <a:gd name="T7" fmla="*/ 0 h 37"/>
                    <a:gd name="T8" fmla="*/ 0 w 24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23" y="36"/>
                      </a:lnTo>
                      <a:lnTo>
                        <a:pt x="2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70"/>
              <p:cNvGrpSpPr>
                <a:grpSpLocks/>
              </p:cNvGrpSpPr>
              <p:nvPr/>
            </p:nvGrpSpPr>
            <p:grpSpPr bwMode="auto">
              <a:xfrm>
                <a:off x="3907" y="1651"/>
                <a:ext cx="29" cy="41"/>
                <a:chOff x="3907" y="1651"/>
                <a:chExt cx="29" cy="41"/>
              </a:xfrm>
            </p:grpSpPr>
            <p:sp>
              <p:nvSpPr>
                <p:cNvPr id="33" name="Freeform 71"/>
                <p:cNvSpPr>
                  <a:spLocks/>
                </p:cNvSpPr>
                <p:nvPr/>
              </p:nvSpPr>
              <p:spPr bwMode="auto">
                <a:xfrm>
                  <a:off x="3913" y="1656"/>
                  <a:ext cx="23" cy="36"/>
                </a:xfrm>
                <a:custGeom>
                  <a:avLst/>
                  <a:gdLst>
                    <a:gd name="T0" fmla="*/ 0 w 23"/>
                    <a:gd name="T1" fmla="*/ 0 h 36"/>
                    <a:gd name="T2" fmla="*/ 0 w 23"/>
                    <a:gd name="T3" fmla="*/ 35 h 36"/>
                    <a:gd name="T4" fmla="*/ 22 w 23"/>
                    <a:gd name="T5" fmla="*/ 35 h 36"/>
                    <a:gd name="T6" fmla="*/ 22 w 23"/>
                    <a:gd name="T7" fmla="*/ 0 h 36"/>
                    <a:gd name="T8" fmla="*/ 0 w 23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0"/>
                      </a:moveTo>
                      <a:lnTo>
                        <a:pt x="0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2"/>
                <p:cNvSpPr>
                  <a:spLocks/>
                </p:cNvSpPr>
                <p:nvPr/>
              </p:nvSpPr>
              <p:spPr bwMode="auto">
                <a:xfrm>
                  <a:off x="3907" y="1651"/>
                  <a:ext cx="23" cy="37"/>
                </a:xfrm>
                <a:custGeom>
                  <a:avLst/>
                  <a:gdLst>
                    <a:gd name="T0" fmla="*/ 0 w 23"/>
                    <a:gd name="T1" fmla="*/ 0 h 37"/>
                    <a:gd name="T2" fmla="*/ 0 w 23"/>
                    <a:gd name="T3" fmla="*/ 36 h 37"/>
                    <a:gd name="T4" fmla="*/ 22 w 23"/>
                    <a:gd name="T5" fmla="*/ 36 h 37"/>
                    <a:gd name="T6" fmla="*/ 22 w 23"/>
                    <a:gd name="T7" fmla="*/ 0 h 37"/>
                    <a:gd name="T8" fmla="*/ 0 w 2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22" y="36"/>
                      </a:lnTo>
                      <a:lnTo>
                        <a:pt x="2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716759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AutoShape 73"/>
            <p:cNvSpPr>
              <a:spLocks noChangeArrowheads="1"/>
            </p:cNvSpPr>
            <p:nvPr/>
          </p:nvSpPr>
          <p:spPr bwMode="auto">
            <a:xfrm rot="10800000" flipH="1" flipV="1">
              <a:off x="5903913" y="3121025"/>
              <a:ext cx="271462" cy="101600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6875463" y="4471988"/>
              <a:ext cx="129540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连接器</a:t>
              </a: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773863" y="4027488"/>
              <a:ext cx="878446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收发器</a:t>
              </a: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6324600" y="3352800"/>
              <a:ext cx="982257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>
                  <a:latin typeface="Calibri" panose="020F0502020204030204" pitchFamily="34" charset="0"/>
                  <a:ea typeface="华文楷体" panose="02010600040101010101" pitchFamily="2" charset="-122"/>
                </a:rPr>
                <a:t>AUI</a:t>
              </a:r>
              <a:r>
                <a:rPr kumimoji="1" lang="zh-CN" altLang="en-US">
                  <a:latin typeface="Calibri" panose="020F0502020204030204" pitchFamily="34" charset="0"/>
                  <a:ea typeface="华文楷体" panose="02010600040101010101" pitchFamily="2" charset="-122"/>
                </a:rPr>
                <a:t>电缆</a:t>
              </a: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6400800" y="2514600"/>
              <a:ext cx="647613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网卡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6005513" y="3244850"/>
              <a:ext cx="71437" cy="657225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2735263" y="2076450"/>
              <a:ext cx="2598737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站接口</a:t>
              </a: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2735263" y="2446338"/>
              <a:ext cx="2590800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数据封装</a:t>
              </a:r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解封（</a:t>
              </a:r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MAC </a:t>
              </a:r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帧）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2646363" y="2819400"/>
              <a:ext cx="2679700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楷体_GB2312" pitchFamily="49" charset="-122"/>
                  <a:ea typeface="楷体_GB2312" pitchFamily="49" charset="-122"/>
                </a:rPr>
                <a:t>介质访问控制</a:t>
              </a:r>
              <a:r>
                <a:rPr kumimoji="1" lang="en-US" altLang="zh-CN" sz="1600" b="1" dirty="0">
                  <a:latin typeface="楷体_GB2312" pitchFamily="49" charset="-122"/>
                  <a:ea typeface="楷体_GB2312" pitchFamily="49" charset="-122"/>
                </a:rPr>
                <a:t>(CSMA/CD)</a:t>
              </a:r>
              <a:endParaRPr kumimoji="1"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2735263" y="3276600"/>
              <a:ext cx="2598737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曼彻斯特编码</a:t>
              </a: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译码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2735263" y="4191000"/>
              <a:ext cx="2209800" cy="339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发送</a:t>
              </a: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600" b="1">
                  <a:latin typeface="楷体_GB2312" pitchFamily="49" charset="-122"/>
                  <a:ea typeface="楷体_GB2312" pitchFamily="49" charset="-122"/>
                </a:rPr>
                <a:t>接收</a:t>
              </a: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5410200" y="2133600"/>
              <a:ext cx="312738" cy="15716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V="1">
              <a:off x="5410200" y="3124200"/>
              <a:ext cx="304800" cy="3810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 flipV="1">
              <a:off x="5135563" y="4079875"/>
              <a:ext cx="484187" cy="1158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5127625" y="4464050"/>
              <a:ext cx="481013" cy="77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utoShape 88"/>
            <p:cNvSpPr>
              <a:spLocks noChangeArrowheads="1"/>
            </p:cNvSpPr>
            <p:nvPr/>
          </p:nvSpPr>
          <p:spPr bwMode="auto">
            <a:xfrm flipV="1">
              <a:off x="5884863" y="3905250"/>
              <a:ext cx="338137" cy="112713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6621463" y="4713288"/>
              <a:ext cx="304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1211263" y="3219450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1217613" y="2401888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4" name="Text Box 92"/>
            <p:cNvSpPr txBox="1">
              <a:spLocks noChangeArrowheads="1"/>
            </p:cNvSpPr>
            <p:nvPr/>
          </p:nvSpPr>
          <p:spPr bwMode="auto">
            <a:xfrm>
              <a:off x="1522413" y="2706688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MAC</a:t>
              </a: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522413" y="2090738"/>
              <a:ext cx="4972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楷体_GB2312" pitchFamily="49" charset="-122"/>
                  <a:ea typeface="楷体_GB2312" pitchFamily="49" charset="-122"/>
                </a:rPr>
                <a:t>LLC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6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总线型以太网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grpSp>
        <p:nvGrpSpPr>
          <p:cNvPr id="98" name="Group 2"/>
          <p:cNvGrpSpPr>
            <a:grpSpLocks/>
          </p:cNvGrpSpPr>
          <p:nvPr/>
        </p:nvGrpSpPr>
        <p:grpSpPr bwMode="auto">
          <a:xfrm>
            <a:off x="2096294" y="1457324"/>
            <a:ext cx="4951412" cy="5248275"/>
            <a:chOff x="1969" y="1110"/>
            <a:chExt cx="2007" cy="1978"/>
          </a:xfrm>
        </p:grpSpPr>
        <p:sp>
          <p:nvSpPr>
            <p:cNvPr id="99" name="Line 3"/>
            <p:cNvSpPr>
              <a:spLocks noChangeShapeType="1"/>
            </p:cNvSpPr>
            <p:nvPr/>
          </p:nvSpPr>
          <p:spPr bwMode="auto">
            <a:xfrm>
              <a:off x="1969" y="2193"/>
              <a:ext cx="3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"/>
            <p:cNvSpPr>
              <a:spLocks noChangeShapeType="1"/>
            </p:cNvSpPr>
            <p:nvPr/>
          </p:nvSpPr>
          <p:spPr bwMode="auto">
            <a:xfrm>
              <a:off x="1969" y="1881"/>
              <a:ext cx="3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1969" y="1570"/>
              <a:ext cx="3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1969" y="1110"/>
              <a:ext cx="1" cy="13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1969" y="1258"/>
              <a:ext cx="3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654" y="1258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2984" y="1258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3316" y="1258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3838" y="1258"/>
              <a:ext cx="1" cy="1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2654" y="1570"/>
              <a:ext cx="1" cy="1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2984" y="1570"/>
              <a:ext cx="1" cy="1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3316" y="1570"/>
              <a:ext cx="1" cy="1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838" y="1570"/>
              <a:ext cx="1" cy="1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2654" y="1881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>
              <a:off x="2984" y="1881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3316" y="1881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3838" y="1881"/>
              <a:ext cx="1" cy="1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2654" y="2193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2984" y="2193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>
              <a:off x="3316" y="2193"/>
              <a:ext cx="1" cy="11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3838" y="2193"/>
              <a:ext cx="1" cy="1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764" y="2743"/>
              <a:ext cx="21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dirty="0">
                  <a:solidFill>
                    <a:srgbClr val="000000"/>
                  </a:solidFill>
                  <a:latin typeface="Myriad Roman" charset="0"/>
                </a:rPr>
                <a:t>Repeater</a:t>
              </a:r>
              <a:endParaRPr lang="en-GB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761" y="2964"/>
              <a:ext cx="10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dirty="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504" y="1440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2565" y="2379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8"/>
            <p:cNvSpPr>
              <a:spLocks noChangeArrowheads="1"/>
            </p:cNvSpPr>
            <p:nvPr/>
          </p:nvSpPr>
          <p:spPr bwMode="auto">
            <a:xfrm>
              <a:off x="2565" y="2392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auto">
            <a:xfrm>
              <a:off x="2559" y="2440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2559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2590" y="2308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2"/>
            <p:cNvSpPr>
              <a:spLocks noChangeArrowheads="1"/>
            </p:cNvSpPr>
            <p:nvPr/>
          </p:nvSpPr>
          <p:spPr bwMode="auto">
            <a:xfrm>
              <a:off x="2590" y="2317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2600" y="2325"/>
              <a:ext cx="108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34"/>
            <p:cNvSpPr>
              <a:spLocks/>
            </p:cNvSpPr>
            <p:nvPr/>
          </p:nvSpPr>
          <p:spPr bwMode="auto">
            <a:xfrm>
              <a:off x="2539" y="3020"/>
              <a:ext cx="182" cy="16"/>
            </a:xfrm>
            <a:custGeom>
              <a:avLst/>
              <a:gdLst>
                <a:gd name="T0" fmla="*/ 0 w 182"/>
                <a:gd name="T1" fmla="*/ 16 h 16"/>
                <a:gd name="T2" fmla="*/ 20 w 182"/>
                <a:gd name="T3" fmla="*/ 0 h 16"/>
                <a:gd name="T4" fmla="*/ 161 w 182"/>
                <a:gd name="T5" fmla="*/ 0 h 16"/>
                <a:gd name="T6" fmla="*/ 182 w 182"/>
                <a:gd name="T7" fmla="*/ 16 h 16"/>
                <a:gd name="T8" fmla="*/ 0 w 182"/>
                <a:gd name="T9" fmla="*/ 16 h 16"/>
                <a:gd name="T10" fmla="*/ 0 w 18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6">
                  <a:moveTo>
                    <a:pt x="0" y="16"/>
                  </a:moveTo>
                  <a:lnTo>
                    <a:pt x="20" y="0"/>
                  </a:lnTo>
                  <a:lnTo>
                    <a:pt x="161" y="0"/>
                  </a:lnTo>
                  <a:lnTo>
                    <a:pt x="182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2539" y="3036"/>
              <a:ext cx="182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2534" y="3081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2534" y="3066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0 w 192"/>
                <a:gd name="T3" fmla="*/ 0 h 15"/>
                <a:gd name="T4" fmla="*/ 171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2567" y="2949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3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3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39"/>
            <p:cNvSpPr>
              <a:spLocks noChangeArrowheads="1"/>
            </p:cNvSpPr>
            <p:nvPr/>
          </p:nvSpPr>
          <p:spPr bwMode="auto">
            <a:xfrm>
              <a:off x="2567" y="2958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40"/>
            <p:cNvSpPr>
              <a:spLocks noChangeArrowheads="1"/>
            </p:cNvSpPr>
            <p:nvPr/>
          </p:nvSpPr>
          <p:spPr bwMode="auto">
            <a:xfrm>
              <a:off x="2577" y="2966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2894" y="2379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2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2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42"/>
            <p:cNvSpPr>
              <a:spLocks noChangeArrowheads="1"/>
            </p:cNvSpPr>
            <p:nvPr/>
          </p:nvSpPr>
          <p:spPr bwMode="auto">
            <a:xfrm>
              <a:off x="2894" y="2392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43"/>
            <p:cNvSpPr>
              <a:spLocks noChangeArrowheads="1"/>
            </p:cNvSpPr>
            <p:nvPr/>
          </p:nvSpPr>
          <p:spPr bwMode="auto">
            <a:xfrm>
              <a:off x="2889" y="2440"/>
              <a:ext cx="190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2889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2920" y="2308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46"/>
            <p:cNvSpPr>
              <a:spLocks noChangeArrowheads="1"/>
            </p:cNvSpPr>
            <p:nvPr/>
          </p:nvSpPr>
          <p:spPr bwMode="auto">
            <a:xfrm>
              <a:off x="2920" y="2317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47"/>
            <p:cNvSpPr>
              <a:spLocks noChangeArrowheads="1"/>
            </p:cNvSpPr>
            <p:nvPr/>
          </p:nvSpPr>
          <p:spPr bwMode="auto">
            <a:xfrm>
              <a:off x="2930" y="2325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3224" y="2379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3224" y="2392"/>
              <a:ext cx="182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50"/>
            <p:cNvSpPr>
              <a:spLocks noChangeArrowheads="1"/>
            </p:cNvSpPr>
            <p:nvPr/>
          </p:nvSpPr>
          <p:spPr bwMode="auto">
            <a:xfrm>
              <a:off x="3219" y="2440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/>
            </p:cNvSpPr>
            <p:nvPr/>
          </p:nvSpPr>
          <p:spPr bwMode="auto">
            <a:xfrm>
              <a:off x="3219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3253" y="2308"/>
              <a:ext cx="125" cy="9"/>
            </a:xfrm>
            <a:custGeom>
              <a:avLst/>
              <a:gdLst>
                <a:gd name="T0" fmla="*/ 0 w 125"/>
                <a:gd name="T1" fmla="*/ 9 h 9"/>
                <a:gd name="T2" fmla="*/ 12 w 125"/>
                <a:gd name="T3" fmla="*/ 0 h 9"/>
                <a:gd name="T4" fmla="*/ 112 w 125"/>
                <a:gd name="T5" fmla="*/ 0 h 9"/>
                <a:gd name="T6" fmla="*/ 125 w 125"/>
                <a:gd name="T7" fmla="*/ 9 h 9"/>
                <a:gd name="T8" fmla="*/ 0 w 125"/>
                <a:gd name="T9" fmla="*/ 9 h 9"/>
                <a:gd name="T10" fmla="*/ 0 w 12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">
                  <a:moveTo>
                    <a:pt x="0" y="9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53"/>
            <p:cNvSpPr>
              <a:spLocks noChangeArrowheads="1"/>
            </p:cNvSpPr>
            <p:nvPr/>
          </p:nvSpPr>
          <p:spPr bwMode="auto">
            <a:xfrm>
              <a:off x="3253" y="2317"/>
              <a:ext cx="125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54"/>
            <p:cNvSpPr>
              <a:spLocks noChangeArrowheads="1"/>
            </p:cNvSpPr>
            <p:nvPr/>
          </p:nvSpPr>
          <p:spPr bwMode="auto">
            <a:xfrm>
              <a:off x="3263" y="2325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3746" y="2379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3746" y="2392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57"/>
            <p:cNvSpPr>
              <a:spLocks noChangeArrowheads="1"/>
            </p:cNvSpPr>
            <p:nvPr/>
          </p:nvSpPr>
          <p:spPr bwMode="auto">
            <a:xfrm>
              <a:off x="3741" y="2440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3741" y="2425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0 w 192"/>
                <a:gd name="T3" fmla="*/ 0 h 15"/>
                <a:gd name="T4" fmla="*/ 171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3772" y="2308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5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Rectangle 60"/>
            <p:cNvSpPr>
              <a:spLocks noChangeArrowheads="1"/>
            </p:cNvSpPr>
            <p:nvPr/>
          </p:nvSpPr>
          <p:spPr bwMode="auto">
            <a:xfrm>
              <a:off x="3772" y="2317"/>
              <a:ext cx="128" cy="71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61"/>
            <p:cNvSpPr>
              <a:spLocks noChangeArrowheads="1"/>
            </p:cNvSpPr>
            <p:nvPr/>
          </p:nvSpPr>
          <p:spPr bwMode="auto">
            <a:xfrm>
              <a:off x="3785" y="2325"/>
              <a:ext cx="104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/>
            </p:cNvSpPr>
            <p:nvPr/>
          </p:nvSpPr>
          <p:spPr bwMode="auto">
            <a:xfrm>
              <a:off x="3746" y="2070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3746" y="2083"/>
              <a:ext cx="179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3741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65"/>
            <p:cNvSpPr>
              <a:spLocks/>
            </p:cNvSpPr>
            <p:nvPr/>
          </p:nvSpPr>
          <p:spPr bwMode="auto">
            <a:xfrm>
              <a:off x="3741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0 w 192"/>
                <a:gd name="T3" fmla="*/ 0 h 15"/>
                <a:gd name="T4" fmla="*/ 171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66"/>
            <p:cNvSpPr>
              <a:spLocks/>
            </p:cNvSpPr>
            <p:nvPr/>
          </p:nvSpPr>
          <p:spPr bwMode="auto">
            <a:xfrm>
              <a:off x="3772" y="1996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5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3772" y="2005"/>
              <a:ext cx="128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3785" y="2013"/>
              <a:ext cx="104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69"/>
            <p:cNvSpPr>
              <a:spLocks/>
            </p:cNvSpPr>
            <p:nvPr/>
          </p:nvSpPr>
          <p:spPr bwMode="auto">
            <a:xfrm>
              <a:off x="3224" y="2070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3224" y="2083"/>
              <a:ext cx="182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Rectangle 71"/>
            <p:cNvSpPr>
              <a:spLocks noChangeArrowheads="1"/>
            </p:cNvSpPr>
            <p:nvPr/>
          </p:nvSpPr>
          <p:spPr bwMode="auto">
            <a:xfrm>
              <a:off x="3219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72"/>
            <p:cNvSpPr>
              <a:spLocks/>
            </p:cNvSpPr>
            <p:nvPr/>
          </p:nvSpPr>
          <p:spPr bwMode="auto">
            <a:xfrm>
              <a:off x="3219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73"/>
            <p:cNvSpPr>
              <a:spLocks/>
            </p:cNvSpPr>
            <p:nvPr/>
          </p:nvSpPr>
          <p:spPr bwMode="auto">
            <a:xfrm>
              <a:off x="3253" y="1996"/>
              <a:ext cx="125" cy="9"/>
            </a:xfrm>
            <a:custGeom>
              <a:avLst/>
              <a:gdLst>
                <a:gd name="T0" fmla="*/ 0 w 125"/>
                <a:gd name="T1" fmla="*/ 9 h 9"/>
                <a:gd name="T2" fmla="*/ 12 w 125"/>
                <a:gd name="T3" fmla="*/ 0 h 9"/>
                <a:gd name="T4" fmla="*/ 112 w 125"/>
                <a:gd name="T5" fmla="*/ 0 h 9"/>
                <a:gd name="T6" fmla="*/ 125 w 125"/>
                <a:gd name="T7" fmla="*/ 9 h 9"/>
                <a:gd name="T8" fmla="*/ 0 w 125"/>
                <a:gd name="T9" fmla="*/ 9 h 9"/>
                <a:gd name="T10" fmla="*/ 0 w 12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">
                  <a:moveTo>
                    <a:pt x="0" y="9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3253" y="2005"/>
              <a:ext cx="125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3263" y="2013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76"/>
            <p:cNvSpPr>
              <a:spLocks/>
            </p:cNvSpPr>
            <p:nvPr/>
          </p:nvSpPr>
          <p:spPr bwMode="auto">
            <a:xfrm>
              <a:off x="2894" y="2070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Rectangle 77"/>
            <p:cNvSpPr>
              <a:spLocks noChangeArrowheads="1"/>
            </p:cNvSpPr>
            <p:nvPr/>
          </p:nvSpPr>
          <p:spPr bwMode="auto">
            <a:xfrm>
              <a:off x="2894" y="2083"/>
              <a:ext cx="182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78"/>
            <p:cNvSpPr>
              <a:spLocks noChangeArrowheads="1"/>
            </p:cNvSpPr>
            <p:nvPr/>
          </p:nvSpPr>
          <p:spPr bwMode="auto">
            <a:xfrm>
              <a:off x="2889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2889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2923" y="1996"/>
              <a:ext cx="125" cy="9"/>
            </a:xfrm>
            <a:custGeom>
              <a:avLst/>
              <a:gdLst>
                <a:gd name="T0" fmla="*/ 0 w 125"/>
                <a:gd name="T1" fmla="*/ 9 h 9"/>
                <a:gd name="T2" fmla="*/ 12 w 125"/>
                <a:gd name="T3" fmla="*/ 0 h 9"/>
                <a:gd name="T4" fmla="*/ 112 w 125"/>
                <a:gd name="T5" fmla="*/ 0 h 9"/>
                <a:gd name="T6" fmla="*/ 125 w 125"/>
                <a:gd name="T7" fmla="*/ 9 h 9"/>
                <a:gd name="T8" fmla="*/ 0 w 125"/>
                <a:gd name="T9" fmla="*/ 9 h 9"/>
                <a:gd name="T10" fmla="*/ 0 w 12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">
                  <a:moveTo>
                    <a:pt x="0" y="9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Rectangle 81"/>
            <p:cNvSpPr>
              <a:spLocks noChangeArrowheads="1"/>
            </p:cNvSpPr>
            <p:nvPr/>
          </p:nvSpPr>
          <p:spPr bwMode="auto">
            <a:xfrm>
              <a:off x="2923" y="2005"/>
              <a:ext cx="125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Rectangle 82"/>
            <p:cNvSpPr>
              <a:spLocks noChangeArrowheads="1"/>
            </p:cNvSpPr>
            <p:nvPr/>
          </p:nvSpPr>
          <p:spPr bwMode="auto">
            <a:xfrm>
              <a:off x="2933" y="2013"/>
              <a:ext cx="105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2565" y="2070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4"/>
            <p:cNvSpPr>
              <a:spLocks noChangeArrowheads="1"/>
            </p:cNvSpPr>
            <p:nvPr/>
          </p:nvSpPr>
          <p:spPr bwMode="auto">
            <a:xfrm>
              <a:off x="2565" y="2083"/>
              <a:ext cx="179" cy="30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85"/>
            <p:cNvSpPr>
              <a:spLocks noChangeArrowheads="1"/>
            </p:cNvSpPr>
            <p:nvPr/>
          </p:nvSpPr>
          <p:spPr bwMode="auto">
            <a:xfrm>
              <a:off x="2559" y="2128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2559" y="2113"/>
              <a:ext cx="192" cy="15"/>
            </a:xfrm>
            <a:custGeom>
              <a:avLst/>
              <a:gdLst>
                <a:gd name="T0" fmla="*/ 0 w 192"/>
                <a:gd name="T1" fmla="*/ 15 h 15"/>
                <a:gd name="T2" fmla="*/ 21 w 192"/>
                <a:gd name="T3" fmla="*/ 0 h 15"/>
                <a:gd name="T4" fmla="*/ 172 w 192"/>
                <a:gd name="T5" fmla="*/ 0 h 15"/>
                <a:gd name="T6" fmla="*/ 192 w 192"/>
                <a:gd name="T7" fmla="*/ 15 h 15"/>
                <a:gd name="T8" fmla="*/ 0 w 192"/>
                <a:gd name="T9" fmla="*/ 15 h 15"/>
                <a:gd name="T10" fmla="*/ 0 w 19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5">
                  <a:moveTo>
                    <a:pt x="0" y="15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87"/>
            <p:cNvSpPr>
              <a:spLocks/>
            </p:cNvSpPr>
            <p:nvPr/>
          </p:nvSpPr>
          <p:spPr bwMode="auto">
            <a:xfrm>
              <a:off x="2590" y="1996"/>
              <a:ext cx="128" cy="9"/>
            </a:xfrm>
            <a:custGeom>
              <a:avLst/>
              <a:gdLst>
                <a:gd name="T0" fmla="*/ 0 w 128"/>
                <a:gd name="T1" fmla="*/ 9 h 9"/>
                <a:gd name="T2" fmla="*/ 15 w 128"/>
                <a:gd name="T3" fmla="*/ 0 h 9"/>
                <a:gd name="T4" fmla="*/ 113 w 128"/>
                <a:gd name="T5" fmla="*/ 0 h 9"/>
                <a:gd name="T6" fmla="*/ 128 w 128"/>
                <a:gd name="T7" fmla="*/ 9 h 9"/>
                <a:gd name="T8" fmla="*/ 0 w 128"/>
                <a:gd name="T9" fmla="*/ 9 h 9"/>
                <a:gd name="T10" fmla="*/ 0 w 1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">
                  <a:moveTo>
                    <a:pt x="0" y="9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Rectangle 88"/>
            <p:cNvSpPr>
              <a:spLocks noChangeArrowheads="1"/>
            </p:cNvSpPr>
            <p:nvPr/>
          </p:nvSpPr>
          <p:spPr bwMode="auto">
            <a:xfrm>
              <a:off x="2590" y="2005"/>
              <a:ext cx="128" cy="7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Rectangle 89"/>
            <p:cNvSpPr>
              <a:spLocks noChangeArrowheads="1"/>
            </p:cNvSpPr>
            <p:nvPr/>
          </p:nvSpPr>
          <p:spPr bwMode="auto">
            <a:xfrm>
              <a:off x="2600" y="2013"/>
              <a:ext cx="108" cy="5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3746" y="1758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91"/>
            <p:cNvSpPr>
              <a:spLocks noChangeArrowheads="1"/>
            </p:cNvSpPr>
            <p:nvPr/>
          </p:nvSpPr>
          <p:spPr bwMode="auto">
            <a:xfrm>
              <a:off x="3746" y="1771"/>
              <a:ext cx="179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Rectangle 92"/>
            <p:cNvSpPr>
              <a:spLocks noChangeArrowheads="1"/>
            </p:cNvSpPr>
            <p:nvPr/>
          </p:nvSpPr>
          <p:spPr bwMode="auto">
            <a:xfrm>
              <a:off x="3741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3741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0 w 192"/>
                <a:gd name="T3" fmla="*/ 0 h 13"/>
                <a:gd name="T4" fmla="*/ 171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3772" y="1684"/>
              <a:ext cx="128" cy="11"/>
            </a:xfrm>
            <a:custGeom>
              <a:avLst/>
              <a:gdLst>
                <a:gd name="T0" fmla="*/ 0 w 128"/>
                <a:gd name="T1" fmla="*/ 11 h 11"/>
                <a:gd name="T2" fmla="*/ 15 w 128"/>
                <a:gd name="T3" fmla="*/ 0 h 11"/>
                <a:gd name="T4" fmla="*/ 115 w 128"/>
                <a:gd name="T5" fmla="*/ 0 h 11"/>
                <a:gd name="T6" fmla="*/ 128 w 128"/>
                <a:gd name="T7" fmla="*/ 11 h 11"/>
                <a:gd name="T8" fmla="*/ 0 w 128"/>
                <a:gd name="T9" fmla="*/ 11 h 11"/>
                <a:gd name="T10" fmla="*/ 0 w 12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1">
                  <a:moveTo>
                    <a:pt x="0" y="11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95"/>
            <p:cNvSpPr>
              <a:spLocks noChangeArrowheads="1"/>
            </p:cNvSpPr>
            <p:nvPr/>
          </p:nvSpPr>
          <p:spPr bwMode="auto">
            <a:xfrm>
              <a:off x="3772" y="1695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Rectangle 96"/>
            <p:cNvSpPr>
              <a:spLocks noChangeArrowheads="1"/>
            </p:cNvSpPr>
            <p:nvPr/>
          </p:nvSpPr>
          <p:spPr bwMode="auto">
            <a:xfrm>
              <a:off x="3785" y="1702"/>
              <a:ext cx="104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97"/>
            <p:cNvSpPr>
              <a:spLocks/>
            </p:cNvSpPr>
            <p:nvPr/>
          </p:nvSpPr>
          <p:spPr bwMode="auto">
            <a:xfrm>
              <a:off x="3224" y="1758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98"/>
            <p:cNvSpPr>
              <a:spLocks noChangeArrowheads="1"/>
            </p:cNvSpPr>
            <p:nvPr/>
          </p:nvSpPr>
          <p:spPr bwMode="auto">
            <a:xfrm>
              <a:off x="3224" y="1771"/>
              <a:ext cx="182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99"/>
            <p:cNvSpPr>
              <a:spLocks noChangeArrowheads="1"/>
            </p:cNvSpPr>
            <p:nvPr/>
          </p:nvSpPr>
          <p:spPr bwMode="auto">
            <a:xfrm>
              <a:off x="3219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00"/>
            <p:cNvSpPr>
              <a:spLocks/>
            </p:cNvSpPr>
            <p:nvPr/>
          </p:nvSpPr>
          <p:spPr bwMode="auto">
            <a:xfrm>
              <a:off x="3219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3253" y="1684"/>
              <a:ext cx="125" cy="11"/>
            </a:xfrm>
            <a:custGeom>
              <a:avLst/>
              <a:gdLst>
                <a:gd name="T0" fmla="*/ 0 w 125"/>
                <a:gd name="T1" fmla="*/ 11 h 11"/>
                <a:gd name="T2" fmla="*/ 12 w 125"/>
                <a:gd name="T3" fmla="*/ 0 h 11"/>
                <a:gd name="T4" fmla="*/ 112 w 125"/>
                <a:gd name="T5" fmla="*/ 0 h 11"/>
                <a:gd name="T6" fmla="*/ 125 w 125"/>
                <a:gd name="T7" fmla="*/ 11 h 11"/>
                <a:gd name="T8" fmla="*/ 0 w 125"/>
                <a:gd name="T9" fmla="*/ 11 h 11"/>
                <a:gd name="T10" fmla="*/ 0 w 12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1">
                  <a:moveTo>
                    <a:pt x="0" y="11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102"/>
            <p:cNvSpPr>
              <a:spLocks noChangeArrowheads="1"/>
            </p:cNvSpPr>
            <p:nvPr/>
          </p:nvSpPr>
          <p:spPr bwMode="auto">
            <a:xfrm>
              <a:off x="3253" y="1695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Rectangle 103"/>
            <p:cNvSpPr>
              <a:spLocks noChangeArrowheads="1"/>
            </p:cNvSpPr>
            <p:nvPr/>
          </p:nvSpPr>
          <p:spPr bwMode="auto">
            <a:xfrm>
              <a:off x="3263" y="1702"/>
              <a:ext cx="105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104"/>
            <p:cNvSpPr>
              <a:spLocks/>
            </p:cNvSpPr>
            <p:nvPr/>
          </p:nvSpPr>
          <p:spPr bwMode="auto">
            <a:xfrm>
              <a:off x="2894" y="1758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105"/>
            <p:cNvSpPr>
              <a:spLocks noChangeArrowheads="1"/>
            </p:cNvSpPr>
            <p:nvPr/>
          </p:nvSpPr>
          <p:spPr bwMode="auto">
            <a:xfrm>
              <a:off x="2894" y="1771"/>
              <a:ext cx="182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106"/>
            <p:cNvSpPr>
              <a:spLocks noChangeArrowheads="1"/>
            </p:cNvSpPr>
            <p:nvPr/>
          </p:nvSpPr>
          <p:spPr bwMode="auto">
            <a:xfrm>
              <a:off x="2889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107"/>
            <p:cNvSpPr>
              <a:spLocks/>
            </p:cNvSpPr>
            <p:nvPr/>
          </p:nvSpPr>
          <p:spPr bwMode="auto">
            <a:xfrm>
              <a:off x="2889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108"/>
            <p:cNvSpPr>
              <a:spLocks/>
            </p:cNvSpPr>
            <p:nvPr/>
          </p:nvSpPr>
          <p:spPr bwMode="auto">
            <a:xfrm>
              <a:off x="2923" y="1684"/>
              <a:ext cx="125" cy="11"/>
            </a:xfrm>
            <a:custGeom>
              <a:avLst/>
              <a:gdLst>
                <a:gd name="T0" fmla="*/ 0 w 125"/>
                <a:gd name="T1" fmla="*/ 11 h 11"/>
                <a:gd name="T2" fmla="*/ 12 w 125"/>
                <a:gd name="T3" fmla="*/ 0 h 11"/>
                <a:gd name="T4" fmla="*/ 112 w 125"/>
                <a:gd name="T5" fmla="*/ 0 h 11"/>
                <a:gd name="T6" fmla="*/ 125 w 125"/>
                <a:gd name="T7" fmla="*/ 11 h 11"/>
                <a:gd name="T8" fmla="*/ 0 w 125"/>
                <a:gd name="T9" fmla="*/ 11 h 11"/>
                <a:gd name="T10" fmla="*/ 0 w 12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1">
                  <a:moveTo>
                    <a:pt x="0" y="11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Rectangle 109"/>
            <p:cNvSpPr>
              <a:spLocks noChangeArrowheads="1"/>
            </p:cNvSpPr>
            <p:nvPr/>
          </p:nvSpPr>
          <p:spPr bwMode="auto">
            <a:xfrm>
              <a:off x="2923" y="1695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110"/>
            <p:cNvSpPr>
              <a:spLocks noChangeArrowheads="1"/>
            </p:cNvSpPr>
            <p:nvPr/>
          </p:nvSpPr>
          <p:spPr bwMode="auto">
            <a:xfrm>
              <a:off x="2933" y="1702"/>
              <a:ext cx="105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111"/>
            <p:cNvSpPr>
              <a:spLocks/>
            </p:cNvSpPr>
            <p:nvPr/>
          </p:nvSpPr>
          <p:spPr bwMode="auto">
            <a:xfrm>
              <a:off x="2565" y="1758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112"/>
            <p:cNvSpPr>
              <a:spLocks noChangeArrowheads="1"/>
            </p:cNvSpPr>
            <p:nvPr/>
          </p:nvSpPr>
          <p:spPr bwMode="auto">
            <a:xfrm>
              <a:off x="2565" y="1771"/>
              <a:ext cx="179" cy="3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113"/>
            <p:cNvSpPr>
              <a:spLocks noChangeArrowheads="1"/>
            </p:cNvSpPr>
            <p:nvPr/>
          </p:nvSpPr>
          <p:spPr bwMode="auto">
            <a:xfrm>
              <a:off x="2559" y="1816"/>
              <a:ext cx="192" cy="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114"/>
            <p:cNvSpPr>
              <a:spLocks/>
            </p:cNvSpPr>
            <p:nvPr/>
          </p:nvSpPr>
          <p:spPr bwMode="auto">
            <a:xfrm>
              <a:off x="2559" y="1803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115"/>
            <p:cNvSpPr>
              <a:spLocks/>
            </p:cNvSpPr>
            <p:nvPr/>
          </p:nvSpPr>
          <p:spPr bwMode="auto">
            <a:xfrm>
              <a:off x="2590" y="1684"/>
              <a:ext cx="128" cy="11"/>
            </a:xfrm>
            <a:custGeom>
              <a:avLst/>
              <a:gdLst>
                <a:gd name="T0" fmla="*/ 0 w 128"/>
                <a:gd name="T1" fmla="*/ 11 h 11"/>
                <a:gd name="T2" fmla="*/ 15 w 128"/>
                <a:gd name="T3" fmla="*/ 0 h 11"/>
                <a:gd name="T4" fmla="*/ 113 w 128"/>
                <a:gd name="T5" fmla="*/ 0 h 11"/>
                <a:gd name="T6" fmla="*/ 128 w 128"/>
                <a:gd name="T7" fmla="*/ 11 h 11"/>
                <a:gd name="T8" fmla="*/ 0 w 128"/>
                <a:gd name="T9" fmla="*/ 11 h 11"/>
                <a:gd name="T10" fmla="*/ 0 w 12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1">
                  <a:moveTo>
                    <a:pt x="0" y="11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Rectangle 116"/>
            <p:cNvSpPr>
              <a:spLocks noChangeArrowheads="1"/>
            </p:cNvSpPr>
            <p:nvPr/>
          </p:nvSpPr>
          <p:spPr bwMode="auto">
            <a:xfrm>
              <a:off x="2590" y="1695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117"/>
            <p:cNvSpPr>
              <a:spLocks noChangeArrowheads="1"/>
            </p:cNvSpPr>
            <p:nvPr/>
          </p:nvSpPr>
          <p:spPr bwMode="auto">
            <a:xfrm>
              <a:off x="2600" y="1702"/>
              <a:ext cx="108" cy="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118"/>
            <p:cNvSpPr>
              <a:spLocks/>
            </p:cNvSpPr>
            <p:nvPr/>
          </p:nvSpPr>
          <p:spPr bwMode="auto">
            <a:xfrm>
              <a:off x="3746" y="1446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8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8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Rectangle 119"/>
            <p:cNvSpPr>
              <a:spLocks noChangeArrowheads="1"/>
            </p:cNvSpPr>
            <p:nvPr/>
          </p:nvSpPr>
          <p:spPr bwMode="auto">
            <a:xfrm>
              <a:off x="3746" y="1459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Rectangle 120"/>
            <p:cNvSpPr>
              <a:spLocks noChangeArrowheads="1"/>
            </p:cNvSpPr>
            <p:nvPr/>
          </p:nvSpPr>
          <p:spPr bwMode="auto">
            <a:xfrm>
              <a:off x="3741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121"/>
            <p:cNvSpPr>
              <a:spLocks/>
            </p:cNvSpPr>
            <p:nvPr/>
          </p:nvSpPr>
          <p:spPr bwMode="auto">
            <a:xfrm>
              <a:off x="3741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0 w 192"/>
                <a:gd name="T3" fmla="*/ 0 h 13"/>
                <a:gd name="T4" fmla="*/ 171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0" y="0"/>
                  </a:lnTo>
                  <a:lnTo>
                    <a:pt x="171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3772" y="1373"/>
              <a:ext cx="128" cy="10"/>
            </a:xfrm>
            <a:custGeom>
              <a:avLst/>
              <a:gdLst>
                <a:gd name="T0" fmla="*/ 0 w 128"/>
                <a:gd name="T1" fmla="*/ 10 h 10"/>
                <a:gd name="T2" fmla="*/ 15 w 128"/>
                <a:gd name="T3" fmla="*/ 0 h 10"/>
                <a:gd name="T4" fmla="*/ 115 w 128"/>
                <a:gd name="T5" fmla="*/ 0 h 10"/>
                <a:gd name="T6" fmla="*/ 128 w 128"/>
                <a:gd name="T7" fmla="*/ 10 h 10"/>
                <a:gd name="T8" fmla="*/ 0 w 128"/>
                <a:gd name="T9" fmla="*/ 10 h 10"/>
                <a:gd name="T10" fmla="*/ 0 w 12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0">
                  <a:moveTo>
                    <a:pt x="0" y="10"/>
                  </a:moveTo>
                  <a:lnTo>
                    <a:pt x="15" y="0"/>
                  </a:lnTo>
                  <a:lnTo>
                    <a:pt x="115" y="0"/>
                  </a:lnTo>
                  <a:lnTo>
                    <a:pt x="128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Rectangle 123"/>
            <p:cNvSpPr>
              <a:spLocks noChangeArrowheads="1"/>
            </p:cNvSpPr>
            <p:nvPr/>
          </p:nvSpPr>
          <p:spPr bwMode="auto">
            <a:xfrm>
              <a:off x="3772" y="1383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Rectangle 124"/>
            <p:cNvSpPr>
              <a:spLocks noChangeArrowheads="1"/>
            </p:cNvSpPr>
            <p:nvPr/>
          </p:nvSpPr>
          <p:spPr bwMode="auto">
            <a:xfrm>
              <a:off x="3785" y="1392"/>
              <a:ext cx="104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125"/>
            <p:cNvSpPr>
              <a:spLocks/>
            </p:cNvSpPr>
            <p:nvPr/>
          </p:nvSpPr>
          <p:spPr bwMode="auto">
            <a:xfrm>
              <a:off x="3224" y="1446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Rectangle 126"/>
            <p:cNvSpPr>
              <a:spLocks noChangeArrowheads="1"/>
            </p:cNvSpPr>
            <p:nvPr/>
          </p:nvSpPr>
          <p:spPr bwMode="auto">
            <a:xfrm>
              <a:off x="3224" y="1459"/>
              <a:ext cx="182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127"/>
            <p:cNvSpPr>
              <a:spLocks noChangeArrowheads="1"/>
            </p:cNvSpPr>
            <p:nvPr/>
          </p:nvSpPr>
          <p:spPr bwMode="auto">
            <a:xfrm>
              <a:off x="3219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128"/>
            <p:cNvSpPr>
              <a:spLocks/>
            </p:cNvSpPr>
            <p:nvPr/>
          </p:nvSpPr>
          <p:spPr bwMode="auto">
            <a:xfrm>
              <a:off x="3219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129"/>
            <p:cNvSpPr>
              <a:spLocks/>
            </p:cNvSpPr>
            <p:nvPr/>
          </p:nvSpPr>
          <p:spPr bwMode="auto">
            <a:xfrm>
              <a:off x="3253" y="1373"/>
              <a:ext cx="125" cy="10"/>
            </a:xfrm>
            <a:custGeom>
              <a:avLst/>
              <a:gdLst>
                <a:gd name="T0" fmla="*/ 0 w 125"/>
                <a:gd name="T1" fmla="*/ 10 h 10"/>
                <a:gd name="T2" fmla="*/ 12 w 125"/>
                <a:gd name="T3" fmla="*/ 0 h 10"/>
                <a:gd name="T4" fmla="*/ 112 w 125"/>
                <a:gd name="T5" fmla="*/ 0 h 10"/>
                <a:gd name="T6" fmla="*/ 125 w 125"/>
                <a:gd name="T7" fmla="*/ 10 h 10"/>
                <a:gd name="T8" fmla="*/ 0 w 125"/>
                <a:gd name="T9" fmla="*/ 10 h 10"/>
                <a:gd name="T10" fmla="*/ 0 w 125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">
                  <a:moveTo>
                    <a:pt x="0" y="10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Rectangle 130"/>
            <p:cNvSpPr>
              <a:spLocks noChangeArrowheads="1"/>
            </p:cNvSpPr>
            <p:nvPr/>
          </p:nvSpPr>
          <p:spPr bwMode="auto">
            <a:xfrm>
              <a:off x="3253" y="1383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Rectangle 131"/>
            <p:cNvSpPr>
              <a:spLocks noChangeArrowheads="1"/>
            </p:cNvSpPr>
            <p:nvPr/>
          </p:nvSpPr>
          <p:spPr bwMode="auto">
            <a:xfrm>
              <a:off x="3263" y="1392"/>
              <a:ext cx="105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132"/>
            <p:cNvSpPr>
              <a:spLocks/>
            </p:cNvSpPr>
            <p:nvPr/>
          </p:nvSpPr>
          <p:spPr bwMode="auto">
            <a:xfrm>
              <a:off x="2894" y="1446"/>
              <a:ext cx="182" cy="13"/>
            </a:xfrm>
            <a:custGeom>
              <a:avLst/>
              <a:gdLst>
                <a:gd name="T0" fmla="*/ 0 w 182"/>
                <a:gd name="T1" fmla="*/ 13 h 13"/>
                <a:gd name="T2" fmla="*/ 21 w 182"/>
                <a:gd name="T3" fmla="*/ 0 h 13"/>
                <a:gd name="T4" fmla="*/ 162 w 182"/>
                <a:gd name="T5" fmla="*/ 0 h 13"/>
                <a:gd name="T6" fmla="*/ 182 w 182"/>
                <a:gd name="T7" fmla="*/ 13 h 13"/>
                <a:gd name="T8" fmla="*/ 0 w 182"/>
                <a:gd name="T9" fmla="*/ 13 h 13"/>
                <a:gd name="T10" fmla="*/ 0 w 18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3">
                  <a:moveTo>
                    <a:pt x="0" y="13"/>
                  </a:moveTo>
                  <a:lnTo>
                    <a:pt x="21" y="0"/>
                  </a:lnTo>
                  <a:lnTo>
                    <a:pt x="162" y="0"/>
                  </a:lnTo>
                  <a:lnTo>
                    <a:pt x="18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Rectangle 133"/>
            <p:cNvSpPr>
              <a:spLocks noChangeArrowheads="1"/>
            </p:cNvSpPr>
            <p:nvPr/>
          </p:nvSpPr>
          <p:spPr bwMode="auto">
            <a:xfrm>
              <a:off x="2894" y="1459"/>
              <a:ext cx="182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134"/>
            <p:cNvSpPr>
              <a:spLocks noChangeArrowheads="1"/>
            </p:cNvSpPr>
            <p:nvPr/>
          </p:nvSpPr>
          <p:spPr bwMode="auto">
            <a:xfrm>
              <a:off x="2889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135"/>
            <p:cNvSpPr>
              <a:spLocks/>
            </p:cNvSpPr>
            <p:nvPr/>
          </p:nvSpPr>
          <p:spPr bwMode="auto">
            <a:xfrm>
              <a:off x="2889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136"/>
            <p:cNvSpPr>
              <a:spLocks/>
            </p:cNvSpPr>
            <p:nvPr/>
          </p:nvSpPr>
          <p:spPr bwMode="auto">
            <a:xfrm>
              <a:off x="2923" y="1373"/>
              <a:ext cx="125" cy="10"/>
            </a:xfrm>
            <a:custGeom>
              <a:avLst/>
              <a:gdLst>
                <a:gd name="T0" fmla="*/ 0 w 125"/>
                <a:gd name="T1" fmla="*/ 10 h 10"/>
                <a:gd name="T2" fmla="*/ 12 w 125"/>
                <a:gd name="T3" fmla="*/ 0 h 10"/>
                <a:gd name="T4" fmla="*/ 112 w 125"/>
                <a:gd name="T5" fmla="*/ 0 h 10"/>
                <a:gd name="T6" fmla="*/ 125 w 125"/>
                <a:gd name="T7" fmla="*/ 10 h 10"/>
                <a:gd name="T8" fmla="*/ 0 w 125"/>
                <a:gd name="T9" fmla="*/ 10 h 10"/>
                <a:gd name="T10" fmla="*/ 0 w 125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">
                  <a:moveTo>
                    <a:pt x="0" y="10"/>
                  </a:moveTo>
                  <a:lnTo>
                    <a:pt x="12" y="0"/>
                  </a:lnTo>
                  <a:lnTo>
                    <a:pt x="112" y="0"/>
                  </a:lnTo>
                  <a:lnTo>
                    <a:pt x="125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137"/>
            <p:cNvSpPr>
              <a:spLocks noChangeArrowheads="1"/>
            </p:cNvSpPr>
            <p:nvPr/>
          </p:nvSpPr>
          <p:spPr bwMode="auto">
            <a:xfrm>
              <a:off x="2923" y="1383"/>
              <a:ext cx="125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Rectangle 138"/>
            <p:cNvSpPr>
              <a:spLocks noChangeArrowheads="1"/>
            </p:cNvSpPr>
            <p:nvPr/>
          </p:nvSpPr>
          <p:spPr bwMode="auto">
            <a:xfrm>
              <a:off x="2933" y="1392"/>
              <a:ext cx="105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139"/>
            <p:cNvSpPr>
              <a:spLocks/>
            </p:cNvSpPr>
            <p:nvPr/>
          </p:nvSpPr>
          <p:spPr bwMode="auto">
            <a:xfrm>
              <a:off x="2565" y="1446"/>
              <a:ext cx="179" cy="13"/>
            </a:xfrm>
            <a:custGeom>
              <a:avLst/>
              <a:gdLst>
                <a:gd name="T0" fmla="*/ 0 w 179"/>
                <a:gd name="T1" fmla="*/ 13 h 13"/>
                <a:gd name="T2" fmla="*/ 17 w 179"/>
                <a:gd name="T3" fmla="*/ 0 h 13"/>
                <a:gd name="T4" fmla="*/ 161 w 179"/>
                <a:gd name="T5" fmla="*/ 0 h 13"/>
                <a:gd name="T6" fmla="*/ 179 w 179"/>
                <a:gd name="T7" fmla="*/ 13 h 13"/>
                <a:gd name="T8" fmla="*/ 0 w 179"/>
                <a:gd name="T9" fmla="*/ 13 h 13"/>
                <a:gd name="T10" fmla="*/ 0 w 17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">
                  <a:moveTo>
                    <a:pt x="0" y="13"/>
                  </a:moveTo>
                  <a:lnTo>
                    <a:pt x="17" y="0"/>
                  </a:lnTo>
                  <a:lnTo>
                    <a:pt x="161" y="0"/>
                  </a:lnTo>
                  <a:lnTo>
                    <a:pt x="17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Rectangle 140"/>
            <p:cNvSpPr>
              <a:spLocks noChangeArrowheads="1"/>
            </p:cNvSpPr>
            <p:nvPr/>
          </p:nvSpPr>
          <p:spPr bwMode="auto">
            <a:xfrm>
              <a:off x="2565" y="1459"/>
              <a:ext cx="179" cy="3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Rectangle 141"/>
            <p:cNvSpPr>
              <a:spLocks noChangeArrowheads="1"/>
            </p:cNvSpPr>
            <p:nvPr/>
          </p:nvSpPr>
          <p:spPr bwMode="auto">
            <a:xfrm>
              <a:off x="2559" y="1505"/>
              <a:ext cx="192" cy="6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142"/>
            <p:cNvSpPr>
              <a:spLocks/>
            </p:cNvSpPr>
            <p:nvPr/>
          </p:nvSpPr>
          <p:spPr bwMode="auto">
            <a:xfrm>
              <a:off x="2559" y="1492"/>
              <a:ext cx="192" cy="13"/>
            </a:xfrm>
            <a:custGeom>
              <a:avLst/>
              <a:gdLst>
                <a:gd name="T0" fmla="*/ 0 w 192"/>
                <a:gd name="T1" fmla="*/ 13 h 13"/>
                <a:gd name="T2" fmla="*/ 21 w 192"/>
                <a:gd name="T3" fmla="*/ 0 h 13"/>
                <a:gd name="T4" fmla="*/ 172 w 192"/>
                <a:gd name="T5" fmla="*/ 0 h 13"/>
                <a:gd name="T6" fmla="*/ 192 w 192"/>
                <a:gd name="T7" fmla="*/ 13 h 13"/>
                <a:gd name="T8" fmla="*/ 0 w 192"/>
                <a:gd name="T9" fmla="*/ 13 h 13"/>
                <a:gd name="T10" fmla="*/ 0 w 19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3">
                  <a:moveTo>
                    <a:pt x="0" y="13"/>
                  </a:moveTo>
                  <a:lnTo>
                    <a:pt x="21" y="0"/>
                  </a:lnTo>
                  <a:lnTo>
                    <a:pt x="172" y="0"/>
                  </a:lnTo>
                  <a:lnTo>
                    <a:pt x="192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143"/>
            <p:cNvSpPr>
              <a:spLocks/>
            </p:cNvSpPr>
            <p:nvPr/>
          </p:nvSpPr>
          <p:spPr bwMode="auto">
            <a:xfrm>
              <a:off x="2590" y="1373"/>
              <a:ext cx="128" cy="10"/>
            </a:xfrm>
            <a:custGeom>
              <a:avLst/>
              <a:gdLst>
                <a:gd name="T0" fmla="*/ 0 w 128"/>
                <a:gd name="T1" fmla="*/ 10 h 10"/>
                <a:gd name="T2" fmla="*/ 15 w 128"/>
                <a:gd name="T3" fmla="*/ 0 h 10"/>
                <a:gd name="T4" fmla="*/ 113 w 128"/>
                <a:gd name="T5" fmla="*/ 0 h 10"/>
                <a:gd name="T6" fmla="*/ 128 w 128"/>
                <a:gd name="T7" fmla="*/ 10 h 10"/>
                <a:gd name="T8" fmla="*/ 0 w 128"/>
                <a:gd name="T9" fmla="*/ 10 h 10"/>
                <a:gd name="T10" fmla="*/ 0 w 12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0">
                  <a:moveTo>
                    <a:pt x="0" y="10"/>
                  </a:moveTo>
                  <a:lnTo>
                    <a:pt x="15" y="0"/>
                  </a:lnTo>
                  <a:lnTo>
                    <a:pt x="113" y="0"/>
                  </a:lnTo>
                  <a:lnTo>
                    <a:pt x="128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Rectangle 144"/>
            <p:cNvSpPr>
              <a:spLocks noChangeArrowheads="1"/>
            </p:cNvSpPr>
            <p:nvPr/>
          </p:nvSpPr>
          <p:spPr bwMode="auto">
            <a:xfrm>
              <a:off x="2590" y="1383"/>
              <a:ext cx="128" cy="7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Rectangle 145"/>
            <p:cNvSpPr>
              <a:spLocks noChangeArrowheads="1"/>
            </p:cNvSpPr>
            <p:nvPr/>
          </p:nvSpPr>
          <p:spPr bwMode="auto">
            <a:xfrm>
              <a:off x="2600" y="1392"/>
              <a:ext cx="108" cy="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146"/>
            <p:cNvSpPr>
              <a:spLocks noChangeArrowheads="1"/>
            </p:cNvSpPr>
            <p:nvPr/>
          </p:nvSpPr>
          <p:spPr bwMode="auto">
            <a:xfrm>
              <a:off x="2112" y="1232"/>
              <a:ext cx="197" cy="89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147"/>
            <p:cNvSpPr>
              <a:spLocks/>
            </p:cNvSpPr>
            <p:nvPr/>
          </p:nvSpPr>
          <p:spPr bwMode="auto">
            <a:xfrm>
              <a:off x="2309" y="1195"/>
              <a:ext cx="43" cy="126"/>
            </a:xfrm>
            <a:custGeom>
              <a:avLst/>
              <a:gdLst>
                <a:gd name="T0" fmla="*/ 43 w 43"/>
                <a:gd name="T1" fmla="*/ 0 h 126"/>
                <a:gd name="T2" fmla="*/ 43 w 43"/>
                <a:gd name="T3" fmla="*/ 91 h 126"/>
                <a:gd name="T4" fmla="*/ 0 w 43"/>
                <a:gd name="T5" fmla="*/ 126 h 126"/>
                <a:gd name="T6" fmla="*/ 0 w 43"/>
                <a:gd name="T7" fmla="*/ 37 h 126"/>
                <a:gd name="T8" fmla="*/ 43 w 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6">
                  <a:moveTo>
                    <a:pt x="43" y="0"/>
                  </a:moveTo>
                  <a:lnTo>
                    <a:pt x="43" y="91"/>
                  </a:lnTo>
                  <a:lnTo>
                    <a:pt x="0" y="126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148"/>
            <p:cNvSpPr>
              <a:spLocks/>
            </p:cNvSpPr>
            <p:nvPr/>
          </p:nvSpPr>
          <p:spPr bwMode="auto">
            <a:xfrm>
              <a:off x="2112" y="1195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149"/>
            <p:cNvSpPr>
              <a:spLocks noChangeArrowheads="1"/>
            </p:cNvSpPr>
            <p:nvPr/>
          </p:nvSpPr>
          <p:spPr bwMode="auto">
            <a:xfrm>
              <a:off x="2112" y="1544"/>
              <a:ext cx="197" cy="88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2309" y="1507"/>
              <a:ext cx="43" cy="125"/>
            </a:xfrm>
            <a:custGeom>
              <a:avLst/>
              <a:gdLst>
                <a:gd name="T0" fmla="*/ 43 w 43"/>
                <a:gd name="T1" fmla="*/ 0 h 125"/>
                <a:gd name="T2" fmla="*/ 43 w 43"/>
                <a:gd name="T3" fmla="*/ 91 h 125"/>
                <a:gd name="T4" fmla="*/ 0 w 43"/>
                <a:gd name="T5" fmla="*/ 125 h 125"/>
                <a:gd name="T6" fmla="*/ 0 w 43"/>
                <a:gd name="T7" fmla="*/ 37 h 125"/>
                <a:gd name="T8" fmla="*/ 43 w 4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5">
                  <a:moveTo>
                    <a:pt x="43" y="0"/>
                  </a:moveTo>
                  <a:lnTo>
                    <a:pt x="43" y="91"/>
                  </a:lnTo>
                  <a:lnTo>
                    <a:pt x="0" y="125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2112" y="1507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Rectangle 152"/>
            <p:cNvSpPr>
              <a:spLocks noChangeArrowheads="1"/>
            </p:cNvSpPr>
            <p:nvPr/>
          </p:nvSpPr>
          <p:spPr bwMode="auto">
            <a:xfrm>
              <a:off x="2112" y="1853"/>
              <a:ext cx="197" cy="89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2309" y="1816"/>
              <a:ext cx="43" cy="126"/>
            </a:xfrm>
            <a:custGeom>
              <a:avLst/>
              <a:gdLst>
                <a:gd name="T0" fmla="*/ 43 w 43"/>
                <a:gd name="T1" fmla="*/ 0 h 126"/>
                <a:gd name="T2" fmla="*/ 43 w 43"/>
                <a:gd name="T3" fmla="*/ 91 h 126"/>
                <a:gd name="T4" fmla="*/ 0 w 43"/>
                <a:gd name="T5" fmla="*/ 126 h 126"/>
                <a:gd name="T6" fmla="*/ 0 w 43"/>
                <a:gd name="T7" fmla="*/ 37 h 126"/>
                <a:gd name="T8" fmla="*/ 43 w 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6">
                  <a:moveTo>
                    <a:pt x="43" y="0"/>
                  </a:moveTo>
                  <a:lnTo>
                    <a:pt x="43" y="91"/>
                  </a:lnTo>
                  <a:lnTo>
                    <a:pt x="0" y="126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2112" y="1816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155"/>
            <p:cNvSpPr>
              <a:spLocks noChangeArrowheads="1"/>
            </p:cNvSpPr>
            <p:nvPr/>
          </p:nvSpPr>
          <p:spPr bwMode="auto">
            <a:xfrm>
              <a:off x="2112" y="2165"/>
              <a:ext cx="197" cy="89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156"/>
            <p:cNvSpPr>
              <a:spLocks/>
            </p:cNvSpPr>
            <p:nvPr/>
          </p:nvSpPr>
          <p:spPr bwMode="auto">
            <a:xfrm>
              <a:off x="2309" y="2128"/>
              <a:ext cx="43" cy="126"/>
            </a:xfrm>
            <a:custGeom>
              <a:avLst/>
              <a:gdLst>
                <a:gd name="T0" fmla="*/ 43 w 43"/>
                <a:gd name="T1" fmla="*/ 0 h 126"/>
                <a:gd name="T2" fmla="*/ 43 w 43"/>
                <a:gd name="T3" fmla="*/ 91 h 126"/>
                <a:gd name="T4" fmla="*/ 0 w 43"/>
                <a:gd name="T5" fmla="*/ 126 h 126"/>
                <a:gd name="T6" fmla="*/ 0 w 43"/>
                <a:gd name="T7" fmla="*/ 37 h 126"/>
                <a:gd name="T8" fmla="*/ 43 w 4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6">
                  <a:moveTo>
                    <a:pt x="43" y="0"/>
                  </a:moveTo>
                  <a:lnTo>
                    <a:pt x="43" y="91"/>
                  </a:lnTo>
                  <a:lnTo>
                    <a:pt x="0" y="126"/>
                  </a:lnTo>
                  <a:lnTo>
                    <a:pt x="0" y="3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157"/>
            <p:cNvSpPr>
              <a:spLocks/>
            </p:cNvSpPr>
            <p:nvPr/>
          </p:nvSpPr>
          <p:spPr bwMode="auto">
            <a:xfrm>
              <a:off x="2112" y="2128"/>
              <a:ext cx="240" cy="37"/>
            </a:xfrm>
            <a:custGeom>
              <a:avLst/>
              <a:gdLst>
                <a:gd name="T0" fmla="*/ 0 w 240"/>
                <a:gd name="T1" fmla="*/ 37 h 37"/>
                <a:gd name="T2" fmla="*/ 43 w 240"/>
                <a:gd name="T3" fmla="*/ 0 h 37"/>
                <a:gd name="T4" fmla="*/ 240 w 240"/>
                <a:gd name="T5" fmla="*/ 0 h 37"/>
                <a:gd name="T6" fmla="*/ 197 w 240"/>
                <a:gd name="T7" fmla="*/ 37 h 37"/>
                <a:gd name="T8" fmla="*/ 0 w 24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7">
                  <a:moveTo>
                    <a:pt x="0" y="37"/>
                  </a:moveTo>
                  <a:lnTo>
                    <a:pt x="43" y="0"/>
                  </a:lnTo>
                  <a:lnTo>
                    <a:pt x="240" y="0"/>
                  </a:lnTo>
                  <a:lnTo>
                    <a:pt x="197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158"/>
            <p:cNvSpPr>
              <a:spLocks noChangeArrowheads="1"/>
            </p:cNvSpPr>
            <p:nvPr/>
          </p:nvSpPr>
          <p:spPr bwMode="auto">
            <a:xfrm>
              <a:off x="2493" y="2739"/>
              <a:ext cx="199" cy="91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159"/>
            <p:cNvSpPr>
              <a:spLocks/>
            </p:cNvSpPr>
            <p:nvPr/>
          </p:nvSpPr>
          <p:spPr bwMode="auto">
            <a:xfrm>
              <a:off x="2692" y="2702"/>
              <a:ext cx="44" cy="128"/>
            </a:xfrm>
            <a:custGeom>
              <a:avLst/>
              <a:gdLst>
                <a:gd name="T0" fmla="*/ 44 w 44"/>
                <a:gd name="T1" fmla="*/ 0 h 128"/>
                <a:gd name="T2" fmla="*/ 44 w 44"/>
                <a:gd name="T3" fmla="*/ 91 h 128"/>
                <a:gd name="T4" fmla="*/ 0 w 44"/>
                <a:gd name="T5" fmla="*/ 128 h 128"/>
                <a:gd name="T6" fmla="*/ 0 w 44"/>
                <a:gd name="T7" fmla="*/ 37 h 128"/>
                <a:gd name="T8" fmla="*/ 44 w 4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8">
                  <a:moveTo>
                    <a:pt x="44" y="0"/>
                  </a:moveTo>
                  <a:lnTo>
                    <a:pt x="44" y="91"/>
                  </a:lnTo>
                  <a:lnTo>
                    <a:pt x="0" y="128"/>
                  </a:lnTo>
                  <a:lnTo>
                    <a:pt x="0" y="3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160"/>
            <p:cNvSpPr>
              <a:spLocks/>
            </p:cNvSpPr>
            <p:nvPr/>
          </p:nvSpPr>
          <p:spPr bwMode="auto">
            <a:xfrm>
              <a:off x="2493" y="2702"/>
              <a:ext cx="243" cy="37"/>
            </a:xfrm>
            <a:custGeom>
              <a:avLst/>
              <a:gdLst>
                <a:gd name="T0" fmla="*/ 0 w 243"/>
                <a:gd name="T1" fmla="*/ 37 h 37"/>
                <a:gd name="T2" fmla="*/ 46 w 243"/>
                <a:gd name="T3" fmla="*/ 0 h 37"/>
                <a:gd name="T4" fmla="*/ 243 w 243"/>
                <a:gd name="T5" fmla="*/ 0 h 37"/>
                <a:gd name="T6" fmla="*/ 199 w 243"/>
                <a:gd name="T7" fmla="*/ 37 h 37"/>
                <a:gd name="T8" fmla="*/ 0 w 24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7">
                  <a:moveTo>
                    <a:pt x="0" y="37"/>
                  </a:moveTo>
                  <a:lnTo>
                    <a:pt x="46" y="0"/>
                  </a:lnTo>
                  <a:lnTo>
                    <a:pt x="243" y="0"/>
                  </a:lnTo>
                  <a:lnTo>
                    <a:pt x="19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161"/>
            <p:cNvSpPr>
              <a:spLocks noChangeShapeType="1"/>
            </p:cNvSpPr>
            <p:nvPr/>
          </p:nvSpPr>
          <p:spPr bwMode="auto">
            <a:xfrm>
              <a:off x="2332" y="2193"/>
              <a:ext cx="16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62"/>
            <p:cNvSpPr>
              <a:spLocks noChangeShapeType="1"/>
            </p:cNvSpPr>
            <p:nvPr/>
          </p:nvSpPr>
          <p:spPr bwMode="auto">
            <a:xfrm>
              <a:off x="2334" y="1881"/>
              <a:ext cx="16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63"/>
            <p:cNvSpPr>
              <a:spLocks noChangeShapeType="1"/>
            </p:cNvSpPr>
            <p:nvPr/>
          </p:nvSpPr>
          <p:spPr bwMode="auto">
            <a:xfrm>
              <a:off x="2332" y="1570"/>
              <a:ext cx="16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64"/>
            <p:cNvSpPr>
              <a:spLocks noChangeShapeType="1"/>
            </p:cNvSpPr>
            <p:nvPr/>
          </p:nvSpPr>
          <p:spPr bwMode="auto">
            <a:xfrm>
              <a:off x="2332" y="1258"/>
              <a:ext cx="16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165"/>
            <p:cNvSpPr>
              <a:spLocks noChangeArrowheads="1"/>
            </p:cNvSpPr>
            <p:nvPr/>
          </p:nvSpPr>
          <p:spPr bwMode="auto">
            <a:xfrm>
              <a:off x="3504" y="1728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  <p:sp>
          <p:nvSpPr>
            <p:cNvPr id="262" name="Rectangle 166"/>
            <p:cNvSpPr>
              <a:spLocks noChangeArrowheads="1"/>
            </p:cNvSpPr>
            <p:nvPr/>
          </p:nvSpPr>
          <p:spPr bwMode="auto">
            <a:xfrm>
              <a:off x="3504" y="2016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  <p:sp>
          <p:nvSpPr>
            <p:cNvPr id="263" name="Rectangle 167"/>
            <p:cNvSpPr>
              <a:spLocks noChangeArrowheads="1"/>
            </p:cNvSpPr>
            <p:nvPr/>
          </p:nvSpPr>
          <p:spPr bwMode="auto">
            <a:xfrm>
              <a:off x="3504" y="2352"/>
              <a:ext cx="1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600">
                  <a:solidFill>
                    <a:srgbClr val="000000"/>
                  </a:solidFill>
                  <a:latin typeface="Myriad Roman" charset="0"/>
                </a:rPr>
                <a:t>■ ■ ■</a:t>
              </a:r>
              <a:endParaRPr lang="zh-CN" altLang="en-GB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7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星形以太网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2334927"/>
          </a:xfrm>
        </p:spPr>
        <p:txBody>
          <a:bodyPr/>
          <a:lstStyle/>
          <a:p>
            <a:r>
              <a:rPr lang="en-US" altLang="zh-CN" dirty="0"/>
              <a:t>10BaseT</a:t>
            </a:r>
            <a:r>
              <a:rPr lang="zh-CN" altLang="en-US" dirty="0"/>
              <a:t>，双绞线介质，</a:t>
            </a:r>
            <a:r>
              <a:rPr lang="en-US" altLang="zh-CN" dirty="0"/>
              <a:t>IEEE 802.3i </a:t>
            </a:r>
          </a:p>
          <a:p>
            <a:pPr lvl="1"/>
            <a:r>
              <a:rPr lang="zh-CN" altLang="en-US" sz="1800" dirty="0"/>
              <a:t>双绞线总是配合集线器使用</a:t>
            </a:r>
            <a:endParaRPr lang="en-US" altLang="zh-CN" sz="1800" dirty="0"/>
          </a:p>
          <a:p>
            <a:pPr lvl="1"/>
            <a:r>
              <a:rPr lang="zh-CN" altLang="en-US" sz="1800" dirty="0"/>
              <a:t>集线器</a:t>
            </a:r>
            <a:r>
              <a:rPr lang="en-US" altLang="zh-CN" sz="1800" dirty="0"/>
              <a:t>(Hub)</a:t>
            </a:r>
            <a:r>
              <a:rPr lang="zh-CN" altLang="en-US" sz="1800" dirty="0"/>
              <a:t>：物理层设备，简单转发比特</a:t>
            </a:r>
            <a:endParaRPr lang="en-US" altLang="zh-CN" sz="1800" dirty="0"/>
          </a:p>
          <a:p>
            <a:pPr lvl="1"/>
            <a:r>
              <a:rPr lang="zh-CN" altLang="en-US" sz="1800" dirty="0"/>
              <a:t>拓扑结构为星形，逻辑上仍是总线型网络，使用</a:t>
            </a:r>
            <a:r>
              <a:rPr lang="en-US" altLang="zh-CN" sz="1800" dirty="0"/>
              <a:t>CSMA/CD</a:t>
            </a:r>
          </a:p>
          <a:p>
            <a:pPr lvl="1"/>
            <a:r>
              <a:rPr lang="zh-CN" altLang="en-US" sz="1800" dirty="0"/>
              <a:t>每个主机通过两对双绞线与</a:t>
            </a:r>
            <a:r>
              <a:rPr lang="en-US" altLang="zh-CN" sz="1800" dirty="0"/>
              <a:t>Hub</a:t>
            </a:r>
            <a:r>
              <a:rPr lang="zh-CN" altLang="en-US" sz="1800" dirty="0"/>
              <a:t>相连，发送</a:t>
            </a:r>
            <a:r>
              <a:rPr lang="en-US" altLang="zh-CN" sz="1800" dirty="0"/>
              <a:t>/</a:t>
            </a:r>
            <a:r>
              <a:rPr lang="zh-CN" altLang="en-US" sz="1800" dirty="0"/>
              <a:t>接收各</a:t>
            </a:r>
            <a:r>
              <a:rPr lang="en-US" altLang="zh-CN" sz="1800" dirty="0"/>
              <a:t>1</a:t>
            </a:r>
            <a:r>
              <a:rPr lang="zh-CN" altLang="en-US" sz="1800" dirty="0"/>
              <a:t>对</a:t>
            </a:r>
            <a:endParaRPr lang="en-US" altLang="zh-CN" sz="1800" dirty="0"/>
          </a:p>
          <a:p>
            <a:pPr lvl="1"/>
            <a:r>
              <a:rPr lang="zh-CN" altLang="en-US" sz="1800" dirty="0"/>
              <a:t>便宜，增添或移去站点</a:t>
            </a:r>
            <a:r>
              <a:rPr lang="en-US" altLang="zh-CN" sz="1800" dirty="0"/>
              <a:t>(</a:t>
            </a:r>
            <a:r>
              <a:rPr lang="zh-CN" altLang="en-US" sz="1800" dirty="0"/>
              <a:t>主机</a:t>
            </a:r>
            <a:r>
              <a:rPr lang="en-US" altLang="zh-CN" sz="1800" dirty="0"/>
              <a:t>)</a:t>
            </a:r>
            <a:r>
              <a:rPr lang="zh-CN" altLang="en-US" sz="1800" dirty="0"/>
              <a:t>变得十分简单，容易检测到电缆故障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5072" y="3802281"/>
            <a:ext cx="5012123" cy="2937011"/>
            <a:chOff x="566218" y="3500507"/>
            <a:chExt cx="5012123" cy="2937011"/>
          </a:xfrm>
        </p:grpSpPr>
        <p:sp>
          <p:nvSpPr>
            <p:cNvPr id="349" name="Rectangle 11"/>
            <p:cNvSpPr>
              <a:spLocks noChangeArrowheads="1"/>
            </p:cNvSpPr>
            <p:nvPr/>
          </p:nvSpPr>
          <p:spPr bwMode="auto">
            <a:xfrm>
              <a:off x="566218" y="3500507"/>
              <a:ext cx="5012123" cy="293701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4" name="Line 66"/>
            <p:cNvSpPr>
              <a:spLocks noChangeShapeType="1"/>
            </p:cNvSpPr>
            <p:nvPr/>
          </p:nvSpPr>
          <p:spPr bwMode="auto">
            <a:xfrm flipV="1">
              <a:off x="720575" y="4778905"/>
              <a:ext cx="180985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Line 193"/>
            <p:cNvSpPr>
              <a:spLocks noChangeShapeType="1"/>
            </p:cNvSpPr>
            <p:nvPr/>
          </p:nvSpPr>
          <p:spPr bwMode="auto">
            <a:xfrm>
              <a:off x="1129451" y="4760060"/>
              <a:ext cx="0" cy="13814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Line 195"/>
            <p:cNvSpPr>
              <a:spLocks noChangeShapeType="1"/>
            </p:cNvSpPr>
            <p:nvPr/>
          </p:nvSpPr>
          <p:spPr bwMode="auto">
            <a:xfrm flipV="1">
              <a:off x="857772" y="6126684"/>
              <a:ext cx="52367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50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866" y="4504928"/>
              <a:ext cx="1175654" cy="689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2376661" y="4439709"/>
              <a:ext cx="528991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Hub</a:t>
              </a:r>
            </a:p>
          </p:txBody>
        </p:sp>
        <p:grpSp>
          <p:nvGrpSpPr>
            <p:cNvPr id="352" name="组合 351"/>
            <p:cNvGrpSpPr/>
            <p:nvPr/>
          </p:nvGrpSpPr>
          <p:grpSpPr>
            <a:xfrm>
              <a:off x="1367835" y="5724372"/>
              <a:ext cx="1305822" cy="693857"/>
              <a:chOff x="1367883" y="5491661"/>
              <a:chExt cx="1305822" cy="693857"/>
            </a:xfrm>
          </p:grpSpPr>
          <p:sp>
            <p:nvSpPr>
              <p:cNvPr id="353" name="Rectangle 64"/>
              <p:cNvSpPr>
                <a:spLocks noChangeArrowheads="1"/>
              </p:cNvSpPr>
              <p:nvPr/>
            </p:nvSpPr>
            <p:spPr bwMode="auto">
              <a:xfrm>
                <a:off x="2231276" y="5877099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pic>
            <p:nvPicPr>
              <p:cNvPr id="354" name="Picture 3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883" y="5491661"/>
                <a:ext cx="813967" cy="63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55" name="Group 4"/>
              <p:cNvGrpSpPr>
                <a:grpSpLocks/>
              </p:cNvGrpSpPr>
              <p:nvPr/>
            </p:nvGrpSpPr>
            <p:grpSpPr bwMode="auto">
              <a:xfrm>
                <a:off x="1932342" y="5670084"/>
                <a:ext cx="539456" cy="298449"/>
                <a:chOff x="2801" y="2891"/>
                <a:chExt cx="412" cy="210"/>
              </a:xfrm>
            </p:grpSpPr>
            <p:sp>
              <p:nvSpPr>
                <p:cNvPr id="356" name="Freeform 5"/>
                <p:cNvSpPr>
                  <a:spLocks/>
                </p:cNvSpPr>
                <p:nvPr/>
              </p:nvSpPr>
              <p:spPr bwMode="auto">
                <a:xfrm>
                  <a:off x="2904" y="3063"/>
                  <a:ext cx="215" cy="27"/>
                </a:xfrm>
                <a:custGeom>
                  <a:avLst/>
                  <a:gdLst>
                    <a:gd name="T0" fmla="*/ 214 w 215"/>
                    <a:gd name="T1" fmla="*/ 0 h 27"/>
                    <a:gd name="T2" fmla="*/ 0 w 215"/>
                    <a:gd name="T3" fmla="*/ 0 h 27"/>
                    <a:gd name="T4" fmla="*/ 0 w 215"/>
                    <a:gd name="T5" fmla="*/ 26 h 27"/>
                    <a:gd name="T6" fmla="*/ 214 w 215"/>
                    <a:gd name="T7" fmla="*/ 26 h 27"/>
                    <a:gd name="T8" fmla="*/ 214 w 215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27">
                      <a:moveTo>
                        <a:pt x="214" y="0"/>
                      </a:move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214" y="26"/>
                      </a:lnTo>
                      <a:lnTo>
                        <a:pt x="214" y="0"/>
                      </a:lnTo>
                    </a:path>
                  </a:pathLst>
                </a:custGeom>
                <a:solidFill>
                  <a:srgbClr val="FFCC33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57" name="Group 6"/>
                <p:cNvGrpSpPr>
                  <a:grpSpLocks/>
                </p:cNvGrpSpPr>
                <p:nvPr/>
              </p:nvGrpSpPr>
              <p:grpSpPr bwMode="auto">
                <a:xfrm>
                  <a:off x="2922" y="3067"/>
                  <a:ext cx="189" cy="18"/>
                  <a:chOff x="2922" y="3067"/>
                  <a:chExt cx="189" cy="18"/>
                </a:xfrm>
              </p:grpSpPr>
              <p:sp>
                <p:nvSpPr>
                  <p:cNvPr id="39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1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86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2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8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9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3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9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2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35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5" y="2891"/>
                  <a:ext cx="368" cy="172"/>
                </a:xfrm>
                <a:prstGeom prst="rect">
                  <a:avLst/>
                </a:prstGeom>
                <a:solidFill>
                  <a:srgbClr val="ADD6A5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" name="Freeform 24"/>
                <p:cNvSpPr>
                  <a:spLocks/>
                </p:cNvSpPr>
                <p:nvPr/>
              </p:nvSpPr>
              <p:spPr bwMode="auto">
                <a:xfrm>
                  <a:off x="2813" y="2895"/>
                  <a:ext cx="25" cy="206"/>
                </a:xfrm>
                <a:custGeom>
                  <a:avLst/>
                  <a:gdLst>
                    <a:gd name="T0" fmla="*/ 0 w 25"/>
                    <a:gd name="T1" fmla="*/ 0 h 206"/>
                    <a:gd name="T2" fmla="*/ 24 w 25"/>
                    <a:gd name="T3" fmla="*/ 0 h 206"/>
                    <a:gd name="T4" fmla="*/ 24 w 25"/>
                    <a:gd name="T5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05"/>
                      </a:lnTo>
                    </a:path>
                  </a:pathLst>
                </a:custGeom>
                <a:noFill/>
                <a:ln w="25399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60" name="Group 25"/>
                <p:cNvGrpSpPr>
                  <a:grpSpLocks/>
                </p:cNvGrpSpPr>
                <p:nvPr/>
              </p:nvGrpSpPr>
              <p:grpSpPr bwMode="auto">
                <a:xfrm>
                  <a:off x="2801" y="2935"/>
                  <a:ext cx="32" cy="23"/>
                  <a:chOff x="2801" y="2935"/>
                  <a:chExt cx="32" cy="23"/>
                </a:xfrm>
              </p:grpSpPr>
              <p:sp>
                <p:nvSpPr>
                  <p:cNvPr id="397" name="Freeform 26"/>
                  <p:cNvSpPr>
                    <a:spLocks/>
                  </p:cNvSpPr>
                  <p:nvPr/>
                </p:nvSpPr>
                <p:spPr bwMode="auto">
                  <a:xfrm>
                    <a:off x="2801" y="294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0 w 23"/>
                      <a:gd name="T3" fmla="*/ 0 h 17"/>
                      <a:gd name="T4" fmla="*/ 0 w 23"/>
                      <a:gd name="T5" fmla="*/ 16 h 17"/>
                      <a:gd name="T6" fmla="*/ 22 w 23"/>
                      <a:gd name="T7" fmla="*/ 16 h 17"/>
                      <a:gd name="T8" fmla="*/ 22 w 2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2" y="16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E9E7D1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8" name="Freeform 27"/>
                  <p:cNvSpPr>
                    <a:spLocks/>
                  </p:cNvSpPr>
                  <p:nvPr/>
                </p:nvSpPr>
                <p:spPr bwMode="auto">
                  <a:xfrm>
                    <a:off x="2816" y="2935"/>
                    <a:ext cx="17" cy="23"/>
                  </a:xfrm>
                  <a:custGeom>
                    <a:avLst/>
                    <a:gdLst>
                      <a:gd name="T0" fmla="*/ 16 w 17"/>
                      <a:gd name="T1" fmla="*/ 0 h 23"/>
                      <a:gd name="T2" fmla="*/ 0 w 17"/>
                      <a:gd name="T3" fmla="*/ 0 h 23"/>
                      <a:gd name="T4" fmla="*/ 0 w 17"/>
                      <a:gd name="T5" fmla="*/ 22 h 23"/>
                      <a:gd name="T6" fmla="*/ 16 w 17"/>
                      <a:gd name="T7" fmla="*/ 22 h 23"/>
                      <a:gd name="T8" fmla="*/ 16 w 17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3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2"/>
                        </a:lnTo>
                        <a:lnTo>
                          <a:pt x="16" y="2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52493E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1" name="Group 28"/>
                <p:cNvGrpSpPr>
                  <a:grpSpLocks/>
                </p:cNvGrpSpPr>
                <p:nvPr/>
              </p:nvGrpSpPr>
              <p:grpSpPr bwMode="auto">
                <a:xfrm>
                  <a:off x="3048" y="2940"/>
                  <a:ext cx="62" cy="54"/>
                  <a:chOff x="3048" y="2940"/>
                  <a:chExt cx="62" cy="54"/>
                </a:xfrm>
              </p:grpSpPr>
              <p:sp>
                <p:nvSpPr>
                  <p:cNvPr id="395" name="Freeform 29"/>
                  <p:cNvSpPr>
                    <a:spLocks/>
                  </p:cNvSpPr>
                  <p:nvPr/>
                </p:nvSpPr>
                <p:spPr bwMode="auto">
                  <a:xfrm>
                    <a:off x="3048" y="2944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6" name="Freeform 30"/>
                  <p:cNvSpPr>
                    <a:spLocks/>
                  </p:cNvSpPr>
                  <p:nvPr/>
                </p:nvSpPr>
                <p:spPr bwMode="auto">
                  <a:xfrm>
                    <a:off x="3050" y="2940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2" name="Group 31"/>
                <p:cNvGrpSpPr>
                  <a:grpSpLocks/>
                </p:cNvGrpSpPr>
                <p:nvPr/>
              </p:nvGrpSpPr>
              <p:grpSpPr bwMode="auto">
                <a:xfrm>
                  <a:off x="2939" y="2989"/>
                  <a:ext cx="79" cy="70"/>
                  <a:chOff x="2939" y="2989"/>
                  <a:chExt cx="79" cy="70"/>
                </a:xfrm>
              </p:grpSpPr>
              <p:sp>
                <p:nvSpPr>
                  <p:cNvPr id="393" name="Freeform 32"/>
                  <p:cNvSpPr>
                    <a:spLocks/>
                  </p:cNvSpPr>
                  <p:nvPr/>
                </p:nvSpPr>
                <p:spPr bwMode="auto">
                  <a:xfrm>
                    <a:off x="2939" y="2993"/>
                    <a:ext cx="76" cy="66"/>
                  </a:xfrm>
                  <a:custGeom>
                    <a:avLst/>
                    <a:gdLst>
                      <a:gd name="T0" fmla="*/ 75 w 76"/>
                      <a:gd name="T1" fmla="*/ 0 h 66"/>
                      <a:gd name="T2" fmla="*/ 0 w 76"/>
                      <a:gd name="T3" fmla="*/ 0 h 66"/>
                      <a:gd name="T4" fmla="*/ 0 w 76"/>
                      <a:gd name="T5" fmla="*/ 65 h 66"/>
                      <a:gd name="T6" fmla="*/ 75 w 76"/>
                      <a:gd name="T7" fmla="*/ 65 h 66"/>
                      <a:gd name="T8" fmla="*/ 75 w 76"/>
                      <a:gd name="T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6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5"/>
                        </a:lnTo>
                        <a:lnTo>
                          <a:pt x="75" y="6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4" name="Freeform 33"/>
                  <p:cNvSpPr>
                    <a:spLocks/>
                  </p:cNvSpPr>
                  <p:nvPr/>
                </p:nvSpPr>
                <p:spPr bwMode="auto">
                  <a:xfrm>
                    <a:off x="2942" y="2989"/>
                    <a:ext cx="76" cy="67"/>
                  </a:xfrm>
                  <a:custGeom>
                    <a:avLst/>
                    <a:gdLst>
                      <a:gd name="T0" fmla="*/ 75 w 76"/>
                      <a:gd name="T1" fmla="*/ 0 h 67"/>
                      <a:gd name="T2" fmla="*/ 0 w 76"/>
                      <a:gd name="T3" fmla="*/ 0 h 67"/>
                      <a:gd name="T4" fmla="*/ 0 w 76"/>
                      <a:gd name="T5" fmla="*/ 66 h 67"/>
                      <a:gd name="T6" fmla="*/ 75 w 76"/>
                      <a:gd name="T7" fmla="*/ 66 h 67"/>
                      <a:gd name="T8" fmla="*/ 75 w 76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7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75" y="66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3" name="Group 34"/>
                <p:cNvGrpSpPr>
                  <a:grpSpLocks/>
                </p:cNvGrpSpPr>
                <p:nvPr/>
              </p:nvGrpSpPr>
              <p:grpSpPr bwMode="auto">
                <a:xfrm>
                  <a:off x="3186" y="2940"/>
                  <a:ext cx="20" cy="82"/>
                  <a:chOff x="3186" y="2940"/>
                  <a:chExt cx="20" cy="82"/>
                </a:xfrm>
              </p:grpSpPr>
              <p:sp>
                <p:nvSpPr>
                  <p:cNvPr id="391" name="Freeform 35"/>
                  <p:cNvSpPr>
                    <a:spLocks/>
                  </p:cNvSpPr>
                  <p:nvPr/>
                </p:nvSpPr>
                <p:spPr bwMode="auto">
                  <a:xfrm>
                    <a:off x="3186" y="2944"/>
                    <a:ext cx="17" cy="78"/>
                  </a:xfrm>
                  <a:custGeom>
                    <a:avLst/>
                    <a:gdLst>
                      <a:gd name="T0" fmla="*/ 16 w 17"/>
                      <a:gd name="T1" fmla="*/ 0 h 78"/>
                      <a:gd name="T2" fmla="*/ 0 w 17"/>
                      <a:gd name="T3" fmla="*/ 0 h 78"/>
                      <a:gd name="T4" fmla="*/ 0 w 17"/>
                      <a:gd name="T5" fmla="*/ 77 h 78"/>
                      <a:gd name="T6" fmla="*/ 16 w 17"/>
                      <a:gd name="T7" fmla="*/ 77 h 78"/>
                      <a:gd name="T8" fmla="*/ 16 w 17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7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6" y="7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2" name="Freeform 36"/>
                  <p:cNvSpPr>
                    <a:spLocks/>
                  </p:cNvSpPr>
                  <p:nvPr/>
                </p:nvSpPr>
                <p:spPr bwMode="auto">
                  <a:xfrm>
                    <a:off x="3188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4" name="Group 37"/>
                <p:cNvGrpSpPr>
                  <a:grpSpLocks/>
                </p:cNvGrpSpPr>
                <p:nvPr/>
              </p:nvGrpSpPr>
              <p:grpSpPr bwMode="auto">
                <a:xfrm>
                  <a:off x="3168" y="3028"/>
                  <a:ext cx="28" cy="21"/>
                  <a:chOff x="3168" y="3028"/>
                  <a:chExt cx="28" cy="21"/>
                </a:xfrm>
              </p:grpSpPr>
              <p:sp>
                <p:nvSpPr>
                  <p:cNvPr id="389" name="Freeform 38"/>
                  <p:cNvSpPr>
                    <a:spLocks/>
                  </p:cNvSpPr>
                  <p:nvPr/>
                </p:nvSpPr>
                <p:spPr bwMode="auto">
                  <a:xfrm>
                    <a:off x="3168" y="3032"/>
                    <a:ext cx="26" cy="17"/>
                  </a:xfrm>
                  <a:custGeom>
                    <a:avLst/>
                    <a:gdLst>
                      <a:gd name="T0" fmla="*/ 25 w 26"/>
                      <a:gd name="T1" fmla="*/ 0 h 17"/>
                      <a:gd name="T2" fmla="*/ 0 w 26"/>
                      <a:gd name="T3" fmla="*/ 0 h 17"/>
                      <a:gd name="T4" fmla="*/ 0 w 26"/>
                      <a:gd name="T5" fmla="*/ 16 h 17"/>
                      <a:gd name="T6" fmla="*/ 25 w 26"/>
                      <a:gd name="T7" fmla="*/ 16 h 17"/>
                      <a:gd name="T8" fmla="*/ 25 w 26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7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5" y="16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0" name="Freeform 39"/>
                  <p:cNvSpPr>
                    <a:spLocks/>
                  </p:cNvSpPr>
                  <p:nvPr/>
                </p:nvSpPr>
                <p:spPr bwMode="auto">
                  <a:xfrm>
                    <a:off x="3170" y="3028"/>
                    <a:ext cx="26" cy="18"/>
                  </a:xfrm>
                  <a:custGeom>
                    <a:avLst/>
                    <a:gdLst>
                      <a:gd name="T0" fmla="*/ 25 w 26"/>
                      <a:gd name="T1" fmla="*/ 0 h 18"/>
                      <a:gd name="T2" fmla="*/ 0 w 26"/>
                      <a:gd name="T3" fmla="*/ 0 h 18"/>
                      <a:gd name="T4" fmla="*/ 0 w 26"/>
                      <a:gd name="T5" fmla="*/ 17 h 18"/>
                      <a:gd name="T6" fmla="*/ 25 w 26"/>
                      <a:gd name="T7" fmla="*/ 17 h 18"/>
                      <a:gd name="T8" fmla="*/ 25 w 26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5" y="17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5" name="Group 40"/>
                <p:cNvGrpSpPr>
                  <a:grpSpLocks/>
                </p:cNvGrpSpPr>
                <p:nvPr/>
              </p:nvGrpSpPr>
              <p:grpSpPr bwMode="auto">
                <a:xfrm>
                  <a:off x="3126" y="2942"/>
                  <a:ext cx="20" cy="37"/>
                  <a:chOff x="3126" y="2942"/>
                  <a:chExt cx="20" cy="37"/>
                </a:xfrm>
              </p:grpSpPr>
              <p:sp>
                <p:nvSpPr>
                  <p:cNvPr id="387" name="Freeform 41"/>
                  <p:cNvSpPr>
                    <a:spLocks/>
                  </p:cNvSpPr>
                  <p:nvPr/>
                </p:nvSpPr>
                <p:spPr bwMode="auto">
                  <a:xfrm>
                    <a:off x="3126" y="2945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8" name="Freeform 42"/>
                  <p:cNvSpPr>
                    <a:spLocks/>
                  </p:cNvSpPr>
                  <p:nvPr/>
                </p:nvSpPr>
                <p:spPr bwMode="auto">
                  <a:xfrm>
                    <a:off x="3128" y="2942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6" name="Group 43"/>
                <p:cNvGrpSpPr>
                  <a:grpSpLocks/>
                </p:cNvGrpSpPr>
                <p:nvPr/>
              </p:nvGrpSpPr>
              <p:grpSpPr bwMode="auto">
                <a:xfrm>
                  <a:off x="3125" y="2978"/>
                  <a:ext cx="20" cy="37"/>
                  <a:chOff x="3125" y="2978"/>
                  <a:chExt cx="20" cy="37"/>
                </a:xfrm>
              </p:grpSpPr>
              <p:sp>
                <p:nvSpPr>
                  <p:cNvPr id="385" name="Freeform 44"/>
                  <p:cNvSpPr>
                    <a:spLocks/>
                  </p:cNvSpPr>
                  <p:nvPr/>
                </p:nvSpPr>
                <p:spPr bwMode="auto">
                  <a:xfrm>
                    <a:off x="3125" y="2981"/>
                    <a:ext cx="17" cy="34"/>
                  </a:xfrm>
                  <a:custGeom>
                    <a:avLst/>
                    <a:gdLst>
                      <a:gd name="T0" fmla="*/ 16 w 17"/>
                      <a:gd name="T1" fmla="*/ 0 h 34"/>
                      <a:gd name="T2" fmla="*/ 0 w 17"/>
                      <a:gd name="T3" fmla="*/ 0 h 34"/>
                      <a:gd name="T4" fmla="*/ 0 w 17"/>
                      <a:gd name="T5" fmla="*/ 33 h 34"/>
                      <a:gd name="T6" fmla="*/ 16 w 17"/>
                      <a:gd name="T7" fmla="*/ 33 h 34"/>
                      <a:gd name="T8" fmla="*/ 16 w 17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4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6" y="33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6" name="Freeform 45"/>
                  <p:cNvSpPr>
                    <a:spLocks/>
                  </p:cNvSpPr>
                  <p:nvPr/>
                </p:nvSpPr>
                <p:spPr bwMode="auto">
                  <a:xfrm>
                    <a:off x="3127" y="2978"/>
                    <a:ext cx="18" cy="35"/>
                  </a:xfrm>
                  <a:custGeom>
                    <a:avLst/>
                    <a:gdLst>
                      <a:gd name="T0" fmla="*/ 17 w 18"/>
                      <a:gd name="T1" fmla="*/ 0 h 35"/>
                      <a:gd name="T2" fmla="*/ 0 w 18"/>
                      <a:gd name="T3" fmla="*/ 0 h 35"/>
                      <a:gd name="T4" fmla="*/ 0 w 18"/>
                      <a:gd name="T5" fmla="*/ 34 h 35"/>
                      <a:gd name="T6" fmla="*/ 17 w 18"/>
                      <a:gd name="T7" fmla="*/ 34 h 35"/>
                      <a:gd name="T8" fmla="*/ 17 w 18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4"/>
                        </a:lnTo>
                        <a:lnTo>
                          <a:pt x="17" y="3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7" name="Group 46"/>
                <p:cNvGrpSpPr>
                  <a:grpSpLocks/>
                </p:cNvGrpSpPr>
                <p:nvPr/>
              </p:nvGrpSpPr>
              <p:grpSpPr bwMode="auto">
                <a:xfrm>
                  <a:off x="3025" y="2940"/>
                  <a:ext cx="19" cy="31"/>
                  <a:chOff x="3025" y="2940"/>
                  <a:chExt cx="19" cy="31"/>
                </a:xfrm>
              </p:grpSpPr>
              <p:sp>
                <p:nvSpPr>
                  <p:cNvPr id="383" name="Freeform 47"/>
                  <p:cNvSpPr>
                    <a:spLocks/>
                  </p:cNvSpPr>
                  <p:nvPr/>
                </p:nvSpPr>
                <p:spPr bwMode="auto">
                  <a:xfrm>
                    <a:off x="3025" y="2944"/>
                    <a:ext cx="17" cy="27"/>
                  </a:xfrm>
                  <a:custGeom>
                    <a:avLst/>
                    <a:gdLst>
                      <a:gd name="T0" fmla="*/ 16 w 17"/>
                      <a:gd name="T1" fmla="*/ 0 h 27"/>
                      <a:gd name="T2" fmla="*/ 0 w 17"/>
                      <a:gd name="T3" fmla="*/ 0 h 27"/>
                      <a:gd name="T4" fmla="*/ 0 w 17"/>
                      <a:gd name="T5" fmla="*/ 26 h 27"/>
                      <a:gd name="T6" fmla="*/ 16 w 17"/>
                      <a:gd name="T7" fmla="*/ 26 h 27"/>
                      <a:gd name="T8" fmla="*/ 16 w 1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16" y="2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4" name="Freeform 48"/>
                  <p:cNvSpPr>
                    <a:spLocks/>
                  </p:cNvSpPr>
                  <p:nvPr/>
                </p:nvSpPr>
                <p:spPr bwMode="auto">
                  <a:xfrm>
                    <a:off x="3027" y="2940"/>
                    <a:ext cx="17" cy="28"/>
                  </a:xfrm>
                  <a:custGeom>
                    <a:avLst/>
                    <a:gdLst>
                      <a:gd name="T0" fmla="*/ 16 w 17"/>
                      <a:gd name="T1" fmla="*/ 0 h 28"/>
                      <a:gd name="T2" fmla="*/ 0 w 17"/>
                      <a:gd name="T3" fmla="*/ 0 h 28"/>
                      <a:gd name="T4" fmla="*/ 0 w 17"/>
                      <a:gd name="T5" fmla="*/ 27 h 28"/>
                      <a:gd name="T6" fmla="*/ 16 w 17"/>
                      <a:gd name="T7" fmla="*/ 27 h 28"/>
                      <a:gd name="T8" fmla="*/ 16 w 17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6" y="2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8" name="Group 49"/>
                <p:cNvGrpSpPr>
                  <a:grpSpLocks/>
                </p:cNvGrpSpPr>
                <p:nvPr/>
              </p:nvGrpSpPr>
              <p:grpSpPr bwMode="auto">
                <a:xfrm>
                  <a:off x="3161" y="2940"/>
                  <a:ext cx="19" cy="82"/>
                  <a:chOff x="3161" y="2940"/>
                  <a:chExt cx="19" cy="82"/>
                </a:xfrm>
              </p:grpSpPr>
              <p:sp>
                <p:nvSpPr>
                  <p:cNvPr id="381" name="Freeform 50"/>
                  <p:cNvSpPr>
                    <a:spLocks/>
                  </p:cNvSpPr>
                  <p:nvPr/>
                </p:nvSpPr>
                <p:spPr bwMode="auto">
                  <a:xfrm>
                    <a:off x="3161" y="2944"/>
                    <a:ext cx="18" cy="78"/>
                  </a:xfrm>
                  <a:custGeom>
                    <a:avLst/>
                    <a:gdLst>
                      <a:gd name="T0" fmla="*/ 17 w 18"/>
                      <a:gd name="T1" fmla="*/ 0 h 78"/>
                      <a:gd name="T2" fmla="*/ 0 w 18"/>
                      <a:gd name="T3" fmla="*/ 0 h 78"/>
                      <a:gd name="T4" fmla="*/ 0 w 18"/>
                      <a:gd name="T5" fmla="*/ 77 h 78"/>
                      <a:gd name="T6" fmla="*/ 17 w 18"/>
                      <a:gd name="T7" fmla="*/ 77 h 78"/>
                      <a:gd name="T8" fmla="*/ 17 w 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7" y="7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2" name="Freeform 51"/>
                  <p:cNvSpPr>
                    <a:spLocks/>
                  </p:cNvSpPr>
                  <p:nvPr/>
                </p:nvSpPr>
                <p:spPr bwMode="auto">
                  <a:xfrm>
                    <a:off x="3162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69" name="Group 52"/>
                <p:cNvGrpSpPr>
                  <a:grpSpLocks/>
                </p:cNvGrpSpPr>
                <p:nvPr/>
              </p:nvGrpSpPr>
              <p:grpSpPr bwMode="auto">
                <a:xfrm>
                  <a:off x="3085" y="2907"/>
                  <a:ext cx="21" cy="21"/>
                  <a:chOff x="3085" y="2907"/>
                  <a:chExt cx="21" cy="21"/>
                </a:xfrm>
              </p:grpSpPr>
              <p:sp>
                <p:nvSpPr>
                  <p:cNvPr id="379" name="Freeform 53"/>
                  <p:cNvSpPr>
                    <a:spLocks/>
                  </p:cNvSpPr>
                  <p:nvPr/>
                </p:nvSpPr>
                <p:spPr bwMode="auto">
                  <a:xfrm>
                    <a:off x="3085" y="2911"/>
                    <a:ext cx="20" cy="17"/>
                  </a:xfrm>
                  <a:custGeom>
                    <a:avLst/>
                    <a:gdLst>
                      <a:gd name="T0" fmla="*/ 19 w 20"/>
                      <a:gd name="T1" fmla="*/ 0 h 17"/>
                      <a:gd name="T2" fmla="*/ 0 w 20"/>
                      <a:gd name="T3" fmla="*/ 0 h 17"/>
                      <a:gd name="T4" fmla="*/ 0 w 20"/>
                      <a:gd name="T5" fmla="*/ 16 h 17"/>
                      <a:gd name="T6" fmla="*/ 19 w 20"/>
                      <a:gd name="T7" fmla="*/ 16 h 17"/>
                      <a:gd name="T8" fmla="*/ 19 w 2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0" name="Freeform 54"/>
                  <p:cNvSpPr>
                    <a:spLocks/>
                  </p:cNvSpPr>
                  <p:nvPr/>
                </p:nvSpPr>
                <p:spPr bwMode="auto">
                  <a:xfrm>
                    <a:off x="3087" y="2907"/>
                    <a:ext cx="19" cy="19"/>
                  </a:xfrm>
                  <a:custGeom>
                    <a:avLst/>
                    <a:gdLst>
                      <a:gd name="T0" fmla="*/ 18 w 19"/>
                      <a:gd name="T1" fmla="*/ 0 h 19"/>
                      <a:gd name="T2" fmla="*/ 0 w 19"/>
                      <a:gd name="T3" fmla="*/ 0 h 19"/>
                      <a:gd name="T4" fmla="*/ 0 w 19"/>
                      <a:gd name="T5" fmla="*/ 18 h 19"/>
                      <a:gd name="T6" fmla="*/ 18 w 19"/>
                      <a:gd name="T7" fmla="*/ 18 h 19"/>
                      <a:gd name="T8" fmla="*/ 18 w 19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8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18" y="18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70" name="Group 55"/>
                <p:cNvGrpSpPr>
                  <a:grpSpLocks/>
                </p:cNvGrpSpPr>
                <p:nvPr/>
              </p:nvGrpSpPr>
              <p:grpSpPr bwMode="auto">
                <a:xfrm>
                  <a:off x="2904" y="2924"/>
                  <a:ext cx="24" cy="21"/>
                  <a:chOff x="2904" y="2924"/>
                  <a:chExt cx="24" cy="21"/>
                </a:xfrm>
              </p:grpSpPr>
              <p:sp>
                <p:nvSpPr>
                  <p:cNvPr id="377" name="Freeform 56"/>
                  <p:cNvSpPr>
                    <a:spLocks/>
                  </p:cNvSpPr>
                  <p:nvPr/>
                </p:nvSpPr>
                <p:spPr bwMode="auto">
                  <a:xfrm>
                    <a:off x="2904" y="2926"/>
                    <a:ext cx="21" cy="19"/>
                  </a:xfrm>
                  <a:custGeom>
                    <a:avLst/>
                    <a:gdLst>
                      <a:gd name="T0" fmla="*/ 20 w 21"/>
                      <a:gd name="T1" fmla="*/ 0 h 19"/>
                      <a:gd name="T2" fmla="*/ 0 w 21"/>
                      <a:gd name="T3" fmla="*/ 0 h 19"/>
                      <a:gd name="T4" fmla="*/ 0 w 21"/>
                      <a:gd name="T5" fmla="*/ 18 h 19"/>
                      <a:gd name="T6" fmla="*/ 20 w 21"/>
                      <a:gd name="T7" fmla="*/ 18 h 19"/>
                      <a:gd name="T8" fmla="*/ 20 w 21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20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20" y="1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78" name="Freeform 57"/>
                  <p:cNvSpPr>
                    <a:spLocks/>
                  </p:cNvSpPr>
                  <p:nvPr/>
                </p:nvSpPr>
                <p:spPr bwMode="auto">
                  <a:xfrm>
                    <a:off x="2906" y="2924"/>
                    <a:ext cx="22" cy="18"/>
                  </a:xfrm>
                  <a:custGeom>
                    <a:avLst/>
                    <a:gdLst>
                      <a:gd name="T0" fmla="*/ 21 w 22"/>
                      <a:gd name="T1" fmla="*/ 0 h 18"/>
                      <a:gd name="T2" fmla="*/ 0 w 22"/>
                      <a:gd name="T3" fmla="*/ 0 h 18"/>
                      <a:gd name="T4" fmla="*/ 0 w 22"/>
                      <a:gd name="T5" fmla="*/ 17 h 18"/>
                      <a:gd name="T6" fmla="*/ 21 w 22"/>
                      <a:gd name="T7" fmla="*/ 17 h 18"/>
                      <a:gd name="T8" fmla="*/ 21 w 22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18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1" y="17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71" name="Group 58"/>
                <p:cNvGrpSpPr>
                  <a:grpSpLocks/>
                </p:cNvGrpSpPr>
                <p:nvPr/>
              </p:nvGrpSpPr>
              <p:grpSpPr bwMode="auto">
                <a:xfrm>
                  <a:off x="2854" y="2979"/>
                  <a:ext cx="34" cy="20"/>
                  <a:chOff x="2854" y="2979"/>
                  <a:chExt cx="34" cy="20"/>
                </a:xfrm>
              </p:grpSpPr>
              <p:sp>
                <p:nvSpPr>
                  <p:cNvPr id="375" name="Freeform 59"/>
                  <p:cNvSpPr>
                    <a:spLocks/>
                  </p:cNvSpPr>
                  <p:nvPr/>
                </p:nvSpPr>
                <p:spPr bwMode="auto">
                  <a:xfrm>
                    <a:off x="2854" y="2982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76" name="Freeform 60"/>
                  <p:cNvSpPr>
                    <a:spLocks/>
                  </p:cNvSpPr>
                  <p:nvPr/>
                </p:nvSpPr>
                <p:spPr bwMode="auto">
                  <a:xfrm>
                    <a:off x="2857" y="2979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372" name="Group 61"/>
                <p:cNvGrpSpPr>
                  <a:grpSpLocks/>
                </p:cNvGrpSpPr>
                <p:nvPr/>
              </p:nvGrpSpPr>
              <p:grpSpPr bwMode="auto">
                <a:xfrm>
                  <a:off x="2854" y="3003"/>
                  <a:ext cx="34" cy="20"/>
                  <a:chOff x="2854" y="3003"/>
                  <a:chExt cx="34" cy="20"/>
                </a:xfrm>
              </p:grpSpPr>
              <p:sp>
                <p:nvSpPr>
                  <p:cNvPr id="373" name="Freeform 62"/>
                  <p:cNvSpPr>
                    <a:spLocks/>
                  </p:cNvSpPr>
                  <p:nvPr/>
                </p:nvSpPr>
                <p:spPr bwMode="auto">
                  <a:xfrm>
                    <a:off x="2854" y="3006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74" name="Freeform 63"/>
                  <p:cNvSpPr>
                    <a:spLocks/>
                  </p:cNvSpPr>
                  <p:nvPr/>
                </p:nvSpPr>
                <p:spPr bwMode="auto">
                  <a:xfrm>
                    <a:off x="2857" y="3003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492" name="组合 491"/>
            <p:cNvGrpSpPr/>
            <p:nvPr/>
          </p:nvGrpSpPr>
          <p:grpSpPr>
            <a:xfrm>
              <a:off x="1224603" y="3709612"/>
              <a:ext cx="1305822" cy="693857"/>
              <a:chOff x="1367883" y="5491661"/>
              <a:chExt cx="1305822" cy="693857"/>
            </a:xfrm>
          </p:grpSpPr>
          <p:sp>
            <p:nvSpPr>
              <p:cNvPr id="493" name="Rectangle 64"/>
              <p:cNvSpPr>
                <a:spLocks noChangeArrowheads="1"/>
              </p:cNvSpPr>
              <p:nvPr/>
            </p:nvSpPr>
            <p:spPr bwMode="auto">
              <a:xfrm>
                <a:off x="2231276" y="5877099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pic>
            <p:nvPicPr>
              <p:cNvPr id="494" name="Picture 3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883" y="5491661"/>
                <a:ext cx="813967" cy="63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5" name="Group 4"/>
              <p:cNvGrpSpPr>
                <a:grpSpLocks/>
              </p:cNvGrpSpPr>
              <p:nvPr/>
            </p:nvGrpSpPr>
            <p:grpSpPr bwMode="auto">
              <a:xfrm>
                <a:off x="1932342" y="5670084"/>
                <a:ext cx="539456" cy="298449"/>
                <a:chOff x="2801" y="2891"/>
                <a:chExt cx="412" cy="210"/>
              </a:xfrm>
            </p:grpSpPr>
            <p:sp>
              <p:nvSpPr>
                <p:cNvPr id="496" name="Freeform 5"/>
                <p:cNvSpPr>
                  <a:spLocks/>
                </p:cNvSpPr>
                <p:nvPr/>
              </p:nvSpPr>
              <p:spPr bwMode="auto">
                <a:xfrm>
                  <a:off x="2904" y="3063"/>
                  <a:ext cx="215" cy="27"/>
                </a:xfrm>
                <a:custGeom>
                  <a:avLst/>
                  <a:gdLst>
                    <a:gd name="T0" fmla="*/ 214 w 215"/>
                    <a:gd name="T1" fmla="*/ 0 h 27"/>
                    <a:gd name="T2" fmla="*/ 0 w 215"/>
                    <a:gd name="T3" fmla="*/ 0 h 27"/>
                    <a:gd name="T4" fmla="*/ 0 w 215"/>
                    <a:gd name="T5" fmla="*/ 26 h 27"/>
                    <a:gd name="T6" fmla="*/ 214 w 215"/>
                    <a:gd name="T7" fmla="*/ 26 h 27"/>
                    <a:gd name="T8" fmla="*/ 214 w 215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27">
                      <a:moveTo>
                        <a:pt x="214" y="0"/>
                      </a:move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214" y="26"/>
                      </a:lnTo>
                      <a:lnTo>
                        <a:pt x="214" y="0"/>
                      </a:lnTo>
                    </a:path>
                  </a:pathLst>
                </a:custGeom>
                <a:solidFill>
                  <a:srgbClr val="FFCC33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97" name="Group 6"/>
                <p:cNvGrpSpPr>
                  <a:grpSpLocks/>
                </p:cNvGrpSpPr>
                <p:nvPr/>
              </p:nvGrpSpPr>
              <p:grpSpPr bwMode="auto">
                <a:xfrm>
                  <a:off x="2922" y="3067"/>
                  <a:ext cx="189" cy="18"/>
                  <a:chOff x="2922" y="3067"/>
                  <a:chExt cx="189" cy="18"/>
                </a:xfrm>
              </p:grpSpPr>
              <p:sp>
                <p:nvSpPr>
                  <p:cNvPr id="53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1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86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2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3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5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2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49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5" y="2891"/>
                  <a:ext cx="368" cy="172"/>
                </a:xfrm>
                <a:prstGeom prst="rect">
                  <a:avLst/>
                </a:prstGeom>
                <a:solidFill>
                  <a:srgbClr val="ADD6A5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9" name="Freeform 24"/>
                <p:cNvSpPr>
                  <a:spLocks/>
                </p:cNvSpPr>
                <p:nvPr/>
              </p:nvSpPr>
              <p:spPr bwMode="auto">
                <a:xfrm>
                  <a:off x="2813" y="2895"/>
                  <a:ext cx="25" cy="206"/>
                </a:xfrm>
                <a:custGeom>
                  <a:avLst/>
                  <a:gdLst>
                    <a:gd name="T0" fmla="*/ 0 w 25"/>
                    <a:gd name="T1" fmla="*/ 0 h 206"/>
                    <a:gd name="T2" fmla="*/ 24 w 25"/>
                    <a:gd name="T3" fmla="*/ 0 h 206"/>
                    <a:gd name="T4" fmla="*/ 24 w 25"/>
                    <a:gd name="T5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05"/>
                      </a:lnTo>
                    </a:path>
                  </a:pathLst>
                </a:custGeom>
                <a:noFill/>
                <a:ln w="25399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00" name="Group 25"/>
                <p:cNvGrpSpPr>
                  <a:grpSpLocks/>
                </p:cNvGrpSpPr>
                <p:nvPr/>
              </p:nvGrpSpPr>
              <p:grpSpPr bwMode="auto">
                <a:xfrm>
                  <a:off x="2801" y="2935"/>
                  <a:ext cx="32" cy="23"/>
                  <a:chOff x="2801" y="2935"/>
                  <a:chExt cx="32" cy="23"/>
                </a:xfrm>
              </p:grpSpPr>
              <p:sp>
                <p:nvSpPr>
                  <p:cNvPr id="537" name="Freeform 26"/>
                  <p:cNvSpPr>
                    <a:spLocks/>
                  </p:cNvSpPr>
                  <p:nvPr/>
                </p:nvSpPr>
                <p:spPr bwMode="auto">
                  <a:xfrm>
                    <a:off x="2801" y="294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0 w 23"/>
                      <a:gd name="T3" fmla="*/ 0 h 17"/>
                      <a:gd name="T4" fmla="*/ 0 w 23"/>
                      <a:gd name="T5" fmla="*/ 16 h 17"/>
                      <a:gd name="T6" fmla="*/ 22 w 23"/>
                      <a:gd name="T7" fmla="*/ 16 h 17"/>
                      <a:gd name="T8" fmla="*/ 22 w 2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2" y="16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E9E7D1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8" name="Freeform 27"/>
                  <p:cNvSpPr>
                    <a:spLocks/>
                  </p:cNvSpPr>
                  <p:nvPr/>
                </p:nvSpPr>
                <p:spPr bwMode="auto">
                  <a:xfrm>
                    <a:off x="2816" y="2935"/>
                    <a:ext cx="17" cy="23"/>
                  </a:xfrm>
                  <a:custGeom>
                    <a:avLst/>
                    <a:gdLst>
                      <a:gd name="T0" fmla="*/ 16 w 17"/>
                      <a:gd name="T1" fmla="*/ 0 h 23"/>
                      <a:gd name="T2" fmla="*/ 0 w 17"/>
                      <a:gd name="T3" fmla="*/ 0 h 23"/>
                      <a:gd name="T4" fmla="*/ 0 w 17"/>
                      <a:gd name="T5" fmla="*/ 22 h 23"/>
                      <a:gd name="T6" fmla="*/ 16 w 17"/>
                      <a:gd name="T7" fmla="*/ 22 h 23"/>
                      <a:gd name="T8" fmla="*/ 16 w 17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3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2"/>
                        </a:lnTo>
                        <a:lnTo>
                          <a:pt x="16" y="2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52493E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1" name="Group 28"/>
                <p:cNvGrpSpPr>
                  <a:grpSpLocks/>
                </p:cNvGrpSpPr>
                <p:nvPr/>
              </p:nvGrpSpPr>
              <p:grpSpPr bwMode="auto">
                <a:xfrm>
                  <a:off x="3048" y="2940"/>
                  <a:ext cx="62" cy="54"/>
                  <a:chOff x="3048" y="2940"/>
                  <a:chExt cx="62" cy="54"/>
                </a:xfrm>
              </p:grpSpPr>
              <p:sp>
                <p:nvSpPr>
                  <p:cNvPr id="535" name="Freeform 29"/>
                  <p:cNvSpPr>
                    <a:spLocks/>
                  </p:cNvSpPr>
                  <p:nvPr/>
                </p:nvSpPr>
                <p:spPr bwMode="auto">
                  <a:xfrm>
                    <a:off x="3048" y="2944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6" name="Freeform 30"/>
                  <p:cNvSpPr>
                    <a:spLocks/>
                  </p:cNvSpPr>
                  <p:nvPr/>
                </p:nvSpPr>
                <p:spPr bwMode="auto">
                  <a:xfrm>
                    <a:off x="3050" y="2940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2" name="Group 31"/>
                <p:cNvGrpSpPr>
                  <a:grpSpLocks/>
                </p:cNvGrpSpPr>
                <p:nvPr/>
              </p:nvGrpSpPr>
              <p:grpSpPr bwMode="auto">
                <a:xfrm>
                  <a:off x="2939" y="2989"/>
                  <a:ext cx="79" cy="70"/>
                  <a:chOff x="2939" y="2989"/>
                  <a:chExt cx="79" cy="70"/>
                </a:xfrm>
              </p:grpSpPr>
              <p:sp>
                <p:nvSpPr>
                  <p:cNvPr id="533" name="Freeform 32"/>
                  <p:cNvSpPr>
                    <a:spLocks/>
                  </p:cNvSpPr>
                  <p:nvPr/>
                </p:nvSpPr>
                <p:spPr bwMode="auto">
                  <a:xfrm>
                    <a:off x="2939" y="2993"/>
                    <a:ext cx="76" cy="66"/>
                  </a:xfrm>
                  <a:custGeom>
                    <a:avLst/>
                    <a:gdLst>
                      <a:gd name="T0" fmla="*/ 75 w 76"/>
                      <a:gd name="T1" fmla="*/ 0 h 66"/>
                      <a:gd name="T2" fmla="*/ 0 w 76"/>
                      <a:gd name="T3" fmla="*/ 0 h 66"/>
                      <a:gd name="T4" fmla="*/ 0 w 76"/>
                      <a:gd name="T5" fmla="*/ 65 h 66"/>
                      <a:gd name="T6" fmla="*/ 75 w 76"/>
                      <a:gd name="T7" fmla="*/ 65 h 66"/>
                      <a:gd name="T8" fmla="*/ 75 w 76"/>
                      <a:gd name="T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6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5"/>
                        </a:lnTo>
                        <a:lnTo>
                          <a:pt x="75" y="6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4" name="Freeform 33"/>
                  <p:cNvSpPr>
                    <a:spLocks/>
                  </p:cNvSpPr>
                  <p:nvPr/>
                </p:nvSpPr>
                <p:spPr bwMode="auto">
                  <a:xfrm>
                    <a:off x="2942" y="2989"/>
                    <a:ext cx="76" cy="67"/>
                  </a:xfrm>
                  <a:custGeom>
                    <a:avLst/>
                    <a:gdLst>
                      <a:gd name="T0" fmla="*/ 75 w 76"/>
                      <a:gd name="T1" fmla="*/ 0 h 67"/>
                      <a:gd name="T2" fmla="*/ 0 w 76"/>
                      <a:gd name="T3" fmla="*/ 0 h 67"/>
                      <a:gd name="T4" fmla="*/ 0 w 76"/>
                      <a:gd name="T5" fmla="*/ 66 h 67"/>
                      <a:gd name="T6" fmla="*/ 75 w 76"/>
                      <a:gd name="T7" fmla="*/ 66 h 67"/>
                      <a:gd name="T8" fmla="*/ 75 w 76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7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75" y="66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3" name="Group 34"/>
                <p:cNvGrpSpPr>
                  <a:grpSpLocks/>
                </p:cNvGrpSpPr>
                <p:nvPr/>
              </p:nvGrpSpPr>
              <p:grpSpPr bwMode="auto">
                <a:xfrm>
                  <a:off x="3186" y="2940"/>
                  <a:ext cx="20" cy="82"/>
                  <a:chOff x="3186" y="2940"/>
                  <a:chExt cx="20" cy="82"/>
                </a:xfrm>
              </p:grpSpPr>
              <p:sp>
                <p:nvSpPr>
                  <p:cNvPr id="531" name="Freeform 35"/>
                  <p:cNvSpPr>
                    <a:spLocks/>
                  </p:cNvSpPr>
                  <p:nvPr/>
                </p:nvSpPr>
                <p:spPr bwMode="auto">
                  <a:xfrm>
                    <a:off x="3186" y="2944"/>
                    <a:ext cx="17" cy="78"/>
                  </a:xfrm>
                  <a:custGeom>
                    <a:avLst/>
                    <a:gdLst>
                      <a:gd name="T0" fmla="*/ 16 w 17"/>
                      <a:gd name="T1" fmla="*/ 0 h 78"/>
                      <a:gd name="T2" fmla="*/ 0 w 17"/>
                      <a:gd name="T3" fmla="*/ 0 h 78"/>
                      <a:gd name="T4" fmla="*/ 0 w 17"/>
                      <a:gd name="T5" fmla="*/ 77 h 78"/>
                      <a:gd name="T6" fmla="*/ 16 w 17"/>
                      <a:gd name="T7" fmla="*/ 77 h 78"/>
                      <a:gd name="T8" fmla="*/ 16 w 17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7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6" y="7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2" name="Freeform 36"/>
                  <p:cNvSpPr>
                    <a:spLocks/>
                  </p:cNvSpPr>
                  <p:nvPr/>
                </p:nvSpPr>
                <p:spPr bwMode="auto">
                  <a:xfrm>
                    <a:off x="3188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4" name="Group 37"/>
                <p:cNvGrpSpPr>
                  <a:grpSpLocks/>
                </p:cNvGrpSpPr>
                <p:nvPr/>
              </p:nvGrpSpPr>
              <p:grpSpPr bwMode="auto">
                <a:xfrm>
                  <a:off x="3168" y="3028"/>
                  <a:ext cx="28" cy="21"/>
                  <a:chOff x="3168" y="3028"/>
                  <a:chExt cx="28" cy="21"/>
                </a:xfrm>
              </p:grpSpPr>
              <p:sp>
                <p:nvSpPr>
                  <p:cNvPr id="529" name="Freeform 38"/>
                  <p:cNvSpPr>
                    <a:spLocks/>
                  </p:cNvSpPr>
                  <p:nvPr/>
                </p:nvSpPr>
                <p:spPr bwMode="auto">
                  <a:xfrm>
                    <a:off x="3168" y="3032"/>
                    <a:ext cx="26" cy="17"/>
                  </a:xfrm>
                  <a:custGeom>
                    <a:avLst/>
                    <a:gdLst>
                      <a:gd name="T0" fmla="*/ 25 w 26"/>
                      <a:gd name="T1" fmla="*/ 0 h 17"/>
                      <a:gd name="T2" fmla="*/ 0 w 26"/>
                      <a:gd name="T3" fmla="*/ 0 h 17"/>
                      <a:gd name="T4" fmla="*/ 0 w 26"/>
                      <a:gd name="T5" fmla="*/ 16 h 17"/>
                      <a:gd name="T6" fmla="*/ 25 w 26"/>
                      <a:gd name="T7" fmla="*/ 16 h 17"/>
                      <a:gd name="T8" fmla="*/ 25 w 26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7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5" y="16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30" name="Freeform 39"/>
                  <p:cNvSpPr>
                    <a:spLocks/>
                  </p:cNvSpPr>
                  <p:nvPr/>
                </p:nvSpPr>
                <p:spPr bwMode="auto">
                  <a:xfrm>
                    <a:off x="3170" y="3028"/>
                    <a:ext cx="26" cy="18"/>
                  </a:xfrm>
                  <a:custGeom>
                    <a:avLst/>
                    <a:gdLst>
                      <a:gd name="T0" fmla="*/ 25 w 26"/>
                      <a:gd name="T1" fmla="*/ 0 h 18"/>
                      <a:gd name="T2" fmla="*/ 0 w 26"/>
                      <a:gd name="T3" fmla="*/ 0 h 18"/>
                      <a:gd name="T4" fmla="*/ 0 w 26"/>
                      <a:gd name="T5" fmla="*/ 17 h 18"/>
                      <a:gd name="T6" fmla="*/ 25 w 26"/>
                      <a:gd name="T7" fmla="*/ 17 h 18"/>
                      <a:gd name="T8" fmla="*/ 25 w 26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5" y="17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5" name="Group 40"/>
                <p:cNvGrpSpPr>
                  <a:grpSpLocks/>
                </p:cNvGrpSpPr>
                <p:nvPr/>
              </p:nvGrpSpPr>
              <p:grpSpPr bwMode="auto">
                <a:xfrm>
                  <a:off x="3126" y="2942"/>
                  <a:ext cx="20" cy="37"/>
                  <a:chOff x="3126" y="2942"/>
                  <a:chExt cx="20" cy="37"/>
                </a:xfrm>
              </p:grpSpPr>
              <p:sp>
                <p:nvSpPr>
                  <p:cNvPr id="527" name="Freeform 41"/>
                  <p:cNvSpPr>
                    <a:spLocks/>
                  </p:cNvSpPr>
                  <p:nvPr/>
                </p:nvSpPr>
                <p:spPr bwMode="auto">
                  <a:xfrm>
                    <a:off x="3126" y="2945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8" name="Freeform 42"/>
                  <p:cNvSpPr>
                    <a:spLocks/>
                  </p:cNvSpPr>
                  <p:nvPr/>
                </p:nvSpPr>
                <p:spPr bwMode="auto">
                  <a:xfrm>
                    <a:off x="3128" y="2942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6" name="Group 43"/>
                <p:cNvGrpSpPr>
                  <a:grpSpLocks/>
                </p:cNvGrpSpPr>
                <p:nvPr/>
              </p:nvGrpSpPr>
              <p:grpSpPr bwMode="auto">
                <a:xfrm>
                  <a:off x="3125" y="2978"/>
                  <a:ext cx="20" cy="37"/>
                  <a:chOff x="3125" y="2978"/>
                  <a:chExt cx="20" cy="37"/>
                </a:xfrm>
              </p:grpSpPr>
              <p:sp>
                <p:nvSpPr>
                  <p:cNvPr id="525" name="Freeform 44"/>
                  <p:cNvSpPr>
                    <a:spLocks/>
                  </p:cNvSpPr>
                  <p:nvPr/>
                </p:nvSpPr>
                <p:spPr bwMode="auto">
                  <a:xfrm>
                    <a:off x="3125" y="2981"/>
                    <a:ext cx="17" cy="34"/>
                  </a:xfrm>
                  <a:custGeom>
                    <a:avLst/>
                    <a:gdLst>
                      <a:gd name="T0" fmla="*/ 16 w 17"/>
                      <a:gd name="T1" fmla="*/ 0 h 34"/>
                      <a:gd name="T2" fmla="*/ 0 w 17"/>
                      <a:gd name="T3" fmla="*/ 0 h 34"/>
                      <a:gd name="T4" fmla="*/ 0 w 17"/>
                      <a:gd name="T5" fmla="*/ 33 h 34"/>
                      <a:gd name="T6" fmla="*/ 16 w 17"/>
                      <a:gd name="T7" fmla="*/ 33 h 34"/>
                      <a:gd name="T8" fmla="*/ 16 w 17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4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6" y="33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6" name="Freeform 45"/>
                  <p:cNvSpPr>
                    <a:spLocks/>
                  </p:cNvSpPr>
                  <p:nvPr/>
                </p:nvSpPr>
                <p:spPr bwMode="auto">
                  <a:xfrm>
                    <a:off x="3127" y="2978"/>
                    <a:ext cx="18" cy="35"/>
                  </a:xfrm>
                  <a:custGeom>
                    <a:avLst/>
                    <a:gdLst>
                      <a:gd name="T0" fmla="*/ 17 w 18"/>
                      <a:gd name="T1" fmla="*/ 0 h 35"/>
                      <a:gd name="T2" fmla="*/ 0 w 18"/>
                      <a:gd name="T3" fmla="*/ 0 h 35"/>
                      <a:gd name="T4" fmla="*/ 0 w 18"/>
                      <a:gd name="T5" fmla="*/ 34 h 35"/>
                      <a:gd name="T6" fmla="*/ 17 w 18"/>
                      <a:gd name="T7" fmla="*/ 34 h 35"/>
                      <a:gd name="T8" fmla="*/ 17 w 18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4"/>
                        </a:lnTo>
                        <a:lnTo>
                          <a:pt x="17" y="3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7" name="Group 46"/>
                <p:cNvGrpSpPr>
                  <a:grpSpLocks/>
                </p:cNvGrpSpPr>
                <p:nvPr/>
              </p:nvGrpSpPr>
              <p:grpSpPr bwMode="auto">
                <a:xfrm>
                  <a:off x="3025" y="2940"/>
                  <a:ext cx="19" cy="31"/>
                  <a:chOff x="3025" y="2940"/>
                  <a:chExt cx="19" cy="31"/>
                </a:xfrm>
              </p:grpSpPr>
              <p:sp>
                <p:nvSpPr>
                  <p:cNvPr id="523" name="Freeform 47"/>
                  <p:cNvSpPr>
                    <a:spLocks/>
                  </p:cNvSpPr>
                  <p:nvPr/>
                </p:nvSpPr>
                <p:spPr bwMode="auto">
                  <a:xfrm>
                    <a:off x="3025" y="2944"/>
                    <a:ext cx="17" cy="27"/>
                  </a:xfrm>
                  <a:custGeom>
                    <a:avLst/>
                    <a:gdLst>
                      <a:gd name="T0" fmla="*/ 16 w 17"/>
                      <a:gd name="T1" fmla="*/ 0 h 27"/>
                      <a:gd name="T2" fmla="*/ 0 w 17"/>
                      <a:gd name="T3" fmla="*/ 0 h 27"/>
                      <a:gd name="T4" fmla="*/ 0 w 17"/>
                      <a:gd name="T5" fmla="*/ 26 h 27"/>
                      <a:gd name="T6" fmla="*/ 16 w 17"/>
                      <a:gd name="T7" fmla="*/ 26 h 27"/>
                      <a:gd name="T8" fmla="*/ 16 w 1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16" y="2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4" name="Freeform 48"/>
                  <p:cNvSpPr>
                    <a:spLocks/>
                  </p:cNvSpPr>
                  <p:nvPr/>
                </p:nvSpPr>
                <p:spPr bwMode="auto">
                  <a:xfrm>
                    <a:off x="3027" y="2940"/>
                    <a:ext cx="17" cy="28"/>
                  </a:xfrm>
                  <a:custGeom>
                    <a:avLst/>
                    <a:gdLst>
                      <a:gd name="T0" fmla="*/ 16 w 17"/>
                      <a:gd name="T1" fmla="*/ 0 h 28"/>
                      <a:gd name="T2" fmla="*/ 0 w 17"/>
                      <a:gd name="T3" fmla="*/ 0 h 28"/>
                      <a:gd name="T4" fmla="*/ 0 w 17"/>
                      <a:gd name="T5" fmla="*/ 27 h 28"/>
                      <a:gd name="T6" fmla="*/ 16 w 17"/>
                      <a:gd name="T7" fmla="*/ 27 h 28"/>
                      <a:gd name="T8" fmla="*/ 16 w 17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6" y="2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8" name="Group 49"/>
                <p:cNvGrpSpPr>
                  <a:grpSpLocks/>
                </p:cNvGrpSpPr>
                <p:nvPr/>
              </p:nvGrpSpPr>
              <p:grpSpPr bwMode="auto">
                <a:xfrm>
                  <a:off x="3161" y="2940"/>
                  <a:ext cx="19" cy="82"/>
                  <a:chOff x="3161" y="2940"/>
                  <a:chExt cx="19" cy="82"/>
                </a:xfrm>
              </p:grpSpPr>
              <p:sp>
                <p:nvSpPr>
                  <p:cNvPr id="521" name="Freeform 50"/>
                  <p:cNvSpPr>
                    <a:spLocks/>
                  </p:cNvSpPr>
                  <p:nvPr/>
                </p:nvSpPr>
                <p:spPr bwMode="auto">
                  <a:xfrm>
                    <a:off x="3161" y="2944"/>
                    <a:ext cx="18" cy="78"/>
                  </a:xfrm>
                  <a:custGeom>
                    <a:avLst/>
                    <a:gdLst>
                      <a:gd name="T0" fmla="*/ 17 w 18"/>
                      <a:gd name="T1" fmla="*/ 0 h 78"/>
                      <a:gd name="T2" fmla="*/ 0 w 18"/>
                      <a:gd name="T3" fmla="*/ 0 h 78"/>
                      <a:gd name="T4" fmla="*/ 0 w 18"/>
                      <a:gd name="T5" fmla="*/ 77 h 78"/>
                      <a:gd name="T6" fmla="*/ 17 w 18"/>
                      <a:gd name="T7" fmla="*/ 77 h 78"/>
                      <a:gd name="T8" fmla="*/ 17 w 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7" y="7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2" name="Freeform 51"/>
                  <p:cNvSpPr>
                    <a:spLocks/>
                  </p:cNvSpPr>
                  <p:nvPr/>
                </p:nvSpPr>
                <p:spPr bwMode="auto">
                  <a:xfrm>
                    <a:off x="3162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09" name="Group 52"/>
                <p:cNvGrpSpPr>
                  <a:grpSpLocks/>
                </p:cNvGrpSpPr>
                <p:nvPr/>
              </p:nvGrpSpPr>
              <p:grpSpPr bwMode="auto">
                <a:xfrm>
                  <a:off x="3085" y="2907"/>
                  <a:ext cx="21" cy="21"/>
                  <a:chOff x="3085" y="2907"/>
                  <a:chExt cx="21" cy="21"/>
                </a:xfrm>
              </p:grpSpPr>
              <p:sp>
                <p:nvSpPr>
                  <p:cNvPr id="519" name="Freeform 53"/>
                  <p:cNvSpPr>
                    <a:spLocks/>
                  </p:cNvSpPr>
                  <p:nvPr/>
                </p:nvSpPr>
                <p:spPr bwMode="auto">
                  <a:xfrm>
                    <a:off x="3085" y="2911"/>
                    <a:ext cx="20" cy="17"/>
                  </a:xfrm>
                  <a:custGeom>
                    <a:avLst/>
                    <a:gdLst>
                      <a:gd name="T0" fmla="*/ 19 w 20"/>
                      <a:gd name="T1" fmla="*/ 0 h 17"/>
                      <a:gd name="T2" fmla="*/ 0 w 20"/>
                      <a:gd name="T3" fmla="*/ 0 h 17"/>
                      <a:gd name="T4" fmla="*/ 0 w 20"/>
                      <a:gd name="T5" fmla="*/ 16 h 17"/>
                      <a:gd name="T6" fmla="*/ 19 w 20"/>
                      <a:gd name="T7" fmla="*/ 16 h 17"/>
                      <a:gd name="T8" fmla="*/ 19 w 2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20" name="Freeform 54"/>
                  <p:cNvSpPr>
                    <a:spLocks/>
                  </p:cNvSpPr>
                  <p:nvPr/>
                </p:nvSpPr>
                <p:spPr bwMode="auto">
                  <a:xfrm>
                    <a:off x="3087" y="2907"/>
                    <a:ext cx="19" cy="19"/>
                  </a:xfrm>
                  <a:custGeom>
                    <a:avLst/>
                    <a:gdLst>
                      <a:gd name="T0" fmla="*/ 18 w 19"/>
                      <a:gd name="T1" fmla="*/ 0 h 19"/>
                      <a:gd name="T2" fmla="*/ 0 w 19"/>
                      <a:gd name="T3" fmla="*/ 0 h 19"/>
                      <a:gd name="T4" fmla="*/ 0 w 19"/>
                      <a:gd name="T5" fmla="*/ 18 h 19"/>
                      <a:gd name="T6" fmla="*/ 18 w 19"/>
                      <a:gd name="T7" fmla="*/ 18 h 19"/>
                      <a:gd name="T8" fmla="*/ 18 w 19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8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18" y="18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10" name="Group 55"/>
                <p:cNvGrpSpPr>
                  <a:grpSpLocks/>
                </p:cNvGrpSpPr>
                <p:nvPr/>
              </p:nvGrpSpPr>
              <p:grpSpPr bwMode="auto">
                <a:xfrm>
                  <a:off x="2904" y="2924"/>
                  <a:ext cx="24" cy="21"/>
                  <a:chOff x="2904" y="2924"/>
                  <a:chExt cx="24" cy="21"/>
                </a:xfrm>
              </p:grpSpPr>
              <p:sp>
                <p:nvSpPr>
                  <p:cNvPr id="517" name="Freeform 56"/>
                  <p:cNvSpPr>
                    <a:spLocks/>
                  </p:cNvSpPr>
                  <p:nvPr/>
                </p:nvSpPr>
                <p:spPr bwMode="auto">
                  <a:xfrm>
                    <a:off x="2904" y="2926"/>
                    <a:ext cx="21" cy="19"/>
                  </a:xfrm>
                  <a:custGeom>
                    <a:avLst/>
                    <a:gdLst>
                      <a:gd name="T0" fmla="*/ 20 w 21"/>
                      <a:gd name="T1" fmla="*/ 0 h 19"/>
                      <a:gd name="T2" fmla="*/ 0 w 21"/>
                      <a:gd name="T3" fmla="*/ 0 h 19"/>
                      <a:gd name="T4" fmla="*/ 0 w 21"/>
                      <a:gd name="T5" fmla="*/ 18 h 19"/>
                      <a:gd name="T6" fmla="*/ 20 w 21"/>
                      <a:gd name="T7" fmla="*/ 18 h 19"/>
                      <a:gd name="T8" fmla="*/ 20 w 21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20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20" y="1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18" name="Freeform 57"/>
                  <p:cNvSpPr>
                    <a:spLocks/>
                  </p:cNvSpPr>
                  <p:nvPr/>
                </p:nvSpPr>
                <p:spPr bwMode="auto">
                  <a:xfrm>
                    <a:off x="2906" y="2924"/>
                    <a:ext cx="22" cy="18"/>
                  </a:xfrm>
                  <a:custGeom>
                    <a:avLst/>
                    <a:gdLst>
                      <a:gd name="T0" fmla="*/ 21 w 22"/>
                      <a:gd name="T1" fmla="*/ 0 h 18"/>
                      <a:gd name="T2" fmla="*/ 0 w 22"/>
                      <a:gd name="T3" fmla="*/ 0 h 18"/>
                      <a:gd name="T4" fmla="*/ 0 w 22"/>
                      <a:gd name="T5" fmla="*/ 17 h 18"/>
                      <a:gd name="T6" fmla="*/ 21 w 22"/>
                      <a:gd name="T7" fmla="*/ 17 h 18"/>
                      <a:gd name="T8" fmla="*/ 21 w 22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18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1" y="17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11" name="Group 58"/>
                <p:cNvGrpSpPr>
                  <a:grpSpLocks/>
                </p:cNvGrpSpPr>
                <p:nvPr/>
              </p:nvGrpSpPr>
              <p:grpSpPr bwMode="auto">
                <a:xfrm>
                  <a:off x="2854" y="2979"/>
                  <a:ext cx="34" cy="20"/>
                  <a:chOff x="2854" y="2979"/>
                  <a:chExt cx="34" cy="20"/>
                </a:xfrm>
              </p:grpSpPr>
              <p:sp>
                <p:nvSpPr>
                  <p:cNvPr id="515" name="Freeform 59"/>
                  <p:cNvSpPr>
                    <a:spLocks/>
                  </p:cNvSpPr>
                  <p:nvPr/>
                </p:nvSpPr>
                <p:spPr bwMode="auto">
                  <a:xfrm>
                    <a:off x="2854" y="2982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16" name="Freeform 60"/>
                  <p:cNvSpPr>
                    <a:spLocks/>
                  </p:cNvSpPr>
                  <p:nvPr/>
                </p:nvSpPr>
                <p:spPr bwMode="auto">
                  <a:xfrm>
                    <a:off x="2857" y="2979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12" name="Group 61"/>
                <p:cNvGrpSpPr>
                  <a:grpSpLocks/>
                </p:cNvGrpSpPr>
                <p:nvPr/>
              </p:nvGrpSpPr>
              <p:grpSpPr bwMode="auto">
                <a:xfrm>
                  <a:off x="2854" y="3003"/>
                  <a:ext cx="34" cy="20"/>
                  <a:chOff x="2854" y="3003"/>
                  <a:chExt cx="34" cy="20"/>
                </a:xfrm>
              </p:grpSpPr>
              <p:sp>
                <p:nvSpPr>
                  <p:cNvPr id="513" name="Freeform 62"/>
                  <p:cNvSpPr>
                    <a:spLocks/>
                  </p:cNvSpPr>
                  <p:nvPr/>
                </p:nvSpPr>
                <p:spPr bwMode="auto">
                  <a:xfrm>
                    <a:off x="2854" y="3006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14" name="Freeform 63"/>
                  <p:cNvSpPr>
                    <a:spLocks/>
                  </p:cNvSpPr>
                  <p:nvPr/>
                </p:nvSpPr>
                <p:spPr bwMode="auto">
                  <a:xfrm>
                    <a:off x="2857" y="3003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555" name="组合 554"/>
            <p:cNvGrpSpPr/>
            <p:nvPr/>
          </p:nvGrpSpPr>
          <p:grpSpPr>
            <a:xfrm>
              <a:off x="2900577" y="5712180"/>
              <a:ext cx="1305822" cy="693857"/>
              <a:chOff x="1367883" y="5491661"/>
              <a:chExt cx="1305822" cy="693857"/>
            </a:xfrm>
          </p:grpSpPr>
          <p:sp>
            <p:nvSpPr>
              <p:cNvPr id="556" name="Rectangle 64"/>
              <p:cNvSpPr>
                <a:spLocks noChangeArrowheads="1"/>
              </p:cNvSpPr>
              <p:nvPr/>
            </p:nvSpPr>
            <p:spPr bwMode="auto">
              <a:xfrm>
                <a:off x="2231276" y="5877099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pic>
            <p:nvPicPr>
              <p:cNvPr id="557" name="Picture 3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883" y="5491661"/>
                <a:ext cx="813967" cy="63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58" name="Group 4"/>
              <p:cNvGrpSpPr>
                <a:grpSpLocks/>
              </p:cNvGrpSpPr>
              <p:nvPr/>
            </p:nvGrpSpPr>
            <p:grpSpPr bwMode="auto">
              <a:xfrm>
                <a:off x="1932342" y="5670084"/>
                <a:ext cx="539456" cy="298449"/>
                <a:chOff x="2801" y="2891"/>
                <a:chExt cx="412" cy="210"/>
              </a:xfrm>
            </p:grpSpPr>
            <p:sp>
              <p:nvSpPr>
                <p:cNvPr id="559" name="Freeform 5"/>
                <p:cNvSpPr>
                  <a:spLocks/>
                </p:cNvSpPr>
                <p:nvPr/>
              </p:nvSpPr>
              <p:spPr bwMode="auto">
                <a:xfrm>
                  <a:off x="2904" y="3063"/>
                  <a:ext cx="215" cy="27"/>
                </a:xfrm>
                <a:custGeom>
                  <a:avLst/>
                  <a:gdLst>
                    <a:gd name="T0" fmla="*/ 214 w 215"/>
                    <a:gd name="T1" fmla="*/ 0 h 27"/>
                    <a:gd name="T2" fmla="*/ 0 w 215"/>
                    <a:gd name="T3" fmla="*/ 0 h 27"/>
                    <a:gd name="T4" fmla="*/ 0 w 215"/>
                    <a:gd name="T5" fmla="*/ 26 h 27"/>
                    <a:gd name="T6" fmla="*/ 214 w 215"/>
                    <a:gd name="T7" fmla="*/ 26 h 27"/>
                    <a:gd name="T8" fmla="*/ 214 w 215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27">
                      <a:moveTo>
                        <a:pt x="214" y="0"/>
                      </a:move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214" y="26"/>
                      </a:lnTo>
                      <a:lnTo>
                        <a:pt x="214" y="0"/>
                      </a:lnTo>
                    </a:path>
                  </a:pathLst>
                </a:custGeom>
                <a:solidFill>
                  <a:srgbClr val="FFCC33"/>
                </a:solidFill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60" name="Group 6"/>
                <p:cNvGrpSpPr>
                  <a:grpSpLocks/>
                </p:cNvGrpSpPr>
                <p:nvPr/>
              </p:nvGrpSpPr>
              <p:grpSpPr bwMode="auto">
                <a:xfrm>
                  <a:off x="2922" y="3067"/>
                  <a:ext cx="189" cy="18"/>
                  <a:chOff x="2922" y="3067"/>
                  <a:chExt cx="189" cy="18"/>
                </a:xfrm>
              </p:grpSpPr>
              <p:sp>
                <p:nvSpPr>
                  <p:cNvPr id="60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1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86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23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11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0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34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1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922" y="3067"/>
                    <a:ext cx="0" cy="1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561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5" y="2891"/>
                  <a:ext cx="368" cy="172"/>
                </a:xfrm>
                <a:prstGeom prst="rect">
                  <a:avLst/>
                </a:prstGeom>
                <a:solidFill>
                  <a:srgbClr val="ADD6A5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2" name="Freeform 24"/>
                <p:cNvSpPr>
                  <a:spLocks/>
                </p:cNvSpPr>
                <p:nvPr/>
              </p:nvSpPr>
              <p:spPr bwMode="auto">
                <a:xfrm>
                  <a:off x="2813" y="2895"/>
                  <a:ext cx="25" cy="206"/>
                </a:xfrm>
                <a:custGeom>
                  <a:avLst/>
                  <a:gdLst>
                    <a:gd name="T0" fmla="*/ 0 w 25"/>
                    <a:gd name="T1" fmla="*/ 0 h 206"/>
                    <a:gd name="T2" fmla="*/ 24 w 25"/>
                    <a:gd name="T3" fmla="*/ 0 h 206"/>
                    <a:gd name="T4" fmla="*/ 24 w 25"/>
                    <a:gd name="T5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05"/>
                      </a:lnTo>
                    </a:path>
                  </a:pathLst>
                </a:custGeom>
                <a:noFill/>
                <a:ln w="25399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63" name="Group 25"/>
                <p:cNvGrpSpPr>
                  <a:grpSpLocks/>
                </p:cNvGrpSpPr>
                <p:nvPr/>
              </p:nvGrpSpPr>
              <p:grpSpPr bwMode="auto">
                <a:xfrm>
                  <a:off x="2801" y="2935"/>
                  <a:ext cx="32" cy="23"/>
                  <a:chOff x="2801" y="2935"/>
                  <a:chExt cx="32" cy="23"/>
                </a:xfrm>
              </p:grpSpPr>
              <p:sp>
                <p:nvSpPr>
                  <p:cNvPr id="600" name="Freeform 26"/>
                  <p:cNvSpPr>
                    <a:spLocks/>
                  </p:cNvSpPr>
                  <p:nvPr/>
                </p:nvSpPr>
                <p:spPr bwMode="auto">
                  <a:xfrm>
                    <a:off x="2801" y="294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0 w 23"/>
                      <a:gd name="T3" fmla="*/ 0 h 17"/>
                      <a:gd name="T4" fmla="*/ 0 w 23"/>
                      <a:gd name="T5" fmla="*/ 16 h 17"/>
                      <a:gd name="T6" fmla="*/ 22 w 23"/>
                      <a:gd name="T7" fmla="*/ 16 h 17"/>
                      <a:gd name="T8" fmla="*/ 22 w 2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2" y="16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E9E7D1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01" name="Freeform 27"/>
                  <p:cNvSpPr>
                    <a:spLocks/>
                  </p:cNvSpPr>
                  <p:nvPr/>
                </p:nvSpPr>
                <p:spPr bwMode="auto">
                  <a:xfrm>
                    <a:off x="2816" y="2935"/>
                    <a:ext cx="17" cy="23"/>
                  </a:xfrm>
                  <a:custGeom>
                    <a:avLst/>
                    <a:gdLst>
                      <a:gd name="T0" fmla="*/ 16 w 17"/>
                      <a:gd name="T1" fmla="*/ 0 h 23"/>
                      <a:gd name="T2" fmla="*/ 0 w 17"/>
                      <a:gd name="T3" fmla="*/ 0 h 23"/>
                      <a:gd name="T4" fmla="*/ 0 w 17"/>
                      <a:gd name="T5" fmla="*/ 22 h 23"/>
                      <a:gd name="T6" fmla="*/ 16 w 17"/>
                      <a:gd name="T7" fmla="*/ 22 h 23"/>
                      <a:gd name="T8" fmla="*/ 16 w 17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3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2"/>
                        </a:lnTo>
                        <a:lnTo>
                          <a:pt x="16" y="22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52493E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4" name="Group 28"/>
                <p:cNvGrpSpPr>
                  <a:grpSpLocks/>
                </p:cNvGrpSpPr>
                <p:nvPr/>
              </p:nvGrpSpPr>
              <p:grpSpPr bwMode="auto">
                <a:xfrm>
                  <a:off x="3048" y="2940"/>
                  <a:ext cx="62" cy="54"/>
                  <a:chOff x="3048" y="2940"/>
                  <a:chExt cx="62" cy="54"/>
                </a:xfrm>
              </p:grpSpPr>
              <p:sp>
                <p:nvSpPr>
                  <p:cNvPr id="598" name="Freeform 29"/>
                  <p:cNvSpPr>
                    <a:spLocks/>
                  </p:cNvSpPr>
                  <p:nvPr/>
                </p:nvSpPr>
                <p:spPr bwMode="auto">
                  <a:xfrm>
                    <a:off x="3048" y="2944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9" name="Freeform 30"/>
                  <p:cNvSpPr>
                    <a:spLocks/>
                  </p:cNvSpPr>
                  <p:nvPr/>
                </p:nvSpPr>
                <p:spPr bwMode="auto">
                  <a:xfrm>
                    <a:off x="3050" y="2940"/>
                    <a:ext cx="60" cy="50"/>
                  </a:xfrm>
                  <a:custGeom>
                    <a:avLst/>
                    <a:gdLst>
                      <a:gd name="T0" fmla="*/ 59 w 60"/>
                      <a:gd name="T1" fmla="*/ 0 h 50"/>
                      <a:gd name="T2" fmla="*/ 0 w 60"/>
                      <a:gd name="T3" fmla="*/ 0 h 50"/>
                      <a:gd name="T4" fmla="*/ 0 w 60"/>
                      <a:gd name="T5" fmla="*/ 49 h 50"/>
                      <a:gd name="T6" fmla="*/ 59 w 60"/>
                      <a:gd name="T7" fmla="*/ 49 h 50"/>
                      <a:gd name="T8" fmla="*/ 59 w 60"/>
                      <a:gd name="T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50">
                        <a:moveTo>
                          <a:pt x="59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5" name="Group 31"/>
                <p:cNvGrpSpPr>
                  <a:grpSpLocks/>
                </p:cNvGrpSpPr>
                <p:nvPr/>
              </p:nvGrpSpPr>
              <p:grpSpPr bwMode="auto">
                <a:xfrm>
                  <a:off x="2939" y="2989"/>
                  <a:ext cx="79" cy="70"/>
                  <a:chOff x="2939" y="2989"/>
                  <a:chExt cx="79" cy="70"/>
                </a:xfrm>
              </p:grpSpPr>
              <p:sp>
                <p:nvSpPr>
                  <p:cNvPr id="596" name="Freeform 32"/>
                  <p:cNvSpPr>
                    <a:spLocks/>
                  </p:cNvSpPr>
                  <p:nvPr/>
                </p:nvSpPr>
                <p:spPr bwMode="auto">
                  <a:xfrm>
                    <a:off x="2939" y="2993"/>
                    <a:ext cx="76" cy="66"/>
                  </a:xfrm>
                  <a:custGeom>
                    <a:avLst/>
                    <a:gdLst>
                      <a:gd name="T0" fmla="*/ 75 w 76"/>
                      <a:gd name="T1" fmla="*/ 0 h 66"/>
                      <a:gd name="T2" fmla="*/ 0 w 76"/>
                      <a:gd name="T3" fmla="*/ 0 h 66"/>
                      <a:gd name="T4" fmla="*/ 0 w 76"/>
                      <a:gd name="T5" fmla="*/ 65 h 66"/>
                      <a:gd name="T6" fmla="*/ 75 w 76"/>
                      <a:gd name="T7" fmla="*/ 65 h 66"/>
                      <a:gd name="T8" fmla="*/ 75 w 76"/>
                      <a:gd name="T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6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5"/>
                        </a:lnTo>
                        <a:lnTo>
                          <a:pt x="75" y="6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7" name="Freeform 33"/>
                  <p:cNvSpPr>
                    <a:spLocks/>
                  </p:cNvSpPr>
                  <p:nvPr/>
                </p:nvSpPr>
                <p:spPr bwMode="auto">
                  <a:xfrm>
                    <a:off x="2942" y="2989"/>
                    <a:ext cx="76" cy="67"/>
                  </a:xfrm>
                  <a:custGeom>
                    <a:avLst/>
                    <a:gdLst>
                      <a:gd name="T0" fmla="*/ 75 w 76"/>
                      <a:gd name="T1" fmla="*/ 0 h 67"/>
                      <a:gd name="T2" fmla="*/ 0 w 76"/>
                      <a:gd name="T3" fmla="*/ 0 h 67"/>
                      <a:gd name="T4" fmla="*/ 0 w 76"/>
                      <a:gd name="T5" fmla="*/ 66 h 67"/>
                      <a:gd name="T6" fmla="*/ 75 w 76"/>
                      <a:gd name="T7" fmla="*/ 66 h 67"/>
                      <a:gd name="T8" fmla="*/ 75 w 76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67">
                        <a:moveTo>
                          <a:pt x="75" y="0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75" y="66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6" name="Group 34"/>
                <p:cNvGrpSpPr>
                  <a:grpSpLocks/>
                </p:cNvGrpSpPr>
                <p:nvPr/>
              </p:nvGrpSpPr>
              <p:grpSpPr bwMode="auto">
                <a:xfrm>
                  <a:off x="3186" y="2940"/>
                  <a:ext cx="20" cy="82"/>
                  <a:chOff x="3186" y="2940"/>
                  <a:chExt cx="20" cy="82"/>
                </a:xfrm>
              </p:grpSpPr>
              <p:sp>
                <p:nvSpPr>
                  <p:cNvPr id="594" name="Freeform 35"/>
                  <p:cNvSpPr>
                    <a:spLocks/>
                  </p:cNvSpPr>
                  <p:nvPr/>
                </p:nvSpPr>
                <p:spPr bwMode="auto">
                  <a:xfrm>
                    <a:off x="3186" y="2944"/>
                    <a:ext cx="17" cy="78"/>
                  </a:xfrm>
                  <a:custGeom>
                    <a:avLst/>
                    <a:gdLst>
                      <a:gd name="T0" fmla="*/ 16 w 17"/>
                      <a:gd name="T1" fmla="*/ 0 h 78"/>
                      <a:gd name="T2" fmla="*/ 0 w 17"/>
                      <a:gd name="T3" fmla="*/ 0 h 78"/>
                      <a:gd name="T4" fmla="*/ 0 w 17"/>
                      <a:gd name="T5" fmla="*/ 77 h 78"/>
                      <a:gd name="T6" fmla="*/ 16 w 17"/>
                      <a:gd name="T7" fmla="*/ 77 h 78"/>
                      <a:gd name="T8" fmla="*/ 16 w 17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7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6" y="7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5" name="Freeform 36"/>
                  <p:cNvSpPr>
                    <a:spLocks/>
                  </p:cNvSpPr>
                  <p:nvPr/>
                </p:nvSpPr>
                <p:spPr bwMode="auto">
                  <a:xfrm>
                    <a:off x="3188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7" name="Group 37"/>
                <p:cNvGrpSpPr>
                  <a:grpSpLocks/>
                </p:cNvGrpSpPr>
                <p:nvPr/>
              </p:nvGrpSpPr>
              <p:grpSpPr bwMode="auto">
                <a:xfrm>
                  <a:off x="3168" y="3028"/>
                  <a:ext cx="28" cy="21"/>
                  <a:chOff x="3168" y="3028"/>
                  <a:chExt cx="28" cy="21"/>
                </a:xfrm>
              </p:grpSpPr>
              <p:sp>
                <p:nvSpPr>
                  <p:cNvPr id="592" name="Freeform 38"/>
                  <p:cNvSpPr>
                    <a:spLocks/>
                  </p:cNvSpPr>
                  <p:nvPr/>
                </p:nvSpPr>
                <p:spPr bwMode="auto">
                  <a:xfrm>
                    <a:off x="3168" y="3032"/>
                    <a:ext cx="26" cy="17"/>
                  </a:xfrm>
                  <a:custGeom>
                    <a:avLst/>
                    <a:gdLst>
                      <a:gd name="T0" fmla="*/ 25 w 26"/>
                      <a:gd name="T1" fmla="*/ 0 h 17"/>
                      <a:gd name="T2" fmla="*/ 0 w 26"/>
                      <a:gd name="T3" fmla="*/ 0 h 17"/>
                      <a:gd name="T4" fmla="*/ 0 w 26"/>
                      <a:gd name="T5" fmla="*/ 16 h 17"/>
                      <a:gd name="T6" fmla="*/ 25 w 26"/>
                      <a:gd name="T7" fmla="*/ 16 h 17"/>
                      <a:gd name="T8" fmla="*/ 25 w 26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7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5" y="16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3" name="Freeform 39"/>
                  <p:cNvSpPr>
                    <a:spLocks/>
                  </p:cNvSpPr>
                  <p:nvPr/>
                </p:nvSpPr>
                <p:spPr bwMode="auto">
                  <a:xfrm>
                    <a:off x="3170" y="3028"/>
                    <a:ext cx="26" cy="18"/>
                  </a:xfrm>
                  <a:custGeom>
                    <a:avLst/>
                    <a:gdLst>
                      <a:gd name="T0" fmla="*/ 25 w 26"/>
                      <a:gd name="T1" fmla="*/ 0 h 18"/>
                      <a:gd name="T2" fmla="*/ 0 w 26"/>
                      <a:gd name="T3" fmla="*/ 0 h 18"/>
                      <a:gd name="T4" fmla="*/ 0 w 26"/>
                      <a:gd name="T5" fmla="*/ 17 h 18"/>
                      <a:gd name="T6" fmla="*/ 25 w 26"/>
                      <a:gd name="T7" fmla="*/ 17 h 18"/>
                      <a:gd name="T8" fmla="*/ 25 w 26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25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5" y="17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8" name="Group 40"/>
                <p:cNvGrpSpPr>
                  <a:grpSpLocks/>
                </p:cNvGrpSpPr>
                <p:nvPr/>
              </p:nvGrpSpPr>
              <p:grpSpPr bwMode="auto">
                <a:xfrm>
                  <a:off x="3126" y="2942"/>
                  <a:ext cx="20" cy="37"/>
                  <a:chOff x="3126" y="2942"/>
                  <a:chExt cx="20" cy="37"/>
                </a:xfrm>
              </p:grpSpPr>
              <p:sp>
                <p:nvSpPr>
                  <p:cNvPr id="590" name="Freeform 41"/>
                  <p:cNvSpPr>
                    <a:spLocks/>
                  </p:cNvSpPr>
                  <p:nvPr/>
                </p:nvSpPr>
                <p:spPr bwMode="auto">
                  <a:xfrm>
                    <a:off x="3126" y="2945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91" name="Freeform 42"/>
                  <p:cNvSpPr>
                    <a:spLocks/>
                  </p:cNvSpPr>
                  <p:nvPr/>
                </p:nvSpPr>
                <p:spPr bwMode="auto">
                  <a:xfrm>
                    <a:off x="3128" y="2942"/>
                    <a:ext cx="18" cy="34"/>
                  </a:xfrm>
                  <a:custGeom>
                    <a:avLst/>
                    <a:gdLst>
                      <a:gd name="T0" fmla="*/ 17 w 18"/>
                      <a:gd name="T1" fmla="*/ 0 h 34"/>
                      <a:gd name="T2" fmla="*/ 0 w 18"/>
                      <a:gd name="T3" fmla="*/ 0 h 34"/>
                      <a:gd name="T4" fmla="*/ 0 w 18"/>
                      <a:gd name="T5" fmla="*/ 33 h 34"/>
                      <a:gd name="T6" fmla="*/ 17 w 18"/>
                      <a:gd name="T7" fmla="*/ 33 h 34"/>
                      <a:gd name="T8" fmla="*/ 17 w 18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4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7" y="3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69" name="Group 43"/>
                <p:cNvGrpSpPr>
                  <a:grpSpLocks/>
                </p:cNvGrpSpPr>
                <p:nvPr/>
              </p:nvGrpSpPr>
              <p:grpSpPr bwMode="auto">
                <a:xfrm>
                  <a:off x="3125" y="2978"/>
                  <a:ext cx="20" cy="37"/>
                  <a:chOff x="3125" y="2978"/>
                  <a:chExt cx="20" cy="37"/>
                </a:xfrm>
              </p:grpSpPr>
              <p:sp>
                <p:nvSpPr>
                  <p:cNvPr id="588" name="Freeform 44"/>
                  <p:cNvSpPr>
                    <a:spLocks/>
                  </p:cNvSpPr>
                  <p:nvPr/>
                </p:nvSpPr>
                <p:spPr bwMode="auto">
                  <a:xfrm>
                    <a:off x="3125" y="2981"/>
                    <a:ext cx="17" cy="34"/>
                  </a:xfrm>
                  <a:custGeom>
                    <a:avLst/>
                    <a:gdLst>
                      <a:gd name="T0" fmla="*/ 16 w 17"/>
                      <a:gd name="T1" fmla="*/ 0 h 34"/>
                      <a:gd name="T2" fmla="*/ 0 w 17"/>
                      <a:gd name="T3" fmla="*/ 0 h 34"/>
                      <a:gd name="T4" fmla="*/ 0 w 17"/>
                      <a:gd name="T5" fmla="*/ 33 h 34"/>
                      <a:gd name="T6" fmla="*/ 16 w 17"/>
                      <a:gd name="T7" fmla="*/ 33 h 34"/>
                      <a:gd name="T8" fmla="*/ 16 w 17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4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33"/>
                        </a:lnTo>
                        <a:lnTo>
                          <a:pt x="16" y="33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9" name="Freeform 45"/>
                  <p:cNvSpPr>
                    <a:spLocks/>
                  </p:cNvSpPr>
                  <p:nvPr/>
                </p:nvSpPr>
                <p:spPr bwMode="auto">
                  <a:xfrm>
                    <a:off x="3127" y="2978"/>
                    <a:ext cx="18" cy="35"/>
                  </a:xfrm>
                  <a:custGeom>
                    <a:avLst/>
                    <a:gdLst>
                      <a:gd name="T0" fmla="*/ 17 w 18"/>
                      <a:gd name="T1" fmla="*/ 0 h 35"/>
                      <a:gd name="T2" fmla="*/ 0 w 18"/>
                      <a:gd name="T3" fmla="*/ 0 h 35"/>
                      <a:gd name="T4" fmla="*/ 0 w 18"/>
                      <a:gd name="T5" fmla="*/ 34 h 35"/>
                      <a:gd name="T6" fmla="*/ 17 w 18"/>
                      <a:gd name="T7" fmla="*/ 34 h 35"/>
                      <a:gd name="T8" fmla="*/ 17 w 18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34"/>
                        </a:lnTo>
                        <a:lnTo>
                          <a:pt x="17" y="3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0" name="Group 46"/>
                <p:cNvGrpSpPr>
                  <a:grpSpLocks/>
                </p:cNvGrpSpPr>
                <p:nvPr/>
              </p:nvGrpSpPr>
              <p:grpSpPr bwMode="auto">
                <a:xfrm>
                  <a:off x="3025" y="2940"/>
                  <a:ext cx="19" cy="31"/>
                  <a:chOff x="3025" y="2940"/>
                  <a:chExt cx="19" cy="31"/>
                </a:xfrm>
              </p:grpSpPr>
              <p:sp>
                <p:nvSpPr>
                  <p:cNvPr id="586" name="Freeform 47"/>
                  <p:cNvSpPr>
                    <a:spLocks/>
                  </p:cNvSpPr>
                  <p:nvPr/>
                </p:nvSpPr>
                <p:spPr bwMode="auto">
                  <a:xfrm>
                    <a:off x="3025" y="2944"/>
                    <a:ext cx="17" cy="27"/>
                  </a:xfrm>
                  <a:custGeom>
                    <a:avLst/>
                    <a:gdLst>
                      <a:gd name="T0" fmla="*/ 16 w 17"/>
                      <a:gd name="T1" fmla="*/ 0 h 27"/>
                      <a:gd name="T2" fmla="*/ 0 w 17"/>
                      <a:gd name="T3" fmla="*/ 0 h 27"/>
                      <a:gd name="T4" fmla="*/ 0 w 17"/>
                      <a:gd name="T5" fmla="*/ 26 h 27"/>
                      <a:gd name="T6" fmla="*/ 16 w 17"/>
                      <a:gd name="T7" fmla="*/ 26 h 27"/>
                      <a:gd name="T8" fmla="*/ 16 w 1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16" y="2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7" name="Freeform 48"/>
                  <p:cNvSpPr>
                    <a:spLocks/>
                  </p:cNvSpPr>
                  <p:nvPr/>
                </p:nvSpPr>
                <p:spPr bwMode="auto">
                  <a:xfrm>
                    <a:off x="3027" y="2940"/>
                    <a:ext cx="17" cy="28"/>
                  </a:xfrm>
                  <a:custGeom>
                    <a:avLst/>
                    <a:gdLst>
                      <a:gd name="T0" fmla="*/ 16 w 17"/>
                      <a:gd name="T1" fmla="*/ 0 h 28"/>
                      <a:gd name="T2" fmla="*/ 0 w 17"/>
                      <a:gd name="T3" fmla="*/ 0 h 28"/>
                      <a:gd name="T4" fmla="*/ 0 w 17"/>
                      <a:gd name="T5" fmla="*/ 27 h 28"/>
                      <a:gd name="T6" fmla="*/ 16 w 17"/>
                      <a:gd name="T7" fmla="*/ 27 h 28"/>
                      <a:gd name="T8" fmla="*/ 16 w 17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6" y="2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1" name="Group 49"/>
                <p:cNvGrpSpPr>
                  <a:grpSpLocks/>
                </p:cNvGrpSpPr>
                <p:nvPr/>
              </p:nvGrpSpPr>
              <p:grpSpPr bwMode="auto">
                <a:xfrm>
                  <a:off x="3161" y="2940"/>
                  <a:ext cx="19" cy="82"/>
                  <a:chOff x="3161" y="2940"/>
                  <a:chExt cx="19" cy="82"/>
                </a:xfrm>
              </p:grpSpPr>
              <p:sp>
                <p:nvSpPr>
                  <p:cNvPr id="584" name="Freeform 50"/>
                  <p:cNvSpPr>
                    <a:spLocks/>
                  </p:cNvSpPr>
                  <p:nvPr/>
                </p:nvSpPr>
                <p:spPr bwMode="auto">
                  <a:xfrm>
                    <a:off x="3161" y="2944"/>
                    <a:ext cx="18" cy="78"/>
                  </a:xfrm>
                  <a:custGeom>
                    <a:avLst/>
                    <a:gdLst>
                      <a:gd name="T0" fmla="*/ 17 w 18"/>
                      <a:gd name="T1" fmla="*/ 0 h 78"/>
                      <a:gd name="T2" fmla="*/ 0 w 18"/>
                      <a:gd name="T3" fmla="*/ 0 h 78"/>
                      <a:gd name="T4" fmla="*/ 0 w 18"/>
                      <a:gd name="T5" fmla="*/ 77 h 78"/>
                      <a:gd name="T6" fmla="*/ 17 w 18"/>
                      <a:gd name="T7" fmla="*/ 77 h 78"/>
                      <a:gd name="T8" fmla="*/ 17 w 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7"/>
                        </a:lnTo>
                        <a:lnTo>
                          <a:pt x="17" y="7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5" name="Freeform 51"/>
                  <p:cNvSpPr>
                    <a:spLocks/>
                  </p:cNvSpPr>
                  <p:nvPr/>
                </p:nvSpPr>
                <p:spPr bwMode="auto">
                  <a:xfrm>
                    <a:off x="3162" y="2940"/>
                    <a:ext cx="18" cy="79"/>
                  </a:xfrm>
                  <a:custGeom>
                    <a:avLst/>
                    <a:gdLst>
                      <a:gd name="T0" fmla="*/ 17 w 18"/>
                      <a:gd name="T1" fmla="*/ 0 h 79"/>
                      <a:gd name="T2" fmla="*/ 0 w 18"/>
                      <a:gd name="T3" fmla="*/ 0 h 79"/>
                      <a:gd name="T4" fmla="*/ 0 w 18"/>
                      <a:gd name="T5" fmla="*/ 78 h 79"/>
                      <a:gd name="T6" fmla="*/ 17 w 18"/>
                      <a:gd name="T7" fmla="*/ 78 h 79"/>
                      <a:gd name="T8" fmla="*/ 17 w 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79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78"/>
                        </a:lnTo>
                        <a:lnTo>
                          <a:pt x="17" y="78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2" name="Group 52"/>
                <p:cNvGrpSpPr>
                  <a:grpSpLocks/>
                </p:cNvGrpSpPr>
                <p:nvPr/>
              </p:nvGrpSpPr>
              <p:grpSpPr bwMode="auto">
                <a:xfrm>
                  <a:off x="3085" y="2907"/>
                  <a:ext cx="21" cy="21"/>
                  <a:chOff x="3085" y="2907"/>
                  <a:chExt cx="21" cy="21"/>
                </a:xfrm>
              </p:grpSpPr>
              <p:sp>
                <p:nvSpPr>
                  <p:cNvPr id="582" name="Freeform 53"/>
                  <p:cNvSpPr>
                    <a:spLocks/>
                  </p:cNvSpPr>
                  <p:nvPr/>
                </p:nvSpPr>
                <p:spPr bwMode="auto">
                  <a:xfrm>
                    <a:off x="3085" y="2911"/>
                    <a:ext cx="20" cy="17"/>
                  </a:xfrm>
                  <a:custGeom>
                    <a:avLst/>
                    <a:gdLst>
                      <a:gd name="T0" fmla="*/ 19 w 20"/>
                      <a:gd name="T1" fmla="*/ 0 h 17"/>
                      <a:gd name="T2" fmla="*/ 0 w 20"/>
                      <a:gd name="T3" fmla="*/ 0 h 17"/>
                      <a:gd name="T4" fmla="*/ 0 w 20"/>
                      <a:gd name="T5" fmla="*/ 16 h 17"/>
                      <a:gd name="T6" fmla="*/ 19 w 20"/>
                      <a:gd name="T7" fmla="*/ 16 h 17"/>
                      <a:gd name="T8" fmla="*/ 19 w 2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3" name="Freeform 54"/>
                  <p:cNvSpPr>
                    <a:spLocks/>
                  </p:cNvSpPr>
                  <p:nvPr/>
                </p:nvSpPr>
                <p:spPr bwMode="auto">
                  <a:xfrm>
                    <a:off x="3087" y="2907"/>
                    <a:ext cx="19" cy="19"/>
                  </a:xfrm>
                  <a:custGeom>
                    <a:avLst/>
                    <a:gdLst>
                      <a:gd name="T0" fmla="*/ 18 w 19"/>
                      <a:gd name="T1" fmla="*/ 0 h 19"/>
                      <a:gd name="T2" fmla="*/ 0 w 19"/>
                      <a:gd name="T3" fmla="*/ 0 h 19"/>
                      <a:gd name="T4" fmla="*/ 0 w 19"/>
                      <a:gd name="T5" fmla="*/ 18 h 19"/>
                      <a:gd name="T6" fmla="*/ 18 w 19"/>
                      <a:gd name="T7" fmla="*/ 18 h 19"/>
                      <a:gd name="T8" fmla="*/ 18 w 19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8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18" y="18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3" name="Group 55"/>
                <p:cNvGrpSpPr>
                  <a:grpSpLocks/>
                </p:cNvGrpSpPr>
                <p:nvPr/>
              </p:nvGrpSpPr>
              <p:grpSpPr bwMode="auto">
                <a:xfrm>
                  <a:off x="2904" y="2924"/>
                  <a:ext cx="24" cy="21"/>
                  <a:chOff x="2904" y="2924"/>
                  <a:chExt cx="24" cy="21"/>
                </a:xfrm>
              </p:grpSpPr>
              <p:sp>
                <p:nvSpPr>
                  <p:cNvPr id="580" name="Freeform 56"/>
                  <p:cNvSpPr>
                    <a:spLocks/>
                  </p:cNvSpPr>
                  <p:nvPr/>
                </p:nvSpPr>
                <p:spPr bwMode="auto">
                  <a:xfrm>
                    <a:off x="2904" y="2926"/>
                    <a:ext cx="21" cy="19"/>
                  </a:xfrm>
                  <a:custGeom>
                    <a:avLst/>
                    <a:gdLst>
                      <a:gd name="T0" fmla="*/ 20 w 21"/>
                      <a:gd name="T1" fmla="*/ 0 h 19"/>
                      <a:gd name="T2" fmla="*/ 0 w 21"/>
                      <a:gd name="T3" fmla="*/ 0 h 19"/>
                      <a:gd name="T4" fmla="*/ 0 w 21"/>
                      <a:gd name="T5" fmla="*/ 18 h 19"/>
                      <a:gd name="T6" fmla="*/ 20 w 21"/>
                      <a:gd name="T7" fmla="*/ 18 h 19"/>
                      <a:gd name="T8" fmla="*/ 20 w 21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20" y="0"/>
                        </a:move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20" y="1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81" name="Freeform 57"/>
                  <p:cNvSpPr>
                    <a:spLocks/>
                  </p:cNvSpPr>
                  <p:nvPr/>
                </p:nvSpPr>
                <p:spPr bwMode="auto">
                  <a:xfrm>
                    <a:off x="2906" y="2924"/>
                    <a:ext cx="22" cy="18"/>
                  </a:xfrm>
                  <a:custGeom>
                    <a:avLst/>
                    <a:gdLst>
                      <a:gd name="T0" fmla="*/ 21 w 22"/>
                      <a:gd name="T1" fmla="*/ 0 h 18"/>
                      <a:gd name="T2" fmla="*/ 0 w 22"/>
                      <a:gd name="T3" fmla="*/ 0 h 18"/>
                      <a:gd name="T4" fmla="*/ 0 w 22"/>
                      <a:gd name="T5" fmla="*/ 17 h 18"/>
                      <a:gd name="T6" fmla="*/ 21 w 22"/>
                      <a:gd name="T7" fmla="*/ 17 h 18"/>
                      <a:gd name="T8" fmla="*/ 21 w 22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18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21" y="17"/>
                        </a:lnTo>
                        <a:lnTo>
                          <a:pt x="21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4" name="Group 58"/>
                <p:cNvGrpSpPr>
                  <a:grpSpLocks/>
                </p:cNvGrpSpPr>
                <p:nvPr/>
              </p:nvGrpSpPr>
              <p:grpSpPr bwMode="auto">
                <a:xfrm>
                  <a:off x="2854" y="2979"/>
                  <a:ext cx="34" cy="20"/>
                  <a:chOff x="2854" y="2979"/>
                  <a:chExt cx="34" cy="20"/>
                </a:xfrm>
              </p:grpSpPr>
              <p:sp>
                <p:nvSpPr>
                  <p:cNvPr id="578" name="Freeform 59"/>
                  <p:cNvSpPr>
                    <a:spLocks/>
                  </p:cNvSpPr>
                  <p:nvPr/>
                </p:nvSpPr>
                <p:spPr bwMode="auto">
                  <a:xfrm>
                    <a:off x="2854" y="2982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9" name="Freeform 60"/>
                  <p:cNvSpPr>
                    <a:spLocks/>
                  </p:cNvSpPr>
                  <p:nvPr/>
                </p:nvSpPr>
                <p:spPr bwMode="auto">
                  <a:xfrm>
                    <a:off x="2857" y="2979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5" name="Group 61"/>
                <p:cNvGrpSpPr>
                  <a:grpSpLocks/>
                </p:cNvGrpSpPr>
                <p:nvPr/>
              </p:nvGrpSpPr>
              <p:grpSpPr bwMode="auto">
                <a:xfrm>
                  <a:off x="2854" y="3003"/>
                  <a:ext cx="34" cy="20"/>
                  <a:chOff x="2854" y="3003"/>
                  <a:chExt cx="34" cy="20"/>
                </a:xfrm>
              </p:grpSpPr>
              <p:sp>
                <p:nvSpPr>
                  <p:cNvPr id="576" name="Freeform 62"/>
                  <p:cNvSpPr>
                    <a:spLocks/>
                  </p:cNvSpPr>
                  <p:nvPr/>
                </p:nvSpPr>
                <p:spPr bwMode="auto">
                  <a:xfrm>
                    <a:off x="2854" y="3006"/>
                    <a:ext cx="30" cy="17"/>
                  </a:xfrm>
                  <a:custGeom>
                    <a:avLst/>
                    <a:gdLst>
                      <a:gd name="T0" fmla="*/ 29 w 30"/>
                      <a:gd name="T1" fmla="*/ 0 h 17"/>
                      <a:gd name="T2" fmla="*/ 0 w 30"/>
                      <a:gd name="T3" fmla="*/ 0 h 17"/>
                      <a:gd name="T4" fmla="*/ 0 w 30"/>
                      <a:gd name="T5" fmla="*/ 16 h 17"/>
                      <a:gd name="T6" fmla="*/ 29 w 30"/>
                      <a:gd name="T7" fmla="*/ 16 h 17"/>
                      <a:gd name="T8" fmla="*/ 29 w 30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2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29" y="16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7" name="Freeform 63"/>
                  <p:cNvSpPr>
                    <a:spLocks/>
                  </p:cNvSpPr>
                  <p:nvPr/>
                </p:nvSpPr>
                <p:spPr bwMode="auto">
                  <a:xfrm>
                    <a:off x="2857" y="3003"/>
                    <a:ext cx="31" cy="17"/>
                  </a:xfrm>
                  <a:custGeom>
                    <a:avLst/>
                    <a:gdLst>
                      <a:gd name="T0" fmla="*/ 30 w 31"/>
                      <a:gd name="T1" fmla="*/ 0 h 17"/>
                      <a:gd name="T2" fmla="*/ 0 w 31"/>
                      <a:gd name="T3" fmla="*/ 0 h 17"/>
                      <a:gd name="T4" fmla="*/ 0 w 31"/>
                      <a:gd name="T5" fmla="*/ 16 h 17"/>
                      <a:gd name="T6" fmla="*/ 30 w 31"/>
                      <a:gd name="T7" fmla="*/ 16 h 17"/>
                      <a:gd name="T8" fmla="*/ 30 w 31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17">
                        <a:moveTo>
                          <a:pt x="3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30" y="16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716759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3616734" y="3738421"/>
              <a:ext cx="1596108" cy="630967"/>
              <a:chOff x="4140071" y="3738193"/>
              <a:chExt cx="1596108" cy="630967"/>
            </a:xfrm>
          </p:grpSpPr>
          <p:sp>
            <p:nvSpPr>
              <p:cNvPr id="682" name="Rectangle 64"/>
              <p:cNvSpPr>
                <a:spLocks noChangeArrowheads="1"/>
              </p:cNvSpPr>
              <p:nvPr/>
            </p:nvSpPr>
            <p:spPr bwMode="auto">
              <a:xfrm>
                <a:off x="4140071" y="3963670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4499290" y="3738193"/>
                <a:ext cx="1236889" cy="630967"/>
                <a:chOff x="4499290" y="3738193"/>
                <a:chExt cx="1236889" cy="630967"/>
              </a:xfrm>
            </p:grpSpPr>
            <p:pic>
              <p:nvPicPr>
                <p:cNvPr id="683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2212" y="3738193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84" name="Group 4"/>
                <p:cNvGrpSpPr>
                  <a:grpSpLocks/>
                </p:cNvGrpSpPr>
                <p:nvPr/>
              </p:nvGrpSpPr>
              <p:grpSpPr bwMode="auto">
                <a:xfrm>
                  <a:off x="4499290" y="3952800"/>
                  <a:ext cx="539455" cy="298449"/>
                  <a:chOff x="2801" y="2891"/>
                  <a:chExt cx="412" cy="210"/>
                </a:xfrm>
              </p:grpSpPr>
              <p:sp>
                <p:nvSpPr>
                  <p:cNvPr id="685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68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728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0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5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3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0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1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2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4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68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8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6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726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7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7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5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1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722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3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720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2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71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9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71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7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714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5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712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3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71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11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8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70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9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70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700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704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5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70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702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703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744" name="Line 68"/>
            <p:cNvSpPr>
              <a:spLocks noChangeShapeType="1"/>
            </p:cNvSpPr>
            <p:nvPr/>
          </p:nvSpPr>
          <p:spPr bwMode="auto">
            <a:xfrm flipH="1" flipV="1">
              <a:off x="2012961" y="4194194"/>
              <a:ext cx="759553" cy="678031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5" name="Line 68"/>
            <p:cNvSpPr>
              <a:spLocks noChangeShapeType="1"/>
            </p:cNvSpPr>
            <p:nvPr/>
          </p:nvSpPr>
          <p:spPr bwMode="auto">
            <a:xfrm flipH="1">
              <a:off x="3217190" y="4218310"/>
              <a:ext cx="963400" cy="340101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6" name="Line 68"/>
            <p:cNvSpPr>
              <a:spLocks noChangeShapeType="1"/>
            </p:cNvSpPr>
            <p:nvPr/>
          </p:nvSpPr>
          <p:spPr bwMode="auto">
            <a:xfrm flipH="1" flipV="1">
              <a:off x="3573713" y="4964409"/>
              <a:ext cx="1006268" cy="5533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809" name="组合 808"/>
            <p:cNvGrpSpPr/>
            <p:nvPr/>
          </p:nvGrpSpPr>
          <p:grpSpPr>
            <a:xfrm>
              <a:off x="3940848" y="4732292"/>
              <a:ext cx="1596108" cy="630967"/>
              <a:chOff x="4140071" y="3738193"/>
              <a:chExt cx="1596108" cy="630967"/>
            </a:xfrm>
          </p:grpSpPr>
          <p:sp>
            <p:nvSpPr>
              <p:cNvPr id="810" name="Rectangle 64"/>
              <p:cNvSpPr>
                <a:spLocks noChangeArrowheads="1"/>
              </p:cNvSpPr>
              <p:nvPr/>
            </p:nvSpPr>
            <p:spPr bwMode="auto">
              <a:xfrm>
                <a:off x="4140071" y="3963670"/>
                <a:ext cx="442429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sz="1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NIC</a:t>
                </a:r>
              </a:p>
            </p:txBody>
          </p:sp>
          <p:grpSp>
            <p:nvGrpSpPr>
              <p:cNvPr id="811" name="组合 810"/>
              <p:cNvGrpSpPr/>
              <p:nvPr/>
            </p:nvGrpSpPr>
            <p:grpSpPr>
              <a:xfrm>
                <a:off x="4499290" y="3738193"/>
                <a:ext cx="1236889" cy="630967"/>
                <a:chOff x="4499290" y="3738193"/>
                <a:chExt cx="1236889" cy="630967"/>
              </a:xfrm>
            </p:grpSpPr>
            <p:pic>
              <p:nvPicPr>
                <p:cNvPr id="812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2212" y="3738193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813" name="Group 4"/>
                <p:cNvGrpSpPr>
                  <a:grpSpLocks/>
                </p:cNvGrpSpPr>
                <p:nvPr/>
              </p:nvGrpSpPr>
              <p:grpSpPr bwMode="auto">
                <a:xfrm>
                  <a:off x="4499290" y="3952800"/>
                  <a:ext cx="539455" cy="298449"/>
                  <a:chOff x="2801" y="2891"/>
                  <a:chExt cx="412" cy="210"/>
                </a:xfrm>
              </p:grpSpPr>
              <p:sp>
                <p:nvSpPr>
                  <p:cNvPr id="814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815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857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9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0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1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6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7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7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7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81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817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81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85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1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853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8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2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1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84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5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2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847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8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3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845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6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4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843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4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5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841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2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6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839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40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83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835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6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2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833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4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830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831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83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873" name="Line 68"/>
            <p:cNvSpPr>
              <a:spLocks noChangeShapeType="1"/>
            </p:cNvSpPr>
            <p:nvPr/>
          </p:nvSpPr>
          <p:spPr bwMode="auto">
            <a:xfrm flipH="1" flipV="1">
              <a:off x="3235844" y="5078569"/>
              <a:ext cx="506187" cy="83027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4" name="Line 68"/>
            <p:cNvSpPr>
              <a:spLocks noChangeShapeType="1"/>
            </p:cNvSpPr>
            <p:nvPr/>
          </p:nvSpPr>
          <p:spPr bwMode="auto">
            <a:xfrm flipV="1">
              <a:off x="2156195" y="4891932"/>
              <a:ext cx="780940" cy="999972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Rectangle 192"/>
            <p:cNvSpPr>
              <a:spLocks noChangeArrowheads="1"/>
            </p:cNvSpPr>
            <p:nvPr/>
          </p:nvSpPr>
          <p:spPr bwMode="auto">
            <a:xfrm>
              <a:off x="667865" y="5245302"/>
              <a:ext cx="863681" cy="585418"/>
            </a:xfrm>
            <a:prstGeom prst="rect">
              <a:avLst/>
            </a:prstGeom>
            <a:solidFill>
              <a:srgbClr val="F2F2F8"/>
            </a:solidFill>
            <a:ln>
              <a:noFill/>
            </a:ln>
            <a:effectLst/>
          </p:spPr>
          <p:txBody>
            <a:bodyPr wrap="square" lIns="0" tIns="46038" rIns="0" bIns="46038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最大长度 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100m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52955" y="3895993"/>
            <a:ext cx="3393095" cy="2854145"/>
            <a:chOff x="5452955" y="3731103"/>
            <a:chExt cx="3393095" cy="2854145"/>
          </a:xfrm>
        </p:grpSpPr>
        <p:grpSp>
          <p:nvGrpSpPr>
            <p:cNvPr id="9" name="组合 8"/>
            <p:cNvGrpSpPr/>
            <p:nvPr/>
          </p:nvGrpSpPr>
          <p:grpSpPr>
            <a:xfrm>
              <a:off x="5452955" y="3731103"/>
              <a:ext cx="3393095" cy="2467637"/>
              <a:chOff x="5491074" y="3412830"/>
              <a:chExt cx="3393095" cy="2467637"/>
            </a:xfrm>
          </p:grpSpPr>
          <p:grpSp>
            <p:nvGrpSpPr>
              <p:cNvPr id="880" name="Group 6"/>
              <p:cNvGrpSpPr>
                <a:grpSpLocks/>
              </p:cNvGrpSpPr>
              <p:nvPr/>
            </p:nvGrpSpPr>
            <p:grpSpPr bwMode="auto">
              <a:xfrm rot="18501533">
                <a:off x="5875313" y="4636083"/>
                <a:ext cx="585369" cy="52026"/>
                <a:chOff x="1548" y="1476"/>
                <a:chExt cx="1338" cy="120"/>
              </a:xfrm>
            </p:grpSpPr>
            <p:sp>
              <p:nvSpPr>
                <p:cNvPr id="928" name="Freeform 7"/>
                <p:cNvSpPr>
                  <a:spLocks/>
                </p:cNvSpPr>
                <p:nvPr/>
              </p:nvSpPr>
              <p:spPr bwMode="auto">
                <a:xfrm>
                  <a:off x="1559" y="1433"/>
                  <a:ext cx="1330" cy="114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9" name="Freeform 8"/>
                <p:cNvSpPr>
                  <a:spLocks/>
                </p:cNvSpPr>
                <p:nvPr/>
              </p:nvSpPr>
              <p:spPr bwMode="auto">
                <a:xfrm flipV="1">
                  <a:off x="1538" y="1433"/>
                  <a:ext cx="1330" cy="118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882" name="Rectangle 15"/>
              <p:cNvSpPr>
                <a:spLocks noChangeArrowheads="1"/>
              </p:cNvSpPr>
              <p:nvPr/>
            </p:nvSpPr>
            <p:spPr bwMode="auto">
              <a:xfrm>
                <a:off x="5608490" y="3739934"/>
                <a:ext cx="3168109" cy="69832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3" name="AutoShape 16"/>
              <p:cNvSpPr>
                <a:spLocks noChangeArrowheads="1"/>
              </p:cNvSpPr>
              <p:nvPr/>
            </p:nvSpPr>
            <p:spPr bwMode="auto">
              <a:xfrm>
                <a:off x="6034738" y="4246979"/>
                <a:ext cx="254654" cy="18220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4" name="AutoShape 17"/>
              <p:cNvSpPr>
                <a:spLocks noChangeArrowheads="1"/>
              </p:cNvSpPr>
              <p:nvPr/>
            </p:nvSpPr>
            <p:spPr bwMode="auto">
              <a:xfrm>
                <a:off x="7861124" y="4248628"/>
                <a:ext cx="256479" cy="18303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5" name="AutoShape 18"/>
              <p:cNvSpPr>
                <a:spLocks noChangeArrowheads="1"/>
              </p:cNvSpPr>
              <p:nvPr/>
            </p:nvSpPr>
            <p:spPr bwMode="auto">
              <a:xfrm>
                <a:off x="6902751" y="4246979"/>
                <a:ext cx="256479" cy="18220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6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8120341" y="4248628"/>
                <a:ext cx="254654" cy="18303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7" name="AutoShape 20"/>
              <p:cNvSpPr>
                <a:spLocks noChangeArrowheads="1"/>
              </p:cNvSpPr>
              <p:nvPr/>
            </p:nvSpPr>
            <p:spPr bwMode="auto">
              <a:xfrm rot="10800000" flipH="1">
                <a:off x="6285741" y="4246979"/>
                <a:ext cx="255566" cy="18220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8" name="AutoShape 21"/>
              <p:cNvSpPr>
                <a:spLocks noChangeArrowheads="1"/>
              </p:cNvSpPr>
              <p:nvPr/>
            </p:nvSpPr>
            <p:spPr bwMode="auto">
              <a:xfrm rot="10800000" flipH="1">
                <a:off x="7165619" y="4256048"/>
                <a:ext cx="256479" cy="181382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89" name="Freeform 22"/>
              <p:cNvSpPr>
                <a:spLocks/>
              </p:cNvSpPr>
              <p:nvPr/>
            </p:nvSpPr>
            <p:spPr bwMode="auto">
              <a:xfrm>
                <a:off x="6479241" y="4077964"/>
                <a:ext cx="1515143" cy="169015"/>
              </a:xfrm>
              <a:custGeom>
                <a:avLst/>
                <a:gdLst>
                  <a:gd name="T0" fmla="*/ 2147483647 w 1375"/>
                  <a:gd name="T1" fmla="*/ 2147483647 h 187"/>
                  <a:gd name="T2" fmla="*/ 2147483647 w 1375"/>
                  <a:gd name="T3" fmla="*/ 0 h 187"/>
                  <a:gd name="T4" fmla="*/ 0 w 1375"/>
                  <a:gd name="T5" fmla="*/ 0 h 187"/>
                  <a:gd name="T6" fmla="*/ 0 w 1375"/>
                  <a:gd name="T7" fmla="*/ 2147483647 h 1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75"/>
                  <a:gd name="T13" fmla="*/ 0 h 187"/>
                  <a:gd name="T14" fmla="*/ 1375 w 1375"/>
                  <a:gd name="T15" fmla="*/ 187 h 1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75" h="187">
                    <a:moveTo>
                      <a:pt x="1374" y="186"/>
                    </a:moveTo>
                    <a:lnTo>
                      <a:pt x="1374" y="0"/>
                    </a:lnTo>
                    <a:lnTo>
                      <a:pt x="0" y="0"/>
                    </a:lnTo>
                    <a:lnTo>
                      <a:pt x="0" y="18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0" name="Freeform 23"/>
              <p:cNvSpPr>
                <a:spLocks/>
              </p:cNvSpPr>
              <p:nvPr/>
            </p:nvSpPr>
            <p:spPr bwMode="auto">
              <a:xfrm>
                <a:off x="7027796" y="3953470"/>
                <a:ext cx="1167390" cy="304227"/>
              </a:xfrm>
              <a:custGeom>
                <a:avLst/>
                <a:gdLst>
                  <a:gd name="T0" fmla="*/ 0 w 1060"/>
                  <a:gd name="T1" fmla="*/ 2147483647 h 337"/>
                  <a:gd name="T2" fmla="*/ 0 w 1060"/>
                  <a:gd name="T3" fmla="*/ 0 h 337"/>
                  <a:gd name="T4" fmla="*/ 2147483647 w 1060"/>
                  <a:gd name="T5" fmla="*/ 0 h 337"/>
                  <a:gd name="T6" fmla="*/ 2147483647 w 1060"/>
                  <a:gd name="T7" fmla="*/ 2147483647 h 3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0"/>
                  <a:gd name="T13" fmla="*/ 0 h 337"/>
                  <a:gd name="T14" fmla="*/ 1060 w 1060"/>
                  <a:gd name="T15" fmla="*/ 337 h 3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0" h="337">
                    <a:moveTo>
                      <a:pt x="0" y="336"/>
                    </a:moveTo>
                    <a:lnTo>
                      <a:pt x="0" y="0"/>
                    </a:lnTo>
                    <a:lnTo>
                      <a:pt x="1059" y="0"/>
                    </a:lnTo>
                    <a:lnTo>
                      <a:pt x="1059" y="33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1" name="Freeform 24"/>
              <p:cNvSpPr>
                <a:spLocks/>
              </p:cNvSpPr>
              <p:nvPr/>
            </p:nvSpPr>
            <p:spPr bwMode="auto">
              <a:xfrm>
                <a:off x="6374276" y="3953470"/>
                <a:ext cx="655345" cy="299280"/>
              </a:xfrm>
              <a:custGeom>
                <a:avLst/>
                <a:gdLst>
                  <a:gd name="T0" fmla="*/ 2147483647 w 595"/>
                  <a:gd name="T1" fmla="*/ 0 h 331"/>
                  <a:gd name="T2" fmla="*/ 0 w 595"/>
                  <a:gd name="T3" fmla="*/ 0 h 331"/>
                  <a:gd name="T4" fmla="*/ 0 w 595"/>
                  <a:gd name="T5" fmla="*/ 2147483647 h 331"/>
                  <a:gd name="T6" fmla="*/ 0 60000 65536"/>
                  <a:gd name="T7" fmla="*/ 0 60000 65536"/>
                  <a:gd name="T8" fmla="*/ 0 60000 65536"/>
                  <a:gd name="T9" fmla="*/ 0 w 595"/>
                  <a:gd name="T10" fmla="*/ 0 h 331"/>
                  <a:gd name="T11" fmla="*/ 595 w 595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5" h="331">
                    <a:moveTo>
                      <a:pt x="594" y="0"/>
                    </a:moveTo>
                    <a:lnTo>
                      <a:pt x="0" y="0"/>
                    </a:lnTo>
                    <a:lnTo>
                      <a:pt x="0" y="33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2" name="Freeform 25"/>
              <p:cNvSpPr>
                <a:spLocks/>
              </p:cNvSpPr>
              <p:nvPr/>
            </p:nvSpPr>
            <p:spPr bwMode="auto">
              <a:xfrm>
                <a:off x="6162521" y="3845465"/>
                <a:ext cx="2148582" cy="412231"/>
              </a:xfrm>
              <a:custGeom>
                <a:avLst/>
                <a:gdLst>
                  <a:gd name="T0" fmla="*/ 0 w 1951"/>
                  <a:gd name="T1" fmla="*/ 2147483647 h 457"/>
                  <a:gd name="T2" fmla="*/ 0 w 1951"/>
                  <a:gd name="T3" fmla="*/ 0 h 457"/>
                  <a:gd name="T4" fmla="*/ 2147483647 w 1951"/>
                  <a:gd name="T5" fmla="*/ 0 h 457"/>
                  <a:gd name="T6" fmla="*/ 2147483647 w 1951"/>
                  <a:gd name="T7" fmla="*/ 2147483647 h 457"/>
                  <a:gd name="T8" fmla="*/ 2147483647 w 1951"/>
                  <a:gd name="T9" fmla="*/ 2147483647 h 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1"/>
                  <a:gd name="T16" fmla="*/ 0 h 457"/>
                  <a:gd name="T17" fmla="*/ 1951 w 1951"/>
                  <a:gd name="T18" fmla="*/ 457 h 4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1" h="457">
                    <a:moveTo>
                      <a:pt x="0" y="456"/>
                    </a:moveTo>
                    <a:lnTo>
                      <a:pt x="0" y="0"/>
                    </a:lnTo>
                    <a:lnTo>
                      <a:pt x="1950" y="0"/>
                    </a:lnTo>
                    <a:lnTo>
                      <a:pt x="1950" y="45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3" name="Line 26"/>
              <p:cNvSpPr>
                <a:spLocks noChangeShapeType="1"/>
              </p:cNvSpPr>
              <p:nvPr/>
            </p:nvSpPr>
            <p:spPr bwMode="auto">
              <a:xfrm>
                <a:off x="7339039" y="4081262"/>
                <a:ext cx="0" cy="1772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4" name="Line 27"/>
              <p:cNvSpPr>
                <a:spLocks noChangeShapeType="1"/>
              </p:cNvSpPr>
              <p:nvPr/>
            </p:nvSpPr>
            <p:spPr bwMode="auto">
              <a:xfrm>
                <a:off x="7246852" y="3854534"/>
                <a:ext cx="0" cy="4089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896" name="Oval 44"/>
              <p:cNvSpPr>
                <a:spLocks noChangeArrowheads="1"/>
              </p:cNvSpPr>
              <p:nvPr/>
            </p:nvSpPr>
            <p:spPr bwMode="auto">
              <a:xfrm>
                <a:off x="6999501" y="3930385"/>
                <a:ext cx="50201" cy="412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97" name="Oval 45"/>
              <p:cNvSpPr>
                <a:spLocks noChangeArrowheads="1"/>
              </p:cNvSpPr>
              <p:nvPr/>
            </p:nvSpPr>
            <p:spPr bwMode="auto">
              <a:xfrm>
                <a:off x="7224034" y="3827327"/>
                <a:ext cx="51113" cy="412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98" name="Oval 46"/>
              <p:cNvSpPr>
                <a:spLocks noChangeArrowheads="1"/>
              </p:cNvSpPr>
              <p:nvPr/>
            </p:nvSpPr>
            <p:spPr bwMode="auto">
              <a:xfrm>
                <a:off x="7316220" y="4054879"/>
                <a:ext cx="51113" cy="412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solidFill>
                    <a:srgbClr val="00009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99" name="Line 47"/>
              <p:cNvSpPr>
                <a:spLocks noChangeShapeType="1"/>
              </p:cNvSpPr>
              <p:nvPr/>
            </p:nvSpPr>
            <p:spPr bwMode="auto">
              <a:xfrm flipV="1">
                <a:off x="6944084" y="4503511"/>
                <a:ext cx="0" cy="30999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900" name="Line 48"/>
              <p:cNvSpPr>
                <a:spLocks noChangeShapeType="1"/>
              </p:cNvSpPr>
              <p:nvPr/>
            </p:nvSpPr>
            <p:spPr bwMode="auto">
              <a:xfrm>
                <a:off x="7214580" y="4533667"/>
                <a:ext cx="0" cy="3075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901" name="Line 49"/>
              <p:cNvSpPr>
                <a:spLocks noChangeShapeType="1"/>
              </p:cNvSpPr>
              <p:nvPr/>
            </p:nvSpPr>
            <p:spPr bwMode="auto">
              <a:xfrm rot="236364" flipV="1">
                <a:off x="5651516" y="4506501"/>
                <a:ext cx="259683" cy="2815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903" name="Line 51"/>
              <p:cNvSpPr>
                <a:spLocks noChangeShapeType="1"/>
              </p:cNvSpPr>
              <p:nvPr/>
            </p:nvSpPr>
            <p:spPr bwMode="auto">
              <a:xfrm>
                <a:off x="7970653" y="4471233"/>
                <a:ext cx="203985" cy="34227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grpSp>
            <p:nvGrpSpPr>
              <p:cNvPr id="905" name="Group 54"/>
              <p:cNvGrpSpPr>
                <a:grpSpLocks/>
              </p:cNvGrpSpPr>
              <p:nvPr/>
            </p:nvGrpSpPr>
            <p:grpSpPr bwMode="auto">
              <a:xfrm rot="5400000" flipH="1">
                <a:off x="7064937" y="4631136"/>
                <a:ext cx="455104" cy="52026"/>
                <a:chOff x="1548" y="1476"/>
                <a:chExt cx="1338" cy="120"/>
              </a:xfrm>
            </p:grpSpPr>
            <p:sp>
              <p:nvSpPr>
                <p:cNvPr id="926" name="Freeform 55"/>
                <p:cNvSpPr>
                  <a:spLocks/>
                </p:cNvSpPr>
                <p:nvPr/>
              </p:nvSpPr>
              <p:spPr bwMode="auto">
                <a:xfrm>
                  <a:off x="1552" y="1485"/>
                  <a:ext cx="1333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7" name="Freeform 56"/>
                <p:cNvSpPr>
                  <a:spLocks/>
                </p:cNvSpPr>
                <p:nvPr/>
              </p:nvSpPr>
              <p:spPr bwMode="auto">
                <a:xfrm flipV="1">
                  <a:off x="1547" y="1475"/>
                  <a:ext cx="1331" cy="114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06" name="Group 57"/>
              <p:cNvGrpSpPr>
                <a:grpSpLocks/>
              </p:cNvGrpSpPr>
              <p:nvPr/>
            </p:nvGrpSpPr>
            <p:grpSpPr bwMode="auto">
              <a:xfrm rot="5400000" flipH="1">
                <a:off x="6801112" y="4637732"/>
                <a:ext cx="454279" cy="52026"/>
                <a:chOff x="1548" y="1476"/>
                <a:chExt cx="1338" cy="120"/>
              </a:xfrm>
            </p:grpSpPr>
            <p:sp>
              <p:nvSpPr>
                <p:cNvPr id="924" name="Freeform 58"/>
                <p:cNvSpPr>
                  <a:spLocks/>
                </p:cNvSpPr>
                <p:nvPr/>
              </p:nvSpPr>
              <p:spPr bwMode="auto">
                <a:xfrm>
                  <a:off x="1555" y="1484"/>
                  <a:ext cx="1331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5" name="Freeform 59"/>
                <p:cNvSpPr>
                  <a:spLocks/>
                </p:cNvSpPr>
                <p:nvPr/>
              </p:nvSpPr>
              <p:spPr bwMode="auto">
                <a:xfrm flipV="1">
                  <a:off x="1548" y="1476"/>
                  <a:ext cx="1331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5 w 1331"/>
                    <a:gd name="T13" fmla="*/ 97 h 112"/>
                    <a:gd name="T14" fmla="*/ 1037 w 1331"/>
                    <a:gd name="T15" fmla="*/ 1 h 112"/>
                    <a:gd name="T16" fmla="*/ 1235 w 1331"/>
                    <a:gd name="T17" fmla="*/ 100 h 112"/>
                    <a:gd name="T18" fmla="*/ 1331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08" name="Group 3"/>
              <p:cNvGrpSpPr>
                <a:grpSpLocks/>
              </p:cNvGrpSpPr>
              <p:nvPr/>
            </p:nvGrpSpPr>
            <p:grpSpPr bwMode="auto">
              <a:xfrm rot="18501533">
                <a:off x="5643478" y="4636083"/>
                <a:ext cx="585369" cy="52026"/>
                <a:chOff x="1548" y="1476"/>
                <a:chExt cx="1338" cy="120"/>
              </a:xfrm>
            </p:grpSpPr>
            <p:sp>
              <p:nvSpPr>
                <p:cNvPr id="922" name="Freeform 4"/>
                <p:cNvSpPr>
                  <a:spLocks/>
                </p:cNvSpPr>
                <p:nvPr/>
              </p:nvSpPr>
              <p:spPr bwMode="auto">
                <a:xfrm>
                  <a:off x="1559" y="1433"/>
                  <a:ext cx="1330" cy="114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3" name="Freeform 5"/>
                <p:cNvSpPr>
                  <a:spLocks/>
                </p:cNvSpPr>
                <p:nvPr/>
              </p:nvSpPr>
              <p:spPr bwMode="auto">
                <a:xfrm flipV="1">
                  <a:off x="1538" y="1433"/>
                  <a:ext cx="1330" cy="118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4 w 1331"/>
                    <a:gd name="T13" fmla="*/ 97 h 112"/>
                    <a:gd name="T14" fmla="*/ 1036 w 1331"/>
                    <a:gd name="T15" fmla="*/ 1 h 112"/>
                    <a:gd name="T16" fmla="*/ 1234 w 1331"/>
                    <a:gd name="T17" fmla="*/ 100 h 112"/>
                    <a:gd name="T18" fmla="*/ 1330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5" name="Group 12"/>
              <p:cNvGrpSpPr>
                <a:grpSpLocks/>
              </p:cNvGrpSpPr>
              <p:nvPr/>
            </p:nvGrpSpPr>
            <p:grpSpPr bwMode="auto">
              <a:xfrm rot="3701259" flipH="1">
                <a:off x="8187439" y="4643503"/>
                <a:ext cx="520236" cy="52026"/>
                <a:chOff x="1548" y="1476"/>
                <a:chExt cx="1338" cy="120"/>
              </a:xfrm>
            </p:grpSpPr>
            <p:sp>
              <p:nvSpPr>
                <p:cNvPr id="920" name="Freeform 13"/>
                <p:cNvSpPr>
                  <a:spLocks/>
                </p:cNvSpPr>
                <p:nvPr/>
              </p:nvSpPr>
              <p:spPr bwMode="auto">
                <a:xfrm>
                  <a:off x="1555" y="1485"/>
                  <a:ext cx="1332" cy="112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7 h 112"/>
                    <a:gd name="T6" fmla="*/ 272 w 1331"/>
                    <a:gd name="T7" fmla="*/ 1 h 112"/>
                    <a:gd name="T8" fmla="*/ 461 w 1331"/>
                    <a:gd name="T9" fmla="*/ 100 h 112"/>
                    <a:gd name="T10" fmla="*/ 653 w 1331"/>
                    <a:gd name="T11" fmla="*/ 4 h 112"/>
                    <a:gd name="T12" fmla="*/ 846 w 1331"/>
                    <a:gd name="T13" fmla="*/ 97 h 112"/>
                    <a:gd name="T14" fmla="*/ 1038 w 1331"/>
                    <a:gd name="T15" fmla="*/ 1 h 112"/>
                    <a:gd name="T16" fmla="*/ 1236 w 1331"/>
                    <a:gd name="T17" fmla="*/ 100 h 112"/>
                    <a:gd name="T18" fmla="*/ 1332 w 1331"/>
                    <a:gd name="T19" fmla="*/ 73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21" name="Freeform 14"/>
                <p:cNvSpPr>
                  <a:spLocks/>
                </p:cNvSpPr>
                <p:nvPr/>
              </p:nvSpPr>
              <p:spPr bwMode="auto">
                <a:xfrm flipV="1">
                  <a:off x="1587" y="1445"/>
                  <a:ext cx="1338" cy="122"/>
                </a:xfrm>
                <a:custGeom>
                  <a:avLst/>
                  <a:gdLst>
                    <a:gd name="T0" fmla="*/ 29 w 1331"/>
                    <a:gd name="T1" fmla="*/ 53 h 112"/>
                    <a:gd name="T2" fmla="*/ 8 w 1331"/>
                    <a:gd name="T3" fmla="*/ 38 h 112"/>
                    <a:gd name="T4" fmla="*/ 77 w 1331"/>
                    <a:gd name="T5" fmla="*/ 99 h 112"/>
                    <a:gd name="T6" fmla="*/ 273 w 1331"/>
                    <a:gd name="T7" fmla="*/ 1 h 112"/>
                    <a:gd name="T8" fmla="*/ 462 w 1331"/>
                    <a:gd name="T9" fmla="*/ 102 h 112"/>
                    <a:gd name="T10" fmla="*/ 654 w 1331"/>
                    <a:gd name="T11" fmla="*/ 4 h 112"/>
                    <a:gd name="T12" fmla="*/ 847 w 1331"/>
                    <a:gd name="T13" fmla="*/ 99 h 112"/>
                    <a:gd name="T14" fmla="*/ 1039 w 1331"/>
                    <a:gd name="T15" fmla="*/ 1 h 112"/>
                    <a:gd name="T16" fmla="*/ 1238 w 1331"/>
                    <a:gd name="T17" fmla="*/ 102 h 112"/>
                    <a:gd name="T18" fmla="*/ 1334 w 1331"/>
                    <a:gd name="T19" fmla="*/ 74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6" name="Group 9"/>
              <p:cNvGrpSpPr>
                <a:grpSpLocks/>
              </p:cNvGrpSpPr>
              <p:nvPr/>
            </p:nvGrpSpPr>
            <p:grpSpPr bwMode="auto">
              <a:xfrm rot="3701259" flipH="1">
                <a:off x="7909018" y="4644415"/>
                <a:ext cx="575120" cy="69289"/>
                <a:chOff x="1548" y="1476"/>
                <a:chExt cx="1338" cy="120"/>
              </a:xfrm>
            </p:grpSpPr>
            <p:sp>
              <p:nvSpPr>
                <p:cNvPr id="918" name="Freeform 10"/>
                <p:cNvSpPr>
                  <a:spLocks/>
                </p:cNvSpPr>
                <p:nvPr/>
              </p:nvSpPr>
              <p:spPr bwMode="auto">
                <a:xfrm>
                  <a:off x="1606" y="1486"/>
                  <a:ext cx="1338" cy="107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6 h 112"/>
                    <a:gd name="T6" fmla="*/ 272 w 1331"/>
                    <a:gd name="T7" fmla="*/ 1 h 112"/>
                    <a:gd name="T8" fmla="*/ 461 w 1331"/>
                    <a:gd name="T9" fmla="*/ 99 h 112"/>
                    <a:gd name="T10" fmla="*/ 653 w 1331"/>
                    <a:gd name="T11" fmla="*/ 4 h 112"/>
                    <a:gd name="T12" fmla="*/ 846 w 1331"/>
                    <a:gd name="T13" fmla="*/ 96 h 112"/>
                    <a:gd name="T14" fmla="*/ 1038 w 1331"/>
                    <a:gd name="T15" fmla="*/ 1 h 112"/>
                    <a:gd name="T16" fmla="*/ 1236 w 1331"/>
                    <a:gd name="T17" fmla="*/ 99 h 112"/>
                    <a:gd name="T18" fmla="*/ 1332 w 1331"/>
                    <a:gd name="T19" fmla="*/ 72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919" name="Freeform 11"/>
                <p:cNvSpPr>
                  <a:spLocks/>
                </p:cNvSpPr>
                <p:nvPr/>
              </p:nvSpPr>
              <p:spPr bwMode="auto">
                <a:xfrm flipV="1">
                  <a:off x="1604" y="1492"/>
                  <a:ext cx="1336" cy="105"/>
                </a:xfrm>
                <a:custGeom>
                  <a:avLst/>
                  <a:gdLst>
                    <a:gd name="T0" fmla="*/ 29 w 1331"/>
                    <a:gd name="T1" fmla="*/ 52 h 112"/>
                    <a:gd name="T2" fmla="*/ 8 w 1331"/>
                    <a:gd name="T3" fmla="*/ 37 h 112"/>
                    <a:gd name="T4" fmla="*/ 77 w 1331"/>
                    <a:gd name="T5" fmla="*/ 96 h 112"/>
                    <a:gd name="T6" fmla="*/ 273 w 1331"/>
                    <a:gd name="T7" fmla="*/ 1 h 112"/>
                    <a:gd name="T8" fmla="*/ 462 w 1331"/>
                    <a:gd name="T9" fmla="*/ 99 h 112"/>
                    <a:gd name="T10" fmla="*/ 654 w 1331"/>
                    <a:gd name="T11" fmla="*/ 4 h 112"/>
                    <a:gd name="T12" fmla="*/ 847 w 1331"/>
                    <a:gd name="T13" fmla="*/ 96 h 112"/>
                    <a:gd name="T14" fmla="*/ 1039 w 1331"/>
                    <a:gd name="T15" fmla="*/ 1 h 112"/>
                    <a:gd name="T16" fmla="*/ 1238 w 1331"/>
                    <a:gd name="T17" fmla="*/ 99 h 112"/>
                    <a:gd name="T18" fmla="*/ 1334 w 1331"/>
                    <a:gd name="T19" fmla="*/ 72 h 1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1"/>
                    <a:gd name="T31" fmla="*/ 0 h 112"/>
                    <a:gd name="T32" fmla="*/ 1331 w 1331"/>
                    <a:gd name="T33" fmla="*/ 112 h 1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1" h="112">
                      <a:moveTo>
                        <a:pt x="29" y="52"/>
                      </a:moveTo>
                      <a:cubicBezTo>
                        <a:pt x="14" y="41"/>
                        <a:pt x="0" y="30"/>
                        <a:pt x="8" y="37"/>
                      </a:cubicBezTo>
                      <a:cubicBezTo>
                        <a:pt x="16" y="44"/>
                        <a:pt x="33" y="103"/>
                        <a:pt x="77" y="97"/>
                      </a:cubicBezTo>
                      <a:cubicBezTo>
                        <a:pt x="121" y="91"/>
                        <a:pt x="208" y="0"/>
                        <a:pt x="272" y="1"/>
                      </a:cubicBezTo>
                      <a:cubicBezTo>
                        <a:pt x="336" y="2"/>
                        <a:pt x="398" y="100"/>
                        <a:pt x="461" y="100"/>
                      </a:cubicBezTo>
                      <a:cubicBezTo>
                        <a:pt x="524" y="100"/>
                        <a:pt x="589" y="4"/>
                        <a:pt x="653" y="4"/>
                      </a:cubicBezTo>
                      <a:cubicBezTo>
                        <a:pt x="717" y="4"/>
                        <a:pt x="781" y="98"/>
                        <a:pt x="845" y="97"/>
                      </a:cubicBezTo>
                      <a:cubicBezTo>
                        <a:pt x="909" y="96"/>
                        <a:pt x="972" y="0"/>
                        <a:pt x="1037" y="1"/>
                      </a:cubicBezTo>
                      <a:cubicBezTo>
                        <a:pt x="1102" y="2"/>
                        <a:pt x="1186" y="88"/>
                        <a:pt x="1235" y="100"/>
                      </a:cubicBezTo>
                      <a:cubicBezTo>
                        <a:pt x="1284" y="112"/>
                        <a:pt x="1307" y="92"/>
                        <a:pt x="1331" y="73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17" name="Line 52"/>
              <p:cNvSpPr>
                <a:spLocks noChangeShapeType="1"/>
              </p:cNvSpPr>
              <p:nvPr/>
            </p:nvSpPr>
            <p:spPr bwMode="auto">
              <a:xfrm>
                <a:off x="8242648" y="4477827"/>
                <a:ext cx="220692" cy="3569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930" name="Line 49"/>
              <p:cNvSpPr>
                <a:spLocks noChangeShapeType="1"/>
              </p:cNvSpPr>
              <p:nvPr/>
            </p:nvSpPr>
            <p:spPr bwMode="auto">
              <a:xfrm rot="236364" flipH="1">
                <a:off x="6023291" y="4574411"/>
                <a:ext cx="301044" cy="38142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med"/>
                <a:tailEnd type="triangle" w="sm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+mn-ea"/>
                  <a:ea typeface="+mn-ea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5491074" y="4962420"/>
                <a:ext cx="813967" cy="918047"/>
                <a:chOff x="5491074" y="4889268"/>
                <a:chExt cx="813967" cy="918047"/>
              </a:xfrm>
            </p:grpSpPr>
            <p:pic>
              <p:nvPicPr>
                <p:cNvPr id="935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074" y="5176348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936" name="Group 4"/>
                <p:cNvGrpSpPr>
                  <a:grpSpLocks/>
                </p:cNvGrpSpPr>
                <p:nvPr/>
              </p:nvGrpSpPr>
              <p:grpSpPr bwMode="auto">
                <a:xfrm>
                  <a:off x="5541913" y="4889268"/>
                  <a:ext cx="539456" cy="298449"/>
                  <a:chOff x="2801" y="2891"/>
                  <a:chExt cx="412" cy="210"/>
                </a:xfrm>
              </p:grpSpPr>
              <p:sp>
                <p:nvSpPr>
                  <p:cNvPr id="937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938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980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2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3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5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6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8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89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0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2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4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9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93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940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941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97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97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7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3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974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5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97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3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5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970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71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96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9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96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964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5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4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96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960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61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95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5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2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956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57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5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954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955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96" name="组合 995"/>
              <p:cNvGrpSpPr/>
              <p:nvPr/>
            </p:nvGrpSpPr>
            <p:grpSpPr>
              <a:xfrm>
                <a:off x="6862822" y="4918194"/>
                <a:ext cx="813967" cy="918047"/>
                <a:chOff x="5491074" y="4889268"/>
                <a:chExt cx="813967" cy="918047"/>
              </a:xfrm>
            </p:grpSpPr>
            <p:pic>
              <p:nvPicPr>
                <p:cNvPr id="997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074" y="5176348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998" name="Group 4"/>
                <p:cNvGrpSpPr>
                  <a:grpSpLocks/>
                </p:cNvGrpSpPr>
                <p:nvPr/>
              </p:nvGrpSpPr>
              <p:grpSpPr bwMode="auto">
                <a:xfrm>
                  <a:off x="5541913" y="4889268"/>
                  <a:ext cx="539456" cy="298449"/>
                  <a:chOff x="2801" y="2891"/>
                  <a:chExt cx="412" cy="210"/>
                </a:xfrm>
              </p:grpSpPr>
              <p:sp>
                <p:nvSpPr>
                  <p:cNvPr id="999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0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104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4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5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6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7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8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9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0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1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6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57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00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002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0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1040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103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1036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1034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103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3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1030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31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0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1028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9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0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1026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7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1024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1022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3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102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2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1018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1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1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101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1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58" name="组合 1057"/>
              <p:cNvGrpSpPr/>
              <p:nvPr/>
            </p:nvGrpSpPr>
            <p:grpSpPr>
              <a:xfrm>
                <a:off x="8070202" y="4960011"/>
                <a:ext cx="813967" cy="918048"/>
                <a:chOff x="5491074" y="4889267"/>
                <a:chExt cx="813967" cy="918048"/>
              </a:xfrm>
            </p:grpSpPr>
            <p:pic>
              <p:nvPicPr>
                <p:cNvPr id="1059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074" y="5176348"/>
                  <a:ext cx="813967" cy="630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60" name="Group 4"/>
                <p:cNvGrpSpPr>
                  <a:grpSpLocks/>
                </p:cNvGrpSpPr>
                <p:nvPr/>
              </p:nvGrpSpPr>
              <p:grpSpPr bwMode="auto">
                <a:xfrm>
                  <a:off x="5541906" y="4889267"/>
                  <a:ext cx="539455" cy="298449"/>
                  <a:chOff x="2801" y="2891"/>
                  <a:chExt cx="412" cy="210"/>
                </a:xfrm>
              </p:grpSpPr>
              <p:sp>
                <p:nvSpPr>
                  <p:cNvPr id="1061" name="Freeform 5"/>
                  <p:cNvSpPr>
                    <a:spLocks/>
                  </p:cNvSpPr>
                  <p:nvPr/>
                </p:nvSpPr>
                <p:spPr bwMode="auto">
                  <a:xfrm>
                    <a:off x="2904" y="3063"/>
                    <a:ext cx="215" cy="27"/>
                  </a:xfrm>
                  <a:custGeom>
                    <a:avLst/>
                    <a:gdLst>
                      <a:gd name="T0" fmla="*/ 214 w 215"/>
                      <a:gd name="T1" fmla="*/ 0 h 27"/>
                      <a:gd name="T2" fmla="*/ 0 w 215"/>
                      <a:gd name="T3" fmla="*/ 0 h 27"/>
                      <a:gd name="T4" fmla="*/ 0 w 215"/>
                      <a:gd name="T5" fmla="*/ 26 h 27"/>
                      <a:gd name="T6" fmla="*/ 214 w 215"/>
                      <a:gd name="T7" fmla="*/ 26 h 27"/>
                      <a:gd name="T8" fmla="*/ 214 w 215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5" h="27">
                        <a:moveTo>
                          <a:pt x="214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214" y="26"/>
                        </a:lnTo>
                        <a:lnTo>
                          <a:pt x="214" y="0"/>
                        </a:lnTo>
                      </a:path>
                    </a:pathLst>
                  </a:custGeom>
                  <a:solidFill>
                    <a:srgbClr val="FFCC33"/>
                  </a:solidFill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62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22" y="3067"/>
                    <a:ext cx="189" cy="18"/>
                    <a:chOff x="2922" y="3067"/>
                    <a:chExt cx="189" cy="18"/>
                  </a:xfrm>
                </p:grpSpPr>
                <p:sp>
                  <p:nvSpPr>
                    <p:cNvPr id="1104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6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6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7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8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9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0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5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1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3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2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1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3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8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4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5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6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7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7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8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4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1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2" y="3067"/>
                      <a:ext cx="0" cy="18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06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45" y="2891"/>
                    <a:ext cx="368" cy="172"/>
                  </a:xfrm>
                  <a:prstGeom prst="rect">
                    <a:avLst/>
                  </a:prstGeom>
                  <a:solidFill>
                    <a:srgbClr val="ADD6A5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064" name="Freeform 24"/>
                  <p:cNvSpPr>
                    <a:spLocks/>
                  </p:cNvSpPr>
                  <p:nvPr/>
                </p:nvSpPr>
                <p:spPr bwMode="auto">
                  <a:xfrm>
                    <a:off x="2813" y="2895"/>
                    <a:ext cx="25" cy="206"/>
                  </a:xfrm>
                  <a:custGeom>
                    <a:avLst/>
                    <a:gdLst>
                      <a:gd name="T0" fmla="*/ 0 w 25"/>
                      <a:gd name="T1" fmla="*/ 0 h 206"/>
                      <a:gd name="T2" fmla="*/ 24 w 25"/>
                      <a:gd name="T3" fmla="*/ 0 h 206"/>
                      <a:gd name="T4" fmla="*/ 24 w 25"/>
                      <a:gd name="T5" fmla="*/ 205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" h="206">
                        <a:moveTo>
                          <a:pt x="0" y="0"/>
                        </a:moveTo>
                        <a:lnTo>
                          <a:pt x="24" y="0"/>
                        </a:lnTo>
                        <a:lnTo>
                          <a:pt x="24" y="205"/>
                        </a:lnTo>
                      </a:path>
                    </a:pathLst>
                  </a:custGeom>
                  <a:noFill/>
                  <a:ln w="25399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06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01" y="2935"/>
                    <a:ext cx="32" cy="23"/>
                    <a:chOff x="2801" y="2935"/>
                    <a:chExt cx="32" cy="23"/>
                  </a:xfrm>
                </p:grpSpPr>
                <p:sp>
                  <p:nvSpPr>
                    <p:cNvPr id="110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01" y="2940"/>
                      <a:ext cx="23" cy="17"/>
                    </a:xfrm>
                    <a:custGeom>
                      <a:avLst/>
                      <a:gdLst>
                        <a:gd name="T0" fmla="*/ 22 w 23"/>
                        <a:gd name="T1" fmla="*/ 0 h 17"/>
                        <a:gd name="T2" fmla="*/ 0 w 23"/>
                        <a:gd name="T3" fmla="*/ 0 h 17"/>
                        <a:gd name="T4" fmla="*/ 0 w 23"/>
                        <a:gd name="T5" fmla="*/ 16 h 17"/>
                        <a:gd name="T6" fmla="*/ 22 w 23"/>
                        <a:gd name="T7" fmla="*/ 16 h 17"/>
                        <a:gd name="T8" fmla="*/ 22 w 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22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2" y="16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E9E7D1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16" y="2935"/>
                      <a:ext cx="17" cy="23"/>
                    </a:xfrm>
                    <a:custGeom>
                      <a:avLst/>
                      <a:gdLst>
                        <a:gd name="T0" fmla="*/ 16 w 17"/>
                        <a:gd name="T1" fmla="*/ 0 h 23"/>
                        <a:gd name="T2" fmla="*/ 0 w 17"/>
                        <a:gd name="T3" fmla="*/ 0 h 23"/>
                        <a:gd name="T4" fmla="*/ 0 w 17"/>
                        <a:gd name="T5" fmla="*/ 22 h 23"/>
                        <a:gd name="T6" fmla="*/ 16 w 17"/>
                        <a:gd name="T7" fmla="*/ 22 h 23"/>
                        <a:gd name="T8" fmla="*/ 16 w 17"/>
                        <a:gd name="T9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2"/>
                          </a:lnTo>
                          <a:lnTo>
                            <a:pt x="16" y="22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52493E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8" y="2940"/>
                    <a:ext cx="62" cy="54"/>
                    <a:chOff x="3048" y="2940"/>
                    <a:chExt cx="62" cy="54"/>
                  </a:xfrm>
                </p:grpSpPr>
                <p:sp>
                  <p:nvSpPr>
                    <p:cNvPr id="1100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8" y="2944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01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50" y="2940"/>
                      <a:ext cx="60" cy="50"/>
                    </a:xfrm>
                    <a:custGeom>
                      <a:avLst/>
                      <a:gdLst>
                        <a:gd name="T0" fmla="*/ 59 w 60"/>
                        <a:gd name="T1" fmla="*/ 0 h 50"/>
                        <a:gd name="T2" fmla="*/ 0 w 60"/>
                        <a:gd name="T3" fmla="*/ 0 h 50"/>
                        <a:gd name="T4" fmla="*/ 0 w 60"/>
                        <a:gd name="T5" fmla="*/ 49 h 50"/>
                        <a:gd name="T6" fmla="*/ 59 w 60"/>
                        <a:gd name="T7" fmla="*/ 49 h 50"/>
                        <a:gd name="T8" fmla="*/ 59 w 60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9" y="0"/>
                          </a:moveTo>
                          <a:lnTo>
                            <a:pt x="0" y="0"/>
                          </a:lnTo>
                          <a:lnTo>
                            <a:pt x="0" y="49"/>
                          </a:lnTo>
                          <a:lnTo>
                            <a:pt x="59" y="49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939" y="2989"/>
                    <a:ext cx="79" cy="70"/>
                    <a:chOff x="2939" y="2989"/>
                    <a:chExt cx="79" cy="70"/>
                  </a:xfrm>
                </p:grpSpPr>
                <p:sp>
                  <p:nvSpPr>
                    <p:cNvPr id="109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939" y="2993"/>
                      <a:ext cx="76" cy="66"/>
                    </a:xfrm>
                    <a:custGeom>
                      <a:avLst/>
                      <a:gdLst>
                        <a:gd name="T0" fmla="*/ 75 w 76"/>
                        <a:gd name="T1" fmla="*/ 0 h 66"/>
                        <a:gd name="T2" fmla="*/ 0 w 76"/>
                        <a:gd name="T3" fmla="*/ 0 h 66"/>
                        <a:gd name="T4" fmla="*/ 0 w 76"/>
                        <a:gd name="T5" fmla="*/ 65 h 66"/>
                        <a:gd name="T6" fmla="*/ 75 w 76"/>
                        <a:gd name="T7" fmla="*/ 65 h 66"/>
                        <a:gd name="T8" fmla="*/ 75 w 76"/>
                        <a:gd name="T9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6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5"/>
                          </a:lnTo>
                          <a:lnTo>
                            <a:pt x="75" y="65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942" y="2989"/>
                      <a:ext cx="76" cy="67"/>
                    </a:xfrm>
                    <a:custGeom>
                      <a:avLst/>
                      <a:gdLst>
                        <a:gd name="T0" fmla="*/ 75 w 76"/>
                        <a:gd name="T1" fmla="*/ 0 h 67"/>
                        <a:gd name="T2" fmla="*/ 0 w 76"/>
                        <a:gd name="T3" fmla="*/ 0 h 67"/>
                        <a:gd name="T4" fmla="*/ 0 w 76"/>
                        <a:gd name="T5" fmla="*/ 66 h 67"/>
                        <a:gd name="T6" fmla="*/ 75 w 76"/>
                        <a:gd name="T7" fmla="*/ 66 h 67"/>
                        <a:gd name="T8" fmla="*/ 75 w 76"/>
                        <a:gd name="T9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6" h="67">
                          <a:moveTo>
                            <a:pt x="75" y="0"/>
                          </a:moveTo>
                          <a:lnTo>
                            <a:pt x="0" y="0"/>
                          </a:lnTo>
                          <a:lnTo>
                            <a:pt x="0" y="66"/>
                          </a:lnTo>
                          <a:lnTo>
                            <a:pt x="75" y="66"/>
                          </a:lnTo>
                          <a:lnTo>
                            <a:pt x="7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186" y="2940"/>
                    <a:ext cx="20" cy="82"/>
                    <a:chOff x="3186" y="2940"/>
                    <a:chExt cx="20" cy="82"/>
                  </a:xfrm>
                </p:grpSpPr>
                <p:sp>
                  <p:nvSpPr>
                    <p:cNvPr id="1096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86" y="2944"/>
                      <a:ext cx="17" cy="78"/>
                    </a:xfrm>
                    <a:custGeom>
                      <a:avLst/>
                      <a:gdLst>
                        <a:gd name="T0" fmla="*/ 16 w 17"/>
                        <a:gd name="T1" fmla="*/ 0 h 78"/>
                        <a:gd name="T2" fmla="*/ 0 w 17"/>
                        <a:gd name="T3" fmla="*/ 0 h 78"/>
                        <a:gd name="T4" fmla="*/ 0 w 17"/>
                        <a:gd name="T5" fmla="*/ 77 h 78"/>
                        <a:gd name="T6" fmla="*/ 16 w 17"/>
                        <a:gd name="T7" fmla="*/ 77 h 78"/>
                        <a:gd name="T8" fmla="*/ 16 w 17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7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6" y="7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7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88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6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68" y="3028"/>
                    <a:ext cx="28" cy="21"/>
                    <a:chOff x="3168" y="3028"/>
                    <a:chExt cx="28" cy="21"/>
                  </a:xfrm>
                </p:grpSpPr>
                <p:sp>
                  <p:nvSpPr>
                    <p:cNvPr id="109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168" y="3032"/>
                      <a:ext cx="26" cy="17"/>
                    </a:xfrm>
                    <a:custGeom>
                      <a:avLst/>
                      <a:gdLst>
                        <a:gd name="T0" fmla="*/ 25 w 26"/>
                        <a:gd name="T1" fmla="*/ 0 h 17"/>
                        <a:gd name="T2" fmla="*/ 0 w 26"/>
                        <a:gd name="T3" fmla="*/ 0 h 17"/>
                        <a:gd name="T4" fmla="*/ 0 w 26"/>
                        <a:gd name="T5" fmla="*/ 16 h 17"/>
                        <a:gd name="T6" fmla="*/ 25 w 26"/>
                        <a:gd name="T7" fmla="*/ 16 h 17"/>
                        <a:gd name="T8" fmla="*/ 25 w 26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5" y="16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3170" y="3028"/>
                      <a:ext cx="26" cy="18"/>
                    </a:xfrm>
                    <a:custGeom>
                      <a:avLst/>
                      <a:gdLst>
                        <a:gd name="T0" fmla="*/ 25 w 26"/>
                        <a:gd name="T1" fmla="*/ 0 h 18"/>
                        <a:gd name="T2" fmla="*/ 0 w 26"/>
                        <a:gd name="T3" fmla="*/ 0 h 18"/>
                        <a:gd name="T4" fmla="*/ 0 w 26"/>
                        <a:gd name="T5" fmla="*/ 17 h 18"/>
                        <a:gd name="T6" fmla="*/ 25 w 26"/>
                        <a:gd name="T7" fmla="*/ 17 h 18"/>
                        <a:gd name="T8" fmla="*/ 25 w 26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25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5" y="17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26" y="2942"/>
                    <a:ext cx="20" cy="37"/>
                    <a:chOff x="3126" y="2942"/>
                    <a:chExt cx="20" cy="37"/>
                  </a:xfrm>
                </p:grpSpPr>
                <p:sp>
                  <p:nvSpPr>
                    <p:cNvPr id="1092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26" y="2945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3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28" y="2942"/>
                      <a:ext cx="18" cy="34"/>
                    </a:xfrm>
                    <a:custGeom>
                      <a:avLst/>
                      <a:gdLst>
                        <a:gd name="T0" fmla="*/ 17 w 18"/>
                        <a:gd name="T1" fmla="*/ 0 h 34"/>
                        <a:gd name="T2" fmla="*/ 0 w 18"/>
                        <a:gd name="T3" fmla="*/ 0 h 34"/>
                        <a:gd name="T4" fmla="*/ 0 w 18"/>
                        <a:gd name="T5" fmla="*/ 33 h 34"/>
                        <a:gd name="T6" fmla="*/ 17 w 18"/>
                        <a:gd name="T7" fmla="*/ 33 h 34"/>
                        <a:gd name="T8" fmla="*/ 17 w 18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4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7" y="33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125" y="2978"/>
                    <a:ext cx="20" cy="37"/>
                    <a:chOff x="3125" y="2978"/>
                    <a:chExt cx="20" cy="37"/>
                  </a:xfrm>
                </p:grpSpPr>
                <p:sp>
                  <p:nvSpPr>
                    <p:cNvPr id="1090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125" y="2981"/>
                      <a:ext cx="17" cy="34"/>
                    </a:xfrm>
                    <a:custGeom>
                      <a:avLst/>
                      <a:gdLst>
                        <a:gd name="T0" fmla="*/ 16 w 17"/>
                        <a:gd name="T1" fmla="*/ 0 h 34"/>
                        <a:gd name="T2" fmla="*/ 0 w 17"/>
                        <a:gd name="T3" fmla="*/ 0 h 34"/>
                        <a:gd name="T4" fmla="*/ 0 w 17"/>
                        <a:gd name="T5" fmla="*/ 33 h 34"/>
                        <a:gd name="T6" fmla="*/ 16 w 17"/>
                        <a:gd name="T7" fmla="*/ 33 h 34"/>
                        <a:gd name="T8" fmla="*/ 16 w 17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34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33"/>
                          </a:lnTo>
                          <a:lnTo>
                            <a:pt x="16" y="3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91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127" y="2978"/>
                      <a:ext cx="18" cy="35"/>
                    </a:xfrm>
                    <a:custGeom>
                      <a:avLst/>
                      <a:gdLst>
                        <a:gd name="T0" fmla="*/ 17 w 18"/>
                        <a:gd name="T1" fmla="*/ 0 h 35"/>
                        <a:gd name="T2" fmla="*/ 0 w 18"/>
                        <a:gd name="T3" fmla="*/ 0 h 35"/>
                        <a:gd name="T4" fmla="*/ 0 w 18"/>
                        <a:gd name="T5" fmla="*/ 34 h 35"/>
                        <a:gd name="T6" fmla="*/ 17 w 18"/>
                        <a:gd name="T7" fmla="*/ 34 h 35"/>
                        <a:gd name="T8" fmla="*/ 17 w 18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35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34"/>
                          </a:lnTo>
                          <a:lnTo>
                            <a:pt x="17" y="34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025" y="2940"/>
                    <a:ext cx="19" cy="31"/>
                    <a:chOff x="3025" y="2940"/>
                    <a:chExt cx="19" cy="31"/>
                  </a:xfrm>
                </p:grpSpPr>
                <p:sp>
                  <p:nvSpPr>
                    <p:cNvPr id="1088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5" y="2944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0 h 27"/>
                        <a:gd name="T2" fmla="*/ 0 w 17"/>
                        <a:gd name="T3" fmla="*/ 0 h 27"/>
                        <a:gd name="T4" fmla="*/ 0 w 17"/>
                        <a:gd name="T5" fmla="*/ 26 h 27"/>
                        <a:gd name="T6" fmla="*/ 16 w 17"/>
                        <a:gd name="T7" fmla="*/ 26 h 27"/>
                        <a:gd name="T8" fmla="*/ 16 w 17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6"/>
                          </a:lnTo>
                          <a:lnTo>
                            <a:pt x="16" y="2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9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027" y="2940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0 w 17"/>
                        <a:gd name="T3" fmla="*/ 0 h 28"/>
                        <a:gd name="T4" fmla="*/ 0 w 17"/>
                        <a:gd name="T5" fmla="*/ 27 h 28"/>
                        <a:gd name="T6" fmla="*/ 16 w 17"/>
                        <a:gd name="T7" fmla="*/ 27 h 28"/>
                        <a:gd name="T8" fmla="*/ 16 w 17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6" y="2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161" y="2940"/>
                    <a:ext cx="19" cy="82"/>
                    <a:chOff x="3161" y="2940"/>
                    <a:chExt cx="19" cy="82"/>
                  </a:xfrm>
                </p:grpSpPr>
                <p:sp>
                  <p:nvSpPr>
                    <p:cNvPr id="108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61" y="2944"/>
                      <a:ext cx="18" cy="78"/>
                    </a:xfrm>
                    <a:custGeom>
                      <a:avLst/>
                      <a:gdLst>
                        <a:gd name="T0" fmla="*/ 17 w 18"/>
                        <a:gd name="T1" fmla="*/ 0 h 78"/>
                        <a:gd name="T2" fmla="*/ 0 w 18"/>
                        <a:gd name="T3" fmla="*/ 0 h 78"/>
                        <a:gd name="T4" fmla="*/ 0 w 18"/>
                        <a:gd name="T5" fmla="*/ 77 h 78"/>
                        <a:gd name="T6" fmla="*/ 17 w 18"/>
                        <a:gd name="T7" fmla="*/ 77 h 78"/>
                        <a:gd name="T8" fmla="*/ 17 w 18"/>
                        <a:gd name="T9" fmla="*/ 0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8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7"/>
                          </a:lnTo>
                          <a:lnTo>
                            <a:pt x="17" y="7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7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62" y="2940"/>
                      <a:ext cx="18" cy="79"/>
                    </a:xfrm>
                    <a:custGeom>
                      <a:avLst/>
                      <a:gdLst>
                        <a:gd name="T0" fmla="*/ 17 w 18"/>
                        <a:gd name="T1" fmla="*/ 0 h 79"/>
                        <a:gd name="T2" fmla="*/ 0 w 18"/>
                        <a:gd name="T3" fmla="*/ 0 h 79"/>
                        <a:gd name="T4" fmla="*/ 0 w 18"/>
                        <a:gd name="T5" fmla="*/ 78 h 79"/>
                        <a:gd name="T6" fmla="*/ 17 w 18"/>
                        <a:gd name="T7" fmla="*/ 78 h 79"/>
                        <a:gd name="T8" fmla="*/ 17 w 18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79">
                          <a:moveTo>
                            <a:pt x="17" y="0"/>
                          </a:move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7" y="78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085" y="2907"/>
                    <a:ext cx="21" cy="21"/>
                    <a:chOff x="3085" y="2907"/>
                    <a:chExt cx="21" cy="21"/>
                  </a:xfrm>
                </p:grpSpPr>
                <p:sp>
                  <p:nvSpPr>
                    <p:cNvPr id="1084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085" y="2911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0 w 20"/>
                        <a:gd name="T3" fmla="*/ 0 h 17"/>
                        <a:gd name="T4" fmla="*/ 0 w 20"/>
                        <a:gd name="T5" fmla="*/ 16 h 17"/>
                        <a:gd name="T6" fmla="*/ 19 w 20"/>
                        <a:gd name="T7" fmla="*/ 16 h 17"/>
                        <a:gd name="T8" fmla="*/ 19 w 2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19" y="16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5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087" y="2907"/>
                      <a:ext cx="19" cy="19"/>
                    </a:xfrm>
                    <a:custGeom>
                      <a:avLst/>
                      <a:gdLst>
                        <a:gd name="T0" fmla="*/ 18 w 19"/>
                        <a:gd name="T1" fmla="*/ 0 h 19"/>
                        <a:gd name="T2" fmla="*/ 0 w 19"/>
                        <a:gd name="T3" fmla="*/ 0 h 19"/>
                        <a:gd name="T4" fmla="*/ 0 w 19"/>
                        <a:gd name="T5" fmla="*/ 18 h 19"/>
                        <a:gd name="T6" fmla="*/ 18 w 19"/>
                        <a:gd name="T7" fmla="*/ 18 h 19"/>
                        <a:gd name="T8" fmla="*/ 18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8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18" y="18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904" y="2924"/>
                    <a:ext cx="24" cy="21"/>
                    <a:chOff x="2904" y="2924"/>
                    <a:chExt cx="24" cy="21"/>
                  </a:xfrm>
                </p:grpSpPr>
                <p:sp>
                  <p:nvSpPr>
                    <p:cNvPr id="1082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04" y="2926"/>
                      <a:ext cx="21" cy="19"/>
                    </a:xfrm>
                    <a:custGeom>
                      <a:avLst/>
                      <a:gdLst>
                        <a:gd name="T0" fmla="*/ 20 w 21"/>
                        <a:gd name="T1" fmla="*/ 0 h 19"/>
                        <a:gd name="T2" fmla="*/ 0 w 21"/>
                        <a:gd name="T3" fmla="*/ 0 h 19"/>
                        <a:gd name="T4" fmla="*/ 0 w 21"/>
                        <a:gd name="T5" fmla="*/ 18 h 19"/>
                        <a:gd name="T6" fmla="*/ 20 w 21"/>
                        <a:gd name="T7" fmla="*/ 18 h 19"/>
                        <a:gd name="T8" fmla="*/ 20 w 2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20" y="0"/>
                          </a:moveTo>
                          <a:lnTo>
                            <a:pt x="0" y="0"/>
                          </a:lnTo>
                          <a:lnTo>
                            <a:pt x="0" y="18"/>
                          </a:lnTo>
                          <a:lnTo>
                            <a:pt x="20" y="1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906" y="2924"/>
                      <a:ext cx="22" cy="18"/>
                    </a:xfrm>
                    <a:custGeom>
                      <a:avLst/>
                      <a:gdLst>
                        <a:gd name="T0" fmla="*/ 21 w 22"/>
                        <a:gd name="T1" fmla="*/ 0 h 18"/>
                        <a:gd name="T2" fmla="*/ 0 w 22"/>
                        <a:gd name="T3" fmla="*/ 0 h 18"/>
                        <a:gd name="T4" fmla="*/ 0 w 22"/>
                        <a:gd name="T5" fmla="*/ 17 h 18"/>
                        <a:gd name="T6" fmla="*/ 21 w 22"/>
                        <a:gd name="T7" fmla="*/ 17 h 18"/>
                        <a:gd name="T8" fmla="*/ 21 w 22"/>
                        <a:gd name="T9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18">
                          <a:moveTo>
                            <a:pt x="21" y="0"/>
                          </a:moveTo>
                          <a:lnTo>
                            <a:pt x="0" y="0"/>
                          </a:lnTo>
                          <a:lnTo>
                            <a:pt x="0" y="17"/>
                          </a:lnTo>
                          <a:lnTo>
                            <a:pt x="21" y="17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6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854" y="2979"/>
                    <a:ext cx="34" cy="20"/>
                    <a:chOff x="2854" y="2979"/>
                    <a:chExt cx="34" cy="20"/>
                  </a:xfrm>
                </p:grpSpPr>
                <p:sp>
                  <p:nvSpPr>
                    <p:cNvPr id="1080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854" y="2982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8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857" y="2979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077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854" y="3003"/>
                    <a:ext cx="34" cy="20"/>
                    <a:chOff x="2854" y="3003"/>
                    <a:chExt cx="34" cy="20"/>
                  </a:xfrm>
                </p:grpSpPr>
                <p:sp>
                  <p:nvSpPr>
                    <p:cNvPr id="1078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2854" y="3006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0 h 17"/>
                        <a:gd name="T2" fmla="*/ 0 w 30"/>
                        <a:gd name="T3" fmla="*/ 0 h 17"/>
                        <a:gd name="T4" fmla="*/ 0 w 30"/>
                        <a:gd name="T5" fmla="*/ 16 h 17"/>
                        <a:gd name="T6" fmla="*/ 29 w 30"/>
                        <a:gd name="T7" fmla="*/ 16 h 17"/>
                        <a:gd name="T8" fmla="*/ 29 w 30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17">
                          <a:moveTo>
                            <a:pt x="29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29" y="16"/>
                          </a:lnTo>
                          <a:lnTo>
                            <a:pt x="2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079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857" y="3003"/>
                      <a:ext cx="31" cy="17"/>
                    </a:xfrm>
                    <a:custGeom>
                      <a:avLst/>
                      <a:gdLst>
                        <a:gd name="T0" fmla="*/ 30 w 31"/>
                        <a:gd name="T1" fmla="*/ 0 h 17"/>
                        <a:gd name="T2" fmla="*/ 0 w 31"/>
                        <a:gd name="T3" fmla="*/ 0 h 17"/>
                        <a:gd name="T4" fmla="*/ 0 w 31"/>
                        <a:gd name="T5" fmla="*/ 16 h 17"/>
                        <a:gd name="T6" fmla="*/ 30 w 31"/>
                        <a:gd name="T7" fmla="*/ 16 h 17"/>
                        <a:gd name="T8" fmla="*/ 30 w 31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17">
                          <a:moveTo>
                            <a:pt x="30" y="0"/>
                          </a:moveTo>
                          <a:lnTo>
                            <a:pt x="0" y="0"/>
                          </a:lnTo>
                          <a:lnTo>
                            <a:pt x="0" y="16"/>
                          </a:lnTo>
                          <a:lnTo>
                            <a:pt x="30" y="16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716759"/>
                    </a:solidFill>
                    <a:ln w="9525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160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20" name="Rectangle 191"/>
              <p:cNvSpPr>
                <a:spLocks noChangeArrowheads="1"/>
              </p:cNvSpPr>
              <p:nvPr/>
            </p:nvSpPr>
            <p:spPr bwMode="auto">
              <a:xfrm>
                <a:off x="6901122" y="3412830"/>
                <a:ext cx="578685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kumimoji="1" lang="en-US" altLang="zh-CN" b="1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Hub</a:t>
                </a:r>
              </a:p>
            </p:txBody>
          </p:sp>
          <p:sp>
            <p:nvSpPr>
              <p:cNvPr id="1121" name="Rectangle 192"/>
              <p:cNvSpPr>
                <a:spLocks noChangeArrowheads="1"/>
              </p:cNvSpPr>
              <p:nvPr/>
            </p:nvSpPr>
            <p:spPr bwMode="auto">
              <a:xfrm>
                <a:off x="6127842" y="4595380"/>
                <a:ext cx="863681" cy="339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46038" rIns="0" bIns="46038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双绞线</a:t>
                </a:r>
                <a:endParaRPr kumimoji="1" lang="en-US" altLang="zh-CN" sz="1600" b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125" name="Text Box 20"/>
            <p:cNvSpPr txBox="1">
              <a:spLocks noChangeArrowheads="1"/>
            </p:cNvSpPr>
            <p:nvPr/>
          </p:nvSpPr>
          <p:spPr bwMode="auto">
            <a:xfrm>
              <a:off x="7709473" y="6246694"/>
              <a:ext cx="1095172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46038" rIns="0" bIns="46038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RJ-45 </a:t>
              </a:r>
              <a:r>
                <a:rPr lang="zh-CN" altLang="en-US" dirty="0"/>
                <a:t>插头</a:t>
              </a:r>
            </a:p>
          </p:txBody>
        </p:sp>
        <p:sp>
          <p:nvSpPr>
            <p:cNvPr id="1127" name="Line 22"/>
            <p:cNvSpPr>
              <a:spLocks noChangeShapeType="1"/>
            </p:cNvSpPr>
            <p:nvPr/>
          </p:nvSpPr>
          <p:spPr bwMode="auto">
            <a:xfrm>
              <a:off x="7302391" y="4789506"/>
              <a:ext cx="758237" cy="152079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28" name="Line 22"/>
            <p:cNvSpPr>
              <a:spLocks noChangeShapeType="1"/>
            </p:cNvSpPr>
            <p:nvPr/>
          </p:nvSpPr>
          <p:spPr bwMode="auto">
            <a:xfrm>
              <a:off x="7306941" y="5246633"/>
              <a:ext cx="645039" cy="104317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88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3848100"/>
            <a:ext cx="89154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54163" y="40830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7813" y="4083050"/>
            <a:ext cx="6419850" cy="488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5575" y="4149725"/>
            <a:ext cx="157415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以太网 </a:t>
            </a:r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8075613" y="41671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8035925" y="3213100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MAC</a:t>
            </a: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>
            <a:off x="1546225" y="35734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7956550" y="36449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195263" y="5076825"/>
            <a:ext cx="408622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217073" y="5119688"/>
            <a:ext cx="404277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10101010101010        101010101010 10101011</a:t>
            </a:r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3373438" y="5073650"/>
            <a:ext cx="0" cy="431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1335088" y="5530850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前同步码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348038" y="5502275"/>
            <a:ext cx="798296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帧开始</a:t>
            </a:r>
          </a:p>
          <a:p>
            <a:pPr eaLnBrk="0" hangingPunct="0">
              <a:lnSpc>
                <a:spcPct val="80000"/>
              </a:lnSpc>
            </a:pP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定界符</a:t>
            </a: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1403350" y="4740275"/>
            <a:ext cx="6908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7 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424238" y="4740275"/>
            <a:ext cx="6908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1 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 flipV="1">
            <a:off x="207963" y="4581525"/>
            <a:ext cx="292100" cy="492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1538288" y="4594225"/>
            <a:ext cx="2722562" cy="47466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1746250" y="5084763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528638" y="4076700"/>
            <a:ext cx="1019175" cy="48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65163" y="4168775"/>
            <a:ext cx="6908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8 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5" name="AutoShape 43"/>
          <p:cNvSpPr>
            <a:spLocks noChangeArrowheads="1"/>
          </p:cNvSpPr>
          <p:nvPr/>
        </p:nvSpPr>
        <p:spPr bwMode="auto">
          <a:xfrm>
            <a:off x="271463" y="3721100"/>
            <a:ext cx="635000" cy="266700"/>
          </a:xfrm>
          <a:prstGeom prst="wedgeRoundRectCallout">
            <a:avLst>
              <a:gd name="adj1" fmla="val 48000"/>
              <a:gd name="adj2" fmla="val 1398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kumimoji="1" lang="zh-CN" altLang="zh-CN" sz="14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296863" y="3695700"/>
            <a:ext cx="58737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8180388" y="2324100"/>
            <a:ext cx="5818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ea typeface="黑体" panose="02010609060101010101" pitchFamily="49" charset="-122"/>
              </a:rPr>
              <a:t>IP</a:t>
            </a:r>
            <a:r>
              <a:rPr kumimoji="1" lang="zh-CN" altLang="en-US" sz="1600" dirty="0">
                <a:solidFill>
                  <a:srgbClr val="333399"/>
                </a:solidFill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>
            <a:off x="8027988" y="28575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" name="AutoShape 64"/>
          <p:cNvSpPr>
            <a:spLocks noChangeArrowheads="1"/>
          </p:cNvSpPr>
          <p:nvPr/>
        </p:nvSpPr>
        <p:spPr bwMode="auto">
          <a:xfrm rot="5400000" flipH="1">
            <a:off x="4491832" y="3809206"/>
            <a:ext cx="609600" cy="230187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1546225" y="3141663"/>
            <a:ext cx="642143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2481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>
            <a:off x="33956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>
            <a:off x="43100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7434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1476375" y="3187700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目的地址</a:t>
            </a:r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2484438" y="3187700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dirty="0">
                <a:solidFill>
                  <a:srgbClr val="333399"/>
                </a:solidFill>
                <a:ea typeface="黑体" panose="02010609060101010101" pitchFamily="49" charset="-122"/>
              </a:rPr>
              <a:t>源地址</a:t>
            </a: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557588" y="3187700"/>
            <a:ext cx="59311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5407025" y="3187700"/>
            <a:ext cx="105477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数        据</a:t>
            </a:r>
          </a:p>
        </p:txBody>
      </p:sp>
      <p:sp>
        <p:nvSpPr>
          <p:cNvPr id="39" name="Rectangle 75"/>
          <p:cNvSpPr>
            <a:spLocks noChangeArrowheads="1"/>
          </p:cNvSpPr>
          <p:nvPr/>
        </p:nvSpPr>
        <p:spPr bwMode="auto">
          <a:xfrm>
            <a:off x="7380288" y="3187700"/>
            <a:ext cx="62517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ea typeface="黑体" panose="02010609060101010101" pitchFamily="49" charset="-122"/>
              </a:rPr>
              <a:t>CRC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1893888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41" name="Rectangle 77"/>
          <p:cNvSpPr>
            <a:spLocks noChangeArrowheads="1"/>
          </p:cNvSpPr>
          <p:nvPr/>
        </p:nvSpPr>
        <p:spPr bwMode="auto">
          <a:xfrm>
            <a:off x="2873375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42" name="Rectangle 78"/>
          <p:cNvSpPr>
            <a:spLocks noChangeArrowheads="1"/>
          </p:cNvSpPr>
          <p:nvPr/>
        </p:nvSpPr>
        <p:spPr bwMode="auto">
          <a:xfrm>
            <a:off x="3776663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3" name="Rectangle 79"/>
          <p:cNvSpPr>
            <a:spLocks noChangeArrowheads="1"/>
          </p:cNvSpPr>
          <p:nvPr/>
        </p:nvSpPr>
        <p:spPr bwMode="auto">
          <a:xfrm>
            <a:off x="7597775" y="285273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4" name="Rectangle 80"/>
          <p:cNvSpPr>
            <a:spLocks noChangeArrowheads="1"/>
          </p:cNvSpPr>
          <p:nvPr/>
        </p:nvSpPr>
        <p:spPr bwMode="auto">
          <a:xfrm>
            <a:off x="1046163" y="2816225"/>
            <a:ext cx="5418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5" name="Text Box 81"/>
          <p:cNvSpPr txBox="1">
            <a:spLocks noChangeArrowheads="1"/>
          </p:cNvSpPr>
          <p:nvPr/>
        </p:nvSpPr>
        <p:spPr bwMode="auto">
          <a:xfrm>
            <a:off x="5995988" y="2819400"/>
            <a:ext cx="9845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400">
                <a:solidFill>
                  <a:srgbClr val="333399"/>
                </a:solidFill>
                <a:ea typeface="黑体" panose="02010609060101010101" pitchFamily="49" charset="-122"/>
              </a:rPr>
              <a:t>46 ~ 1500</a:t>
            </a:r>
          </a:p>
        </p:txBody>
      </p:sp>
      <p:sp>
        <p:nvSpPr>
          <p:cNvPr id="46" name="Line 107"/>
          <p:cNvSpPr>
            <a:spLocks noChangeShapeType="1"/>
          </p:cNvSpPr>
          <p:nvPr/>
        </p:nvSpPr>
        <p:spPr bwMode="auto">
          <a:xfrm flipH="1">
            <a:off x="1547813" y="1989138"/>
            <a:ext cx="0" cy="1162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47" name="Line 108"/>
          <p:cNvSpPr>
            <a:spLocks noChangeShapeType="1"/>
          </p:cNvSpPr>
          <p:nvPr/>
        </p:nvSpPr>
        <p:spPr bwMode="auto">
          <a:xfrm>
            <a:off x="7956550" y="1989138"/>
            <a:ext cx="11113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48" name="Group 109"/>
          <p:cNvGrpSpPr>
            <a:grpSpLocks/>
          </p:cNvGrpSpPr>
          <p:nvPr/>
        </p:nvGrpSpPr>
        <p:grpSpPr bwMode="auto">
          <a:xfrm>
            <a:off x="4310063" y="2324100"/>
            <a:ext cx="3124200" cy="990600"/>
            <a:chOff x="2715" y="1872"/>
            <a:chExt cx="1968" cy="624"/>
          </a:xfrm>
        </p:grpSpPr>
        <p:sp>
          <p:nvSpPr>
            <p:cNvPr id="49" name="AutoShape 110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51" name="Rectangle 112"/>
          <p:cNvSpPr>
            <a:spLocks noChangeArrowheads="1"/>
          </p:cNvSpPr>
          <p:nvPr/>
        </p:nvSpPr>
        <p:spPr bwMode="auto">
          <a:xfrm>
            <a:off x="468313" y="3179763"/>
            <a:ext cx="9008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02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2843213" y="2133600"/>
            <a:ext cx="3384550" cy="504825"/>
          </a:xfrm>
          <a:prstGeom prst="wedgeRoundRectCallout">
            <a:avLst>
              <a:gd name="adj1" fmla="val -75375"/>
              <a:gd name="adj2" fmla="val 30691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目的地址字段 </a:t>
            </a:r>
            <a:r>
              <a:rPr lang="en-US" altLang="zh-CN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 </a:t>
            </a:r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7717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3623988" y="2097088"/>
            <a:ext cx="2749204" cy="504825"/>
          </a:xfrm>
          <a:prstGeom prst="wedgeRoundRectCallout">
            <a:avLst>
              <a:gd name="adj1" fmla="val -75375"/>
              <a:gd name="adj2" fmla="val 30691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源</a:t>
            </a:r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地址字段 </a:t>
            </a:r>
            <a:r>
              <a:rPr lang="en-US" altLang="zh-CN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 </a:t>
            </a:r>
            <a:r>
              <a:rPr lang="zh-CN" altLang="en-US" sz="2000" dirty="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7957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046163" y="1488751"/>
            <a:ext cx="7197725" cy="876747"/>
          </a:xfrm>
          <a:prstGeom prst="wedgeRoundRectCallout">
            <a:avLst>
              <a:gd name="adj1" fmla="val -13878"/>
              <a:gd name="adj2" fmla="val 22163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类型字段用作多路分解，标志上一层使用的是什么协议，以把收到的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MAC 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帧的数据上交给上一层的这个协议，如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(IP: 0x0800)</a:t>
            </a:r>
          </a:p>
        </p:txBody>
      </p:sp>
    </p:spTree>
    <p:extLst>
      <p:ext uri="{BB962C8B-B14F-4D97-AF65-F5344CB8AC3E}">
        <p14:creationId xmlns:p14="http://schemas.microsoft.com/office/powerpoint/2010/main" val="23105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311965" y="1488751"/>
            <a:ext cx="7182677" cy="876747"/>
          </a:xfrm>
          <a:prstGeom prst="wedgeRoundRectCallout">
            <a:avLst>
              <a:gd name="adj1" fmla="val 3010"/>
              <a:gd name="adj2" fmla="val 23070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数据字段最小长度：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46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字节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=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64 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字节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18 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字节的首部和尾部</a:t>
            </a:r>
            <a:endParaRPr lang="zh-CN" altLang="en-US" sz="2000" dirty="0">
              <a:solidFill>
                <a:schemeClr val="lt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017" y="5642043"/>
            <a:ext cx="842415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为什么最小帧长</a:t>
            </a:r>
            <a:r>
              <a:rPr lang="en-US" altLang="zh-CN" sz="2000" dirty="0"/>
              <a:t>64</a:t>
            </a:r>
            <a:r>
              <a:rPr lang="zh-CN" altLang="en-US" sz="2000" dirty="0"/>
              <a:t>字节？</a:t>
            </a:r>
            <a:endParaRPr lang="en-US" altLang="zh-CN" sz="2000" dirty="0"/>
          </a:p>
          <a:p>
            <a:r>
              <a:rPr lang="zh-CN" altLang="en-US" sz="2000" dirty="0"/>
              <a:t>为了冲突检测：以太网最大长度</a:t>
            </a:r>
            <a:r>
              <a:rPr lang="en-US" altLang="zh-CN" sz="2000" dirty="0"/>
              <a:t>2500m</a:t>
            </a:r>
            <a:r>
              <a:rPr lang="zh-CN" altLang="en-US" sz="2000" dirty="0"/>
              <a:t>，往返时延</a:t>
            </a:r>
            <a:r>
              <a:rPr lang="en-US" altLang="zh-CN" sz="2000" dirty="0"/>
              <a:t>51.21</a:t>
            </a:r>
            <a:r>
              <a:rPr lang="zh-CN" altLang="en-US" sz="2000" dirty="0"/>
              <a:t>微秒，</a:t>
            </a:r>
            <a:r>
              <a:rPr lang="en-US" altLang="zh-CN" sz="2000" dirty="0"/>
              <a:t>10Mbps</a:t>
            </a:r>
            <a:r>
              <a:rPr lang="zh-CN" altLang="en-US" sz="2000" dirty="0"/>
              <a:t>，</a:t>
            </a:r>
            <a:r>
              <a:rPr lang="en-US" altLang="zh-CN" sz="2000" dirty="0"/>
              <a:t>512bits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9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5217839" y="2059782"/>
            <a:ext cx="1783038" cy="504825"/>
          </a:xfrm>
          <a:prstGeom prst="wedgeRoundRectCallout">
            <a:avLst>
              <a:gd name="adj1" fmla="val 84421"/>
              <a:gd name="adj2" fmla="val 31216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000"/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位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CRC</a:t>
            </a:r>
            <a:endParaRPr lang="zh-CN" altLang="en-US" sz="2000" dirty="0">
              <a:solidFill>
                <a:schemeClr val="lt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4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152400" y="4495800"/>
            <a:ext cx="8915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554163" y="47307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547813" y="4730750"/>
            <a:ext cx="6419850" cy="4889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56088" y="4835525"/>
            <a:ext cx="83529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243888" y="4814888"/>
            <a:ext cx="7982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8213725" y="3886200"/>
            <a:ext cx="835294" cy="335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546225" y="42211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7956550" y="42926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8663" y="2971800"/>
            <a:ext cx="59151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dirty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8196263" y="35052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046163" y="3463925"/>
            <a:ext cx="6921501" cy="1412875"/>
            <a:chOff x="659" y="2182"/>
            <a:chExt cx="4360" cy="890"/>
          </a:xfrm>
        </p:grpSpPr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 rot="5400000" flipH="1">
              <a:off x="2830" y="2807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>
              <a:off x="659" y="2182"/>
              <a:ext cx="4360" cy="506"/>
              <a:chOff x="659" y="2182"/>
              <a:chExt cx="4360" cy="506"/>
            </a:xfrm>
          </p:grpSpPr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4045" cy="288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56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139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683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963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目的地址</a:t>
                </a: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1609" y="244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源地址</a:t>
                </a: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241" y="2445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类型</a:t>
                </a: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3406" y="2445"/>
                <a:ext cx="6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数        据</a:t>
                </a: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4683" y="2445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CRC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1193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810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379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786" y="220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659" y="2182"/>
                <a:ext cx="3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字节</a:t>
                </a:r>
              </a:p>
            </p:txBody>
          </p:sp>
          <p:sp>
            <p:nvSpPr>
              <p:cNvPr id="80" name="Text Box 33"/>
              <p:cNvSpPr txBox="1">
                <a:spLocks noChangeArrowheads="1"/>
              </p:cNvSpPr>
              <p:nvPr/>
            </p:nvSpPr>
            <p:spPr bwMode="auto">
              <a:xfrm>
                <a:off x="3777" y="2185"/>
                <a:ext cx="6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>
                    <a:solidFill>
                      <a:srgbClr val="333399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46 ~ 1500</a:t>
                </a:r>
              </a:p>
            </p:txBody>
          </p:sp>
        </p:grp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4310063" y="2971800"/>
            <a:ext cx="3124200" cy="990600"/>
            <a:chOff x="2715" y="1872"/>
            <a:chExt cx="1968" cy="624"/>
          </a:xfrm>
        </p:grpSpPr>
        <p:sp>
          <p:nvSpPr>
            <p:cNvPr id="82" name="AutoShape 35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76213" y="4226478"/>
            <a:ext cx="4143375" cy="2420938"/>
            <a:chOff x="111" y="2654"/>
            <a:chExt cx="2610" cy="1525"/>
          </a:xfrm>
        </p:grpSpPr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23" y="3606"/>
              <a:ext cx="2526" cy="2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111" y="3633"/>
              <a:ext cx="26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10101010101010         10101010101010101011</a:t>
              </a: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25" y="360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841" y="3892"/>
              <a:ext cx="6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前同步码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169" y="3874"/>
              <a:ext cx="50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</a:pP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帧开始</a:t>
              </a:r>
            </a:p>
            <a:p>
              <a:pPr eaLnBrk="0" hangingPunct="0">
                <a:lnSpc>
                  <a:spcPct val="80000"/>
                </a:lnSpc>
              </a:pP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定界符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884" y="3394"/>
              <a:ext cx="4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7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2157" y="3394"/>
              <a:ext cx="4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1 </a:t>
              </a:r>
              <a:r>
                <a:rPr kumimoji="1" lang="zh-CN" altLang="en-US" sz="160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V="1">
              <a:off x="131" y="3294"/>
              <a:ext cx="184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969" y="3302"/>
              <a:ext cx="168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1100" y="3613"/>
              <a:ext cx="2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solidFill>
                    <a:srgbClr val="333399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…</a:t>
              </a:r>
            </a:p>
          </p:txBody>
        </p: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171" y="2654"/>
              <a:ext cx="804" cy="630"/>
              <a:chOff x="171" y="2654"/>
              <a:chExt cx="804" cy="630"/>
            </a:xfrm>
          </p:grpSpPr>
          <p:grpSp>
            <p:nvGrpSpPr>
              <p:cNvPr id="49" name="Group 50"/>
              <p:cNvGrpSpPr>
                <a:grpSpLocks/>
              </p:cNvGrpSpPr>
              <p:nvPr/>
            </p:nvGrpSpPr>
            <p:grpSpPr bwMode="auto">
              <a:xfrm>
                <a:off x="333" y="2976"/>
                <a:ext cx="642" cy="308"/>
                <a:chOff x="333" y="2976"/>
                <a:chExt cx="642" cy="308"/>
              </a:xfrm>
            </p:grpSpPr>
            <p:sp>
              <p:nvSpPr>
                <p:cNvPr id="85" name="Rectangle 51"/>
                <p:cNvSpPr>
                  <a:spLocks noChangeArrowheads="1"/>
                </p:cNvSpPr>
                <p:nvPr/>
              </p:nvSpPr>
              <p:spPr bwMode="auto">
                <a:xfrm>
                  <a:off x="333" y="2976"/>
                  <a:ext cx="642" cy="308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6" name="Rectangle 52"/>
                <p:cNvSpPr>
                  <a:spLocks noChangeArrowheads="1"/>
                </p:cNvSpPr>
                <p:nvPr/>
              </p:nvSpPr>
              <p:spPr bwMode="auto">
                <a:xfrm>
                  <a:off x="419" y="3034"/>
                  <a:ext cx="46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600">
                      <a:solidFill>
                        <a:srgbClr val="333399"/>
                      </a:solidFill>
                      <a:latin typeface="Calibri" panose="020F0502020204030204" pitchFamily="34" charset="0"/>
                      <a:ea typeface="黑体" panose="02010609060101010101" pitchFamily="49" charset="-122"/>
                    </a:rPr>
                    <a:t>8 </a:t>
                  </a:r>
                  <a:r>
                    <a:rPr kumimoji="1" lang="zh-CN" altLang="en-US" sz="1600">
                      <a:solidFill>
                        <a:srgbClr val="333399"/>
                      </a:solidFill>
                      <a:latin typeface="Calibri" panose="020F0502020204030204" pitchFamily="34" charset="0"/>
                      <a:ea typeface="黑体" panose="02010609060101010101" pitchFamily="49" charset="-122"/>
                    </a:rPr>
                    <a:t>字节</a:t>
                  </a:r>
                </a:p>
              </p:txBody>
            </p:sp>
          </p:grpSp>
          <p:sp>
            <p:nvSpPr>
              <p:cNvPr id="50" name="AutoShape 53"/>
              <p:cNvSpPr>
                <a:spLocks noChangeArrowheads="1"/>
              </p:cNvSpPr>
              <p:nvPr/>
            </p:nvSpPr>
            <p:spPr bwMode="auto">
              <a:xfrm>
                <a:off x="171" y="2654"/>
                <a:ext cx="563" cy="266"/>
              </a:xfrm>
              <a:prstGeom prst="wedgeRoundRectCallout">
                <a:avLst>
                  <a:gd name="adj1" fmla="val 56896"/>
                  <a:gd name="adj2" fmla="val 99082"/>
                  <a:gd name="adj3" fmla="val 166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 anchorCtr="1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插入</a:t>
                </a:r>
                <a:endParaRPr kumimoji="1" lang="zh-CN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87" name="Text Box 55"/>
          <p:cNvSpPr txBox="1">
            <a:spLocks noChangeArrowheads="1"/>
          </p:cNvSpPr>
          <p:nvPr/>
        </p:nvSpPr>
        <p:spPr bwMode="auto">
          <a:xfrm>
            <a:off x="616898" y="1477067"/>
            <a:ext cx="7851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indent="288000">
              <a:defRPr sz="2000">
                <a:solidFill>
                  <a:schemeClr val="lt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在帧的前面插入</a:t>
            </a:r>
            <a:r>
              <a:rPr lang="en-US" altLang="zh-CN" dirty="0"/>
              <a:t>7 </a:t>
            </a:r>
            <a:r>
              <a:rPr lang="zh-CN" altLang="en-US" dirty="0"/>
              <a:t>字节前同步码，用来实现 </a:t>
            </a:r>
            <a:r>
              <a:rPr lang="en-US" altLang="zh-CN" dirty="0"/>
              <a:t>MAC </a:t>
            </a:r>
            <a:r>
              <a:rPr lang="zh-CN" altLang="en-US" dirty="0"/>
              <a:t>帧的比特同步；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个字节的帧开始定界符，表示后面的信息就是</a:t>
            </a:r>
            <a:r>
              <a:rPr lang="en-US" altLang="zh-CN" dirty="0"/>
              <a:t>MAC </a:t>
            </a:r>
            <a:r>
              <a:rPr lang="zh-CN" altLang="en-US" dirty="0"/>
              <a:t>帧 </a:t>
            </a:r>
          </a:p>
        </p:txBody>
      </p: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674813" y="2857491"/>
            <a:ext cx="6538912" cy="1682526"/>
          </a:xfrm>
          <a:prstGeom prst="wedgeRoundRectCallout">
            <a:avLst>
              <a:gd name="adj1" fmla="val 45952"/>
              <a:gd name="adj2" fmla="val 7598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判断帧结束：</a:t>
            </a:r>
            <a:endParaRPr lang="en-US" altLang="zh-CN" sz="20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>
              <a:buFont typeface="Wingdings 3" panose="05040102010807070707" pitchFamily="18" charset="2"/>
              <a:buChar char="ª"/>
            </a:pP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对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100M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以太网，物理层设备会自动在帧尾加上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4B5B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编码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ESD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字段（长度为两个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5bits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）表示帧发送结束</a:t>
            </a:r>
            <a:endParaRPr lang="en-US" altLang="zh-CN" sz="20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>
              <a:buFont typeface="Wingdings 3" panose="05040102010807070707" pitchFamily="18" charset="2"/>
              <a:buChar char="ª"/>
            </a:pP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对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10M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以太网，物理层设备在帧发送结束时，会以一个特殊宽脉冲</a:t>
            </a:r>
            <a:r>
              <a: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rPr>
              <a:t>SOI</a:t>
            </a:r>
            <a:r>
              <a:rPr lang="zh-CN" altLang="en-US" sz="2000" dirty="0">
                <a:latin typeface="Calibri" panose="020F0502020204030204" pitchFamily="34" charset="0"/>
                <a:ea typeface="华文楷体" panose="02010600040101010101" pitchFamily="2" charset="-122"/>
              </a:rPr>
              <a:t>来表示链路开始空闲</a:t>
            </a:r>
            <a:endParaRPr lang="zh-CN" altLang="en-US" sz="2000" dirty="0">
              <a:solidFill>
                <a:schemeClr val="lt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95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24904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zh-CN" altLang="en-US" dirty="0"/>
            </a:p>
          </p:txBody>
        </p:sp>
      </p:grpSp>
      <p:sp>
        <p:nvSpPr>
          <p:cNvPr id="56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40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260621"/>
          </a:xfrm>
        </p:spPr>
        <p:txBody>
          <a:bodyPr/>
          <a:lstStyle/>
          <a:p>
            <a:r>
              <a:rPr lang="zh-CN" altLang="en-US" dirty="0"/>
              <a:t>每个适配器有一个唯一的以太网地址，通常固化在</a:t>
            </a:r>
            <a:r>
              <a:rPr lang="en-US" altLang="zh-CN" dirty="0"/>
              <a:t>ROM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sz="1800" dirty="0"/>
              <a:t>称为硬件地址、网卡的物理地址、</a:t>
            </a:r>
            <a:r>
              <a:rPr lang="en-US" altLang="zh-CN" sz="1800" dirty="0"/>
              <a:t>MAC </a:t>
            </a:r>
            <a:r>
              <a:rPr lang="zh-CN" altLang="en-US" sz="1800" dirty="0"/>
              <a:t>地址 </a:t>
            </a:r>
          </a:p>
          <a:p>
            <a:pPr lvl="1"/>
            <a:r>
              <a:rPr lang="zh-CN" altLang="en-US" sz="1800" dirty="0"/>
              <a:t>严格地讲应当是</a:t>
            </a:r>
            <a:r>
              <a:rPr lang="zh-CN" altLang="en-US" sz="1800" dirty="0">
                <a:solidFill>
                  <a:srgbClr val="FF0000"/>
                </a:solidFill>
              </a:rPr>
              <a:t>每一个站的“名字”或标识符，而非地址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以可读的方式显示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ipconfig</a:t>
            </a:r>
            <a:r>
              <a:rPr lang="zh-CN" altLang="en-US" dirty="0"/>
              <a:t>命令</a:t>
            </a:r>
            <a:r>
              <a:rPr lang="en-US" altLang="zh-CN" dirty="0"/>
              <a:t>)</a:t>
            </a:r>
            <a:r>
              <a:rPr lang="zh-CN" altLang="en-US" dirty="0"/>
              <a:t>，即由冒号分隔的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1"/>
            <a:r>
              <a:rPr lang="zh-CN" altLang="en-US" sz="1800" dirty="0"/>
              <a:t>每个数对应于</a:t>
            </a:r>
            <a:r>
              <a:rPr lang="en-US" altLang="zh-CN" sz="1800" dirty="0"/>
              <a:t>6</a:t>
            </a:r>
            <a:r>
              <a:rPr lang="zh-CN" altLang="en-US" sz="1800" dirty="0"/>
              <a:t>字节地址的</a:t>
            </a:r>
            <a:r>
              <a:rPr lang="en-US" altLang="zh-CN" sz="1800" dirty="0"/>
              <a:t>1</a:t>
            </a:r>
            <a:r>
              <a:rPr lang="zh-CN" altLang="en-US" sz="1800" dirty="0"/>
              <a:t>个字节，由一对</a:t>
            </a:r>
            <a:r>
              <a:rPr lang="en-US" altLang="zh-CN" sz="1800" dirty="0"/>
              <a:t>16</a:t>
            </a:r>
            <a:r>
              <a:rPr lang="zh-CN" altLang="en-US" sz="1800" dirty="0"/>
              <a:t>进制数给出，每个</a:t>
            </a:r>
            <a:r>
              <a:rPr lang="en-US" altLang="zh-CN" sz="1800" dirty="0"/>
              <a:t>16</a:t>
            </a:r>
            <a:r>
              <a:rPr lang="zh-CN" altLang="en-US" sz="1800" dirty="0"/>
              <a:t>进制数对应</a:t>
            </a:r>
            <a:r>
              <a:rPr lang="en-US" altLang="zh-CN" sz="1800" dirty="0"/>
              <a:t>4</a:t>
            </a:r>
            <a:r>
              <a:rPr lang="zh-CN" altLang="en-US" sz="1800" dirty="0"/>
              <a:t>比特，而且去掉前导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pPr lvl="1"/>
            <a:r>
              <a:rPr lang="zh-CN" altLang="en-US" sz="1800" dirty="0"/>
              <a:t>例，</a:t>
            </a:r>
            <a:r>
              <a:rPr lang="en-US" altLang="zh-CN" sz="1800" dirty="0"/>
              <a:t>8:0:2b:e4:b1:2</a:t>
            </a:r>
            <a:r>
              <a:rPr lang="zh-CN" altLang="en-US" sz="1800" dirty="0"/>
              <a:t>是可读的一个以太网地址，表示：</a:t>
            </a:r>
          </a:p>
          <a:p>
            <a:pPr marL="457188" lvl="1" indent="0">
              <a:buNone/>
            </a:pPr>
            <a:r>
              <a:rPr lang="en-US" altLang="zh-CN" sz="1800" dirty="0"/>
              <a:t>           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0000</a:t>
            </a:r>
            <a:r>
              <a:rPr lang="en-US" altLang="zh-CN" sz="1800" dirty="0"/>
              <a:t>1000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0000</a:t>
            </a:r>
            <a:r>
              <a:rPr lang="en-US" altLang="zh-CN" sz="1800" dirty="0"/>
              <a:t>0000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0010</a:t>
            </a:r>
            <a:r>
              <a:rPr lang="en-US" altLang="zh-CN" sz="1800" dirty="0"/>
              <a:t>1011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1110</a:t>
            </a:r>
            <a:r>
              <a:rPr lang="en-US" altLang="zh-CN" sz="1800" dirty="0"/>
              <a:t>0100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1011</a:t>
            </a:r>
            <a:r>
              <a:rPr lang="en-US" altLang="zh-CN" sz="1800" dirty="0"/>
              <a:t>0001 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0000</a:t>
            </a:r>
            <a:r>
              <a:rPr lang="en-US" altLang="zh-CN" sz="1800" dirty="0"/>
              <a:t>0010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MAC</a:t>
            </a:r>
            <a:r>
              <a:rPr lang="zh-CN" altLang="en-US" dirty="0"/>
              <a:t>地址分配</a:t>
            </a:r>
            <a:endParaRPr lang="en-US" altLang="zh-CN" dirty="0"/>
          </a:p>
          <a:p>
            <a:pPr lvl="1"/>
            <a:r>
              <a:rPr lang="en-US" altLang="zh-CN" sz="1800" dirty="0"/>
              <a:t>IEEE </a:t>
            </a:r>
            <a:r>
              <a:rPr lang="zh-CN" altLang="en-US" sz="1800" dirty="0"/>
              <a:t>的注册管理机构 </a:t>
            </a:r>
            <a:r>
              <a:rPr lang="en-US" altLang="zh-CN" sz="1800" dirty="0"/>
              <a:t>RA </a:t>
            </a:r>
            <a:r>
              <a:rPr lang="zh-CN" altLang="en-US" sz="1800" dirty="0"/>
              <a:t>负责向厂家分配地址字段的前</a:t>
            </a:r>
            <a:r>
              <a:rPr lang="en-US" altLang="zh-CN" sz="1800" dirty="0"/>
              <a:t>3</a:t>
            </a:r>
            <a:r>
              <a:rPr lang="zh-CN" altLang="en-US" sz="1800" dirty="0"/>
              <a:t>个字节</a:t>
            </a:r>
            <a:r>
              <a:rPr lang="en-US" altLang="zh-CN" sz="1800" dirty="0"/>
              <a:t>(</a:t>
            </a:r>
            <a:r>
              <a:rPr lang="zh-CN" altLang="en-US" sz="1800" dirty="0"/>
              <a:t>即高位 </a:t>
            </a:r>
            <a:r>
              <a:rPr lang="en-US" altLang="zh-CN" sz="1800" dirty="0"/>
              <a:t>23 </a:t>
            </a:r>
            <a:r>
              <a:rPr lang="zh-CN" altLang="en-US" sz="1800" dirty="0"/>
              <a:t>位，其中第一字节的最低位表示单播</a:t>
            </a:r>
            <a:r>
              <a:rPr lang="en-US" altLang="zh-CN" sz="1800" dirty="0"/>
              <a:t>/</a:t>
            </a:r>
            <a:r>
              <a:rPr lang="zh-CN" altLang="en-US" sz="1800" dirty="0"/>
              <a:t>组播地址，单播“</a:t>
            </a:r>
            <a:r>
              <a:rPr lang="en-US" altLang="zh-CN" sz="1800" dirty="0"/>
              <a:t>0</a:t>
            </a:r>
            <a:r>
              <a:rPr lang="zh-CN" altLang="en-US" sz="1800" dirty="0"/>
              <a:t>”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后</a:t>
            </a:r>
            <a:r>
              <a:rPr lang="en-US" altLang="zh-CN" sz="1800" dirty="0"/>
              <a:t>3</a:t>
            </a:r>
            <a:r>
              <a:rPr lang="zh-CN" altLang="en-US" sz="1800" dirty="0"/>
              <a:t>个字节</a:t>
            </a:r>
            <a:r>
              <a:rPr lang="en-US" altLang="zh-CN" sz="1800" dirty="0"/>
              <a:t>(</a:t>
            </a:r>
            <a:r>
              <a:rPr lang="zh-CN" altLang="en-US" sz="1800" dirty="0"/>
              <a:t>即低位 </a:t>
            </a:r>
            <a:r>
              <a:rPr lang="en-US" altLang="zh-CN" sz="1800" dirty="0"/>
              <a:t>24 </a:t>
            </a:r>
            <a:r>
              <a:rPr lang="zh-CN" altLang="en-US" sz="1800" dirty="0"/>
              <a:t>位</a:t>
            </a:r>
            <a:r>
              <a:rPr lang="en-US" altLang="zh-CN" sz="1800" dirty="0"/>
              <a:t>)</a:t>
            </a:r>
            <a:r>
              <a:rPr lang="zh-CN" altLang="en-US" sz="1800" dirty="0"/>
              <a:t>由厂家自行指派，</a:t>
            </a:r>
            <a:r>
              <a:rPr lang="zh-CN" altLang="en-US" sz="1800" dirty="0">
                <a:solidFill>
                  <a:srgbClr val="FF0000"/>
                </a:solidFill>
              </a:rPr>
              <a:t>称为扩展标识符，必须保证生产出的适配器没有重复地址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3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以太网主机接收数据方式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以太网适配器接收</a:t>
            </a:r>
            <a:r>
              <a:rPr lang="en-US" altLang="zh-CN" dirty="0"/>
              <a:t>(receive)</a:t>
            </a:r>
            <a:r>
              <a:rPr lang="zh-CN" altLang="en-US" dirty="0"/>
              <a:t>所有帧</a:t>
            </a:r>
            <a:endParaRPr lang="en-US" altLang="zh-CN" dirty="0"/>
          </a:p>
          <a:p>
            <a:pPr lvl="1"/>
            <a:r>
              <a:rPr lang="zh-CN" altLang="en-US" dirty="0"/>
              <a:t>广播信道，所有主机在一个广播域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但以太网适配器只接受</a:t>
            </a:r>
            <a:r>
              <a:rPr lang="en-US" altLang="zh-CN" dirty="0"/>
              <a:t>(accept)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编址到它自己地址的帧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编址到广播地址的帧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编址到多点播送地址的帧，如果适配器在监听那个地址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所有帧，如果适配器处于混杂模式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以太网适配器只向主机传递它接受的帧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以太网主机接收数据方式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4337050" y="2471188"/>
            <a:ext cx="471488" cy="1406525"/>
            <a:chOff x="1177" y="1994"/>
            <a:chExt cx="258" cy="714"/>
          </a:xfrm>
        </p:grpSpPr>
        <p:sp>
          <p:nvSpPr>
            <p:cNvPr id="49" name="Line 5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5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642938" y="2460075"/>
            <a:ext cx="78168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342313" y="2393400"/>
            <a:ext cx="117475" cy="125413"/>
          </a:xfrm>
          <a:prstGeom prst="rect">
            <a:avLst/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39750" y="2393400"/>
            <a:ext cx="117475" cy="125413"/>
          </a:xfrm>
          <a:prstGeom prst="rect">
            <a:avLst/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1390650" y="2471188"/>
            <a:ext cx="471488" cy="1406525"/>
            <a:chOff x="1177" y="1994"/>
            <a:chExt cx="258" cy="714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56" name="Picture 1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Freeform 14"/>
          <p:cNvSpPr>
            <a:spLocks/>
          </p:cNvSpPr>
          <p:nvPr/>
        </p:nvSpPr>
        <p:spPr bwMode="auto">
          <a:xfrm>
            <a:off x="3101975" y="2472775"/>
            <a:ext cx="3175" cy="1027113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8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3364950"/>
            <a:ext cx="4714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5810250" y="2471188"/>
            <a:ext cx="471488" cy="1406525"/>
            <a:chOff x="1177" y="1994"/>
            <a:chExt cx="258" cy="714"/>
          </a:xfrm>
        </p:grpSpPr>
        <p:sp>
          <p:nvSpPr>
            <p:cNvPr id="60" name="Line 17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61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Freeform 19"/>
          <p:cNvSpPr>
            <a:spLocks/>
          </p:cNvSpPr>
          <p:nvPr/>
        </p:nvSpPr>
        <p:spPr bwMode="auto">
          <a:xfrm>
            <a:off x="7523163" y="2472775"/>
            <a:ext cx="3175" cy="1042988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3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3364950"/>
            <a:ext cx="4714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2508250" y="41968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B</a:t>
            </a:r>
            <a:r>
              <a:rPr kumimoji="1" lang="zh-CN" altLang="en-US" sz="2000">
                <a:solidFill>
                  <a:srgbClr val="333399"/>
                </a:solidFill>
                <a:ea typeface="黑体"/>
              </a:rPr>
              <a:t>向</a:t>
            </a:r>
            <a:r>
              <a:rPr kumimoji="1" lang="zh-CN" altLang="en-US" sz="1200">
                <a:solidFill>
                  <a:srgbClr val="333399"/>
                </a:solidFill>
                <a:ea typeface="黑体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ea typeface="黑体"/>
              </a:rPr>
              <a:t>发送数据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125913" y="387136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 C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667375" y="38570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D</a:t>
            </a: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1187450" y="3857075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 A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7046913" y="3853900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    E</a:t>
            </a:r>
          </a:p>
        </p:txBody>
      </p:sp>
      <p:sp>
        <p:nvSpPr>
          <p:cNvPr id="69" name="Freeform 29"/>
          <p:cNvSpPr>
            <a:spLocks/>
          </p:cNvSpPr>
          <p:nvPr/>
        </p:nvSpPr>
        <p:spPr bwMode="auto">
          <a:xfrm>
            <a:off x="3016250" y="2560088"/>
            <a:ext cx="1582738" cy="91598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0" name="Freeform 30"/>
          <p:cNvSpPr>
            <a:spLocks/>
          </p:cNvSpPr>
          <p:nvPr/>
        </p:nvSpPr>
        <p:spPr bwMode="auto">
          <a:xfrm>
            <a:off x="3059113" y="2572788"/>
            <a:ext cx="3082925" cy="998537"/>
          </a:xfrm>
          <a:custGeom>
            <a:avLst/>
            <a:gdLst>
              <a:gd name="T0" fmla="*/ 26 w 1895"/>
              <a:gd name="T1" fmla="*/ 556 h 629"/>
              <a:gd name="T2" fmla="*/ 147 w 1895"/>
              <a:gd name="T3" fmla="*/ 108 h 629"/>
              <a:gd name="T4" fmla="*/ 906 w 1895"/>
              <a:gd name="T5" fmla="*/ 35 h 629"/>
              <a:gd name="T6" fmla="*/ 1738 w 1895"/>
              <a:gd name="T7" fmla="*/ 99 h 629"/>
              <a:gd name="T8" fmla="*/ 1848 w 1895"/>
              <a:gd name="T9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629">
                <a:moveTo>
                  <a:pt x="26" y="556"/>
                </a:moveTo>
                <a:cubicBezTo>
                  <a:pt x="46" y="481"/>
                  <a:pt x="0" y="195"/>
                  <a:pt x="147" y="108"/>
                </a:cubicBezTo>
                <a:cubicBezTo>
                  <a:pt x="294" y="21"/>
                  <a:pt x="641" y="36"/>
                  <a:pt x="906" y="35"/>
                </a:cubicBezTo>
                <a:cubicBezTo>
                  <a:pt x="1171" y="34"/>
                  <a:pt x="1581" y="0"/>
                  <a:pt x="1738" y="99"/>
                </a:cubicBezTo>
                <a:cubicBezTo>
                  <a:pt x="1895" y="198"/>
                  <a:pt x="1825" y="519"/>
                  <a:pt x="1848" y="629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1" name="Freeform 31"/>
          <p:cNvSpPr>
            <a:spLocks/>
          </p:cNvSpPr>
          <p:nvPr/>
        </p:nvSpPr>
        <p:spPr bwMode="auto">
          <a:xfrm>
            <a:off x="3059113" y="2575963"/>
            <a:ext cx="4432300" cy="962025"/>
          </a:xfrm>
          <a:custGeom>
            <a:avLst/>
            <a:gdLst>
              <a:gd name="T0" fmla="*/ 29 w 2601"/>
              <a:gd name="T1" fmla="*/ 533 h 606"/>
              <a:gd name="T2" fmla="*/ 200 w 2601"/>
              <a:gd name="T3" fmla="*/ 85 h 606"/>
              <a:gd name="T4" fmla="*/ 1228 w 2601"/>
              <a:gd name="T5" fmla="*/ 24 h 606"/>
              <a:gd name="T6" fmla="*/ 2362 w 2601"/>
              <a:gd name="T7" fmla="*/ 106 h 606"/>
              <a:gd name="T8" fmla="*/ 2601 w 2601"/>
              <a:gd name="T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606">
                <a:moveTo>
                  <a:pt x="29" y="533"/>
                </a:moveTo>
                <a:cubicBezTo>
                  <a:pt x="57" y="458"/>
                  <a:pt x="0" y="170"/>
                  <a:pt x="200" y="85"/>
                </a:cubicBezTo>
                <a:cubicBezTo>
                  <a:pt x="400" y="0"/>
                  <a:pt x="868" y="21"/>
                  <a:pt x="1228" y="24"/>
                </a:cubicBezTo>
                <a:cubicBezTo>
                  <a:pt x="1588" y="27"/>
                  <a:pt x="2133" y="9"/>
                  <a:pt x="2362" y="106"/>
                </a:cubicBezTo>
                <a:cubicBezTo>
                  <a:pt x="2591" y="203"/>
                  <a:pt x="2551" y="502"/>
                  <a:pt x="2601" y="606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2" name="Freeform 32"/>
          <p:cNvSpPr>
            <a:spLocks/>
          </p:cNvSpPr>
          <p:nvPr/>
        </p:nvSpPr>
        <p:spPr bwMode="auto">
          <a:xfrm>
            <a:off x="3059113" y="2539450"/>
            <a:ext cx="5157787" cy="846138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3" name="Freeform 33"/>
          <p:cNvSpPr>
            <a:spLocks/>
          </p:cNvSpPr>
          <p:nvPr/>
        </p:nvSpPr>
        <p:spPr bwMode="auto">
          <a:xfrm>
            <a:off x="539750" y="2539450"/>
            <a:ext cx="2609850" cy="846138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4" name="Freeform 34"/>
          <p:cNvSpPr>
            <a:spLocks/>
          </p:cNvSpPr>
          <p:nvPr/>
        </p:nvSpPr>
        <p:spPr bwMode="auto">
          <a:xfrm flipH="1">
            <a:off x="1476375" y="2539450"/>
            <a:ext cx="1582738" cy="915988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75" name="Group 35"/>
          <p:cNvGrpSpPr>
            <a:grpSpLocks/>
          </p:cNvGrpSpPr>
          <p:nvPr/>
        </p:nvGrpSpPr>
        <p:grpSpPr bwMode="auto">
          <a:xfrm>
            <a:off x="7261225" y="3480838"/>
            <a:ext cx="249238" cy="268287"/>
            <a:chOff x="1474" y="3430"/>
            <a:chExt cx="136" cy="136"/>
          </a:xfrm>
        </p:grpSpPr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78" name="AutoShape 38"/>
          <p:cNvSpPr>
            <a:spLocks noChangeArrowheads="1"/>
          </p:cNvSpPr>
          <p:nvPr/>
        </p:nvSpPr>
        <p:spPr bwMode="auto">
          <a:xfrm>
            <a:off x="7078663" y="4250775"/>
            <a:ext cx="877887" cy="3778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</a:rPr>
              <a:t>不接受</a:t>
            </a:r>
          </a:p>
        </p:txBody>
      </p:sp>
      <p:grpSp>
        <p:nvGrpSpPr>
          <p:cNvPr id="79" name="Group 39"/>
          <p:cNvGrpSpPr>
            <a:grpSpLocks/>
          </p:cNvGrpSpPr>
          <p:nvPr/>
        </p:nvGrpSpPr>
        <p:grpSpPr bwMode="auto">
          <a:xfrm>
            <a:off x="4322763" y="3480838"/>
            <a:ext cx="249237" cy="268287"/>
            <a:chOff x="1474" y="3430"/>
            <a:chExt cx="136" cy="136"/>
          </a:xfrm>
        </p:grpSpPr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82" name="AutoShape 42"/>
          <p:cNvSpPr>
            <a:spLocks noChangeArrowheads="1"/>
          </p:cNvSpPr>
          <p:nvPr/>
        </p:nvSpPr>
        <p:spPr bwMode="auto">
          <a:xfrm>
            <a:off x="4140200" y="4250775"/>
            <a:ext cx="877888" cy="3778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</a:rPr>
              <a:t>不接受</a:t>
            </a:r>
          </a:p>
        </p:txBody>
      </p:sp>
      <p:grpSp>
        <p:nvGrpSpPr>
          <p:cNvPr id="83" name="Group 43"/>
          <p:cNvGrpSpPr>
            <a:grpSpLocks/>
          </p:cNvGrpSpPr>
          <p:nvPr/>
        </p:nvGrpSpPr>
        <p:grpSpPr bwMode="auto">
          <a:xfrm>
            <a:off x="1370013" y="3480838"/>
            <a:ext cx="249237" cy="268287"/>
            <a:chOff x="1474" y="3430"/>
            <a:chExt cx="136" cy="136"/>
          </a:xfrm>
        </p:grpSpPr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86" name="AutoShape 46"/>
          <p:cNvSpPr>
            <a:spLocks noChangeArrowheads="1"/>
          </p:cNvSpPr>
          <p:nvPr/>
        </p:nvSpPr>
        <p:spPr bwMode="auto">
          <a:xfrm>
            <a:off x="1187450" y="4250775"/>
            <a:ext cx="877888" cy="3778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</a:rPr>
              <a:t>不接受</a:t>
            </a: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5724525" y="4268238"/>
            <a:ext cx="701675" cy="406400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/>
              </a:rPr>
              <a:t>接受</a:t>
            </a:r>
          </a:p>
        </p:txBody>
      </p: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2922588" y="38570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ea typeface="黑体"/>
              </a:rPr>
              <a:t>B</a:t>
            </a:r>
          </a:p>
        </p:txBody>
      </p:sp>
      <p:sp>
        <p:nvSpPr>
          <p:cNvPr id="89" name="Text Box 49"/>
          <p:cNvSpPr txBox="1">
            <a:spLocks noChangeArrowheads="1"/>
          </p:cNvSpPr>
          <p:nvPr/>
        </p:nvSpPr>
        <p:spPr bwMode="auto">
          <a:xfrm>
            <a:off x="5221334" y="2707726"/>
            <a:ext cx="1703388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99"/>
                </a:solidFill>
                <a:ea typeface="黑体"/>
              </a:rPr>
              <a:t>只有 </a:t>
            </a:r>
            <a:r>
              <a:rPr lang="en-US" altLang="zh-CN" sz="2000" dirty="0">
                <a:solidFill>
                  <a:srgbClr val="333399"/>
                </a:solidFill>
                <a:ea typeface="黑体"/>
              </a:rPr>
              <a:t>D </a:t>
            </a:r>
            <a:r>
              <a:rPr lang="zh-CN" altLang="en-US" sz="2000" dirty="0">
                <a:solidFill>
                  <a:srgbClr val="333399"/>
                </a:solidFill>
                <a:ea typeface="黑体"/>
              </a:rPr>
              <a:t>接受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99"/>
                </a:solidFill>
                <a:ea typeface="黑体"/>
              </a:rPr>
              <a:t>B </a:t>
            </a:r>
            <a:r>
              <a:rPr lang="zh-CN" altLang="en-US" sz="2000" dirty="0">
                <a:solidFill>
                  <a:srgbClr val="333399"/>
                </a:solidFill>
                <a:ea typeface="黑体"/>
              </a:rPr>
              <a:t>发送的数据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8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8" grpId="0" animBg="1"/>
      <p:bldP spid="78" grpId="1" animBg="1"/>
      <p:bldP spid="82" grpId="0" animBg="1"/>
      <p:bldP spid="82" grpId="1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以太网不提供可靠传输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提供的服务是尽最大努力的交付，即不可靠的交付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对发送的数据帧不进行编号，也不要求对方发回确认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当目的站收到有差错的数据帧时丢弃，差错的纠正由高层决定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如果高层进行重传，以太网并不知道这是重传帧，当作新的帧发送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无效帧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帧的长度不是整数个字节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用收到的帧检验序列 </a:t>
            </a:r>
            <a:r>
              <a:rPr lang="en-US" altLang="zh-CN" sz="1800" dirty="0"/>
              <a:t>CRC</a:t>
            </a:r>
            <a:r>
              <a:rPr lang="zh-CN" altLang="en-US" sz="1800" dirty="0"/>
              <a:t>查出有差错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数据字段的长度不在 </a:t>
            </a:r>
            <a:r>
              <a:rPr lang="en-US" altLang="zh-CN" sz="1800" dirty="0"/>
              <a:t>46 ~ 1500 </a:t>
            </a:r>
            <a:r>
              <a:rPr lang="zh-CN" altLang="en-US" sz="1800" dirty="0"/>
              <a:t>字节之间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有效的 </a:t>
            </a:r>
            <a:r>
              <a:rPr lang="en-US" altLang="zh-CN" dirty="0"/>
              <a:t>MAC </a:t>
            </a:r>
            <a:r>
              <a:rPr lang="zh-CN" altLang="en-US" dirty="0"/>
              <a:t>帧长度为 </a:t>
            </a:r>
            <a:r>
              <a:rPr lang="en-US" altLang="zh-CN" dirty="0"/>
              <a:t>64 ~ 1518 </a:t>
            </a:r>
            <a:r>
              <a:rPr lang="zh-CN" altLang="en-US" dirty="0"/>
              <a:t>字节之间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五个问题的解决方案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曼彻斯特码</a:t>
            </a:r>
            <a:r>
              <a:rPr lang="zh-CN" altLang="en-US"/>
              <a:t>、</a:t>
            </a:r>
            <a:r>
              <a:rPr lang="en-US" altLang="zh-CN"/>
              <a:t>4B/5B</a:t>
            </a:r>
            <a:endParaRPr lang="en-US" altLang="zh-CN" dirty="0"/>
          </a:p>
          <a:p>
            <a:r>
              <a:rPr lang="zh-CN" altLang="en-US" dirty="0"/>
              <a:t>组帧</a:t>
            </a:r>
            <a:endParaRPr lang="en-US" altLang="zh-CN" dirty="0"/>
          </a:p>
          <a:p>
            <a:pPr lvl="1"/>
            <a:r>
              <a:rPr lang="zh-CN" altLang="en-US" dirty="0"/>
              <a:t>面向比特</a:t>
            </a:r>
            <a:endParaRPr lang="en-US" altLang="zh-CN" dirty="0"/>
          </a:p>
          <a:p>
            <a:r>
              <a:rPr lang="zh-CN" altLang="en-US" dirty="0"/>
              <a:t>差错检测</a:t>
            </a:r>
            <a:endParaRPr lang="en-US" altLang="zh-CN" dirty="0"/>
          </a:p>
          <a:p>
            <a:pPr lvl="1"/>
            <a:r>
              <a:rPr lang="en-US" altLang="zh-CN" dirty="0"/>
              <a:t>CRC</a:t>
            </a:r>
          </a:p>
          <a:p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zh-CN" altLang="en-US" dirty="0"/>
              <a:t>不提供，尽力交付</a:t>
            </a:r>
            <a:endParaRPr lang="en-US" altLang="zh-CN" dirty="0"/>
          </a:p>
          <a:p>
            <a:r>
              <a:rPr lang="zh-CN" altLang="en-US" dirty="0"/>
              <a:t>媒体共享</a:t>
            </a:r>
            <a:endParaRPr lang="en-US" altLang="zh-CN" dirty="0"/>
          </a:p>
          <a:p>
            <a:pPr lvl="1"/>
            <a:r>
              <a:rPr lang="en-US" altLang="zh-CN" dirty="0"/>
              <a:t>CSMA/CD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99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zh-CN" altLang="en-US" dirty="0"/>
              <a:t>在物理层扩展</a:t>
            </a:r>
            <a:endParaRPr lang="en-US" altLang="zh-CN" dirty="0"/>
          </a:p>
          <a:p>
            <a:pPr lvl="1"/>
            <a:r>
              <a:rPr lang="zh-CN" altLang="en-US" dirty="0"/>
              <a:t>光纤：扩展主机与</a:t>
            </a:r>
            <a:r>
              <a:rPr lang="en-US" altLang="zh-CN" dirty="0"/>
              <a:t>Hub</a:t>
            </a:r>
            <a:r>
              <a:rPr lang="zh-CN" altLang="en-US" dirty="0"/>
              <a:t>、</a:t>
            </a:r>
            <a:r>
              <a:rPr lang="en-US" altLang="zh-CN" dirty="0"/>
              <a:t>Hub</a:t>
            </a:r>
            <a:r>
              <a:rPr lang="zh-CN" altLang="en-US" dirty="0"/>
              <a:t>与</a:t>
            </a:r>
            <a:r>
              <a:rPr lang="en-US" altLang="zh-CN" dirty="0"/>
              <a:t>Hub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Hub</a:t>
            </a:r>
            <a:r>
              <a:rPr lang="zh-CN" altLang="en-US" dirty="0"/>
              <a:t>：扩展为覆盖范围更广、连接结点更多的多级星形结构 </a:t>
            </a:r>
            <a:r>
              <a:rPr lang="en-US" altLang="zh-CN" dirty="0"/>
              <a:t>(</a:t>
            </a:r>
            <a:r>
              <a:rPr lang="zh-CN" altLang="en-US" dirty="0"/>
              <a:t>树形</a:t>
            </a:r>
            <a:r>
              <a:rPr lang="en-US" altLang="zh-CN" dirty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在数据链路层扩展</a:t>
            </a:r>
            <a:endParaRPr lang="en-US" altLang="zh-CN" dirty="0"/>
          </a:p>
          <a:p>
            <a:pPr lvl="1"/>
            <a:r>
              <a:rPr lang="zh-CN" altLang="en-US" dirty="0"/>
              <a:t>网桥 </a:t>
            </a:r>
            <a:r>
              <a:rPr lang="en-US" altLang="zh-CN" dirty="0"/>
              <a:t>(Bridge)</a:t>
            </a:r>
            <a:r>
              <a:rPr lang="zh-CN" altLang="en-US" dirty="0"/>
              <a:t>、二层交换机 </a:t>
            </a:r>
            <a:r>
              <a:rPr lang="en-US" altLang="zh-CN" dirty="0"/>
              <a:t>(Switch)</a:t>
            </a:r>
          </a:p>
          <a:p>
            <a:pPr lvl="1"/>
            <a:r>
              <a:rPr lang="zh-CN" altLang="en-US" dirty="0"/>
              <a:t>演变为交换网络，不再是</a:t>
            </a:r>
            <a:r>
              <a:rPr lang="zh-CN" altLang="en-US"/>
              <a:t>广播域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65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5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31846"/>
          </a:xfrm>
        </p:spPr>
        <p:txBody>
          <a:bodyPr/>
          <a:lstStyle/>
          <a:p>
            <a:r>
              <a:rPr lang="zh-CN" altLang="en-US" dirty="0"/>
              <a:t>主机使用光纤和一对光纤调制解调器连接到集线器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0386" y="3121749"/>
            <a:ext cx="8424863" cy="1619323"/>
            <a:chOff x="360386" y="3121749"/>
            <a:chExt cx="8424863" cy="1619323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086">
              <a:off x="7589861" y="3442116"/>
              <a:ext cx="1195388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7805031" y="3121749"/>
              <a:ext cx="572593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Hub</a:t>
              </a:r>
              <a:endParaRPr lang="zh-CN" altLang="en-US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827111" y="3916779"/>
              <a:ext cx="7062788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4137478" y="353367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光纤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448960" y="4150141"/>
              <a:ext cx="133882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光纤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调制解调器</a:t>
              </a:r>
            </a:p>
          </p:txBody>
        </p:sp>
        <p:pic>
          <p:nvPicPr>
            <p:cNvPr id="1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86" y="3345279"/>
              <a:ext cx="665163" cy="72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24" y="3718341"/>
              <a:ext cx="601662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1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949" y="3718341"/>
              <a:ext cx="600075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689510" y="4107279"/>
              <a:ext cx="133882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光纤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6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93487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Hub——</a:t>
            </a:r>
            <a:r>
              <a:rPr lang="zh-CN" altLang="en-US" dirty="0"/>
              <a:t>三个部门，各自有一个局域网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7200" y="2221694"/>
            <a:ext cx="7983538" cy="3770312"/>
            <a:chOff x="476250" y="2611438"/>
            <a:chExt cx="7983538" cy="3770312"/>
          </a:xfrm>
        </p:grpSpPr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3175000" y="2611438"/>
              <a:ext cx="26468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三个独立的碰撞域</a:t>
              </a:r>
            </a:p>
          </p:txBody>
        </p:sp>
        <p:sp>
          <p:nvSpPr>
            <p:cNvPr id="25" name="AutoShape 44"/>
            <p:cNvSpPr>
              <a:spLocks noChangeArrowheads="1"/>
            </p:cNvSpPr>
            <p:nvPr/>
          </p:nvSpPr>
          <p:spPr bwMode="auto">
            <a:xfrm>
              <a:off x="476250" y="3409950"/>
              <a:ext cx="2560638" cy="29718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877888" y="4706108"/>
              <a:ext cx="639762" cy="7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27" name="Picture 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3" y="5253795"/>
              <a:ext cx="481012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879600" y="4844220"/>
              <a:ext cx="177800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057400" y="4820408"/>
              <a:ext cx="630238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 flipH="1">
              <a:off x="1474788" y="4717220"/>
              <a:ext cx="171450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1" name="Picture 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313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" name="Picture 5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975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3" name="Picture 5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638" y="5253795"/>
              <a:ext cx="481012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5" name="Picture 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1279525" y="4345745"/>
              <a:ext cx="1108075" cy="61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AutoShape 55"/>
            <p:cNvSpPr>
              <a:spLocks noChangeArrowheads="1"/>
            </p:cNvSpPr>
            <p:nvPr/>
          </p:nvSpPr>
          <p:spPr bwMode="auto">
            <a:xfrm>
              <a:off x="3187700" y="3409950"/>
              <a:ext cx="2559050" cy="29718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56"/>
            <p:cNvSpPr>
              <a:spLocks noChangeShapeType="1"/>
            </p:cNvSpPr>
            <p:nvPr/>
          </p:nvSpPr>
          <p:spPr bwMode="auto">
            <a:xfrm flipH="1">
              <a:off x="3587750" y="4706108"/>
              <a:ext cx="641350" cy="7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8" name="Picture 5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5253795"/>
              <a:ext cx="481013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" name="Line 58"/>
            <p:cNvSpPr>
              <a:spLocks noChangeShapeType="1"/>
            </p:cNvSpPr>
            <p:nvPr/>
          </p:nvSpPr>
          <p:spPr bwMode="auto">
            <a:xfrm>
              <a:off x="4589463" y="4844220"/>
              <a:ext cx="177800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59"/>
            <p:cNvSpPr>
              <a:spLocks noChangeShapeType="1"/>
            </p:cNvSpPr>
            <p:nvPr/>
          </p:nvSpPr>
          <p:spPr bwMode="auto">
            <a:xfrm>
              <a:off x="4767263" y="4820408"/>
              <a:ext cx="631825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 flipH="1">
              <a:off x="4184650" y="4717220"/>
              <a:ext cx="173038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2" name="Picture 6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175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3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838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4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5253795"/>
              <a:ext cx="481013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6" name="Picture 6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3989388" y="4345745"/>
              <a:ext cx="1108075" cy="61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AutoShape 66"/>
            <p:cNvSpPr>
              <a:spLocks noChangeArrowheads="1"/>
            </p:cNvSpPr>
            <p:nvPr/>
          </p:nvSpPr>
          <p:spPr bwMode="auto">
            <a:xfrm>
              <a:off x="5900738" y="3409950"/>
              <a:ext cx="2559050" cy="29718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 flipH="1">
              <a:off x="6302375" y="4706108"/>
              <a:ext cx="639763" cy="73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9" name="Picture 6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550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0" name="Line 69"/>
            <p:cNvSpPr>
              <a:spLocks noChangeShapeType="1"/>
            </p:cNvSpPr>
            <p:nvPr/>
          </p:nvSpPr>
          <p:spPr bwMode="auto">
            <a:xfrm>
              <a:off x="7302500" y="4844220"/>
              <a:ext cx="179388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70"/>
            <p:cNvSpPr>
              <a:spLocks noChangeShapeType="1"/>
            </p:cNvSpPr>
            <p:nvPr/>
          </p:nvSpPr>
          <p:spPr bwMode="auto">
            <a:xfrm>
              <a:off x="7481888" y="4820408"/>
              <a:ext cx="630237" cy="57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71"/>
            <p:cNvSpPr>
              <a:spLocks noChangeShapeType="1"/>
            </p:cNvSpPr>
            <p:nvPr/>
          </p:nvSpPr>
          <p:spPr bwMode="auto">
            <a:xfrm flipH="1">
              <a:off x="6897688" y="4717220"/>
              <a:ext cx="173037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53" name="Picture 7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213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4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875" y="5253795"/>
              <a:ext cx="481013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5" name="Picture 7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125" y="5253795"/>
              <a:ext cx="479425" cy="51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7" name="Picture 7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6704013" y="4345745"/>
              <a:ext cx="1106487" cy="61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AutoShape 77"/>
            <p:cNvSpPr>
              <a:spLocks/>
            </p:cNvSpPr>
            <p:nvPr/>
          </p:nvSpPr>
          <p:spPr bwMode="auto">
            <a:xfrm rot="5400000" flipV="1">
              <a:off x="4314825" y="376238"/>
              <a:ext cx="415925" cy="5689600"/>
            </a:xfrm>
            <a:prstGeom prst="leftBrace">
              <a:avLst>
                <a:gd name="adj1" fmla="val 113995"/>
                <a:gd name="adj2" fmla="val 50000"/>
              </a:avLst>
            </a:prstGeom>
            <a:noFill/>
            <a:ln w="19050">
              <a:solidFill>
                <a:srgbClr val="9898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78"/>
            <p:cNvSpPr txBox="1">
              <a:spLocks noChangeArrowheads="1"/>
            </p:cNvSpPr>
            <p:nvPr/>
          </p:nvSpPr>
          <p:spPr bwMode="auto">
            <a:xfrm>
              <a:off x="1231535" y="3476625"/>
              <a:ext cx="1083951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79"/>
            <p:cNvSpPr txBox="1">
              <a:spLocks noChangeArrowheads="1"/>
            </p:cNvSpPr>
            <p:nvPr/>
          </p:nvSpPr>
          <p:spPr bwMode="auto">
            <a:xfrm>
              <a:off x="4009843" y="3476625"/>
              <a:ext cx="1083951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Text Box 80"/>
            <p:cNvSpPr txBox="1">
              <a:spLocks noChangeArrowheads="1"/>
            </p:cNvSpPr>
            <p:nvPr/>
          </p:nvSpPr>
          <p:spPr bwMode="auto">
            <a:xfrm>
              <a:off x="6702060" y="3476625"/>
              <a:ext cx="1083951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8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984646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Hub——</a:t>
            </a:r>
            <a:r>
              <a:rPr lang="zh-CN" altLang="en-US" dirty="0"/>
              <a:t>三个部门，组成更大的局域网 </a:t>
            </a:r>
            <a:r>
              <a:rPr lang="en-US" altLang="zh-CN" dirty="0"/>
              <a:t>(</a:t>
            </a:r>
            <a:r>
              <a:rPr lang="zh-CN" altLang="en-US" dirty="0"/>
              <a:t>同一碰撞域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扩大了局域网覆盖的地理范围，原来属于不同碰撞域的主机直接相连</a:t>
            </a:r>
          </a:p>
          <a:p>
            <a:pPr lvl="1"/>
            <a:r>
              <a:rPr lang="zh-CN" altLang="en-US" dirty="0"/>
              <a:t>碰撞域增大了，总的吞吐量并未提高</a:t>
            </a:r>
          </a:p>
          <a:p>
            <a:pPr lvl="1"/>
            <a:r>
              <a:rPr lang="zh-CN" altLang="en-US" dirty="0"/>
              <a:t>若不同的碰撞域使用不同的数据率，不能用集线器将它们互连起来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7200" y="3429625"/>
            <a:ext cx="8370712" cy="2887793"/>
            <a:chOff x="457200" y="2871656"/>
            <a:chExt cx="8370712" cy="2887793"/>
          </a:xfrm>
        </p:grpSpPr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457200" y="2871656"/>
              <a:ext cx="8370712" cy="2887793"/>
            </a:xfrm>
            <a:prstGeom prst="roundRect">
              <a:avLst>
                <a:gd name="adj" fmla="val 8875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H="1">
              <a:off x="1971675" y="3687261"/>
              <a:ext cx="2336800" cy="625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4729164" y="3664015"/>
              <a:ext cx="2749550" cy="614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45"/>
            <p:cNvSpPr>
              <a:spLocks noChangeShapeType="1"/>
            </p:cNvSpPr>
            <p:nvPr/>
          </p:nvSpPr>
          <p:spPr bwMode="auto">
            <a:xfrm>
              <a:off x="4454525" y="3406775"/>
              <a:ext cx="209550" cy="892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2611089" y="3202350"/>
              <a:ext cx="13163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主干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Hub</a:t>
              </a:r>
              <a:endParaRPr kumimoji="1" lang="zh-CN" altLang="en-US" sz="24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5553405" y="3106661"/>
              <a:ext cx="2622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一个更大的碰撞域</a:t>
              </a: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 flipH="1">
              <a:off x="873125" y="4446588"/>
              <a:ext cx="665163" cy="681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70" name="Picture 5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Line 53"/>
            <p:cNvSpPr>
              <a:spLocks noChangeShapeType="1"/>
            </p:cNvSpPr>
            <p:nvPr/>
          </p:nvSpPr>
          <p:spPr bwMode="auto">
            <a:xfrm>
              <a:off x="1912938" y="4575175"/>
              <a:ext cx="185737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>
              <a:off x="2098675" y="4552950"/>
              <a:ext cx="655638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1492250" y="4457700"/>
              <a:ext cx="179388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74" name="Picture 5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5" name="Picture 5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72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6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20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7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1290638" y="4114800"/>
              <a:ext cx="1150937" cy="5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3689350" y="4446588"/>
              <a:ext cx="665163" cy="681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79" name="Picture 6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0" name="Line 62"/>
            <p:cNvSpPr>
              <a:spLocks noChangeShapeType="1"/>
            </p:cNvSpPr>
            <p:nvPr/>
          </p:nvSpPr>
          <p:spPr bwMode="auto">
            <a:xfrm>
              <a:off x="4729163" y="4575175"/>
              <a:ext cx="185737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>
              <a:off x="4914900" y="4552950"/>
              <a:ext cx="65405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 flipH="1">
              <a:off x="4308475" y="4457700"/>
              <a:ext cx="179388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3" name="Picture 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7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4" name="Picture 6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50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5" name="Picture 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425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6" name="Picture 6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4106863" y="4114800"/>
              <a:ext cx="1149350" cy="5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Line 69"/>
            <p:cNvSpPr>
              <a:spLocks noChangeShapeType="1"/>
            </p:cNvSpPr>
            <p:nvPr/>
          </p:nvSpPr>
          <p:spPr bwMode="auto">
            <a:xfrm flipH="1">
              <a:off x="6507163" y="4446588"/>
              <a:ext cx="665162" cy="681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8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813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9" name="Line 71"/>
            <p:cNvSpPr>
              <a:spLocks noChangeShapeType="1"/>
            </p:cNvSpPr>
            <p:nvPr/>
          </p:nvSpPr>
          <p:spPr bwMode="auto">
            <a:xfrm>
              <a:off x="7546975" y="4575175"/>
              <a:ext cx="185738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7732713" y="4552950"/>
              <a:ext cx="655637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 flipH="1">
              <a:off x="7126288" y="4457700"/>
              <a:ext cx="179387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2" name="Picture 7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288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763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238" y="4953000"/>
              <a:ext cx="498475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5" name="Picture 7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2">
              <a:off x="6924675" y="4114800"/>
              <a:ext cx="1150938" cy="5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7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7188">
              <a:off x="3767138" y="3094868"/>
              <a:ext cx="1538287" cy="757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049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以太网基本上统治了有线局域网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以太网的优点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便宜，高速，易于使用、管理和扩展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总线型以太网的缺点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数据包越小，传输单位数据的代价越大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用户数增加时，更容易发生碰撞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链路变长时，需要更长时间来检测碰撞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网络负载越大，传输性能越低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4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05320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dirty="0"/>
            </a:p>
          </p:txBody>
        </p:sp>
      </p:grp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63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97928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88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zh-CN" altLang="en-US" dirty="0"/>
            </a:p>
          </p:txBody>
        </p:sp>
      </p:grp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/>
              <a:t>所有用户在不同的时间占用同样的频带宽度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9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627859"/>
            <a:ext cx="8370711" cy="5057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计算机网络中，由于数据传输具有突发性，</a:t>
            </a:r>
            <a:r>
              <a:rPr lang="en-US" altLang="zh-CN" sz="2000" dirty="0"/>
              <a:t>TDM</a:t>
            </a:r>
            <a:r>
              <a:rPr lang="zh-CN" altLang="en-US" sz="2000" dirty="0"/>
              <a:t>总带宽利用率不高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500" y="2503489"/>
            <a:ext cx="8889659" cy="3146424"/>
            <a:chOff x="95500" y="2503489"/>
            <a:chExt cx="8889659" cy="3146424"/>
          </a:xfrm>
        </p:grpSpPr>
        <p:sp>
          <p:nvSpPr>
            <p:cNvPr id="173" name="未知"/>
            <p:cNvSpPr>
              <a:spLocks/>
            </p:cNvSpPr>
            <p:nvPr/>
          </p:nvSpPr>
          <p:spPr bwMode="auto">
            <a:xfrm>
              <a:off x="7549769" y="3992309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未知"/>
            <p:cNvSpPr>
              <a:spLocks/>
            </p:cNvSpPr>
            <p:nvPr/>
          </p:nvSpPr>
          <p:spPr bwMode="auto">
            <a:xfrm>
              <a:off x="7055993" y="3986213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未知"/>
            <p:cNvSpPr>
              <a:spLocks/>
            </p:cNvSpPr>
            <p:nvPr/>
          </p:nvSpPr>
          <p:spPr bwMode="auto">
            <a:xfrm>
              <a:off x="6086729" y="3992309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8251952" y="3983038"/>
              <a:ext cx="239713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5845302" y="3983038"/>
              <a:ext cx="239713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4881690" y="3986213"/>
              <a:ext cx="241300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4641977" y="3986213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2394077" y="2854325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709740" y="3606800"/>
              <a:ext cx="1123950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1271715" y="4357688"/>
              <a:ext cx="1122362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2394077" y="5110163"/>
              <a:ext cx="561975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282702" y="2817813"/>
              <a:ext cx="340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282702" y="3570288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16"/>
            <p:cNvSpPr txBox="1">
              <a:spLocks noChangeArrowheads="1"/>
            </p:cNvSpPr>
            <p:nvPr/>
          </p:nvSpPr>
          <p:spPr bwMode="auto">
            <a:xfrm>
              <a:off x="282702" y="4322763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Text Box 17"/>
            <p:cNvSpPr txBox="1">
              <a:spLocks noChangeArrowheads="1"/>
            </p:cNvSpPr>
            <p:nvPr/>
          </p:nvSpPr>
          <p:spPr bwMode="auto">
            <a:xfrm>
              <a:off x="282702" y="5075238"/>
              <a:ext cx="3465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4480052" y="4357688"/>
              <a:ext cx="42529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5122990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20"/>
            <p:cNvSpPr txBox="1">
              <a:spLocks noChangeArrowheads="1"/>
            </p:cNvSpPr>
            <p:nvPr/>
          </p:nvSpPr>
          <p:spPr bwMode="auto">
            <a:xfrm>
              <a:off x="2514727" y="280193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4842002" y="39544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24"/>
            <p:cNvSpPr txBox="1">
              <a:spLocks noChangeArrowheads="1"/>
            </p:cNvSpPr>
            <p:nvPr/>
          </p:nvSpPr>
          <p:spPr bwMode="auto">
            <a:xfrm>
              <a:off x="1967040" y="4313238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2481390" y="5070475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Text Box 26"/>
            <p:cNvSpPr txBox="1">
              <a:spLocks noChangeArrowheads="1"/>
            </p:cNvSpPr>
            <p:nvPr/>
          </p:nvSpPr>
          <p:spPr bwMode="auto">
            <a:xfrm>
              <a:off x="5811965" y="39544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Text Box 29"/>
            <p:cNvSpPr txBox="1">
              <a:spLocks noChangeArrowheads="1"/>
            </p:cNvSpPr>
            <p:nvPr/>
          </p:nvSpPr>
          <p:spPr bwMode="auto">
            <a:xfrm>
              <a:off x="3176715" y="2817813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176715" y="3587750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Text Box 31"/>
            <p:cNvSpPr txBox="1">
              <a:spLocks noChangeArrowheads="1"/>
            </p:cNvSpPr>
            <p:nvPr/>
          </p:nvSpPr>
          <p:spPr bwMode="auto">
            <a:xfrm>
              <a:off x="3176715" y="4357688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2"/>
            <p:cNvSpPr txBox="1">
              <a:spLocks noChangeArrowheads="1"/>
            </p:cNvSpPr>
            <p:nvPr/>
          </p:nvSpPr>
          <p:spPr bwMode="auto">
            <a:xfrm>
              <a:off x="3176715" y="5127625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8712327" y="3946525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>
              <a:off x="6807327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>
              <a:off x="1271715" y="3887788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1833690" y="4640263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394077" y="3887788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1271715" y="5392738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>
              <a:off x="2956052" y="4640263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2394077" y="5392738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4641977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>
              <a:off x="5604002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>
              <a:off x="6566027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>
              <a:off x="7529640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7" name="Line 45"/>
            <p:cNvSpPr>
              <a:spLocks noChangeShapeType="1"/>
            </p:cNvSpPr>
            <p:nvPr/>
          </p:nvSpPr>
          <p:spPr bwMode="auto">
            <a:xfrm>
              <a:off x="4641977" y="4546600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46"/>
            <p:cNvSpPr>
              <a:spLocks noChangeShapeType="1"/>
            </p:cNvSpPr>
            <p:nvPr/>
          </p:nvSpPr>
          <p:spPr bwMode="auto">
            <a:xfrm>
              <a:off x="5604002" y="4546600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Line 47"/>
            <p:cNvSpPr>
              <a:spLocks noChangeShapeType="1"/>
            </p:cNvSpPr>
            <p:nvPr/>
          </p:nvSpPr>
          <p:spPr bwMode="auto">
            <a:xfrm>
              <a:off x="6566027" y="4546600"/>
              <a:ext cx="9636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Text Box 48"/>
            <p:cNvSpPr txBox="1">
              <a:spLocks noChangeArrowheads="1"/>
            </p:cNvSpPr>
            <p:nvPr/>
          </p:nvSpPr>
          <p:spPr bwMode="auto">
            <a:xfrm>
              <a:off x="5845302" y="5253038"/>
              <a:ext cx="1974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个时分复用帧</a:t>
              </a:r>
            </a:p>
          </p:txBody>
        </p:sp>
        <p:sp>
          <p:nvSpPr>
            <p:cNvPr id="135" name="Text Box 49"/>
            <p:cNvSpPr txBox="1">
              <a:spLocks noChangeArrowheads="1"/>
            </p:cNvSpPr>
            <p:nvPr/>
          </p:nvSpPr>
          <p:spPr bwMode="auto">
            <a:xfrm>
              <a:off x="4881690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#1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Line 50"/>
            <p:cNvSpPr>
              <a:spLocks noChangeShapeType="1"/>
            </p:cNvSpPr>
            <p:nvPr/>
          </p:nvSpPr>
          <p:spPr bwMode="auto">
            <a:xfrm>
              <a:off x="3349752" y="3284538"/>
              <a:ext cx="1050925" cy="6985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7" name="Line 51"/>
            <p:cNvSpPr>
              <a:spLocks noChangeShapeType="1"/>
            </p:cNvSpPr>
            <p:nvPr/>
          </p:nvSpPr>
          <p:spPr bwMode="auto">
            <a:xfrm>
              <a:off x="3349752" y="4005263"/>
              <a:ext cx="969963" cy="1651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Line 52"/>
            <p:cNvSpPr>
              <a:spLocks noChangeShapeType="1"/>
            </p:cNvSpPr>
            <p:nvPr/>
          </p:nvSpPr>
          <p:spPr bwMode="auto">
            <a:xfrm flipV="1">
              <a:off x="3421190" y="4357688"/>
              <a:ext cx="898525" cy="36671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9" name="Line 53"/>
            <p:cNvSpPr>
              <a:spLocks noChangeShapeType="1"/>
            </p:cNvSpPr>
            <p:nvPr/>
          </p:nvSpPr>
          <p:spPr bwMode="auto">
            <a:xfrm flipV="1">
              <a:off x="3437065" y="4546600"/>
              <a:ext cx="963612" cy="846138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0" name="Text Box 54"/>
            <p:cNvSpPr txBox="1">
              <a:spLocks noChangeArrowheads="1"/>
            </p:cNvSpPr>
            <p:nvPr/>
          </p:nvSpPr>
          <p:spPr bwMode="auto">
            <a:xfrm>
              <a:off x="3421190" y="4797425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④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1" name="Text Box 55"/>
            <p:cNvSpPr txBox="1">
              <a:spLocks noChangeArrowheads="1"/>
            </p:cNvSpPr>
            <p:nvPr/>
          </p:nvSpPr>
          <p:spPr bwMode="auto">
            <a:xfrm>
              <a:off x="3349752" y="42926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③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2" name="Text Box 56"/>
            <p:cNvSpPr txBox="1">
              <a:spLocks noChangeArrowheads="1"/>
            </p:cNvSpPr>
            <p:nvPr/>
          </p:nvSpPr>
          <p:spPr bwMode="auto">
            <a:xfrm>
              <a:off x="3349752" y="36449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②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3" name="Text Box 57"/>
            <p:cNvSpPr txBox="1">
              <a:spLocks noChangeArrowheads="1"/>
            </p:cNvSpPr>
            <p:nvPr/>
          </p:nvSpPr>
          <p:spPr bwMode="auto">
            <a:xfrm>
              <a:off x="3492627" y="306863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①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未知"/>
            <p:cNvSpPr>
              <a:spLocks/>
            </p:cNvSpPr>
            <p:nvPr/>
          </p:nvSpPr>
          <p:spPr bwMode="auto">
            <a:xfrm>
              <a:off x="709740" y="2854325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2956052" y="3887788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Line 60"/>
            <p:cNvSpPr>
              <a:spLocks noChangeShapeType="1"/>
            </p:cNvSpPr>
            <p:nvPr/>
          </p:nvSpPr>
          <p:spPr bwMode="auto">
            <a:xfrm>
              <a:off x="709740" y="5373688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8" name="Text Box 62"/>
            <p:cNvSpPr txBox="1">
              <a:spLocks noChangeArrowheads="1"/>
            </p:cNvSpPr>
            <p:nvPr/>
          </p:nvSpPr>
          <p:spPr bwMode="auto">
            <a:xfrm>
              <a:off x="1401890" y="4300538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9" name="Text Box 63"/>
            <p:cNvSpPr txBox="1">
              <a:spLocks noChangeArrowheads="1"/>
            </p:cNvSpPr>
            <p:nvPr/>
          </p:nvSpPr>
          <p:spPr bwMode="auto">
            <a:xfrm>
              <a:off x="1428877" y="359251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0" name="Line 64"/>
            <p:cNvSpPr>
              <a:spLocks noChangeShapeType="1"/>
            </p:cNvSpPr>
            <p:nvPr/>
          </p:nvSpPr>
          <p:spPr bwMode="auto">
            <a:xfrm>
              <a:off x="5362702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1" name="Line 65"/>
            <p:cNvSpPr>
              <a:spLocks noChangeShapeType="1"/>
            </p:cNvSpPr>
            <p:nvPr/>
          </p:nvSpPr>
          <p:spPr bwMode="auto">
            <a:xfrm>
              <a:off x="5604002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2" name="Line 66"/>
            <p:cNvSpPr>
              <a:spLocks noChangeShapeType="1"/>
            </p:cNvSpPr>
            <p:nvPr/>
          </p:nvSpPr>
          <p:spPr bwMode="auto">
            <a:xfrm>
              <a:off x="7529640" y="4546600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3" name="Line 67"/>
            <p:cNvSpPr>
              <a:spLocks noChangeShapeType="1"/>
            </p:cNvSpPr>
            <p:nvPr/>
          </p:nvSpPr>
          <p:spPr bwMode="auto">
            <a:xfrm>
              <a:off x="8491665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4" name="Line 68"/>
            <p:cNvSpPr>
              <a:spLocks noChangeShapeType="1"/>
            </p:cNvSpPr>
            <p:nvPr/>
          </p:nvSpPr>
          <p:spPr bwMode="auto">
            <a:xfrm>
              <a:off x="8010652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69"/>
            <p:cNvSpPr>
              <a:spLocks noChangeShapeType="1"/>
            </p:cNvSpPr>
            <p:nvPr/>
          </p:nvSpPr>
          <p:spPr bwMode="auto">
            <a:xfrm>
              <a:off x="6566027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7" name="Text Box 71"/>
            <p:cNvSpPr txBox="1">
              <a:spLocks noChangeArrowheads="1"/>
            </p:cNvSpPr>
            <p:nvPr/>
          </p:nvSpPr>
          <p:spPr bwMode="auto">
            <a:xfrm>
              <a:off x="8212265" y="39544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8" name="Text Box 73"/>
            <p:cNvSpPr txBox="1">
              <a:spLocks noChangeArrowheads="1"/>
            </p:cNvSpPr>
            <p:nvPr/>
          </p:nvSpPr>
          <p:spPr bwMode="auto">
            <a:xfrm>
              <a:off x="5845302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#2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9" name="Text Box 74"/>
            <p:cNvSpPr txBox="1">
              <a:spLocks noChangeArrowheads="1"/>
            </p:cNvSpPr>
            <p:nvPr/>
          </p:nvSpPr>
          <p:spPr bwMode="auto">
            <a:xfrm>
              <a:off x="6854952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#3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0" name="Text Box 75"/>
            <p:cNvSpPr txBox="1">
              <a:spLocks noChangeArrowheads="1"/>
            </p:cNvSpPr>
            <p:nvPr/>
          </p:nvSpPr>
          <p:spPr bwMode="auto">
            <a:xfrm>
              <a:off x="7816977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#4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76"/>
            <p:cNvSpPr>
              <a:spLocks noChangeShapeType="1"/>
            </p:cNvSpPr>
            <p:nvPr/>
          </p:nvSpPr>
          <p:spPr bwMode="auto">
            <a:xfrm>
              <a:off x="5202365" y="4892675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Line 77"/>
            <p:cNvSpPr>
              <a:spLocks noChangeShapeType="1"/>
            </p:cNvSpPr>
            <p:nvPr/>
          </p:nvSpPr>
          <p:spPr bwMode="auto">
            <a:xfrm>
              <a:off x="6085015" y="4892675"/>
              <a:ext cx="48101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Line 78"/>
            <p:cNvSpPr>
              <a:spLocks noChangeShapeType="1"/>
            </p:cNvSpPr>
            <p:nvPr/>
          </p:nvSpPr>
          <p:spPr bwMode="auto">
            <a:xfrm flipH="1">
              <a:off x="6646990" y="4892675"/>
              <a:ext cx="401637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Line 79"/>
            <p:cNvSpPr>
              <a:spLocks noChangeShapeType="1"/>
            </p:cNvSpPr>
            <p:nvPr/>
          </p:nvSpPr>
          <p:spPr bwMode="auto">
            <a:xfrm flipV="1">
              <a:off x="6807327" y="4892675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" name="Text Box 80"/>
            <p:cNvSpPr txBox="1">
              <a:spLocks noChangeArrowheads="1"/>
            </p:cNvSpPr>
            <p:nvPr/>
          </p:nvSpPr>
          <p:spPr bwMode="auto">
            <a:xfrm>
              <a:off x="95500" y="2503489"/>
              <a:ext cx="695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</a:p>
          </p:txBody>
        </p:sp>
        <p:sp>
          <p:nvSpPr>
            <p:cNvPr id="166" name="Line 81"/>
            <p:cNvSpPr>
              <a:spLocks noChangeShapeType="1"/>
            </p:cNvSpPr>
            <p:nvPr/>
          </p:nvSpPr>
          <p:spPr bwMode="auto">
            <a:xfrm>
              <a:off x="630365" y="3230563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30365" y="3983038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Line 83"/>
            <p:cNvSpPr>
              <a:spLocks noChangeShapeType="1"/>
            </p:cNvSpPr>
            <p:nvPr/>
          </p:nvSpPr>
          <p:spPr bwMode="auto">
            <a:xfrm>
              <a:off x="630365" y="4733925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9" name="Line 84"/>
            <p:cNvSpPr>
              <a:spLocks noChangeShapeType="1"/>
            </p:cNvSpPr>
            <p:nvPr/>
          </p:nvSpPr>
          <p:spPr bwMode="auto">
            <a:xfrm>
              <a:off x="630365" y="5486400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63"/>
            <p:cNvSpPr txBox="1">
              <a:spLocks noChangeArrowheads="1"/>
            </p:cNvSpPr>
            <p:nvPr/>
          </p:nvSpPr>
          <p:spPr bwMode="auto">
            <a:xfrm>
              <a:off x="800989" y="3586417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596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6.6|36.9|108.1|32.9|17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|29.1|60.3|7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5.6|47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3|8.1|77.6|2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4|1.2|13.7|5.5|13.3|19.4|1.5|1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6.3|1.1|21.8|24.1|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8|2.8|6|5.5|3.8|5.2|2.7|1.9|6.3|83|6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3|22.8|2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|7|7.2|15.6|18|25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.6|3.1|5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1.8|45.8|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8.2|47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3|89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|75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3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.2|11.8|18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38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9|23.3|44.8|16.7|45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9.6|69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0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5|8.7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18.2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50.1|105.8|3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0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6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25403</TotalTime>
  <Words>4931</Words>
  <Application>Microsoft Office PowerPoint</Application>
  <PresentationFormat>全屏显示(4:3)</PresentationFormat>
  <Paragraphs>1053</Paragraphs>
  <Slides>70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70</vt:i4>
      </vt:variant>
    </vt:vector>
  </HeadingPairs>
  <TitlesOfParts>
    <vt:vector size="95" baseType="lpstr">
      <vt:lpstr>Helvetica Neue</vt:lpstr>
      <vt:lpstr>Myriad Roman</vt:lpstr>
      <vt:lpstr>黑体</vt:lpstr>
      <vt:lpstr>华文楷体</vt:lpstr>
      <vt:lpstr>华文新魏</vt:lpstr>
      <vt:lpstr>楷体</vt:lpstr>
      <vt:lpstr>楷体_GB2312</vt:lpstr>
      <vt:lpstr>宋体</vt:lpstr>
      <vt:lpstr>Arial</vt:lpstr>
      <vt:lpstr>Arial Black</vt:lpstr>
      <vt:lpstr>Calibri</vt:lpstr>
      <vt:lpstr>Cambria Math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直连网络(3) </vt:lpstr>
      <vt:lpstr>提纲</vt:lpstr>
      <vt:lpstr>媒体共享技术</vt:lpstr>
      <vt:lpstr>频分复用(Frequency Division Multiplexing, FDM)</vt:lpstr>
      <vt:lpstr>时分复用(Time Division Multiplexing, TDM)</vt:lpstr>
      <vt:lpstr>时分复用(Time Division Multiplexing, TDM)</vt:lpstr>
      <vt:lpstr>时分复用(Time Division Multiplexing, TDM)</vt:lpstr>
      <vt:lpstr>时分复用(Time Division Multiplexing, TDM)</vt:lpstr>
      <vt:lpstr>时分复用(Time Division Multiplexing, TDM)</vt:lpstr>
      <vt:lpstr>统计时分复用(Statistic TDM, STDM)</vt:lpstr>
      <vt:lpstr>波分复用(Wavelength Division Multiplexing, WDM)</vt:lpstr>
      <vt:lpstr>码分复用(Code Division Multiplexing, CDM)</vt:lpstr>
      <vt:lpstr>码分复用(Code Division Multiplexing, CDM)</vt:lpstr>
      <vt:lpstr>码分复用(Code Division Multiplexing, CDM)</vt:lpstr>
      <vt:lpstr>码分复用(Code Division Multiplexing, CDM)</vt:lpstr>
      <vt:lpstr>码分复用(Code Division Multiplexing, CDM)</vt:lpstr>
      <vt:lpstr>码分复用(Code Division Multiplexing, CDM)</vt:lpstr>
      <vt:lpstr>媒体共享技术</vt:lpstr>
      <vt:lpstr>动态媒体接入控制</vt:lpstr>
      <vt:lpstr>（一）ALOHA</vt:lpstr>
      <vt:lpstr>（一） ALOHA</vt:lpstr>
      <vt:lpstr>（二）时隙ALOHA</vt:lpstr>
      <vt:lpstr>（三）载波侦听多点接入(Carrier Sense Multiple Access, CSMA)</vt:lpstr>
      <vt:lpstr>（三）载波侦听多点接入(CSMA)</vt:lpstr>
      <vt:lpstr>（三）载波侦听多点接入(CSMA)</vt:lpstr>
      <vt:lpstr>（三）载波侦听多点接入(CSMA)</vt:lpstr>
      <vt:lpstr>（四）带碰撞检测的CSMA (CSMA/CD)</vt:lpstr>
      <vt:lpstr>（四）带碰撞检测的CSMA (CSMA/CD)</vt:lpstr>
      <vt:lpstr>（四）带碰撞检测的CSMA (CSMA/CD)</vt:lpstr>
      <vt:lpstr>（四）带碰撞检测的CSMA (CSMA/CD)</vt:lpstr>
      <vt:lpstr>（四）带碰撞检测的CSMA (CSMA/CD)</vt:lpstr>
      <vt:lpstr>（四）带碰撞检测的CSMA (CSMA/CD)</vt:lpstr>
      <vt:lpstr>（五）带碰撞避免的CSMA (CSMA/CA)</vt:lpstr>
      <vt:lpstr>（五）带碰撞避免的CSMA (CSMA/CA)</vt:lpstr>
      <vt:lpstr>（五）带碰撞避免的CSMA (CSMA/CA)</vt:lpstr>
      <vt:lpstr>（五）带碰撞避免的CSMA (CSMA/CA)</vt:lpstr>
      <vt:lpstr>两类媒体共享技术对比</vt:lpstr>
      <vt:lpstr>提纲</vt:lpstr>
      <vt:lpstr>两种链路类型</vt:lpstr>
      <vt:lpstr>网络分类(不同作用范围)</vt:lpstr>
      <vt:lpstr>局域网(LAN)</vt:lpstr>
      <vt:lpstr>局域网(LAN)</vt:lpstr>
      <vt:lpstr>局域网(LAN)</vt:lpstr>
      <vt:lpstr>以太网发展历史</vt:lpstr>
      <vt:lpstr>以太网基本组成</vt:lpstr>
      <vt:lpstr>IEEE 802.3 规范</vt:lpstr>
      <vt:lpstr>以太网传输介质标准</vt:lpstr>
      <vt:lpstr>总线型以太网</vt:lpstr>
      <vt:lpstr>总线型以太网</vt:lpstr>
      <vt:lpstr>总线型以太网</vt:lpstr>
      <vt:lpstr>总线型以太网</vt:lpstr>
      <vt:lpstr>星形以太网</vt:lpstr>
      <vt:lpstr>以太网帧结构</vt:lpstr>
      <vt:lpstr>以太网帧结构</vt:lpstr>
      <vt:lpstr>以太网帧结构</vt:lpstr>
      <vt:lpstr>以太网帧结构</vt:lpstr>
      <vt:lpstr>以太网帧结构</vt:lpstr>
      <vt:lpstr>以太网帧结构</vt:lpstr>
      <vt:lpstr>以太网帧结构</vt:lpstr>
      <vt:lpstr>地址</vt:lpstr>
      <vt:lpstr>以太网主机接收数据方式</vt:lpstr>
      <vt:lpstr>以太网主机接收数据方式</vt:lpstr>
      <vt:lpstr>以太网不提供可靠传输</vt:lpstr>
      <vt:lpstr>五个问题的解决方案</vt:lpstr>
      <vt:lpstr>扩展以太网</vt:lpstr>
      <vt:lpstr>扩展以太网</vt:lpstr>
      <vt:lpstr>扩展以太网</vt:lpstr>
      <vt:lpstr>扩展以太网</vt:lpstr>
      <vt:lpstr>以太网评价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Tang</cp:lastModifiedBy>
  <cp:revision>1194</cp:revision>
  <dcterms:created xsi:type="dcterms:W3CDTF">2017-02-02T15:53:23Z</dcterms:created>
  <dcterms:modified xsi:type="dcterms:W3CDTF">2022-03-16T12:07:10Z</dcterms:modified>
</cp:coreProperties>
</file>