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tags/tag27.xml" ContentType="application/vnd.openxmlformats-officedocument.presentationml.tags+xml"/>
  <Override PartName="/ppt/notesSlides/notesSlide33.xml" ContentType="application/vnd.openxmlformats-officedocument.presentationml.notesSlide+xml"/>
  <Override PartName="/ppt/tags/tag28.xml" ContentType="application/vnd.openxmlformats-officedocument.presentationml.tags+xml"/>
  <Override PartName="/ppt/notesSlides/notesSlide34.xml" ContentType="application/vnd.openxmlformats-officedocument.presentationml.notesSlide+xml"/>
  <Override PartName="/ppt/tags/tag29.xml" ContentType="application/vnd.openxmlformats-officedocument.presentationml.tags+xml"/>
  <Override PartName="/ppt/notesSlides/notesSlide35.xml" ContentType="application/vnd.openxmlformats-officedocument.presentationml.notesSlide+xml"/>
  <Override PartName="/ppt/tags/tag30.xml" ContentType="application/vnd.openxmlformats-officedocument.presentationml.tags+xml"/>
  <Override PartName="/ppt/notesSlides/notesSlide36.xml" ContentType="application/vnd.openxmlformats-officedocument.presentationml.notesSlide+xml"/>
  <Override PartName="/ppt/tags/tag31.xml" ContentType="application/vnd.openxmlformats-officedocument.presentationml.tags+xml"/>
  <Override PartName="/ppt/notesSlides/notesSlide37.xml" ContentType="application/vnd.openxmlformats-officedocument.presentationml.notesSlide+xml"/>
  <Override PartName="/ppt/tags/tag32.xml" ContentType="application/vnd.openxmlformats-officedocument.presentationml.tags+xml"/>
  <Override PartName="/ppt/notesSlides/notesSlide38.xml" ContentType="application/vnd.openxmlformats-officedocument.presentationml.notesSlide+xml"/>
  <Override PartName="/ppt/tags/tag3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4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  <p:sldMasterId id="2147483865" r:id="rId5"/>
  </p:sldMasterIdLst>
  <p:notesMasterIdLst>
    <p:notesMasterId r:id="rId54"/>
  </p:notesMasterIdLst>
  <p:sldIdLst>
    <p:sldId id="256" r:id="rId6"/>
    <p:sldId id="544" r:id="rId7"/>
    <p:sldId id="465" r:id="rId8"/>
    <p:sldId id="468" r:id="rId9"/>
    <p:sldId id="546" r:id="rId10"/>
    <p:sldId id="547" r:id="rId11"/>
    <p:sldId id="548" r:id="rId12"/>
    <p:sldId id="564" r:id="rId13"/>
    <p:sldId id="565" r:id="rId14"/>
    <p:sldId id="566" r:id="rId15"/>
    <p:sldId id="549" r:id="rId16"/>
    <p:sldId id="563" r:id="rId17"/>
    <p:sldId id="553" r:id="rId18"/>
    <p:sldId id="554" r:id="rId19"/>
    <p:sldId id="555" r:id="rId20"/>
    <p:sldId id="556" r:id="rId21"/>
    <p:sldId id="558" r:id="rId22"/>
    <p:sldId id="559" r:id="rId23"/>
    <p:sldId id="560" r:id="rId24"/>
    <p:sldId id="561" r:id="rId25"/>
    <p:sldId id="573" r:id="rId26"/>
    <p:sldId id="577" r:id="rId27"/>
    <p:sldId id="581" r:id="rId28"/>
    <p:sldId id="582" r:id="rId29"/>
    <p:sldId id="574" r:id="rId30"/>
    <p:sldId id="576" r:id="rId31"/>
    <p:sldId id="578" r:id="rId32"/>
    <p:sldId id="579" r:id="rId33"/>
    <p:sldId id="583" r:id="rId34"/>
    <p:sldId id="590" r:id="rId35"/>
    <p:sldId id="589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606" r:id="rId52"/>
    <p:sldId id="64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3B3FF"/>
    <a:srgbClr val="4B7000"/>
    <a:srgbClr val="334C00"/>
    <a:srgbClr val="E7FFB7"/>
    <a:srgbClr val="7BB800"/>
    <a:srgbClr val="CCFF66"/>
    <a:srgbClr val="F0F0F6"/>
    <a:srgbClr val="CC00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2" d="100"/>
          <a:sy n="72" d="100"/>
        </p:scale>
        <p:origin x="1680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4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2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2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5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0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7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1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8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44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3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78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46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7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9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68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56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62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85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8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7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46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2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0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07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34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11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33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25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9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48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074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0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7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1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6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2022/6/21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端到端传输</a:t>
            </a:r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dirty="0"/>
              <a:t>端口用</a:t>
            </a:r>
            <a:r>
              <a:rPr lang="en-US" altLang="zh-CN" sz="2200" dirty="0"/>
              <a:t>16</a:t>
            </a:r>
            <a:r>
              <a:rPr lang="zh-CN" altLang="en-US" sz="2200" dirty="0"/>
              <a:t>位整数标识</a:t>
            </a:r>
            <a:endParaRPr lang="en-US" altLang="zh-CN" sz="22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仅对单台主机有效，区分本计算机应用层中的各进程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进程实际需要通过特定主机的某个端口，即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主机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，端口号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对</a:t>
            </a:r>
            <a:r>
              <a:rPr lang="zh-CN" altLang="en-US" sz="1800" dirty="0"/>
              <a:t>，进行标识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UDP</a:t>
            </a:r>
            <a:r>
              <a:rPr lang="zh-CN" altLang="en-US" sz="1600" dirty="0"/>
              <a:t>传输由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主机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，端口号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zh-CN" altLang="en-US" sz="1600" dirty="0"/>
              <a:t>二元组唯一标识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TCP</a:t>
            </a:r>
            <a:r>
              <a:rPr lang="zh-CN" altLang="en-US" sz="1600" dirty="0"/>
              <a:t>连接由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源端口号，源主机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，目的端口号，目的主机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IP&gt;</a:t>
            </a:r>
            <a:r>
              <a:rPr lang="zh-CN" altLang="en-US" sz="1600" dirty="0"/>
              <a:t>四元组唯一标识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971"/>
            <a:ext cx="8579554" cy="5517524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/>
              <a:t>发送进程如何知道接收进程的端口号？</a:t>
            </a:r>
            <a:endParaRPr lang="en-US" altLang="zh-CN" sz="2000" dirty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一般，由客户进程发起对服务器进程的消息交换，只要客户进程建立了与服务器进程的联系，服务器就能获得客户进程的端口号，从而进行应答</a:t>
            </a:r>
            <a:endParaRPr lang="en-US" altLang="zh-CN" sz="1600" dirty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客户进程如何首先知道服务器进程的端口号？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三类端口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熟知端口</a:t>
            </a:r>
            <a:r>
              <a:rPr lang="en-US" altLang="zh-CN" sz="1600" dirty="0"/>
              <a:t>(well-known port)</a:t>
            </a:r>
            <a:r>
              <a:rPr lang="zh-CN" altLang="en-US" sz="1600" dirty="0"/>
              <a:t>：</a:t>
            </a:r>
            <a:r>
              <a:rPr lang="en-US" altLang="zh-CN" sz="1600" dirty="0"/>
              <a:t>0~1023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每个服务器进程在某个固定的熟知端口接收消息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由</a:t>
            </a:r>
            <a:r>
              <a:rPr lang="en-US" altLang="zh-CN" sz="1600" dirty="0"/>
              <a:t>RFC</a:t>
            </a:r>
            <a:r>
              <a:rPr lang="zh-CN" altLang="en-US" sz="1600" dirty="0"/>
              <a:t>公布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endParaRPr lang="en-US" altLang="zh-CN" sz="1600" dirty="0"/>
          </a:p>
          <a:p>
            <a:pPr lvl="2">
              <a:spcBef>
                <a:spcPts val="600"/>
              </a:spcBef>
            </a:pPr>
            <a:endParaRPr lang="en-US" altLang="zh-CN" sz="1400" dirty="0"/>
          </a:p>
          <a:p>
            <a:pPr lvl="2">
              <a:spcBef>
                <a:spcPts val="600"/>
              </a:spcBef>
            </a:pPr>
            <a:endParaRPr lang="en-US" altLang="zh-CN" sz="14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一般，仅仅是通信的起点，客户、服务器端在该端口达成一致，在另一端口进行后续通信，以释放该端口给其它客户进程使用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登记端口号：</a:t>
            </a:r>
            <a:r>
              <a:rPr lang="en-US" altLang="zh-CN" sz="1600" dirty="0"/>
              <a:t>1024~49151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供服务提供商使用，需在</a:t>
            </a:r>
            <a:r>
              <a:rPr lang="en-US" altLang="zh-CN" sz="1600" dirty="0"/>
              <a:t>IANA</a:t>
            </a:r>
            <a:r>
              <a:rPr lang="zh-CN" altLang="en-US" sz="1600" dirty="0"/>
              <a:t>登记，防止重复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客户端端口：</a:t>
            </a:r>
            <a:r>
              <a:rPr lang="en-US" altLang="zh-CN" sz="1600" dirty="0"/>
              <a:t>49152-65535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供客户端使用，动态选择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61354"/>
              </p:ext>
            </p:extLst>
          </p:nvPr>
        </p:nvGraphicFramePr>
        <p:xfrm>
          <a:off x="1753405" y="4258491"/>
          <a:ext cx="5418103" cy="6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应用程序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SMTP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DNS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TFTP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HTTP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SNMP</a:t>
                      </a:r>
                      <a:endParaRPr lang="zh-CN" altLang="en-US" sz="1600" b="1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熟知端口号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53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69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80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161</a:t>
                      </a:r>
                      <a:endParaRPr lang="zh-CN" altLang="en-US" sz="1600" b="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723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210"/>
            <a:ext cx="8046720" cy="1366367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/>
              <a:t>举例</a:t>
            </a:r>
            <a:endParaRPr lang="en-US" altLang="zh-CN" sz="2000" dirty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三个客户端应用进程访问同一个目的端口</a:t>
            </a:r>
            <a:r>
              <a:rPr lang="en-US" altLang="zh-CN" sz="1600" dirty="0"/>
              <a:t>25</a:t>
            </a:r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两个不同主机的客户进程可以共享一个源端口号</a:t>
            </a:r>
            <a:r>
              <a:rPr lang="en-US" altLang="zh-CN" sz="1600" dirty="0"/>
              <a:t>300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0068" y="3008027"/>
            <a:ext cx="8043863" cy="3304811"/>
            <a:chOff x="626532" y="3294061"/>
            <a:chExt cx="8043863" cy="3304811"/>
          </a:xfrm>
        </p:grpSpPr>
        <p:grpSp>
          <p:nvGrpSpPr>
            <p:cNvPr id="6" name="组合 5"/>
            <p:cNvGrpSpPr/>
            <p:nvPr/>
          </p:nvGrpSpPr>
          <p:grpSpPr>
            <a:xfrm>
              <a:off x="626532" y="3294061"/>
              <a:ext cx="8043863" cy="3304811"/>
              <a:chOff x="626532" y="3294061"/>
              <a:chExt cx="8043863" cy="3304811"/>
            </a:xfrm>
          </p:grpSpPr>
          <p:grpSp>
            <p:nvGrpSpPr>
              <p:cNvPr id="66" name="Group 4"/>
              <p:cNvGrpSpPr>
                <a:grpSpLocks/>
              </p:cNvGrpSpPr>
              <p:nvPr/>
            </p:nvGrpSpPr>
            <p:grpSpPr bwMode="auto">
              <a:xfrm>
                <a:off x="626532" y="3294061"/>
                <a:ext cx="8043863" cy="2994025"/>
                <a:chOff x="288" y="751"/>
                <a:chExt cx="5067" cy="1886"/>
              </a:xfrm>
            </p:grpSpPr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4" y="760"/>
                  <a:ext cx="9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主机</a:t>
                  </a:r>
                  <a:r>
                    <a:rPr lang="en-US" altLang="zh-CN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sp>
              <p:nvSpPr>
                <p:cNvPr id="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30" y="751"/>
                  <a:ext cx="9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主机</a:t>
                  </a:r>
                  <a:r>
                    <a:rPr lang="en-US" altLang="zh-CN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  <p:sp>
              <p:nvSpPr>
                <p:cNvPr id="7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95" y="759"/>
                  <a:ext cx="9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主机</a:t>
                  </a:r>
                  <a:r>
                    <a:rPr lang="en-US" altLang="zh-CN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</p:txBody>
            </p:sp>
            <p:sp>
              <p:nvSpPr>
                <p:cNvPr id="73" name="Line 11"/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12"/>
                <p:cNvSpPr>
                  <a:spLocks noChangeShapeType="1"/>
                </p:cNvSpPr>
                <p:nvPr/>
              </p:nvSpPr>
              <p:spPr bwMode="auto">
                <a:xfrm>
                  <a:off x="2832" y="1632"/>
                  <a:ext cx="18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704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92" y="1426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源端口＝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300</a:t>
                  </a:r>
                </a:p>
              </p:txBody>
            </p:sp>
            <p:sp>
              <p:nvSpPr>
                <p:cNvPr id="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71" y="1657"/>
                  <a:ext cx="231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目的端口 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25</a:t>
                  </a: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（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）＋主机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的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IP</a:t>
                  </a: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地址</a:t>
                  </a:r>
                </a:p>
              </p:txBody>
            </p:sp>
            <p:sp>
              <p:nvSpPr>
                <p:cNvPr id="7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92" y="1363"/>
                  <a:ext cx="24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120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</a:t>
                  </a:r>
                </a:p>
              </p:txBody>
            </p:sp>
            <p:sp>
              <p:nvSpPr>
                <p:cNvPr id="79" name="Line 17"/>
                <p:cNvSpPr>
                  <a:spLocks noChangeShapeType="1"/>
                </p:cNvSpPr>
                <p:nvPr/>
              </p:nvSpPr>
              <p:spPr bwMode="auto">
                <a:xfrm>
                  <a:off x="1056" y="1344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38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96" y="1344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20"/>
                <p:cNvSpPr>
                  <a:spLocks noChangeShapeType="1"/>
                </p:cNvSpPr>
                <p:nvPr/>
              </p:nvSpPr>
              <p:spPr bwMode="auto">
                <a:xfrm>
                  <a:off x="672" y="1344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136" y="1344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11" y="1891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源端口＝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301</a:t>
                  </a:r>
                </a:p>
              </p:txBody>
            </p:sp>
            <p:sp>
              <p:nvSpPr>
                <p:cNvPr id="8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80" y="2425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源端口＝</a:t>
                  </a:r>
                  <a:r>
                    <a:rPr lang="en-US" altLang="zh-CN" sz="1600" dirty="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300</a:t>
                  </a:r>
                </a:p>
              </p:txBody>
            </p:sp>
            <p:sp>
              <p:nvSpPr>
                <p:cNvPr id="88" name="Line 26"/>
                <p:cNvSpPr>
                  <a:spLocks noChangeShapeType="1"/>
                </p:cNvSpPr>
                <p:nvPr/>
              </p:nvSpPr>
              <p:spPr bwMode="auto">
                <a:xfrm>
                  <a:off x="672" y="2592"/>
                  <a:ext cx="44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8" y="1392"/>
                  <a:ext cx="52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120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</a:t>
                  </a:r>
                </a:p>
              </p:txBody>
            </p:sp>
            <p:sp>
              <p:nvSpPr>
                <p:cNvPr id="9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68" y="1392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1200">
                      <a:solidFill>
                        <a:srgbClr val="0000F4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</a:t>
                  </a:r>
                </a:p>
              </p:txBody>
            </p:sp>
          </p:grp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1837000" y="5363093"/>
                <a:ext cx="3675063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目的端口 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25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SMTP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）＋主机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地址</a:t>
                </a:r>
              </a:p>
            </p:txBody>
          </p:sp>
          <p:sp>
            <p:nvSpPr>
              <p:cNvPr id="92" name="Text Box 15"/>
              <p:cNvSpPr txBox="1">
                <a:spLocks noChangeArrowheads="1"/>
              </p:cNvSpPr>
              <p:nvPr/>
            </p:nvSpPr>
            <p:spPr bwMode="auto">
              <a:xfrm>
                <a:off x="1379800" y="6260734"/>
                <a:ext cx="3675063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目的端口 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25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SMTP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）＋主机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zh-CN" altLang="en-US" sz="1600" dirty="0">
                    <a:solidFill>
                      <a:srgbClr val="0000F4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地址</a:t>
                </a:r>
              </a:p>
            </p:txBody>
          </p:sp>
        </p:grpSp>
        <p:pic>
          <p:nvPicPr>
            <p:cNvPr id="93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55" y="3614383"/>
              <a:ext cx="1310852" cy="669675"/>
            </a:xfrm>
            <a:prstGeom prst="rect">
              <a:avLst/>
            </a:prstGeom>
          </p:spPr>
        </p:pic>
        <p:pic>
          <p:nvPicPr>
            <p:cNvPr id="94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3250" y="3611552"/>
              <a:ext cx="1310852" cy="669675"/>
            </a:xfrm>
            <a:prstGeom prst="rect">
              <a:avLst/>
            </a:prstGeom>
          </p:spPr>
        </p:pic>
        <p:pic>
          <p:nvPicPr>
            <p:cNvPr id="95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6306" y="3614383"/>
              <a:ext cx="1310852" cy="66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7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5.1  </a:t>
            </a:r>
            <a:r>
              <a:rPr lang="zh-CN" altLang="en-US" dirty="0"/>
              <a:t>传输层协议概述</a:t>
            </a:r>
            <a:endParaRPr lang="en-US" altLang="zh-CN" dirty="0"/>
          </a:p>
          <a:p>
            <a:r>
              <a:rPr lang="en-US" altLang="zh-CN" dirty="0"/>
              <a:t>5.2  </a:t>
            </a:r>
            <a:r>
              <a:rPr lang="zh-CN" altLang="en-US" dirty="0"/>
              <a:t>用户数据报协议 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5.3  </a:t>
            </a:r>
            <a:r>
              <a:rPr lang="zh-CN" altLang="en-US" dirty="0"/>
              <a:t>传输控制协议 </a:t>
            </a:r>
            <a:r>
              <a:rPr lang="en-US" altLang="zh-CN" dirty="0"/>
              <a:t>TCP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690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r>
              <a:rPr lang="zh-CN" altLang="en-US" dirty="0"/>
              <a:t>用户数据报协议</a:t>
            </a:r>
            <a:r>
              <a:rPr lang="en-US" altLang="zh-CN" dirty="0"/>
              <a:t>UDP(User Datagram Protocol) [RFC 768]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最简单的传输协议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把下层网络的主机到主机的传递服务扩展到进程到进程的通信服务，提供端到端的尽力而为的数据报传输服务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IP </a:t>
            </a:r>
            <a:r>
              <a:rPr lang="zh-CN" altLang="en-US" dirty="0"/>
              <a:t>的数据报服务之上增加了很少一点的功能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多路分解</a:t>
            </a:r>
            <a:r>
              <a:rPr lang="en-US" altLang="zh-CN" dirty="0"/>
              <a:t>/</a:t>
            </a:r>
            <a:r>
              <a:rPr lang="zh-CN" altLang="en-US" dirty="0"/>
              <a:t>多路复用，即端口的功能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差错检测的功能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98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837068"/>
          </a:xfrm>
        </p:spPr>
        <p:txBody>
          <a:bodyPr/>
          <a:lstStyle/>
          <a:p>
            <a:r>
              <a:rPr lang="zh-CN" altLang="en-US" dirty="0"/>
              <a:t>无连接的，无需建立连接，无需维护状态</a:t>
            </a:r>
            <a:endParaRPr lang="en-US" altLang="zh-CN" dirty="0"/>
          </a:p>
          <a:p>
            <a:pPr lvl="1"/>
            <a:r>
              <a:rPr lang="zh-CN" altLang="en-US" dirty="0"/>
              <a:t>减小开销和启动延迟，例如</a:t>
            </a:r>
            <a:r>
              <a:rPr lang="en-US" altLang="zh-CN" dirty="0"/>
              <a:t>DNS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尽最大努力交付，不保证可靠传输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主机不需维持复杂的状态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没有拥塞控制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网络的拥塞不影响源主机的发送速率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以上两点适用于</a:t>
            </a:r>
            <a:r>
              <a:rPr lang="en-US" altLang="zh-CN" dirty="0"/>
              <a:t>IP</a:t>
            </a:r>
            <a:r>
              <a:rPr lang="zh-CN" altLang="en-US" dirty="0"/>
              <a:t>电话、视频直播等应用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要求恒定发送速率，允许丢包，但是时延敏感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80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5517524"/>
          </a:xfrm>
        </p:spPr>
        <p:txBody>
          <a:bodyPr/>
          <a:lstStyle/>
          <a:p>
            <a:r>
              <a:rPr lang="zh-CN" altLang="en-US" sz="2000" dirty="0"/>
              <a:t>面向报文的，在</a:t>
            </a:r>
            <a:r>
              <a:rPr lang="en-US" altLang="zh-CN" sz="2000" dirty="0"/>
              <a:t>IP</a:t>
            </a:r>
            <a:r>
              <a:rPr lang="zh-CN" altLang="en-US" sz="2000" dirty="0"/>
              <a:t>的功能上简单扩展到端到端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发送方对应用程序交付下来的报文，添加</a:t>
            </a:r>
            <a:r>
              <a:rPr lang="en-US" altLang="zh-CN" sz="1800" dirty="0"/>
              <a:t>UDP</a:t>
            </a:r>
            <a:r>
              <a:rPr lang="zh-CN" altLang="en-US" sz="1800" dirty="0"/>
              <a:t>首部后，直接交付</a:t>
            </a:r>
            <a:r>
              <a:rPr lang="en-US" altLang="zh-CN" sz="1800" dirty="0"/>
              <a:t>IP</a:t>
            </a:r>
            <a:r>
              <a:rPr lang="zh-CN" altLang="en-US" sz="1800" dirty="0"/>
              <a:t>层</a:t>
            </a:r>
            <a:endParaRPr lang="en-US" altLang="zh-CN" sz="1800" dirty="0"/>
          </a:p>
          <a:p>
            <a:pPr lvl="2"/>
            <a:r>
              <a:rPr lang="zh-CN" altLang="en-US" sz="1600" dirty="0"/>
              <a:t>不合并，不拆分，保留这些报文的边界，应用层交给 </a:t>
            </a:r>
            <a:r>
              <a:rPr lang="en-US" altLang="zh-CN" sz="1600" dirty="0"/>
              <a:t>UDP </a:t>
            </a:r>
            <a:r>
              <a:rPr lang="zh-CN" altLang="en-US" sz="1600" dirty="0"/>
              <a:t>多长的报文，</a:t>
            </a:r>
            <a:r>
              <a:rPr lang="en-US" altLang="zh-CN" sz="1600" dirty="0"/>
              <a:t>UDP </a:t>
            </a:r>
            <a:r>
              <a:rPr lang="zh-CN" altLang="en-US" sz="1600" dirty="0"/>
              <a:t>就照样发送，一次交付发送一个报文</a:t>
            </a:r>
            <a:endParaRPr lang="en-US" altLang="zh-CN" sz="1600" dirty="0"/>
          </a:p>
          <a:p>
            <a:pPr lvl="1"/>
            <a:r>
              <a:rPr lang="zh-CN" altLang="en-US" sz="1800" dirty="0"/>
              <a:t>接收方 </a:t>
            </a:r>
            <a:r>
              <a:rPr lang="en-US" altLang="zh-CN" sz="1800" dirty="0"/>
              <a:t>UDP</a:t>
            </a:r>
            <a:r>
              <a:rPr lang="zh-CN" altLang="en-US" sz="1800" dirty="0"/>
              <a:t>，</a:t>
            </a:r>
            <a:r>
              <a:rPr lang="en-US" altLang="zh-CN" sz="1800" dirty="0"/>
              <a:t> </a:t>
            </a:r>
            <a:r>
              <a:rPr lang="zh-CN" altLang="en-US" sz="1800" dirty="0"/>
              <a:t>对 </a:t>
            </a:r>
            <a:r>
              <a:rPr lang="en-US" altLang="zh-CN" sz="1800" dirty="0"/>
              <a:t>IP </a:t>
            </a:r>
            <a:r>
              <a:rPr lang="zh-CN" altLang="en-US" sz="1800" dirty="0"/>
              <a:t>层交上来的 </a:t>
            </a:r>
            <a:r>
              <a:rPr lang="en-US" altLang="zh-CN" sz="1800" dirty="0"/>
              <a:t>UDP </a:t>
            </a:r>
            <a:r>
              <a:rPr lang="zh-CN" altLang="en-US" sz="1800" dirty="0"/>
              <a:t>用户数据报，去除首部后就原封不动地交付上层的应用进程</a:t>
            </a:r>
            <a:endParaRPr lang="en-US" altLang="zh-CN" sz="1800" dirty="0"/>
          </a:p>
          <a:p>
            <a:pPr lvl="2"/>
            <a:r>
              <a:rPr lang="zh-CN" altLang="en-US" sz="1600" dirty="0"/>
              <a:t>一次交付一个完整的报文</a:t>
            </a:r>
            <a:endParaRPr lang="en-US" altLang="zh-CN" sz="1600" dirty="0"/>
          </a:p>
          <a:p>
            <a:pPr lvl="1"/>
            <a:r>
              <a:rPr lang="zh-CN" altLang="en-US" sz="1800" dirty="0"/>
              <a:t>应用程序必须选择合适大小的报文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报文太长，</a:t>
            </a:r>
            <a:r>
              <a:rPr lang="en-US" altLang="zh-CN" sz="1600" dirty="0"/>
              <a:t>IP</a:t>
            </a:r>
            <a:r>
              <a:rPr lang="zh-CN" altLang="en-US" sz="1600" dirty="0"/>
              <a:t>层需要分片，降低</a:t>
            </a:r>
            <a:r>
              <a:rPr lang="en-US" altLang="zh-CN" sz="1600" dirty="0"/>
              <a:t>IP</a:t>
            </a:r>
            <a:r>
              <a:rPr lang="zh-CN" altLang="en-US" sz="1600" dirty="0"/>
              <a:t>层效率</a:t>
            </a:r>
            <a:endParaRPr lang="en-US" altLang="zh-CN" sz="1600" dirty="0"/>
          </a:p>
          <a:p>
            <a:pPr lvl="2"/>
            <a:r>
              <a:rPr lang="zh-CN" altLang="en-US" sz="1600" dirty="0"/>
              <a:t>报文太短，首部相对太长，也降低效率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作为最基本的传输层协议，上层应用可实现更多功能、按需定制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例如：</a:t>
            </a:r>
            <a:r>
              <a:rPr lang="en-US" altLang="zh-CN" sz="1600" dirty="0"/>
              <a:t>UDT (UDP-based Data Transfer Protocol)</a:t>
            </a:r>
            <a:r>
              <a:rPr lang="zh-CN" altLang="en-US" sz="1600" dirty="0"/>
              <a:t>，基于</a:t>
            </a:r>
            <a:r>
              <a:rPr lang="en-US" altLang="zh-CN" sz="1600" dirty="0"/>
              <a:t>UDP</a:t>
            </a:r>
            <a:r>
              <a:rPr lang="zh-CN" altLang="en-US" sz="1600" dirty="0"/>
              <a:t>的数据传输协议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面向连接的应用层协议，在</a:t>
            </a:r>
            <a:r>
              <a:rPr lang="en-US" altLang="zh-CN" sz="1600" dirty="0"/>
              <a:t>UDP</a:t>
            </a:r>
            <a:r>
              <a:rPr lang="zh-CN" altLang="en-US" sz="1600" dirty="0"/>
              <a:t>的基础上增加拥塞控制和数据可靠传输控制机制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主要支持高速广域网上的海量数据传输</a:t>
            </a:r>
            <a:endParaRPr lang="en-US" altLang="zh-CN" sz="1600" dirty="0"/>
          </a:p>
          <a:p>
            <a:pPr lvl="3">
              <a:spcBef>
                <a:spcPts val="6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在高带宽长距离网络上性能很差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9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标注 62"/>
          <p:cNvSpPr/>
          <p:nvPr/>
        </p:nvSpPr>
        <p:spPr>
          <a:xfrm>
            <a:off x="457200" y="2094356"/>
            <a:ext cx="8579554" cy="1314348"/>
          </a:xfrm>
          <a:prstGeom prst="wedgeRoundRectCallout">
            <a:avLst>
              <a:gd name="adj1" fmla="val -1429"/>
              <a:gd name="adj2" fmla="val 7586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目的端口号，与目的主机</a:t>
            </a: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共同构成二元组，唯一标识应用进程</a:t>
            </a:r>
            <a:endParaRPr lang="en-US" altLang="zh-CN" sz="14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若接受方发现收到报文的目的端口不正确，则丢弃，通过</a:t>
            </a: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发送端口不可达差错报文</a:t>
            </a:r>
            <a:endParaRPr lang="en-US" altLang="zh-CN" sz="14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Traceroute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：让发送的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数据报使用非法的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端口，使得目的主机返回“端口不可达”报文，达到测试目的</a:t>
            </a: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3375026" y="5092219"/>
            <a:ext cx="5452885" cy="50224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首部格式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2849563" y="4215858"/>
            <a:ext cx="4633912" cy="438150"/>
          </a:xfrm>
          <a:custGeom>
            <a:avLst/>
            <a:gdLst>
              <a:gd name="T0" fmla="*/ 0 w 2919"/>
              <a:gd name="T1" fmla="*/ 0 h 276"/>
              <a:gd name="T2" fmla="*/ 2919 w 2919"/>
              <a:gd name="T3" fmla="*/ 0 h 276"/>
              <a:gd name="T4" fmla="*/ 1066 w 2919"/>
              <a:gd name="T5" fmla="*/ 276 h 276"/>
              <a:gd name="T6" fmla="*/ 346 w 2919"/>
              <a:gd name="T7" fmla="*/ 268 h 276"/>
              <a:gd name="T8" fmla="*/ 0 w 2919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81961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470025" y="5582696"/>
            <a:ext cx="7350125" cy="906462"/>
            <a:chOff x="1470025" y="5373688"/>
            <a:chExt cx="7350125" cy="90646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268538" y="5373688"/>
              <a:ext cx="1079500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470025" y="5464175"/>
              <a:ext cx="798513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48038" y="5376863"/>
              <a:ext cx="5472112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429250" y="5418138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373313" y="541813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225675" y="6062663"/>
              <a:ext cx="659447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10125" y="5908675"/>
              <a:ext cx="1173163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764088" y="5883275"/>
              <a:ext cx="1254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49563" y="3385596"/>
            <a:ext cx="4633912" cy="830262"/>
            <a:chOff x="2849563" y="3176588"/>
            <a:chExt cx="4633912" cy="83026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49563" y="3549650"/>
              <a:ext cx="4633912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008438" y="354965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165725" y="3549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324600" y="3549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860675" y="3546475"/>
              <a:ext cx="947738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源端口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949700" y="3546475"/>
              <a:ext cx="1200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目的端口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284788" y="354488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  度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4293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检验和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227388" y="317658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452938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5522913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6740525" y="317658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016001" y="5911309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发送在前</a:t>
            </a:r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>
            <a:off x="5962561" y="5162009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1258888" y="464607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UDP </a:t>
            </a:r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用户数据报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346450" y="4646071"/>
            <a:ext cx="5473700" cy="457200"/>
            <a:chOff x="3346450" y="4437063"/>
            <a:chExt cx="5473700" cy="4572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346450" y="4437063"/>
              <a:ext cx="1081088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427538" y="4437063"/>
              <a:ext cx="4392612" cy="457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5983288" y="4479925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487738" y="4479925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</p:grpSp>
      <p:sp>
        <p:nvSpPr>
          <p:cNvPr id="61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688909"/>
          </a:xfrm>
        </p:spPr>
        <p:txBody>
          <a:bodyPr/>
          <a:lstStyle/>
          <a:p>
            <a:r>
              <a:rPr lang="en-US" altLang="zh-CN" sz="2000" dirty="0"/>
              <a:t>UDP</a:t>
            </a:r>
            <a:r>
              <a:rPr lang="zh-CN" altLang="en-US" sz="2000" dirty="0"/>
              <a:t>首部：</a:t>
            </a:r>
            <a:r>
              <a:rPr lang="en-US" altLang="zh-CN" sz="2000" dirty="0"/>
              <a:t>8 </a:t>
            </a:r>
            <a:r>
              <a:rPr lang="zh-CN" altLang="en-US" sz="2000" dirty="0"/>
              <a:t>个字节，由 </a:t>
            </a:r>
            <a:r>
              <a:rPr lang="en-US" altLang="zh-CN" sz="2000" dirty="0"/>
              <a:t>4 </a:t>
            </a:r>
            <a:r>
              <a:rPr lang="zh-CN" altLang="en-US" sz="2000" dirty="0"/>
              <a:t>个字段组成，每个字段都是两个字节</a:t>
            </a:r>
            <a:endParaRPr lang="en-US" altLang="zh-CN" sz="2000" dirty="0"/>
          </a:p>
        </p:txBody>
      </p:sp>
      <p:sp>
        <p:nvSpPr>
          <p:cNvPr id="62" name="圆角矩形标注 61"/>
          <p:cNvSpPr/>
          <p:nvPr/>
        </p:nvSpPr>
        <p:spPr>
          <a:xfrm>
            <a:off x="809897" y="2579248"/>
            <a:ext cx="4189934" cy="650957"/>
          </a:xfrm>
          <a:prstGeom prst="wedgeRoundRectCallout">
            <a:avLst>
              <a:gd name="adj1" fmla="val 7841"/>
              <a:gd name="adj2" fmla="val 14077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源端口号，需要对方回应时选用，否则全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圆角矩形标注 63"/>
          <p:cNvSpPr/>
          <p:nvPr/>
        </p:nvSpPr>
        <p:spPr>
          <a:xfrm>
            <a:off x="4970996" y="406625"/>
            <a:ext cx="4189934" cy="650957"/>
          </a:xfrm>
          <a:prstGeom prst="wedgeRoundRectCallout">
            <a:avLst>
              <a:gd name="adj1" fmla="val 7841"/>
              <a:gd name="adj2" fmla="val 14077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用户数据报长度，最小值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8(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仅含首部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4161279" y="2088674"/>
            <a:ext cx="5482341" cy="913973"/>
          </a:xfrm>
          <a:prstGeom prst="wedgeRoundRectCallout">
            <a:avLst>
              <a:gd name="adj1" fmla="val 7593"/>
              <a:gd name="adj2" fmla="val 11504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检测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用户数据报在传输过程中是否出错，出错丢弃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计算时，需在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用户数据报之前加上</a:t>
            </a:r>
            <a:r>
              <a:rPr lang="zh-CN" altLang="en-US" sz="1600" dirty="0">
                <a:solidFill>
                  <a:srgbClr val="FFFF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伪首部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8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57" grpId="0" animBg="1"/>
      <p:bldP spid="8" grpId="0" animBg="1"/>
      <p:bldP spid="50" grpId="0"/>
      <p:bldP spid="51" grpId="0" animBg="1"/>
      <p:bldP spid="56" grpId="0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/>
          </p:cNvSpPr>
          <p:nvPr/>
        </p:nvSpPr>
        <p:spPr bwMode="auto">
          <a:xfrm>
            <a:off x="890588" y="3072858"/>
            <a:ext cx="6681787" cy="685800"/>
          </a:xfrm>
          <a:custGeom>
            <a:avLst/>
            <a:gdLst>
              <a:gd name="T0" fmla="*/ 0 w 3600"/>
              <a:gd name="T1" fmla="*/ 0 h 432"/>
              <a:gd name="T2" fmla="*/ 3600 w 3600"/>
              <a:gd name="T3" fmla="*/ 0 h 432"/>
              <a:gd name="T4" fmla="*/ 1056 w 3600"/>
              <a:gd name="T5" fmla="*/ 432 h 432"/>
              <a:gd name="T6" fmla="*/ 384 w 3600"/>
              <a:gd name="T7" fmla="*/ 432 h 432"/>
              <a:gd name="T8" fmla="*/ 0 w 3600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432">
                <a:moveTo>
                  <a:pt x="0" y="0"/>
                </a:moveTo>
                <a:lnTo>
                  <a:pt x="3600" y="0"/>
                </a:lnTo>
                <a:lnTo>
                  <a:pt x="1056" y="432"/>
                </a:lnTo>
                <a:lnTo>
                  <a:pt x="384" y="4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6980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3375026" y="5092219"/>
            <a:ext cx="5452885" cy="50224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首部格式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2849563" y="4215858"/>
            <a:ext cx="4633912" cy="438150"/>
          </a:xfrm>
          <a:custGeom>
            <a:avLst/>
            <a:gdLst>
              <a:gd name="T0" fmla="*/ 0 w 2919"/>
              <a:gd name="T1" fmla="*/ 0 h 276"/>
              <a:gd name="T2" fmla="*/ 2919 w 2919"/>
              <a:gd name="T3" fmla="*/ 0 h 276"/>
              <a:gd name="T4" fmla="*/ 1066 w 2919"/>
              <a:gd name="T5" fmla="*/ 276 h 276"/>
              <a:gd name="T6" fmla="*/ 346 w 2919"/>
              <a:gd name="T7" fmla="*/ 268 h 276"/>
              <a:gd name="T8" fmla="*/ 0 w 2919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81961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470025" y="5582696"/>
            <a:ext cx="7350125" cy="906462"/>
            <a:chOff x="1470025" y="5373688"/>
            <a:chExt cx="7350125" cy="90646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268538" y="5373688"/>
              <a:ext cx="1079500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470025" y="5464175"/>
              <a:ext cx="798513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48038" y="5376863"/>
              <a:ext cx="5472112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429250" y="5418138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373313" y="541813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225675" y="6062663"/>
              <a:ext cx="659447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10125" y="5908675"/>
              <a:ext cx="1173163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764088" y="5883275"/>
              <a:ext cx="1254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49563" y="3385596"/>
            <a:ext cx="4633912" cy="830262"/>
            <a:chOff x="2849563" y="3176588"/>
            <a:chExt cx="4633912" cy="83026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49563" y="3549650"/>
              <a:ext cx="4633912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008438" y="354965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165725" y="3549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324600" y="3549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860675" y="3546475"/>
              <a:ext cx="947738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源端口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949700" y="3546475"/>
              <a:ext cx="1200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目的端口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284788" y="3544888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  度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4293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检验和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227388" y="317658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452938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5522913" y="317658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6740525" y="317658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016001" y="5911309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发送在前</a:t>
            </a:r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>
            <a:off x="5962561" y="5162009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1258888" y="464607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UDP </a:t>
            </a:r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用户数据报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346450" y="4646071"/>
            <a:ext cx="5473700" cy="457200"/>
            <a:chOff x="3346450" y="4437063"/>
            <a:chExt cx="5473700" cy="4572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346450" y="4437063"/>
              <a:ext cx="1081088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427538" y="4437063"/>
              <a:ext cx="4392612" cy="457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5983288" y="4479925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   据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487738" y="4479925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</p:grpSp>
      <p:sp>
        <p:nvSpPr>
          <p:cNvPr id="61" name="内容占位符 2"/>
          <p:cNvSpPr>
            <a:spLocks noGrp="1"/>
          </p:cNvSpPr>
          <p:nvPr>
            <p:ph idx="1"/>
          </p:nvPr>
        </p:nvSpPr>
        <p:spPr>
          <a:xfrm>
            <a:off x="274320" y="1444979"/>
            <a:ext cx="8762434" cy="934913"/>
          </a:xfrm>
        </p:spPr>
        <p:txBody>
          <a:bodyPr/>
          <a:lstStyle/>
          <a:p>
            <a:r>
              <a:rPr lang="zh-CN" altLang="en-US" sz="2000" dirty="0"/>
              <a:t>校验和中计算进伪首部，是为了确定消息在正确的两个端点中传输</a:t>
            </a:r>
            <a:endParaRPr lang="en-US" altLang="zh-CN" sz="2000" dirty="0"/>
          </a:p>
          <a:p>
            <a:pPr lvl="1"/>
            <a:r>
              <a:rPr lang="zh-CN" altLang="en-US" sz="1600" dirty="0"/>
              <a:t>例如：分组在传递过程中，目的</a:t>
            </a:r>
            <a:r>
              <a:rPr lang="en-US" altLang="zh-CN" sz="1600" dirty="0"/>
              <a:t>IP</a:t>
            </a:r>
            <a:r>
              <a:rPr lang="zh-CN" altLang="en-US" sz="1600" dirty="0"/>
              <a:t>被修改了，会造成分组错误传递，会被</a:t>
            </a:r>
            <a:r>
              <a:rPr lang="en-US" altLang="zh-CN" sz="1600" dirty="0"/>
              <a:t>UDP</a:t>
            </a:r>
            <a:r>
              <a:rPr lang="zh-CN" altLang="en-US" sz="1600" dirty="0"/>
              <a:t>校验和检出</a:t>
            </a:r>
            <a:endParaRPr lang="en-US" altLang="zh-CN" sz="16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600200" y="3380833"/>
            <a:ext cx="1249363" cy="835025"/>
            <a:chOff x="1600200" y="3171825"/>
            <a:chExt cx="1249363" cy="835025"/>
          </a:xfrm>
        </p:grpSpPr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1600200" y="3549650"/>
              <a:ext cx="1249363" cy="457200"/>
            </a:xfrm>
            <a:custGeom>
              <a:avLst/>
              <a:gdLst>
                <a:gd name="T0" fmla="*/ 672 w 672"/>
                <a:gd name="T1" fmla="*/ 288 h 288"/>
                <a:gd name="T2" fmla="*/ 0 w 672"/>
                <a:gd name="T3" fmla="*/ 288 h 288"/>
                <a:gd name="T4" fmla="*/ 0 w 672"/>
                <a:gd name="T5" fmla="*/ 0 h 288"/>
                <a:gd name="T6" fmla="*/ 672 w 67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88">
                  <a:moveTo>
                    <a:pt x="67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17176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伪首部</a:t>
              </a: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1957388" y="317182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12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95350" y="2210846"/>
            <a:ext cx="6684963" cy="862012"/>
            <a:chOff x="895350" y="2001838"/>
            <a:chExt cx="6684963" cy="862012"/>
          </a:xfrm>
        </p:grpSpPr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895350" y="2406650"/>
              <a:ext cx="6684963" cy="457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3121025" y="2406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5353050" y="2406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5886450" y="2406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6419850" y="2406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6376988" y="2403475"/>
              <a:ext cx="11528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1282700" y="2403475"/>
              <a:ext cx="126669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 </a:t>
              </a:r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421063" y="2403475"/>
              <a:ext cx="15795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 </a:t>
              </a:r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5454650" y="2403475"/>
              <a:ext cx="32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5888038" y="240347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1831975" y="200183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4059238" y="2001838"/>
              <a:ext cx="32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5454650" y="2001838"/>
              <a:ext cx="323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0" name="Text Box 38"/>
            <p:cNvSpPr txBox="1">
              <a:spLocks noChangeArrowheads="1"/>
            </p:cNvSpPr>
            <p:nvPr/>
          </p:nvSpPr>
          <p:spPr bwMode="auto">
            <a:xfrm>
              <a:off x="5975350" y="2001838"/>
              <a:ext cx="327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1" name="Text Box 39"/>
            <p:cNvSpPr txBox="1">
              <a:spLocks noChangeArrowheads="1"/>
            </p:cNvSpPr>
            <p:nvPr/>
          </p:nvSpPr>
          <p:spPr bwMode="auto">
            <a:xfrm>
              <a:off x="6762750" y="200183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62" name="AutoShape 6"/>
          <p:cNvSpPr>
            <a:spLocks noChangeArrowheads="1"/>
          </p:cNvSpPr>
          <p:nvPr/>
        </p:nvSpPr>
        <p:spPr bwMode="auto">
          <a:xfrm rot="5400000">
            <a:off x="1944291" y="4762356"/>
            <a:ext cx="1160462" cy="302419"/>
          </a:xfrm>
          <a:prstGeom prst="leftArrow">
            <a:avLst>
              <a:gd name="adj1" fmla="val 50000"/>
              <a:gd name="adj2" fmla="val 69093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5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 build="p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首部格式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297" y="87868"/>
            <a:ext cx="2740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用户数据报协议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内容占位符 2"/>
          <p:cNvSpPr>
            <a:spLocks noGrp="1"/>
          </p:cNvSpPr>
          <p:nvPr>
            <p:ph idx="1"/>
          </p:nvPr>
        </p:nvSpPr>
        <p:spPr>
          <a:xfrm>
            <a:off x="274320" y="1444979"/>
            <a:ext cx="8762434" cy="592827"/>
          </a:xfrm>
        </p:spPr>
        <p:txBody>
          <a:bodyPr/>
          <a:lstStyle/>
          <a:p>
            <a:r>
              <a:rPr lang="zh-CN" altLang="en-US" sz="2000" dirty="0"/>
              <a:t>计算 </a:t>
            </a:r>
            <a:r>
              <a:rPr lang="en-US" altLang="zh-CN" sz="2000" dirty="0"/>
              <a:t>UDP </a:t>
            </a:r>
            <a:r>
              <a:rPr lang="zh-CN" altLang="en-US" sz="2000" dirty="0"/>
              <a:t>检验和的例子</a:t>
            </a:r>
            <a:endParaRPr lang="en-US" altLang="zh-CN" sz="1600" dirty="0"/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300538" y="1898381"/>
            <a:ext cx="484346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10011001 00010011  →  153.19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00001000 01101000  →  8.104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10101011 00000011  →  171.3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00001110 00001011  →  14.11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00010001  →  0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和 </a:t>
            </a:r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17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00001111  →  15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00000100 00111111  →  1087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00001101  →  13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00001111  →  15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00000000 00000000  →  0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（检验和）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01010100 01000101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01010011 01010100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01001001 01001110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01000111 00000000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数据和 </a:t>
            </a:r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（填充）</a:t>
            </a:r>
          </a:p>
          <a:p>
            <a:endParaRPr kumimoji="1" lang="zh-CN" altLang="en-US" sz="9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10010110 11101101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求和得出的结果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01101001 00010010  →  </a:t>
            </a: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检验和 </a:t>
            </a:r>
          </a:p>
        </p:txBody>
      </p:sp>
      <p:sp>
        <p:nvSpPr>
          <p:cNvPr id="105" name="Line 30"/>
          <p:cNvSpPr>
            <a:spLocks noChangeShapeType="1"/>
          </p:cNvSpPr>
          <p:nvPr/>
        </p:nvSpPr>
        <p:spPr bwMode="auto">
          <a:xfrm flipV="1">
            <a:off x="3887266" y="5875534"/>
            <a:ext cx="4818062" cy="9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1780659" y="5907166"/>
            <a:ext cx="249299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按二进制反码运算求和</a:t>
            </a:r>
          </a:p>
          <a:p>
            <a:pPr algn="r">
              <a:lnSpc>
                <a:spcPct val="130000"/>
              </a:lnSpc>
            </a:pPr>
            <a:r>
              <a:rPr kumimoji="1"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将得出的结果求反码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7200" y="2524374"/>
            <a:ext cx="3591522" cy="2942049"/>
            <a:chOff x="377312" y="1841864"/>
            <a:chExt cx="3591522" cy="2942049"/>
          </a:xfrm>
        </p:grpSpPr>
        <p:grpSp>
          <p:nvGrpSpPr>
            <p:cNvPr id="3" name="组合 2"/>
            <p:cNvGrpSpPr/>
            <p:nvPr/>
          </p:nvGrpSpPr>
          <p:grpSpPr>
            <a:xfrm>
              <a:off x="377312" y="1841864"/>
              <a:ext cx="3572392" cy="2391661"/>
              <a:chOff x="378274" y="1974760"/>
              <a:chExt cx="3838126" cy="2403475"/>
            </a:xfrm>
          </p:grpSpPr>
          <p:sp>
            <p:nvSpPr>
              <p:cNvPr id="62" name="Rectangle 36"/>
              <p:cNvSpPr>
                <a:spLocks noChangeArrowheads="1"/>
              </p:cNvSpPr>
              <p:nvPr/>
            </p:nvSpPr>
            <p:spPr bwMode="auto">
              <a:xfrm>
                <a:off x="3581400" y="4016285"/>
                <a:ext cx="609600" cy="36195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1619250" y="3001873"/>
                <a:ext cx="2571750" cy="67151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Freeform 5"/>
              <p:cNvSpPr>
                <a:spLocks/>
              </p:cNvSpPr>
              <p:nvPr/>
            </p:nvSpPr>
            <p:spPr bwMode="auto">
              <a:xfrm>
                <a:off x="1619250" y="3697198"/>
                <a:ext cx="2597150" cy="673100"/>
              </a:xfrm>
              <a:custGeom>
                <a:avLst/>
                <a:gdLst>
                  <a:gd name="T0" fmla="*/ 0 w 1536"/>
                  <a:gd name="T1" fmla="*/ 0 h 480"/>
                  <a:gd name="T2" fmla="*/ 1536 w 1536"/>
                  <a:gd name="T3" fmla="*/ 0 h 480"/>
                  <a:gd name="T4" fmla="*/ 1536 w 1536"/>
                  <a:gd name="T5" fmla="*/ 240 h 480"/>
                  <a:gd name="T6" fmla="*/ 1152 w 1536"/>
                  <a:gd name="T7" fmla="*/ 240 h 480"/>
                  <a:gd name="T8" fmla="*/ 1152 w 1536"/>
                  <a:gd name="T9" fmla="*/ 480 h 480"/>
                  <a:gd name="T10" fmla="*/ 0 w 1536"/>
                  <a:gd name="T11" fmla="*/ 480 h 480"/>
                  <a:gd name="T12" fmla="*/ 0 w 1536"/>
                  <a:gd name="T1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6" h="480">
                    <a:moveTo>
                      <a:pt x="0" y="0"/>
                    </a:moveTo>
                    <a:lnTo>
                      <a:pt x="1536" y="0"/>
                    </a:lnTo>
                    <a:lnTo>
                      <a:pt x="1536" y="240"/>
                    </a:lnTo>
                    <a:lnTo>
                      <a:pt x="1152" y="240"/>
                    </a:lnTo>
                    <a:lnTo>
                      <a:pt x="1152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Rectangle 6"/>
              <p:cNvSpPr>
                <a:spLocks noChangeArrowheads="1"/>
              </p:cNvSpPr>
              <p:nvPr/>
            </p:nvSpPr>
            <p:spPr bwMode="auto">
              <a:xfrm>
                <a:off x="1619250" y="2012860"/>
                <a:ext cx="2597150" cy="10096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Rectangle 8"/>
              <p:cNvSpPr>
                <a:spLocks noChangeArrowheads="1"/>
              </p:cNvSpPr>
              <p:nvPr/>
            </p:nvSpPr>
            <p:spPr bwMode="auto">
              <a:xfrm>
                <a:off x="1620838" y="1987460"/>
                <a:ext cx="2592387" cy="2376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4" name="Line 9"/>
              <p:cNvSpPr>
                <a:spLocks noChangeShapeType="1"/>
              </p:cNvSpPr>
              <p:nvPr/>
            </p:nvSpPr>
            <p:spPr bwMode="auto">
              <a:xfrm>
                <a:off x="1619250" y="2349410"/>
                <a:ext cx="25971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1619250" y="2685960"/>
                <a:ext cx="25971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1619250" y="3022510"/>
                <a:ext cx="25971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12"/>
              <p:cNvSpPr>
                <a:spLocks noChangeShapeType="1"/>
              </p:cNvSpPr>
              <p:nvPr/>
            </p:nvSpPr>
            <p:spPr bwMode="auto">
              <a:xfrm>
                <a:off x="1619250" y="3360648"/>
                <a:ext cx="259715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13"/>
              <p:cNvSpPr>
                <a:spLocks noChangeShapeType="1"/>
              </p:cNvSpPr>
              <p:nvPr/>
            </p:nvSpPr>
            <p:spPr bwMode="auto">
              <a:xfrm>
                <a:off x="1619250" y="3697198"/>
                <a:ext cx="259715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Line 14"/>
              <p:cNvSpPr>
                <a:spLocks noChangeShapeType="1"/>
              </p:cNvSpPr>
              <p:nvPr/>
            </p:nvSpPr>
            <p:spPr bwMode="auto">
              <a:xfrm>
                <a:off x="1619250" y="4033748"/>
                <a:ext cx="259715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0" name="Line 15"/>
              <p:cNvSpPr>
                <a:spLocks noChangeShapeType="1"/>
              </p:cNvSpPr>
              <p:nvPr/>
            </p:nvSpPr>
            <p:spPr bwMode="auto">
              <a:xfrm>
                <a:off x="2917825" y="2685960"/>
                <a:ext cx="0" cy="1684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Line 16"/>
              <p:cNvSpPr>
                <a:spLocks noChangeShapeType="1"/>
              </p:cNvSpPr>
              <p:nvPr/>
            </p:nvSpPr>
            <p:spPr bwMode="auto">
              <a:xfrm>
                <a:off x="3565525" y="3697198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Line 17"/>
              <p:cNvSpPr>
                <a:spLocks noChangeShapeType="1"/>
              </p:cNvSpPr>
              <p:nvPr/>
            </p:nvSpPr>
            <p:spPr bwMode="auto">
              <a:xfrm>
                <a:off x="2257425" y="3678148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Line 18"/>
              <p:cNvSpPr>
                <a:spLocks noChangeShapeType="1"/>
              </p:cNvSpPr>
              <p:nvPr/>
            </p:nvSpPr>
            <p:spPr bwMode="auto">
              <a:xfrm>
                <a:off x="2268538" y="2706598"/>
                <a:ext cx="0" cy="336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Text Box 19"/>
              <p:cNvSpPr txBox="1">
                <a:spLocks noChangeArrowheads="1"/>
              </p:cNvSpPr>
              <p:nvPr/>
            </p:nvSpPr>
            <p:spPr bwMode="auto">
              <a:xfrm>
                <a:off x="2124075" y="1993810"/>
                <a:ext cx="1371250" cy="340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153.19.8.104</a:t>
                </a:r>
              </a:p>
            </p:txBody>
          </p: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2157413" y="2335123"/>
                <a:ext cx="1259305" cy="340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171.3.14.11</a:t>
                </a:r>
              </a:p>
            </p:txBody>
          </p:sp>
          <p:sp>
            <p:nvSpPr>
              <p:cNvPr id="96" name="AutoShape 22"/>
              <p:cNvSpPr>
                <a:spLocks/>
              </p:cNvSpPr>
              <p:nvPr/>
            </p:nvSpPr>
            <p:spPr bwMode="auto">
              <a:xfrm>
                <a:off x="1477963" y="1974760"/>
                <a:ext cx="69850" cy="1039813"/>
              </a:xfrm>
              <a:prstGeom prst="leftBrace">
                <a:avLst>
                  <a:gd name="adj1" fmla="val 12405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AutoShape 23"/>
              <p:cNvSpPr>
                <a:spLocks/>
              </p:cNvSpPr>
              <p:nvPr/>
            </p:nvSpPr>
            <p:spPr bwMode="auto">
              <a:xfrm>
                <a:off x="1470025" y="3073310"/>
                <a:ext cx="77788" cy="604838"/>
              </a:xfrm>
              <a:prstGeom prst="leftBrace">
                <a:avLst>
                  <a:gd name="adj1" fmla="val 6479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AutoShape 24"/>
              <p:cNvSpPr>
                <a:spLocks/>
              </p:cNvSpPr>
              <p:nvPr/>
            </p:nvSpPr>
            <p:spPr bwMode="auto">
              <a:xfrm>
                <a:off x="1476375" y="3714660"/>
                <a:ext cx="77788" cy="635000"/>
              </a:xfrm>
              <a:prstGeom prst="leftBrace">
                <a:avLst>
                  <a:gd name="adj1" fmla="val 6802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25"/>
              <p:cNvSpPr txBox="1">
                <a:spLocks noChangeArrowheads="1"/>
              </p:cNvSpPr>
              <p:nvPr/>
            </p:nvSpPr>
            <p:spPr bwMode="auto">
              <a:xfrm>
                <a:off x="504825" y="2131923"/>
                <a:ext cx="1042988" cy="58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12 </a:t>
                </a:r>
                <a:r>
                  <a:rPr kumimoji="1"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字节</a:t>
                </a:r>
              </a:p>
              <a:p>
                <a:pPr algn="ctr"/>
                <a:r>
                  <a:rPr kumimoji="1"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伪首部</a:t>
                </a:r>
              </a:p>
            </p:txBody>
          </p:sp>
          <p:sp>
            <p:nvSpPr>
              <p:cNvPr id="100" name="Text Box 26"/>
              <p:cNvSpPr txBox="1">
                <a:spLocks noChangeArrowheads="1"/>
              </p:cNvSpPr>
              <p:nvPr/>
            </p:nvSpPr>
            <p:spPr bwMode="auto">
              <a:xfrm>
                <a:off x="378274" y="3077158"/>
                <a:ext cx="1080190" cy="58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8 </a:t>
                </a:r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字节</a:t>
                </a:r>
              </a:p>
              <a:p>
                <a:pPr algn="ctr"/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UDP </a:t>
                </a:r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首部</a:t>
                </a:r>
              </a:p>
            </p:txBody>
          </p:sp>
          <p:sp>
            <p:nvSpPr>
              <p:cNvPr id="101" name="Text Box 27"/>
              <p:cNvSpPr txBox="1">
                <a:spLocks noChangeArrowheads="1"/>
              </p:cNvSpPr>
              <p:nvPr/>
            </p:nvSpPr>
            <p:spPr bwMode="auto">
              <a:xfrm>
                <a:off x="597943" y="3767293"/>
                <a:ext cx="801187" cy="58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7 </a:t>
                </a:r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字节</a:t>
                </a:r>
              </a:p>
              <a:p>
                <a:pPr algn="ctr"/>
                <a:r>
                  <a:rPr kumimoji="1" lang="zh-CN" altLang="en-US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</a:t>
                </a:r>
              </a:p>
            </p:txBody>
          </p:sp>
        </p:grpSp>
        <p:grpSp>
          <p:nvGrpSpPr>
            <p:cNvPr id="102" name="Group 34"/>
            <p:cNvGrpSpPr>
              <a:grpSpLocks/>
            </p:cNvGrpSpPr>
            <p:nvPr/>
          </p:nvGrpSpPr>
          <p:grpSpPr bwMode="auto">
            <a:xfrm>
              <a:off x="3186820" y="4183838"/>
              <a:ext cx="646113" cy="600075"/>
              <a:chOff x="1651" y="2763"/>
              <a:chExt cx="407" cy="378"/>
            </a:xfrm>
          </p:grpSpPr>
          <p:sp>
            <p:nvSpPr>
              <p:cNvPr id="103" name="Text Box 28"/>
              <p:cNvSpPr txBox="1">
                <a:spLocks noChangeArrowheads="1"/>
              </p:cNvSpPr>
              <p:nvPr/>
            </p:nvSpPr>
            <p:spPr bwMode="auto">
              <a:xfrm>
                <a:off x="1651" y="2908"/>
                <a:ext cx="4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latin typeface="Calibri" panose="020F0502020204030204" pitchFamily="34" charset="0"/>
                    <a:ea typeface="华文楷体" panose="02010600040101010101" pitchFamily="2" charset="-122"/>
                  </a:rPr>
                  <a:t>填充</a:t>
                </a:r>
              </a:p>
            </p:txBody>
          </p:sp>
          <p:sp>
            <p:nvSpPr>
              <p:cNvPr id="104" name="Line 29"/>
              <p:cNvSpPr>
                <a:spLocks noChangeShapeType="1"/>
              </p:cNvSpPr>
              <p:nvPr/>
            </p:nvSpPr>
            <p:spPr bwMode="auto">
              <a:xfrm flipV="1">
                <a:off x="1890" y="2763"/>
                <a:ext cx="134" cy="20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8" name="Text Box 19"/>
            <p:cNvSpPr txBox="1">
              <a:spLocks noChangeArrowheads="1"/>
            </p:cNvSpPr>
            <p:nvPr/>
          </p:nvSpPr>
          <p:spPr bwMode="auto">
            <a:xfrm>
              <a:off x="1909144" y="2927756"/>
              <a:ext cx="601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1087</a:t>
              </a:r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3114529" y="2950821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13</a:t>
              </a: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3064034" y="3225418"/>
              <a:ext cx="4940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全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11" name="Text Box 19"/>
            <p:cNvSpPr txBox="1">
              <a:spLocks noChangeArrowheads="1"/>
            </p:cNvSpPr>
            <p:nvPr/>
          </p:nvSpPr>
          <p:spPr bwMode="auto">
            <a:xfrm>
              <a:off x="1985571" y="3248477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112" name="Text Box 19"/>
            <p:cNvSpPr txBox="1">
              <a:spLocks noChangeArrowheads="1"/>
            </p:cNvSpPr>
            <p:nvPr/>
          </p:nvSpPr>
          <p:spPr bwMode="auto">
            <a:xfrm>
              <a:off x="3114529" y="2577482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>
              <a:off x="2247341" y="2554362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1596052" y="2554362"/>
              <a:ext cx="4940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全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15" name="Text Box 19"/>
            <p:cNvSpPr txBox="1">
              <a:spLocks noChangeArrowheads="1"/>
            </p:cNvSpPr>
            <p:nvPr/>
          </p:nvSpPr>
          <p:spPr bwMode="auto">
            <a:xfrm>
              <a:off x="3360709" y="3912786"/>
              <a:ext cx="4940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全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16" name="Text Box 19"/>
            <p:cNvSpPr txBox="1">
              <a:spLocks noChangeArrowheads="1"/>
            </p:cNvSpPr>
            <p:nvPr/>
          </p:nvSpPr>
          <p:spPr bwMode="auto">
            <a:xfrm>
              <a:off x="1553229" y="3569879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Text Box 19"/>
            <p:cNvSpPr txBox="1">
              <a:spLocks noChangeArrowheads="1"/>
            </p:cNvSpPr>
            <p:nvPr/>
          </p:nvSpPr>
          <p:spPr bwMode="auto">
            <a:xfrm>
              <a:off x="1536679" y="391877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19"/>
            <p:cNvSpPr txBox="1">
              <a:spLocks noChangeArrowheads="1"/>
            </p:cNvSpPr>
            <p:nvPr/>
          </p:nvSpPr>
          <p:spPr bwMode="auto">
            <a:xfrm>
              <a:off x="2184263" y="3584830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2757796" y="3588779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Text Box 19"/>
            <p:cNvSpPr txBox="1">
              <a:spLocks noChangeArrowheads="1"/>
            </p:cNvSpPr>
            <p:nvPr/>
          </p:nvSpPr>
          <p:spPr bwMode="auto">
            <a:xfrm>
              <a:off x="3373799" y="358631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Text Box 19"/>
            <p:cNvSpPr txBox="1">
              <a:spLocks noChangeArrowheads="1"/>
            </p:cNvSpPr>
            <p:nvPr/>
          </p:nvSpPr>
          <p:spPr bwMode="auto">
            <a:xfrm>
              <a:off x="2170860" y="3913158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Text Box 19"/>
            <p:cNvSpPr txBox="1">
              <a:spLocks noChangeArrowheads="1"/>
            </p:cNvSpPr>
            <p:nvPr/>
          </p:nvSpPr>
          <p:spPr bwMode="auto">
            <a:xfrm>
              <a:off x="2784307" y="3925849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endPara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内容占位符 2"/>
          <p:cNvSpPr txBox="1">
            <a:spLocks/>
          </p:cNvSpPr>
          <p:nvPr/>
        </p:nvSpPr>
        <p:spPr bwMode="auto">
          <a:xfrm>
            <a:off x="5845721" y="2449910"/>
            <a:ext cx="3223354" cy="67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kern="0" dirty="0"/>
              <a:t>消息按序传输</a:t>
            </a:r>
            <a:endParaRPr lang="en-US" altLang="zh-CN" sz="1400" kern="0" dirty="0"/>
          </a:p>
          <a:p>
            <a:pPr lvl="1"/>
            <a:r>
              <a:rPr lang="zh-CN" altLang="en-US" sz="1400" kern="0" dirty="0"/>
              <a:t>拥塞控制</a:t>
            </a:r>
            <a:endParaRPr lang="en-US" altLang="zh-CN" sz="140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-31967" y="5376671"/>
            <a:ext cx="9248113" cy="1440343"/>
            <a:chOff x="-31967" y="5376671"/>
            <a:chExt cx="9248113" cy="1440343"/>
          </a:xfrm>
        </p:grpSpPr>
        <p:sp>
          <p:nvSpPr>
            <p:cNvPr id="7" name="圆角矩形 6"/>
            <p:cNvSpPr/>
            <p:nvPr/>
          </p:nvSpPr>
          <p:spPr>
            <a:xfrm>
              <a:off x="12029" y="5376671"/>
              <a:ext cx="9131971" cy="1440343"/>
            </a:xfrm>
            <a:prstGeom prst="roundRect">
              <a:avLst>
                <a:gd name="adj" fmla="val 10215"/>
              </a:avLst>
            </a:prstGeom>
            <a:solidFill>
              <a:srgbClr val="F6F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-31967" y="5760358"/>
              <a:ext cx="9248113" cy="1029997"/>
              <a:chOff x="-31967" y="5760358"/>
              <a:chExt cx="9248113" cy="1029997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233363" y="6296470"/>
                <a:ext cx="8746189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-10558" y="6450302"/>
                <a:ext cx="7569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主机 </a:t>
                </a:r>
                <a:r>
                  <a:rPr kumimoji="1"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4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8307482" y="6419857"/>
                <a:ext cx="7569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主机 </a:t>
                </a:r>
                <a:r>
                  <a:rPr kumimoji="1"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4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2526523" y="6482578"/>
                <a:ext cx="92204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路由器 </a:t>
                </a:r>
                <a:r>
                  <a:rPr kumimoji="1"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4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pic>
            <p:nvPicPr>
              <p:cNvPr id="29" name="Picture 2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9833" y="6024073"/>
                <a:ext cx="771525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4182" y="6047603"/>
                <a:ext cx="769937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5561917" y="6418547"/>
                <a:ext cx="92204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路由器 </a:t>
                </a:r>
                <a:r>
                  <a:rPr kumimoji="1"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4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pic>
            <p:nvPicPr>
              <p:cNvPr id="6" name="内容占位符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3625" y="5808984"/>
                <a:ext cx="902521" cy="691185"/>
              </a:xfrm>
              <a:prstGeom prst="rect">
                <a:avLst/>
              </a:prstGeom>
            </p:spPr>
          </p:pic>
          <p:pic>
            <p:nvPicPr>
              <p:cNvPr id="5" name="内容占位符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67" y="5760358"/>
                <a:ext cx="946569" cy="788436"/>
              </a:xfrm>
              <a:prstGeom prst="rect">
                <a:avLst/>
              </a:prstGeom>
            </p:spPr>
          </p:pic>
          <p:grpSp>
            <p:nvGrpSpPr>
              <p:cNvPr id="38" name="组合 37"/>
              <p:cNvGrpSpPr/>
              <p:nvPr/>
            </p:nvGrpSpPr>
            <p:grpSpPr>
              <a:xfrm>
                <a:off x="1116429" y="5923274"/>
                <a:ext cx="906462" cy="542925"/>
                <a:chOff x="1116429" y="2094986"/>
                <a:chExt cx="906462" cy="542925"/>
              </a:xfrm>
            </p:grpSpPr>
            <p:pic>
              <p:nvPicPr>
                <p:cNvPr id="8" name="Picture 367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429" y="2094986"/>
                  <a:ext cx="906462" cy="542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03237" y="2181782"/>
                  <a:ext cx="540533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LAN</a:t>
                  </a:r>
                  <a:r>
                    <a:rPr kumimoji="1" lang="en-US" altLang="zh-CN" sz="1400" baseline="-25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083428" y="5944045"/>
                <a:ext cx="906462" cy="542925"/>
                <a:chOff x="1116429" y="2094986"/>
                <a:chExt cx="906462" cy="542925"/>
              </a:xfrm>
            </p:grpSpPr>
            <p:pic>
              <p:nvPicPr>
                <p:cNvPr id="40" name="Picture 367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429" y="2094986"/>
                  <a:ext cx="906462" cy="542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54469" y="2181782"/>
                  <a:ext cx="556434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WAN</a:t>
                  </a:r>
                  <a:endParaRPr kumimoji="1" lang="en-US" altLang="zh-CN" sz="14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026276" y="5930417"/>
                <a:ext cx="906462" cy="542925"/>
                <a:chOff x="1116429" y="2094986"/>
                <a:chExt cx="906462" cy="542925"/>
              </a:xfrm>
            </p:grpSpPr>
            <p:pic>
              <p:nvPicPr>
                <p:cNvPr id="43" name="Picture 367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429" y="2094986"/>
                  <a:ext cx="906462" cy="542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03237" y="2181782"/>
                  <a:ext cx="540533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LAN</a:t>
                  </a:r>
                  <a:r>
                    <a:rPr kumimoji="1" lang="en-US" altLang="zh-CN" sz="1400" baseline="-25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</a:t>
                  </a:r>
                </a:p>
              </p:txBody>
            </p:sp>
          </p:grpSp>
        </p:grpSp>
      </p:grpSp>
      <p:grpSp>
        <p:nvGrpSpPr>
          <p:cNvPr id="45" name="组合 44"/>
          <p:cNvGrpSpPr/>
          <p:nvPr/>
        </p:nvGrpSpPr>
        <p:grpSpPr>
          <a:xfrm>
            <a:off x="8090306" y="5416775"/>
            <a:ext cx="974933" cy="577763"/>
            <a:chOff x="1198761" y="4307056"/>
            <a:chExt cx="1388171" cy="861279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761" y="4665415"/>
              <a:ext cx="628650" cy="5029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643769" y="4307056"/>
              <a:ext cx="943163" cy="45390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179994" y="4714011"/>
              <a:ext cx="392048" cy="398056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09" y="4590277"/>
              <a:ext cx="521790" cy="521790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/>
        </p:nvGrpSpPr>
        <p:grpSpPr>
          <a:xfrm>
            <a:off x="121862" y="3862995"/>
            <a:ext cx="1175697" cy="1119704"/>
            <a:chOff x="121862" y="3549659"/>
            <a:chExt cx="1175697" cy="1433040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121864" y="4467127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121864" y="4005466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121862" y="3549659"/>
              <a:ext cx="1175697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</p:grp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21864" y="3484703"/>
            <a:ext cx="1175694" cy="402842"/>
          </a:xfrm>
          <a:prstGeom prst="cube">
            <a:avLst>
              <a:gd name="adj" fmla="val 10764"/>
            </a:avLst>
          </a:prstGeom>
          <a:gradFill rotWithShape="1">
            <a:gsLst>
              <a:gs pos="0">
                <a:srgbClr val="990099"/>
              </a:gs>
              <a:gs pos="50000">
                <a:srgbClr val="990099"/>
              </a:gs>
              <a:gs pos="100000">
                <a:srgbClr val="CC0099"/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传输层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844363" y="3913295"/>
            <a:ext cx="1175697" cy="1119704"/>
            <a:chOff x="7844363" y="3599959"/>
            <a:chExt cx="1175697" cy="1433040"/>
          </a:xfrm>
        </p:grpSpPr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7844365" y="4517427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7844365" y="4055766"/>
              <a:ext cx="1175694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61" name="AutoShape 4"/>
            <p:cNvSpPr>
              <a:spLocks noChangeArrowheads="1"/>
            </p:cNvSpPr>
            <p:nvPr/>
          </p:nvSpPr>
          <p:spPr bwMode="auto">
            <a:xfrm>
              <a:off x="7844363" y="3599959"/>
              <a:ext cx="1175697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</p:grp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7844365" y="3545125"/>
            <a:ext cx="1175694" cy="402842"/>
          </a:xfrm>
          <a:prstGeom prst="cube">
            <a:avLst>
              <a:gd name="adj" fmla="val 10764"/>
            </a:avLst>
          </a:prstGeom>
          <a:gradFill rotWithShape="1">
            <a:gsLst>
              <a:gs pos="0">
                <a:srgbClr val="990099"/>
              </a:gs>
              <a:gs pos="50000">
                <a:srgbClr val="990099"/>
              </a:gs>
              <a:gs pos="100000">
                <a:srgbClr val="CC0099"/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传输层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017006" y="3890385"/>
            <a:ext cx="1977422" cy="1101971"/>
            <a:chOff x="2416001" y="3595049"/>
            <a:chExt cx="1751680" cy="1410345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2416001" y="4489822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2416001" y="4063689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75" name="AutoShape 4"/>
            <p:cNvSpPr>
              <a:spLocks noChangeArrowheads="1"/>
            </p:cNvSpPr>
            <p:nvPr/>
          </p:nvSpPr>
          <p:spPr bwMode="auto">
            <a:xfrm>
              <a:off x="3291840" y="4481898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>
              <a:off x="3287729" y="4069785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>
              <a:off x="2416001" y="3595049"/>
              <a:ext cx="1751680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960602" y="3908019"/>
            <a:ext cx="2090057" cy="1101971"/>
            <a:chOff x="2416001" y="3595049"/>
            <a:chExt cx="1751680" cy="1410345"/>
          </a:xfrm>
        </p:grpSpPr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>
              <a:off x="2416001" y="4489822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>
              <a:off x="2416001" y="4063689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82" name="AutoShape 4"/>
            <p:cNvSpPr>
              <a:spLocks noChangeArrowheads="1"/>
            </p:cNvSpPr>
            <p:nvPr/>
          </p:nvSpPr>
          <p:spPr bwMode="auto">
            <a:xfrm>
              <a:off x="3291840" y="4481898"/>
              <a:ext cx="875839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83" name="AutoShape 4"/>
            <p:cNvSpPr>
              <a:spLocks noChangeArrowheads="1"/>
            </p:cNvSpPr>
            <p:nvPr/>
          </p:nvSpPr>
          <p:spPr bwMode="auto">
            <a:xfrm>
              <a:off x="3287729" y="4069785"/>
              <a:ext cx="875839" cy="480043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1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84" name="AutoShape 4"/>
            <p:cNvSpPr>
              <a:spLocks noChangeArrowheads="1"/>
            </p:cNvSpPr>
            <p:nvPr/>
          </p:nvSpPr>
          <p:spPr bwMode="auto">
            <a:xfrm>
              <a:off x="2416001" y="3595049"/>
              <a:ext cx="1751680" cy="51557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16661" y="4096623"/>
            <a:ext cx="7792907" cy="1170479"/>
            <a:chOff x="616661" y="4096623"/>
            <a:chExt cx="7792907" cy="1170479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636851" y="4111018"/>
              <a:ext cx="0" cy="1068885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16661" y="5179903"/>
              <a:ext cx="1909862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2511102" y="4111018"/>
              <a:ext cx="0" cy="1120061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472957" y="4111018"/>
              <a:ext cx="0" cy="1120061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485661" y="4096623"/>
              <a:ext cx="1003769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449876" y="5193517"/>
              <a:ext cx="2137798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561917" y="4109439"/>
              <a:ext cx="0" cy="1134908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6523367" y="4109439"/>
              <a:ext cx="0" cy="1151408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561917" y="4109439"/>
              <a:ext cx="1003769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505229" y="5217551"/>
              <a:ext cx="1904339" cy="0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8404119" y="4109439"/>
              <a:ext cx="0" cy="1157663"/>
            </a:xfrm>
            <a:prstGeom prst="line">
              <a:avLst/>
            </a:prstGeom>
            <a:ln w="5080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 Box 13"/>
          <p:cNvSpPr txBox="1">
            <a:spLocks noChangeArrowheads="1"/>
          </p:cNvSpPr>
          <p:nvPr/>
        </p:nvSpPr>
        <p:spPr bwMode="auto">
          <a:xfrm>
            <a:off x="267043" y="4934403"/>
            <a:ext cx="3818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H</a:t>
            </a:r>
            <a:r>
              <a:rPr kumimoji="1"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Text Box 14"/>
          <p:cNvSpPr txBox="1">
            <a:spLocks noChangeArrowheads="1"/>
          </p:cNvSpPr>
          <p:nvPr/>
        </p:nvSpPr>
        <p:spPr bwMode="auto">
          <a:xfrm>
            <a:off x="8521171" y="4969334"/>
            <a:ext cx="3818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H</a:t>
            </a:r>
            <a:r>
              <a:rPr kumimoji="1"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2842642" y="4988151"/>
            <a:ext cx="365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5829102" y="4998926"/>
            <a:ext cx="365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89" name="Rectangle 313"/>
          <p:cNvSpPr>
            <a:spLocks noChangeArrowheads="1"/>
          </p:cNvSpPr>
          <p:nvPr/>
        </p:nvSpPr>
        <p:spPr bwMode="auto">
          <a:xfrm>
            <a:off x="113951" y="3922641"/>
            <a:ext cx="8865601" cy="343173"/>
          </a:xfrm>
          <a:prstGeom prst="rect">
            <a:avLst/>
          </a:prstGeom>
          <a:solidFill>
            <a:srgbClr val="CCECFF">
              <a:alpha val="81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层：主机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主机的通信</a:t>
            </a:r>
          </a:p>
        </p:txBody>
      </p:sp>
      <p:sp>
        <p:nvSpPr>
          <p:cNvPr id="118" name="内容占位符 2"/>
          <p:cNvSpPr>
            <a:spLocks noGrp="1"/>
          </p:cNvSpPr>
          <p:nvPr>
            <p:ph idx="1"/>
          </p:nvPr>
        </p:nvSpPr>
        <p:spPr>
          <a:xfrm>
            <a:off x="421859" y="1288174"/>
            <a:ext cx="8229600" cy="1118218"/>
          </a:xfrm>
        </p:spPr>
        <p:txBody>
          <a:bodyPr/>
          <a:lstStyle/>
          <a:p>
            <a:r>
              <a:rPr lang="zh-CN" altLang="en-US" sz="1800" dirty="0"/>
              <a:t>网络层及其下层技术实现了主机到主机的通信</a:t>
            </a:r>
            <a:endParaRPr lang="en-US" altLang="zh-CN" sz="1800" dirty="0"/>
          </a:p>
          <a:p>
            <a:pPr lvl="1"/>
            <a:r>
              <a:rPr lang="zh-CN" altLang="en-US" sz="1400" dirty="0"/>
              <a:t>依靠网络实现：无连接的、尽最大努力交付的数据报传输服务</a:t>
            </a:r>
            <a:endParaRPr lang="en-US" altLang="zh-CN" sz="1400" dirty="0"/>
          </a:p>
          <a:p>
            <a:r>
              <a:rPr lang="zh-CN" altLang="en-US" sz="1800" dirty="0"/>
              <a:t>为了支持网络应用间的数据传输，主机端还需要实现很多功能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29836" y="5384258"/>
            <a:ext cx="974933" cy="577763"/>
            <a:chOff x="1198761" y="4307056"/>
            <a:chExt cx="1388171" cy="861279"/>
          </a:xfrm>
        </p:grpSpPr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761" y="4665415"/>
              <a:ext cx="628650" cy="502920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643769" y="4307056"/>
              <a:ext cx="943163" cy="453906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179994" y="4714011"/>
              <a:ext cx="392048" cy="398056"/>
            </a:xfrm>
            <a:prstGeom prst="rect">
              <a:avLst/>
            </a:prstGeom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09" y="4590277"/>
              <a:ext cx="521790" cy="521790"/>
            </a:xfrm>
            <a:prstGeom prst="rect">
              <a:avLst/>
            </a:prstGeom>
          </p:spPr>
        </p:pic>
      </p:grpSp>
      <p:sp>
        <p:nvSpPr>
          <p:cNvPr id="134" name="Line 117"/>
          <p:cNvSpPr>
            <a:spLocks noChangeShapeType="1"/>
          </p:cNvSpPr>
          <p:nvPr/>
        </p:nvSpPr>
        <p:spPr bwMode="auto">
          <a:xfrm>
            <a:off x="1263256" y="3692531"/>
            <a:ext cx="6546805" cy="0"/>
          </a:xfrm>
          <a:prstGeom prst="line">
            <a:avLst/>
          </a:prstGeom>
          <a:noFill/>
          <a:ln w="63500">
            <a:solidFill>
              <a:srgbClr val="CC0099"/>
            </a:solidFill>
            <a:prstDash val="sysDot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5" name="内容占位符 2"/>
          <p:cNvSpPr txBox="1">
            <a:spLocks/>
          </p:cNvSpPr>
          <p:nvPr/>
        </p:nvSpPr>
        <p:spPr bwMode="auto">
          <a:xfrm>
            <a:off x="3765330" y="2439907"/>
            <a:ext cx="2524393" cy="64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dirty="0"/>
              <a:t>确保消息成功传输</a:t>
            </a:r>
          </a:p>
          <a:p>
            <a:pPr lvl="1"/>
            <a:r>
              <a:rPr lang="zh-CN" altLang="en-US" sz="1400" kern="0" dirty="0"/>
              <a:t>支持任意大的消息</a:t>
            </a:r>
            <a:endParaRPr lang="en-US" altLang="zh-CN" sz="1400" kern="0" dirty="0"/>
          </a:p>
        </p:txBody>
      </p:sp>
      <p:grpSp>
        <p:nvGrpSpPr>
          <p:cNvPr id="140" name="组合 139"/>
          <p:cNvGrpSpPr/>
          <p:nvPr/>
        </p:nvGrpSpPr>
        <p:grpSpPr>
          <a:xfrm>
            <a:off x="116185" y="3162140"/>
            <a:ext cx="1181373" cy="402842"/>
            <a:chOff x="116185" y="3162140"/>
            <a:chExt cx="1181373" cy="402842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116185" y="3162140"/>
              <a:ext cx="1181373" cy="40284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3087" y="3277884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>
                  <a:latin typeface="Calibri" panose="020F0502020204030204" pitchFamily="34" charset="0"/>
                </a:rPr>
                <a:t>1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983270" y="3286898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err="1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 err="1">
                  <a:latin typeface="Calibri" panose="020F0502020204030204" pitchFamily="34" charset="0"/>
                </a:rPr>
                <a:t>n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844363" y="3170516"/>
            <a:ext cx="1181373" cy="402842"/>
            <a:chOff x="116185" y="3162140"/>
            <a:chExt cx="1181373" cy="402842"/>
          </a:xfrm>
        </p:grpSpPr>
        <p:sp>
          <p:nvSpPr>
            <p:cNvPr id="142" name="AutoShape 4"/>
            <p:cNvSpPr>
              <a:spLocks noChangeArrowheads="1"/>
            </p:cNvSpPr>
            <p:nvPr/>
          </p:nvSpPr>
          <p:spPr bwMode="auto">
            <a:xfrm>
              <a:off x="116185" y="3162140"/>
              <a:ext cx="1181373" cy="402842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83087" y="3277884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>
                  <a:latin typeface="Calibri" panose="020F0502020204030204" pitchFamily="34" charset="0"/>
                </a:rPr>
                <a:t>1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983270" y="3286898"/>
              <a:ext cx="266318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err="1">
                  <a:latin typeface="Calibri" panose="020F0502020204030204" pitchFamily="34" charset="0"/>
                </a:rPr>
                <a:t>AP</a:t>
              </a:r>
              <a:r>
                <a:rPr lang="en-US" altLang="zh-CN" sz="1200" baseline="-25000" dirty="0" err="1">
                  <a:latin typeface="Calibri" panose="020F0502020204030204" pitchFamily="34" charset="0"/>
                </a:rPr>
                <a:t>n</a:t>
              </a:r>
              <a:endParaRPr lang="zh-CN" altLang="en-US" sz="1200" baseline="-25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45" name="Text Box 18"/>
          <p:cNvSpPr txBox="1">
            <a:spLocks noChangeArrowheads="1"/>
          </p:cNvSpPr>
          <p:nvPr/>
        </p:nvSpPr>
        <p:spPr bwMode="auto">
          <a:xfrm>
            <a:off x="1792820" y="3381781"/>
            <a:ext cx="5970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CC0099"/>
                </a:solidFill>
                <a:latin typeface="黑体" panose="02010609060101010101" pitchFamily="49" charset="-122"/>
              </a:rPr>
              <a:t>传输层实现端系统上运行的应用进程间的逻辑通信，即端到端传输</a:t>
            </a:r>
            <a:endParaRPr kumimoji="1" lang="en-US" altLang="zh-CN" sz="1400" baseline="-25000" dirty="0">
              <a:solidFill>
                <a:srgbClr val="CC0099"/>
              </a:solidFill>
              <a:latin typeface="黑体" panose="02010609060101010101" pitchFamily="49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145009" y="2474904"/>
            <a:ext cx="2197759" cy="29544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标注 146"/>
          <p:cNvSpPr/>
          <p:nvPr/>
        </p:nvSpPr>
        <p:spPr>
          <a:xfrm>
            <a:off x="3397666" y="1476113"/>
            <a:ext cx="811792" cy="415986"/>
          </a:xfrm>
          <a:prstGeom prst="wedgeRoundRectCallout">
            <a:avLst>
              <a:gd name="adj1" fmla="val -53068"/>
              <a:gd name="adj2" fmla="val 21873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</a:t>
            </a:r>
          </a:p>
        </p:txBody>
      </p:sp>
      <p:sp>
        <p:nvSpPr>
          <p:cNvPr id="148" name="圆角矩形标注 147"/>
          <p:cNvSpPr/>
          <p:nvPr/>
        </p:nvSpPr>
        <p:spPr>
          <a:xfrm>
            <a:off x="7298804" y="1254075"/>
            <a:ext cx="811792" cy="415986"/>
          </a:xfrm>
          <a:prstGeom prst="wedgeRoundRectCallout">
            <a:avLst>
              <a:gd name="adj1" fmla="val -64332"/>
              <a:gd name="adj2" fmla="val 25642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149" name="矩形 148"/>
          <p:cNvSpPr/>
          <p:nvPr/>
        </p:nvSpPr>
        <p:spPr>
          <a:xfrm>
            <a:off x="764959" y="2454078"/>
            <a:ext cx="8062952" cy="65766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内容占位符 2"/>
          <p:cNvSpPr txBox="1">
            <a:spLocks/>
          </p:cNvSpPr>
          <p:nvPr/>
        </p:nvSpPr>
        <p:spPr bwMode="auto">
          <a:xfrm>
            <a:off x="402007" y="2449442"/>
            <a:ext cx="3869103" cy="64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kern="0" dirty="0"/>
              <a:t>每台主机支持多应用进程</a:t>
            </a:r>
            <a:endParaRPr lang="en-US" altLang="zh-CN" sz="1400" kern="0" dirty="0"/>
          </a:p>
          <a:p>
            <a:pPr lvl="1"/>
            <a:r>
              <a:rPr lang="zh-CN" altLang="en-US" sz="1400" dirty="0"/>
              <a:t>允许接收方对发送方进行流量控制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8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114" grpId="0"/>
      <p:bldP spid="115" grpId="0"/>
      <p:bldP spid="116" grpId="0"/>
      <p:bldP spid="117" grpId="0"/>
      <p:bldP spid="89" grpId="0" animBg="1"/>
      <p:bldP spid="134" grpId="0" animBg="1"/>
      <p:bldP spid="145" grpId="0"/>
      <p:bldP spid="146" grpId="0" animBg="1"/>
      <p:bldP spid="147" grpId="0" animBg="1"/>
      <p:bldP spid="148" grpId="0" animBg="1"/>
      <p:bldP spid="1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7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5.1  </a:t>
            </a:r>
            <a:r>
              <a:rPr lang="zh-CN" altLang="en-US" dirty="0"/>
              <a:t>传输层协议概述</a:t>
            </a:r>
            <a:endParaRPr lang="en-US" altLang="zh-CN" dirty="0"/>
          </a:p>
          <a:p>
            <a:r>
              <a:rPr lang="en-US" altLang="zh-CN" dirty="0"/>
              <a:t>5.2  </a:t>
            </a:r>
            <a:r>
              <a:rPr lang="zh-CN" altLang="en-US" dirty="0"/>
              <a:t>用户数据报协议 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5.3  </a:t>
            </a:r>
            <a:r>
              <a:rPr lang="zh-CN" altLang="en-US" dirty="0"/>
              <a:t>传输控制协议 </a:t>
            </a:r>
            <a:r>
              <a:rPr lang="en-US" altLang="zh-CN" dirty="0"/>
              <a:t>TCP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582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348"/>
            <a:ext cx="8579554" cy="5276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端到端的、面向连接的、可靠的、有序的字节流传输服务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面向连接：通信双方先建立逻辑连接，再进行双向数据流传输，通信结束后撤销连接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面向字节流：</a:t>
            </a:r>
            <a:r>
              <a:rPr lang="en-US" altLang="zh-CN" dirty="0"/>
              <a:t>TCP</a:t>
            </a:r>
            <a:r>
              <a:rPr lang="zh-CN" altLang="en-US" dirty="0"/>
              <a:t>将应用程序交付下来的数据看做一连串无结构的有序的字节流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应用解耦：每条</a:t>
            </a:r>
            <a:r>
              <a:rPr lang="en-US" altLang="zh-CN" dirty="0"/>
              <a:t>TCP</a:t>
            </a:r>
            <a:r>
              <a:rPr lang="zh-CN" altLang="en-US" dirty="0"/>
              <a:t>连接是一对点对点字节流，每个方向一个字节流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两端都设有发送缓存和接收缓存，存放双向通信的数据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发送时，应用进程把数据传入</a:t>
            </a:r>
            <a:r>
              <a:rPr lang="en-US" altLang="zh-CN" dirty="0"/>
              <a:t>TCP</a:t>
            </a:r>
            <a:r>
              <a:rPr lang="zh-CN" altLang="en-US" dirty="0"/>
              <a:t>的发送缓存，</a:t>
            </a:r>
            <a:r>
              <a:rPr lang="en-US" altLang="zh-CN" dirty="0"/>
              <a:t>TCP</a:t>
            </a:r>
            <a:r>
              <a:rPr lang="zh-CN" altLang="en-US" dirty="0"/>
              <a:t>在合适时候将数据发出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接收时，</a:t>
            </a:r>
            <a:r>
              <a:rPr lang="en-US" altLang="zh-CN" dirty="0"/>
              <a:t>TCP</a:t>
            </a:r>
            <a:r>
              <a:rPr lang="zh-CN" altLang="en-US" dirty="0"/>
              <a:t>把数据放入接收缓存，应用进程在合适时候读取数据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基于滑动窗口机制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可靠传输：对字节编号，通过接收确认和重传来保证可靠传输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流量控制：防止发送方发出的数据超出接收方的接收能力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拥塞控制：防止过多数据注入网络造成网络结点或链路超载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8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74958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的演进历史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/>
        </p:nvGraphicFramePr>
        <p:xfrm>
          <a:off x="669913" y="2194561"/>
          <a:ext cx="81579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简介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1974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由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Vent Cerf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和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Robert Kahn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提出基本概念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1982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RFC 793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定义了现有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的基础：协议格式、连接管理、数据传输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BSD</a:t>
                      </a:r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Unix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实现和大规模应用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1987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Nagle’s Algorithm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合并小包，减少包发送量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1988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Tahoe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拥塞控制、拥塞避免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1990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Reno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Tahoe + 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快速恢复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Vegas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基于延迟的拥塞避免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ECN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显式的拥塞提醒（需路由器支持）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1996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Selective</a:t>
                      </a: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ACK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选择性确认，基于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SACK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的丢包恢复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1996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FACK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SACK + 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更快的丢包恢复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072" y="1207476"/>
            <a:ext cx="8579554" cy="74958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的演进历史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107474"/>
              </p:ext>
            </p:extLst>
          </p:nvPr>
        </p:nvGraphicFramePr>
        <p:xfrm>
          <a:off x="803627" y="1968930"/>
          <a:ext cx="78867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简介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2004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NewReno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Reno + 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快速恢复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2005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Fast 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基于丢包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+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延迟的拥塞控制，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Akamai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2005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Compound</a:t>
                      </a: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基于丢包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+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延迟的拥塞控制，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Windows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2007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Cubic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基于三次函数的窗口管理，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Linux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2010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Initial window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初始拥塞窗口由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增大到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 Center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TCP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适用于数据中心的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（更精确的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ECN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2011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Multi-Path</a:t>
                      </a: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多路径传输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TLP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流尾部丢包的快速检测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2016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RACK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丢包的快速检测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2017+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capping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接收窗口与缓存动态管理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879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QUIC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降低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传输时延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12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9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8382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的演进历史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一直在演进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改变两端传输策略（只改端点实现）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增加</a:t>
            </a:r>
            <a:r>
              <a:rPr lang="en-US" altLang="zh-CN" dirty="0"/>
              <a:t>TCP</a:t>
            </a:r>
            <a:r>
              <a:rPr lang="zh-CN" altLang="en-US" dirty="0"/>
              <a:t>扩展选项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改变</a:t>
            </a:r>
            <a:r>
              <a:rPr lang="en-US" altLang="zh-CN" dirty="0"/>
              <a:t>TCP</a:t>
            </a:r>
            <a:r>
              <a:rPr lang="zh-CN" altLang="en-US" dirty="0"/>
              <a:t>标准头部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遵从向后兼容性 </a:t>
            </a:r>
            <a:r>
              <a:rPr lang="en-US" altLang="zh-CN" dirty="0"/>
              <a:t>(Backward compatibility)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改进方向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适应不同网络环境（无线网络、数据中心、多路径）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提升传输性能（拥塞控制、丢包恢复）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7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1067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4" name="圆角矩形标注 143"/>
          <p:cNvSpPr/>
          <p:nvPr/>
        </p:nvSpPr>
        <p:spPr>
          <a:xfrm>
            <a:off x="2629286" y="2993073"/>
            <a:ext cx="4501266" cy="815433"/>
          </a:xfrm>
          <a:prstGeom prst="wedgeRoundRectCallout">
            <a:avLst>
              <a:gd name="adj1" fmla="val -44960"/>
              <a:gd name="adj2" fmla="val 303346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连接管理：双向，但后续都以一个方向为例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142" name="组合 141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48" name="组合 47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51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15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6" grpId="0" animBg="1"/>
      <p:bldP spid="89" grpId="0" animBg="1"/>
      <p:bldP spid="139" grpId="0" animBg="1"/>
      <p:bldP spid="144" grpId="0" animBg="1"/>
      <p:bldP spid="14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93" name="组合 92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1067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76600" y="2276475"/>
            <a:ext cx="3240088" cy="1008063"/>
            <a:chOff x="3276600" y="2276475"/>
            <a:chExt cx="3240088" cy="1008063"/>
          </a:xfrm>
        </p:grpSpPr>
        <p:sp>
          <p:nvSpPr>
            <p:cNvPr id="27" name="Rectangle 107"/>
            <p:cNvSpPr>
              <a:spLocks noChangeArrowheads="1"/>
            </p:cNvSpPr>
            <p:nvPr/>
          </p:nvSpPr>
          <p:spPr bwMode="auto">
            <a:xfrm>
              <a:off x="3276600" y="2276475"/>
              <a:ext cx="3240088" cy="1008063"/>
            </a:xfrm>
            <a:prstGeom prst="rect">
              <a:avLst/>
            </a:prstGeom>
            <a:solidFill>
              <a:srgbClr val="FFFFCC"/>
            </a:solidFill>
            <a:ln w="38100" cmpd="dbl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03"/>
            <p:cNvSpPr>
              <a:spLocks noChangeArrowheads="1"/>
            </p:cNvSpPr>
            <p:nvPr/>
          </p:nvSpPr>
          <p:spPr bwMode="auto">
            <a:xfrm>
              <a:off x="3419475" y="2420938"/>
              <a:ext cx="215900" cy="28733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  <p:sp>
          <p:nvSpPr>
            <p:cNvPr id="29" name="Text Box 104"/>
            <p:cNvSpPr txBox="1">
              <a:spLocks noChangeArrowheads="1"/>
            </p:cNvSpPr>
            <p:nvPr/>
          </p:nvSpPr>
          <p:spPr bwMode="auto">
            <a:xfrm>
              <a:off x="3708400" y="2397125"/>
              <a:ext cx="2546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表示 </a:t>
              </a:r>
              <a:r>
                <a:rPr kumimoji="1" lang="en-US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报文段的首部</a:t>
              </a:r>
            </a:p>
          </p:txBody>
        </p:sp>
        <p:sp>
          <p:nvSpPr>
            <p:cNvPr id="30" name="Rectangle 105"/>
            <p:cNvSpPr>
              <a:spLocks noChangeArrowheads="1"/>
            </p:cNvSpPr>
            <p:nvPr/>
          </p:nvSpPr>
          <p:spPr bwMode="auto">
            <a:xfrm>
              <a:off x="3419475" y="2852738"/>
              <a:ext cx="215900" cy="287337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1" name="Text Box 106"/>
            <p:cNvSpPr txBox="1">
              <a:spLocks noChangeArrowheads="1"/>
            </p:cNvSpPr>
            <p:nvPr/>
          </p:nvSpPr>
          <p:spPr bwMode="auto">
            <a:xfrm>
              <a:off x="3708400" y="2828925"/>
              <a:ext cx="2698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表示序号为 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 </a:t>
              </a:r>
              <a:r>
                <a:rPr kumimoji="1"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的数据字节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74788" y="3213100"/>
            <a:ext cx="314325" cy="863600"/>
            <a:chOff x="1474788" y="3213100"/>
            <a:chExt cx="314325" cy="863600"/>
          </a:xfrm>
        </p:grpSpPr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1474788" y="3213100"/>
              <a:ext cx="215900" cy="863600"/>
              <a:chOff x="1429" y="164"/>
              <a:chExt cx="136" cy="544"/>
            </a:xfrm>
          </p:grpSpPr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429" y="527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19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1429" y="346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20</a:t>
                </a: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1429" y="16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21</a:t>
                </a:r>
              </a:p>
            </p:txBody>
          </p:sp>
        </p:grp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1789113" y="3368675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Text Box 101"/>
          <p:cNvSpPr txBox="1">
            <a:spLocks noChangeArrowheads="1"/>
          </p:cNvSpPr>
          <p:nvPr/>
        </p:nvSpPr>
        <p:spPr bwMode="auto">
          <a:xfrm>
            <a:off x="1763713" y="3113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字节流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650" y="4797425"/>
            <a:ext cx="1079500" cy="287338"/>
            <a:chOff x="755650" y="4797425"/>
            <a:chExt cx="1079500" cy="28733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556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18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715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11874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14033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16192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14</a:t>
              </a:r>
            </a:p>
          </p:txBody>
        </p:sp>
      </p:grpSp>
      <p:sp>
        <p:nvSpPr>
          <p:cNvPr id="45" name="AutoShape 56"/>
          <p:cNvSpPr>
            <a:spLocks noChangeArrowheads="1"/>
          </p:cNvSpPr>
          <p:nvPr/>
        </p:nvSpPr>
        <p:spPr bwMode="auto">
          <a:xfrm>
            <a:off x="2243139" y="3497262"/>
            <a:ext cx="1206500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lIns="0" rIns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把字节写入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发送缓存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724525" y="5516563"/>
            <a:ext cx="1079500" cy="287337"/>
            <a:chOff x="5724525" y="5516563"/>
            <a:chExt cx="1079500" cy="287337"/>
          </a:xfrm>
        </p:grpSpPr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6542088" y="5605463"/>
              <a:ext cx="261937" cy="130175"/>
            </a:xfrm>
            <a:prstGeom prst="rightArrow">
              <a:avLst>
                <a:gd name="adj1" fmla="val 50000"/>
                <a:gd name="adj2" fmla="val 5030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5724525" y="5516563"/>
              <a:ext cx="865188" cy="287337"/>
              <a:chOff x="2925" y="1570"/>
              <a:chExt cx="545" cy="181"/>
            </a:xfrm>
          </p:grpSpPr>
          <p:grpSp>
            <p:nvGrpSpPr>
              <p:cNvPr id="51" name="Group 81"/>
              <p:cNvGrpSpPr>
                <a:grpSpLocks/>
              </p:cNvGrpSpPr>
              <p:nvPr/>
            </p:nvGrpSpPr>
            <p:grpSpPr bwMode="auto">
              <a:xfrm>
                <a:off x="3061" y="1570"/>
                <a:ext cx="272" cy="181"/>
                <a:chOff x="3061" y="1842"/>
                <a:chExt cx="272" cy="181"/>
              </a:xfrm>
            </p:grpSpPr>
            <p:sp>
              <p:nvSpPr>
                <p:cNvPr id="54" name="Rectangle 82"/>
                <p:cNvSpPr>
                  <a:spLocks noChangeArrowheads="1"/>
                </p:cNvSpPr>
                <p:nvPr/>
              </p:nvSpPr>
              <p:spPr bwMode="auto">
                <a:xfrm>
                  <a:off x="3061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7</a:t>
                  </a:r>
                </a:p>
              </p:txBody>
            </p:sp>
            <p:sp>
              <p:nvSpPr>
                <p:cNvPr id="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197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6</a:t>
                  </a:r>
                </a:p>
              </p:txBody>
            </p:sp>
          </p:grp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2925" y="157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8</a:t>
                </a: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049838" y="51323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1"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908175" y="5516563"/>
            <a:ext cx="1079500" cy="287337"/>
            <a:chOff x="1908175" y="5516563"/>
            <a:chExt cx="1079500" cy="287337"/>
          </a:xfrm>
        </p:grpSpPr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>
              <a:off x="2724150" y="5605463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9" name="Group 86"/>
            <p:cNvGrpSpPr>
              <a:grpSpLocks/>
            </p:cNvGrpSpPr>
            <p:nvPr/>
          </p:nvGrpSpPr>
          <p:grpSpPr bwMode="auto">
            <a:xfrm>
              <a:off x="1908175" y="5516563"/>
              <a:ext cx="863600" cy="287337"/>
              <a:chOff x="2200" y="1298"/>
              <a:chExt cx="544" cy="181"/>
            </a:xfrm>
          </p:grpSpPr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2200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13</a:t>
                </a:r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</a:t>
                </a:r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/>
            </p:nvSpPr>
            <p:spPr bwMode="auto">
              <a:xfrm>
                <a:off x="2472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11</a:t>
                </a:r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924300" y="5518150"/>
            <a:ext cx="874713" cy="287338"/>
            <a:chOff x="3924300" y="5518150"/>
            <a:chExt cx="874713" cy="287338"/>
          </a:xfrm>
        </p:grpSpPr>
        <p:sp>
          <p:nvSpPr>
            <p:cNvPr id="65" name="AutoShape 46"/>
            <p:cNvSpPr>
              <a:spLocks noChangeArrowheads="1"/>
            </p:cNvSpPr>
            <p:nvPr/>
          </p:nvSpPr>
          <p:spPr bwMode="auto">
            <a:xfrm>
              <a:off x="4535488" y="5607050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924300" y="5518150"/>
              <a:ext cx="431800" cy="287338"/>
              <a:chOff x="2290" y="482"/>
              <a:chExt cx="272" cy="181"/>
            </a:xfrm>
          </p:grpSpPr>
          <p:sp>
            <p:nvSpPr>
              <p:cNvPr id="68" name="Rectangle 92"/>
              <p:cNvSpPr>
                <a:spLocks noChangeArrowheads="1"/>
              </p:cNvSpPr>
              <p:nvPr/>
            </p:nvSpPr>
            <p:spPr bwMode="auto">
              <a:xfrm>
                <a:off x="2290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2426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9</a:t>
                </a:r>
              </a:p>
            </p:txBody>
          </p:sp>
        </p:grpSp>
        <p:sp>
          <p:nvSpPr>
            <p:cNvPr id="67" name="Rectangle 94"/>
            <p:cNvSpPr>
              <a:spLocks noChangeArrowheads="1"/>
            </p:cNvSpPr>
            <p:nvPr/>
          </p:nvSpPr>
          <p:spPr bwMode="auto">
            <a:xfrm>
              <a:off x="4356100" y="5518150"/>
              <a:ext cx="215900" cy="2873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</p:grpSp>
      <p:sp>
        <p:nvSpPr>
          <p:cNvPr id="70" name="AutoShape 56"/>
          <p:cNvSpPr>
            <a:spLocks noChangeArrowheads="1"/>
          </p:cNvSpPr>
          <p:nvPr/>
        </p:nvSpPr>
        <p:spPr bwMode="auto">
          <a:xfrm>
            <a:off x="2928937" y="4403725"/>
            <a:ext cx="1606551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lIns="0" r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加上 </a:t>
            </a:r>
            <a:r>
              <a:rPr kumimoji="1" lang="en-US" altLang="zh-CN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首部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构成 </a:t>
            </a:r>
            <a:r>
              <a:rPr kumimoji="1" lang="en-US" altLang="zh-CN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7408863" y="4821964"/>
            <a:ext cx="431800" cy="287337"/>
            <a:chOff x="2789" y="1842"/>
            <a:chExt cx="272" cy="181"/>
          </a:xfrm>
        </p:grpSpPr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sp>
        <p:nvSpPr>
          <p:cNvPr id="74" name="AutoShape 56"/>
          <p:cNvSpPr>
            <a:spLocks noChangeArrowheads="1"/>
          </p:cNvSpPr>
          <p:nvPr/>
        </p:nvSpPr>
        <p:spPr bwMode="auto">
          <a:xfrm>
            <a:off x="5216916" y="3843338"/>
            <a:ext cx="1206500" cy="609600"/>
          </a:xfrm>
          <a:prstGeom prst="wedgeRoundRectCallout">
            <a:avLst>
              <a:gd name="adj1" fmla="val 125336"/>
              <a:gd name="adj2" fmla="val 1422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lIns="0" r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从接收缓存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读取字节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767638" y="2984907"/>
            <a:ext cx="288925" cy="1150937"/>
            <a:chOff x="7767638" y="3141663"/>
            <a:chExt cx="288925" cy="1150937"/>
          </a:xfrm>
        </p:grpSpPr>
        <p:grpSp>
          <p:nvGrpSpPr>
            <p:cNvPr id="76" name="Group 63"/>
            <p:cNvGrpSpPr>
              <a:grpSpLocks/>
            </p:cNvGrpSpPr>
            <p:nvPr/>
          </p:nvGrpSpPr>
          <p:grpSpPr bwMode="auto">
            <a:xfrm>
              <a:off x="7767638" y="3141663"/>
              <a:ext cx="215900" cy="1150937"/>
              <a:chOff x="3107" y="210"/>
              <a:chExt cx="136" cy="725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3107" y="391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3107" y="573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3107" y="21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8056563" y="3429000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87" name="圆角矩形标注 86"/>
          <p:cNvSpPr/>
          <p:nvPr/>
        </p:nvSpPr>
        <p:spPr>
          <a:xfrm>
            <a:off x="2516188" y="2588691"/>
            <a:ext cx="5319712" cy="815433"/>
          </a:xfrm>
          <a:prstGeom prst="wedgeRoundRectCallout">
            <a:avLst>
              <a:gd name="adj1" fmla="val -70208"/>
              <a:gd name="adj2" fmla="val 30655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触发传输：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怎样决定传送一个报文，发送多大的报文？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1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5" grpId="1" animBg="1"/>
      <p:bldP spid="56" grpId="0"/>
      <p:bldP spid="70" grpId="0" animBg="1"/>
      <p:bldP spid="70" grpId="1" animBg="1"/>
      <p:bldP spid="74" grpId="0" animBg="1"/>
      <p:bldP spid="74" grpId="1" animBg="1"/>
      <p:bldP spid="87" grpId="0" animBg="1"/>
      <p:bldP spid="8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93" name="组合 92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079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74788" y="3213100"/>
            <a:ext cx="314325" cy="863600"/>
            <a:chOff x="1474788" y="3213100"/>
            <a:chExt cx="314325" cy="863600"/>
          </a:xfrm>
        </p:grpSpPr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1474788" y="3213100"/>
              <a:ext cx="215900" cy="863600"/>
              <a:chOff x="1429" y="164"/>
              <a:chExt cx="136" cy="544"/>
            </a:xfrm>
          </p:grpSpPr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429" y="527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19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1429" y="346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20</a:t>
                </a: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1429" y="16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21</a:t>
                </a:r>
              </a:p>
            </p:txBody>
          </p:sp>
        </p:grp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1789113" y="3368675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Text Box 101"/>
          <p:cNvSpPr txBox="1">
            <a:spLocks noChangeArrowheads="1"/>
          </p:cNvSpPr>
          <p:nvPr/>
        </p:nvSpPr>
        <p:spPr bwMode="auto">
          <a:xfrm>
            <a:off x="1763713" y="3113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字节流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650" y="4797425"/>
            <a:ext cx="1079500" cy="287338"/>
            <a:chOff x="755650" y="4797425"/>
            <a:chExt cx="1079500" cy="28733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556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18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715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11874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14033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16192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14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24525" y="5516563"/>
            <a:ext cx="1079500" cy="287337"/>
            <a:chOff x="5724525" y="5516563"/>
            <a:chExt cx="1079500" cy="287337"/>
          </a:xfrm>
        </p:grpSpPr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6542088" y="5605463"/>
              <a:ext cx="261937" cy="130175"/>
            </a:xfrm>
            <a:prstGeom prst="rightArrow">
              <a:avLst>
                <a:gd name="adj1" fmla="val 50000"/>
                <a:gd name="adj2" fmla="val 5030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5724525" y="5516563"/>
              <a:ext cx="865188" cy="287337"/>
              <a:chOff x="2925" y="1570"/>
              <a:chExt cx="545" cy="181"/>
            </a:xfrm>
          </p:grpSpPr>
          <p:grpSp>
            <p:nvGrpSpPr>
              <p:cNvPr id="51" name="Group 81"/>
              <p:cNvGrpSpPr>
                <a:grpSpLocks/>
              </p:cNvGrpSpPr>
              <p:nvPr/>
            </p:nvGrpSpPr>
            <p:grpSpPr bwMode="auto">
              <a:xfrm>
                <a:off x="3061" y="1570"/>
                <a:ext cx="272" cy="181"/>
                <a:chOff x="3061" y="1842"/>
                <a:chExt cx="272" cy="181"/>
              </a:xfrm>
            </p:grpSpPr>
            <p:sp>
              <p:nvSpPr>
                <p:cNvPr id="54" name="Rectangle 82"/>
                <p:cNvSpPr>
                  <a:spLocks noChangeArrowheads="1"/>
                </p:cNvSpPr>
                <p:nvPr/>
              </p:nvSpPr>
              <p:spPr bwMode="auto">
                <a:xfrm>
                  <a:off x="3061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7</a:t>
                  </a:r>
                </a:p>
              </p:txBody>
            </p:sp>
            <p:sp>
              <p:nvSpPr>
                <p:cNvPr id="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197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6</a:t>
                  </a:r>
                </a:p>
              </p:txBody>
            </p:sp>
          </p:grp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2925" y="157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8</a:t>
                </a: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049838" y="51323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1"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908175" y="5516563"/>
            <a:ext cx="1079500" cy="287337"/>
            <a:chOff x="1908175" y="5516563"/>
            <a:chExt cx="1079500" cy="287337"/>
          </a:xfrm>
        </p:grpSpPr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>
              <a:off x="2724150" y="5605463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9" name="Group 86"/>
            <p:cNvGrpSpPr>
              <a:grpSpLocks/>
            </p:cNvGrpSpPr>
            <p:nvPr/>
          </p:nvGrpSpPr>
          <p:grpSpPr bwMode="auto">
            <a:xfrm>
              <a:off x="1908175" y="5516563"/>
              <a:ext cx="863600" cy="287337"/>
              <a:chOff x="2200" y="1298"/>
              <a:chExt cx="544" cy="181"/>
            </a:xfrm>
          </p:grpSpPr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2200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13</a:t>
                </a:r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</a:t>
                </a:r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/>
            </p:nvSpPr>
            <p:spPr bwMode="auto">
              <a:xfrm>
                <a:off x="2472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11</a:t>
                </a:r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924300" y="5518150"/>
            <a:ext cx="874713" cy="287338"/>
            <a:chOff x="3924300" y="5518150"/>
            <a:chExt cx="874713" cy="287338"/>
          </a:xfrm>
        </p:grpSpPr>
        <p:sp>
          <p:nvSpPr>
            <p:cNvPr id="65" name="AutoShape 46"/>
            <p:cNvSpPr>
              <a:spLocks noChangeArrowheads="1"/>
            </p:cNvSpPr>
            <p:nvPr/>
          </p:nvSpPr>
          <p:spPr bwMode="auto">
            <a:xfrm>
              <a:off x="4535488" y="5607050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924300" y="5518150"/>
              <a:ext cx="431800" cy="287338"/>
              <a:chOff x="2290" y="482"/>
              <a:chExt cx="272" cy="181"/>
            </a:xfrm>
          </p:grpSpPr>
          <p:sp>
            <p:nvSpPr>
              <p:cNvPr id="68" name="Rectangle 92"/>
              <p:cNvSpPr>
                <a:spLocks noChangeArrowheads="1"/>
              </p:cNvSpPr>
              <p:nvPr/>
            </p:nvSpPr>
            <p:spPr bwMode="auto">
              <a:xfrm>
                <a:off x="2290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2426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9</a:t>
                </a:r>
              </a:p>
            </p:txBody>
          </p:sp>
        </p:grpSp>
        <p:sp>
          <p:nvSpPr>
            <p:cNvPr id="67" name="Rectangle 94"/>
            <p:cNvSpPr>
              <a:spLocks noChangeArrowheads="1"/>
            </p:cNvSpPr>
            <p:nvPr/>
          </p:nvSpPr>
          <p:spPr bwMode="auto">
            <a:xfrm>
              <a:off x="4356100" y="5518150"/>
              <a:ext cx="215900" cy="2873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</p:grp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7408863" y="4821964"/>
            <a:ext cx="431800" cy="287337"/>
            <a:chOff x="2789" y="1842"/>
            <a:chExt cx="272" cy="181"/>
          </a:xfrm>
        </p:grpSpPr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767638" y="2984907"/>
            <a:ext cx="288925" cy="1150937"/>
            <a:chOff x="7767638" y="3141663"/>
            <a:chExt cx="288925" cy="1150937"/>
          </a:xfrm>
        </p:grpSpPr>
        <p:grpSp>
          <p:nvGrpSpPr>
            <p:cNvPr id="76" name="Group 63"/>
            <p:cNvGrpSpPr>
              <a:grpSpLocks/>
            </p:cNvGrpSpPr>
            <p:nvPr/>
          </p:nvGrpSpPr>
          <p:grpSpPr bwMode="auto">
            <a:xfrm>
              <a:off x="7767638" y="3141663"/>
              <a:ext cx="215900" cy="1150937"/>
              <a:chOff x="3107" y="210"/>
              <a:chExt cx="136" cy="725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3107" y="391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3107" y="573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3107" y="21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8056563" y="3429000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4" name="圆角矩形标注 73"/>
          <p:cNvSpPr/>
          <p:nvPr/>
        </p:nvSpPr>
        <p:spPr>
          <a:xfrm>
            <a:off x="2638318" y="2368549"/>
            <a:ext cx="4019157" cy="2170883"/>
          </a:xfrm>
          <a:prstGeom prst="wedgeRoundRectCallout">
            <a:avLst>
              <a:gd name="adj1" fmla="val 70930"/>
              <a:gd name="adj2" fmla="val 5629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633039" y="2368550"/>
            <a:ext cx="4019157" cy="2170883"/>
          </a:xfrm>
          <a:prstGeom prst="wedgeRoundRectCallout">
            <a:avLst>
              <a:gd name="adj1" fmla="val -64927"/>
              <a:gd name="adj2" fmla="val 5930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滑动窗口算法是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的核心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丢失恢复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流量控制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97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5.1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用户数据报协议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/>
              <a:t>5.3  </a:t>
            </a:r>
            <a:r>
              <a:rPr lang="zh-CN" altLang="en-US" dirty="0"/>
              <a:t>传输控制协议 </a:t>
            </a:r>
            <a:r>
              <a:rPr lang="en-US" altLang="zh-CN" dirty="0"/>
              <a:t>TCP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5.3.1  TCP</a:t>
            </a:r>
            <a:r>
              <a:rPr lang="zh-CN" altLang="en-US" dirty="0"/>
              <a:t>协议概述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5.3.2  TCP</a:t>
            </a:r>
            <a:r>
              <a:rPr lang="zh-CN" altLang="en-US" dirty="0"/>
              <a:t>报文段格式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5.3.3  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5.3.4  </a:t>
            </a:r>
            <a:r>
              <a:rPr lang="zh-CN" altLang="en-US" dirty="0"/>
              <a:t>滑动窗口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5.3.5  </a:t>
            </a:r>
            <a:r>
              <a:rPr lang="zh-CN" altLang="en-US" dirty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5.3.6  </a:t>
            </a:r>
            <a:r>
              <a:rPr lang="zh-CN" altLang="en-US" dirty="0"/>
              <a:t>触发传输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5.3.7  </a:t>
            </a:r>
            <a:r>
              <a:rPr lang="zh-CN" altLang="en-US" dirty="0"/>
              <a:t>丢失恢复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5.3.8  </a:t>
            </a:r>
            <a:r>
              <a:rPr lang="zh-CN" altLang="en-US" dirty="0"/>
              <a:t>拥塞控制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5501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3028"/>
            <a:ext cx="8229600" cy="1833799"/>
          </a:xfrm>
        </p:spPr>
        <p:txBody>
          <a:bodyPr/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报文段 </a:t>
            </a:r>
            <a:r>
              <a:rPr lang="en-US" altLang="zh-CN" sz="2000" dirty="0"/>
              <a:t>(segment)</a:t>
            </a:r>
          </a:p>
          <a:p>
            <a:pPr lvl="1"/>
            <a:r>
              <a:rPr lang="en-US" altLang="zh-CN" sz="1800" dirty="0"/>
              <a:t>TCP</a:t>
            </a:r>
            <a:r>
              <a:rPr lang="zh-CN" altLang="en-US" sz="1800" dirty="0"/>
              <a:t>对等实体间交换的数据单元</a:t>
            </a:r>
            <a:endParaRPr lang="en-US" altLang="zh-CN" sz="1800" dirty="0"/>
          </a:p>
          <a:p>
            <a:pPr lvl="1"/>
            <a:r>
              <a:rPr lang="zh-CN" altLang="en-US" sz="1800" dirty="0"/>
              <a:t>包括首部和数据两部分</a:t>
            </a:r>
            <a:endParaRPr lang="en-US" altLang="zh-CN" sz="1800" dirty="0"/>
          </a:p>
          <a:p>
            <a:pPr lvl="2"/>
            <a:r>
              <a:rPr lang="zh-CN" altLang="en-US" sz="1600" dirty="0"/>
              <a:t>数据：每个报文段携带的由应用进程交付的一段字节流</a:t>
            </a:r>
            <a:endParaRPr lang="en-US" altLang="zh-CN" sz="1600" dirty="0"/>
          </a:p>
          <a:p>
            <a:pPr lvl="2"/>
            <a:r>
              <a:rPr lang="zh-CN" altLang="en-US" sz="1600" dirty="0"/>
              <a:t>首部：不同字段的组合实现不同功能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529734" y="6023687"/>
            <a:ext cx="7808947" cy="641866"/>
            <a:chOff x="539143" y="5770047"/>
            <a:chExt cx="7808947" cy="641866"/>
          </a:xfrm>
        </p:grpSpPr>
        <p:sp>
          <p:nvSpPr>
            <p:cNvPr id="115" name="Rectangle 2"/>
            <p:cNvSpPr>
              <a:spLocks noChangeArrowheads="1"/>
            </p:cNvSpPr>
            <p:nvPr/>
          </p:nvSpPr>
          <p:spPr bwMode="auto">
            <a:xfrm>
              <a:off x="1607734" y="5951538"/>
              <a:ext cx="1110599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AutoShape 6"/>
            <p:cNvSpPr>
              <a:spLocks noChangeArrowheads="1"/>
            </p:cNvSpPr>
            <p:nvPr/>
          </p:nvSpPr>
          <p:spPr bwMode="auto">
            <a:xfrm>
              <a:off x="786217" y="6042025"/>
              <a:ext cx="821517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2718333" y="5954713"/>
              <a:ext cx="5629757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21"/>
            <p:cNvSpPr txBox="1">
              <a:spLocks noChangeArrowheads="1"/>
            </p:cNvSpPr>
            <p:nvPr/>
          </p:nvSpPr>
          <p:spPr bwMode="auto">
            <a:xfrm>
              <a:off x="4859502" y="5995988"/>
              <a:ext cx="14077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1715528" y="5995988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14" name="Text Box 46"/>
            <p:cNvSpPr txBox="1">
              <a:spLocks noChangeArrowheads="1"/>
            </p:cNvSpPr>
            <p:nvPr/>
          </p:nvSpPr>
          <p:spPr bwMode="auto">
            <a:xfrm>
              <a:off x="539143" y="5770047"/>
              <a:ext cx="12347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发送在前</a:t>
              </a:r>
            </a:p>
          </p:txBody>
        </p:sp>
      </p:grp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708924" y="5769545"/>
            <a:ext cx="5629757" cy="43245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" name="AutoShape 47"/>
          <p:cNvSpPr>
            <a:spLocks noChangeArrowheads="1"/>
          </p:cNvSpPr>
          <p:nvPr/>
        </p:nvSpPr>
        <p:spPr bwMode="auto">
          <a:xfrm>
            <a:off x="5296459" y="5769545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6" name="Text Box 52"/>
          <p:cNvSpPr txBox="1">
            <a:spLocks noChangeArrowheads="1"/>
          </p:cNvSpPr>
          <p:nvPr/>
        </p:nvSpPr>
        <p:spPr bwMode="auto">
          <a:xfrm>
            <a:off x="1482242" y="5308198"/>
            <a:ext cx="1226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2708923" y="5312137"/>
            <a:ext cx="5629757" cy="454233"/>
            <a:chOff x="2627194" y="5442597"/>
            <a:chExt cx="5562240" cy="454233"/>
          </a:xfrm>
        </p:grpSpPr>
        <p:sp>
          <p:nvSpPr>
            <p:cNvPr id="128" name="Rectangle 82"/>
            <p:cNvSpPr>
              <a:spLocks noChangeArrowheads="1"/>
            </p:cNvSpPr>
            <p:nvPr/>
          </p:nvSpPr>
          <p:spPr bwMode="auto">
            <a:xfrm>
              <a:off x="4005869" y="5464823"/>
              <a:ext cx="4159028" cy="43200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5344671" y="5513441"/>
              <a:ext cx="149040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130" name="Rectangle 85"/>
            <p:cNvSpPr>
              <a:spLocks noChangeArrowheads="1"/>
            </p:cNvSpPr>
            <p:nvPr/>
          </p:nvSpPr>
          <p:spPr bwMode="auto">
            <a:xfrm>
              <a:off x="2627194" y="5442597"/>
              <a:ext cx="1358738" cy="44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2627194" y="5442597"/>
              <a:ext cx="5562240" cy="44312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 flipH="1">
              <a:off x="3985933" y="5452321"/>
              <a:ext cx="0" cy="433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Rectangle 88"/>
            <p:cNvSpPr>
              <a:spLocks noChangeArrowheads="1"/>
            </p:cNvSpPr>
            <p:nvPr/>
          </p:nvSpPr>
          <p:spPr bwMode="auto">
            <a:xfrm>
              <a:off x="2815823" y="5555113"/>
              <a:ext cx="696238" cy="236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2823491" y="5513441"/>
              <a:ext cx="11455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</p:grp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4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7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5.1  </a:t>
            </a:r>
            <a:r>
              <a:rPr lang="zh-CN" altLang="en-US" dirty="0"/>
              <a:t>传输层协议概述</a:t>
            </a:r>
            <a:endParaRPr lang="en-US" altLang="zh-CN" dirty="0"/>
          </a:p>
          <a:p>
            <a:r>
              <a:rPr lang="en-US" altLang="zh-CN" dirty="0"/>
              <a:t>5.2  </a:t>
            </a:r>
            <a:r>
              <a:rPr lang="zh-CN" altLang="en-US" dirty="0"/>
              <a:t>用户数据报协议 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5.3  </a:t>
            </a:r>
            <a:r>
              <a:rPr lang="zh-CN" altLang="en-US" dirty="0"/>
              <a:t>传输控制协议 </a:t>
            </a:r>
            <a:r>
              <a:rPr lang="en-US" altLang="zh-CN" dirty="0"/>
              <a:t>TCP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529734" y="6023687"/>
            <a:ext cx="7808947" cy="641866"/>
            <a:chOff x="539143" y="5770047"/>
            <a:chExt cx="7808947" cy="641866"/>
          </a:xfrm>
        </p:grpSpPr>
        <p:sp>
          <p:nvSpPr>
            <p:cNvPr id="115" name="Rectangle 2"/>
            <p:cNvSpPr>
              <a:spLocks noChangeArrowheads="1"/>
            </p:cNvSpPr>
            <p:nvPr/>
          </p:nvSpPr>
          <p:spPr bwMode="auto">
            <a:xfrm>
              <a:off x="1607734" y="5951538"/>
              <a:ext cx="1110599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AutoShape 6"/>
            <p:cNvSpPr>
              <a:spLocks noChangeArrowheads="1"/>
            </p:cNvSpPr>
            <p:nvPr/>
          </p:nvSpPr>
          <p:spPr bwMode="auto">
            <a:xfrm>
              <a:off x="786217" y="6042025"/>
              <a:ext cx="821517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2718333" y="5954713"/>
              <a:ext cx="5629757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21"/>
            <p:cNvSpPr txBox="1">
              <a:spLocks noChangeArrowheads="1"/>
            </p:cNvSpPr>
            <p:nvPr/>
          </p:nvSpPr>
          <p:spPr bwMode="auto">
            <a:xfrm>
              <a:off x="4859502" y="5995988"/>
              <a:ext cx="14077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1715528" y="5995988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14" name="Text Box 46"/>
            <p:cNvSpPr txBox="1">
              <a:spLocks noChangeArrowheads="1"/>
            </p:cNvSpPr>
            <p:nvPr/>
          </p:nvSpPr>
          <p:spPr bwMode="auto">
            <a:xfrm>
              <a:off x="539143" y="5770047"/>
              <a:ext cx="12347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发送在前</a:t>
              </a:r>
            </a:p>
          </p:txBody>
        </p:sp>
      </p:grp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708924" y="5769545"/>
            <a:ext cx="5629757" cy="43245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" name="AutoShape 47"/>
          <p:cNvSpPr>
            <a:spLocks noChangeArrowheads="1"/>
          </p:cNvSpPr>
          <p:nvPr/>
        </p:nvSpPr>
        <p:spPr bwMode="auto">
          <a:xfrm>
            <a:off x="5296459" y="5769545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6" name="Text Box 52"/>
          <p:cNvSpPr txBox="1">
            <a:spLocks noChangeArrowheads="1"/>
          </p:cNvSpPr>
          <p:nvPr/>
        </p:nvSpPr>
        <p:spPr bwMode="auto">
          <a:xfrm>
            <a:off x="1482242" y="5308198"/>
            <a:ext cx="1226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2708923" y="5312137"/>
            <a:ext cx="5629757" cy="454233"/>
            <a:chOff x="2627194" y="5442597"/>
            <a:chExt cx="5562240" cy="454233"/>
          </a:xfrm>
        </p:grpSpPr>
        <p:sp>
          <p:nvSpPr>
            <p:cNvPr id="128" name="Rectangle 82"/>
            <p:cNvSpPr>
              <a:spLocks noChangeArrowheads="1"/>
            </p:cNvSpPr>
            <p:nvPr/>
          </p:nvSpPr>
          <p:spPr bwMode="auto">
            <a:xfrm>
              <a:off x="4005869" y="5464823"/>
              <a:ext cx="4159028" cy="43200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5344671" y="5513441"/>
              <a:ext cx="149040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130" name="Rectangle 85"/>
            <p:cNvSpPr>
              <a:spLocks noChangeArrowheads="1"/>
            </p:cNvSpPr>
            <p:nvPr/>
          </p:nvSpPr>
          <p:spPr bwMode="auto">
            <a:xfrm>
              <a:off x="2627194" y="5442597"/>
              <a:ext cx="1358738" cy="44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2627194" y="5442597"/>
              <a:ext cx="5562240" cy="44312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 flipH="1">
              <a:off x="3985933" y="5452321"/>
              <a:ext cx="0" cy="433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Rectangle 88"/>
            <p:cNvSpPr>
              <a:spLocks noChangeArrowheads="1"/>
            </p:cNvSpPr>
            <p:nvPr/>
          </p:nvSpPr>
          <p:spPr bwMode="auto">
            <a:xfrm>
              <a:off x="2815823" y="5555113"/>
              <a:ext cx="696238" cy="236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2823491" y="5513441"/>
              <a:ext cx="11455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</p:grpSp>
      <p:sp>
        <p:nvSpPr>
          <p:cNvPr id="23" name="Freeform 9"/>
          <p:cNvSpPr>
            <a:spLocks/>
          </p:cNvSpPr>
          <p:nvPr/>
        </p:nvSpPr>
        <p:spPr bwMode="auto">
          <a:xfrm>
            <a:off x="1274835" y="4759614"/>
            <a:ext cx="6594329" cy="513161"/>
          </a:xfrm>
          <a:custGeom>
            <a:avLst/>
            <a:gdLst>
              <a:gd name="T0" fmla="*/ 0 w 4626"/>
              <a:gd name="T1" fmla="*/ 0 h 544"/>
              <a:gd name="T2" fmla="*/ 861 w 4626"/>
              <a:gd name="T3" fmla="*/ 544 h 544"/>
              <a:gd name="T4" fmla="*/ 1814 w 4626"/>
              <a:gd name="T5" fmla="*/ 544 h 544"/>
              <a:gd name="T6" fmla="*/ 4626 w 4626"/>
              <a:gd name="T7" fmla="*/ 0 h 544"/>
              <a:gd name="T8" fmla="*/ 0 w 4626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544">
                <a:moveTo>
                  <a:pt x="0" y="0"/>
                </a:moveTo>
                <a:lnTo>
                  <a:pt x="861" y="544"/>
                </a:lnTo>
                <a:lnTo>
                  <a:pt x="1814" y="544"/>
                </a:lnTo>
                <a:lnTo>
                  <a:pt x="4626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CC">
                  <a:gamma/>
                  <a:shade val="69804"/>
                  <a:invGamma/>
                </a:srgbClr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6" name="组合 5"/>
            <p:cNvGrpSpPr/>
            <p:nvPr/>
          </p:nvGrpSpPr>
          <p:grpSpPr>
            <a:xfrm>
              <a:off x="709219" y="1545958"/>
              <a:ext cx="7284046" cy="3197123"/>
              <a:chOff x="709219" y="1545958"/>
              <a:chExt cx="7284046" cy="3197123"/>
            </a:xfrm>
          </p:grpSpPr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247500" y="2027162"/>
                <a:ext cx="6578993" cy="271124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1241366" y="2488121"/>
                <a:ext cx="6589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1253634" y="2944407"/>
                <a:ext cx="6577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1241366" y="3399137"/>
                <a:ext cx="6589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1241366" y="3853868"/>
                <a:ext cx="6589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1253634" y="4310154"/>
                <a:ext cx="6577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4538530" y="2031834"/>
                <a:ext cx="0" cy="4656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5566019" y="2115928"/>
                <a:ext cx="128240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目  的  端  口</a:t>
                </a:r>
              </a:p>
            </p:txBody>
          </p:sp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1391655" y="3407469"/>
                <a:ext cx="593112" cy="500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ts val="1600"/>
                  </a:lnSpc>
                </a:pPr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</a:t>
                </a:r>
              </a:p>
              <a:p>
                <a:pPr eaLnBrk="0" hangingPunct="0">
                  <a:lnSpc>
                    <a:spcPts val="1600"/>
                  </a:lnSpc>
                </a:pPr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偏移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2302593" y="3944190"/>
                <a:ext cx="1077219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   验   和</a:t>
                </a:r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058756" y="4364660"/>
                <a:ext cx="315454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选    项    （长  度  可  变）</a:t>
                </a:r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2400741" y="2115928"/>
                <a:ext cx="984245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源  端  口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3972645" y="2565986"/>
                <a:ext cx="929340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序   号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4543131" y="3405367"/>
                <a:ext cx="0" cy="8985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5427998" y="3944190"/>
                <a:ext cx="1421865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紧   急   指   针</a:t>
                </a: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630041" y="3472331"/>
                <a:ext cx="1328891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接  收  窗   口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3678200" y="3040960"/>
                <a:ext cx="1643982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确    认    号</a:t>
                </a:r>
              </a:p>
            </p:txBody>
          </p:sp>
          <p:sp>
            <p:nvSpPr>
              <p:cNvPr id="46" name="Line 26"/>
              <p:cNvSpPr>
                <a:spLocks noChangeShapeType="1"/>
              </p:cNvSpPr>
              <p:nvPr/>
            </p:nvSpPr>
            <p:spPr bwMode="auto">
              <a:xfrm>
                <a:off x="2066424" y="3405367"/>
                <a:ext cx="0" cy="4547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3716539" y="3400695"/>
                <a:ext cx="0" cy="4485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>
                <a:off x="3293275" y="3405367"/>
                <a:ext cx="0" cy="4547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3503374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>
                <a:off x="4127535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>
                <a:off x="3922037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Line 32"/>
              <p:cNvSpPr>
                <a:spLocks noChangeShapeType="1"/>
              </p:cNvSpPr>
              <p:nvPr/>
            </p:nvSpPr>
            <p:spPr bwMode="auto">
              <a:xfrm>
                <a:off x="4337633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324063" y="3481674"/>
                <a:ext cx="732574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保   留</a:t>
                </a:r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4312352" y="3417826"/>
                <a:ext cx="282130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75000"/>
                  </a:lnSpc>
                </a:pPr>
                <a:r>
                  <a:rPr lang="en-US" altLang="zh-CN" sz="12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</a:p>
              <a:p>
                <a:pPr algn="ctr" eaLnBrk="0" hangingPunct="0">
                  <a:lnSpc>
                    <a:spcPct val="75000"/>
                  </a:lnSpc>
                </a:pPr>
                <a:r>
                  <a:rPr lang="en-US" altLang="zh-CN" sz="12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</a:p>
              <a:p>
                <a:pPr algn="ctr" eaLnBrk="0" hangingPunct="0">
                  <a:lnSpc>
                    <a:spcPct val="75000"/>
                  </a:lnSpc>
                </a:pPr>
                <a:r>
                  <a:rPr lang="en-US" altLang="zh-CN" sz="12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1244433" y="1924381"/>
                <a:ext cx="65697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38"/>
              <p:cNvSpPr>
                <a:spLocks noChangeShapeType="1"/>
              </p:cNvSpPr>
              <p:nvPr/>
            </p:nvSpPr>
            <p:spPr bwMode="auto">
              <a:xfrm>
                <a:off x="1244433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39"/>
              <p:cNvSpPr>
                <a:spLocks noChangeShapeType="1"/>
              </p:cNvSpPr>
              <p:nvPr/>
            </p:nvSpPr>
            <p:spPr bwMode="auto">
              <a:xfrm>
                <a:off x="144993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>
                <a:off x="1655428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41"/>
              <p:cNvSpPr>
                <a:spLocks noChangeShapeType="1"/>
              </p:cNvSpPr>
              <p:nvPr/>
            </p:nvSpPr>
            <p:spPr bwMode="auto">
              <a:xfrm>
                <a:off x="1860926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Line 42"/>
              <p:cNvSpPr>
                <a:spLocks noChangeShapeType="1"/>
              </p:cNvSpPr>
              <p:nvPr/>
            </p:nvSpPr>
            <p:spPr bwMode="auto">
              <a:xfrm>
                <a:off x="206642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>
                <a:off x="227192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Line 44"/>
              <p:cNvSpPr>
                <a:spLocks noChangeShapeType="1"/>
              </p:cNvSpPr>
              <p:nvPr/>
            </p:nvSpPr>
            <p:spPr bwMode="auto">
              <a:xfrm>
                <a:off x="2475885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Line 45"/>
              <p:cNvSpPr>
                <a:spLocks noChangeShapeType="1"/>
              </p:cNvSpPr>
              <p:nvPr/>
            </p:nvSpPr>
            <p:spPr bwMode="auto">
              <a:xfrm>
                <a:off x="2681383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>
                <a:off x="2886881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>
                <a:off x="3092378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3297876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350337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3708872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>
                <a:off x="3914369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2" name="Line 52"/>
              <p:cNvSpPr>
                <a:spLocks noChangeShapeType="1"/>
              </p:cNvSpPr>
              <p:nvPr/>
            </p:nvSpPr>
            <p:spPr bwMode="auto">
              <a:xfrm>
                <a:off x="4118333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432383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Line 54"/>
              <p:cNvSpPr>
                <a:spLocks noChangeShapeType="1"/>
              </p:cNvSpPr>
              <p:nvPr/>
            </p:nvSpPr>
            <p:spPr bwMode="auto">
              <a:xfrm>
                <a:off x="4529329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Line 55"/>
              <p:cNvSpPr>
                <a:spLocks noChangeShapeType="1"/>
              </p:cNvSpPr>
              <p:nvPr/>
            </p:nvSpPr>
            <p:spPr bwMode="auto">
              <a:xfrm>
                <a:off x="4734826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6" name="Line 56"/>
              <p:cNvSpPr>
                <a:spLocks noChangeShapeType="1"/>
              </p:cNvSpPr>
              <p:nvPr/>
            </p:nvSpPr>
            <p:spPr bwMode="auto">
              <a:xfrm>
                <a:off x="494032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57"/>
              <p:cNvSpPr>
                <a:spLocks noChangeShapeType="1"/>
              </p:cNvSpPr>
              <p:nvPr/>
            </p:nvSpPr>
            <p:spPr bwMode="auto">
              <a:xfrm>
                <a:off x="5145822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Line 58"/>
              <p:cNvSpPr>
                <a:spLocks noChangeShapeType="1"/>
              </p:cNvSpPr>
              <p:nvPr/>
            </p:nvSpPr>
            <p:spPr bwMode="auto">
              <a:xfrm>
                <a:off x="5351320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>
                <a:off x="5556817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>
                <a:off x="576078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5966279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6171777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Line 63"/>
              <p:cNvSpPr>
                <a:spLocks noChangeShapeType="1"/>
              </p:cNvSpPr>
              <p:nvPr/>
            </p:nvSpPr>
            <p:spPr bwMode="auto">
              <a:xfrm>
                <a:off x="637727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4" name="Line 64"/>
              <p:cNvSpPr>
                <a:spLocks noChangeShapeType="1"/>
              </p:cNvSpPr>
              <p:nvPr/>
            </p:nvSpPr>
            <p:spPr bwMode="auto">
              <a:xfrm>
                <a:off x="6582772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Line 65"/>
              <p:cNvSpPr>
                <a:spLocks noChangeShapeType="1"/>
              </p:cNvSpPr>
              <p:nvPr/>
            </p:nvSpPr>
            <p:spPr bwMode="auto">
              <a:xfrm>
                <a:off x="6788270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66"/>
              <p:cNvSpPr>
                <a:spLocks noChangeShapeType="1"/>
              </p:cNvSpPr>
              <p:nvPr/>
            </p:nvSpPr>
            <p:spPr bwMode="auto">
              <a:xfrm>
                <a:off x="6993767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67"/>
              <p:cNvSpPr>
                <a:spLocks noChangeShapeType="1"/>
              </p:cNvSpPr>
              <p:nvPr/>
            </p:nvSpPr>
            <p:spPr bwMode="auto">
              <a:xfrm>
                <a:off x="7199265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68"/>
              <p:cNvSpPr>
                <a:spLocks noChangeShapeType="1"/>
              </p:cNvSpPr>
              <p:nvPr/>
            </p:nvSpPr>
            <p:spPr bwMode="auto">
              <a:xfrm>
                <a:off x="7403229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Line 69"/>
              <p:cNvSpPr>
                <a:spLocks noChangeShapeType="1"/>
              </p:cNvSpPr>
              <p:nvPr/>
            </p:nvSpPr>
            <p:spPr bwMode="auto">
              <a:xfrm>
                <a:off x="7608727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0" name="Line 70"/>
              <p:cNvSpPr>
                <a:spLocks noChangeShapeType="1"/>
              </p:cNvSpPr>
              <p:nvPr/>
            </p:nvSpPr>
            <p:spPr bwMode="auto">
              <a:xfrm>
                <a:off x="7814225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Rectangle 71"/>
              <p:cNvSpPr>
                <a:spLocks noChangeArrowheads="1"/>
              </p:cNvSpPr>
              <p:nvPr/>
            </p:nvSpPr>
            <p:spPr bwMode="auto">
              <a:xfrm>
                <a:off x="1380920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3023368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Rectangle 73"/>
              <p:cNvSpPr>
                <a:spLocks noChangeArrowheads="1"/>
              </p:cNvSpPr>
              <p:nvPr/>
            </p:nvSpPr>
            <p:spPr bwMode="auto">
              <a:xfrm>
                <a:off x="4665816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6308264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5" name="Rectangle 75"/>
              <p:cNvSpPr>
                <a:spLocks noChangeArrowheads="1"/>
              </p:cNvSpPr>
              <p:nvPr/>
            </p:nvSpPr>
            <p:spPr bwMode="auto">
              <a:xfrm>
                <a:off x="4118333" y="3417826"/>
                <a:ext cx="282130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Y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</a:p>
            </p:txBody>
          </p:sp>
          <p:sp>
            <p:nvSpPr>
              <p:cNvPr id="96" name="Rectangle 76"/>
              <p:cNvSpPr>
                <a:spLocks noChangeArrowheads="1"/>
              </p:cNvSpPr>
              <p:nvPr/>
            </p:nvSpPr>
            <p:spPr bwMode="auto">
              <a:xfrm>
                <a:off x="3914369" y="3417826"/>
                <a:ext cx="266099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97" name="Rectangle 77"/>
              <p:cNvSpPr>
                <a:spLocks noChangeArrowheads="1"/>
              </p:cNvSpPr>
              <p:nvPr/>
            </p:nvSpPr>
            <p:spPr bwMode="auto">
              <a:xfrm>
                <a:off x="3695069" y="3417826"/>
                <a:ext cx="278924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  <p:sp>
            <p:nvSpPr>
              <p:cNvPr id="98" name="Rectangle 78"/>
              <p:cNvSpPr>
                <a:spLocks noChangeArrowheads="1"/>
              </p:cNvSpPr>
              <p:nvPr/>
            </p:nvSpPr>
            <p:spPr bwMode="auto">
              <a:xfrm>
                <a:off x="3489572" y="3417826"/>
                <a:ext cx="272512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K</a:t>
                </a:r>
              </a:p>
            </p:txBody>
          </p:sp>
          <p:sp>
            <p:nvSpPr>
              <p:cNvPr id="99" name="Rectangle 79"/>
              <p:cNvSpPr>
                <a:spLocks noChangeArrowheads="1"/>
              </p:cNvSpPr>
              <p:nvPr/>
            </p:nvSpPr>
            <p:spPr bwMode="auto">
              <a:xfrm>
                <a:off x="3265671" y="3417826"/>
                <a:ext cx="282130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U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G</a:t>
                </a:r>
              </a:p>
            </p:txBody>
          </p:sp>
          <p:sp>
            <p:nvSpPr>
              <p:cNvPr id="100" name="Rectangle 80"/>
              <p:cNvSpPr>
                <a:spLocks noChangeArrowheads="1"/>
              </p:cNvSpPr>
              <p:nvPr/>
            </p:nvSpPr>
            <p:spPr bwMode="auto">
              <a:xfrm>
                <a:off x="709219" y="1545958"/>
                <a:ext cx="728404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比特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0                                8                                16                               24                              31</a:t>
                </a:r>
              </a:p>
            </p:txBody>
          </p:sp>
          <p:sp>
            <p:nvSpPr>
              <p:cNvPr id="101" name="Line 81"/>
              <p:cNvSpPr>
                <a:spLocks noChangeShapeType="1"/>
              </p:cNvSpPr>
              <p:nvPr/>
            </p:nvSpPr>
            <p:spPr bwMode="auto">
              <a:xfrm flipH="1">
                <a:off x="6170243" y="4321055"/>
                <a:ext cx="3067" cy="4220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" name="Rectangle 83"/>
              <p:cNvSpPr>
                <a:spLocks noChangeArrowheads="1"/>
              </p:cNvSpPr>
              <p:nvPr/>
            </p:nvSpPr>
            <p:spPr bwMode="auto">
              <a:xfrm>
                <a:off x="6475423" y="4364660"/>
                <a:ext cx="1104167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填    充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58235" y="1268760"/>
              <a:ext cx="6563658" cy="366767"/>
              <a:chOff x="1258235" y="1268760"/>
              <a:chExt cx="6563658" cy="366767"/>
            </a:xfrm>
          </p:grpSpPr>
          <p:sp>
            <p:nvSpPr>
              <p:cNvPr id="111" name="Line 35"/>
              <p:cNvSpPr>
                <a:spLocks noChangeShapeType="1"/>
              </p:cNvSpPr>
              <p:nvPr/>
            </p:nvSpPr>
            <p:spPr bwMode="auto">
              <a:xfrm>
                <a:off x="1258235" y="1426047"/>
                <a:ext cx="656365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4218015" y="1268760"/>
                <a:ext cx="721352" cy="366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8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32 bit</a:t>
                </a:r>
              </a:p>
            </p:txBody>
          </p:sp>
        </p:grpSp>
      </p:grp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7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22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92291" y="1989186"/>
            <a:ext cx="672468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源端口</a:t>
            </a:r>
            <a:r>
              <a:rPr lang="en-US" altLang="zh-CN" sz="2000" kern="0" dirty="0">
                <a:solidFill>
                  <a:srgbClr val="FFFF00"/>
                </a:solidFill>
              </a:rPr>
              <a:t>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SrcPort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rgbClr val="FFFF00"/>
                </a:solidFill>
              </a:rPr>
              <a:t>、目的端口</a:t>
            </a:r>
            <a:r>
              <a:rPr lang="en-US" altLang="zh-CN" sz="2000" kern="0" dirty="0">
                <a:solidFill>
                  <a:srgbClr val="FFFF00"/>
                </a:solidFill>
              </a:rPr>
              <a:t>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DstPort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：各</a:t>
            </a:r>
            <a:r>
              <a:rPr lang="en-US" altLang="zh-CN" sz="2000" kern="0" dirty="0">
                <a:solidFill>
                  <a:schemeClr val="bg1"/>
                </a:solidFill>
              </a:rPr>
              <a:t>2</a:t>
            </a:r>
            <a:r>
              <a:rPr lang="zh-CN" altLang="en-US" sz="2000" kern="0" dirty="0">
                <a:solidFill>
                  <a:schemeClr val="bg1"/>
                </a:solidFill>
              </a:rPr>
              <a:t>字节，分别写入源、目的端口号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端口是传输层与应用层的服务接口，传输层多路分解</a:t>
            </a:r>
            <a:r>
              <a:rPr lang="en-US" altLang="zh-CN" sz="1800" kern="0" dirty="0">
                <a:solidFill>
                  <a:schemeClr val="bg1"/>
                </a:solidFill>
              </a:rPr>
              <a:t>/</a:t>
            </a:r>
            <a:r>
              <a:rPr lang="zh-CN" altLang="en-US" sz="1800" kern="0" dirty="0">
                <a:solidFill>
                  <a:schemeClr val="bg1"/>
                </a:solidFill>
              </a:rPr>
              <a:t>复用通过端口实现</a:t>
            </a:r>
            <a:endParaRPr lang="en-US" altLang="zh-CN" sz="18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每个</a:t>
            </a:r>
            <a:r>
              <a:rPr lang="en-US" altLang="zh-CN" sz="1800" kern="0" dirty="0">
                <a:solidFill>
                  <a:schemeClr val="bg1"/>
                </a:solidFill>
              </a:rPr>
              <a:t>TCP</a:t>
            </a:r>
            <a:r>
              <a:rPr lang="zh-CN" altLang="en-US" sz="1800" kern="0" dirty="0">
                <a:solidFill>
                  <a:schemeClr val="bg1"/>
                </a:solidFill>
              </a:rPr>
              <a:t>连接的唯一标识 </a:t>
            </a:r>
            <a:r>
              <a:rPr lang="en-US" altLang="zh-CN" sz="1800" kern="0" dirty="0">
                <a:solidFill>
                  <a:schemeClr val="bg1"/>
                </a:solidFill>
              </a:rPr>
              <a:t>&lt;</a:t>
            </a:r>
            <a:r>
              <a:rPr lang="en-US" altLang="zh-CN" sz="1800" kern="0" dirty="0" err="1">
                <a:solidFill>
                  <a:schemeClr val="bg1"/>
                </a:solidFill>
              </a:rPr>
              <a:t>SrcPort</a:t>
            </a:r>
            <a:r>
              <a:rPr lang="en-US" altLang="zh-CN" sz="1800" kern="0" dirty="0">
                <a:solidFill>
                  <a:schemeClr val="bg1"/>
                </a:solidFill>
              </a:rPr>
              <a:t>, </a:t>
            </a:r>
            <a:r>
              <a:rPr lang="en-US" altLang="zh-CN" sz="1800" kern="0" dirty="0" err="1">
                <a:solidFill>
                  <a:schemeClr val="bg1"/>
                </a:solidFill>
              </a:rPr>
              <a:t>SrcIPAddr</a:t>
            </a:r>
            <a:r>
              <a:rPr lang="en-US" altLang="zh-CN" sz="1800" kern="0" dirty="0">
                <a:solidFill>
                  <a:schemeClr val="bg1"/>
                </a:solidFill>
              </a:rPr>
              <a:t>, </a:t>
            </a:r>
            <a:r>
              <a:rPr lang="en-US" altLang="zh-CN" sz="1800" kern="0" dirty="0" err="1">
                <a:solidFill>
                  <a:schemeClr val="bg1"/>
                </a:solidFill>
              </a:rPr>
              <a:t>DstPort</a:t>
            </a:r>
            <a:r>
              <a:rPr lang="en-US" altLang="zh-CN" sz="1800" kern="0" dirty="0">
                <a:solidFill>
                  <a:schemeClr val="bg1"/>
                </a:solidFill>
              </a:rPr>
              <a:t>, </a:t>
            </a:r>
            <a:r>
              <a:rPr lang="en-US" altLang="zh-CN" sz="1800" kern="0" dirty="0" err="1">
                <a:solidFill>
                  <a:schemeClr val="bg1"/>
                </a:solidFill>
              </a:rPr>
              <a:t>DstIPAddr</a:t>
            </a:r>
            <a:r>
              <a:rPr lang="en-US" altLang="zh-CN" sz="1800" kern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29505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93889" y="2471438"/>
            <a:ext cx="672468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序号</a:t>
            </a:r>
            <a:r>
              <a:rPr lang="en-US" altLang="zh-CN" sz="2000" kern="0" dirty="0">
                <a:solidFill>
                  <a:srgbClr val="FFFF00"/>
                </a:solidFill>
              </a:rPr>
              <a:t>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SequenceNum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4</a:t>
            </a:r>
            <a:r>
              <a:rPr lang="zh-CN" altLang="en-US" sz="2000" kern="0" dirty="0">
                <a:solidFill>
                  <a:schemeClr val="bg1"/>
                </a:solidFill>
              </a:rPr>
              <a:t>字节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TCP </a:t>
            </a:r>
            <a:r>
              <a:rPr lang="zh-CN" altLang="en-US" sz="1800" kern="0" dirty="0">
                <a:solidFill>
                  <a:schemeClr val="bg1"/>
                </a:solidFill>
              </a:rPr>
              <a:t>连接中传送的数据流中的每一个字节都按顺序编上一个序号，</a:t>
            </a:r>
            <a:r>
              <a:rPr lang="zh-CN" altLang="en-US" sz="1800" kern="0" dirty="0">
                <a:solidFill>
                  <a:srgbClr val="FFFF00"/>
                </a:solidFill>
              </a:rPr>
              <a:t>序号字段</a:t>
            </a:r>
            <a:r>
              <a:rPr lang="zh-CN" altLang="en-US" sz="1800" kern="0" dirty="0">
                <a:solidFill>
                  <a:schemeClr val="bg1"/>
                </a:solidFill>
              </a:rPr>
              <a:t>的值则指的是本报文段所发送的数据的第一个字节的序号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29912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0" name="矩形 119"/>
          <p:cNvSpPr/>
          <p:nvPr/>
        </p:nvSpPr>
        <p:spPr>
          <a:xfrm>
            <a:off x="1193889" y="2941703"/>
            <a:ext cx="672468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568765" y="5109046"/>
            <a:ext cx="8059782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6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确认号</a:t>
            </a:r>
            <a:r>
              <a:rPr lang="en-US" altLang="zh-CN" sz="2000" kern="0" dirty="0">
                <a:solidFill>
                  <a:srgbClr val="FFFF00"/>
                </a:solidFill>
              </a:rPr>
              <a:t>(</a:t>
            </a:r>
            <a:r>
              <a:rPr lang="en-US" altLang="zh-CN" sz="2000" kern="0">
                <a:solidFill>
                  <a:srgbClr val="FFFF00"/>
                </a:solidFill>
              </a:rPr>
              <a:t>AcknowledgmentNum)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4</a:t>
            </a:r>
            <a:r>
              <a:rPr lang="zh-CN" altLang="en-US" sz="2000" kern="0" dirty="0">
                <a:solidFill>
                  <a:schemeClr val="bg1"/>
                </a:solidFill>
              </a:rPr>
              <a:t>字节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指期望收到对方的下一个报文段的数据的第一个字节的序号</a:t>
            </a:r>
            <a:endParaRPr lang="en-US" altLang="zh-CN" sz="18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若确认号</a:t>
            </a:r>
            <a:r>
              <a:rPr lang="en-US" altLang="zh-CN" sz="1800" kern="0" dirty="0">
                <a:solidFill>
                  <a:schemeClr val="bg1"/>
                </a:solidFill>
              </a:rPr>
              <a:t>=N</a:t>
            </a:r>
            <a:r>
              <a:rPr lang="zh-CN" altLang="en-US" sz="1800" kern="0" dirty="0">
                <a:solidFill>
                  <a:schemeClr val="bg1"/>
                </a:solidFill>
              </a:rPr>
              <a:t>，则表明：到序号</a:t>
            </a:r>
            <a:r>
              <a:rPr lang="en-US" altLang="zh-CN" sz="1800" kern="0" dirty="0">
                <a:solidFill>
                  <a:schemeClr val="bg1"/>
                </a:solidFill>
              </a:rPr>
              <a:t>N-1</a:t>
            </a:r>
            <a:r>
              <a:rPr lang="zh-CN" altLang="en-US" sz="1800" kern="0" dirty="0">
                <a:solidFill>
                  <a:schemeClr val="bg1"/>
                </a:solidFill>
              </a:rPr>
              <a:t>为止的所有数据已正确接收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13013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37850" y="3357541"/>
            <a:ext cx="1070726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数据偏移</a:t>
            </a:r>
            <a:r>
              <a:rPr lang="en-US" altLang="zh-CN" sz="2000" kern="0" dirty="0">
                <a:solidFill>
                  <a:srgbClr val="FFFF00"/>
                </a:solidFill>
              </a:rPr>
              <a:t>/</a:t>
            </a:r>
            <a:r>
              <a:rPr lang="zh-CN" altLang="en-US" sz="2000" kern="0" dirty="0">
                <a:solidFill>
                  <a:srgbClr val="FFFF00"/>
                </a:solidFill>
              </a:rPr>
              <a:t>首部长度 </a:t>
            </a:r>
            <a:r>
              <a:rPr lang="en-US" altLang="zh-CN" sz="2000" kern="0" dirty="0">
                <a:solidFill>
                  <a:srgbClr val="FFFF00"/>
                </a:solidFill>
              </a:rPr>
              <a:t>(Offset/</a:t>
            </a:r>
            <a:r>
              <a:rPr lang="en-US" altLang="zh-CN" sz="2000" kern="0" dirty="0" err="1">
                <a:solidFill>
                  <a:srgbClr val="FFFF00"/>
                </a:solidFill>
              </a:rPr>
              <a:t>HdrLen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4 bit</a:t>
            </a:r>
            <a:endParaRPr lang="zh-CN" altLang="en-US" sz="20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TCP </a:t>
            </a:r>
            <a:r>
              <a:rPr lang="zh-CN" altLang="en-US" sz="1800" kern="0" dirty="0">
                <a:solidFill>
                  <a:schemeClr val="bg1"/>
                </a:solidFill>
              </a:rPr>
              <a:t>报文段的数据起始处到 </a:t>
            </a:r>
            <a:r>
              <a:rPr lang="en-US" altLang="zh-CN" sz="1800" kern="0" dirty="0">
                <a:solidFill>
                  <a:schemeClr val="bg1"/>
                </a:solidFill>
              </a:rPr>
              <a:t>TCP </a:t>
            </a:r>
            <a:r>
              <a:rPr lang="zh-CN" altLang="en-US" sz="1800" kern="0" dirty="0">
                <a:solidFill>
                  <a:schemeClr val="bg1"/>
                </a:solidFill>
              </a:rPr>
              <a:t>报文段起始处的偏移，即头部长度</a:t>
            </a:r>
            <a:endParaRPr lang="en-US" altLang="zh-CN" sz="18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单位为</a:t>
            </a:r>
            <a:r>
              <a:rPr lang="en-US" altLang="zh-CN" sz="1800" kern="0" dirty="0">
                <a:solidFill>
                  <a:schemeClr val="bg1"/>
                </a:solidFill>
              </a:rPr>
              <a:t>32</a:t>
            </a:r>
            <a:r>
              <a:rPr lang="zh-CN" altLang="en-US" sz="1800" kern="0" dirty="0">
                <a:solidFill>
                  <a:schemeClr val="bg1"/>
                </a:solidFill>
              </a:rPr>
              <a:t>位字</a:t>
            </a:r>
            <a:r>
              <a:rPr lang="en-US" altLang="zh-CN" sz="1800" kern="0" dirty="0">
                <a:solidFill>
                  <a:schemeClr val="bg1"/>
                </a:solidFill>
              </a:rPr>
              <a:t>(4</a:t>
            </a:r>
            <a:r>
              <a:rPr lang="zh-CN" altLang="en-US" sz="1800" kern="0" dirty="0">
                <a:solidFill>
                  <a:schemeClr val="bg1"/>
                </a:solidFill>
              </a:rPr>
              <a:t>字节</a:t>
            </a:r>
            <a:r>
              <a:rPr lang="en-US" altLang="zh-CN" sz="1800" kern="0" dirty="0">
                <a:solidFill>
                  <a:schemeClr val="bg1"/>
                </a:solidFill>
              </a:rPr>
              <a:t>)</a:t>
            </a:r>
            <a:r>
              <a:rPr lang="zh-CN" altLang="en-US" sz="1800" kern="0" dirty="0">
                <a:solidFill>
                  <a:schemeClr val="bg1"/>
                </a:solidFill>
              </a:rPr>
              <a:t>，最大值为</a:t>
            </a:r>
            <a:r>
              <a:rPr lang="en-US" altLang="zh-CN" sz="1800" kern="0" dirty="0">
                <a:solidFill>
                  <a:schemeClr val="bg1"/>
                </a:solidFill>
              </a:rPr>
              <a:t>60</a:t>
            </a:r>
            <a:r>
              <a:rPr lang="zh-CN" altLang="en-US" sz="1800" kern="0" dirty="0">
                <a:solidFill>
                  <a:schemeClr val="bg1"/>
                </a:solidFill>
              </a:rPr>
              <a:t>字节，选项长度不超过</a:t>
            </a:r>
            <a:r>
              <a:rPr lang="en-US" altLang="zh-CN" sz="1800" kern="0" dirty="0">
                <a:solidFill>
                  <a:schemeClr val="bg1"/>
                </a:solidFill>
              </a:rPr>
              <a:t>40</a:t>
            </a:r>
            <a:r>
              <a:rPr lang="zh-CN" altLang="en-US" sz="1800" kern="0" dirty="0">
                <a:solidFill>
                  <a:schemeClr val="bg1"/>
                </a:solidFill>
              </a:rPr>
              <a:t>字节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14666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065312" y="3357541"/>
            <a:ext cx="1347581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保留字段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6 bit</a:t>
            </a:r>
            <a:endParaRPr lang="zh-CN" altLang="en-US" sz="20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置</a:t>
            </a:r>
            <a:r>
              <a:rPr lang="en-US" altLang="zh-CN" sz="1800" kern="0" dirty="0">
                <a:solidFill>
                  <a:schemeClr val="bg1"/>
                </a:solidFill>
              </a:rPr>
              <a:t>0</a:t>
            </a:r>
            <a:r>
              <a:rPr lang="zh-CN" altLang="en-US" sz="1800" kern="0" dirty="0">
                <a:solidFill>
                  <a:schemeClr val="bg1"/>
                </a:solidFill>
              </a:rPr>
              <a:t>，保留为今后使用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35348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13609" y="3357541"/>
            <a:ext cx="1452207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标注 107"/>
          <p:cNvSpPr/>
          <p:nvPr/>
        </p:nvSpPr>
        <p:spPr>
          <a:xfrm>
            <a:off x="3781709" y="5288878"/>
            <a:ext cx="3417556" cy="496848"/>
          </a:xfrm>
          <a:prstGeom prst="wedgeRoundRectCallout">
            <a:avLst>
              <a:gd name="adj1" fmla="val -55500"/>
              <a:gd name="adj2" fmla="val -33322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 bit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标志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(Flags)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字段</a:t>
            </a:r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16541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25375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>
                <a:solidFill>
                  <a:srgbClr val="FFFF00"/>
                </a:solidFill>
              </a:rPr>
              <a:t>URG 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URGent</a:t>
            </a:r>
            <a:r>
              <a:rPr lang="en-US" altLang="zh-CN" sz="2000" kern="0" dirty="0">
                <a:solidFill>
                  <a:srgbClr val="FFFF00"/>
                </a:solidFill>
              </a:rPr>
              <a:t>, </a:t>
            </a:r>
            <a:r>
              <a:rPr lang="zh-CN" altLang="en-US" sz="2000" kern="0" dirty="0">
                <a:solidFill>
                  <a:srgbClr val="FFFF00"/>
                </a:solidFill>
              </a:rPr>
              <a:t>紧急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：置</a:t>
            </a:r>
            <a:r>
              <a:rPr lang="en-US" altLang="zh-CN" sz="2000" kern="0" dirty="0">
                <a:solidFill>
                  <a:schemeClr val="bg1"/>
                </a:solidFill>
              </a:rPr>
              <a:t>1</a:t>
            </a:r>
            <a:r>
              <a:rPr lang="zh-CN" altLang="en-US" sz="2000" kern="0" dirty="0">
                <a:solidFill>
                  <a:schemeClr val="bg1"/>
                </a:solidFill>
              </a:rPr>
              <a:t>时，标志本报文段包含紧急数据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此时</a:t>
            </a:r>
            <a:r>
              <a:rPr lang="zh-CN" altLang="en-US" sz="1800" kern="0" dirty="0">
                <a:solidFill>
                  <a:srgbClr val="FFFF00"/>
                </a:solidFill>
              </a:rPr>
              <a:t>紧急指针 </a:t>
            </a:r>
            <a:r>
              <a:rPr lang="en-US" altLang="zh-CN" sz="1800" kern="0" dirty="0">
                <a:solidFill>
                  <a:srgbClr val="FFFF00"/>
                </a:solidFill>
              </a:rPr>
              <a:t>(</a:t>
            </a:r>
            <a:r>
              <a:rPr lang="en-US" altLang="zh-CN" sz="1800" kern="0" dirty="0" err="1">
                <a:solidFill>
                  <a:srgbClr val="FFFF00"/>
                </a:solidFill>
              </a:rPr>
              <a:t>UrgPtr</a:t>
            </a:r>
            <a:r>
              <a:rPr lang="en-US" altLang="zh-CN" sz="1800" kern="0" dirty="0">
                <a:solidFill>
                  <a:srgbClr val="FFFF00"/>
                </a:solidFill>
              </a:rPr>
              <a:t>) </a:t>
            </a:r>
            <a:r>
              <a:rPr lang="zh-CN" altLang="en-US" sz="1800" kern="0" dirty="0">
                <a:solidFill>
                  <a:schemeClr val="bg1"/>
                </a:solidFill>
              </a:rPr>
              <a:t>字段指明报文段中的非紧急数据从什么地方开始，紧急数据在报文段段体前部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527795" y="3782539"/>
            <a:ext cx="3430581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uiExpand="1" build="p" animBg="1"/>
      <p:bldP spid="10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447446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>
                <a:solidFill>
                  <a:srgbClr val="FFFF00"/>
                </a:solidFill>
              </a:rPr>
              <a:t>ACK (</a:t>
            </a:r>
            <a:r>
              <a:rPr lang="zh-CN" altLang="en-US" sz="2000" kern="0" dirty="0">
                <a:solidFill>
                  <a:srgbClr val="FFFF00"/>
                </a:solidFill>
              </a:rPr>
              <a:t>确认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：仅当该标志位置</a:t>
            </a:r>
            <a:r>
              <a:rPr lang="en-US" altLang="zh-CN" sz="2000" kern="0" dirty="0">
                <a:solidFill>
                  <a:schemeClr val="bg1"/>
                </a:solidFill>
              </a:rPr>
              <a:t>1</a:t>
            </a:r>
            <a:r>
              <a:rPr lang="zh-CN" altLang="en-US" sz="2000" kern="0" dirty="0">
                <a:solidFill>
                  <a:schemeClr val="bg1"/>
                </a:solidFill>
              </a:rPr>
              <a:t>时，</a:t>
            </a:r>
            <a:r>
              <a:rPr lang="zh-CN" altLang="en-US" sz="2000" kern="0" dirty="0">
                <a:solidFill>
                  <a:srgbClr val="FFFF00"/>
                </a:solidFill>
              </a:rPr>
              <a:t>确认号字段</a:t>
            </a:r>
            <a:r>
              <a:rPr lang="zh-CN" altLang="en-US" sz="2000" kern="0" dirty="0">
                <a:solidFill>
                  <a:schemeClr val="bg1"/>
                </a:solidFill>
              </a:rPr>
              <a:t>才有效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表明接收方应对</a:t>
            </a:r>
            <a:r>
              <a:rPr lang="zh-CN" altLang="en-US" sz="1800" kern="0" dirty="0">
                <a:solidFill>
                  <a:srgbClr val="FFFF00"/>
                </a:solidFill>
              </a:rPr>
              <a:t> 确认号</a:t>
            </a:r>
            <a:r>
              <a:rPr lang="en-US" altLang="zh-CN" sz="1800" kern="0" dirty="0">
                <a:solidFill>
                  <a:srgbClr val="FFFF00"/>
                </a:solidFill>
              </a:rPr>
              <a:t> </a:t>
            </a:r>
            <a:r>
              <a:rPr lang="zh-CN" altLang="en-US" sz="1800" kern="0" dirty="0">
                <a:solidFill>
                  <a:schemeClr val="bg1"/>
                </a:solidFill>
              </a:rPr>
              <a:t>字段加以注意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5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643391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>
                <a:solidFill>
                  <a:srgbClr val="FFFF00"/>
                </a:solidFill>
              </a:rPr>
              <a:t>PSH 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PuSH</a:t>
            </a:r>
            <a:r>
              <a:rPr lang="en-US" altLang="zh-CN" sz="2000" kern="0" dirty="0">
                <a:solidFill>
                  <a:srgbClr val="FFFF00"/>
                </a:solidFill>
              </a:rPr>
              <a:t>, </a:t>
            </a:r>
            <a:r>
              <a:rPr lang="zh-CN" altLang="en-US" sz="2000" kern="0" dirty="0">
                <a:solidFill>
                  <a:srgbClr val="FFFF00"/>
                </a:solidFill>
              </a:rPr>
              <a:t>推送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：该标志位置</a:t>
            </a:r>
            <a:r>
              <a:rPr lang="en-US" altLang="zh-CN" sz="2000" kern="0" dirty="0">
                <a:solidFill>
                  <a:schemeClr val="bg1"/>
                </a:solidFill>
              </a:rPr>
              <a:t>1</a:t>
            </a:r>
            <a:r>
              <a:rPr lang="zh-CN" altLang="en-US" sz="2000" kern="0" dirty="0">
                <a:solidFill>
                  <a:schemeClr val="bg1"/>
                </a:solidFill>
              </a:rPr>
              <a:t>时，说明发送方调用了</a:t>
            </a:r>
            <a:r>
              <a:rPr lang="en-US" altLang="zh-CN" sz="2000" kern="0" dirty="0">
                <a:solidFill>
                  <a:schemeClr val="bg1"/>
                </a:solidFill>
              </a:rPr>
              <a:t>push</a:t>
            </a:r>
            <a:r>
              <a:rPr lang="zh-CN" altLang="en-US" sz="2000" kern="0" dirty="0">
                <a:solidFill>
                  <a:schemeClr val="bg1"/>
                </a:solidFill>
              </a:rPr>
              <a:t>操作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接收方应尽快地交付给接收应用进程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4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应用进程间通信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260621"/>
          </a:xfrm>
        </p:spPr>
        <p:txBody>
          <a:bodyPr/>
          <a:lstStyle/>
          <a:p>
            <a:r>
              <a:rPr lang="zh-CN" altLang="en-US" dirty="0"/>
              <a:t>传输层实现应用进程间的端到端</a:t>
            </a:r>
            <a:r>
              <a:rPr lang="en-US" altLang="zh-CN" dirty="0"/>
              <a:t>(end-to-end)</a:t>
            </a:r>
            <a:r>
              <a:rPr lang="zh-CN" altLang="en-US" dirty="0"/>
              <a:t>通信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向应用层提供通信服务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面向通信部分的最高层，同时也是用户功能中的最低层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一般只有端系统的协议栈才有传输层，网络结点仅用到下三层的功能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有些特定的</a:t>
            </a:r>
            <a:r>
              <a:rPr lang="en-US" altLang="zh-CN" dirty="0"/>
              <a:t>middlebox</a:t>
            </a:r>
            <a:r>
              <a:rPr lang="zh-CN" altLang="en-US" dirty="0"/>
              <a:t>也需要实现</a:t>
            </a:r>
            <a:r>
              <a:rPr lang="en-US" altLang="zh-CN" dirty="0"/>
              <a:t>TCP</a:t>
            </a:r>
            <a:r>
              <a:rPr lang="zh-CN" altLang="en-US" dirty="0"/>
              <a:t>等（</a:t>
            </a:r>
            <a:r>
              <a:rPr lang="en-US" altLang="zh-CN" dirty="0">
                <a:solidFill>
                  <a:srgbClr val="FF0000"/>
                </a:solidFill>
              </a:rPr>
              <a:t>NAT……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84877" y="4029346"/>
            <a:ext cx="6239329" cy="2752453"/>
            <a:chOff x="1206500" y="1924050"/>
            <a:chExt cx="6877050" cy="4334728"/>
          </a:xfrm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2217738" y="4076700"/>
              <a:ext cx="492601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1206500" y="2379663"/>
              <a:ext cx="1781175" cy="1033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6302375" y="2379663"/>
              <a:ext cx="1781175" cy="1033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206500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1476375" y="1924050"/>
              <a:ext cx="1106047" cy="48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889125" y="2849562"/>
              <a:ext cx="342770" cy="44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185988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6302376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6572251" y="1924050"/>
              <a:ext cx="1106047" cy="48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6984999" y="2849562"/>
              <a:ext cx="342770" cy="44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7281863" y="2276475"/>
              <a:ext cx="737128" cy="133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5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132013" y="4160838"/>
              <a:ext cx="0" cy="1109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7229475" y="4160838"/>
              <a:ext cx="0" cy="1109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132013" y="5014913"/>
              <a:ext cx="50974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106050" y="4557713"/>
              <a:ext cx="3141452" cy="84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协议的作用范围</a:t>
              </a:r>
            </a:p>
            <a:p>
              <a:pPr algn="ctr" eaLnBrk="0" hangingPunct="0"/>
              <a:r>
                <a:rPr kumimoji="1"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（提供主机之间的逻辑通信）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535113" y="3262313"/>
              <a:ext cx="3175" cy="286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7799388" y="3308350"/>
              <a:ext cx="6350" cy="277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538288" y="5781675"/>
              <a:ext cx="62849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185424" y="5418139"/>
              <a:ext cx="3141452" cy="84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传输层协议的作用范围</a:t>
              </a:r>
            </a:p>
            <a:p>
              <a:pPr algn="ctr" eaLnBrk="0" hangingPunct="0"/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（提供进程之间的逻辑通信）</a:t>
              </a:r>
            </a:p>
          </p:txBody>
        </p:sp>
        <p:graphicFrame>
          <p:nvGraphicFramePr>
            <p:cNvPr id="5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711644"/>
                </p:ext>
              </p:extLst>
            </p:nvPr>
          </p:nvGraphicFramePr>
          <p:xfrm>
            <a:off x="3036888" y="3081338"/>
            <a:ext cx="3200400" cy="152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" name="VISIO" r:id="rId5" imgW="1689840" imgH="964440" progId="Visio.Drawing.6">
                    <p:embed/>
                  </p:oleObj>
                </mc:Choice>
                <mc:Fallback>
                  <p:oleObj name="VISIO" r:id="rId5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888" y="3081338"/>
                          <a:ext cx="3200400" cy="152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043480" y="3656339"/>
              <a:ext cx="879890" cy="529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pic>
          <p:nvPicPr>
            <p:cNvPr id="33" name="内容占位符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519" y="3576355"/>
              <a:ext cx="946569" cy="788436"/>
            </a:xfrm>
            <a:prstGeom prst="rect">
              <a:avLst/>
            </a:prstGeom>
          </p:spPr>
        </p:pic>
        <p:pic>
          <p:nvPicPr>
            <p:cNvPr id="32" name="内容占位符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463" y="3548856"/>
              <a:ext cx="946569" cy="788436"/>
            </a:xfrm>
            <a:prstGeom prst="rect">
              <a:avLst/>
            </a:prstGeom>
          </p:spPr>
        </p:pic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1984375" y="3279775"/>
              <a:ext cx="255588" cy="573088"/>
            </a:xfrm>
            <a:prstGeom prst="upDownArrow">
              <a:avLst>
                <a:gd name="adj1" fmla="val 50000"/>
                <a:gd name="adj2" fmla="val 448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7073900" y="3262313"/>
              <a:ext cx="255588" cy="573087"/>
            </a:xfrm>
            <a:prstGeom prst="upDownArrow">
              <a:avLst>
                <a:gd name="adj1" fmla="val 50000"/>
                <a:gd name="adj2" fmla="val 448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021820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865462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>
                <a:solidFill>
                  <a:srgbClr val="FFFF00"/>
                </a:solidFill>
              </a:rPr>
              <a:t>RST 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ReSeT</a:t>
            </a:r>
            <a:r>
              <a:rPr lang="en-US" altLang="zh-CN" sz="2000" kern="0" dirty="0">
                <a:solidFill>
                  <a:srgbClr val="FFFF00"/>
                </a:solidFill>
              </a:rPr>
              <a:t>, </a:t>
            </a:r>
            <a:r>
              <a:rPr lang="zh-CN" altLang="en-US" sz="2000" kern="0" dirty="0">
                <a:solidFill>
                  <a:srgbClr val="FFFF00"/>
                </a:solidFill>
              </a:rPr>
              <a:t>复位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：该标志位置</a:t>
            </a:r>
            <a:r>
              <a:rPr lang="en-US" altLang="zh-CN" sz="2000" kern="0" dirty="0">
                <a:solidFill>
                  <a:schemeClr val="bg1"/>
                </a:solidFill>
              </a:rPr>
              <a:t>1</a:t>
            </a:r>
            <a:r>
              <a:rPr lang="zh-CN" altLang="en-US" sz="2000" kern="0" dirty="0">
                <a:solidFill>
                  <a:schemeClr val="bg1"/>
                </a:solidFill>
              </a:rPr>
              <a:t>时，说明</a:t>
            </a:r>
            <a:r>
              <a:rPr lang="en-US" altLang="zh-CN" sz="2000" kern="0" dirty="0">
                <a:solidFill>
                  <a:schemeClr val="bg1"/>
                </a:solidFill>
              </a:rPr>
              <a:t>TCP</a:t>
            </a:r>
            <a:r>
              <a:rPr lang="zh-CN" altLang="en-US" sz="2000" kern="0" dirty="0">
                <a:solidFill>
                  <a:schemeClr val="bg1"/>
                </a:solidFill>
              </a:rPr>
              <a:t>连接出现了严重差错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必须释放连接，重新建立</a:t>
            </a:r>
            <a:endParaRPr lang="en-US" altLang="zh-CN" sz="18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也通过对该位置</a:t>
            </a:r>
            <a:r>
              <a:rPr lang="en-US" altLang="zh-CN" sz="1800" kern="0" dirty="0">
                <a:solidFill>
                  <a:schemeClr val="bg1"/>
                </a:solidFill>
              </a:rPr>
              <a:t>1</a:t>
            </a:r>
            <a:r>
              <a:rPr lang="zh-CN" altLang="en-US" sz="1800" kern="0" dirty="0">
                <a:solidFill>
                  <a:schemeClr val="bg1"/>
                </a:solidFill>
              </a:rPr>
              <a:t>，拒绝一个非法的报文段或拒绝打开一个连接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9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4074470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>
                <a:solidFill>
                  <a:srgbClr val="FFFF00"/>
                </a:solidFill>
              </a:rPr>
              <a:t>SYN (</a:t>
            </a:r>
            <a:r>
              <a:rPr lang="zh-CN" altLang="en-US" sz="2000" kern="0" dirty="0">
                <a:solidFill>
                  <a:srgbClr val="FFFF00"/>
                </a:solidFill>
              </a:rPr>
              <a:t>同步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：在建立</a:t>
            </a:r>
            <a:r>
              <a:rPr lang="en-US" altLang="zh-CN" sz="2000" kern="0" dirty="0">
                <a:solidFill>
                  <a:schemeClr val="bg1"/>
                </a:solidFill>
              </a:rPr>
              <a:t>TCP</a:t>
            </a:r>
            <a:r>
              <a:rPr lang="zh-CN" altLang="en-US" sz="2000" kern="0" dirty="0">
                <a:solidFill>
                  <a:schemeClr val="bg1"/>
                </a:solidFill>
              </a:rPr>
              <a:t>连接时使用，置</a:t>
            </a:r>
            <a:r>
              <a:rPr lang="en-US" altLang="zh-CN" sz="2000" kern="0" dirty="0">
                <a:solidFill>
                  <a:schemeClr val="bg1"/>
                </a:solidFill>
              </a:rPr>
              <a:t>1</a:t>
            </a:r>
            <a:r>
              <a:rPr lang="zh-CN" altLang="en-US" sz="2000" kern="0" dirty="0">
                <a:solidFill>
                  <a:schemeClr val="bg1"/>
                </a:solidFill>
              </a:rPr>
              <a:t>，表示这是一个连接请求</a:t>
            </a:r>
            <a:r>
              <a:rPr lang="en-US" altLang="zh-CN" sz="2000" kern="0" dirty="0">
                <a:solidFill>
                  <a:schemeClr val="bg1"/>
                </a:solidFill>
              </a:rPr>
              <a:t>/</a:t>
            </a:r>
            <a:r>
              <a:rPr lang="zh-CN" altLang="en-US" sz="2000" kern="0" dirty="0">
                <a:solidFill>
                  <a:schemeClr val="bg1"/>
                </a:solidFill>
              </a:rPr>
              <a:t>接受报文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SYN=1, ACK=0</a:t>
            </a:r>
            <a:r>
              <a:rPr lang="zh-CN" altLang="en-US" sz="1800" kern="0" dirty="0">
                <a:solidFill>
                  <a:schemeClr val="bg1"/>
                </a:solidFill>
              </a:rPr>
              <a:t>：连接请求</a:t>
            </a:r>
            <a:endParaRPr lang="en-US" altLang="zh-CN" sz="18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SYN=1, ACK=1</a:t>
            </a:r>
            <a:r>
              <a:rPr lang="zh-CN" altLang="en-US" sz="1800" kern="0" dirty="0">
                <a:solidFill>
                  <a:schemeClr val="bg1"/>
                </a:solidFill>
              </a:rPr>
              <a:t>：连接接受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4309603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>
                <a:solidFill>
                  <a:srgbClr val="FFFF00"/>
                </a:solidFill>
              </a:rPr>
              <a:t>FIN (</a:t>
            </a:r>
            <a:r>
              <a:rPr lang="zh-CN" altLang="en-US" sz="2000" kern="0" dirty="0">
                <a:solidFill>
                  <a:srgbClr val="FFFF00"/>
                </a:solidFill>
              </a:rPr>
              <a:t>终止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：用来释放一个连接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FIN = 1</a:t>
            </a:r>
            <a:r>
              <a:rPr lang="zh-CN" altLang="en-US" sz="1800" kern="0" dirty="0">
                <a:solidFill>
                  <a:schemeClr val="bg1"/>
                </a:solidFill>
              </a:rPr>
              <a:t>，表明此报文段的发送端的数据已发送完毕，要求释放</a:t>
            </a:r>
            <a:r>
              <a:rPr lang="en-US" altLang="zh-CN" sz="1800" kern="0" dirty="0">
                <a:solidFill>
                  <a:schemeClr val="bg1"/>
                </a:solidFill>
              </a:rPr>
              <a:t>TCP</a:t>
            </a:r>
            <a:r>
              <a:rPr lang="zh-CN" altLang="en-US" sz="1800" kern="0" dirty="0">
                <a:solidFill>
                  <a:schemeClr val="bg1"/>
                </a:solidFill>
              </a:rPr>
              <a:t>连接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8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4455533" y="3317937"/>
            <a:ext cx="3480036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err="1">
                <a:solidFill>
                  <a:srgbClr val="FFFF00"/>
                </a:solidFill>
              </a:rPr>
              <a:t>AdvertisedWindow</a:t>
            </a:r>
            <a:r>
              <a:rPr lang="en-US" altLang="zh-CN" sz="2000" kern="0" dirty="0">
                <a:solidFill>
                  <a:srgbClr val="FFFF00"/>
                </a:solidFill>
              </a:rPr>
              <a:t> (</a:t>
            </a:r>
            <a:r>
              <a:rPr lang="zh-CN" altLang="en-US" sz="2000" kern="0" dirty="0">
                <a:solidFill>
                  <a:srgbClr val="FFFF00"/>
                </a:solidFill>
              </a:rPr>
              <a:t>接收窗口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2</a:t>
            </a:r>
            <a:r>
              <a:rPr lang="zh-CN" altLang="en-US" sz="2000" kern="0" dirty="0">
                <a:solidFill>
                  <a:schemeClr val="bg1"/>
                </a:solidFill>
              </a:rPr>
              <a:t>字节，滑动窗口算法中使用，流量控制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指明该报文段发送者的接收窗口大小，用于指示对端设置其发送窗口大小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269940" y="3749373"/>
            <a:ext cx="3480036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err="1">
                <a:solidFill>
                  <a:srgbClr val="FFFF00"/>
                </a:solidFill>
              </a:rPr>
              <a:t>CheckSum</a:t>
            </a:r>
            <a:r>
              <a:rPr lang="en-US" altLang="zh-CN" sz="2000" kern="0" dirty="0">
                <a:solidFill>
                  <a:srgbClr val="FFFF00"/>
                </a:solidFill>
              </a:rPr>
              <a:t> (</a:t>
            </a:r>
            <a:r>
              <a:rPr lang="zh-CN" altLang="en-US" sz="2000" kern="0" dirty="0">
                <a:solidFill>
                  <a:srgbClr val="FFFF00"/>
                </a:solidFill>
              </a:rPr>
              <a:t>校验和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2</a:t>
            </a:r>
            <a:r>
              <a:rPr lang="zh-CN" altLang="en-US" sz="2000" kern="0" dirty="0">
                <a:solidFill>
                  <a:schemeClr val="bg1"/>
                </a:solidFill>
              </a:rPr>
              <a:t>字节，与</a:t>
            </a:r>
            <a:r>
              <a:rPr lang="en-US" altLang="zh-CN" sz="2000" kern="0" dirty="0">
                <a:solidFill>
                  <a:schemeClr val="bg1"/>
                </a:solidFill>
              </a:rPr>
              <a:t>UDP</a:t>
            </a:r>
            <a:r>
              <a:rPr lang="zh-CN" altLang="en-US" sz="2000" kern="0" dirty="0">
                <a:solidFill>
                  <a:schemeClr val="bg1"/>
                </a:solidFill>
              </a:rPr>
              <a:t>中的用法相同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计算整个</a:t>
            </a:r>
            <a:r>
              <a:rPr lang="en-US" altLang="zh-CN" sz="1800" kern="0" dirty="0">
                <a:solidFill>
                  <a:schemeClr val="bg1"/>
                </a:solidFill>
              </a:rPr>
              <a:t>TCP</a:t>
            </a:r>
            <a:r>
              <a:rPr lang="zh-CN" altLang="en-US" sz="1800" kern="0" dirty="0">
                <a:solidFill>
                  <a:schemeClr val="bg1"/>
                </a:solidFill>
              </a:rPr>
              <a:t>首部部、</a:t>
            </a:r>
            <a:r>
              <a:rPr lang="en-US" altLang="zh-CN" sz="1800" kern="0" dirty="0">
                <a:solidFill>
                  <a:schemeClr val="bg1"/>
                </a:solidFill>
              </a:rPr>
              <a:t>TCP</a:t>
            </a:r>
            <a:r>
              <a:rPr lang="zh-CN" altLang="en-US" sz="1800" kern="0" dirty="0">
                <a:solidFill>
                  <a:schemeClr val="bg1"/>
                </a:solidFill>
              </a:rPr>
              <a:t>数据、伪首部（</a:t>
            </a:r>
            <a:r>
              <a:rPr lang="en-US" altLang="zh-CN" sz="1800" kern="0" dirty="0">
                <a:solidFill>
                  <a:schemeClr val="bg1"/>
                </a:solidFill>
              </a:rPr>
              <a:t>12</a:t>
            </a:r>
            <a:r>
              <a:rPr lang="zh-CN" altLang="en-US" sz="1800" kern="0" dirty="0">
                <a:solidFill>
                  <a:schemeClr val="bg1"/>
                </a:solidFill>
              </a:rPr>
              <a:t>字节）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79662" y="4193822"/>
            <a:ext cx="5128601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195980" y="4888534"/>
            <a:ext cx="8608422" cy="18535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选项</a:t>
            </a:r>
            <a:r>
              <a:rPr lang="zh-CN" altLang="en-US" sz="2000" kern="0" dirty="0">
                <a:solidFill>
                  <a:schemeClr val="bg1"/>
                </a:solidFill>
              </a:rPr>
              <a:t>：可变长，最大</a:t>
            </a:r>
            <a:r>
              <a:rPr lang="en-US" altLang="zh-CN" sz="2000" kern="0" dirty="0">
                <a:solidFill>
                  <a:schemeClr val="bg1"/>
                </a:solidFill>
              </a:rPr>
              <a:t>40</a:t>
            </a:r>
            <a:r>
              <a:rPr lang="zh-CN" altLang="en-US" sz="2000" kern="0" dirty="0">
                <a:solidFill>
                  <a:schemeClr val="bg1"/>
                </a:solidFill>
              </a:rPr>
              <a:t>字节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chemeClr val="bg1"/>
                </a:solidFill>
              </a:rPr>
              <a:t>最大报文段长度 </a:t>
            </a:r>
            <a:r>
              <a:rPr lang="en-US" altLang="zh-CN" sz="1600" kern="0" dirty="0">
                <a:solidFill>
                  <a:schemeClr val="bg1"/>
                </a:solidFill>
              </a:rPr>
              <a:t>MSS (Maximum Segment Size)</a:t>
            </a:r>
            <a:r>
              <a:rPr lang="zh-CN" altLang="en-US" sz="1600" kern="0" dirty="0">
                <a:solidFill>
                  <a:schemeClr val="bg1"/>
                </a:solidFill>
              </a:rPr>
              <a:t>选项</a:t>
            </a:r>
            <a:endParaRPr lang="en-US" altLang="zh-CN" sz="16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chemeClr val="bg1"/>
                </a:solidFill>
              </a:rPr>
              <a:t>窗口扩大选项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chemeClr val="bg1"/>
                </a:solidFill>
              </a:rPr>
              <a:t>时间戳选项</a:t>
            </a:r>
            <a:endParaRPr lang="en-US" altLang="zh-CN" sz="16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chemeClr val="bg1"/>
                </a:solidFill>
              </a:rPr>
              <a:t>选择确认选项</a:t>
            </a: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9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6048145" y="4201014"/>
            <a:ext cx="1889709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928271" y="5210911"/>
            <a:ext cx="7309218" cy="7275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填充</a:t>
            </a:r>
            <a:r>
              <a:rPr lang="zh-CN" altLang="en-US" sz="2000" kern="0" dirty="0">
                <a:solidFill>
                  <a:schemeClr val="bg1"/>
                </a:solidFill>
              </a:rPr>
              <a:t>：为使整个首部长度是 </a:t>
            </a:r>
            <a:r>
              <a:rPr lang="en-US" altLang="zh-CN" sz="2000" kern="0" dirty="0">
                <a:solidFill>
                  <a:schemeClr val="bg1"/>
                </a:solidFill>
              </a:rPr>
              <a:t>4 </a:t>
            </a:r>
            <a:r>
              <a:rPr lang="zh-CN" altLang="en-US" sz="2000" kern="0" dirty="0">
                <a:solidFill>
                  <a:schemeClr val="bg1"/>
                </a:solidFill>
              </a:rPr>
              <a:t>字节的整数倍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</p:spTree>
    <p:extLst>
      <p:ext uri="{BB962C8B-B14F-4D97-AF65-F5344CB8AC3E}">
        <p14:creationId xmlns:p14="http://schemas.microsoft.com/office/powerpoint/2010/main" val="80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130630" y="4917340"/>
            <a:ext cx="3249182" cy="1788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4400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>
                <a:solidFill>
                  <a:srgbClr val="FFFF00"/>
                </a:solidFill>
              </a:rPr>
              <a:t>多路复用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rgbClr val="FFFF00"/>
                </a:solidFill>
              </a:rPr>
              <a:t>源、目的端口</a:t>
            </a:r>
            <a:endParaRPr lang="en-US" altLang="zh-CN" sz="1600" kern="0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</a:pPr>
            <a:r>
              <a:rPr lang="zh-CN" altLang="en-US" sz="1800" kern="0" dirty="0">
                <a:solidFill>
                  <a:srgbClr val="FFFF00"/>
                </a:solidFill>
              </a:rPr>
              <a:t>连接管理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kern="0" dirty="0">
                <a:solidFill>
                  <a:srgbClr val="FFFF00"/>
                </a:solidFill>
              </a:rPr>
              <a:t>SYN</a:t>
            </a:r>
            <a:r>
              <a:rPr lang="zh-CN" altLang="en-US" sz="1600" kern="0" dirty="0">
                <a:solidFill>
                  <a:srgbClr val="FFFF00"/>
                </a:solidFill>
              </a:rPr>
              <a:t>、</a:t>
            </a:r>
            <a:r>
              <a:rPr lang="en-US" altLang="zh-CN" sz="1600" kern="0" dirty="0">
                <a:solidFill>
                  <a:srgbClr val="FFFF00"/>
                </a:solidFill>
              </a:rPr>
              <a:t>FIN</a:t>
            </a:r>
            <a:r>
              <a:rPr lang="zh-CN" altLang="en-US" sz="1600" kern="0" dirty="0">
                <a:solidFill>
                  <a:srgbClr val="FFFF00"/>
                </a:solidFill>
              </a:rPr>
              <a:t>、</a:t>
            </a:r>
            <a:r>
              <a:rPr lang="en-US" altLang="zh-CN" sz="1600" kern="0" dirty="0">
                <a:solidFill>
                  <a:srgbClr val="FFFF00"/>
                </a:solidFill>
              </a:rPr>
              <a:t>ACK</a:t>
            </a:r>
            <a:r>
              <a:rPr lang="zh-CN" altLang="en-US" sz="1600" kern="0">
                <a:solidFill>
                  <a:srgbClr val="FFFF00"/>
                </a:solidFill>
              </a:rPr>
              <a:t>、序号</a:t>
            </a:r>
            <a:r>
              <a:rPr lang="zh-CN" altLang="en-US" sz="1600" kern="0" dirty="0">
                <a:solidFill>
                  <a:srgbClr val="FFFF00"/>
                </a:solidFill>
              </a:rPr>
              <a:t>、确认号</a:t>
            </a:r>
            <a:endParaRPr lang="en-US" altLang="zh-CN" sz="1600" kern="0" dirty="0">
              <a:solidFill>
                <a:srgbClr val="FFFF00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</a:p>
        </p:txBody>
      </p:sp>
      <p:sp>
        <p:nvSpPr>
          <p:cNvPr id="110" name="内容占位符 2"/>
          <p:cNvSpPr txBox="1">
            <a:spLocks/>
          </p:cNvSpPr>
          <p:nvPr/>
        </p:nvSpPr>
        <p:spPr bwMode="auto">
          <a:xfrm>
            <a:off x="3451992" y="4917340"/>
            <a:ext cx="2718251" cy="1788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4400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>
                <a:solidFill>
                  <a:srgbClr val="FFFF00"/>
                </a:solidFill>
              </a:rPr>
              <a:t>丢失恢复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kern="0" dirty="0">
                <a:solidFill>
                  <a:srgbClr val="FFFF00"/>
                </a:solidFill>
              </a:rPr>
              <a:t>ACK</a:t>
            </a:r>
            <a:r>
              <a:rPr lang="zh-CN" altLang="en-US" sz="1600" kern="0" dirty="0">
                <a:solidFill>
                  <a:srgbClr val="FFFF00"/>
                </a:solidFill>
              </a:rPr>
              <a:t>、确认号</a:t>
            </a:r>
            <a:endParaRPr lang="en-US" altLang="zh-CN" sz="1600" kern="0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</a:pPr>
            <a:r>
              <a:rPr lang="zh-CN" altLang="en-US" sz="1800" kern="0" dirty="0">
                <a:solidFill>
                  <a:srgbClr val="FFFF00"/>
                </a:solidFill>
              </a:rPr>
              <a:t>流量控制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rgbClr val="FFFF00"/>
                </a:solidFill>
              </a:rPr>
              <a:t>接收窗口、选项</a:t>
            </a:r>
            <a:endParaRPr lang="en-US" altLang="zh-CN" sz="1600" kern="0" dirty="0">
              <a:solidFill>
                <a:srgbClr val="FFFF00"/>
              </a:solidFill>
            </a:endParaRPr>
          </a:p>
        </p:txBody>
      </p:sp>
      <p:sp>
        <p:nvSpPr>
          <p:cNvPr id="113" name="内容占位符 2"/>
          <p:cNvSpPr txBox="1">
            <a:spLocks/>
          </p:cNvSpPr>
          <p:nvPr/>
        </p:nvSpPr>
        <p:spPr bwMode="auto">
          <a:xfrm>
            <a:off x="6294486" y="4917339"/>
            <a:ext cx="2718251" cy="1788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4400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>
                <a:solidFill>
                  <a:srgbClr val="FFFF00"/>
                </a:solidFill>
              </a:rPr>
              <a:t>拥塞控制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rgbClr val="FFFF00"/>
                </a:solidFill>
              </a:rPr>
              <a:t>未在格式中体现</a:t>
            </a:r>
            <a:endParaRPr lang="en-US" altLang="zh-CN" sz="1600" kern="0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>
                <a:solidFill>
                  <a:srgbClr val="FFFF00"/>
                </a:solidFill>
              </a:rPr>
              <a:t>触发传输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rgbClr val="FFFF00"/>
                </a:solidFill>
              </a:rPr>
              <a:t>未在格式中体现</a:t>
            </a:r>
            <a:endParaRPr lang="en-US" altLang="zh-CN" sz="1600" kern="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1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0" grpId="0" animBg="1"/>
      <p:bldP spid="1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6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传输层的两个主要协议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096"/>
            <a:ext cx="8579554" cy="5595903"/>
          </a:xfrm>
        </p:spPr>
        <p:txBody>
          <a:bodyPr/>
          <a:lstStyle/>
          <a:p>
            <a:r>
              <a:rPr lang="zh-CN" altLang="en-US" dirty="0"/>
              <a:t>用户数据报协议</a:t>
            </a:r>
            <a:r>
              <a:rPr lang="en-US" altLang="zh-CN" dirty="0"/>
              <a:t>UDP(User Datagram Protocol) [RFC 768]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端到端的、尽力而为的数据报传输服务</a:t>
            </a:r>
            <a:endParaRPr lang="en-US" altLang="zh-CN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把下层网络的主机到主机的传递服务扩展到进程到进程的通信服务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简单异步多路分解与复用：所有应用进程的数据通过传输层传输到</a:t>
            </a:r>
            <a:r>
              <a:rPr lang="en-US" altLang="zh-CN" sz="1600" dirty="0"/>
              <a:t>IP</a:t>
            </a:r>
            <a:r>
              <a:rPr lang="zh-CN" altLang="en-US" sz="1600" dirty="0"/>
              <a:t>层，即多路复用；传输层收到的数据交付给相应的应用进程即多路分解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zh-CN" altLang="en-US" dirty="0"/>
              <a:t>传输控制协议</a:t>
            </a:r>
            <a:r>
              <a:rPr lang="en-US" altLang="zh-CN" dirty="0"/>
              <a:t>TCP (Transmission Control Protocol) [RFC 793]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端到端的、可靠的、面向连接的字节流服务</a:t>
            </a:r>
            <a:endParaRPr lang="en-US" altLang="zh-CN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应用最广泛的传输层协议，占据目前互联网的</a:t>
            </a:r>
            <a:r>
              <a:rPr lang="en-US" altLang="zh-CN" sz="1600" dirty="0"/>
              <a:t>90%</a:t>
            </a:r>
            <a:r>
              <a:rPr lang="zh-CN" altLang="en-US" sz="1600" dirty="0"/>
              <a:t>以上流量</a:t>
            </a:r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多路分解与复用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连接管理：先建立逻辑连接，进行双向数据流传输，通信结束</a:t>
            </a:r>
            <a:endParaRPr lang="en-US" altLang="zh-CN" sz="1600" dirty="0"/>
          </a:p>
          <a:p>
            <a:pPr marL="779406" lvl="2" indent="0">
              <a:spcBef>
                <a:spcPts val="600"/>
              </a:spcBef>
              <a:buNone/>
            </a:pPr>
            <a:r>
              <a:rPr lang="en-US" altLang="zh-CN" sz="1600" dirty="0"/>
              <a:t>                           </a:t>
            </a:r>
            <a:r>
              <a:rPr lang="zh-CN" altLang="en-US" sz="1600" dirty="0"/>
              <a:t>后撤销连接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可靠传输：对一个连接上传输的每个字节编号，通过接收确认</a:t>
            </a:r>
            <a:endParaRPr lang="en-US" altLang="zh-CN" sz="1600" dirty="0"/>
          </a:p>
          <a:p>
            <a:pPr marL="779406" lvl="2" indent="0">
              <a:spcBef>
                <a:spcPts val="600"/>
              </a:spcBef>
              <a:buNone/>
            </a:pPr>
            <a:r>
              <a:rPr lang="en-US" altLang="zh-CN" sz="1600" dirty="0"/>
              <a:t>                          </a:t>
            </a:r>
            <a:r>
              <a:rPr lang="zh-CN" altLang="en-US" sz="1600" dirty="0"/>
              <a:t>和重传来保证可靠传输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流量控制：防止发送方发出的数据超出接收方的接收能力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拥塞控制：防止过多数据注入网络造成网络结点或链路超载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7076345" y="3794753"/>
            <a:ext cx="1960409" cy="2712565"/>
            <a:chOff x="4612519" y="3434855"/>
            <a:chExt cx="2357007" cy="3268474"/>
          </a:xfrm>
        </p:grpSpPr>
        <p:grpSp>
          <p:nvGrpSpPr>
            <p:cNvPr id="58" name="组合 57"/>
            <p:cNvGrpSpPr/>
            <p:nvPr/>
          </p:nvGrpSpPr>
          <p:grpSpPr>
            <a:xfrm>
              <a:off x="4612519" y="3434855"/>
              <a:ext cx="2357007" cy="3268474"/>
              <a:chOff x="4612519" y="3434855"/>
              <a:chExt cx="2357007" cy="3268474"/>
            </a:xfrm>
          </p:grpSpPr>
          <p:sp>
            <p:nvSpPr>
              <p:cNvPr id="60" name="立方体 59"/>
              <p:cNvSpPr/>
              <p:nvPr/>
            </p:nvSpPr>
            <p:spPr>
              <a:xfrm>
                <a:off x="4612519" y="3434855"/>
                <a:ext cx="2357007" cy="2843196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文本框 26"/>
              <p:cNvSpPr txBox="1"/>
              <p:nvPr/>
            </p:nvSpPr>
            <p:spPr>
              <a:xfrm>
                <a:off x="4637836" y="4986302"/>
                <a:ext cx="2064698" cy="459217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637836" y="5452587"/>
                <a:ext cx="2177407" cy="825464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子网层</a:t>
                </a:r>
              </a:p>
            </p:txBody>
          </p:sp>
          <p:sp>
            <p:nvSpPr>
              <p:cNvPr id="63" name="文本框 32"/>
              <p:cNvSpPr txBox="1"/>
              <p:nvPr/>
            </p:nvSpPr>
            <p:spPr>
              <a:xfrm>
                <a:off x="4637836" y="4505780"/>
                <a:ext cx="1138074" cy="480523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 dirty="0">
                    <a:solidFill>
                      <a:srgbClr val="FFFF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TCP</a:t>
                </a:r>
                <a:endParaRPr lang="zh-CN" altLang="en-US" sz="1400" b="1" dirty="0">
                  <a:solidFill>
                    <a:srgbClr val="FFFF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文本框 33"/>
              <p:cNvSpPr txBox="1"/>
              <p:nvPr/>
            </p:nvSpPr>
            <p:spPr>
              <a:xfrm>
                <a:off x="5775910" y="4509485"/>
                <a:ext cx="853770" cy="469749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 dirty="0">
                    <a:solidFill>
                      <a:srgbClr val="FFFF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UDP</a:t>
                </a:r>
                <a:endParaRPr lang="zh-CN" altLang="en-US" sz="1400" b="1" dirty="0">
                  <a:solidFill>
                    <a:srgbClr val="FFFF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文本框 36"/>
              <p:cNvSpPr txBox="1"/>
              <p:nvPr/>
            </p:nvSpPr>
            <p:spPr>
              <a:xfrm>
                <a:off x="4998720" y="6295392"/>
                <a:ext cx="1968156" cy="40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TCP/IP</a:t>
                </a:r>
                <a:r>
                  <a:rPr lang="zh-CN" altLang="en-US" sz="1600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体系结构</a:t>
                </a: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5362902" y="3709019"/>
              <a:ext cx="962106" cy="40793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59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341867"/>
          </a:xfrm>
        </p:spPr>
        <p:txBody>
          <a:bodyPr/>
          <a:lstStyle/>
          <a:p>
            <a:r>
              <a:rPr lang="zh-CN" altLang="en-US" sz="2000" dirty="0"/>
              <a:t>应用进程如何标识？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实现应用进程的多路分解与复用的基本前提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利用操作系统赋予的进程标识符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)</a:t>
            </a:r>
            <a:r>
              <a:rPr lang="zh-CN" altLang="en-US" sz="2000" dirty="0"/>
              <a:t>使得收发双方的进程相互识别</a:t>
            </a:r>
            <a:r>
              <a:rPr lang="en-US" altLang="zh-CN" sz="2000" dirty="0"/>
              <a:t>?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操作系统种类很多，而不同的操作系统使用不同格式的进程标识符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进程的创建和撤销都是动态的，发送方几乎无法识别其它机器上的进程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因此，需要用统一的方法对 </a:t>
            </a:r>
            <a:r>
              <a:rPr lang="en-US" altLang="zh-CN" sz="1800" dirty="0"/>
              <a:t>TCP/IP </a:t>
            </a:r>
            <a:r>
              <a:rPr lang="zh-CN" altLang="en-US" sz="1800" dirty="0"/>
              <a:t>体系的应用进程进行标识</a:t>
            </a:r>
            <a:endParaRPr lang="en-US" altLang="zh-CN" sz="18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不同操作系统的计算机需相互兼容，任意主机的应用进程能够互相通信</a:t>
            </a:r>
            <a:endParaRPr lang="en-US" altLang="zh-CN" sz="1600" dirty="0"/>
          </a:p>
          <a:p>
            <a:pPr marL="1008000" lvl="2">
              <a:spcBef>
                <a:spcPts val="600"/>
              </a:spcBef>
            </a:pPr>
            <a:r>
              <a:rPr lang="zh-CN" altLang="en-US" sz="1600" dirty="0"/>
              <a:t>往往需要利用目的主机提供的</a:t>
            </a:r>
            <a:r>
              <a:rPr lang="zh-CN" altLang="en-US" sz="1600" dirty="0">
                <a:solidFill>
                  <a:srgbClr val="FF0000"/>
                </a:solidFill>
              </a:rPr>
              <a:t>功能来识别终点</a:t>
            </a:r>
            <a:r>
              <a:rPr lang="zh-CN" altLang="en-US" sz="1600" dirty="0"/>
              <a:t>，而不需要知道实现这个</a:t>
            </a:r>
            <a:r>
              <a:rPr lang="zh-CN" altLang="en-US" sz="1600" dirty="0">
                <a:solidFill>
                  <a:srgbClr val="FF0000"/>
                </a:solidFill>
              </a:rPr>
              <a:t>功能的进程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7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877444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/>
              <a:t>传输层采用抽象定位符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端口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(port)</a:t>
            </a:r>
            <a:r>
              <a:rPr lang="zh-CN" altLang="en-US" sz="2000" dirty="0"/>
              <a:t>，使得进程间能够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间接</a:t>
            </a:r>
            <a:r>
              <a:rPr lang="zh-CN" altLang="en-US" sz="2000" dirty="0"/>
              <a:t>相互识别</a:t>
            </a:r>
            <a:endParaRPr lang="en-US" altLang="zh-CN" sz="2000" dirty="0"/>
          </a:p>
          <a:p>
            <a:pPr marL="607961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源进程向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源端口</a:t>
            </a:r>
            <a:r>
              <a:rPr lang="zh-CN" altLang="en-US" sz="1800" dirty="0"/>
              <a:t>发送消息</a:t>
            </a:r>
            <a:endParaRPr lang="en-US" altLang="zh-CN" sz="1800" dirty="0"/>
          </a:p>
          <a:p>
            <a:pPr marL="607961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目的进程从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目的端口</a:t>
            </a:r>
            <a:r>
              <a:rPr lang="zh-CN" altLang="en-US" sz="1800" dirty="0"/>
              <a:t>接收消息</a:t>
            </a:r>
            <a:endParaRPr lang="en-US" altLang="zh-CN" sz="1800" dirty="0"/>
          </a:p>
          <a:p>
            <a:pPr marL="607961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尽管通信的终点是应用进程，但可以把端口想象是通信的终点</a:t>
            </a:r>
            <a:endParaRPr lang="en-US" altLang="zh-CN" sz="1800" dirty="0"/>
          </a:p>
          <a:p>
            <a:pPr marL="10080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只要把要传送的报文交到目的主机的相应的目的端口，剩下的工作（即最后交付目的进程）就由传输层协议来完成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9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210"/>
            <a:ext cx="6570617" cy="937037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/>
              <a:t>传输端口是一种抽象的软件端口</a:t>
            </a:r>
            <a:endParaRPr lang="en-US" altLang="zh-CN" sz="2000" dirty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应用层的各种协议进程与传输实体进行层间交互的一种地址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  <p:pic>
        <p:nvPicPr>
          <p:cNvPr id="7" name="Picture 4" descr="05x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11" y="2575129"/>
            <a:ext cx="2829387" cy="2950460"/>
          </a:xfrm>
          <a:prstGeom prst="rect">
            <a:avLst/>
          </a:prstGeom>
          <a:solidFill>
            <a:srgbClr val="F0F0F6"/>
          </a:solidFill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2392247"/>
            <a:ext cx="5544242" cy="19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7961" lvl="1">
              <a:spcBef>
                <a:spcPts val="600"/>
              </a:spcBef>
            </a:pPr>
            <a:r>
              <a:rPr lang="zh-CN" altLang="en-US" sz="1600" kern="0" dirty="0"/>
              <a:t>不同操作系统对端口的具体实现方法不同</a:t>
            </a:r>
            <a:endParaRPr lang="en-US" altLang="zh-CN" sz="1600" kern="0" dirty="0"/>
          </a:p>
          <a:p>
            <a:pPr marL="607961" lvl="1">
              <a:spcBef>
                <a:spcPts val="600"/>
              </a:spcBef>
            </a:pPr>
            <a:r>
              <a:rPr lang="zh-CN" altLang="en-US" sz="1600" kern="0" dirty="0"/>
              <a:t>一般，端口由一个消息队列实现</a:t>
            </a:r>
            <a:endParaRPr lang="en-US" altLang="zh-CN" sz="1600" kern="0" dirty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/>
              <a:t>消息到达时，协议把其加到相应端口队列，队列满，消息被丢弃</a:t>
            </a:r>
            <a:endParaRPr lang="en-US" altLang="zh-CN" sz="1600" kern="0" dirty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/>
              <a:t>应用进程需接收消息时，从队列前端读取一条消息；队列空则进程阻塞直到有消息</a:t>
            </a:r>
            <a:endParaRPr lang="en-US" altLang="zh-CN" sz="1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9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传输端口与多路分解</a:t>
            </a:r>
            <a:r>
              <a:rPr lang="en-US" altLang="zh-CN" dirty="0"/>
              <a:t>/</a:t>
            </a:r>
            <a:r>
              <a:rPr lang="zh-CN" altLang="en-US" dirty="0"/>
              <a:t>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210"/>
            <a:ext cx="6570617" cy="937037"/>
          </a:xfrm>
        </p:spPr>
        <p:txBody>
          <a:bodyPr/>
          <a:lstStyle/>
          <a:p>
            <a:pPr marL="207920">
              <a:spcBef>
                <a:spcPts val="600"/>
              </a:spcBef>
            </a:pPr>
            <a:r>
              <a:rPr lang="zh-CN" altLang="en-US" sz="2000" dirty="0"/>
              <a:t>传输端口是一种抽象的软件端口</a:t>
            </a:r>
            <a:endParaRPr lang="en-US" altLang="zh-CN" sz="2000" dirty="0"/>
          </a:p>
          <a:p>
            <a:pPr marL="607961" lvl="1">
              <a:spcBef>
                <a:spcPts val="600"/>
              </a:spcBef>
            </a:pPr>
            <a:r>
              <a:rPr lang="zh-CN" altLang="en-US" sz="1600" dirty="0"/>
              <a:t>应用层的各种协议进程与传输实体进行层间交互的一种地址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9623" y="87868"/>
            <a:ext cx="225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传输层协议概述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2392247"/>
            <a:ext cx="5544242" cy="19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7961" lvl="1">
              <a:spcBef>
                <a:spcPts val="600"/>
              </a:spcBef>
            </a:pPr>
            <a:r>
              <a:rPr lang="zh-CN" altLang="en-US" sz="1600" kern="0" dirty="0"/>
              <a:t>不同操作系统对端口的具体实现方法不同</a:t>
            </a:r>
            <a:endParaRPr lang="en-US" altLang="zh-CN" sz="1600" kern="0" dirty="0"/>
          </a:p>
          <a:p>
            <a:pPr marL="607961" lvl="1">
              <a:spcBef>
                <a:spcPts val="600"/>
              </a:spcBef>
            </a:pPr>
            <a:r>
              <a:rPr lang="zh-CN" altLang="en-US" sz="1600" kern="0" dirty="0"/>
              <a:t>一般，端口由一个消息队列实现</a:t>
            </a:r>
            <a:endParaRPr lang="en-US" altLang="zh-CN" sz="1600" kern="0" dirty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/>
              <a:t>消息到达时，协议把其加到相应端口队列，队列满，消息被丢弃</a:t>
            </a:r>
            <a:endParaRPr lang="en-US" altLang="zh-CN" sz="1600" kern="0" dirty="0"/>
          </a:p>
          <a:p>
            <a:pPr marL="1008000" lvl="2">
              <a:spcBef>
                <a:spcPts val="600"/>
              </a:spcBef>
            </a:pPr>
            <a:r>
              <a:rPr lang="zh-CN" altLang="en-US" sz="1600" kern="0" dirty="0"/>
              <a:t>应用进程需接收消息时，从队列前端读取一条消息；队列空则进程阻塞直到有消息</a:t>
            </a:r>
            <a:endParaRPr lang="en-US" altLang="zh-CN" sz="1600" kern="0" dirty="0"/>
          </a:p>
        </p:txBody>
      </p:sp>
      <p:grpSp>
        <p:nvGrpSpPr>
          <p:cNvPr id="9" name="组合 8"/>
          <p:cNvGrpSpPr/>
          <p:nvPr/>
        </p:nvGrpSpPr>
        <p:grpSpPr>
          <a:xfrm>
            <a:off x="1389326" y="4323804"/>
            <a:ext cx="6622869" cy="2425882"/>
            <a:chOff x="520700" y="2009775"/>
            <a:chExt cx="8187625" cy="386715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096963" y="3868738"/>
              <a:ext cx="2797175" cy="12509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208088" y="4673600"/>
              <a:ext cx="2215316" cy="45966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     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端口 </a:t>
              </a:r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51000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5786438" y="3868738"/>
              <a:ext cx="2797175" cy="12509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889625" y="4673600"/>
              <a:ext cx="2002873" cy="45966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         </a:t>
              </a:r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端口 </a:t>
              </a:r>
              <a:r>
                <a:rPr kumimoji="1" lang="en-US" altLang="zh-CN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69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075078" y="2106054"/>
              <a:ext cx="885577" cy="1378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60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000" dirty="0">
                <a:solidFill>
                  <a:srgbClr val="1228F8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780704" y="2168526"/>
              <a:ext cx="885577" cy="1378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60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000" dirty="0">
                <a:solidFill>
                  <a:srgbClr val="1228F8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100138" y="3403600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出队列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726363" y="3392488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入队列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786438" y="3403600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出队列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051175" y="3392488"/>
              <a:ext cx="981962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入队列</a:t>
              </a:r>
            </a:p>
          </p:txBody>
        </p: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19288" y="3554413"/>
              <a:ext cx="411162" cy="714375"/>
              <a:chOff x="1008" y="1488"/>
              <a:chExt cx="240" cy="384"/>
            </a:xfrm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 flipV="1">
              <a:off x="2659063" y="3554413"/>
              <a:ext cx="412750" cy="714375"/>
              <a:chOff x="1008" y="1488"/>
              <a:chExt cx="240" cy="384"/>
            </a:xfrm>
          </p:grpSpPr>
          <p:sp>
            <p:nvSpPr>
              <p:cNvPr id="52" name="Freeform 22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" name="Line 25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 flipV="1">
              <a:off x="7348538" y="3554413"/>
              <a:ext cx="412750" cy="714375"/>
              <a:chOff x="1008" y="1488"/>
              <a:chExt cx="240" cy="384"/>
            </a:xfrm>
          </p:grpSpPr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6" name="Line 31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6608763" y="3554413"/>
              <a:ext cx="411162" cy="714375"/>
              <a:chOff x="1008" y="1488"/>
              <a:chExt cx="240" cy="384"/>
            </a:xfrm>
          </p:grpSpPr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1008" y="1488"/>
                <a:ext cx="240" cy="384"/>
              </a:xfrm>
              <a:custGeom>
                <a:avLst/>
                <a:gdLst>
                  <a:gd name="T0" fmla="*/ 0 w 240"/>
                  <a:gd name="T1" fmla="*/ 0 h 384"/>
                  <a:gd name="T2" fmla="*/ 0 w 240"/>
                  <a:gd name="T3" fmla="*/ 384 h 384"/>
                  <a:gd name="T4" fmla="*/ 240 w 240"/>
                  <a:gd name="T5" fmla="*/ 384 h 384"/>
                  <a:gd name="T6" fmla="*/ 240 w 24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100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105025" y="4335463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6804025" y="4335463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2844800" y="4279900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 flipV="1">
              <a:off x="7545388" y="4279900"/>
              <a:ext cx="0" cy="4476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 rot="2131398">
              <a:off x="6937375" y="3141663"/>
              <a:ext cx="1588" cy="44608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rot="19405191" flipV="1">
              <a:off x="2760663" y="3097213"/>
              <a:ext cx="1587" cy="44608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 rot="2131398">
              <a:off x="2246313" y="3130550"/>
              <a:ext cx="1587" cy="4460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 rot="19405191" flipV="1">
              <a:off x="7431088" y="3108325"/>
              <a:ext cx="1587" cy="4460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6502400" y="2009775"/>
              <a:ext cx="1528808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TFTP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1919288" y="2009775"/>
              <a:ext cx="1277023" cy="4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TFTP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34" name="AutoShape 55"/>
            <p:cNvSpPr>
              <a:spLocks noChangeArrowheads="1"/>
            </p:cNvSpPr>
            <p:nvPr/>
          </p:nvSpPr>
          <p:spPr bwMode="auto">
            <a:xfrm>
              <a:off x="2330450" y="5430838"/>
              <a:ext cx="5018088" cy="357187"/>
            </a:xfrm>
            <a:prstGeom prst="leftRightArrow">
              <a:avLst>
                <a:gd name="adj1" fmla="val 62500"/>
                <a:gd name="adj2" fmla="val 969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3811588" y="5340350"/>
              <a:ext cx="2070100" cy="5365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 </a:t>
              </a:r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用户数据报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520700" y="2152650"/>
              <a:ext cx="478391" cy="1128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</a:t>
              </a:r>
            </a:p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r>
                <a:rPr kumimoji="1" lang="zh-CN" altLang="en-US" sz="160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层</a:t>
              </a: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520700" y="3865564"/>
              <a:ext cx="478391" cy="1128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</a:t>
              </a:r>
            </a:p>
            <a:p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输</a:t>
              </a:r>
            </a:p>
            <a:p>
              <a:r>
                <a:rPr kumimoji="1" lang="zh-CN" altLang="en-US" sz="1600" dirty="0">
                  <a:solidFill>
                    <a:srgbClr val="1228F8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3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|18.6|31.1|31.6|25.5|60.7|65.5|7.2|95.3|8.8|21.7|21.2|20.7|24.9|4.8|16.5|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4.6|20.3|25|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5.5|24.5|21.1|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1|51.8|28.6|93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0.7|14.6|19.5|11.9|126.4|15.8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3.1|34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3.9|102.3|41.7|73.8|8.5|50.2|1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7.6|29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8.8|13.7|5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21|10.8|1.2|42.8|14.8|69.5|1.1|21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6.1|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2.2|36|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6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.5|43.3|51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3.1|3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7.6|7.9|30.4|130.9|7.2|3.1|18|24.9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9|4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6.9|5.1|2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0.7|5.6|40.5|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4.7|41.3|9.1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7.6|104.6|19.6|4.7|11.1|4.7|31.1|54.5|31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27755</TotalTime>
  <Words>5003</Words>
  <Application>Microsoft Office PowerPoint</Application>
  <PresentationFormat>全屏显示(4:3)</PresentationFormat>
  <Paragraphs>1406</Paragraphs>
  <Slides>48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黑体</vt:lpstr>
      <vt:lpstr>华文楷体</vt:lpstr>
      <vt:lpstr>华文新魏</vt:lpstr>
      <vt:lpstr>楷体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3_自定义设计方案</vt:lpstr>
      <vt:lpstr>4_自定义设计方案</vt:lpstr>
      <vt:lpstr>9_自定义设计方案</vt:lpstr>
      <vt:lpstr>VISIO</vt:lpstr>
      <vt:lpstr>第五章 端到端传输(1)</vt:lpstr>
      <vt:lpstr>网络传输</vt:lpstr>
      <vt:lpstr>提纲</vt:lpstr>
      <vt:lpstr>应用进程间通信</vt:lpstr>
      <vt:lpstr>传输层的两个主要协议</vt:lpstr>
      <vt:lpstr>传输端口与多路分解/复用</vt:lpstr>
      <vt:lpstr>传输端口与多路分解/复用</vt:lpstr>
      <vt:lpstr>传输端口与多路分解/复用</vt:lpstr>
      <vt:lpstr>传输端口与多路分解/复用</vt:lpstr>
      <vt:lpstr>传输端口与多路分解/复用</vt:lpstr>
      <vt:lpstr>传输端口与多路分解/复用</vt:lpstr>
      <vt:lpstr>传输端口与多路分解/复用</vt:lpstr>
      <vt:lpstr>提纲</vt:lpstr>
      <vt:lpstr>UDP协议概述</vt:lpstr>
      <vt:lpstr>UDP协议特点</vt:lpstr>
      <vt:lpstr>UDP协议特点</vt:lpstr>
      <vt:lpstr>UDP首部格式</vt:lpstr>
      <vt:lpstr>UDP首部格式</vt:lpstr>
      <vt:lpstr>UDP首部格式</vt:lpstr>
      <vt:lpstr>提纲</vt:lpstr>
      <vt:lpstr>TCP协议概述</vt:lpstr>
      <vt:lpstr>TCP协议概述</vt:lpstr>
      <vt:lpstr>TCP协议概述</vt:lpstr>
      <vt:lpstr>TCP协议概述</vt:lpstr>
      <vt:lpstr>TCP协议概述</vt:lpstr>
      <vt:lpstr>TCP协议概述</vt:lpstr>
      <vt:lpstr>TCP协议概述</vt:lpstr>
      <vt:lpstr>提纲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Leslie Tang</cp:lastModifiedBy>
  <cp:revision>1337</cp:revision>
  <dcterms:created xsi:type="dcterms:W3CDTF">2017-02-02T15:53:23Z</dcterms:created>
  <dcterms:modified xsi:type="dcterms:W3CDTF">2022-06-21T17:19:52Z</dcterms:modified>
</cp:coreProperties>
</file>