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4.xml" ContentType="application/vnd.openxmlformats-officedocument.presentationml.notesSlide+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711" r:id="rId3"/>
    <p:sldMasterId id="2147483736" r:id="rId4"/>
    <p:sldMasterId id="2147483865" r:id="rId5"/>
  </p:sldMasterIdLst>
  <p:notesMasterIdLst>
    <p:notesMasterId r:id="rId36"/>
  </p:notesMasterIdLst>
  <p:sldIdLst>
    <p:sldId id="256" r:id="rId6"/>
    <p:sldId id="607" r:id="rId7"/>
    <p:sldId id="608" r:id="rId8"/>
    <p:sldId id="609" r:id="rId9"/>
    <p:sldId id="615" r:id="rId10"/>
    <p:sldId id="614" r:id="rId11"/>
    <p:sldId id="616" r:id="rId12"/>
    <p:sldId id="620" r:id="rId13"/>
    <p:sldId id="621" r:id="rId14"/>
    <p:sldId id="622" r:id="rId15"/>
    <p:sldId id="625" r:id="rId16"/>
    <p:sldId id="626" r:id="rId17"/>
    <p:sldId id="613" r:id="rId18"/>
    <p:sldId id="649" r:id="rId19"/>
    <p:sldId id="610" r:id="rId20"/>
    <p:sldId id="651" r:id="rId21"/>
    <p:sldId id="636" r:id="rId22"/>
    <p:sldId id="638" r:id="rId23"/>
    <p:sldId id="639" r:id="rId24"/>
    <p:sldId id="640" r:id="rId25"/>
    <p:sldId id="642" r:id="rId26"/>
    <p:sldId id="643" r:id="rId27"/>
    <p:sldId id="644" r:id="rId28"/>
    <p:sldId id="645" r:id="rId29"/>
    <p:sldId id="721" r:id="rId30"/>
    <p:sldId id="720" r:id="rId31"/>
    <p:sldId id="632" r:id="rId32"/>
    <p:sldId id="646" r:id="rId33"/>
    <p:sldId id="652" r:id="rId34"/>
    <p:sldId id="653"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C0099"/>
    <a:srgbClr val="FFFF99"/>
    <a:srgbClr val="00FFFF"/>
    <a:srgbClr val="CCCC00"/>
    <a:srgbClr val="FF66FF"/>
    <a:srgbClr val="FF6699"/>
    <a:srgbClr val="FFCCFF"/>
    <a:srgbClr val="CCFF99"/>
    <a:srgbClr val="B3B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8" autoAdjust="0"/>
    <p:restoredTop sz="79622" autoAdjust="0"/>
  </p:normalViewPr>
  <p:slideViewPr>
    <p:cSldViewPr snapToGrid="0">
      <p:cViewPr varScale="1">
        <p:scale>
          <a:sx n="61" d="100"/>
          <a:sy n="61" d="100"/>
        </p:scale>
        <p:origin x="883" y="53"/>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5F783-0C0C-4437-971D-53EACF12D7BE}" type="datetimeFigureOut">
              <a:rPr lang="zh-CN" altLang="en-US" smtClean="0"/>
              <a:pPr/>
              <a:t>2022/6/6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C233E-39C6-4AB0-A67B-6BD0A5E8E2F9}" type="slidenum">
              <a:rPr lang="zh-CN" altLang="en-US" smtClean="0"/>
              <a:pPr/>
              <a:t>‹#›</a:t>
            </a:fld>
            <a:endParaRPr lang="zh-CN" altLang="en-US"/>
          </a:p>
        </p:txBody>
      </p:sp>
    </p:spTree>
    <p:extLst>
      <p:ext uri="{BB962C8B-B14F-4D97-AF65-F5344CB8AC3E}">
        <p14:creationId xmlns:p14="http://schemas.microsoft.com/office/powerpoint/2010/main" val="275333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a:t>
            </a:fld>
            <a:endParaRPr lang="zh-CN" altLang="en-US"/>
          </a:p>
        </p:txBody>
      </p:sp>
    </p:spTree>
    <p:extLst>
      <p:ext uri="{BB962C8B-B14F-4D97-AF65-F5344CB8AC3E}">
        <p14:creationId xmlns:p14="http://schemas.microsoft.com/office/powerpoint/2010/main" val="3584772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12</a:t>
            </a:fld>
            <a:endParaRPr lang="zh-CN" altLang="en-US"/>
          </a:p>
        </p:txBody>
      </p:sp>
    </p:spTree>
    <p:extLst>
      <p:ext uri="{BB962C8B-B14F-4D97-AF65-F5344CB8AC3E}">
        <p14:creationId xmlns:p14="http://schemas.microsoft.com/office/powerpoint/2010/main" val="2056010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13</a:t>
            </a:fld>
            <a:endParaRPr lang="zh-CN" altLang="en-US"/>
          </a:p>
        </p:txBody>
      </p:sp>
    </p:spTree>
    <p:extLst>
      <p:ext uri="{BB962C8B-B14F-4D97-AF65-F5344CB8AC3E}">
        <p14:creationId xmlns:p14="http://schemas.microsoft.com/office/powerpoint/2010/main" val="293356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14</a:t>
            </a:fld>
            <a:endParaRPr lang="zh-CN" altLang="en-US"/>
          </a:p>
        </p:txBody>
      </p:sp>
    </p:spTree>
    <p:extLst>
      <p:ext uri="{BB962C8B-B14F-4D97-AF65-F5344CB8AC3E}">
        <p14:creationId xmlns:p14="http://schemas.microsoft.com/office/powerpoint/2010/main" val="796050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25</a:t>
            </a:fld>
            <a:endParaRPr lang="zh-CN" altLang="en-US"/>
          </a:p>
        </p:txBody>
      </p:sp>
    </p:spTree>
    <p:extLst>
      <p:ext uri="{BB962C8B-B14F-4D97-AF65-F5344CB8AC3E}">
        <p14:creationId xmlns:p14="http://schemas.microsoft.com/office/powerpoint/2010/main" val="473306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28</a:t>
            </a:fld>
            <a:endParaRPr lang="zh-CN" altLang="en-US"/>
          </a:p>
        </p:txBody>
      </p:sp>
    </p:spTree>
    <p:extLst>
      <p:ext uri="{BB962C8B-B14F-4D97-AF65-F5344CB8AC3E}">
        <p14:creationId xmlns:p14="http://schemas.microsoft.com/office/powerpoint/2010/main" val="2710198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a:t>
            </a:fld>
            <a:endParaRPr lang="zh-CN" altLang="en-US"/>
          </a:p>
        </p:txBody>
      </p:sp>
    </p:spTree>
    <p:extLst>
      <p:ext uri="{BB962C8B-B14F-4D97-AF65-F5344CB8AC3E}">
        <p14:creationId xmlns:p14="http://schemas.microsoft.com/office/powerpoint/2010/main" val="3677042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a:t>
            </a:fld>
            <a:endParaRPr lang="zh-CN" altLang="en-US"/>
          </a:p>
        </p:txBody>
      </p:sp>
    </p:spTree>
    <p:extLst>
      <p:ext uri="{BB962C8B-B14F-4D97-AF65-F5344CB8AC3E}">
        <p14:creationId xmlns:p14="http://schemas.microsoft.com/office/powerpoint/2010/main" val="822851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6</a:t>
            </a:fld>
            <a:endParaRPr lang="zh-CN" altLang="en-US"/>
          </a:p>
        </p:txBody>
      </p:sp>
    </p:spTree>
    <p:extLst>
      <p:ext uri="{BB962C8B-B14F-4D97-AF65-F5344CB8AC3E}">
        <p14:creationId xmlns:p14="http://schemas.microsoft.com/office/powerpoint/2010/main" val="2113738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7</a:t>
            </a:fld>
            <a:endParaRPr lang="zh-CN" altLang="en-US"/>
          </a:p>
        </p:txBody>
      </p:sp>
    </p:spTree>
    <p:extLst>
      <p:ext uri="{BB962C8B-B14F-4D97-AF65-F5344CB8AC3E}">
        <p14:creationId xmlns:p14="http://schemas.microsoft.com/office/powerpoint/2010/main" val="1542150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8</a:t>
            </a:fld>
            <a:endParaRPr lang="zh-CN" altLang="en-US"/>
          </a:p>
        </p:txBody>
      </p:sp>
    </p:spTree>
    <p:extLst>
      <p:ext uri="{BB962C8B-B14F-4D97-AF65-F5344CB8AC3E}">
        <p14:creationId xmlns:p14="http://schemas.microsoft.com/office/powerpoint/2010/main" val="370100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9</a:t>
            </a:fld>
            <a:endParaRPr lang="zh-CN" altLang="en-US"/>
          </a:p>
        </p:txBody>
      </p:sp>
    </p:spTree>
    <p:extLst>
      <p:ext uri="{BB962C8B-B14F-4D97-AF65-F5344CB8AC3E}">
        <p14:creationId xmlns:p14="http://schemas.microsoft.com/office/powerpoint/2010/main" val="3217681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10</a:t>
            </a:fld>
            <a:endParaRPr lang="zh-CN" altLang="en-US"/>
          </a:p>
        </p:txBody>
      </p:sp>
    </p:spTree>
    <p:extLst>
      <p:ext uri="{BB962C8B-B14F-4D97-AF65-F5344CB8AC3E}">
        <p14:creationId xmlns:p14="http://schemas.microsoft.com/office/powerpoint/2010/main" val="1459361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11</a:t>
            </a:fld>
            <a:endParaRPr lang="zh-CN" altLang="en-US"/>
          </a:p>
        </p:txBody>
      </p:sp>
    </p:spTree>
    <p:extLst>
      <p:ext uri="{BB962C8B-B14F-4D97-AF65-F5344CB8AC3E}">
        <p14:creationId xmlns:p14="http://schemas.microsoft.com/office/powerpoint/2010/main" val="3460953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3"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1"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1"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6"/>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1" y="2324106"/>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4"/>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8"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6"/>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1A7A0873-376A-4A4E-91BA-7081C35D808C}" type="slidenum">
              <a:rPr lang="zh-CN" altLang="en-US" smtClean="0"/>
              <a:pPr/>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FCC745EF-EC24-43F9-80E4-7372CB14086C}" type="datetime1">
              <a:rPr lang="zh-CN" altLang="en-US" smtClean="0"/>
              <a:pPr/>
              <a:t>2022/6/6</a:t>
            </a:fld>
            <a:endParaRPr lang="zh-CN" altLang="en-US"/>
          </a:p>
        </p:txBody>
      </p:sp>
    </p:spTree>
    <p:extLst>
      <p:ext uri="{BB962C8B-B14F-4D97-AF65-F5344CB8AC3E}">
        <p14:creationId xmlns:p14="http://schemas.microsoft.com/office/powerpoint/2010/main" val="214572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94A9C1D6-B1AC-4107-85F4-0B37E9E54158}" type="datetime1">
              <a:rPr lang="zh-CN" altLang="en-US" smtClean="0"/>
              <a:pPr/>
              <a:t>2022/6/6</a:t>
            </a:fld>
            <a:endParaRPr lang="zh-CN" altLang="en-US"/>
          </a:p>
        </p:txBody>
      </p:sp>
    </p:spTree>
    <p:extLst>
      <p:ext uri="{BB962C8B-B14F-4D97-AF65-F5344CB8AC3E}">
        <p14:creationId xmlns:p14="http://schemas.microsoft.com/office/powerpoint/2010/main" val="2475707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1E08951F-BD81-4828-8548-DCD08FEF7C39}" type="datetime1">
              <a:rPr lang="zh-CN" altLang="en-US" smtClean="0"/>
              <a:pPr/>
              <a:t>2022/6/6</a:t>
            </a:fld>
            <a:endParaRPr lang="zh-CN" altLang="en-US"/>
          </a:p>
        </p:txBody>
      </p:sp>
    </p:spTree>
    <p:extLst>
      <p:ext uri="{BB962C8B-B14F-4D97-AF65-F5344CB8AC3E}">
        <p14:creationId xmlns:p14="http://schemas.microsoft.com/office/powerpoint/2010/main" val="4213259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EA5DE57-FDAB-40AC-8925-95B849B3B6DC}"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0777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98AC7F-B4B1-41E3-868D-DBE217AD94C9}"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4062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43E94F-B4F1-4DE1-908D-CEACF8CB8009}"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013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9825F06-B3B4-4655-804C-D394DD67999B}"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2042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04F1F85-50A7-44FC-95BF-43C37294BFC5}"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5245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95FFE-7E6B-44BE-A882-3634B1327DCD}"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320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A98D21-BAF7-4EF0-8A0C-993EE7955551}"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3179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43F66B1-89B0-40CC-94E2-E9D3887B83A3}"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36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defRPr sz="2400" b="0" baseline="0">
                <a:latin typeface="Calibri" panose="020F0502020204030204" pitchFamily="34" charset="0"/>
                <a:ea typeface="黑体" panose="02010609060101010101" pitchFamily="49" charset="-122"/>
              </a:defRPr>
            </a:lvl1pPr>
            <a:lvl2pPr>
              <a:defRPr sz="2000" b="0" baseline="0">
                <a:latin typeface="Calibri" panose="020F0502020204030204" pitchFamily="34" charset="0"/>
                <a:ea typeface="黑体" panose="02010609060101010101" pitchFamily="49" charset="-122"/>
              </a:defRPr>
            </a:lvl2pPr>
            <a:lvl3pPr marL="1008000">
              <a:defRPr sz="1800" b="0" baseline="0">
                <a:latin typeface="Calibri" panose="020F0502020204030204" pitchFamily="34" charset="0"/>
                <a:ea typeface="黑体" panose="02010609060101010101" pitchFamily="49" charset="-122"/>
              </a:defRPr>
            </a:lvl3pPr>
            <a:lvl4pPr marL="1296000">
              <a:defRPr sz="1600" b="0" baseline="0">
                <a:latin typeface="Calibri" panose="020F0502020204030204" pitchFamily="34" charset="0"/>
                <a:ea typeface="黑体" panose="02010609060101010101" pitchFamily="49" charset="-122"/>
              </a:defRPr>
            </a:lvl4pPr>
            <a:lvl5pPr marL="1548000">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dirty="0"/>
          </a:p>
        </p:txBody>
      </p:sp>
      <p:sp>
        <p:nvSpPr>
          <p:cNvPr id="5" name="Rectangle 3"/>
          <p:cNvSpPr>
            <a:spLocks noGrp="1" noChangeArrowheads="1"/>
          </p:cNvSpPr>
          <p:nvPr>
            <p:ph type="sldNum" sz="quarter" idx="11"/>
          </p:nvPr>
        </p:nvSpPr>
        <p:spPr>
          <a:xfrm>
            <a:off x="8827911" y="6705599"/>
            <a:ext cx="208843" cy="152401"/>
          </a:xfrm>
          <a:ln/>
        </p:spPr>
        <p:txBody>
          <a:bodyPr lIns="0" tIns="0" rIns="0" bIns="0"/>
          <a:lstStyle>
            <a:lvl1pPr>
              <a:defRPr baseline="0">
                <a:latin typeface="Calibri" panose="020F0502020204030204" pitchFamily="34" charset="0"/>
              </a:defRPr>
            </a:lvl1pPr>
          </a:lstStyle>
          <a:p>
            <a:fld id="{1A7A0873-376A-4A4E-91BA-7081C35D808C}" type="slidenum">
              <a:rPr lang="zh-CN" altLang="en-US" smtClean="0"/>
              <a:pPr/>
              <a:t>‹#›</a:t>
            </a:fld>
            <a:endParaRPr lang="zh-CN" altLang="en-US" dirty="0"/>
          </a:p>
        </p:txBody>
      </p:sp>
      <p:sp>
        <p:nvSpPr>
          <p:cNvPr id="6" name="Rectangle 16"/>
          <p:cNvSpPr>
            <a:spLocks noGrp="1" noChangeArrowheads="1"/>
          </p:cNvSpPr>
          <p:nvPr>
            <p:ph type="dt" sz="half" idx="12"/>
          </p:nvPr>
        </p:nvSpPr>
        <p:spPr>
          <a:ln/>
        </p:spPr>
        <p:txBody>
          <a:bodyPr/>
          <a:lstStyle>
            <a:lvl1pPr>
              <a:defRPr/>
            </a:lvl1pPr>
          </a:lstStyle>
          <a:p>
            <a:fld id="{E1337683-96CB-41A2-BE88-7BF13C1F3C1A}" type="datetime1">
              <a:rPr lang="zh-CN" altLang="en-US" smtClean="0"/>
              <a:pPr/>
              <a:t>2022/6/6</a:t>
            </a:fld>
            <a:endParaRPr lang="zh-CN" altLang="en-US"/>
          </a:p>
        </p:txBody>
      </p:sp>
    </p:spTree>
    <p:extLst>
      <p:ext uri="{BB962C8B-B14F-4D97-AF65-F5344CB8AC3E}">
        <p14:creationId xmlns:p14="http://schemas.microsoft.com/office/powerpoint/2010/main" val="1739401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7B1A90-C562-4D68-86C7-E7441F36241B}"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3265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5C4571-7D90-460D-894B-09F7FBD46BDF}"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8346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BDA58-CE66-4C52-9493-113D5A378194}"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8825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C006F8C3-9C32-4B40-86DC-0E711BA02D64}"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1963683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85DC2A9D-A769-45C9-BED6-A6F8A36648D5}"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25525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44D4E714-D3F9-44D4-A3DA-3C3C9E0ABB52}"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22328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674586DD-1963-4A27-AD4D-F032308DAC88}"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94387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344D19B-4F08-4375-9B90-FFCD8B1EE9FF}"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91695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342515D-DCBE-426A-A0C2-13DDDEBDF4AC}"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8644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2DC5FE3-7E3F-4154-AD04-C19D8812C7C7}"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2879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FB89B091-023F-45B1-A7EF-0082478B6218}" type="datetime1">
              <a:rPr lang="zh-CN" altLang="en-US" smtClean="0"/>
              <a:pPr/>
              <a:t>2022/6/6</a:t>
            </a:fld>
            <a:endParaRPr lang="zh-CN" altLang="en-US"/>
          </a:p>
        </p:txBody>
      </p:sp>
    </p:spTree>
    <p:extLst>
      <p:ext uri="{BB962C8B-B14F-4D97-AF65-F5344CB8AC3E}">
        <p14:creationId xmlns:p14="http://schemas.microsoft.com/office/powerpoint/2010/main" val="8376216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470593-83C9-4A98-85F6-3D46126747DB}"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25639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DDA1BE4-536E-493A-82F8-C82B8897096E}"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95662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7A9DEC9-49C8-4829-818A-BBF575230E34}"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4138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61AE69-686A-44FC-A21C-69B494465EC1}"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57942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3106F5-8A5C-47EE-811E-18B3B28111C3}"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92639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9EFC1FA8-CA50-4D02-8540-2D265FC513D4}" type="datetime1">
              <a:rPr lang="zh-CN" altLang="en-US" smtClean="0">
                <a:solidFill>
                  <a:prstClr val="black">
                    <a:tint val="75000"/>
                  </a:prstClr>
                </a:solidFill>
              </a:rPr>
              <a:pPr/>
              <a:t>2022/6/6</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2755354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84223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00650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54874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396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14C2806A-7225-4D82-B25C-B3111FF3C302}" type="datetime1">
              <a:rPr lang="zh-CN" altLang="en-US" smtClean="0"/>
              <a:pPr/>
              <a:t>2022/6/6</a:t>
            </a:fld>
            <a:endParaRPr lang="zh-CN" altLang="en-US"/>
          </a:p>
        </p:txBody>
      </p:sp>
    </p:spTree>
    <p:extLst>
      <p:ext uri="{BB962C8B-B14F-4D97-AF65-F5344CB8AC3E}">
        <p14:creationId xmlns:p14="http://schemas.microsoft.com/office/powerpoint/2010/main" val="31235413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4975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99555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56833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08673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73056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68185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46541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2022/6/6</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777277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dirty="0"/>
              <a:t>单击此处编辑母版标题样式</a:t>
            </a:r>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EB78F829-52EF-4074-A107-F8881F8716C7}"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27793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fld id="{97E8A802-95DD-4CE3-8AF3-752C760C2D7A}"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876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5C90F08D-750C-4C87-AE2E-AF1E248393D5}" type="datetime1">
              <a:rPr lang="zh-CN" altLang="en-US" smtClean="0"/>
              <a:pPr/>
              <a:t>2022/6/6</a:t>
            </a:fld>
            <a:endParaRPr lang="zh-CN" altLang="en-US"/>
          </a:p>
        </p:txBody>
      </p:sp>
    </p:spTree>
    <p:extLst>
      <p:ext uri="{BB962C8B-B14F-4D97-AF65-F5344CB8AC3E}">
        <p14:creationId xmlns:p14="http://schemas.microsoft.com/office/powerpoint/2010/main" val="4011057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AA275D1-D6C4-4934-9D21-D10D5948A67B}"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274098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79A433C-782A-4771-B34E-7091D46568B5}"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829984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D1ACA42-A131-4FAE-8529-3DBC908D5D1D}"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061250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912823-15B9-4C11-9C35-388C2A906669}"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32698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2D1A06-6458-45A2-82D8-6A2310F218E9}"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548633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8B54DA-A7D1-414C-A710-6F282611289A}"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42540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3F0429D-CC07-4124-8CD2-3AA86E27DB23}"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087419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BC81D96-F31E-4539-85CF-8D9A21CC238E}"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48329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CBEE43-BBC2-46E2-B532-690A5CF1E155}"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973204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30042CEA-81F4-49E5-AC6E-9FC2EFD633F7}"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696009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38864F2B-1CE5-4413-A61A-DF21FE09A6BF}" type="datetime1">
              <a:rPr lang="zh-CN" altLang="en-US" smtClean="0"/>
              <a:pPr/>
              <a:t>2022/6/6</a:t>
            </a:fld>
            <a:endParaRPr lang="zh-CN" altLang="en-US"/>
          </a:p>
        </p:txBody>
      </p:sp>
    </p:spTree>
    <p:extLst>
      <p:ext uri="{BB962C8B-B14F-4D97-AF65-F5344CB8AC3E}">
        <p14:creationId xmlns:p14="http://schemas.microsoft.com/office/powerpoint/2010/main" val="3606879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16682807-4757-43D3-9D77-060738FB30BD}" type="datetime1">
              <a:rPr lang="zh-CN" altLang="en-US" smtClean="0"/>
              <a:pPr/>
              <a:t>2022/6/6</a:t>
            </a:fld>
            <a:endParaRPr lang="zh-CN" altLang="en-US"/>
          </a:p>
        </p:txBody>
      </p:sp>
    </p:spTree>
    <p:extLst>
      <p:ext uri="{BB962C8B-B14F-4D97-AF65-F5344CB8AC3E}">
        <p14:creationId xmlns:p14="http://schemas.microsoft.com/office/powerpoint/2010/main" val="295216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E091DC6E-A819-46A5-9261-35302D6EAEC9}" type="datetime1">
              <a:rPr lang="zh-CN" altLang="en-US" smtClean="0"/>
              <a:pPr/>
              <a:t>2022/6/6</a:t>
            </a:fld>
            <a:endParaRPr lang="zh-CN" altLang="en-US"/>
          </a:p>
        </p:txBody>
      </p:sp>
    </p:spTree>
    <p:extLst>
      <p:ext uri="{BB962C8B-B14F-4D97-AF65-F5344CB8AC3E}">
        <p14:creationId xmlns:p14="http://schemas.microsoft.com/office/powerpoint/2010/main" val="1297093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AE0EBD28-52BD-4E87-AB0D-4B099216D196}" type="datetime1">
              <a:rPr lang="zh-CN" altLang="en-US" smtClean="0"/>
              <a:pPr/>
              <a:t>2022/6/6</a:t>
            </a:fld>
            <a:endParaRPr lang="zh-CN" altLang="en-US"/>
          </a:p>
        </p:txBody>
      </p:sp>
    </p:spTree>
    <p:extLst>
      <p:ext uri="{BB962C8B-B14F-4D97-AF65-F5344CB8AC3E}">
        <p14:creationId xmlns:p14="http://schemas.microsoft.com/office/powerpoint/2010/main" val="27969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1A7A0873-376A-4A4E-91BA-7081C35D808C}" type="slidenum">
              <a:rPr lang="zh-CN" altLang="en-US" smtClean="0"/>
              <a:pPr/>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3F925A4C-1434-4E60-B118-CFB175DDF0B9}" type="datetime1">
              <a:rPr lang="zh-CN" altLang="en-US" smtClean="0"/>
              <a:pPr/>
              <a:t>2022/6/6</a:t>
            </a:fld>
            <a:endParaRPr lang="zh-CN" altLang="en-US"/>
          </a:p>
        </p:txBody>
      </p:sp>
    </p:spTree>
    <p:extLst>
      <p:ext uri="{BB962C8B-B14F-4D97-AF65-F5344CB8AC3E}">
        <p14:creationId xmlns:p14="http://schemas.microsoft.com/office/powerpoint/2010/main" val="3789737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6178BFB4-2B10-4FBE-B6AE-36B145E8EC8A}"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11997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A42C2A16-C986-443B-94DB-9385F6B98110}"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2939073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513037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426EC3D6-A884-4FAF-A2A7-E28466A46A35}" type="datetime1">
              <a:rPr lang="zh-CN" altLang="en-US" smtClean="0">
                <a:solidFill>
                  <a:prstClr val="black">
                    <a:tint val="75000"/>
                  </a:prstClr>
                </a:solidFill>
              </a:rPr>
              <a:pPr/>
              <a:t>2022/6/6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2140209"/>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30000"/>
        </a:lnSpc>
        <a:spcBef>
          <a:spcPts val="750"/>
        </a:spcBef>
        <a:buFont typeface="Arial" panose="020B0604020202020204" pitchFamily="34" charset="0"/>
        <a:buChar char="•"/>
        <a:defRPr sz="24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30000"/>
        </a:lnSpc>
        <a:spcBef>
          <a:spcPts val="375"/>
        </a:spcBef>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30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80.png"/><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package" Target="../embeddings/Microsoft_Visio_Drawing.vsdx"/><Relationship Id="rId4"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4.xml"/><Relationship Id="rId5" Type="http://schemas.openxmlformats.org/officeDocument/2006/relationships/image" Target="../media/image9.png"/><Relationship Id="rId4" Type="http://schemas.openxmlformats.org/officeDocument/2006/relationships/image" Target="../media/image12.gif"/></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第五章 端到端传输</a:t>
            </a:r>
            <a:r>
              <a:rPr lang="en-US" altLang="zh-CN" dirty="0"/>
              <a:t>(</a:t>
            </a:r>
            <a:r>
              <a:rPr lang="en-US" altLang="zh-CN"/>
              <a:t>2) </a:t>
            </a:r>
            <a:endParaRPr lang="zh-CN" altLang="en-US" dirty="0"/>
          </a:p>
        </p:txBody>
      </p:sp>
    </p:spTree>
    <p:extLst>
      <p:ext uri="{BB962C8B-B14F-4D97-AF65-F5344CB8AC3E}">
        <p14:creationId xmlns:p14="http://schemas.microsoft.com/office/powerpoint/2010/main" val="4113500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TCP</a:t>
            </a:r>
            <a:r>
              <a:rPr lang="zh-CN" altLang="en-US" sz="3200" dirty="0"/>
              <a:t>连接建立 </a:t>
            </a:r>
            <a:r>
              <a:rPr lang="en-US" altLang="zh-CN" sz="3200" dirty="0"/>
              <a:t>-- </a:t>
            </a:r>
            <a:r>
              <a:rPr lang="zh-CN" altLang="en-US" sz="2800" dirty="0"/>
              <a:t>三次握手 </a:t>
            </a:r>
            <a:r>
              <a:rPr lang="en-US" altLang="zh-CN" sz="2800" dirty="0"/>
              <a:t>(three-way handshake)</a:t>
            </a:r>
            <a:endParaRPr lang="zh-CN" altLang="en-US" sz="4000" dirty="0"/>
          </a:p>
        </p:txBody>
      </p:sp>
      <p:sp>
        <p:nvSpPr>
          <p:cNvPr id="3" name="内容占位符 2"/>
          <p:cNvSpPr>
            <a:spLocks noGrp="1"/>
          </p:cNvSpPr>
          <p:nvPr>
            <p:ph idx="1"/>
          </p:nvPr>
        </p:nvSpPr>
        <p:spPr>
          <a:xfrm>
            <a:off x="467741" y="1368039"/>
            <a:ext cx="8569013" cy="714785"/>
          </a:xfrm>
        </p:spPr>
        <p:txBody>
          <a:bodyPr/>
          <a:lstStyle/>
          <a:p>
            <a:pPr>
              <a:lnSpc>
                <a:spcPct val="100000"/>
              </a:lnSpc>
              <a:spcBef>
                <a:spcPts val="600"/>
              </a:spcBef>
            </a:pPr>
            <a:r>
              <a:rPr lang="en-US" altLang="zh-CN" sz="2000" dirty="0"/>
              <a:t>A</a:t>
            </a:r>
            <a:r>
              <a:rPr lang="zh-CN" altLang="en-US" sz="2000" dirty="0"/>
              <a:t>收到</a:t>
            </a:r>
            <a:r>
              <a:rPr lang="en-US" altLang="zh-CN" sz="2000" dirty="0"/>
              <a:t>B</a:t>
            </a:r>
            <a:r>
              <a:rPr lang="zh-CN" altLang="en-US" sz="2000" dirty="0"/>
              <a:t>的确认后，向</a:t>
            </a:r>
            <a:r>
              <a:rPr lang="en-US" altLang="zh-CN" sz="2000" dirty="0"/>
              <a:t>B</a:t>
            </a:r>
            <a:r>
              <a:rPr lang="zh-CN" altLang="en-US" sz="2000" dirty="0"/>
              <a:t>应答确认，进入</a:t>
            </a:r>
            <a:r>
              <a:rPr lang="en-US" altLang="zh-CN" sz="2000" dirty="0"/>
              <a:t>ESTABLISHED (</a:t>
            </a:r>
            <a:r>
              <a:rPr lang="zh-CN" altLang="en-US" sz="2000" dirty="0"/>
              <a:t>已建立连接</a:t>
            </a:r>
            <a:r>
              <a:rPr lang="en-US" altLang="zh-CN" sz="2000" dirty="0"/>
              <a:t>)</a:t>
            </a:r>
            <a:r>
              <a:rPr lang="zh-CN" altLang="en-US" sz="2000" dirty="0"/>
              <a:t>状态</a:t>
            </a:r>
            <a:endParaRPr lang="en-US" altLang="zh-CN" sz="2000" dirty="0"/>
          </a:p>
          <a:p>
            <a:pPr>
              <a:lnSpc>
                <a:spcPct val="100000"/>
              </a:lnSpc>
              <a:spcBef>
                <a:spcPts val="600"/>
              </a:spcBef>
            </a:pPr>
            <a:r>
              <a:rPr lang="en-US" altLang="zh-CN" sz="2000" dirty="0"/>
              <a:t>B</a:t>
            </a:r>
            <a:r>
              <a:rPr lang="zh-CN" altLang="en-US" sz="2000" dirty="0"/>
              <a:t>收到</a:t>
            </a:r>
            <a:r>
              <a:rPr lang="en-US" altLang="zh-CN" sz="2000" dirty="0"/>
              <a:t>A</a:t>
            </a:r>
            <a:r>
              <a:rPr lang="zh-CN" altLang="en-US" sz="2000" dirty="0"/>
              <a:t>的确认后，也进入</a:t>
            </a:r>
            <a:r>
              <a:rPr lang="en-US" altLang="zh-CN" sz="2000" dirty="0"/>
              <a:t>ESTABLISHED (</a:t>
            </a:r>
            <a:r>
              <a:rPr lang="zh-CN" altLang="en-US" sz="2000" dirty="0"/>
              <a:t>已建立连接</a:t>
            </a:r>
            <a:r>
              <a:rPr lang="en-US" altLang="zh-CN" sz="2000" dirty="0"/>
              <a:t>)</a:t>
            </a:r>
            <a:r>
              <a:rPr lang="zh-CN" altLang="en-US" sz="2000" dirty="0"/>
              <a:t>状态</a:t>
            </a:r>
            <a:endParaRPr lang="en-US" altLang="zh-CN" sz="20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10</a:t>
            </a:fld>
            <a:endParaRPr lang="zh-CN" altLang="en-US" dirty="0"/>
          </a:p>
        </p:txBody>
      </p:sp>
      <p:sp>
        <p:nvSpPr>
          <p:cNvPr id="5" name="文本框 4"/>
          <p:cNvSpPr txBox="1">
            <a:spLocks noChangeArrowheads="1"/>
          </p:cNvSpPr>
          <p:nvPr/>
        </p:nvSpPr>
        <p:spPr bwMode="auto">
          <a:xfrm>
            <a:off x="6701246" y="87868"/>
            <a:ext cx="23355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5.3.3   TCP</a:t>
            </a:r>
            <a:r>
              <a:rPr lang="zh-CN" altLang="en-US" sz="1800" dirty="0">
                <a:solidFill>
                  <a:schemeClr val="bg2">
                    <a:lumMod val="75000"/>
                  </a:schemeClr>
                </a:solidFill>
                <a:latin typeface="Calibri" panose="020F0502020204030204" pitchFamily="34" charset="0"/>
                <a:ea typeface="黑体" panose="02010609060101010101" pitchFamily="49" charset="-122"/>
              </a:rPr>
              <a:t>连接管理</a:t>
            </a:r>
          </a:p>
        </p:txBody>
      </p:sp>
      <p:grpSp>
        <p:nvGrpSpPr>
          <p:cNvPr id="125" name="组合 124"/>
          <p:cNvGrpSpPr/>
          <p:nvPr/>
        </p:nvGrpSpPr>
        <p:grpSpPr>
          <a:xfrm>
            <a:off x="2606183" y="3492400"/>
            <a:ext cx="3983474" cy="3365600"/>
            <a:chOff x="2606183" y="3971605"/>
            <a:chExt cx="3983474" cy="2733994"/>
          </a:xfrm>
        </p:grpSpPr>
        <p:sp>
          <p:nvSpPr>
            <p:cNvPr id="119" name="Line 75"/>
            <p:cNvSpPr>
              <a:spLocks noChangeShapeType="1"/>
            </p:cNvSpPr>
            <p:nvPr/>
          </p:nvSpPr>
          <p:spPr bwMode="auto">
            <a:xfrm>
              <a:off x="2606183" y="3971605"/>
              <a:ext cx="0" cy="2733994"/>
            </a:xfrm>
            <a:prstGeom prst="line">
              <a:avLst/>
            </a:prstGeom>
            <a:noFill/>
            <a:ln w="28575">
              <a:solidFill>
                <a:schemeClr val="tx1">
                  <a:lumMod val="75000"/>
                  <a:lumOff val="2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20" name="Line 76"/>
            <p:cNvSpPr>
              <a:spLocks noChangeShapeType="1"/>
            </p:cNvSpPr>
            <p:nvPr/>
          </p:nvSpPr>
          <p:spPr bwMode="auto">
            <a:xfrm>
              <a:off x="6589657" y="3971605"/>
              <a:ext cx="0" cy="2733994"/>
            </a:xfrm>
            <a:prstGeom prst="line">
              <a:avLst/>
            </a:prstGeom>
            <a:noFill/>
            <a:ln w="28575">
              <a:solidFill>
                <a:schemeClr val="tx1">
                  <a:lumMod val="75000"/>
                  <a:lumOff val="2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126" name="组合 125"/>
          <p:cNvGrpSpPr/>
          <p:nvPr/>
        </p:nvGrpSpPr>
        <p:grpSpPr>
          <a:xfrm>
            <a:off x="1854260" y="3492400"/>
            <a:ext cx="899589" cy="436329"/>
            <a:chOff x="1854260" y="3492400"/>
            <a:chExt cx="899589" cy="436329"/>
          </a:xfrm>
        </p:grpSpPr>
        <p:sp>
          <p:nvSpPr>
            <p:cNvPr id="101" name="Rectangle 31"/>
            <p:cNvSpPr>
              <a:spLocks noChangeArrowheads="1"/>
            </p:cNvSpPr>
            <p:nvPr/>
          </p:nvSpPr>
          <p:spPr bwMode="auto">
            <a:xfrm>
              <a:off x="1897835" y="3492400"/>
              <a:ext cx="856014" cy="436329"/>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02" name="Text Box 32"/>
            <p:cNvSpPr txBox="1">
              <a:spLocks noChangeArrowheads="1"/>
            </p:cNvSpPr>
            <p:nvPr/>
          </p:nvSpPr>
          <p:spPr bwMode="auto">
            <a:xfrm>
              <a:off x="1854260" y="3541582"/>
              <a:ext cx="809077" cy="29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571500">
                <a:defRPr>
                  <a:solidFill>
                    <a:schemeClr val="tx1"/>
                  </a:solidFill>
                  <a:latin typeface="Arial" panose="020B0604020202020204" pitchFamily="34" charset="0"/>
                  <a:ea typeface="宋体" panose="02010600030101010101" pitchFamily="2" charset="-122"/>
                </a:defRPr>
              </a:lvl2pPr>
              <a:lvl3pPr marL="1143000">
                <a:defRPr>
                  <a:solidFill>
                    <a:schemeClr val="tx1"/>
                  </a:solidFill>
                  <a:latin typeface="Arial" panose="020B0604020202020204" pitchFamily="34" charset="0"/>
                  <a:ea typeface="宋体" panose="02010600030101010101" pitchFamily="2" charset="-122"/>
                </a:defRPr>
              </a:lvl3pPr>
              <a:lvl4pPr marL="1714500">
                <a:defRPr>
                  <a:solidFill>
                    <a:schemeClr val="tx1"/>
                  </a:solidFill>
                  <a:latin typeface="Arial" panose="020B0604020202020204" pitchFamily="34" charset="0"/>
                  <a:ea typeface="宋体" panose="02010600030101010101" pitchFamily="2" charset="-122"/>
                </a:defRPr>
              </a:lvl4pPr>
              <a:lvl5pPr marL="2286000">
                <a:defRPr>
                  <a:solidFill>
                    <a:schemeClr val="tx1"/>
                  </a:solidFill>
                  <a:latin typeface="Arial" panose="020B0604020202020204" pitchFamily="34" charset="0"/>
                  <a:ea typeface="宋体" panose="02010600030101010101" pitchFamily="2" charset="-122"/>
                </a:defRPr>
              </a:lvl5pPr>
              <a:lvl6pPr marL="2743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srgbClr val="FFFF99"/>
                  </a:solidFill>
                  <a:effectLst/>
                  <a:uLnTx/>
                  <a:uFillTx/>
                  <a:latin typeface="Calibri" panose="020F0502020204030204" pitchFamily="34" charset="0"/>
                  <a:ea typeface="华文楷体" panose="02010600040101010101" pitchFamily="2" charset="-122"/>
                </a:rPr>
                <a:t>CLOSED</a:t>
              </a:r>
            </a:p>
          </p:txBody>
        </p:sp>
      </p:grpSp>
      <p:grpSp>
        <p:nvGrpSpPr>
          <p:cNvPr id="127" name="组合 126"/>
          <p:cNvGrpSpPr/>
          <p:nvPr/>
        </p:nvGrpSpPr>
        <p:grpSpPr>
          <a:xfrm>
            <a:off x="6369069" y="3492400"/>
            <a:ext cx="908021" cy="436329"/>
            <a:chOff x="6369069" y="3492400"/>
            <a:chExt cx="908021" cy="436329"/>
          </a:xfrm>
        </p:grpSpPr>
        <p:sp>
          <p:nvSpPr>
            <p:cNvPr id="103" name="Rectangle 37"/>
            <p:cNvSpPr>
              <a:spLocks noChangeArrowheads="1"/>
            </p:cNvSpPr>
            <p:nvPr/>
          </p:nvSpPr>
          <p:spPr bwMode="auto">
            <a:xfrm>
              <a:off x="6404209" y="3492400"/>
              <a:ext cx="872881" cy="436329"/>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04" name="Text Box 39"/>
            <p:cNvSpPr txBox="1">
              <a:spLocks noChangeArrowheads="1"/>
            </p:cNvSpPr>
            <p:nvPr/>
          </p:nvSpPr>
          <p:spPr bwMode="auto">
            <a:xfrm>
              <a:off x="6369069" y="3541582"/>
              <a:ext cx="809077" cy="29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571500">
                <a:defRPr>
                  <a:solidFill>
                    <a:schemeClr val="tx1"/>
                  </a:solidFill>
                  <a:latin typeface="Arial" panose="020B0604020202020204" pitchFamily="34" charset="0"/>
                  <a:ea typeface="宋体" panose="02010600030101010101" pitchFamily="2" charset="-122"/>
                </a:defRPr>
              </a:lvl2pPr>
              <a:lvl3pPr marL="1143000">
                <a:defRPr>
                  <a:solidFill>
                    <a:schemeClr val="tx1"/>
                  </a:solidFill>
                  <a:latin typeface="Arial" panose="020B0604020202020204" pitchFamily="34" charset="0"/>
                  <a:ea typeface="宋体" panose="02010600030101010101" pitchFamily="2" charset="-122"/>
                </a:defRPr>
              </a:lvl3pPr>
              <a:lvl4pPr marL="1714500">
                <a:defRPr>
                  <a:solidFill>
                    <a:schemeClr val="tx1"/>
                  </a:solidFill>
                  <a:latin typeface="Arial" panose="020B0604020202020204" pitchFamily="34" charset="0"/>
                  <a:ea typeface="宋体" panose="02010600030101010101" pitchFamily="2" charset="-122"/>
                </a:defRPr>
              </a:lvl4pPr>
              <a:lvl5pPr marL="2286000">
                <a:defRPr>
                  <a:solidFill>
                    <a:schemeClr val="tx1"/>
                  </a:solidFill>
                  <a:latin typeface="Arial" panose="020B0604020202020204" pitchFamily="34" charset="0"/>
                  <a:ea typeface="宋体" panose="02010600030101010101" pitchFamily="2" charset="-122"/>
                </a:defRPr>
              </a:lvl5pPr>
              <a:lvl6pPr marL="2743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srgbClr val="FFFF99"/>
                  </a:solidFill>
                  <a:effectLst/>
                  <a:uLnTx/>
                  <a:uFillTx/>
                  <a:latin typeface="Calibri" panose="020F0502020204030204" pitchFamily="34" charset="0"/>
                  <a:ea typeface="华文楷体" panose="02010600040101010101" pitchFamily="2" charset="-122"/>
                </a:rPr>
                <a:t>CLOSED</a:t>
              </a:r>
            </a:p>
          </p:txBody>
        </p:sp>
      </p:grpSp>
      <p:sp>
        <p:nvSpPr>
          <p:cNvPr id="113" name="Rectangle 45"/>
          <p:cNvSpPr>
            <a:spLocks noChangeArrowheads="1"/>
          </p:cNvSpPr>
          <p:nvPr/>
        </p:nvSpPr>
        <p:spPr bwMode="auto">
          <a:xfrm>
            <a:off x="7293689" y="3855690"/>
            <a:ext cx="971274" cy="288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被动打开</a:t>
            </a:r>
          </a:p>
        </p:txBody>
      </p:sp>
      <p:grpSp>
        <p:nvGrpSpPr>
          <p:cNvPr id="123" name="组合 122"/>
          <p:cNvGrpSpPr/>
          <p:nvPr/>
        </p:nvGrpSpPr>
        <p:grpSpPr>
          <a:xfrm>
            <a:off x="2016822" y="2707885"/>
            <a:ext cx="742544" cy="800009"/>
            <a:chOff x="2016822" y="2707885"/>
            <a:chExt cx="742544" cy="800009"/>
          </a:xfrm>
        </p:grpSpPr>
        <p:sp>
          <p:nvSpPr>
            <p:cNvPr id="109" name="Rectangle 55"/>
            <p:cNvSpPr>
              <a:spLocks noChangeArrowheads="1"/>
            </p:cNvSpPr>
            <p:nvPr/>
          </p:nvSpPr>
          <p:spPr bwMode="auto">
            <a:xfrm>
              <a:off x="2479756" y="3004367"/>
              <a:ext cx="279610"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A</a:t>
              </a:r>
            </a:p>
          </p:txBody>
        </p:sp>
        <p:sp>
          <p:nvSpPr>
            <p:cNvPr id="111" name="Rectangle 57"/>
            <p:cNvSpPr>
              <a:spLocks noChangeArrowheads="1"/>
            </p:cNvSpPr>
            <p:nvPr/>
          </p:nvSpPr>
          <p:spPr bwMode="auto">
            <a:xfrm>
              <a:off x="2016822" y="2707885"/>
              <a:ext cx="570573"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客户</a:t>
              </a:r>
            </a:p>
          </p:txBody>
        </p:sp>
        <p:pic>
          <p:nvPicPr>
            <p:cNvPr id="121" name="内容占位符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6822" y="2983969"/>
              <a:ext cx="629006" cy="523925"/>
            </a:xfrm>
            <a:prstGeom prst="rect">
              <a:avLst/>
            </a:prstGeom>
          </p:spPr>
        </p:pic>
      </p:grpSp>
      <p:grpSp>
        <p:nvGrpSpPr>
          <p:cNvPr id="124" name="组合 123"/>
          <p:cNvGrpSpPr/>
          <p:nvPr/>
        </p:nvGrpSpPr>
        <p:grpSpPr>
          <a:xfrm>
            <a:off x="6412643" y="2723149"/>
            <a:ext cx="818530" cy="784744"/>
            <a:chOff x="6412643" y="2723149"/>
            <a:chExt cx="818530" cy="784744"/>
          </a:xfrm>
        </p:grpSpPr>
        <p:sp>
          <p:nvSpPr>
            <p:cNvPr id="110" name="Rectangle 56"/>
            <p:cNvSpPr>
              <a:spLocks noChangeArrowheads="1"/>
            </p:cNvSpPr>
            <p:nvPr/>
          </p:nvSpPr>
          <p:spPr bwMode="auto">
            <a:xfrm>
              <a:off x="6412643" y="3004367"/>
              <a:ext cx="272513"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B</a:t>
              </a:r>
            </a:p>
          </p:txBody>
        </p:sp>
        <p:sp>
          <p:nvSpPr>
            <p:cNvPr id="112" name="Rectangle 58"/>
            <p:cNvSpPr>
              <a:spLocks noChangeArrowheads="1"/>
            </p:cNvSpPr>
            <p:nvPr/>
          </p:nvSpPr>
          <p:spPr bwMode="auto">
            <a:xfrm>
              <a:off x="6456216" y="2723149"/>
              <a:ext cx="774957"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服务器</a:t>
              </a:r>
            </a:p>
          </p:txBody>
        </p:sp>
        <p:pic>
          <p:nvPicPr>
            <p:cNvPr id="122" name="内容占位符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3058" y="2983968"/>
              <a:ext cx="629006" cy="523925"/>
            </a:xfrm>
            <a:prstGeom prst="rect">
              <a:avLst/>
            </a:prstGeom>
          </p:spPr>
        </p:pic>
      </p:grpSp>
      <p:cxnSp>
        <p:nvCxnSpPr>
          <p:cNvPr id="129" name="直接连接符 128"/>
          <p:cNvCxnSpPr/>
          <p:nvPr/>
        </p:nvCxnSpPr>
        <p:spPr>
          <a:xfrm flipV="1">
            <a:off x="7318906" y="3492400"/>
            <a:ext cx="1021281" cy="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8340187" y="3489063"/>
            <a:ext cx="0" cy="69773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V="1">
            <a:off x="7262268" y="4186802"/>
            <a:ext cx="1089243" cy="1"/>
          </a:xfrm>
          <a:prstGeom prst="line">
            <a:avLst/>
          </a:prstGeom>
          <a:ln w="25400">
            <a:solidFill>
              <a:schemeClr val="accent5">
                <a:lumMod val="50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grpSp>
        <p:nvGrpSpPr>
          <p:cNvPr id="138" name="Group 12"/>
          <p:cNvGrpSpPr>
            <a:grpSpLocks/>
          </p:cNvGrpSpPr>
          <p:nvPr/>
        </p:nvGrpSpPr>
        <p:grpSpPr bwMode="auto">
          <a:xfrm>
            <a:off x="6402805" y="4031276"/>
            <a:ext cx="877104" cy="529278"/>
            <a:chOff x="4111" y="1893"/>
            <a:chExt cx="623" cy="519"/>
          </a:xfrm>
        </p:grpSpPr>
        <p:sp>
          <p:nvSpPr>
            <p:cNvPr id="139" name="Rectangle 13"/>
            <p:cNvSpPr>
              <a:spLocks noChangeArrowheads="1"/>
            </p:cNvSpPr>
            <p:nvPr/>
          </p:nvSpPr>
          <p:spPr bwMode="auto">
            <a:xfrm>
              <a:off x="4111" y="1893"/>
              <a:ext cx="621" cy="519"/>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140" name="Rectangle 14"/>
            <p:cNvSpPr>
              <a:spLocks noChangeArrowheads="1"/>
            </p:cNvSpPr>
            <p:nvPr/>
          </p:nvSpPr>
          <p:spPr bwMode="auto">
            <a:xfrm>
              <a:off x="4154" y="2004"/>
              <a:ext cx="580"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en-US" altLang="zh-CN" dirty="0">
                  <a:latin typeface="Calibri" panose="020F0502020204030204" pitchFamily="34" charset="0"/>
                  <a:ea typeface="黑体" panose="02010609060101010101" pitchFamily="49" charset="-122"/>
                </a:rPr>
                <a:t>LISTEN</a:t>
              </a:r>
            </a:p>
          </p:txBody>
        </p:sp>
      </p:grpSp>
      <p:grpSp>
        <p:nvGrpSpPr>
          <p:cNvPr id="100" name="Group 61"/>
          <p:cNvGrpSpPr>
            <a:grpSpLocks/>
          </p:cNvGrpSpPr>
          <p:nvPr/>
        </p:nvGrpSpPr>
        <p:grpSpPr bwMode="auto">
          <a:xfrm>
            <a:off x="2762282" y="3933772"/>
            <a:ext cx="3838700" cy="680975"/>
            <a:chOff x="1520" y="1858"/>
            <a:chExt cx="2590" cy="540"/>
          </a:xfrm>
        </p:grpSpPr>
        <p:sp>
          <p:nvSpPr>
            <p:cNvPr id="117" name="Rectangle 25"/>
            <p:cNvSpPr>
              <a:spLocks noChangeArrowheads="1"/>
            </p:cNvSpPr>
            <p:nvPr/>
          </p:nvSpPr>
          <p:spPr bwMode="auto">
            <a:xfrm rot="541637">
              <a:off x="2097" y="1858"/>
              <a:ext cx="134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SYN = 1, </a:t>
              </a:r>
              <a:r>
                <a:rPr kumimoji="1" lang="en-US" altLang="zh-CN" b="0" i="0" u="none" strike="noStrike" kern="0" cap="none" spc="0" normalizeH="0" baseline="0" noProof="0" dirty="0" err="1">
                  <a:ln>
                    <a:noFill/>
                  </a:ln>
                  <a:solidFill>
                    <a:srgbClr val="3333CC"/>
                  </a:solidFill>
                  <a:effectLst/>
                  <a:uLnTx/>
                  <a:uFillTx/>
                  <a:latin typeface="Calibri" panose="020F0502020204030204" pitchFamily="34" charset="0"/>
                  <a:ea typeface="华文楷体" panose="02010600040101010101" pitchFamily="2" charset="-122"/>
                </a:rPr>
                <a:t>seq</a:t>
              </a: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 = x</a:t>
              </a:r>
            </a:p>
          </p:txBody>
        </p:sp>
        <p:sp>
          <p:nvSpPr>
            <p:cNvPr id="118" name="Line 28"/>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cxnSp>
        <p:nvCxnSpPr>
          <p:cNvPr id="40" name="直接连接符 39"/>
          <p:cNvCxnSpPr/>
          <p:nvPr/>
        </p:nvCxnSpPr>
        <p:spPr>
          <a:xfrm flipV="1">
            <a:off x="859955" y="3507892"/>
            <a:ext cx="1021281" cy="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59955" y="3506821"/>
            <a:ext cx="0" cy="69773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44" name="Group 3"/>
          <p:cNvGrpSpPr>
            <a:grpSpLocks/>
          </p:cNvGrpSpPr>
          <p:nvPr/>
        </p:nvGrpSpPr>
        <p:grpSpPr bwMode="auto">
          <a:xfrm>
            <a:off x="1891326" y="4000082"/>
            <a:ext cx="854360" cy="1298144"/>
            <a:chOff x="899" y="1916"/>
            <a:chExt cx="622" cy="1048"/>
          </a:xfrm>
        </p:grpSpPr>
        <p:sp>
          <p:nvSpPr>
            <p:cNvPr id="45" name="Rectangle 4"/>
            <p:cNvSpPr>
              <a:spLocks noChangeArrowheads="1"/>
            </p:cNvSpPr>
            <p:nvPr/>
          </p:nvSpPr>
          <p:spPr bwMode="auto">
            <a:xfrm>
              <a:off x="899" y="1916"/>
              <a:ext cx="622" cy="1048"/>
            </a:xfrm>
            <a:prstGeom prst="rect">
              <a:avLst/>
            </a:prstGeom>
            <a:solidFill>
              <a:srgbClr val="FFCCCC"/>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46" name="Rectangle 5"/>
            <p:cNvSpPr>
              <a:spLocks noChangeArrowheads="1"/>
            </p:cNvSpPr>
            <p:nvPr/>
          </p:nvSpPr>
          <p:spPr bwMode="auto">
            <a:xfrm>
              <a:off x="1000" y="2169"/>
              <a:ext cx="41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SYN-</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SENT</a:t>
              </a:r>
            </a:p>
          </p:txBody>
        </p:sp>
      </p:grpSp>
      <p:cxnSp>
        <p:nvCxnSpPr>
          <p:cNvPr id="42" name="直接连接符 41"/>
          <p:cNvCxnSpPr/>
          <p:nvPr/>
        </p:nvCxnSpPr>
        <p:spPr>
          <a:xfrm flipH="1">
            <a:off x="859956" y="4204559"/>
            <a:ext cx="1021280" cy="0"/>
          </a:xfrm>
          <a:prstGeom prst="line">
            <a:avLst/>
          </a:prstGeom>
          <a:ln w="25400">
            <a:solidFill>
              <a:schemeClr val="accent5">
                <a:lumMod val="50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sp>
        <p:nvSpPr>
          <p:cNvPr id="48" name="Rectangle 45"/>
          <p:cNvSpPr>
            <a:spLocks noChangeArrowheads="1"/>
          </p:cNvSpPr>
          <p:nvPr/>
        </p:nvSpPr>
        <p:spPr bwMode="auto">
          <a:xfrm>
            <a:off x="835129" y="3855690"/>
            <a:ext cx="110607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kern="0" dirty="0">
                <a:solidFill>
                  <a:srgbClr val="3333CC"/>
                </a:solidFill>
                <a:latin typeface="Calibri" panose="020F0502020204030204" pitchFamily="34" charset="0"/>
                <a:ea typeface="华文楷体" panose="02010600040101010101" pitchFamily="2" charset="-122"/>
              </a:rPr>
              <a:t>主动</a:t>
            </a: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打开</a:t>
            </a:r>
          </a:p>
        </p:txBody>
      </p:sp>
      <p:grpSp>
        <p:nvGrpSpPr>
          <p:cNvPr id="6" name="组合 5"/>
          <p:cNvGrpSpPr/>
          <p:nvPr/>
        </p:nvGrpSpPr>
        <p:grpSpPr>
          <a:xfrm>
            <a:off x="2645827" y="4665213"/>
            <a:ext cx="3981983" cy="686377"/>
            <a:chOff x="2645827" y="4665213"/>
            <a:chExt cx="3981983" cy="686377"/>
          </a:xfrm>
        </p:grpSpPr>
        <p:sp>
          <p:nvSpPr>
            <p:cNvPr id="142" name="Line 49"/>
            <p:cNvSpPr>
              <a:spLocks noChangeShapeType="1"/>
            </p:cNvSpPr>
            <p:nvPr/>
          </p:nvSpPr>
          <p:spPr bwMode="auto">
            <a:xfrm flipH="1">
              <a:off x="2645827" y="4665213"/>
              <a:ext cx="3981983" cy="686377"/>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7" name="Rectangle 50"/>
            <p:cNvSpPr>
              <a:spLocks noChangeArrowheads="1"/>
            </p:cNvSpPr>
            <p:nvPr/>
          </p:nvSpPr>
          <p:spPr bwMode="auto">
            <a:xfrm rot="21084134" flipH="1">
              <a:off x="2682591" y="4697108"/>
              <a:ext cx="349659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SYN = 1, ACK = 1, </a:t>
              </a:r>
              <a:r>
                <a:rPr kumimoji="1" lang="en-US" altLang="zh-CN" dirty="0" err="1">
                  <a:solidFill>
                    <a:srgbClr val="3333CC"/>
                  </a:solidFill>
                  <a:latin typeface="Calibri" panose="020F0502020204030204" pitchFamily="34" charset="0"/>
                  <a:ea typeface="黑体" panose="02010609060101010101" pitchFamily="49" charset="-122"/>
                </a:rPr>
                <a:t>seq</a:t>
              </a:r>
              <a:r>
                <a:rPr kumimoji="1" lang="en-US" altLang="zh-CN" dirty="0">
                  <a:solidFill>
                    <a:srgbClr val="3333CC"/>
                  </a:solidFill>
                  <a:latin typeface="Calibri" panose="020F0502020204030204" pitchFamily="34" charset="0"/>
                  <a:ea typeface="黑体" panose="02010609060101010101" pitchFamily="49" charset="-122"/>
                </a:rPr>
                <a:t> = y, </a:t>
              </a:r>
              <a:r>
                <a:rPr kumimoji="1" lang="en-US" altLang="zh-CN" dirty="0" err="1">
                  <a:solidFill>
                    <a:srgbClr val="3333CC"/>
                  </a:solidFill>
                  <a:latin typeface="Calibri" panose="020F0502020204030204" pitchFamily="34" charset="0"/>
                  <a:ea typeface="黑体" panose="02010609060101010101" pitchFamily="49" charset="-122"/>
                </a:rPr>
                <a:t>ack</a:t>
              </a:r>
              <a:r>
                <a:rPr kumimoji="1" lang="en-US" altLang="zh-CN" dirty="0">
                  <a:solidFill>
                    <a:srgbClr val="3333CC"/>
                  </a:solidFill>
                  <a:latin typeface="Calibri" panose="020F0502020204030204" pitchFamily="34" charset="0"/>
                  <a:ea typeface="黑体" panose="02010609060101010101" pitchFamily="49" charset="-122"/>
                </a:rPr>
                <a:t>= x </a:t>
              </a:r>
              <a:r>
                <a:rPr kumimoji="1" lang="en-US" altLang="zh-CN" b="1" dirty="0">
                  <a:solidFill>
                    <a:srgbClr val="3333CC"/>
                  </a:solidFill>
                  <a:latin typeface="Calibri" panose="020F0502020204030204" pitchFamily="34" charset="0"/>
                  <a:ea typeface="黑体" panose="02010609060101010101" pitchFamily="49" charset="-122"/>
                  <a:sym typeface="Symbol" panose="05050102010706020507" pitchFamily="18" charset="2"/>
                </a:rPr>
                <a:t></a:t>
              </a:r>
              <a:r>
                <a:rPr kumimoji="1" lang="en-US" altLang="zh-CN" dirty="0">
                  <a:solidFill>
                    <a:srgbClr val="3333CC"/>
                  </a:solidFill>
                  <a:latin typeface="Calibri" panose="020F0502020204030204" pitchFamily="34" charset="0"/>
                  <a:ea typeface="黑体" panose="02010609060101010101" pitchFamily="49" charset="-122"/>
                  <a:sym typeface="Symbol" panose="05050102010706020507" pitchFamily="18" charset="2"/>
                </a:rPr>
                <a:t> 1</a:t>
              </a:r>
              <a:endParaRPr kumimoji="1" lang="en-US" altLang="zh-CN" dirty="0">
                <a:solidFill>
                  <a:srgbClr val="3333CC"/>
                </a:solidFill>
                <a:latin typeface="Calibri" panose="020F0502020204030204" pitchFamily="34" charset="0"/>
                <a:ea typeface="黑体" panose="02010609060101010101" pitchFamily="49" charset="-122"/>
              </a:endParaRPr>
            </a:p>
          </p:txBody>
        </p:sp>
      </p:grpSp>
      <p:grpSp>
        <p:nvGrpSpPr>
          <p:cNvPr id="50" name="Group 3"/>
          <p:cNvGrpSpPr>
            <a:grpSpLocks/>
          </p:cNvGrpSpPr>
          <p:nvPr/>
        </p:nvGrpSpPr>
        <p:grpSpPr bwMode="auto">
          <a:xfrm>
            <a:off x="6415098" y="4716080"/>
            <a:ext cx="854360" cy="1298144"/>
            <a:chOff x="899" y="1916"/>
            <a:chExt cx="622" cy="1048"/>
          </a:xfrm>
        </p:grpSpPr>
        <p:sp>
          <p:nvSpPr>
            <p:cNvPr id="51" name="Rectangle 4"/>
            <p:cNvSpPr>
              <a:spLocks noChangeArrowheads="1"/>
            </p:cNvSpPr>
            <p:nvPr/>
          </p:nvSpPr>
          <p:spPr bwMode="auto">
            <a:xfrm>
              <a:off x="899" y="1916"/>
              <a:ext cx="622" cy="1048"/>
            </a:xfrm>
            <a:prstGeom prst="rect">
              <a:avLst/>
            </a:prstGeom>
            <a:solidFill>
              <a:srgbClr val="FFCCCC"/>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52" name="Rectangle 5"/>
            <p:cNvSpPr>
              <a:spLocks noChangeArrowheads="1"/>
            </p:cNvSpPr>
            <p:nvPr/>
          </p:nvSpPr>
          <p:spPr bwMode="auto">
            <a:xfrm>
              <a:off x="952" y="2169"/>
              <a:ext cx="512"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SYN-</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RCVD</a:t>
              </a:r>
            </a:p>
          </p:txBody>
        </p:sp>
      </p:grpSp>
      <p:grpSp>
        <p:nvGrpSpPr>
          <p:cNvPr id="49" name="Group 61"/>
          <p:cNvGrpSpPr>
            <a:grpSpLocks/>
          </p:cNvGrpSpPr>
          <p:nvPr/>
        </p:nvGrpSpPr>
        <p:grpSpPr bwMode="auto">
          <a:xfrm>
            <a:off x="2683912" y="5441708"/>
            <a:ext cx="3838700" cy="636837"/>
            <a:chOff x="1520" y="1893"/>
            <a:chExt cx="2590" cy="505"/>
          </a:xfrm>
        </p:grpSpPr>
        <p:sp>
          <p:nvSpPr>
            <p:cNvPr id="53" name="Rectangle 25"/>
            <p:cNvSpPr>
              <a:spLocks noChangeArrowheads="1"/>
            </p:cNvSpPr>
            <p:nvPr/>
          </p:nvSpPr>
          <p:spPr bwMode="auto">
            <a:xfrm rot="541637">
              <a:off x="1901" y="1915"/>
              <a:ext cx="20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ACK = 1, </a:t>
              </a:r>
              <a:r>
                <a:rPr kumimoji="1" lang="en-US" altLang="zh-CN" b="0" i="0" u="none" strike="noStrike" kern="0" cap="none" spc="0" normalizeH="0" baseline="0" noProof="0" dirty="0" err="1">
                  <a:ln>
                    <a:noFill/>
                  </a:ln>
                  <a:solidFill>
                    <a:srgbClr val="3333CC"/>
                  </a:solidFill>
                  <a:effectLst/>
                  <a:uLnTx/>
                  <a:uFillTx/>
                  <a:latin typeface="Calibri" panose="020F0502020204030204" pitchFamily="34" charset="0"/>
                  <a:ea typeface="华文楷体" panose="02010600040101010101" pitchFamily="2" charset="-122"/>
                </a:rPr>
                <a:t>seq</a:t>
              </a: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 </a:t>
              </a:r>
              <a:r>
                <a:rPr kumimoji="1" lang="en-US" altLang="zh-CN" kern="0" dirty="0">
                  <a:solidFill>
                    <a:srgbClr val="3333CC"/>
                  </a:solidFill>
                  <a:latin typeface="Calibri" panose="020F0502020204030204" pitchFamily="34" charset="0"/>
                  <a:ea typeface="华文楷体" panose="02010600040101010101" pitchFamily="2" charset="-122"/>
                </a:rPr>
                <a:t>= x+1, </a:t>
              </a:r>
              <a:r>
                <a:rPr kumimoji="1" lang="en-US" altLang="zh-CN" kern="0" dirty="0" err="1">
                  <a:solidFill>
                    <a:srgbClr val="3333CC"/>
                  </a:solidFill>
                  <a:latin typeface="Calibri" panose="020F0502020204030204" pitchFamily="34" charset="0"/>
                  <a:ea typeface="华文楷体" panose="02010600040101010101" pitchFamily="2" charset="-122"/>
                </a:rPr>
                <a:t>ack</a:t>
              </a:r>
              <a:r>
                <a:rPr kumimoji="1" lang="en-US" altLang="zh-CN" kern="0" dirty="0">
                  <a:solidFill>
                    <a:srgbClr val="3333CC"/>
                  </a:solidFill>
                  <a:latin typeface="Calibri" panose="020F0502020204030204" pitchFamily="34" charset="0"/>
                  <a:ea typeface="华文楷体" panose="02010600040101010101" pitchFamily="2" charset="-122"/>
                </a:rPr>
                <a:t> = y+1</a:t>
              </a:r>
              <a:endPar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54" name="Line 28"/>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58" name="Group 3"/>
          <p:cNvGrpSpPr>
            <a:grpSpLocks/>
          </p:cNvGrpSpPr>
          <p:nvPr/>
        </p:nvGrpSpPr>
        <p:grpSpPr bwMode="auto">
          <a:xfrm>
            <a:off x="1899489" y="5468471"/>
            <a:ext cx="854360" cy="1219495"/>
            <a:chOff x="899" y="1916"/>
            <a:chExt cx="622" cy="1048"/>
          </a:xfrm>
        </p:grpSpPr>
        <p:sp>
          <p:nvSpPr>
            <p:cNvPr id="59" name="Rectangle 4"/>
            <p:cNvSpPr>
              <a:spLocks noChangeArrowheads="1"/>
            </p:cNvSpPr>
            <p:nvPr/>
          </p:nvSpPr>
          <p:spPr bwMode="auto">
            <a:xfrm>
              <a:off x="899" y="1916"/>
              <a:ext cx="622" cy="1048"/>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60" name="Rectangle 5"/>
            <p:cNvSpPr>
              <a:spLocks noChangeArrowheads="1"/>
            </p:cNvSpPr>
            <p:nvPr/>
          </p:nvSpPr>
          <p:spPr bwMode="auto">
            <a:xfrm>
              <a:off x="911" y="2169"/>
              <a:ext cx="597" cy="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ESTAB-</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LISED</a:t>
              </a:r>
            </a:p>
          </p:txBody>
        </p:sp>
      </p:grpSp>
      <p:grpSp>
        <p:nvGrpSpPr>
          <p:cNvPr id="61" name="Group 3"/>
          <p:cNvGrpSpPr>
            <a:grpSpLocks/>
          </p:cNvGrpSpPr>
          <p:nvPr/>
        </p:nvGrpSpPr>
        <p:grpSpPr bwMode="auto">
          <a:xfrm>
            <a:off x="6425025" y="6088250"/>
            <a:ext cx="863975" cy="599717"/>
            <a:chOff x="899" y="1916"/>
            <a:chExt cx="629" cy="1048"/>
          </a:xfrm>
        </p:grpSpPr>
        <p:sp>
          <p:nvSpPr>
            <p:cNvPr id="62" name="Rectangle 4"/>
            <p:cNvSpPr>
              <a:spLocks noChangeArrowheads="1"/>
            </p:cNvSpPr>
            <p:nvPr/>
          </p:nvSpPr>
          <p:spPr bwMode="auto">
            <a:xfrm>
              <a:off x="899" y="1916"/>
              <a:ext cx="622" cy="1048"/>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63" name="Rectangle 5"/>
            <p:cNvSpPr>
              <a:spLocks noChangeArrowheads="1"/>
            </p:cNvSpPr>
            <p:nvPr/>
          </p:nvSpPr>
          <p:spPr bwMode="auto">
            <a:xfrm>
              <a:off x="931" y="1983"/>
              <a:ext cx="597" cy="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ESTAB-</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LISED</a:t>
              </a:r>
            </a:p>
          </p:txBody>
        </p:sp>
      </p:grpSp>
      <mc:AlternateContent xmlns:mc="http://schemas.openxmlformats.org/markup-compatibility/2006" xmlns:a14="http://schemas.microsoft.com/office/drawing/2010/main">
        <mc:Choice Requires="a14">
          <p:sp>
            <p:nvSpPr>
              <p:cNvPr id="64" name="圆角矩形标注 63"/>
              <p:cNvSpPr/>
              <p:nvPr/>
            </p:nvSpPr>
            <p:spPr>
              <a:xfrm>
                <a:off x="2479756" y="2179725"/>
                <a:ext cx="6556998" cy="1057930"/>
              </a:xfrm>
              <a:prstGeom prst="wedgeRoundRectCallout">
                <a:avLst>
                  <a:gd name="adj1" fmla="val -25661"/>
                  <a:gd name="adj2" fmla="val 255373"/>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indent="-180000">
                  <a:lnSpc>
                    <a:spcPct val="150000"/>
                  </a:lnSpc>
                  <a:buFont typeface="Arial" panose="020B0604020202020204" pitchFamily="34" charset="0"/>
                  <a:buChar char="•"/>
                </a:pPr>
                <a:r>
                  <a:rPr lang="zh-CN" altLang="en-US" sz="1600" dirty="0">
                    <a:solidFill>
                      <a:srgbClr val="FFFFFF"/>
                    </a:solidFill>
                    <a:latin typeface="Calibri" panose="020F0502020204030204" pitchFamily="34" charset="0"/>
                    <a:ea typeface="黑体" panose="02010609060101010101" pitchFamily="49" charset="-122"/>
                  </a:rPr>
                  <a:t>该确认报文段首部的标志位</a:t>
                </a:r>
                <a:r>
                  <a:rPr lang="en-US" altLang="zh-CN" sz="1600" dirty="0">
                    <a:solidFill>
                      <a:srgbClr val="FFFFFF"/>
                    </a:solidFill>
                    <a:latin typeface="Calibri" panose="020F0502020204030204" pitchFamily="34" charset="0"/>
                    <a:ea typeface="黑体" panose="02010609060101010101" pitchFamily="49" charset="-122"/>
                  </a:rPr>
                  <a:t>ACK</a:t>
                </a:r>
                <a:r>
                  <a:rPr lang="zh-CN" altLang="en-US" sz="1600" dirty="0">
                    <a:solidFill>
                      <a:srgbClr val="FFFFFF"/>
                    </a:solidFill>
                    <a:latin typeface="Calibri" panose="020F0502020204030204" pitchFamily="34" charset="0"/>
                    <a:ea typeface="黑体" panose="02010609060101010101" pitchFamily="49" charset="-122"/>
                  </a:rPr>
                  <a:t>置</a:t>
                </a:r>
                <a:r>
                  <a:rPr lang="en-US" altLang="zh-CN" sz="1600" dirty="0">
                    <a:solidFill>
                      <a:srgbClr val="FFFFFF"/>
                    </a:solidFill>
                    <a:latin typeface="Calibri" panose="020F0502020204030204" pitchFamily="34" charset="0"/>
                    <a:ea typeface="黑体" panose="02010609060101010101" pitchFamily="49" charset="-122"/>
                  </a:rPr>
                  <a:t>1</a:t>
                </a:r>
                <a:r>
                  <a:rPr lang="zh-CN" altLang="en-US" sz="1600" dirty="0">
                    <a:solidFill>
                      <a:srgbClr val="FFFFFF"/>
                    </a:solidFill>
                    <a:latin typeface="Calibri" panose="020F0502020204030204" pitchFamily="34" charset="0"/>
                    <a:ea typeface="黑体" panose="02010609060101010101" pitchFamily="49" charset="-122"/>
                  </a:rPr>
                  <a:t>，确认号为</a:t>
                </a:r>
                <a:r>
                  <a:rPr lang="en-US" altLang="zh-CN" sz="1600" dirty="0">
                    <a:solidFill>
                      <a:srgbClr val="FFFFFF"/>
                    </a:solidFill>
                    <a:latin typeface="Calibri" panose="020F0502020204030204" pitchFamily="34" charset="0"/>
                    <a:ea typeface="黑体" panose="02010609060101010101" pitchFamily="49" charset="-122"/>
                  </a:rPr>
                  <a:t>y+1</a:t>
                </a:r>
                <a:r>
                  <a:rPr lang="zh-CN" altLang="en-US" sz="1600" dirty="0">
                    <a:solidFill>
                      <a:srgbClr val="FFFFFF"/>
                    </a:solidFill>
                    <a:latin typeface="Calibri" panose="020F0502020204030204" pitchFamily="34" charset="0"/>
                    <a:ea typeface="黑体" panose="02010609060101010101" pitchFamily="49" charset="-122"/>
                  </a:rPr>
                  <a:t>，序号为</a:t>
                </a:r>
                <a:r>
                  <a:rPr lang="en-US" altLang="zh-CN" sz="1600" dirty="0">
                    <a:solidFill>
                      <a:srgbClr val="FFFFFF"/>
                    </a:solidFill>
                    <a:latin typeface="Calibri" panose="020F0502020204030204" pitchFamily="34" charset="0"/>
                    <a:ea typeface="黑体" panose="02010609060101010101" pitchFamily="49" charset="-122"/>
                  </a:rPr>
                  <a:t>x+1</a:t>
                </a:r>
              </a:p>
              <a:p>
                <a:pPr marL="562950" lvl="1" indent="-285750">
                  <a:lnSpc>
                    <a:spcPct val="150000"/>
                  </a:lnSpc>
                  <a:buClr>
                    <a:schemeClr val="bg1"/>
                  </a:buClr>
                  <a:buFont typeface="Wingdings 3" panose="05040102010807070707" pitchFamily="18" charset="2"/>
                  <a:buChar char="ª"/>
                </a:pPr>
                <a:r>
                  <a:rPr lang="en-US" altLang="zh-CN" sz="1600" dirty="0">
                    <a:solidFill>
                      <a:srgbClr val="FFFFFF"/>
                    </a:solidFill>
                    <a:latin typeface="Calibri" panose="020F0502020204030204" pitchFamily="34" charset="0"/>
                    <a:ea typeface="黑体" panose="02010609060101010101" pitchFamily="49" charset="-122"/>
                  </a:rPr>
                  <a:t>ACK</a:t>
                </a:r>
                <a:r>
                  <a:rPr lang="zh-CN" altLang="en-US" sz="1600" dirty="0">
                    <a:solidFill>
                      <a:srgbClr val="FFFFFF"/>
                    </a:solidFill>
                    <a:latin typeface="Calibri" panose="020F0502020204030204" pitchFamily="34" charset="0"/>
                    <a:ea typeface="黑体" panose="02010609060101010101" pitchFamily="49" charset="-122"/>
                  </a:rPr>
                  <a:t>报文段 </a:t>
                </a:r>
                <a:r>
                  <a:rPr lang="en-US" altLang="zh-CN" sz="1600" dirty="0">
                    <a:solidFill>
                      <a:srgbClr val="FFFFFF"/>
                    </a:solidFill>
                    <a:latin typeface="Calibri" panose="020F0502020204030204" pitchFamily="34" charset="0"/>
                    <a:ea typeface="黑体" panose="02010609060101010101" pitchFamily="49" charset="-122"/>
                  </a:rPr>
                  <a:t>(SYN</a:t>
                </a:r>
                <a14:m>
                  <m:oMath xmlns:m="http://schemas.openxmlformats.org/officeDocument/2006/math">
                    <m:r>
                      <a:rPr lang="en-US" altLang="zh-CN" sz="1600" i="1" smtClean="0">
                        <a:solidFill>
                          <a:srgbClr val="FFFFFF"/>
                        </a:solidFill>
                        <a:latin typeface="Cambria Math" panose="02040503050406030204" pitchFamily="18" charset="0"/>
                        <a:ea typeface="Cambria Math" panose="02040503050406030204" pitchFamily="18" charset="0"/>
                      </a:rPr>
                      <m:t>≠</m:t>
                    </m:r>
                  </m:oMath>
                </a14:m>
                <a:r>
                  <a:rPr lang="en-US" altLang="zh-CN" sz="1600" dirty="0">
                    <a:solidFill>
                      <a:srgbClr val="FFFFFF"/>
                    </a:solidFill>
                    <a:latin typeface="Calibri" panose="020F0502020204030204" pitchFamily="34" charset="0"/>
                    <a:ea typeface="黑体" panose="02010609060101010101" pitchFamily="49" charset="-122"/>
                  </a:rPr>
                  <a:t>1) </a:t>
                </a:r>
                <a:r>
                  <a:rPr lang="zh-CN" altLang="en-US" sz="1600" dirty="0">
                    <a:solidFill>
                      <a:srgbClr val="FFFFFF"/>
                    </a:solidFill>
                    <a:latin typeface="Calibri" panose="020F0502020204030204" pitchFamily="34" charset="0"/>
                    <a:ea typeface="黑体" panose="02010609060101010101" pitchFamily="49" charset="-122"/>
                  </a:rPr>
                  <a:t>可以携带数据；但当不携带数据时，不消耗序号，下一个数据报文段的序号仍为</a:t>
                </a:r>
                <a:r>
                  <a:rPr lang="en-US" altLang="zh-CN" sz="1600" dirty="0">
                    <a:solidFill>
                      <a:srgbClr val="FFFFFF"/>
                    </a:solidFill>
                    <a:latin typeface="Calibri" panose="020F0502020204030204" pitchFamily="34" charset="0"/>
                    <a:ea typeface="黑体" panose="02010609060101010101" pitchFamily="49" charset="-122"/>
                  </a:rPr>
                  <a:t>x+1</a:t>
                </a:r>
              </a:p>
            </p:txBody>
          </p:sp>
        </mc:Choice>
        <mc:Fallback xmlns="">
          <p:sp>
            <p:nvSpPr>
              <p:cNvPr id="64" name="圆角矩形标注 63"/>
              <p:cNvSpPr>
                <a:spLocks noRot="1" noChangeAspect="1" noMove="1" noResize="1" noEditPoints="1" noAdjustHandles="1" noChangeArrowheads="1" noChangeShapeType="1" noTextEdit="1"/>
              </p:cNvSpPr>
              <p:nvPr/>
            </p:nvSpPr>
            <p:spPr>
              <a:xfrm>
                <a:off x="2479756" y="2179725"/>
                <a:ext cx="6556998" cy="1057930"/>
              </a:xfrm>
              <a:prstGeom prst="wedgeRoundRectCallout">
                <a:avLst>
                  <a:gd name="adj1" fmla="val -25661"/>
                  <a:gd name="adj2" fmla="val 255373"/>
                  <a:gd name="adj3" fmla="val 16667"/>
                </a:avLst>
              </a:prstGeom>
              <a:blipFill rotWithShape="0">
                <a:blip r:embed="rId7"/>
                <a:stretch>
                  <a:fillRect t="-188"/>
                </a:stretch>
              </a:blipFill>
              <a:ln>
                <a:solidFill>
                  <a:srgbClr val="800080"/>
                </a:solidFill>
              </a:ln>
            </p:spPr>
            <p:txBody>
              <a:bodyPr/>
              <a:lstStyle/>
              <a:p>
                <a:r>
                  <a:rPr lang="zh-CN" altLang="en-US">
                    <a:noFill/>
                  </a:rPr>
                  <a:t> </a:t>
                </a:r>
              </a:p>
            </p:txBody>
          </p:sp>
        </mc:Fallback>
      </mc:AlternateContent>
      <p:grpSp>
        <p:nvGrpSpPr>
          <p:cNvPr id="68" name="Group 32"/>
          <p:cNvGrpSpPr>
            <a:grpSpLocks/>
          </p:cNvGrpSpPr>
          <p:nvPr/>
        </p:nvGrpSpPr>
        <p:grpSpPr bwMode="auto">
          <a:xfrm>
            <a:off x="3459551" y="6272418"/>
            <a:ext cx="2371725" cy="366712"/>
            <a:chOff x="2088" y="3679"/>
            <a:chExt cx="1494" cy="231"/>
          </a:xfrm>
        </p:grpSpPr>
        <p:sp>
          <p:nvSpPr>
            <p:cNvPr id="69" name="AutoShape 33"/>
            <p:cNvSpPr>
              <a:spLocks noChangeArrowheads="1"/>
            </p:cNvSpPr>
            <p:nvPr/>
          </p:nvSpPr>
          <p:spPr bwMode="auto">
            <a:xfrm>
              <a:off x="2088" y="3735"/>
              <a:ext cx="1494" cy="166"/>
            </a:xfrm>
            <a:prstGeom prst="leftRightArrow">
              <a:avLst>
                <a:gd name="adj1" fmla="val 55880"/>
                <a:gd name="adj2" fmla="val 103167"/>
              </a:avLst>
            </a:prstGeom>
            <a:solidFill>
              <a:schemeClr val="accent5">
                <a:lumMod val="50000"/>
              </a:schemeClr>
            </a:solidFill>
            <a:ln w="12700">
              <a:solidFill>
                <a:schemeClr val="accent5">
                  <a:lumMod val="1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70" name="Rectangle 34"/>
            <p:cNvSpPr>
              <a:spLocks noChangeArrowheads="1"/>
            </p:cNvSpPr>
            <p:nvPr/>
          </p:nvSpPr>
          <p:spPr bwMode="auto">
            <a:xfrm>
              <a:off x="2462" y="3679"/>
              <a:ext cx="697" cy="231"/>
            </a:xfrm>
            <a:prstGeom prst="rect">
              <a:avLst/>
            </a:prstGeom>
            <a:solidFill>
              <a:srgbClr val="CCECFF"/>
            </a:solidFill>
            <a:ln w="38100" cmpd="dbl">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华文楷体" panose="02010600040101010101" pitchFamily="2" charset="-122"/>
                  <a:ea typeface="华文楷体" panose="02010600040101010101" pitchFamily="2" charset="-122"/>
                </a:rPr>
                <a:t>数据传输</a:t>
              </a:r>
            </a:p>
          </p:txBody>
        </p:sp>
      </p:grpSp>
    </p:spTree>
    <p:custDataLst>
      <p:tags r:id="rId1"/>
    </p:custDataLst>
    <p:extLst>
      <p:ext uri="{BB962C8B-B14F-4D97-AF65-F5344CB8AC3E}">
        <p14:creationId xmlns:p14="http://schemas.microsoft.com/office/powerpoint/2010/main" val="136404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wipe(up)">
                                      <p:cBhvr>
                                        <p:cTn id="15" dur="500"/>
                                        <p:tgtEl>
                                          <p:spTgt spid="5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dissolve">
                                      <p:cBhvr>
                                        <p:cTn id="20" dur="500"/>
                                        <p:tgtEl>
                                          <p:spTgt spid="3">
                                            <p:txEl>
                                              <p:pRg st="1" end="1"/>
                                            </p:txEl>
                                          </p:spTgt>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wipe(up)">
                                      <p:cBhvr>
                                        <p:cTn id="24" dur="500"/>
                                        <p:tgtEl>
                                          <p:spTgt spid="6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wipe(down)">
                                      <p:cBhvr>
                                        <p:cTn id="29" dur="500"/>
                                        <p:tgtEl>
                                          <p:spTgt spid="6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xit" presetSubtype="1" fill="hold" grpId="1" nodeType="clickEffect">
                                  <p:stCondLst>
                                    <p:cond delay="0"/>
                                  </p:stCondLst>
                                  <p:childTnLst>
                                    <p:animEffect transition="out" filter="wipe(up)">
                                      <p:cBhvr>
                                        <p:cTn id="33" dur="500"/>
                                        <p:tgtEl>
                                          <p:spTgt spid="64"/>
                                        </p:tgtEl>
                                      </p:cBhvr>
                                    </p:animEffect>
                                    <p:set>
                                      <p:cBhvr>
                                        <p:cTn id="34" dur="1" fill="hold">
                                          <p:stCondLst>
                                            <p:cond delay="499"/>
                                          </p:stCondLst>
                                        </p:cTn>
                                        <p:tgtEl>
                                          <p:spTgt spid="6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6" presetClass="entr" presetSubtype="37" fill="hold" nodeType="click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barn(outVertical)">
                                      <p:cBhvr>
                                        <p:cTn id="3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TCP</a:t>
            </a:r>
            <a:r>
              <a:rPr lang="zh-CN" altLang="en-US" sz="3200" dirty="0"/>
              <a:t>连接建立 </a:t>
            </a:r>
            <a:r>
              <a:rPr lang="en-US" altLang="zh-CN" sz="3200" dirty="0"/>
              <a:t>-- </a:t>
            </a:r>
            <a:r>
              <a:rPr lang="zh-CN" altLang="en-US" sz="2800" dirty="0"/>
              <a:t>三次握手 </a:t>
            </a:r>
            <a:r>
              <a:rPr lang="en-US" altLang="zh-CN" sz="2800" dirty="0"/>
              <a:t>(three-way handshake)</a:t>
            </a:r>
            <a:endParaRPr lang="zh-CN" altLang="en-US" sz="4000" dirty="0"/>
          </a:p>
        </p:txBody>
      </p:sp>
      <p:sp>
        <p:nvSpPr>
          <p:cNvPr id="3" name="内容占位符 2"/>
          <p:cNvSpPr>
            <a:spLocks noGrp="1"/>
          </p:cNvSpPr>
          <p:nvPr>
            <p:ph idx="1"/>
          </p:nvPr>
        </p:nvSpPr>
        <p:spPr>
          <a:xfrm>
            <a:off x="467741" y="1368039"/>
            <a:ext cx="8569013" cy="714785"/>
          </a:xfrm>
        </p:spPr>
        <p:txBody>
          <a:bodyPr/>
          <a:lstStyle/>
          <a:p>
            <a:pPr>
              <a:lnSpc>
                <a:spcPct val="100000"/>
              </a:lnSpc>
              <a:spcBef>
                <a:spcPts val="600"/>
              </a:spcBef>
            </a:pPr>
            <a:r>
              <a:rPr lang="zh-CN" altLang="en-US" dirty="0"/>
              <a:t>为什么</a:t>
            </a:r>
            <a:r>
              <a:rPr lang="en-US" altLang="zh-CN" dirty="0"/>
              <a:t>A</a:t>
            </a:r>
            <a:r>
              <a:rPr lang="zh-CN" altLang="en-US" dirty="0"/>
              <a:t>需要向</a:t>
            </a:r>
            <a:r>
              <a:rPr lang="en-US" altLang="zh-CN" dirty="0"/>
              <a:t>B</a:t>
            </a:r>
            <a:r>
              <a:rPr lang="zh-CN" altLang="en-US" dirty="0"/>
              <a:t>应答最后一个确认报文段？</a:t>
            </a:r>
            <a:endParaRPr lang="en-US" altLang="zh-CN" dirty="0"/>
          </a:p>
          <a:p>
            <a:pPr lvl="1">
              <a:spcBef>
                <a:spcPts val="600"/>
              </a:spcBef>
            </a:pPr>
            <a:r>
              <a:rPr lang="zh-CN" altLang="en-US" sz="1800" dirty="0"/>
              <a:t>为防止“已失效的连接请求报文段”突然又传送到</a:t>
            </a:r>
            <a:r>
              <a:rPr lang="en-US" altLang="zh-CN" sz="1800" dirty="0"/>
              <a:t>B</a:t>
            </a:r>
            <a:r>
              <a:rPr lang="zh-CN" altLang="en-US" sz="1800" dirty="0"/>
              <a:t>而产生错误</a:t>
            </a:r>
            <a:endParaRPr lang="en-US" altLang="zh-CN"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11</a:t>
            </a:fld>
            <a:endParaRPr lang="zh-CN" altLang="en-US" dirty="0"/>
          </a:p>
        </p:txBody>
      </p:sp>
      <p:sp>
        <p:nvSpPr>
          <p:cNvPr id="5" name="文本框 4"/>
          <p:cNvSpPr txBox="1">
            <a:spLocks noChangeArrowheads="1"/>
          </p:cNvSpPr>
          <p:nvPr/>
        </p:nvSpPr>
        <p:spPr bwMode="auto">
          <a:xfrm>
            <a:off x="6701246" y="87868"/>
            <a:ext cx="23355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5.3.3   TCP</a:t>
            </a:r>
            <a:r>
              <a:rPr lang="zh-CN" altLang="en-US" sz="1800" dirty="0">
                <a:solidFill>
                  <a:schemeClr val="bg2">
                    <a:lumMod val="75000"/>
                  </a:schemeClr>
                </a:solidFill>
                <a:latin typeface="Calibri" panose="020F0502020204030204" pitchFamily="34" charset="0"/>
                <a:ea typeface="黑体" panose="02010609060101010101" pitchFamily="49" charset="-122"/>
              </a:rPr>
              <a:t>连接管理</a:t>
            </a:r>
          </a:p>
        </p:txBody>
      </p:sp>
      <p:grpSp>
        <p:nvGrpSpPr>
          <p:cNvPr id="7" name="组合 6"/>
          <p:cNvGrpSpPr/>
          <p:nvPr/>
        </p:nvGrpSpPr>
        <p:grpSpPr>
          <a:xfrm>
            <a:off x="835129" y="2707885"/>
            <a:ext cx="7516382" cy="4150115"/>
            <a:chOff x="835129" y="2707885"/>
            <a:chExt cx="7516382" cy="4150115"/>
          </a:xfrm>
        </p:grpSpPr>
        <p:grpSp>
          <p:nvGrpSpPr>
            <p:cNvPr id="125" name="组合 124"/>
            <p:cNvGrpSpPr/>
            <p:nvPr/>
          </p:nvGrpSpPr>
          <p:grpSpPr>
            <a:xfrm>
              <a:off x="2606183" y="3492400"/>
              <a:ext cx="3983474" cy="3365600"/>
              <a:chOff x="2606183" y="3971605"/>
              <a:chExt cx="3983474" cy="2733994"/>
            </a:xfrm>
          </p:grpSpPr>
          <p:sp>
            <p:nvSpPr>
              <p:cNvPr id="119" name="Line 75"/>
              <p:cNvSpPr>
                <a:spLocks noChangeShapeType="1"/>
              </p:cNvSpPr>
              <p:nvPr/>
            </p:nvSpPr>
            <p:spPr bwMode="auto">
              <a:xfrm>
                <a:off x="2606183" y="3971605"/>
                <a:ext cx="0" cy="2733994"/>
              </a:xfrm>
              <a:prstGeom prst="line">
                <a:avLst/>
              </a:prstGeom>
              <a:noFill/>
              <a:ln w="28575">
                <a:solidFill>
                  <a:schemeClr val="tx1">
                    <a:lumMod val="75000"/>
                    <a:lumOff val="2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20" name="Line 76"/>
              <p:cNvSpPr>
                <a:spLocks noChangeShapeType="1"/>
              </p:cNvSpPr>
              <p:nvPr/>
            </p:nvSpPr>
            <p:spPr bwMode="auto">
              <a:xfrm>
                <a:off x="6589657" y="3971605"/>
                <a:ext cx="0" cy="2733994"/>
              </a:xfrm>
              <a:prstGeom prst="line">
                <a:avLst/>
              </a:prstGeom>
              <a:noFill/>
              <a:ln w="28575">
                <a:solidFill>
                  <a:schemeClr val="tx1">
                    <a:lumMod val="75000"/>
                    <a:lumOff val="2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126" name="组合 125"/>
            <p:cNvGrpSpPr/>
            <p:nvPr/>
          </p:nvGrpSpPr>
          <p:grpSpPr>
            <a:xfrm>
              <a:off x="1854260" y="3492400"/>
              <a:ext cx="899589" cy="436329"/>
              <a:chOff x="1854260" y="3492400"/>
              <a:chExt cx="899589" cy="436329"/>
            </a:xfrm>
          </p:grpSpPr>
          <p:sp>
            <p:nvSpPr>
              <p:cNvPr id="101" name="Rectangle 31"/>
              <p:cNvSpPr>
                <a:spLocks noChangeArrowheads="1"/>
              </p:cNvSpPr>
              <p:nvPr/>
            </p:nvSpPr>
            <p:spPr bwMode="auto">
              <a:xfrm>
                <a:off x="1897835" y="3492400"/>
                <a:ext cx="856014" cy="436329"/>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02" name="Text Box 32"/>
              <p:cNvSpPr txBox="1">
                <a:spLocks noChangeArrowheads="1"/>
              </p:cNvSpPr>
              <p:nvPr/>
            </p:nvSpPr>
            <p:spPr bwMode="auto">
              <a:xfrm>
                <a:off x="1854260" y="3541582"/>
                <a:ext cx="809077" cy="29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571500">
                  <a:defRPr>
                    <a:solidFill>
                      <a:schemeClr val="tx1"/>
                    </a:solidFill>
                    <a:latin typeface="Arial" panose="020B0604020202020204" pitchFamily="34" charset="0"/>
                    <a:ea typeface="宋体" panose="02010600030101010101" pitchFamily="2" charset="-122"/>
                  </a:defRPr>
                </a:lvl2pPr>
                <a:lvl3pPr marL="1143000">
                  <a:defRPr>
                    <a:solidFill>
                      <a:schemeClr val="tx1"/>
                    </a:solidFill>
                    <a:latin typeface="Arial" panose="020B0604020202020204" pitchFamily="34" charset="0"/>
                    <a:ea typeface="宋体" panose="02010600030101010101" pitchFamily="2" charset="-122"/>
                  </a:defRPr>
                </a:lvl3pPr>
                <a:lvl4pPr marL="1714500">
                  <a:defRPr>
                    <a:solidFill>
                      <a:schemeClr val="tx1"/>
                    </a:solidFill>
                    <a:latin typeface="Arial" panose="020B0604020202020204" pitchFamily="34" charset="0"/>
                    <a:ea typeface="宋体" panose="02010600030101010101" pitchFamily="2" charset="-122"/>
                  </a:defRPr>
                </a:lvl4pPr>
                <a:lvl5pPr marL="2286000">
                  <a:defRPr>
                    <a:solidFill>
                      <a:schemeClr val="tx1"/>
                    </a:solidFill>
                    <a:latin typeface="Arial" panose="020B0604020202020204" pitchFamily="34" charset="0"/>
                    <a:ea typeface="宋体" panose="02010600030101010101" pitchFamily="2" charset="-122"/>
                  </a:defRPr>
                </a:lvl5pPr>
                <a:lvl6pPr marL="2743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srgbClr val="FFFF99"/>
                    </a:solidFill>
                    <a:effectLst/>
                    <a:uLnTx/>
                    <a:uFillTx/>
                    <a:latin typeface="Calibri" panose="020F0502020204030204" pitchFamily="34" charset="0"/>
                    <a:ea typeface="华文楷体" panose="02010600040101010101" pitchFamily="2" charset="-122"/>
                  </a:rPr>
                  <a:t>CLOSED</a:t>
                </a:r>
              </a:p>
            </p:txBody>
          </p:sp>
        </p:grpSp>
        <p:grpSp>
          <p:nvGrpSpPr>
            <p:cNvPr id="127" name="组合 126"/>
            <p:cNvGrpSpPr/>
            <p:nvPr/>
          </p:nvGrpSpPr>
          <p:grpSpPr>
            <a:xfrm>
              <a:off x="6369069" y="3492400"/>
              <a:ext cx="908021" cy="436329"/>
              <a:chOff x="6369069" y="3492400"/>
              <a:chExt cx="908021" cy="436329"/>
            </a:xfrm>
          </p:grpSpPr>
          <p:sp>
            <p:nvSpPr>
              <p:cNvPr id="103" name="Rectangle 37"/>
              <p:cNvSpPr>
                <a:spLocks noChangeArrowheads="1"/>
              </p:cNvSpPr>
              <p:nvPr/>
            </p:nvSpPr>
            <p:spPr bwMode="auto">
              <a:xfrm>
                <a:off x="6404209" y="3492400"/>
                <a:ext cx="872881" cy="436329"/>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04" name="Text Box 39"/>
              <p:cNvSpPr txBox="1">
                <a:spLocks noChangeArrowheads="1"/>
              </p:cNvSpPr>
              <p:nvPr/>
            </p:nvSpPr>
            <p:spPr bwMode="auto">
              <a:xfrm>
                <a:off x="6369069" y="3541582"/>
                <a:ext cx="809077" cy="29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571500">
                  <a:defRPr>
                    <a:solidFill>
                      <a:schemeClr val="tx1"/>
                    </a:solidFill>
                    <a:latin typeface="Arial" panose="020B0604020202020204" pitchFamily="34" charset="0"/>
                    <a:ea typeface="宋体" panose="02010600030101010101" pitchFamily="2" charset="-122"/>
                  </a:defRPr>
                </a:lvl2pPr>
                <a:lvl3pPr marL="1143000">
                  <a:defRPr>
                    <a:solidFill>
                      <a:schemeClr val="tx1"/>
                    </a:solidFill>
                    <a:latin typeface="Arial" panose="020B0604020202020204" pitchFamily="34" charset="0"/>
                    <a:ea typeface="宋体" panose="02010600030101010101" pitchFamily="2" charset="-122"/>
                  </a:defRPr>
                </a:lvl3pPr>
                <a:lvl4pPr marL="1714500">
                  <a:defRPr>
                    <a:solidFill>
                      <a:schemeClr val="tx1"/>
                    </a:solidFill>
                    <a:latin typeface="Arial" panose="020B0604020202020204" pitchFamily="34" charset="0"/>
                    <a:ea typeface="宋体" panose="02010600030101010101" pitchFamily="2" charset="-122"/>
                  </a:defRPr>
                </a:lvl4pPr>
                <a:lvl5pPr marL="2286000">
                  <a:defRPr>
                    <a:solidFill>
                      <a:schemeClr val="tx1"/>
                    </a:solidFill>
                    <a:latin typeface="Arial" panose="020B0604020202020204" pitchFamily="34" charset="0"/>
                    <a:ea typeface="宋体" panose="02010600030101010101" pitchFamily="2" charset="-122"/>
                  </a:defRPr>
                </a:lvl5pPr>
                <a:lvl6pPr marL="2743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srgbClr val="FFFF99"/>
                    </a:solidFill>
                    <a:effectLst/>
                    <a:uLnTx/>
                    <a:uFillTx/>
                    <a:latin typeface="Calibri" panose="020F0502020204030204" pitchFamily="34" charset="0"/>
                    <a:ea typeface="华文楷体" panose="02010600040101010101" pitchFamily="2" charset="-122"/>
                  </a:rPr>
                  <a:t>CLOSED</a:t>
                </a:r>
              </a:p>
            </p:txBody>
          </p:sp>
        </p:grpSp>
        <p:sp>
          <p:nvSpPr>
            <p:cNvPr id="113" name="Rectangle 45"/>
            <p:cNvSpPr>
              <a:spLocks noChangeArrowheads="1"/>
            </p:cNvSpPr>
            <p:nvPr/>
          </p:nvSpPr>
          <p:spPr bwMode="auto">
            <a:xfrm>
              <a:off x="7293689" y="3855690"/>
              <a:ext cx="971274" cy="288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被动打开</a:t>
              </a:r>
            </a:p>
          </p:txBody>
        </p:sp>
        <p:grpSp>
          <p:nvGrpSpPr>
            <p:cNvPr id="123" name="组合 122"/>
            <p:cNvGrpSpPr/>
            <p:nvPr/>
          </p:nvGrpSpPr>
          <p:grpSpPr>
            <a:xfrm>
              <a:off x="2016822" y="2707885"/>
              <a:ext cx="742544" cy="800009"/>
              <a:chOff x="2016822" y="2707885"/>
              <a:chExt cx="742544" cy="800009"/>
            </a:xfrm>
          </p:grpSpPr>
          <p:sp>
            <p:nvSpPr>
              <p:cNvPr id="109" name="Rectangle 55"/>
              <p:cNvSpPr>
                <a:spLocks noChangeArrowheads="1"/>
              </p:cNvSpPr>
              <p:nvPr/>
            </p:nvSpPr>
            <p:spPr bwMode="auto">
              <a:xfrm>
                <a:off x="2479756" y="3004367"/>
                <a:ext cx="279610"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A</a:t>
                </a:r>
              </a:p>
            </p:txBody>
          </p:sp>
          <p:sp>
            <p:nvSpPr>
              <p:cNvPr id="111" name="Rectangle 57"/>
              <p:cNvSpPr>
                <a:spLocks noChangeArrowheads="1"/>
              </p:cNvSpPr>
              <p:nvPr/>
            </p:nvSpPr>
            <p:spPr bwMode="auto">
              <a:xfrm>
                <a:off x="2016822" y="2707885"/>
                <a:ext cx="570573"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客户</a:t>
                </a:r>
              </a:p>
            </p:txBody>
          </p:sp>
          <p:pic>
            <p:nvPicPr>
              <p:cNvPr id="121" name="内容占位符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6822" y="2983969"/>
                <a:ext cx="629006" cy="523925"/>
              </a:xfrm>
              <a:prstGeom prst="rect">
                <a:avLst/>
              </a:prstGeom>
            </p:spPr>
          </p:pic>
        </p:grpSp>
        <p:grpSp>
          <p:nvGrpSpPr>
            <p:cNvPr id="124" name="组合 123"/>
            <p:cNvGrpSpPr/>
            <p:nvPr/>
          </p:nvGrpSpPr>
          <p:grpSpPr>
            <a:xfrm>
              <a:off x="6412643" y="2723149"/>
              <a:ext cx="818530" cy="784744"/>
              <a:chOff x="6412643" y="2723149"/>
              <a:chExt cx="818530" cy="784744"/>
            </a:xfrm>
          </p:grpSpPr>
          <p:sp>
            <p:nvSpPr>
              <p:cNvPr id="110" name="Rectangle 56"/>
              <p:cNvSpPr>
                <a:spLocks noChangeArrowheads="1"/>
              </p:cNvSpPr>
              <p:nvPr/>
            </p:nvSpPr>
            <p:spPr bwMode="auto">
              <a:xfrm>
                <a:off x="6412643" y="3004367"/>
                <a:ext cx="272513"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B</a:t>
                </a:r>
              </a:p>
            </p:txBody>
          </p:sp>
          <p:sp>
            <p:nvSpPr>
              <p:cNvPr id="112" name="Rectangle 58"/>
              <p:cNvSpPr>
                <a:spLocks noChangeArrowheads="1"/>
              </p:cNvSpPr>
              <p:nvPr/>
            </p:nvSpPr>
            <p:spPr bwMode="auto">
              <a:xfrm>
                <a:off x="6456216" y="2723149"/>
                <a:ext cx="774957"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服务器</a:t>
                </a:r>
              </a:p>
            </p:txBody>
          </p:sp>
          <p:pic>
            <p:nvPicPr>
              <p:cNvPr id="122" name="内容占位符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3058" y="2983968"/>
                <a:ext cx="629006" cy="523925"/>
              </a:xfrm>
              <a:prstGeom prst="rect">
                <a:avLst/>
              </a:prstGeom>
            </p:spPr>
          </p:pic>
        </p:grpSp>
        <p:cxnSp>
          <p:nvCxnSpPr>
            <p:cNvPr id="129" name="直接连接符 128"/>
            <p:cNvCxnSpPr/>
            <p:nvPr/>
          </p:nvCxnSpPr>
          <p:spPr>
            <a:xfrm flipV="1">
              <a:off x="7318906" y="3492400"/>
              <a:ext cx="1021281" cy="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8340187" y="3489063"/>
              <a:ext cx="0" cy="69773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V="1">
              <a:off x="7262268" y="4186802"/>
              <a:ext cx="1089243" cy="1"/>
            </a:xfrm>
            <a:prstGeom prst="line">
              <a:avLst/>
            </a:prstGeom>
            <a:ln w="25400">
              <a:solidFill>
                <a:schemeClr val="accent5">
                  <a:lumMod val="50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grpSp>
          <p:nvGrpSpPr>
            <p:cNvPr id="138" name="Group 12"/>
            <p:cNvGrpSpPr>
              <a:grpSpLocks/>
            </p:cNvGrpSpPr>
            <p:nvPr/>
          </p:nvGrpSpPr>
          <p:grpSpPr bwMode="auto">
            <a:xfrm>
              <a:off x="6402805" y="4031276"/>
              <a:ext cx="877104" cy="529278"/>
              <a:chOff x="4111" y="1893"/>
              <a:chExt cx="623" cy="519"/>
            </a:xfrm>
          </p:grpSpPr>
          <p:sp>
            <p:nvSpPr>
              <p:cNvPr id="139" name="Rectangle 13"/>
              <p:cNvSpPr>
                <a:spLocks noChangeArrowheads="1"/>
              </p:cNvSpPr>
              <p:nvPr/>
            </p:nvSpPr>
            <p:spPr bwMode="auto">
              <a:xfrm>
                <a:off x="4111" y="1893"/>
                <a:ext cx="621" cy="519"/>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140" name="Rectangle 14"/>
              <p:cNvSpPr>
                <a:spLocks noChangeArrowheads="1"/>
              </p:cNvSpPr>
              <p:nvPr/>
            </p:nvSpPr>
            <p:spPr bwMode="auto">
              <a:xfrm>
                <a:off x="4154" y="2004"/>
                <a:ext cx="580"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en-US" altLang="zh-CN" dirty="0">
                    <a:latin typeface="Calibri" panose="020F0502020204030204" pitchFamily="34" charset="0"/>
                    <a:ea typeface="黑体" panose="02010609060101010101" pitchFamily="49" charset="-122"/>
                  </a:rPr>
                  <a:t>LISTEN</a:t>
                </a:r>
              </a:p>
            </p:txBody>
          </p:sp>
        </p:grpSp>
        <p:grpSp>
          <p:nvGrpSpPr>
            <p:cNvPr id="100" name="Group 61"/>
            <p:cNvGrpSpPr>
              <a:grpSpLocks/>
            </p:cNvGrpSpPr>
            <p:nvPr/>
          </p:nvGrpSpPr>
          <p:grpSpPr bwMode="auto">
            <a:xfrm>
              <a:off x="2762282" y="3933772"/>
              <a:ext cx="3838700" cy="680975"/>
              <a:chOff x="1520" y="1858"/>
              <a:chExt cx="2590" cy="540"/>
            </a:xfrm>
          </p:grpSpPr>
          <p:sp>
            <p:nvSpPr>
              <p:cNvPr id="117" name="Rectangle 25"/>
              <p:cNvSpPr>
                <a:spLocks noChangeArrowheads="1"/>
              </p:cNvSpPr>
              <p:nvPr/>
            </p:nvSpPr>
            <p:spPr bwMode="auto">
              <a:xfrm rot="541637">
                <a:off x="2097" y="1858"/>
                <a:ext cx="134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SYN = 1, </a:t>
                </a:r>
                <a:r>
                  <a:rPr kumimoji="1" lang="en-US" altLang="zh-CN" b="0" i="0" u="none" strike="noStrike" kern="0" cap="none" spc="0" normalizeH="0" baseline="0" noProof="0" dirty="0" err="1">
                    <a:ln>
                      <a:noFill/>
                    </a:ln>
                    <a:solidFill>
                      <a:srgbClr val="3333CC"/>
                    </a:solidFill>
                    <a:effectLst/>
                    <a:uLnTx/>
                    <a:uFillTx/>
                    <a:latin typeface="Calibri" panose="020F0502020204030204" pitchFamily="34" charset="0"/>
                    <a:ea typeface="华文楷体" panose="02010600040101010101" pitchFamily="2" charset="-122"/>
                  </a:rPr>
                  <a:t>seq</a:t>
                </a: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 = x</a:t>
                </a:r>
              </a:p>
            </p:txBody>
          </p:sp>
          <p:sp>
            <p:nvSpPr>
              <p:cNvPr id="118" name="Line 28"/>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cxnSp>
          <p:nvCxnSpPr>
            <p:cNvPr id="40" name="直接连接符 39"/>
            <p:cNvCxnSpPr/>
            <p:nvPr/>
          </p:nvCxnSpPr>
          <p:spPr>
            <a:xfrm flipV="1">
              <a:off x="859955" y="3507892"/>
              <a:ext cx="1021281" cy="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59955" y="3506821"/>
              <a:ext cx="0" cy="69773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44" name="Group 3"/>
            <p:cNvGrpSpPr>
              <a:grpSpLocks/>
            </p:cNvGrpSpPr>
            <p:nvPr/>
          </p:nvGrpSpPr>
          <p:grpSpPr bwMode="auto">
            <a:xfrm>
              <a:off x="1891326" y="4000082"/>
              <a:ext cx="854360" cy="1298144"/>
              <a:chOff x="899" y="1916"/>
              <a:chExt cx="622" cy="1048"/>
            </a:xfrm>
          </p:grpSpPr>
          <p:sp>
            <p:nvSpPr>
              <p:cNvPr id="45" name="Rectangle 4"/>
              <p:cNvSpPr>
                <a:spLocks noChangeArrowheads="1"/>
              </p:cNvSpPr>
              <p:nvPr/>
            </p:nvSpPr>
            <p:spPr bwMode="auto">
              <a:xfrm>
                <a:off x="899" y="1916"/>
                <a:ext cx="622" cy="1048"/>
              </a:xfrm>
              <a:prstGeom prst="rect">
                <a:avLst/>
              </a:prstGeom>
              <a:solidFill>
                <a:srgbClr val="FFCCCC"/>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46" name="Rectangle 5"/>
              <p:cNvSpPr>
                <a:spLocks noChangeArrowheads="1"/>
              </p:cNvSpPr>
              <p:nvPr/>
            </p:nvSpPr>
            <p:spPr bwMode="auto">
              <a:xfrm>
                <a:off x="1000" y="2169"/>
                <a:ext cx="41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SYN-</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SENT</a:t>
                </a:r>
              </a:p>
            </p:txBody>
          </p:sp>
        </p:grpSp>
        <p:cxnSp>
          <p:nvCxnSpPr>
            <p:cNvPr id="42" name="直接连接符 41"/>
            <p:cNvCxnSpPr/>
            <p:nvPr/>
          </p:nvCxnSpPr>
          <p:spPr>
            <a:xfrm flipH="1">
              <a:off x="859956" y="4204559"/>
              <a:ext cx="1021280" cy="0"/>
            </a:xfrm>
            <a:prstGeom prst="line">
              <a:avLst/>
            </a:prstGeom>
            <a:ln w="25400">
              <a:solidFill>
                <a:schemeClr val="accent5">
                  <a:lumMod val="50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sp>
          <p:nvSpPr>
            <p:cNvPr id="48" name="Rectangle 45"/>
            <p:cNvSpPr>
              <a:spLocks noChangeArrowheads="1"/>
            </p:cNvSpPr>
            <p:nvPr/>
          </p:nvSpPr>
          <p:spPr bwMode="auto">
            <a:xfrm>
              <a:off x="835129" y="3855690"/>
              <a:ext cx="110607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kern="0" dirty="0">
                  <a:solidFill>
                    <a:srgbClr val="3333CC"/>
                  </a:solidFill>
                  <a:latin typeface="Calibri" panose="020F0502020204030204" pitchFamily="34" charset="0"/>
                  <a:ea typeface="华文楷体" panose="02010600040101010101" pitchFamily="2" charset="-122"/>
                </a:rPr>
                <a:t>主动</a:t>
              </a: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打开</a:t>
              </a:r>
            </a:p>
          </p:txBody>
        </p:sp>
        <p:grpSp>
          <p:nvGrpSpPr>
            <p:cNvPr id="6" name="组合 5"/>
            <p:cNvGrpSpPr/>
            <p:nvPr/>
          </p:nvGrpSpPr>
          <p:grpSpPr>
            <a:xfrm>
              <a:off x="2645827" y="4665213"/>
              <a:ext cx="3981983" cy="686377"/>
              <a:chOff x="2645827" y="4665213"/>
              <a:chExt cx="3981983" cy="686377"/>
            </a:xfrm>
          </p:grpSpPr>
          <p:sp>
            <p:nvSpPr>
              <p:cNvPr id="142" name="Line 49"/>
              <p:cNvSpPr>
                <a:spLocks noChangeShapeType="1"/>
              </p:cNvSpPr>
              <p:nvPr/>
            </p:nvSpPr>
            <p:spPr bwMode="auto">
              <a:xfrm flipH="1">
                <a:off x="2645827" y="4665213"/>
                <a:ext cx="3981983" cy="686377"/>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7" name="Rectangle 50"/>
              <p:cNvSpPr>
                <a:spLocks noChangeArrowheads="1"/>
              </p:cNvSpPr>
              <p:nvPr/>
            </p:nvSpPr>
            <p:spPr bwMode="auto">
              <a:xfrm rot="21084134" flipH="1">
                <a:off x="2682591" y="4697108"/>
                <a:ext cx="349659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SYN = 1, ACK = 1, </a:t>
                </a:r>
                <a:r>
                  <a:rPr kumimoji="1" lang="en-US" altLang="zh-CN" dirty="0" err="1">
                    <a:solidFill>
                      <a:srgbClr val="3333CC"/>
                    </a:solidFill>
                    <a:latin typeface="Calibri" panose="020F0502020204030204" pitchFamily="34" charset="0"/>
                    <a:ea typeface="黑体" panose="02010609060101010101" pitchFamily="49" charset="-122"/>
                  </a:rPr>
                  <a:t>seq</a:t>
                </a:r>
                <a:r>
                  <a:rPr kumimoji="1" lang="en-US" altLang="zh-CN" dirty="0">
                    <a:solidFill>
                      <a:srgbClr val="3333CC"/>
                    </a:solidFill>
                    <a:latin typeface="Calibri" panose="020F0502020204030204" pitchFamily="34" charset="0"/>
                    <a:ea typeface="黑体" panose="02010609060101010101" pitchFamily="49" charset="-122"/>
                  </a:rPr>
                  <a:t> = y, </a:t>
                </a:r>
                <a:r>
                  <a:rPr kumimoji="1" lang="en-US" altLang="zh-CN" dirty="0" err="1">
                    <a:solidFill>
                      <a:srgbClr val="3333CC"/>
                    </a:solidFill>
                    <a:latin typeface="Calibri" panose="020F0502020204030204" pitchFamily="34" charset="0"/>
                    <a:ea typeface="黑体" panose="02010609060101010101" pitchFamily="49" charset="-122"/>
                  </a:rPr>
                  <a:t>ack</a:t>
                </a:r>
                <a:r>
                  <a:rPr kumimoji="1" lang="en-US" altLang="zh-CN" dirty="0">
                    <a:solidFill>
                      <a:srgbClr val="3333CC"/>
                    </a:solidFill>
                    <a:latin typeface="Calibri" panose="020F0502020204030204" pitchFamily="34" charset="0"/>
                    <a:ea typeface="黑体" panose="02010609060101010101" pitchFamily="49" charset="-122"/>
                  </a:rPr>
                  <a:t>= x </a:t>
                </a:r>
                <a:r>
                  <a:rPr kumimoji="1" lang="en-US" altLang="zh-CN" b="1" dirty="0">
                    <a:solidFill>
                      <a:srgbClr val="3333CC"/>
                    </a:solidFill>
                    <a:latin typeface="Calibri" panose="020F0502020204030204" pitchFamily="34" charset="0"/>
                    <a:ea typeface="黑体" panose="02010609060101010101" pitchFamily="49" charset="-122"/>
                    <a:sym typeface="Symbol" panose="05050102010706020507" pitchFamily="18" charset="2"/>
                  </a:rPr>
                  <a:t></a:t>
                </a:r>
                <a:r>
                  <a:rPr kumimoji="1" lang="en-US" altLang="zh-CN" dirty="0">
                    <a:solidFill>
                      <a:srgbClr val="3333CC"/>
                    </a:solidFill>
                    <a:latin typeface="Calibri" panose="020F0502020204030204" pitchFamily="34" charset="0"/>
                    <a:ea typeface="黑体" panose="02010609060101010101" pitchFamily="49" charset="-122"/>
                    <a:sym typeface="Symbol" panose="05050102010706020507" pitchFamily="18" charset="2"/>
                  </a:rPr>
                  <a:t> 1</a:t>
                </a:r>
                <a:endParaRPr kumimoji="1" lang="en-US" altLang="zh-CN" dirty="0">
                  <a:solidFill>
                    <a:srgbClr val="3333CC"/>
                  </a:solidFill>
                  <a:latin typeface="Calibri" panose="020F0502020204030204" pitchFamily="34" charset="0"/>
                  <a:ea typeface="黑体" panose="02010609060101010101" pitchFamily="49" charset="-122"/>
                </a:endParaRPr>
              </a:p>
            </p:txBody>
          </p:sp>
        </p:grpSp>
        <p:grpSp>
          <p:nvGrpSpPr>
            <p:cNvPr id="50" name="Group 3"/>
            <p:cNvGrpSpPr>
              <a:grpSpLocks/>
            </p:cNvGrpSpPr>
            <p:nvPr/>
          </p:nvGrpSpPr>
          <p:grpSpPr bwMode="auto">
            <a:xfrm>
              <a:off x="6415098" y="4716080"/>
              <a:ext cx="854360" cy="1298144"/>
              <a:chOff x="899" y="1916"/>
              <a:chExt cx="622" cy="1048"/>
            </a:xfrm>
          </p:grpSpPr>
          <p:sp>
            <p:nvSpPr>
              <p:cNvPr id="51" name="Rectangle 4"/>
              <p:cNvSpPr>
                <a:spLocks noChangeArrowheads="1"/>
              </p:cNvSpPr>
              <p:nvPr/>
            </p:nvSpPr>
            <p:spPr bwMode="auto">
              <a:xfrm>
                <a:off x="899" y="1916"/>
                <a:ext cx="622" cy="1048"/>
              </a:xfrm>
              <a:prstGeom prst="rect">
                <a:avLst/>
              </a:prstGeom>
              <a:solidFill>
                <a:srgbClr val="FFCCCC"/>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52" name="Rectangle 5"/>
              <p:cNvSpPr>
                <a:spLocks noChangeArrowheads="1"/>
              </p:cNvSpPr>
              <p:nvPr/>
            </p:nvSpPr>
            <p:spPr bwMode="auto">
              <a:xfrm>
                <a:off x="952" y="2169"/>
                <a:ext cx="512"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SYN-</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RCVD</a:t>
                </a:r>
              </a:p>
            </p:txBody>
          </p:sp>
        </p:grpSp>
        <p:grpSp>
          <p:nvGrpSpPr>
            <p:cNvPr id="49" name="Group 61"/>
            <p:cNvGrpSpPr>
              <a:grpSpLocks/>
            </p:cNvGrpSpPr>
            <p:nvPr/>
          </p:nvGrpSpPr>
          <p:grpSpPr bwMode="auto">
            <a:xfrm>
              <a:off x="2683912" y="5441708"/>
              <a:ext cx="3838700" cy="636837"/>
              <a:chOff x="1520" y="1893"/>
              <a:chExt cx="2590" cy="505"/>
            </a:xfrm>
          </p:grpSpPr>
          <p:sp>
            <p:nvSpPr>
              <p:cNvPr id="53" name="Rectangle 25"/>
              <p:cNvSpPr>
                <a:spLocks noChangeArrowheads="1"/>
              </p:cNvSpPr>
              <p:nvPr/>
            </p:nvSpPr>
            <p:spPr bwMode="auto">
              <a:xfrm rot="541637">
                <a:off x="1901" y="1915"/>
                <a:ext cx="20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ACK = 1, </a:t>
                </a:r>
                <a:r>
                  <a:rPr kumimoji="1" lang="en-US" altLang="zh-CN" b="0" i="0" u="none" strike="noStrike" kern="0" cap="none" spc="0" normalizeH="0" baseline="0" noProof="0" dirty="0" err="1">
                    <a:ln>
                      <a:noFill/>
                    </a:ln>
                    <a:solidFill>
                      <a:srgbClr val="3333CC"/>
                    </a:solidFill>
                    <a:effectLst/>
                    <a:uLnTx/>
                    <a:uFillTx/>
                    <a:latin typeface="Calibri" panose="020F0502020204030204" pitchFamily="34" charset="0"/>
                    <a:ea typeface="华文楷体" panose="02010600040101010101" pitchFamily="2" charset="-122"/>
                  </a:rPr>
                  <a:t>seq</a:t>
                </a: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 </a:t>
                </a:r>
                <a:r>
                  <a:rPr kumimoji="1" lang="en-US" altLang="zh-CN" kern="0" dirty="0">
                    <a:solidFill>
                      <a:srgbClr val="3333CC"/>
                    </a:solidFill>
                    <a:latin typeface="Calibri" panose="020F0502020204030204" pitchFamily="34" charset="0"/>
                    <a:ea typeface="华文楷体" panose="02010600040101010101" pitchFamily="2" charset="-122"/>
                  </a:rPr>
                  <a:t>= x+1, </a:t>
                </a:r>
                <a:r>
                  <a:rPr kumimoji="1" lang="en-US" altLang="zh-CN" kern="0" dirty="0" err="1">
                    <a:solidFill>
                      <a:srgbClr val="3333CC"/>
                    </a:solidFill>
                    <a:latin typeface="Calibri" panose="020F0502020204030204" pitchFamily="34" charset="0"/>
                    <a:ea typeface="华文楷体" panose="02010600040101010101" pitchFamily="2" charset="-122"/>
                  </a:rPr>
                  <a:t>ack</a:t>
                </a:r>
                <a:r>
                  <a:rPr kumimoji="1" lang="en-US" altLang="zh-CN" kern="0" dirty="0">
                    <a:solidFill>
                      <a:srgbClr val="3333CC"/>
                    </a:solidFill>
                    <a:latin typeface="Calibri" panose="020F0502020204030204" pitchFamily="34" charset="0"/>
                    <a:ea typeface="华文楷体" panose="02010600040101010101" pitchFamily="2" charset="-122"/>
                  </a:rPr>
                  <a:t> = y+1</a:t>
                </a:r>
                <a:endPar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54" name="Line 28"/>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58" name="Group 3"/>
            <p:cNvGrpSpPr>
              <a:grpSpLocks/>
            </p:cNvGrpSpPr>
            <p:nvPr/>
          </p:nvGrpSpPr>
          <p:grpSpPr bwMode="auto">
            <a:xfrm>
              <a:off x="1899489" y="5468471"/>
              <a:ext cx="854360" cy="1219495"/>
              <a:chOff x="899" y="1916"/>
              <a:chExt cx="622" cy="1048"/>
            </a:xfrm>
          </p:grpSpPr>
          <p:sp>
            <p:nvSpPr>
              <p:cNvPr id="59" name="Rectangle 4"/>
              <p:cNvSpPr>
                <a:spLocks noChangeArrowheads="1"/>
              </p:cNvSpPr>
              <p:nvPr/>
            </p:nvSpPr>
            <p:spPr bwMode="auto">
              <a:xfrm>
                <a:off x="899" y="1916"/>
                <a:ext cx="622" cy="1048"/>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60" name="Rectangle 5"/>
              <p:cNvSpPr>
                <a:spLocks noChangeArrowheads="1"/>
              </p:cNvSpPr>
              <p:nvPr/>
            </p:nvSpPr>
            <p:spPr bwMode="auto">
              <a:xfrm>
                <a:off x="911" y="2169"/>
                <a:ext cx="597" cy="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ESTAB-</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LISED</a:t>
                </a:r>
              </a:p>
            </p:txBody>
          </p:sp>
        </p:grpSp>
        <p:grpSp>
          <p:nvGrpSpPr>
            <p:cNvPr id="61" name="Group 3"/>
            <p:cNvGrpSpPr>
              <a:grpSpLocks/>
            </p:cNvGrpSpPr>
            <p:nvPr/>
          </p:nvGrpSpPr>
          <p:grpSpPr bwMode="auto">
            <a:xfrm>
              <a:off x="6425025" y="6088250"/>
              <a:ext cx="863975" cy="599717"/>
              <a:chOff x="899" y="1916"/>
              <a:chExt cx="629" cy="1048"/>
            </a:xfrm>
          </p:grpSpPr>
          <p:sp>
            <p:nvSpPr>
              <p:cNvPr id="62" name="Rectangle 4"/>
              <p:cNvSpPr>
                <a:spLocks noChangeArrowheads="1"/>
              </p:cNvSpPr>
              <p:nvPr/>
            </p:nvSpPr>
            <p:spPr bwMode="auto">
              <a:xfrm>
                <a:off x="899" y="1916"/>
                <a:ext cx="622" cy="1048"/>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63" name="Rectangle 5"/>
              <p:cNvSpPr>
                <a:spLocks noChangeArrowheads="1"/>
              </p:cNvSpPr>
              <p:nvPr/>
            </p:nvSpPr>
            <p:spPr bwMode="auto">
              <a:xfrm>
                <a:off x="931" y="1983"/>
                <a:ext cx="597" cy="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ESTAB-</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LISED</a:t>
                </a:r>
              </a:p>
            </p:txBody>
          </p:sp>
        </p:grpSp>
        <p:grpSp>
          <p:nvGrpSpPr>
            <p:cNvPr id="68" name="Group 32"/>
            <p:cNvGrpSpPr>
              <a:grpSpLocks/>
            </p:cNvGrpSpPr>
            <p:nvPr/>
          </p:nvGrpSpPr>
          <p:grpSpPr bwMode="auto">
            <a:xfrm>
              <a:off x="3459551" y="6272418"/>
              <a:ext cx="2371725" cy="366712"/>
              <a:chOff x="2088" y="3679"/>
              <a:chExt cx="1494" cy="231"/>
            </a:xfrm>
          </p:grpSpPr>
          <p:sp>
            <p:nvSpPr>
              <p:cNvPr id="69" name="AutoShape 33"/>
              <p:cNvSpPr>
                <a:spLocks noChangeArrowheads="1"/>
              </p:cNvSpPr>
              <p:nvPr/>
            </p:nvSpPr>
            <p:spPr bwMode="auto">
              <a:xfrm>
                <a:off x="2088" y="3735"/>
                <a:ext cx="1494" cy="166"/>
              </a:xfrm>
              <a:prstGeom prst="leftRightArrow">
                <a:avLst>
                  <a:gd name="adj1" fmla="val 55880"/>
                  <a:gd name="adj2" fmla="val 103167"/>
                </a:avLst>
              </a:prstGeom>
              <a:solidFill>
                <a:schemeClr val="accent5">
                  <a:lumMod val="50000"/>
                </a:schemeClr>
              </a:solidFill>
              <a:ln w="12700">
                <a:solidFill>
                  <a:schemeClr val="accent5">
                    <a:lumMod val="1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70" name="Rectangle 34"/>
              <p:cNvSpPr>
                <a:spLocks noChangeArrowheads="1"/>
              </p:cNvSpPr>
              <p:nvPr/>
            </p:nvSpPr>
            <p:spPr bwMode="auto">
              <a:xfrm>
                <a:off x="2462" y="3679"/>
                <a:ext cx="697" cy="231"/>
              </a:xfrm>
              <a:prstGeom prst="rect">
                <a:avLst/>
              </a:prstGeom>
              <a:solidFill>
                <a:srgbClr val="CCECFF"/>
              </a:solidFill>
              <a:ln w="38100" cmpd="dbl">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华文楷体" panose="02010600040101010101" pitchFamily="2" charset="-122"/>
                    <a:ea typeface="华文楷体" panose="02010600040101010101" pitchFamily="2" charset="-122"/>
                  </a:rPr>
                  <a:t>数据传输</a:t>
                </a:r>
              </a:p>
            </p:txBody>
          </p:sp>
        </p:grpSp>
      </p:grpSp>
    </p:spTree>
    <p:custDataLst>
      <p:tags r:id="rId1"/>
    </p:custDataLst>
    <p:extLst>
      <p:ext uri="{BB962C8B-B14F-4D97-AF65-F5344CB8AC3E}">
        <p14:creationId xmlns:p14="http://schemas.microsoft.com/office/powerpoint/2010/main" val="88848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par>
                          <p:cTn id="13" fill="hold">
                            <p:stCondLst>
                              <p:cond delay="500"/>
                            </p:stCondLst>
                            <p:childTnLst>
                              <p:par>
                                <p:cTn id="14" presetID="22" presetClass="exit" presetSubtype="4" fill="hold" nodeType="afterEffect">
                                  <p:stCondLst>
                                    <p:cond delay="0"/>
                                  </p:stCondLst>
                                  <p:childTnLst>
                                    <p:animEffect transition="out" filter="wipe(down)">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TCP</a:t>
            </a:r>
            <a:r>
              <a:rPr lang="zh-CN" altLang="en-US" sz="3200" dirty="0"/>
              <a:t>连接建立 </a:t>
            </a:r>
            <a:r>
              <a:rPr lang="en-US" altLang="zh-CN" sz="3200" dirty="0"/>
              <a:t>-- </a:t>
            </a:r>
            <a:r>
              <a:rPr lang="zh-CN" altLang="en-US" sz="2800" dirty="0"/>
              <a:t>三次握手 </a:t>
            </a:r>
            <a:r>
              <a:rPr lang="en-US" altLang="zh-CN" sz="2800" dirty="0"/>
              <a:t>(three-way handshake)</a:t>
            </a:r>
            <a:endParaRPr lang="zh-CN" altLang="en-US" sz="4000" dirty="0"/>
          </a:p>
        </p:txBody>
      </p:sp>
      <p:sp>
        <p:nvSpPr>
          <p:cNvPr id="3" name="内容占位符 2"/>
          <p:cNvSpPr>
            <a:spLocks noGrp="1"/>
          </p:cNvSpPr>
          <p:nvPr>
            <p:ph idx="1"/>
          </p:nvPr>
        </p:nvSpPr>
        <p:spPr>
          <a:xfrm>
            <a:off x="467741" y="1368039"/>
            <a:ext cx="8569013" cy="5176452"/>
          </a:xfrm>
        </p:spPr>
        <p:txBody>
          <a:bodyPr/>
          <a:lstStyle/>
          <a:p>
            <a:pPr>
              <a:lnSpc>
                <a:spcPct val="100000"/>
              </a:lnSpc>
              <a:spcBef>
                <a:spcPts val="600"/>
              </a:spcBef>
            </a:pPr>
            <a:r>
              <a:rPr lang="zh-CN" altLang="en-US" dirty="0"/>
              <a:t>为什么</a:t>
            </a:r>
            <a:r>
              <a:rPr lang="en-US" altLang="zh-CN" dirty="0"/>
              <a:t>A</a:t>
            </a:r>
            <a:r>
              <a:rPr lang="zh-CN" altLang="en-US" dirty="0"/>
              <a:t>需要向</a:t>
            </a:r>
            <a:r>
              <a:rPr lang="en-US" altLang="zh-CN" dirty="0"/>
              <a:t>B</a:t>
            </a:r>
            <a:r>
              <a:rPr lang="zh-CN" altLang="en-US" dirty="0"/>
              <a:t>应答最后一个确认报文段？</a:t>
            </a:r>
            <a:endParaRPr lang="en-US" altLang="zh-CN" dirty="0"/>
          </a:p>
          <a:p>
            <a:pPr lvl="1">
              <a:spcBef>
                <a:spcPts val="600"/>
              </a:spcBef>
            </a:pPr>
            <a:r>
              <a:rPr lang="zh-CN" altLang="en-US" sz="1800" dirty="0"/>
              <a:t>为防止“已失效的连接请求报文段”突然又传送到</a:t>
            </a:r>
            <a:r>
              <a:rPr lang="en-US" altLang="zh-CN" sz="1800" dirty="0"/>
              <a:t>B</a:t>
            </a:r>
            <a:r>
              <a:rPr lang="zh-CN" altLang="en-US" sz="1800" dirty="0"/>
              <a:t>而产生错误</a:t>
            </a:r>
            <a:endParaRPr lang="en-US" altLang="zh-CN" sz="1800" dirty="0"/>
          </a:p>
          <a:p>
            <a:pPr>
              <a:spcBef>
                <a:spcPts val="600"/>
              </a:spcBef>
            </a:pPr>
            <a:r>
              <a:rPr lang="zh-CN" altLang="en-US" dirty="0"/>
              <a:t>“已失效的连接请求报文段”如何产生？</a:t>
            </a:r>
            <a:endParaRPr lang="en-US" altLang="zh-CN" dirty="0"/>
          </a:p>
          <a:p>
            <a:pPr lvl="1">
              <a:spcBef>
                <a:spcPts val="600"/>
              </a:spcBef>
            </a:pPr>
            <a:r>
              <a:rPr lang="zh-CN" altLang="en-US" dirty="0"/>
              <a:t>情况一：正常情况（</a:t>
            </a:r>
            <a:r>
              <a:rPr lang="zh-CN" altLang="en-US" dirty="0">
                <a:solidFill>
                  <a:srgbClr val="FF0000"/>
                </a:solidFill>
              </a:rPr>
              <a:t>第一次握手确实丢失，导致重新建立连接</a:t>
            </a:r>
            <a:r>
              <a:rPr lang="zh-CN" altLang="en-US" dirty="0"/>
              <a:t>）</a:t>
            </a:r>
            <a:endParaRPr lang="en-US" altLang="zh-CN" dirty="0"/>
          </a:p>
          <a:p>
            <a:pPr lvl="2">
              <a:spcBef>
                <a:spcPts val="600"/>
              </a:spcBef>
            </a:pPr>
            <a:r>
              <a:rPr lang="en-US" altLang="zh-CN" dirty="0"/>
              <a:t>A</a:t>
            </a:r>
            <a:r>
              <a:rPr lang="zh-CN" altLang="en-US" dirty="0"/>
              <a:t>发出连接请求，但请求丢失未收到</a:t>
            </a:r>
            <a:r>
              <a:rPr lang="en-US" altLang="zh-CN" dirty="0"/>
              <a:t>B</a:t>
            </a:r>
            <a:r>
              <a:rPr lang="zh-CN" altLang="en-US" dirty="0"/>
              <a:t>的确认；</a:t>
            </a:r>
            <a:r>
              <a:rPr lang="en-US" altLang="zh-CN" dirty="0"/>
              <a:t>A</a:t>
            </a:r>
            <a:r>
              <a:rPr lang="zh-CN" altLang="en-US" dirty="0"/>
              <a:t>重发请求，该次收到</a:t>
            </a:r>
            <a:r>
              <a:rPr lang="en-US" altLang="zh-CN" dirty="0"/>
              <a:t>B</a:t>
            </a:r>
            <a:r>
              <a:rPr lang="zh-CN" altLang="en-US" dirty="0"/>
              <a:t>的确认，之后正常建立连接；数据传输完毕后，释放连接</a:t>
            </a:r>
            <a:endParaRPr lang="en-US" altLang="zh-CN" dirty="0"/>
          </a:p>
          <a:p>
            <a:pPr lvl="2">
              <a:spcBef>
                <a:spcPts val="600"/>
              </a:spcBef>
            </a:pPr>
            <a:r>
              <a:rPr lang="zh-CN" altLang="en-US" dirty="0"/>
              <a:t>此种情况，</a:t>
            </a:r>
            <a:r>
              <a:rPr lang="en-US" altLang="zh-CN" dirty="0"/>
              <a:t>A</a:t>
            </a:r>
            <a:r>
              <a:rPr lang="zh-CN" altLang="en-US" dirty="0"/>
              <a:t>发送的第一个请求丢失，第二个请求到达</a:t>
            </a:r>
            <a:r>
              <a:rPr lang="en-US" altLang="zh-CN" dirty="0"/>
              <a:t>B</a:t>
            </a:r>
            <a:r>
              <a:rPr lang="zh-CN" altLang="en-US" dirty="0"/>
              <a:t>，没有“已失效的连接请求报文”产生</a:t>
            </a:r>
            <a:endParaRPr lang="en-US" altLang="zh-CN" dirty="0"/>
          </a:p>
          <a:p>
            <a:pPr lvl="1">
              <a:spcBef>
                <a:spcPts val="600"/>
              </a:spcBef>
            </a:pPr>
            <a:r>
              <a:rPr lang="zh-CN" altLang="en-US" dirty="0"/>
              <a:t>情况二：异常情况（</a:t>
            </a:r>
            <a:r>
              <a:rPr lang="zh-CN" altLang="en-US" dirty="0">
                <a:solidFill>
                  <a:srgbClr val="FF0000"/>
                </a:solidFill>
              </a:rPr>
              <a:t>第一次握手延迟到达，导致重新建立连接</a:t>
            </a:r>
            <a:r>
              <a:rPr lang="zh-CN" altLang="en-US" dirty="0"/>
              <a:t>）</a:t>
            </a:r>
            <a:endParaRPr lang="en-US" altLang="zh-CN" dirty="0"/>
          </a:p>
          <a:p>
            <a:pPr lvl="2">
              <a:spcBef>
                <a:spcPts val="600"/>
              </a:spcBef>
            </a:pPr>
            <a:r>
              <a:rPr lang="en-US" altLang="zh-CN" dirty="0"/>
              <a:t>A</a:t>
            </a:r>
            <a:r>
              <a:rPr lang="zh-CN" altLang="en-US" dirty="0"/>
              <a:t>发出第一个连接请求未丢失，只是在某些网络结点滞留了，以致延误到连接释放后的某个时间才到达</a:t>
            </a:r>
            <a:r>
              <a:rPr lang="en-US" altLang="zh-CN" dirty="0"/>
              <a:t>B</a:t>
            </a:r>
            <a:r>
              <a:rPr lang="zh-CN" altLang="en-US" dirty="0"/>
              <a:t>；</a:t>
            </a:r>
            <a:r>
              <a:rPr lang="en-US" altLang="zh-CN" dirty="0"/>
              <a:t>B</a:t>
            </a:r>
            <a:r>
              <a:rPr lang="zh-CN" altLang="en-US" dirty="0"/>
              <a:t>收到这个早已失效的请求后，误以为</a:t>
            </a:r>
            <a:r>
              <a:rPr lang="en-US" altLang="zh-CN" dirty="0"/>
              <a:t>A</a:t>
            </a:r>
            <a:r>
              <a:rPr lang="zh-CN" altLang="en-US" dirty="0"/>
              <a:t>发起了一次新的连接请求，向</a:t>
            </a:r>
            <a:r>
              <a:rPr lang="en-US" altLang="zh-CN" dirty="0"/>
              <a:t>A</a:t>
            </a:r>
            <a:r>
              <a:rPr lang="zh-CN" altLang="en-US" dirty="0"/>
              <a:t>发送确认报文段，同意建立连接</a:t>
            </a:r>
            <a:endParaRPr lang="en-US" altLang="zh-CN" dirty="0"/>
          </a:p>
          <a:p>
            <a:pPr lvl="2">
              <a:spcBef>
                <a:spcPts val="600"/>
              </a:spcBef>
            </a:pPr>
            <a:r>
              <a:rPr lang="zh-CN" altLang="en-US" dirty="0"/>
              <a:t>此种情况，若不采用三次握手，</a:t>
            </a:r>
            <a:r>
              <a:rPr lang="en-US" altLang="zh-CN" dirty="0"/>
              <a:t>B</a:t>
            </a:r>
            <a:r>
              <a:rPr lang="zh-CN" altLang="en-US" dirty="0"/>
              <a:t>则单方面建立起了连接，但</a:t>
            </a:r>
            <a:r>
              <a:rPr lang="en-US" altLang="zh-CN" dirty="0"/>
              <a:t>A</a:t>
            </a:r>
            <a:r>
              <a:rPr lang="zh-CN" altLang="en-US" dirty="0"/>
              <a:t>并没有建立，因此也不会向</a:t>
            </a:r>
            <a:r>
              <a:rPr lang="en-US" altLang="zh-CN" dirty="0"/>
              <a:t>B</a:t>
            </a:r>
            <a:r>
              <a:rPr lang="zh-CN" altLang="en-US" dirty="0"/>
              <a:t>发送数据，</a:t>
            </a:r>
            <a:r>
              <a:rPr lang="en-US" altLang="zh-CN" dirty="0"/>
              <a:t>B</a:t>
            </a:r>
            <a:r>
              <a:rPr lang="zh-CN" altLang="en-US" dirty="0"/>
              <a:t>却一直等待，</a:t>
            </a:r>
            <a:r>
              <a:rPr lang="en-US" altLang="zh-CN" dirty="0"/>
              <a:t>B</a:t>
            </a:r>
            <a:r>
              <a:rPr lang="zh-CN" altLang="en-US" dirty="0"/>
              <a:t>的资源被浪费</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12</a:t>
            </a:fld>
            <a:endParaRPr lang="zh-CN" altLang="en-US" dirty="0"/>
          </a:p>
        </p:txBody>
      </p:sp>
      <p:sp>
        <p:nvSpPr>
          <p:cNvPr id="5" name="文本框 4"/>
          <p:cNvSpPr txBox="1">
            <a:spLocks noChangeArrowheads="1"/>
          </p:cNvSpPr>
          <p:nvPr/>
        </p:nvSpPr>
        <p:spPr bwMode="auto">
          <a:xfrm>
            <a:off x="6701246" y="87868"/>
            <a:ext cx="23355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5.3.3   TCP</a:t>
            </a:r>
            <a:r>
              <a:rPr lang="zh-CN" altLang="en-US" sz="1800" dirty="0">
                <a:solidFill>
                  <a:schemeClr val="bg2">
                    <a:lumMod val="75000"/>
                  </a:schemeClr>
                </a:solidFill>
                <a:latin typeface="Calibri" panose="020F0502020204030204" pitchFamily="34" charset="0"/>
                <a:ea typeface="黑体" panose="02010609060101010101" pitchFamily="49" charset="-122"/>
              </a:rPr>
              <a:t>连接管理</a:t>
            </a:r>
          </a:p>
        </p:txBody>
      </p:sp>
    </p:spTree>
    <p:custDataLst>
      <p:tags r:id="rId1"/>
    </p:custDataLst>
    <p:extLst>
      <p:ext uri="{BB962C8B-B14F-4D97-AF65-F5344CB8AC3E}">
        <p14:creationId xmlns:p14="http://schemas.microsoft.com/office/powerpoint/2010/main" val="282654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dissolv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ssolv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dissolve">
                                      <p:cBhvr>
                                        <p:cTn id="26" dur="500"/>
                                        <p:tgtEl>
                                          <p:spTgt spid="3">
                                            <p:txEl>
                                              <p:pRg st="6" end="6"/>
                                            </p:txEl>
                                          </p:spTgt>
                                        </p:tgtEl>
                                      </p:cBhvr>
                                    </p:animEffect>
                                  </p:childTnLst>
                                </p:cTn>
                              </p:par>
                            </p:childTnLst>
                          </p:cTn>
                        </p:par>
                        <p:par>
                          <p:cTn id="27" fill="hold">
                            <p:stCondLst>
                              <p:cond delay="500"/>
                            </p:stCondLst>
                            <p:childTnLst>
                              <p:par>
                                <p:cTn id="28" presetID="9" presetClass="entr" presetSubtype="0" fill="hold" nodeType="after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dissolv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dissolv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数据传输</a:t>
            </a:r>
          </a:p>
        </p:txBody>
      </p:sp>
      <p:sp>
        <p:nvSpPr>
          <p:cNvPr id="3" name="内容占位符 2"/>
          <p:cNvSpPr>
            <a:spLocks noGrp="1"/>
          </p:cNvSpPr>
          <p:nvPr>
            <p:ph idx="1"/>
          </p:nvPr>
        </p:nvSpPr>
        <p:spPr>
          <a:xfrm>
            <a:off x="457200" y="1444978"/>
            <a:ext cx="8579554" cy="2143207"/>
          </a:xfrm>
        </p:spPr>
        <p:txBody>
          <a:bodyPr/>
          <a:lstStyle/>
          <a:p>
            <a:r>
              <a:rPr lang="zh-CN" altLang="en-US" dirty="0"/>
              <a:t>最基本的</a:t>
            </a:r>
            <a:r>
              <a:rPr lang="en-US" altLang="zh-CN" dirty="0"/>
              <a:t>TCP</a:t>
            </a:r>
            <a:r>
              <a:rPr lang="zh-CN" altLang="en-US" dirty="0"/>
              <a:t>数据传输过程（单向为例）</a:t>
            </a:r>
            <a:endParaRPr lang="en-US" altLang="zh-CN" dirty="0"/>
          </a:p>
          <a:p>
            <a:pPr lvl="1"/>
            <a:r>
              <a:rPr lang="zh-CN" altLang="en-US" sz="1800" dirty="0"/>
              <a:t>有特定序列号值</a:t>
            </a:r>
            <a:r>
              <a:rPr lang="en-US" altLang="zh-CN" sz="1800" dirty="0"/>
              <a:t>(</a:t>
            </a:r>
            <a:r>
              <a:rPr lang="en-US" altLang="zh-CN" sz="1800" dirty="0" err="1"/>
              <a:t>SequenceNum</a:t>
            </a:r>
            <a:r>
              <a:rPr lang="en-US" altLang="zh-CN" sz="1800" dirty="0"/>
              <a:t>)</a:t>
            </a:r>
            <a:r>
              <a:rPr lang="zh-CN" altLang="en-US" sz="1800" dirty="0"/>
              <a:t>的数据，从发送方向接收方流动</a:t>
            </a:r>
            <a:endParaRPr lang="en-US" altLang="zh-CN" sz="1800" dirty="0"/>
          </a:p>
          <a:p>
            <a:pPr lvl="2"/>
            <a:r>
              <a:rPr lang="zh-CN" altLang="en-US" sz="1600" dirty="0"/>
              <a:t>每字节顺序编号</a:t>
            </a:r>
            <a:endParaRPr lang="en-US" altLang="zh-CN" sz="1600" dirty="0"/>
          </a:p>
          <a:p>
            <a:pPr lvl="2"/>
            <a:r>
              <a:rPr lang="zh-CN" altLang="en-US" sz="1600" dirty="0"/>
              <a:t>每个报文段中的序列号值指的是本报文段所发送的数据的第一个字节的序号</a:t>
            </a:r>
            <a:endParaRPr lang="en-US" altLang="zh-CN" sz="1600" dirty="0"/>
          </a:p>
          <a:p>
            <a:pPr lvl="1">
              <a:spcBef>
                <a:spcPts val="1200"/>
              </a:spcBef>
            </a:pPr>
            <a:r>
              <a:rPr lang="zh-CN" altLang="en-US" sz="1800" dirty="0"/>
              <a:t>对数据的接收确认</a:t>
            </a:r>
            <a:r>
              <a:rPr lang="en-US" altLang="zh-CN" sz="1800" dirty="0"/>
              <a:t>(Acknowledgment)</a:t>
            </a:r>
            <a:r>
              <a:rPr lang="zh-CN" altLang="en-US" sz="1800" dirty="0"/>
              <a:t>、接收窗口大小 </a:t>
            </a:r>
            <a:r>
              <a:rPr lang="en-US" altLang="zh-CN" sz="1800" dirty="0"/>
              <a:t>(</a:t>
            </a:r>
            <a:r>
              <a:rPr lang="en-US" altLang="zh-CN" sz="1800" dirty="0" err="1"/>
              <a:t>AdvertisedWindow</a:t>
            </a:r>
            <a:r>
              <a:rPr lang="en-US" altLang="zh-CN" sz="1800" dirty="0"/>
              <a:t>)</a:t>
            </a:r>
            <a:r>
              <a:rPr lang="zh-CN" altLang="en-US" sz="1800" dirty="0"/>
              <a:t>，由接收方向发送方应答</a:t>
            </a:r>
            <a:endParaRPr lang="en-US" altLang="zh-CN"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13</a:t>
            </a:fld>
            <a:endParaRPr lang="zh-CN" altLang="en-US" dirty="0"/>
          </a:p>
        </p:txBody>
      </p:sp>
      <p:sp>
        <p:nvSpPr>
          <p:cNvPr id="5" name="文本框 4"/>
          <p:cNvSpPr txBox="1">
            <a:spLocks noChangeArrowheads="1"/>
          </p:cNvSpPr>
          <p:nvPr/>
        </p:nvSpPr>
        <p:spPr bwMode="auto">
          <a:xfrm>
            <a:off x="6701246" y="87868"/>
            <a:ext cx="23355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5.3.3   TCP</a:t>
            </a:r>
            <a:r>
              <a:rPr lang="zh-CN" altLang="en-US" sz="1800" dirty="0">
                <a:solidFill>
                  <a:schemeClr val="bg2">
                    <a:lumMod val="75000"/>
                  </a:schemeClr>
                </a:solidFill>
                <a:latin typeface="Calibri" panose="020F0502020204030204" pitchFamily="34" charset="0"/>
                <a:ea typeface="黑体" panose="02010609060101010101" pitchFamily="49" charset="-122"/>
              </a:rPr>
              <a:t>连接管理</a:t>
            </a:r>
          </a:p>
        </p:txBody>
      </p:sp>
      <p:sp>
        <p:nvSpPr>
          <p:cNvPr id="13" name="Rectangle 2">
            <a:extLst>
              <a:ext uri="{FF2B5EF4-FFF2-40B4-BE49-F238E27FC236}">
                <a16:creationId xmlns:a16="http://schemas.microsoft.com/office/drawing/2014/main" id="{21F1D61F-7734-4A99-8B45-789E954207C1}"/>
              </a:ext>
            </a:extLst>
          </p:cNvPr>
          <p:cNvSpPr>
            <a:spLocks noChangeArrowheads="1"/>
          </p:cNvSpPr>
          <p:nvPr/>
        </p:nvSpPr>
        <p:spPr bwMode="auto">
          <a:xfrm>
            <a:off x="985652" y="39207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a:extLst>
              <a:ext uri="{FF2B5EF4-FFF2-40B4-BE49-F238E27FC236}">
                <a16:creationId xmlns:a16="http://schemas.microsoft.com/office/drawing/2014/main" id="{F650F186-1B86-47B1-8577-4685CA68977D}"/>
              </a:ext>
            </a:extLst>
          </p:cNvPr>
          <p:cNvGraphicFramePr>
            <a:graphicFrameLocks noChangeAspect="1"/>
          </p:cNvGraphicFramePr>
          <p:nvPr>
            <p:extLst>
              <p:ext uri="{D42A27DB-BD31-4B8C-83A1-F6EECF244321}">
                <p14:modId xmlns:p14="http://schemas.microsoft.com/office/powerpoint/2010/main" val="699993630"/>
              </p:ext>
            </p:extLst>
          </p:nvPr>
        </p:nvGraphicFramePr>
        <p:xfrm>
          <a:off x="771900" y="3764404"/>
          <a:ext cx="7832695" cy="2922598"/>
        </p:xfrm>
        <a:graphic>
          <a:graphicData uri="http://schemas.openxmlformats.org/presentationml/2006/ole">
            <mc:AlternateContent xmlns:mc="http://schemas.openxmlformats.org/markup-compatibility/2006">
              <mc:Choice xmlns:v="urn:schemas-microsoft-com:vml" Requires="v">
                <p:oleObj spid="_x0000_s1029" name="Visio" r:id="rId5" imgW="4102152" imgH="1492135" progId="Visio.Drawing.15">
                  <p:embed/>
                </p:oleObj>
              </mc:Choice>
              <mc:Fallback>
                <p:oleObj name="Visio" r:id="rId5" imgW="4102152" imgH="1492135"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900" y="3764404"/>
                        <a:ext cx="7832695" cy="2922598"/>
                      </a:xfrm>
                      <a:prstGeom prst="rect">
                        <a:avLst/>
                      </a:prstGeom>
                      <a:noFill/>
                    </p:spPr>
                  </p:pic>
                </p:oleObj>
              </mc:Fallback>
            </mc:AlternateContent>
          </a:graphicData>
        </a:graphic>
      </p:graphicFrame>
      <p:sp>
        <p:nvSpPr>
          <p:cNvPr id="15" name="矩形 14">
            <a:extLst>
              <a:ext uri="{FF2B5EF4-FFF2-40B4-BE49-F238E27FC236}">
                <a16:creationId xmlns:a16="http://schemas.microsoft.com/office/drawing/2014/main" id="{14912ECC-E5FE-4FCF-B530-3C16A37578F3}"/>
              </a:ext>
            </a:extLst>
          </p:cNvPr>
          <p:cNvSpPr/>
          <p:nvPr/>
        </p:nvSpPr>
        <p:spPr>
          <a:xfrm>
            <a:off x="771900" y="3837646"/>
            <a:ext cx="8056011" cy="2867949"/>
          </a:xfrm>
          <a:prstGeom prst="rect">
            <a:avLst/>
          </a:prstGeom>
          <a:noFill/>
          <a:ln w="952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extLst>
      <p:ext uri="{BB962C8B-B14F-4D97-AF65-F5344CB8AC3E}">
        <p14:creationId xmlns:p14="http://schemas.microsoft.com/office/powerpoint/2010/main" val="510046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dissolv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dissolv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数据传输</a:t>
            </a:r>
          </a:p>
        </p:txBody>
      </p:sp>
      <p:sp>
        <p:nvSpPr>
          <p:cNvPr id="3" name="内容占位符 2"/>
          <p:cNvSpPr>
            <a:spLocks noGrp="1"/>
          </p:cNvSpPr>
          <p:nvPr>
            <p:ph idx="1"/>
          </p:nvPr>
        </p:nvSpPr>
        <p:spPr>
          <a:xfrm>
            <a:off x="457200" y="1397375"/>
            <a:ext cx="8579554" cy="1776900"/>
          </a:xfrm>
        </p:spPr>
        <p:txBody>
          <a:bodyPr/>
          <a:lstStyle/>
          <a:p>
            <a:pPr>
              <a:lnSpc>
                <a:spcPct val="100000"/>
              </a:lnSpc>
            </a:pPr>
            <a:r>
              <a:rPr lang="zh-CN" altLang="en-US" sz="2000" dirty="0"/>
              <a:t>以</a:t>
            </a:r>
            <a:r>
              <a:rPr lang="en-US" altLang="zh-CN" sz="2000" dirty="0"/>
              <a:t>Telnet</a:t>
            </a:r>
            <a:r>
              <a:rPr lang="zh-CN" altLang="en-US" sz="2000" dirty="0"/>
              <a:t>为例，观察数据传输过程</a:t>
            </a:r>
            <a:endParaRPr lang="en-US" altLang="zh-CN" sz="2000" dirty="0"/>
          </a:p>
          <a:p>
            <a:pPr lvl="1"/>
            <a:r>
              <a:rPr lang="en-US" altLang="zh-CN" sz="1600" dirty="0"/>
              <a:t>Telnet (RFC854)</a:t>
            </a:r>
            <a:r>
              <a:rPr lang="zh-CN" altLang="en-US" sz="1600" dirty="0"/>
              <a:t>，用于远程登录的应用层协议，运行在</a:t>
            </a:r>
            <a:r>
              <a:rPr lang="en-US" altLang="zh-CN" sz="1600" dirty="0"/>
              <a:t>TCP</a:t>
            </a:r>
            <a:r>
              <a:rPr lang="zh-CN" altLang="en-US" sz="1600" dirty="0"/>
              <a:t>之上</a:t>
            </a:r>
            <a:endParaRPr lang="en-US" altLang="zh-CN" sz="1600" dirty="0"/>
          </a:p>
          <a:p>
            <a:pPr lvl="1"/>
            <a:r>
              <a:rPr lang="zh-CN" altLang="en-US" sz="1600" dirty="0"/>
              <a:t>假设 </a:t>
            </a:r>
            <a:r>
              <a:rPr lang="en-US" altLang="zh-CN" sz="1600" dirty="0"/>
              <a:t>A (</a:t>
            </a:r>
            <a:r>
              <a:rPr lang="zh-CN" altLang="en-US" sz="1600" dirty="0"/>
              <a:t>客户端</a:t>
            </a:r>
            <a:r>
              <a:rPr lang="en-US" altLang="zh-CN" sz="1600" dirty="0"/>
              <a:t>) </a:t>
            </a:r>
            <a:r>
              <a:rPr lang="zh-CN" altLang="en-US" sz="1600" dirty="0"/>
              <a:t>向 </a:t>
            </a:r>
            <a:r>
              <a:rPr lang="en-US" altLang="zh-CN" sz="1600" dirty="0"/>
              <a:t>B (</a:t>
            </a:r>
            <a:r>
              <a:rPr lang="zh-CN" altLang="en-US" sz="1600" dirty="0"/>
              <a:t>服务器端</a:t>
            </a:r>
            <a:r>
              <a:rPr lang="en-US" altLang="zh-CN" sz="1600" dirty="0"/>
              <a:t>) </a:t>
            </a:r>
            <a:r>
              <a:rPr lang="zh-CN" altLang="en-US" sz="1600" dirty="0"/>
              <a:t>发起</a:t>
            </a:r>
            <a:r>
              <a:rPr lang="en-US" altLang="zh-CN" sz="1600" dirty="0"/>
              <a:t>Telnet</a:t>
            </a:r>
            <a:r>
              <a:rPr lang="zh-CN" altLang="en-US" sz="1600" dirty="0"/>
              <a:t>会话</a:t>
            </a:r>
            <a:endParaRPr lang="en-US" altLang="zh-CN" sz="1600" dirty="0"/>
          </a:p>
          <a:p>
            <a:pPr lvl="2"/>
            <a:r>
              <a:rPr lang="zh-CN" altLang="en-US" sz="1600" dirty="0"/>
              <a:t>回显 </a:t>
            </a:r>
            <a:r>
              <a:rPr lang="en-US" altLang="zh-CN" sz="1600" dirty="0"/>
              <a:t>(echo back) </a:t>
            </a:r>
            <a:r>
              <a:rPr lang="zh-CN" altLang="en-US" sz="1600" dirty="0"/>
              <a:t>：</a:t>
            </a:r>
            <a:r>
              <a:rPr lang="en-US" altLang="zh-CN" sz="1600" dirty="0"/>
              <a:t>A</a:t>
            </a:r>
            <a:r>
              <a:rPr lang="zh-CN" altLang="en-US" sz="1600" dirty="0"/>
              <a:t>端用户键入的每个字节会发送至</a:t>
            </a:r>
            <a:r>
              <a:rPr lang="en-US" altLang="zh-CN" sz="1600" dirty="0"/>
              <a:t>B</a:t>
            </a:r>
            <a:r>
              <a:rPr lang="zh-CN" altLang="en-US" sz="1600" dirty="0"/>
              <a:t>，</a:t>
            </a:r>
            <a:r>
              <a:rPr lang="en-US" altLang="zh-CN" sz="1600" dirty="0"/>
              <a:t>B</a:t>
            </a:r>
            <a:r>
              <a:rPr lang="zh-CN" altLang="en-US" sz="1600" dirty="0"/>
              <a:t>将其副本回送给</a:t>
            </a:r>
            <a:r>
              <a:rPr lang="en-US" altLang="zh-CN" sz="1600" dirty="0"/>
              <a:t>A </a:t>
            </a:r>
            <a:r>
              <a:rPr lang="zh-CN" altLang="en-US" sz="1600" dirty="0"/>
              <a:t>并在屏幕上显示</a:t>
            </a:r>
            <a:endParaRPr lang="en-US" altLang="zh-CN" sz="1600" dirty="0"/>
          </a:p>
          <a:p>
            <a:pPr lvl="2"/>
            <a:r>
              <a:rPr lang="zh-CN" altLang="en-US" sz="1600" dirty="0"/>
              <a:t>连接已建立，</a:t>
            </a:r>
            <a:r>
              <a:rPr lang="en-US" altLang="zh-CN" sz="1600" dirty="0"/>
              <a:t>A</a:t>
            </a:r>
            <a:r>
              <a:rPr lang="zh-CN" altLang="en-US" sz="1600" dirty="0"/>
              <a:t>的初始序列号为</a:t>
            </a:r>
            <a:r>
              <a:rPr lang="en-US" altLang="zh-CN" sz="1600" dirty="0"/>
              <a:t>78</a:t>
            </a:r>
            <a:r>
              <a:rPr lang="zh-CN" altLang="en-US" sz="1600" dirty="0"/>
              <a:t>，</a:t>
            </a:r>
            <a:r>
              <a:rPr lang="en-US" altLang="zh-CN" sz="1600" dirty="0"/>
              <a:t>B</a:t>
            </a:r>
            <a:r>
              <a:rPr lang="zh-CN" altLang="en-US" sz="1600" dirty="0"/>
              <a:t>的初始序列号为</a:t>
            </a:r>
            <a:r>
              <a:rPr lang="en-US" altLang="zh-CN" sz="1600" dirty="0"/>
              <a:t>86</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14</a:t>
            </a:fld>
            <a:endParaRPr lang="zh-CN" altLang="en-US" dirty="0"/>
          </a:p>
        </p:txBody>
      </p:sp>
      <p:sp>
        <p:nvSpPr>
          <p:cNvPr id="5" name="文本框 4"/>
          <p:cNvSpPr txBox="1">
            <a:spLocks noChangeArrowheads="1"/>
          </p:cNvSpPr>
          <p:nvPr/>
        </p:nvSpPr>
        <p:spPr bwMode="auto">
          <a:xfrm>
            <a:off x="6701246" y="87868"/>
            <a:ext cx="23355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5.3.3   TCP</a:t>
            </a:r>
            <a:r>
              <a:rPr lang="zh-CN" altLang="en-US" sz="1800" dirty="0">
                <a:solidFill>
                  <a:schemeClr val="bg2">
                    <a:lumMod val="75000"/>
                  </a:schemeClr>
                </a:solidFill>
                <a:latin typeface="Calibri" panose="020F0502020204030204" pitchFamily="34" charset="0"/>
                <a:ea typeface="黑体" panose="02010609060101010101" pitchFamily="49" charset="-122"/>
              </a:rPr>
              <a:t>连接管理</a:t>
            </a:r>
          </a:p>
        </p:txBody>
      </p:sp>
      <p:grpSp>
        <p:nvGrpSpPr>
          <p:cNvPr id="13" name="组合 12"/>
          <p:cNvGrpSpPr/>
          <p:nvPr/>
        </p:nvGrpSpPr>
        <p:grpSpPr>
          <a:xfrm>
            <a:off x="2580058" y="3858160"/>
            <a:ext cx="3983474" cy="2899691"/>
            <a:chOff x="2606183" y="3971605"/>
            <a:chExt cx="3983474" cy="2733994"/>
          </a:xfrm>
        </p:grpSpPr>
        <p:sp>
          <p:nvSpPr>
            <p:cNvPr id="14" name="Line 75"/>
            <p:cNvSpPr>
              <a:spLocks noChangeShapeType="1"/>
            </p:cNvSpPr>
            <p:nvPr/>
          </p:nvSpPr>
          <p:spPr bwMode="auto">
            <a:xfrm>
              <a:off x="2606183" y="3971605"/>
              <a:ext cx="0" cy="2733994"/>
            </a:xfrm>
            <a:prstGeom prst="line">
              <a:avLst/>
            </a:prstGeom>
            <a:noFill/>
            <a:ln w="28575">
              <a:solidFill>
                <a:schemeClr val="tx1">
                  <a:lumMod val="75000"/>
                  <a:lumOff val="2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5" name="Line 76"/>
            <p:cNvSpPr>
              <a:spLocks noChangeShapeType="1"/>
            </p:cNvSpPr>
            <p:nvPr/>
          </p:nvSpPr>
          <p:spPr bwMode="auto">
            <a:xfrm>
              <a:off x="6589657" y="3971605"/>
              <a:ext cx="0" cy="2733994"/>
            </a:xfrm>
            <a:prstGeom prst="line">
              <a:avLst/>
            </a:prstGeom>
            <a:noFill/>
            <a:ln w="28575">
              <a:solidFill>
                <a:schemeClr val="tx1">
                  <a:lumMod val="75000"/>
                  <a:lumOff val="2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16" name="组合 15"/>
          <p:cNvGrpSpPr/>
          <p:nvPr/>
        </p:nvGrpSpPr>
        <p:grpSpPr>
          <a:xfrm>
            <a:off x="2066666" y="3175797"/>
            <a:ext cx="778727" cy="800009"/>
            <a:chOff x="2016822" y="2707885"/>
            <a:chExt cx="778727" cy="800009"/>
          </a:xfrm>
        </p:grpSpPr>
        <p:sp>
          <p:nvSpPr>
            <p:cNvPr id="17" name="Rectangle 55"/>
            <p:cNvSpPr>
              <a:spLocks noChangeArrowheads="1"/>
            </p:cNvSpPr>
            <p:nvPr/>
          </p:nvSpPr>
          <p:spPr bwMode="auto">
            <a:xfrm>
              <a:off x="2479756" y="3004367"/>
              <a:ext cx="31579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A</a:t>
              </a:r>
            </a:p>
          </p:txBody>
        </p:sp>
        <p:sp>
          <p:nvSpPr>
            <p:cNvPr id="18" name="Rectangle 57"/>
            <p:cNvSpPr>
              <a:spLocks noChangeArrowheads="1"/>
            </p:cNvSpPr>
            <p:nvPr/>
          </p:nvSpPr>
          <p:spPr bwMode="auto">
            <a:xfrm>
              <a:off x="2016822" y="2707885"/>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客户</a:t>
              </a:r>
            </a:p>
          </p:txBody>
        </p:sp>
        <p:pic>
          <p:nvPicPr>
            <p:cNvPr id="19" name="内容占位符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6822" y="2983969"/>
              <a:ext cx="629006" cy="523925"/>
            </a:xfrm>
            <a:prstGeom prst="rect">
              <a:avLst/>
            </a:prstGeom>
          </p:spPr>
        </p:pic>
      </p:grpSp>
      <p:grpSp>
        <p:nvGrpSpPr>
          <p:cNvPr id="20" name="组合 19"/>
          <p:cNvGrpSpPr/>
          <p:nvPr/>
        </p:nvGrpSpPr>
        <p:grpSpPr>
          <a:xfrm>
            <a:off x="6241839" y="3209035"/>
            <a:ext cx="918814" cy="784744"/>
            <a:chOff x="6412643" y="2723149"/>
            <a:chExt cx="918814" cy="784744"/>
          </a:xfrm>
        </p:grpSpPr>
        <p:sp>
          <p:nvSpPr>
            <p:cNvPr id="21" name="Rectangle 56"/>
            <p:cNvSpPr>
              <a:spLocks noChangeArrowheads="1"/>
            </p:cNvSpPr>
            <p:nvPr/>
          </p:nvSpPr>
          <p:spPr bwMode="auto">
            <a:xfrm>
              <a:off x="6412643" y="3004367"/>
              <a:ext cx="30777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B</a:t>
              </a:r>
            </a:p>
          </p:txBody>
        </p:sp>
        <p:sp>
          <p:nvSpPr>
            <p:cNvPr id="22" name="Rectangle 58"/>
            <p:cNvSpPr>
              <a:spLocks noChangeArrowheads="1"/>
            </p:cNvSpPr>
            <p:nvPr/>
          </p:nvSpPr>
          <p:spPr bwMode="auto">
            <a:xfrm>
              <a:off x="6456216" y="2723149"/>
              <a:ext cx="87524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chemeClr val="tx1">
                      <a:lumMod val="75000"/>
                      <a:lumOff val="25000"/>
                    </a:schemeClr>
                  </a:solidFill>
                  <a:effectLst/>
                  <a:uLnTx/>
                  <a:uFillTx/>
                  <a:latin typeface="Calibri" panose="020F0502020204030204" pitchFamily="34" charset="0"/>
                  <a:ea typeface="华文楷体" panose="02010600040101010101" pitchFamily="2" charset="-122"/>
                </a:rPr>
                <a:t>服务器</a:t>
              </a:r>
            </a:p>
          </p:txBody>
        </p:sp>
        <p:pic>
          <p:nvPicPr>
            <p:cNvPr id="23" name="内容占位符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3058" y="2983968"/>
              <a:ext cx="629006" cy="523925"/>
            </a:xfrm>
            <a:prstGeom prst="rect">
              <a:avLst/>
            </a:prstGeom>
          </p:spPr>
        </p:pic>
      </p:grpSp>
      <p:sp>
        <p:nvSpPr>
          <p:cNvPr id="24" name="Rectangle 45"/>
          <p:cNvSpPr>
            <a:spLocks noChangeArrowheads="1"/>
          </p:cNvSpPr>
          <p:nvPr/>
        </p:nvSpPr>
        <p:spPr bwMode="auto">
          <a:xfrm>
            <a:off x="1259499" y="4015147"/>
            <a:ext cx="137217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kern="0" noProof="0" dirty="0">
                <a:solidFill>
                  <a:srgbClr val="3333CC"/>
                </a:solidFill>
                <a:latin typeface="Calibri" panose="020F0502020204030204" pitchFamily="34" charset="0"/>
                <a:ea typeface="华文楷体" panose="02010600040101010101" pitchFamily="2" charset="-122"/>
              </a:rPr>
              <a:t>用户键入 </a:t>
            </a:r>
            <a:r>
              <a:rPr kumimoji="1" lang="en-US" altLang="zh-CN" kern="0" noProof="0" dirty="0">
                <a:solidFill>
                  <a:srgbClr val="3333CC"/>
                </a:solidFill>
                <a:latin typeface="Calibri" panose="020F0502020204030204" pitchFamily="34" charset="0"/>
                <a:ea typeface="华文楷体" panose="02010600040101010101" pitchFamily="2" charset="-122"/>
              </a:rPr>
              <a:t>‘c’</a:t>
            </a:r>
            <a:endPar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grpSp>
        <p:nvGrpSpPr>
          <p:cNvPr id="25" name="Group 61"/>
          <p:cNvGrpSpPr>
            <a:grpSpLocks/>
          </p:cNvGrpSpPr>
          <p:nvPr/>
        </p:nvGrpSpPr>
        <p:grpSpPr bwMode="auto">
          <a:xfrm>
            <a:off x="2619702" y="4119975"/>
            <a:ext cx="4040380" cy="649449"/>
            <a:chOff x="1520" y="1883"/>
            <a:chExt cx="2627" cy="515"/>
          </a:xfrm>
        </p:grpSpPr>
        <p:sp>
          <p:nvSpPr>
            <p:cNvPr id="26" name="Rectangle 25"/>
            <p:cNvSpPr>
              <a:spLocks noChangeArrowheads="1"/>
            </p:cNvSpPr>
            <p:nvPr/>
          </p:nvSpPr>
          <p:spPr bwMode="auto">
            <a:xfrm rot="541637">
              <a:off x="1644" y="1883"/>
              <a:ext cx="250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kern="0" dirty="0">
                  <a:solidFill>
                    <a:srgbClr val="3333CC"/>
                  </a:solidFill>
                  <a:latin typeface="Calibri" panose="020F0502020204030204" pitchFamily="34" charset="0"/>
                  <a:ea typeface="华文楷体" panose="02010600040101010101" pitchFamily="2" charset="-122"/>
                </a:rPr>
                <a:t>ACK</a:t>
              </a: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 = 1, </a:t>
              </a:r>
              <a:r>
                <a:rPr kumimoji="1" lang="en-US" altLang="zh-CN" b="0" i="0" u="none" strike="noStrike" kern="0" cap="none" spc="0" normalizeH="0" baseline="0" noProof="0" dirty="0" err="1">
                  <a:ln>
                    <a:noFill/>
                  </a:ln>
                  <a:solidFill>
                    <a:srgbClr val="3333CC"/>
                  </a:solidFill>
                  <a:effectLst/>
                  <a:uLnTx/>
                  <a:uFillTx/>
                  <a:latin typeface="Calibri" panose="020F0502020204030204" pitchFamily="34" charset="0"/>
                  <a:ea typeface="华文楷体" panose="02010600040101010101" pitchFamily="2" charset="-122"/>
                </a:rPr>
                <a:t>seq</a:t>
              </a: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 = 79,</a:t>
              </a:r>
              <a:r>
                <a:rPr kumimoji="1" lang="en-US" altLang="zh-CN" b="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 </a:t>
              </a:r>
              <a:r>
                <a:rPr kumimoji="1" lang="en-US" altLang="zh-CN" b="0" i="0" u="none" strike="noStrike" kern="0" cap="none" spc="0" normalizeH="0" noProof="0" dirty="0" err="1">
                  <a:ln>
                    <a:noFill/>
                  </a:ln>
                  <a:solidFill>
                    <a:srgbClr val="3333CC"/>
                  </a:solidFill>
                  <a:effectLst/>
                  <a:uLnTx/>
                  <a:uFillTx/>
                  <a:latin typeface="Calibri" panose="020F0502020204030204" pitchFamily="34" charset="0"/>
                  <a:ea typeface="华文楷体" panose="02010600040101010101" pitchFamily="2" charset="-122"/>
                </a:rPr>
                <a:t>ack</a:t>
              </a:r>
              <a:r>
                <a:rPr kumimoji="1" lang="en-US" altLang="zh-CN" b="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 = 87, data: ‘c’</a:t>
              </a:r>
              <a:endPar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27" name="Line 28"/>
            <p:cNvSpPr>
              <a:spLocks noChangeShapeType="1"/>
            </p:cNvSpPr>
            <p:nvPr/>
          </p:nvSpPr>
          <p:spPr bwMode="auto">
            <a:xfrm>
              <a:off x="1520" y="1893"/>
              <a:ext cx="2590" cy="505"/>
            </a:xfrm>
            <a:prstGeom prst="line">
              <a:avLst/>
            </a:prstGeom>
            <a:noFill/>
            <a:ln w="57150">
              <a:solidFill>
                <a:schemeClr val="tx1">
                  <a:lumMod val="75000"/>
                  <a:lumOff val="2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28" name="Rectangle 45"/>
          <p:cNvSpPr>
            <a:spLocks noChangeArrowheads="1"/>
          </p:cNvSpPr>
          <p:nvPr/>
        </p:nvSpPr>
        <p:spPr bwMode="auto">
          <a:xfrm>
            <a:off x="6503378" y="4654472"/>
            <a:ext cx="1444307"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kern="0" noProof="0" dirty="0">
                <a:solidFill>
                  <a:srgbClr val="3333CC"/>
                </a:solidFill>
                <a:latin typeface="Calibri" panose="020F0502020204030204" pitchFamily="34" charset="0"/>
                <a:ea typeface="华文楷体" panose="02010600040101010101" pitchFamily="2" charset="-122"/>
              </a:rPr>
              <a:t>B</a:t>
            </a:r>
            <a:r>
              <a:rPr kumimoji="1" lang="zh-CN" altLang="en-US" kern="0" noProof="0" dirty="0">
                <a:solidFill>
                  <a:srgbClr val="3333CC"/>
                </a:solidFill>
                <a:latin typeface="Calibri" panose="020F0502020204030204" pitchFamily="34" charset="0"/>
                <a:ea typeface="华文楷体" panose="02010600040101010101" pitchFamily="2" charset="-122"/>
              </a:rPr>
              <a:t>确认收到</a:t>
            </a:r>
            <a:r>
              <a:rPr kumimoji="1" lang="en-US" altLang="zh-CN" kern="0" noProof="0" dirty="0">
                <a:solidFill>
                  <a:srgbClr val="3333CC"/>
                </a:solidFill>
                <a:latin typeface="Calibri" panose="020F0502020204030204" pitchFamily="34" charset="0"/>
                <a:ea typeface="华文楷体" panose="02010600040101010101" pitchFamily="2" charset="-122"/>
              </a:rPr>
              <a:t>‘c’</a:t>
            </a:r>
          </a:p>
          <a:p>
            <a:pPr lvl="0" eaLnBrk="0" fontAlgn="base" hangingPunct="0">
              <a:spcBef>
                <a:spcPct val="0"/>
              </a:spcBef>
              <a:spcAft>
                <a:spcPct val="0"/>
              </a:spcAft>
              <a:defRPr/>
            </a:pPr>
            <a:r>
              <a:rPr kumimoji="1" lang="zh-CN" altLang="en-US" sz="1800" b="0" i="0" u="none" strike="noStrike" kern="0" cap="none" spc="0" normalizeH="0" baseline="0" dirty="0">
                <a:ln>
                  <a:noFill/>
                </a:ln>
                <a:solidFill>
                  <a:srgbClr val="3333CC"/>
                </a:solidFill>
                <a:effectLst/>
                <a:uLnTx/>
                <a:uFillTx/>
                <a:latin typeface="Calibri" panose="020F0502020204030204" pitchFamily="34" charset="0"/>
                <a:ea typeface="华文楷体" panose="02010600040101010101" pitchFamily="2" charset="-122"/>
              </a:rPr>
              <a:t>回显</a:t>
            </a:r>
            <a:r>
              <a:rPr kumimoji="1" lang="en-US" altLang="zh-CN" kern="0" dirty="0">
                <a:solidFill>
                  <a:srgbClr val="3333CC"/>
                </a:solidFill>
                <a:latin typeface="Calibri" panose="020F0502020204030204" pitchFamily="34" charset="0"/>
                <a:ea typeface="华文楷体" panose="02010600040101010101" pitchFamily="2" charset="-122"/>
              </a:rPr>
              <a:t>‘c’</a:t>
            </a:r>
            <a:endPar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grpSp>
        <p:nvGrpSpPr>
          <p:cNvPr id="29" name="Group 61"/>
          <p:cNvGrpSpPr>
            <a:grpSpLocks/>
          </p:cNvGrpSpPr>
          <p:nvPr/>
        </p:nvGrpSpPr>
        <p:grpSpPr bwMode="auto">
          <a:xfrm>
            <a:off x="2593337" y="4933796"/>
            <a:ext cx="4018847" cy="539736"/>
            <a:chOff x="1547" y="2139"/>
            <a:chExt cx="2613" cy="428"/>
          </a:xfrm>
        </p:grpSpPr>
        <p:sp>
          <p:nvSpPr>
            <p:cNvPr id="30" name="Rectangle 25"/>
            <p:cNvSpPr>
              <a:spLocks noChangeArrowheads="1"/>
            </p:cNvSpPr>
            <p:nvPr/>
          </p:nvSpPr>
          <p:spPr bwMode="auto">
            <a:xfrm rot="21306380">
              <a:off x="1657" y="2139"/>
              <a:ext cx="250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kern="0" dirty="0">
                  <a:solidFill>
                    <a:srgbClr val="3333CC"/>
                  </a:solidFill>
                  <a:latin typeface="Calibri" panose="020F0502020204030204" pitchFamily="34" charset="0"/>
                  <a:ea typeface="华文楷体" panose="02010600040101010101" pitchFamily="2" charset="-122"/>
                </a:rPr>
                <a:t>ACK</a:t>
              </a: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 = 1, </a:t>
              </a:r>
              <a:r>
                <a:rPr kumimoji="1" lang="en-US" altLang="zh-CN" b="0" i="0" u="none" strike="noStrike" kern="0" cap="none" spc="0" normalizeH="0" baseline="0" noProof="0" dirty="0" err="1">
                  <a:ln>
                    <a:noFill/>
                  </a:ln>
                  <a:solidFill>
                    <a:srgbClr val="3333CC"/>
                  </a:solidFill>
                  <a:effectLst/>
                  <a:uLnTx/>
                  <a:uFillTx/>
                  <a:latin typeface="Calibri" panose="020F0502020204030204" pitchFamily="34" charset="0"/>
                  <a:ea typeface="华文楷体" panose="02010600040101010101" pitchFamily="2" charset="-122"/>
                </a:rPr>
                <a:t>seq</a:t>
              </a: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 = 87,</a:t>
              </a:r>
              <a:r>
                <a:rPr kumimoji="1" lang="en-US" altLang="zh-CN" b="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 </a:t>
              </a:r>
              <a:r>
                <a:rPr kumimoji="1" lang="en-US" altLang="zh-CN" b="0" i="0" u="none" strike="noStrike" kern="0" cap="none" spc="0" normalizeH="0" noProof="0" dirty="0" err="1">
                  <a:ln>
                    <a:noFill/>
                  </a:ln>
                  <a:solidFill>
                    <a:srgbClr val="3333CC"/>
                  </a:solidFill>
                  <a:effectLst/>
                  <a:uLnTx/>
                  <a:uFillTx/>
                  <a:latin typeface="Calibri" panose="020F0502020204030204" pitchFamily="34" charset="0"/>
                  <a:ea typeface="华文楷体" panose="02010600040101010101" pitchFamily="2" charset="-122"/>
                </a:rPr>
                <a:t>ack</a:t>
              </a:r>
              <a:r>
                <a:rPr kumimoji="1" lang="en-US" altLang="zh-CN" b="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 = 80, data: ‘c’</a:t>
              </a:r>
              <a:endPar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31" name="Line 28"/>
            <p:cNvSpPr>
              <a:spLocks noChangeShapeType="1"/>
            </p:cNvSpPr>
            <p:nvPr/>
          </p:nvSpPr>
          <p:spPr bwMode="auto">
            <a:xfrm flipH="1">
              <a:off x="1547" y="2270"/>
              <a:ext cx="2562" cy="297"/>
            </a:xfrm>
            <a:prstGeom prst="line">
              <a:avLst/>
            </a:prstGeom>
            <a:noFill/>
            <a:ln w="57150">
              <a:solidFill>
                <a:schemeClr val="tx1">
                  <a:lumMod val="75000"/>
                  <a:lumOff val="2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32" name="Rectangle 45"/>
          <p:cNvSpPr>
            <a:spLocks noChangeArrowheads="1"/>
          </p:cNvSpPr>
          <p:nvPr/>
        </p:nvSpPr>
        <p:spPr bwMode="auto">
          <a:xfrm>
            <a:off x="1175395" y="5299719"/>
            <a:ext cx="145232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kern="0" noProof="0" dirty="0">
                <a:solidFill>
                  <a:srgbClr val="3333CC"/>
                </a:solidFill>
                <a:latin typeface="Calibri" panose="020F0502020204030204" pitchFamily="34" charset="0"/>
                <a:ea typeface="华文楷体" panose="02010600040101010101" pitchFamily="2" charset="-122"/>
              </a:rPr>
              <a:t>A</a:t>
            </a:r>
            <a:r>
              <a:rPr kumimoji="1" lang="zh-CN" altLang="en-US" kern="0" noProof="0" dirty="0">
                <a:solidFill>
                  <a:srgbClr val="3333CC"/>
                </a:solidFill>
                <a:latin typeface="Calibri" panose="020F0502020204030204" pitchFamily="34" charset="0"/>
                <a:ea typeface="华文楷体" panose="02010600040101010101" pitchFamily="2" charset="-122"/>
              </a:rPr>
              <a:t>确认收到</a:t>
            </a:r>
            <a:r>
              <a:rPr kumimoji="1" lang="en-US" altLang="zh-CN" kern="0" noProof="0" dirty="0">
                <a:solidFill>
                  <a:srgbClr val="3333CC"/>
                </a:solidFill>
                <a:latin typeface="Calibri" panose="020F0502020204030204" pitchFamily="34" charset="0"/>
                <a:ea typeface="华文楷体" panose="02010600040101010101" pitchFamily="2" charset="-122"/>
              </a:rPr>
              <a:t>‘</a:t>
            </a:r>
            <a:r>
              <a:rPr kumimoji="1" lang="en-US" altLang="zh-CN" kern="0" noProof="0">
                <a:solidFill>
                  <a:srgbClr val="3333CC"/>
                </a:solidFill>
                <a:latin typeface="Calibri" panose="020F0502020204030204" pitchFamily="34" charset="0"/>
                <a:ea typeface="华文楷体" panose="02010600040101010101" pitchFamily="2" charset="-122"/>
              </a:rPr>
              <a:t>c’</a:t>
            </a:r>
            <a:endParaRPr kumimoji="1" lang="en-US" altLang="zh-CN" kern="0" noProof="0" dirty="0">
              <a:solidFill>
                <a:srgbClr val="3333CC"/>
              </a:solidFill>
              <a:latin typeface="Calibri" panose="020F0502020204030204" pitchFamily="34" charset="0"/>
              <a:ea typeface="华文楷体" panose="02010600040101010101" pitchFamily="2" charset="-122"/>
            </a:endParaRPr>
          </a:p>
        </p:txBody>
      </p:sp>
      <p:grpSp>
        <p:nvGrpSpPr>
          <p:cNvPr id="33" name="Group 61"/>
          <p:cNvGrpSpPr>
            <a:grpSpLocks/>
          </p:cNvGrpSpPr>
          <p:nvPr/>
        </p:nvGrpSpPr>
        <p:grpSpPr bwMode="auto">
          <a:xfrm>
            <a:off x="2562795" y="5789134"/>
            <a:ext cx="4384897" cy="636838"/>
            <a:chOff x="1520" y="1893"/>
            <a:chExt cx="2851" cy="505"/>
          </a:xfrm>
        </p:grpSpPr>
        <p:sp>
          <p:nvSpPr>
            <p:cNvPr id="34" name="Rectangle 25"/>
            <p:cNvSpPr>
              <a:spLocks noChangeArrowheads="1"/>
            </p:cNvSpPr>
            <p:nvPr/>
          </p:nvSpPr>
          <p:spPr bwMode="auto">
            <a:xfrm rot="541637">
              <a:off x="1868" y="1931"/>
              <a:ext cx="250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kern="0" dirty="0">
                  <a:solidFill>
                    <a:srgbClr val="3333CC"/>
                  </a:solidFill>
                  <a:latin typeface="Calibri" panose="020F0502020204030204" pitchFamily="34" charset="0"/>
                  <a:ea typeface="华文楷体" panose="02010600040101010101" pitchFamily="2" charset="-122"/>
                </a:rPr>
                <a:t>ACK</a:t>
              </a: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 = 1, </a:t>
              </a:r>
              <a:r>
                <a:rPr kumimoji="1" lang="en-US" altLang="zh-CN" b="0" i="0" u="none" strike="noStrike" kern="0" cap="none" spc="0" normalizeH="0" baseline="0" noProof="0" dirty="0" err="1">
                  <a:ln>
                    <a:noFill/>
                  </a:ln>
                  <a:solidFill>
                    <a:srgbClr val="3333CC"/>
                  </a:solidFill>
                  <a:effectLst/>
                  <a:uLnTx/>
                  <a:uFillTx/>
                  <a:latin typeface="Calibri" panose="020F0502020204030204" pitchFamily="34" charset="0"/>
                  <a:ea typeface="华文楷体" panose="02010600040101010101" pitchFamily="2" charset="-122"/>
                </a:rPr>
                <a:t>seq</a:t>
              </a: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 = 80,</a:t>
              </a:r>
              <a:r>
                <a:rPr kumimoji="1" lang="en-US" altLang="zh-CN" b="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 </a:t>
              </a:r>
              <a:r>
                <a:rPr kumimoji="1" lang="en-US" altLang="zh-CN" b="0" i="0" u="none" strike="noStrike" kern="0" cap="none" spc="0" normalizeH="0" noProof="0" dirty="0" err="1">
                  <a:ln>
                    <a:noFill/>
                  </a:ln>
                  <a:solidFill>
                    <a:srgbClr val="3333CC"/>
                  </a:solidFill>
                  <a:effectLst/>
                  <a:uLnTx/>
                  <a:uFillTx/>
                  <a:latin typeface="Calibri" panose="020F0502020204030204" pitchFamily="34" charset="0"/>
                  <a:ea typeface="华文楷体" panose="02010600040101010101" pitchFamily="2" charset="-122"/>
                </a:rPr>
                <a:t>ack</a:t>
              </a:r>
              <a:r>
                <a:rPr kumimoji="1" lang="en-US" altLang="zh-CN" b="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 = 88</a:t>
              </a:r>
              <a:endPar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35" name="Line 28"/>
            <p:cNvSpPr>
              <a:spLocks noChangeShapeType="1"/>
            </p:cNvSpPr>
            <p:nvPr/>
          </p:nvSpPr>
          <p:spPr bwMode="auto">
            <a:xfrm>
              <a:off x="1520" y="1893"/>
              <a:ext cx="2590" cy="505"/>
            </a:xfrm>
            <a:prstGeom prst="line">
              <a:avLst/>
            </a:prstGeom>
            <a:noFill/>
            <a:ln w="57150">
              <a:solidFill>
                <a:schemeClr val="tx1">
                  <a:lumMod val="75000"/>
                  <a:lumOff val="2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36" name="圆角矩形标注 35"/>
          <p:cNvSpPr/>
          <p:nvPr/>
        </p:nvSpPr>
        <p:spPr>
          <a:xfrm>
            <a:off x="5101015" y="2705049"/>
            <a:ext cx="3004319" cy="454857"/>
          </a:xfrm>
          <a:prstGeom prst="wedgeRoundRectCallout">
            <a:avLst>
              <a:gd name="adj1" fmla="val -51749"/>
              <a:gd name="adj2" fmla="val 430556"/>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indent="-180000">
              <a:lnSpc>
                <a:spcPct val="150000"/>
              </a:lnSpc>
              <a:buFont typeface="Arial" panose="020B0604020202020204" pitchFamily="34" charset="0"/>
              <a:buChar char="•"/>
            </a:pPr>
            <a:r>
              <a:rPr lang="zh-CN" altLang="en-US" sz="1600" dirty="0">
                <a:solidFill>
                  <a:srgbClr val="FFFFFF"/>
                </a:solidFill>
                <a:latin typeface="Calibri" panose="020F0502020204030204" pitchFamily="34" charset="0"/>
                <a:ea typeface="黑体" panose="02010609060101010101" pitchFamily="49" charset="-122"/>
              </a:rPr>
              <a:t>确认被捎带在数据报文段中</a:t>
            </a:r>
            <a:endParaRPr lang="en-US" altLang="zh-CN" sz="1600" dirty="0">
              <a:solidFill>
                <a:srgbClr val="FFFFFF"/>
              </a:solidFill>
              <a:latin typeface="Calibri" panose="020F0502020204030204" pitchFamily="34" charset="0"/>
              <a:ea typeface="黑体" panose="02010609060101010101" pitchFamily="49" charset="-122"/>
            </a:endParaRPr>
          </a:p>
        </p:txBody>
      </p:sp>
      <p:sp>
        <p:nvSpPr>
          <p:cNvPr id="37" name="圆角矩形标注 36"/>
          <p:cNvSpPr/>
          <p:nvPr/>
        </p:nvSpPr>
        <p:spPr>
          <a:xfrm>
            <a:off x="5450481" y="3798088"/>
            <a:ext cx="3004319" cy="454857"/>
          </a:xfrm>
          <a:prstGeom prst="wedgeRoundRectCallout">
            <a:avLst>
              <a:gd name="adj1" fmla="val -51749"/>
              <a:gd name="adj2" fmla="val 430556"/>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indent="-180000">
              <a:lnSpc>
                <a:spcPct val="150000"/>
              </a:lnSpc>
              <a:buFont typeface="Arial" panose="020B0604020202020204" pitchFamily="34" charset="0"/>
              <a:buChar char="•"/>
            </a:pPr>
            <a:r>
              <a:rPr lang="zh-CN" altLang="en-US" sz="1600">
                <a:solidFill>
                  <a:srgbClr val="FFFFFF"/>
                </a:solidFill>
                <a:latin typeface="Calibri" panose="020F0502020204030204" pitchFamily="34" charset="0"/>
                <a:ea typeface="黑体" panose="02010609060101010101" pitchFamily="49" charset="-122"/>
              </a:rPr>
              <a:t>确认报文段，数据部分为空</a:t>
            </a:r>
            <a:endParaRPr lang="en-US" altLang="zh-CN" sz="1600" dirty="0">
              <a:solidFill>
                <a:srgbClr val="FFFFFF"/>
              </a:solidFill>
              <a:latin typeface="Calibri" panose="020F0502020204030204" pitchFamily="34" charset="0"/>
              <a:ea typeface="黑体" panose="02010609060101010101" pitchFamily="49" charset="-122"/>
            </a:endParaRPr>
          </a:p>
        </p:txBody>
      </p:sp>
      <p:cxnSp>
        <p:nvCxnSpPr>
          <p:cNvPr id="7" name="直接连接符 6">
            <a:extLst>
              <a:ext uri="{FF2B5EF4-FFF2-40B4-BE49-F238E27FC236}">
                <a16:creationId xmlns:a16="http://schemas.microsoft.com/office/drawing/2014/main" id="{2B56EF6E-3E26-4820-80C4-7FAD0F56F931}"/>
              </a:ext>
            </a:extLst>
          </p:cNvPr>
          <p:cNvCxnSpPr/>
          <p:nvPr/>
        </p:nvCxnSpPr>
        <p:spPr>
          <a:xfrm>
            <a:off x="4298868" y="4381914"/>
            <a:ext cx="802147" cy="593847"/>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8A4DB787-D949-4E2D-AE68-54BB6F69979F}"/>
              </a:ext>
            </a:extLst>
          </p:cNvPr>
          <p:cNvCxnSpPr>
            <a:cxnSpLocks/>
          </p:cNvCxnSpPr>
          <p:nvPr/>
        </p:nvCxnSpPr>
        <p:spPr>
          <a:xfrm flipH="1">
            <a:off x="4714504" y="5298238"/>
            <a:ext cx="534390" cy="567287"/>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C582D67-47B7-4E33-8FED-229B042D3EDA}"/>
              </a:ext>
            </a:extLst>
          </p:cNvPr>
          <p:cNvCxnSpPr/>
          <p:nvPr/>
        </p:nvCxnSpPr>
        <p:spPr>
          <a:xfrm flipH="1">
            <a:off x="4298868" y="4536374"/>
            <a:ext cx="802147" cy="4393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1A455ACE-E230-4F64-B6A2-3F74EC8527FB}"/>
              </a:ext>
            </a:extLst>
          </p:cNvPr>
          <p:cNvCxnSpPr>
            <a:endCxn id="37" idx="4"/>
          </p:cNvCxnSpPr>
          <p:nvPr/>
        </p:nvCxnSpPr>
        <p:spPr>
          <a:xfrm>
            <a:off x="4298868" y="5298238"/>
            <a:ext cx="1099067" cy="68569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952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ssolv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par>
                                <p:cTn id="32" presetID="22" presetClass="entr" presetSubtype="1"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up)">
                                      <p:cBhvr>
                                        <p:cTn id="34" dur="300"/>
                                        <p:tgtEl>
                                          <p:spTgt spid="20"/>
                                        </p:tgtEl>
                                      </p:cBhvr>
                                    </p:animEffect>
                                  </p:childTnLst>
                                </p:cTn>
                              </p:par>
                            </p:childTnLst>
                          </p:cTn>
                        </p:par>
                        <p:par>
                          <p:cTn id="35" fill="hold">
                            <p:stCondLst>
                              <p:cond delay="500"/>
                            </p:stCondLst>
                            <p:childTnLst>
                              <p:par>
                                <p:cTn id="36" presetID="22" presetClass="entr" presetSubtype="1"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up)">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left)">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right)">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wipe(down)">
                                      <p:cBhvr>
                                        <p:cTn id="62" dur="500"/>
                                        <p:tgtEl>
                                          <p:spTgt spid="3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xit" presetSubtype="1" fill="hold" grpId="1" nodeType="clickEffect">
                                  <p:stCondLst>
                                    <p:cond delay="0"/>
                                  </p:stCondLst>
                                  <p:childTnLst>
                                    <p:animEffect transition="out" filter="wipe(up)">
                                      <p:cBhvr>
                                        <p:cTn id="66" dur="500"/>
                                        <p:tgtEl>
                                          <p:spTgt spid="36"/>
                                        </p:tgtEl>
                                      </p:cBhvr>
                                    </p:animEffect>
                                    <p:set>
                                      <p:cBhvr>
                                        <p:cTn id="67" dur="1" fill="hold">
                                          <p:stCondLst>
                                            <p:cond delay="499"/>
                                          </p:stCondLst>
                                        </p:cTn>
                                        <p:tgtEl>
                                          <p:spTgt spid="36"/>
                                        </p:tgtEl>
                                        <p:attrNameLst>
                                          <p:attrName>style.visibility</p:attrName>
                                        </p:attrNameLst>
                                      </p:cBhvr>
                                      <p:to>
                                        <p:strVal val="hidden"/>
                                      </p:to>
                                    </p:se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left)">
                                      <p:cBhvr>
                                        <p:cTn id="71" dur="500"/>
                                        <p:tgtEl>
                                          <p:spTgt spid="3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wipe(left)">
                                      <p:cBhvr>
                                        <p:cTn id="76" dur="500"/>
                                        <p:tgtEl>
                                          <p:spTgt spid="3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wipe(down)">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xit" presetSubtype="1" fill="hold" grpId="1" nodeType="clickEffect">
                                  <p:stCondLst>
                                    <p:cond delay="0"/>
                                  </p:stCondLst>
                                  <p:childTnLst>
                                    <p:animEffect transition="out" filter="wipe(up)">
                                      <p:cBhvr>
                                        <p:cTn id="85" dur="500"/>
                                        <p:tgtEl>
                                          <p:spTgt spid="37"/>
                                        </p:tgtEl>
                                      </p:cBhvr>
                                    </p:animEffect>
                                    <p:set>
                                      <p:cBhvr>
                                        <p:cTn id="86" dur="1" fill="hold">
                                          <p:stCondLst>
                                            <p:cond delay="499"/>
                                          </p:stCondLst>
                                        </p:cTn>
                                        <p:tgtEl>
                                          <p:spTgt spid="37"/>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8" grpId="0"/>
      <p:bldP spid="32" grpId="0"/>
      <p:bldP spid="36" grpId="0" animBg="1"/>
      <p:bldP spid="36" grpId="1" animBg="1"/>
      <p:bldP spid="37" grpId="0" animBg="1"/>
      <p:bldP spid="3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数据传输</a:t>
            </a:r>
          </a:p>
        </p:txBody>
      </p:sp>
      <p:sp>
        <p:nvSpPr>
          <p:cNvPr id="3" name="内容占位符 2"/>
          <p:cNvSpPr>
            <a:spLocks noGrp="1"/>
          </p:cNvSpPr>
          <p:nvPr>
            <p:ph idx="1"/>
          </p:nvPr>
        </p:nvSpPr>
        <p:spPr/>
        <p:txBody>
          <a:bodyPr/>
          <a:lstStyle/>
          <a:p>
            <a:r>
              <a:rPr lang="zh-CN" altLang="en-US" dirty="0"/>
              <a:t>基于滑动窗口算法实现可靠的字节流传输</a:t>
            </a:r>
            <a:endParaRPr lang="en-US" altLang="zh-CN" dirty="0"/>
          </a:p>
          <a:p>
            <a:pPr lvl="1">
              <a:lnSpc>
                <a:spcPct val="150000"/>
              </a:lnSpc>
            </a:pPr>
            <a:r>
              <a:rPr lang="zh-CN" altLang="en-US" dirty="0"/>
              <a:t>何时发送一个报文段 </a:t>
            </a:r>
            <a:r>
              <a:rPr lang="en-US" altLang="zh-CN" dirty="0"/>
              <a:t>-- </a:t>
            </a:r>
            <a:r>
              <a:rPr lang="zh-CN" altLang="en-US" dirty="0"/>
              <a:t>触发传输</a:t>
            </a:r>
            <a:endParaRPr lang="en-US" altLang="zh-CN" dirty="0"/>
          </a:p>
          <a:p>
            <a:pPr lvl="1">
              <a:lnSpc>
                <a:spcPct val="150000"/>
              </a:lnSpc>
            </a:pPr>
            <a:r>
              <a:rPr lang="zh-CN" altLang="en-US" dirty="0"/>
              <a:t>丢包</a:t>
            </a:r>
            <a:r>
              <a:rPr lang="en-US" altLang="zh-CN" dirty="0"/>
              <a:t>/</a:t>
            </a:r>
            <a:r>
              <a:rPr lang="zh-CN" altLang="en-US" dirty="0"/>
              <a:t>延时怎么办 </a:t>
            </a:r>
            <a:r>
              <a:rPr lang="en-US" altLang="zh-CN" dirty="0"/>
              <a:t>– </a:t>
            </a:r>
            <a:r>
              <a:rPr lang="zh-CN" altLang="en-US" dirty="0"/>
              <a:t>丢失恢复</a:t>
            </a:r>
          </a:p>
          <a:p>
            <a:pPr lvl="1">
              <a:lnSpc>
                <a:spcPct val="150000"/>
              </a:lnSpc>
            </a:pPr>
            <a:r>
              <a:rPr lang="zh-CN" altLang="en-US" dirty="0"/>
              <a:t>发送速率不能超过接收方接收能力 </a:t>
            </a:r>
            <a:r>
              <a:rPr lang="en-US" altLang="zh-CN" dirty="0"/>
              <a:t>-- </a:t>
            </a:r>
            <a:r>
              <a:rPr lang="zh-CN" altLang="en-US" dirty="0"/>
              <a:t>流量控制</a:t>
            </a:r>
          </a:p>
          <a:p>
            <a:pPr lvl="1">
              <a:lnSpc>
                <a:spcPct val="150000"/>
              </a:lnSpc>
            </a:pPr>
            <a:r>
              <a:rPr lang="zh-CN" altLang="en-US" dirty="0"/>
              <a:t>尽量避免拥塞并尽可能利用网络带宽 </a:t>
            </a:r>
            <a:r>
              <a:rPr lang="en-US" altLang="zh-CN" dirty="0"/>
              <a:t>-- </a:t>
            </a:r>
            <a:r>
              <a:rPr lang="zh-CN" altLang="en-US" dirty="0"/>
              <a:t>拥塞控制</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15</a:t>
            </a:fld>
            <a:endParaRPr lang="zh-CN" altLang="en-US" dirty="0"/>
          </a:p>
        </p:txBody>
      </p:sp>
      <p:sp>
        <p:nvSpPr>
          <p:cNvPr id="5" name="文本框 4"/>
          <p:cNvSpPr txBox="1">
            <a:spLocks noChangeArrowheads="1"/>
          </p:cNvSpPr>
          <p:nvPr/>
        </p:nvSpPr>
        <p:spPr bwMode="auto">
          <a:xfrm>
            <a:off x="6701246" y="87868"/>
            <a:ext cx="23355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5.3.3   TCP</a:t>
            </a:r>
            <a:r>
              <a:rPr lang="zh-CN" altLang="en-US" sz="1800" dirty="0">
                <a:solidFill>
                  <a:schemeClr val="bg2">
                    <a:lumMod val="75000"/>
                  </a:schemeClr>
                </a:solidFill>
                <a:latin typeface="Calibri" panose="020F0502020204030204" pitchFamily="34" charset="0"/>
                <a:ea typeface="黑体" panose="02010609060101010101" pitchFamily="49" charset="-122"/>
              </a:rPr>
              <a:t>连接管理</a:t>
            </a:r>
          </a:p>
        </p:txBody>
      </p:sp>
    </p:spTree>
    <p:custDataLst>
      <p:tags r:id="rId1"/>
    </p:custDataLst>
    <p:extLst>
      <p:ext uri="{BB962C8B-B14F-4D97-AF65-F5344CB8AC3E}">
        <p14:creationId xmlns:p14="http://schemas.microsoft.com/office/powerpoint/2010/main" val="178616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连接释放</a:t>
            </a:r>
          </a:p>
        </p:txBody>
      </p:sp>
      <p:sp>
        <p:nvSpPr>
          <p:cNvPr id="3" name="内容占位符 2"/>
          <p:cNvSpPr>
            <a:spLocks noGrp="1"/>
          </p:cNvSpPr>
          <p:nvPr>
            <p:ph idx="1"/>
          </p:nvPr>
        </p:nvSpPr>
        <p:spPr/>
        <p:txBody>
          <a:bodyPr/>
          <a:lstStyle/>
          <a:p>
            <a:r>
              <a:rPr lang="zh-CN" altLang="en-US" dirty="0"/>
              <a:t>连接的任何一方都可以主动关闭连接</a:t>
            </a:r>
          </a:p>
          <a:p>
            <a:pPr lvl="1"/>
            <a:r>
              <a:rPr lang="zh-CN" altLang="en-US" dirty="0"/>
              <a:t>发送</a:t>
            </a:r>
            <a:r>
              <a:rPr lang="en-US" altLang="zh-CN" dirty="0"/>
              <a:t>FIN</a:t>
            </a:r>
            <a:r>
              <a:rPr lang="zh-CN" altLang="en-US" dirty="0"/>
              <a:t>报文段，表示己方不再发送数据</a:t>
            </a:r>
          </a:p>
          <a:p>
            <a:r>
              <a:rPr lang="zh-CN" altLang="en-US" dirty="0"/>
              <a:t>另一端可以继续发送数据</a:t>
            </a:r>
          </a:p>
          <a:p>
            <a:pPr lvl="1"/>
            <a:r>
              <a:rPr lang="en-US" altLang="zh-CN" dirty="0"/>
              <a:t>TCP</a:t>
            </a:r>
            <a:r>
              <a:rPr lang="zh-CN" altLang="en-US" dirty="0"/>
              <a:t>是一个全双工传输协议，双向的字节流传输，两个方向的数据传输可能不会同时结束</a:t>
            </a:r>
            <a:endParaRPr lang="en-US" altLang="zh-CN" dirty="0"/>
          </a:p>
          <a:p>
            <a:pPr lvl="1"/>
            <a:r>
              <a:rPr lang="zh-CN" altLang="en-US" dirty="0"/>
              <a:t>单向的数据传输仍需要得到接收方的确认报文段</a:t>
            </a:r>
          </a:p>
          <a:p>
            <a:r>
              <a:rPr lang="zh-CN" altLang="en-US" dirty="0"/>
              <a:t>异常情况下，任何一方都可以发送</a:t>
            </a:r>
            <a:r>
              <a:rPr lang="en-US" altLang="zh-CN" dirty="0"/>
              <a:t>RST</a:t>
            </a:r>
            <a:r>
              <a:rPr lang="zh-CN" altLang="en-US" dirty="0"/>
              <a:t>报文段关闭连接</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16</a:t>
            </a:fld>
            <a:endParaRPr lang="zh-CN" altLang="en-US" dirty="0"/>
          </a:p>
        </p:txBody>
      </p:sp>
      <p:sp>
        <p:nvSpPr>
          <p:cNvPr id="5" name="文本框 4"/>
          <p:cNvSpPr txBox="1">
            <a:spLocks noChangeArrowheads="1"/>
          </p:cNvSpPr>
          <p:nvPr/>
        </p:nvSpPr>
        <p:spPr bwMode="auto">
          <a:xfrm>
            <a:off x="6701246" y="87868"/>
            <a:ext cx="23355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5.3.3   TCP</a:t>
            </a:r>
            <a:r>
              <a:rPr lang="zh-CN" altLang="en-US" sz="1800" dirty="0">
                <a:solidFill>
                  <a:schemeClr val="bg2">
                    <a:lumMod val="75000"/>
                  </a:schemeClr>
                </a:solidFill>
                <a:latin typeface="Calibri" panose="020F0502020204030204" pitchFamily="34" charset="0"/>
                <a:ea typeface="黑体" panose="02010609060101010101" pitchFamily="49" charset="-122"/>
              </a:rPr>
              <a:t>连接管理</a:t>
            </a:r>
          </a:p>
        </p:txBody>
      </p:sp>
    </p:spTree>
    <p:custDataLst>
      <p:tags r:id="rId1"/>
    </p:custDataLst>
    <p:extLst>
      <p:ext uri="{BB962C8B-B14F-4D97-AF65-F5344CB8AC3E}">
        <p14:creationId xmlns:p14="http://schemas.microsoft.com/office/powerpoint/2010/main" val="146291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连接释放</a:t>
            </a:r>
          </a:p>
        </p:txBody>
      </p:sp>
      <p:sp>
        <p:nvSpPr>
          <p:cNvPr id="3" name="内容占位符 2"/>
          <p:cNvSpPr>
            <a:spLocks noGrp="1"/>
          </p:cNvSpPr>
          <p:nvPr>
            <p:ph idx="1"/>
          </p:nvPr>
        </p:nvSpPr>
        <p:spPr>
          <a:xfrm>
            <a:off x="457200" y="1156768"/>
            <a:ext cx="8229600" cy="1063091"/>
          </a:xfrm>
        </p:spPr>
        <p:txBody>
          <a:bodyPr/>
          <a:lstStyle/>
          <a:p>
            <a:r>
              <a:rPr lang="en-US" altLang="zh-CN" sz="2000" dirty="0"/>
              <a:t>A</a:t>
            </a:r>
            <a:r>
              <a:rPr lang="zh-CN" altLang="en-US" sz="2000" dirty="0"/>
              <a:t>、</a:t>
            </a:r>
            <a:r>
              <a:rPr lang="en-US" altLang="zh-CN" sz="2000" dirty="0"/>
              <a:t>B</a:t>
            </a:r>
            <a:r>
              <a:rPr lang="zh-CN" altLang="en-US" sz="2000" dirty="0"/>
              <a:t>都处于</a:t>
            </a:r>
            <a:r>
              <a:rPr lang="en-US" altLang="zh-CN" sz="2000" dirty="0"/>
              <a:t>ESTABLISED</a:t>
            </a:r>
            <a:r>
              <a:rPr lang="zh-CN" altLang="en-US" sz="2000" dirty="0"/>
              <a:t>状态，假设</a:t>
            </a:r>
            <a:r>
              <a:rPr lang="en-US" altLang="zh-CN" sz="2000" dirty="0"/>
              <a:t>A</a:t>
            </a:r>
            <a:r>
              <a:rPr lang="zh-CN" altLang="en-US" sz="2000" dirty="0"/>
              <a:t>先传输完数据，主动关闭</a:t>
            </a:r>
            <a:r>
              <a:rPr lang="en-US" altLang="zh-CN" sz="2000" dirty="0"/>
              <a:t>TCP</a:t>
            </a:r>
            <a:r>
              <a:rPr lang="zh-CN" altLang="en-US" sz="2000" dirty="0"/>
              <a:t>连接</a:t>
            </a:r>
          </a:p>
          <a:p>
            <a:pPr lvl="1"/>
            <a:r>
              <a:rPr lang="en-US" altLang="zh-CN" sz="1600" dirty="0"/>
              <a:t>A</a:t>
            </a:r>
            <a:r>
              <a:rPr lang="zh-CN" altLang="en-US" sz="1600" dirty="0"/>
              <a:t>向</a:t>
            </a:r>
            <a:r>
              <a:rPr lang="en-US" altLang="zh-CN" sz="1600" dirty="0"/>
              <a:t>B</a:t>
            </a:r>
            <a:r>
              <a:rPr lang="zh-CN" altLang="en-US" sz="1600" dirty="0"/>
              <a:t>发送连接释放报文段，进入</a:t>
            </a:r>
            <a:r>
              <a:rPr lang="en-US" altLang="zh-CN" sz="1600" dirty="0"/>
              <a:t>FIN-WAIT-1 (</a:t>
            </a:r>
            <a:r>
              <a:rPr lang="zh-CN" altLang="en-US" sz="1600" dirty="0"/>
              <a:t>终止等待</a:t>
            </a:r>
            <a:r>
              <a:rPr lang="en-US" altLang="zh-CN" sz="1600" dirty="0"/>
              <a:t>1)</a:t>
            </a:r>
            <a:r>
              <a:rPr lang="zh-CN" altLang="en-US" sz="1600" dirty="0"/>
              <a:t>状态</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17</a:t>
            </a:fld>
            <a:endParaRPr lang="zh-CN" altLang="en-US" dirty="0"/>
          </a:p>
        </p:txBody>
      </p:sp>
      <p:sp>
        <p:nvSpPr>
          <p:cNvPr id="5" name="文本框 4"/>
          <p:cNvSpPr txBox="1">
            <a:spLocks noChangeArrowheads="1"/>
          </p:cNvSpPr>
          <p:nvPr/>
        </p:nvSpPr>
        <p:spPr bwMode="auto">
          <a:xfrm>
            <a:off x="6701246" y="87868"/>
            <a:ext cx="23355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5.3.3   TCP</a:t>
            </a:r>
            <a:r>
              <a:rPr lang="zh-CN" altLang="en-US" sz="1800" dirty="0">
                <a:solidFill>
                  <a:schemeClr val="bg2">
                    <a:lumMod val="75000"/>
                  </a:schemeClr>
                </a:solidFill>
                <a:latin typeface="Calibri" panose="020F0502020204030204" pitchFamily="34" charset="0"/>
                <a:ea typeface="黑体" panose="02010609060101010101" pitchFamily="49" charset="-122"/>
              </a:rPr>
              <a:t>连接管理</a:t>
            </a:r>
          </a:p>
        </p:txBody>
      </p:sp>
      <p:grpSp>
        <p:nvGrpSpPr>
          <p:cNvPr id="6" name="组合 5"/>
          <p:cNvGrpSpPr/>
          <p:nvPr/>
        </p:nvGrpSpPr>
        <p:grpSpPr>
          <a:xfrm>
            <a:off x="2619245" y="3205018"/>
            <a:ext cx="3983474" cy="3618147"/>
            <a:chOff x="2606183" y="3971605"/>
            <a:chExt cx="3983474" cy="2733994"/>
          </a:xfrm>
        </p:grpSpPr>
        <p:sp>
          <p:nvSpPr>
            <p:cNvPr id="7" name="Line 75"/>
            <p:cNvSpPr>
              <a:spLocks noChangeShapeType="1"/>
            </p:cNvSpPr>
            <p:nvPr/>
          </p:nvSpPr>
          <p:spPr bwMode="auto">
            <a:xfrm>
              <a:off x="2606183" y="3971605"/>
              <a:ext cx="0" cy="2733994"/>
            </a:xfrm>
            <a:prstGeom prst="line">
              <a:avLst/>
            </a:prstGeom>
            <a:noFill/>
            <a:ln w="28575">
              <a:solidFill>
                <a:schemeClr val="tx1">
                  <a:lumMod val="75000"/>
                  <a:lumOff val="2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 name="Line 76"/>
            <p:cNvSpPr>
              <a:spLocks noChangeShapeType="1"/>
            </p:cNvSpPr>
            <p:nvPr/>
          </p:nvSpPr>
          <p:spPr bwMode="auto">
            <a:xfrm>
              <a:off x="6589657" y="3971605"/>
              <a:ext cx="0" cy="2733994"/>
            </a:xfrm>
            <a:prstGeom prst="line">
              <a:avLst/>
            </a:prstGeom>
            <a:noFill/>
            <a:ln w="28575">
              <a:solidFill>
                <a:schemeClr val="tx1">
                  <a:lumMod val="75000"/>
                  <a:lumOff val="2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9" name="组合 8"/>
          <p:cNvGrpSpPr/>
          <p:nvPr/>
        </p:nvGrpSpPr>
        <p:grpSpPr>
          <a:xfrm>
            <a:off x="2029884" y="2276811"/>
            <a:ext cx="742544" cy="800009"/>
            <a:chOff x="2016822" y="2707885"/>
            <a:chExt cx="742544" cy="800009"/>
          </a:xfrm>
        </p:grpSpPr>
        <p:sp>
          <p:nvSpPr>
            <p:cNvPr id="10" name="Rectangle 55"/>
            <p:cNvSpPr>
              <a:spLocks noChangeArrowheads="1"/>
            </p:cNvSpPr>
            <p:nvPr/>
          </p:nvSpPr>
          <p:spPr bwMode="auto">
            <a:xfrm>
              <a:off x="2479756" y="3004367"/>
              <a:ext cx="279610"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A</a:t>
              </a:r>
            </a:p>
          </p:txBody>
        </p:sp>
        <p:sp>
          <p:nvSpPr>
            <p:cNvPr id="11" name="Rectangle 57"/>
            <p:cNvSpPr>
              <a:spLocks noChangeArrowheads="1"/>
            </p:cNvSpPr>
            <p:nvPr/>
          </p:nvSpPr>
          <p:spPr bwMode="auto">
            <a:xfrm>
              <a:off x="2016822" y="2707885"/>
              <a:ext cx="570573"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客户</a:t>
              </a:r>
            </a:p>
          </p:txBody>
        </p:sp>
        <p:pic>
          <p:nvPicPr>
            <p:cNvPr id="12" name="内容占位符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6822" y="2983969"/>
              <a:ext cx="629006" cy="523925"/>
            </a:xfrm>
            <a:prstGeom prst="rect">
              <a:avLst/>
            </a:prstGeom>
          </p:spPr>
        </p:pic>
      </p:grpSp>
      <p:grpSp>
        <p:nvGrpSpPr>
          <p:cNvPr id="13" name="组合 12"/>
          <p:cNvGrpSpPr/>
          <p:nvPr/>
        </p:nvGrpSpPr>
        <p:grpSpPr>
          <a:xfrm>
            <a:off x="6425705" y="2292075"/>
            <a:ext cx="818530" cy="784744"/>
            <a:chOff x="6412643" y="2723149"/>
            <a:chExt cx="818530" cy="784744"/>
          </a:xfrm>
        </p:grpSpPr>
        <p:sp>
          <p:nvSpPr>
            <p:cNvPr id="14" name="Rectangle 56"/>
            <p:cNvSpPr>
              <a:spLocks noChangeArrowheads="1"/>
            </p:cNvSpPr>
            <p:nvPr/>
          </p:nvSpPr>
          <p:spPr bwMode="auto">
            <a:xfrm>
              <a:off x="6412643" y="3004367"/>
              <a:ext cx="272513"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B</a:t>
              </a:r>
            </a:p>
          </p:txBody>
        </p:sp>
        <p:sp>
          <p:nvSpPr>
            <p:cNvPr id="15" name="Rectangle 58"/>
            <p:cNvSpPr>
              <a:spLocks noChangeArrowheads="1"/>
            </p:cNvSpPr>
            <p:nvPr/>
          </p:nvSpPr>
          <p:spPr bwMode="auto">
            <a:xfrm>
              <a:off x="6456216" y="2723149"/>
              <a:ext cx="774957"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服务器</a:t>
              </a:r>
            </a:p>
          </p:txBody>
        </p:sp>
        <p:pic>
          <p:nvPicPr>
            <p:cNvPr id="16" name="内容占位符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3058" y="2983968"/>
              <a:ext cx="629006" cy="523925"/>
            </a:xfrm>
            <a:prstGeom prst="rect">
              <a:avLst/>
            </a:prstGeom>
          </p:spPr>
        </p:pic>
      </p:grpSp>
      <p:grpSp>
        <p:nvGrpSpPr>
          <p:cNvPr id="26" name="组合 25"/>
          <p:cNvGrpSpPr/>
          <p:nvPr/>
        </p:nvGrpSpPr>
        <p:grpSpPr>
          <a:xfrm>
            <a:off x="6495448" y="3104255"/>
            <a:ext cx="854360" cy="967429"/>
            <a:chOff x="1899489" y="5468471"/>
            <a:chExt cx="854360" cy="1082185"/>
          </a:xfrm>
        </p:grpSpPr>
        <p:sp>
          <p:nvSpPr>
            <p:cNvPr id="24" name="Rectangle 4"/>
            <p:cNvSpPr>
              <a:spLocks noChangeArrowheads="1"/>
            </p:cNvSpPr>
            <p:nvPr/>
          </p:nvSpPr>
          <p:spPr bwMode="auto">
            <a:xfrm>
              <a:off x="1899489" y="5468471"/>
              <a:ext cx="854360" cy="1082185"/>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25" name="Rectangle 5"/>
            <p:cNvSpPr>
              <a:spLocks noChangeArrowheads="1"/>
            </p:cNvSpPr>
            <p:nvPr/>
          </p:nvSpPr>
          <p:spPr bwMode="auto">
            <a:xfrm>
              <a:off x="1905683" y="5669383"/>
              <a:ext cx="820021" cy="787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ESTAB-</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LISED</a:t>
              </a:r>
            </a:p>
          </p:txBody>
        </p:sp>
      </p:grpSp>
      <p:grpSp>
        <p:nvGrpSpPr>
          <p:cNvPr id="27" name="Group 61"/>
          <p:cNvGrpSpPr>
            <a:grpSpLocks/>
          </p:cNvGrpSpPr>
          <p:nvPr/>
        </p:nvGrpSpPr>
        <p:grpSpPr bwMode="auto">
          <a:xfrm>
            <a:off x="2619241" y="3581225"/>
            <a:ext cx="3942449" cy="619183"/>
            <a:chOff x="1520" y="1816"/>
            <a:chExt cx="2660" cy="491"/>
          </a:xfrm>
        </p:grpSpPr>
        <p:sp>
          <p:nvSpPr>
            <p:cNvPr id="28" name="Rectangle 25"/>
            <p:cNvSpPr>
              <a:spLocks noChangeArrowheads="1"/>
            </p:cNvSpPr>
            <p:nvPr/>
          </p:nvSpPr>
          <p:spPr bwMode="auto">
            <a:xfrm rot="308128">
              <a:off x="2133" y="1816"/>
              <a:ext cx="134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FIN = 1, </a:t>
              </a:r>
              <a:r>
                <a:rPr kumimoji="1" lang="en-US" altLang="zh-CN" b="0" i="0" u="none" strike="noStrike" kern="0" cap="none" spc="0" normalizeH="0" baseline="0" noProof="0" dirty="0" err="1">
                  <a:ln>
                    <a:noFill/>
                  </a:ln>
                  <a:solidFill>
                    <a:srgbClr val="3333CC"/>
                  </a:solidFill>
                  <a:effectLst/>
                  <a:uLnTx/>
                  <a:uFillTx/>
                  <a:latin typeface="Calibri" panose="020F0502020204030204" pitchFamily="34" charset="0"/>
                  <a:ea typeface="华文楷体" panose="02010600040101010101" pitchFamily="2" charset="-122"/>
                </a:rPr>
                <a:t>seq</a:t>
              </a: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 = u</a:t>
              </a:r>
            </a:p>
          </p:txBody>
        </p:sp>
        <p:sp>
          <p:nvSpPr>
            <p:cNvPr id="29" name="Line 28"/>
            <p:cNvSpPr>
              <a:spLocks noChangeShapeType="1"/>
            </p:cNvSpPr>
            <p:nvPr/>
          </p:nvSpPr>
          <p:spPr bwMode="auto">
            <a:xfrm>
              <a:off x="1520" y="1893"/>
              <a:ext cx="2660" cy="414"/>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30" name="组合 29"/>
          <p:cNvGrpSpPr/>
          <p:nvPr/>
        </p:nvGrpSpPr>
        <p:grpSpPr>
          <a:xfrm>
            <a:off x="1881932" y="3059156"/>
            <a:ext cx="866476" cy="558981"/>
            <a:chOff x="1899489" y="5410277"/>
            <a:chExt cx="866476" cy="993029"/>
          </a:xfrm>
        </p:grpSpPr>
        <p:sp>
          <p:nvSpPr>
            <p:cNvPr id="31" name="Rectangle 4"/>
            <p:cNvSpPr>
              <a:spLocks noChangeArrowheads="1"/>
            </p:cNvSpPr>
            <p:nvPr/>
          </p:nvSpPr>
          <p:spPr bwMode="auto">
            <a:xfrm>
              <a:off x="1899489" y="5468471"/>
              <a:ext cx="854360" cy="934835"/>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32" name="Rectangle 5"/>
            <p:cNvSpPr>
              <a:spLocks noChangeArrowheads="1"/>
            </p:cNvSpPr>
            <p:nvPr/>
          </p:nvSpPr>
          <p:spPr bwMode="auto">
            <a:xfrm>
              <a:off x="1945944" y="5410277"/>
              <a:ext cx="820021" cy="787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ESTAB-</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LISED</a:t>
              </a:r>
            </a:p>
          </p:txBody>
        </p:sp>
      </p:grpSp>
      <p:grpSp>
        <p:nvGrpSpPr>
          <p:cNvPr id="20" name="Group 18"/>
          <p:cNvGrpSpPr>
            <a:grpSpLocks/>
          </p:cNvGrpSpPr>
          <p:nvPr/>
        </p:nvGrpSpPr>
        <p:grpSpPr bwMode="auto">
          <a:xfrm>
            <a:off x="1590437" y="3076819"/>
            <a:ext cx="6278563" cy="82550"/>
            <a:chOff x="1020" y="481"/>
            <a:chExt cx="4037" cy="46"/>
          </a:xfrm>
        </p:grpSpPr>
        <p:sp>
          <p:nvSpPr>
            <p:cNvPr id="21" name="Line 19"/>
            <p:cNvSpPr>
              <a:spLocks noChangeShapeType="1"/>
            </p:cNvSpPr>
            <p:nvPr/>
          </p:nvSpPr>
          <p:spPr bwMode="auto">
            <a:xfrm>
              <a:off x="1020" y="527"/>
              <a:ext cx="4037"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2" name="Line 20"/>
            <p:cNvSpPr>
              <a:spLocks noChangeShapeType="1"/>
            </p:cNvSpPr>
            <p:nvPr/>
          </p:nvSpPr>
          <p:spPr bwMode="auto">
            <a:xfrm>
              <a:off x="1020" y="481"/>
              <a:ext cx="4037"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grpSp>
      <p:grpSp>
        <p:nvGrpSpPr>
          <p:cNvPr id="50" name="Group 32"/>
          <p:cNvGrpSpPr>
            <a:grpSpLocks/>
          </p:cNvGrpSpPr>
          <p:nvPr/>
        </p:nvGrpSpPr>
        <p:grpSpPr bwMode="auto">
          <a:xfrm>
            <a:off x="3376635" y="3185693"/>
            <a:ext cx="2371725" cy="318123"/>
            <a:chOff x="2088" y="3679"/>
            <a:chExt cx="1494" cy="231"/>
          </a:xfrm>
        </p:grpSpPr>
        <p:sp>
          <p:nvSpPr>
            <p:cNvPr id="51" name="AutoShape 33"/>
            <p:cNvSpPr>
              <a:spLocks noChangeArrowheads="1"/>
            </p:cNvSpPr>
            <p:nvPr/>
          </p:nvSpPr>
          <p:spPr bwMode="auto">
            <a:xfrm>
              <a:off x="2088" y="3735"/>
              <a:ext cx="1494" cy="166"/>
            </a:xfrm>
            <a:prstGeom prst="leftRightArrow">
              <a:avLst>
                <a:gd name="adj1" fmla="val 55880"/>
                <a:gd name="adj2" fmla="val 103167"/>
              </a:avLst>
            </a:prstGeom>
            <a:solidFill>
              <a:schemeClr val="accent5">
                <a:lumMod val="50000"/>
              </a:schemeClr>
            </a:solidFill>
            <a:ln w="12700">
              <a:solidFill>
                <a:schemeClr val="accent5">
                  <a:lumMod val="1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2" name="Rectangle 34"/>
            <p:cNvSpPr>
              <a:spLocks noChangeArrowheads="1"/>
            </p:cNvSpPr>
            <p:nvPr/>
          </p:nvSpPr>
          <p:spPr bwMode="auto">
            <a:xfrm>
              <a:off x="2462" y="3679"/>
              <a:ext cx="697" cy="231"/>
            </a:xfrm>
            <a:prstGeom prst="rect">
              <a:avLst/>
            </a:prstGeom>
            <a:solidFill>
              <a:srgbClr val="CCECFF"/>
            </a:solidFill>
            <a:ln w="38100" cmpd="dbl">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华文楷体" panose="02010600040101010101" pitchFamily="2" charset="-122"/>
                  <a:ea typeface="华文楷体" panose="02010600040101010101" pitchFamily="2" charset="-122"/>
                </a:rPr>
                <a:t>数据传输</a:t>
              </a:r>
            </a:p>
          </p:txBody>
        </p:sp>
      </p:grpSp>
      <p:cxnSp>
        <p:nvCxnSpPr>
          <p:cNvPr id="53" name="直接连接符 52"/>
          <p:cNvCxnSpPr/>
          <p:nvPr/>
        </p:nvCxnSpPr>
        <p:spPr>
          <a:xfrm flipV="1">
            <a:off x="859119" y="3051007"/>
            <a:ext cx="1021281" cy="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859119" y="3049936"/>
            <a:ext cx="0" cy="69773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859120" y="3747674"/>
            <a:ext cx="1021280" cy="0"/>
          </a:xfrm>
          <a:prstGeom prst="line">
            <a:avLst/>
          </a:prstGeom>
          <a:ln w="25400">
            <a:solidFill>
              <a:schemeClr val="accent5">
                <a:lumMod val="50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sp>
        <p:nvSpPr>
          <p:cNvPr id="56" name="Rectangle 45"/>
          <p:cNvSpPr>
            <a:spLocks noChangeArrowheads="1"/>
          </p:cNvSpPr>
          <p:nvPr/>
        </p:nvSpPr>
        <p:spPr bwMode="auto">
          <a:xfrm>
            <a:off x="834293" y="3398805"/>
            <a:ext cx="110607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kern="0" dirty="0">
                <a:solidFill>
                  <a:srgbClr val="3333CC"/>
                </a:solidFill>
                <a:latin typeface="Calibri" panose="020F0502020204030204" pitchFamily="34" charset="0"/>
                <a:ea typeface="华文楷体" panose="02010600040101010101" pitchFamily="2" charset="-122"/>
              </a:rPr>
              <a:t>主动关闭</a:t>
            </a:r>
            <a:endPar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grpSp>
        <p:nvGrpSpPr>
          <p:cNvPr id="57" name="组合 56"/>
          <p:cNvGrpSpPr/>
          <p:nvPr/>
        </p:nvGrpSpPr>
        <p:grpSpPr>
          <a:xfrm>
            <a:off x="1869925" y="3721603"/>
            <a:ext cx="867996" cy="901287"/>
            <a:chOff x="1895323" y="5468471"/>
            <a:chExt cx="867996" cy="1082185"/>
          </a:xfrm>
        </p:grpSpPr>
        <p:sp>
          <p:nvSpPr>
            <p:cNvPr id="58" name="Rectangle 4"/>
            <p:cNvSpPr>
              <a:spLocks noChangeArrowheads="1"/>
            </p:cNvSpPr>
            <p:nvPr/>
          </p:nvSpPr>
          <p:spPr bwMode="auto">
            <a:xfrm>
              <a:off x="1899489" y="5468471"/>
              <a:ext cx="854360" cy="1082185"/>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59" name="Rectangle 5"/>
            <p:cNvSpPr>
              <a:spLocks noChangeArrowheads="1"/>
            </p:cNvSpPr>
            <p:nvPr/>
          </p:nvSpPr>
          <p:spPr bwMode="auto">
            <a:xfrm>
              <a:off x="1895323" y="5621650"/>
              <a:ext cx="867996" cy="772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FIN-</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WAIT-1</a:t>
              </a:r>
            </a:p>
          </p:txBody>
        </p:sp>
      </p:grpSp>
      <p:sp>
        <p:nvSpPr>
          <p:cNvPr id="61" name="圆角矩形标注 60"/>
          <p:cNvSpPr/>
          <p:nvPr/>
        </p:nvSpPr>
        <p:spPr>
          <a:xfrm>
            <a:off x="2029884" y="5073166"/>
            <a:ext cx="6240516" cy="1170879"/>
          </a:xfrm>
          <a:prstGeom prst="wedgeRoundRectCallout">
            <a:avLst>
              <a:gd name="adj1" fmla="val -14149"/>
              <a:gd name="adj2" fmla="val -146074"/>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indent="-180000">
              <a:lnSpc>
                <a:spcPct val="150000"/>
              </a:lnSpc>
              <a:buFont typeface="Arial" panose="020B0604020202020204" pitchFamily="34" charset="0"/>
              <a:buChar char="•"/>
            </a:pPr>
            <a:r>
              <a:rPr lang="zh-CN" altLang="en-US" sz="1600" dirty="0">
                <a:solidFill>
                  <a:srgbClr val="FFFFFF"/>
                </a:solidFill>
                <a:latin typeface="Calibri" panose="020F0502020204030204" pitchFamily="34" charset="0"/>
                <a:ea typeface="黑体" panose="02010609060101010101" pitchFamily="49" charset="-122"/>
              </a:rPr>
              <a:t>连接释放报文段首部的终止控制位</a:t>
            </a:r>
            <a:r>
              <a:rPr lang="en-US" altLang="zh-CN" sz="1600" dirty="0">
                <a:solidFill>
                  <a:srgbClr val="FFFFFF"/>
                </a:solidFill>
                <a:latin typeface="Calibri" panose="020F0502020204030204" pitchFamily="34" charset="0"/>
                <a:ea typeface="黑体" panose="02010609060101010101" pitchFamily="49" charset="-122"/>
              </a:rPr>
              <a:t>FIN</a:t>
            </a:r>
            <a:r>
              <a:rPr lang="zh-CN" altLang="en-US" sz="1600" dirty="0">
                <a:solidFill>
                  <a:srgbClr val="FFFFFF"/>
                </a:solidFill>
                <a:latin typeface="Calibri" panose="020F0502020204030204" pitchFamily="34" charset="0"/>
                <a:ea typeface="黑体" panose="02010609060101010101" pitchFamily="49" charset="-122"/>
              </a:rPr>
              <a:t>置</a:t>
            </a:r>
            <a:r>
              <a:rPr lang="en-US" altLang="zh-CN" sz="1600" dirty="0">
                <a:solidFill>
                  <a:srgbClr val="FFFFFF"/>
                </a:solidFill>
                <a:latin typeface="Calibri" panose="020F0502020204030204" pitchFamily="34" charset="0"/>
                <a:ea typeface="黑体" panose="02010609060101010101" pitchFamily="49" charset="-122"/>
              </a:rPr>
              <a:t>1</a:t>
            </a:r>
          </a:p>
          <a:p>
            <a:pPr indent="-180000">
              <a:lnSpc>
                <a:spcPct val="150000"/>
              </a:lnSpc>
              <a:buFont typeface="Arial" panose="020B0604020202020204" pitchFamily="34" charset="0"/>
              <a:buChar char="•"/>
            </a:pPr>
            <a:r>
              <a:rPr lang="zh-CN" altLang="en-US" sz="1600" dirty="0">
                <a:solidFill>
                  <a:srgbClr val="FFFFFF"/>
                </a:solidFill>
                <a:latin typeface="Calibri" panose="020F0502020204030204" pitchFamily="34" charset="0"/>
                <a:ea typeface="黑体" panose="02010609060101010101" pitchFamily="49" charset="-122"/>
              </a:rPr>
              <a:t>序号 </a:t>
            </a:r>
            <a:r>
              <a:rPr lang="en-US" altLang="zh-CN" sz="1600" dirty="0">
                <a:solidFill>
                  <a:srgbClr val="FFFFFF"/>
                </a:solidFill>
                <a:latin typeface="Calibri" panose="020F0502020204030204" pitchFamily="34" charset="0"/>
                <a:ea typeface="黑体" panose="02010609060101010101" pitchFamily="49" charset="-122"/>
              </a:rPr>
              <a:t>u </a:t>
            </a:r>
            <a:r>
              <a:rPr lang="zh-CN" altLang="en-US" sz="1600" dirty="0">
                <a:solidFill>
                  <a:srgbClr val="FFFFFF"/>
                </a:solidFill>
                <a:latin typeface="Calibri" panose="020F0502020204030204" pitchFamily="34" charset="0"/>
                <a:ea typeface="黑体" panose="02010609060101010101" pitchFamily="49" charset="-122"/>
              </a:rPr>
              <a:t>等于</a:t>
            </a:r>
            <a:r>
              <a:rPr lang="en-US" altLang="zh-CN" sz="1600" dirty="0">
                <a:solidFill>
                  <a:srgbClr val="FFFFFF"/>
                </a:solidFill>
                <a:latin typeface="Calibri" panose="020F0502020204030204" pitchFamily="34" charset="0"/>
                <a:ea typeface="黑体" panose="02010609060101010101" pitchFamily="49" charset="-122"/>
              </a:rPr>
              <a:t>A</a:t>
            </a:r>
            <a:r>
              <a:rPr lang="zh-CN" altLang="en-US" sz="1600" dirty="0">
                <a:solidFill>
                  <a:srgbClr val="FFFFFF"/>
                </a:solidFill>
                <a:latin typeface="Calibri" panose="020F0502020204030204" pitchFamily="34" charset="0"/>
                <a:ea typeface="黑体" panose="02010609060101010101" pitchFamily="49" charset="-122"/>
              </a:rPr>
              <a:t>前面已传输过的数据的最后一个字节的序号加</a:t>
            </a:r>
            <a:r>
              <a:rPr lang="en-US" altLang="zh-CN" sz="1600" dirty="0">
                <a:solidFill>
                  <a:srgbClr val="FFFFFF"/>
                </a:solidFill>
                <a:latin typeface="Calibri" panose="020F0502020204030204" pitchFamily="34" charset="0"/>
                <a:ea typeface="黑体" panose="02010609060101010101" pitchFamily="49" charset="-122"/>
              </a:rPr>
              <a:t>1</a:t>
            </a:r>
          </a:p>
          <a:p>
            <a:pPr marL="562950" lvl="1" indent="-285750">
              <a:lnSpc>
                <a:spcPct val="150000"/>
              </a:lnSpc>
              <a:buClr>
                <a:schemeClr val="bg1"/>
              </a:buClr>
              <a:buFont typeface="Wingdings 3" panose="05040102010807070707" pitchFamily="18" charset="2"/>
              <a:buChar char="ª"/>
            </a:pPr>
            <a:r>
              <a:rPr lang="en-US" altLang="zh-CN" sz="1600" dirty="0">
                <a:solidFill>
                  <a:srgbClr val="FFFFFF"/>
                </a:solidFill>
                <a:latin typeface="Calibri" panose="020F0502020204030204" pitchFamily="34" charset="0"/>
                <a:ea typeface="黑体" panose="02010609060101010101" pitchFamily="49" charset="-122"/>
              </a:rPr>
              <a:t>FIN</a:t>
            </a:r>
            <a:r>
              <a:rPr lang="zh-CN" altLang="en-US" sz="1600" dirty="0">
                <a:solidFill>
                  <a:srgbClr val="FFFFFF"/>
                </a:solidFill>
                <a:latin typeface="Calibri" panose="020F0502020204030204" pitchFamily="34" charset="0"/>
                <a:ea typeface="黑体" panose="02010609060101010101" pitchFamily="49" charset="-122"/>
              </a:rPr>
              <a:t>报文段即使不携带数据，也要消耗掉一个序号</a:t>
            </a:r>
            <a:endParaRPr lang="en-US" altLang="zh-CN" sz="1600" dirty="0">
              <a:solidFill>
                <a:srgbClr val="FFFFFF"/>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417637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par>
                                <p:cTn id="12" presetID="9"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dissolve">
                                      <p:cBhvr>
                                        <p:cTn id="14" dur="500"/>
                                        <p:tgtEl>
                                          <p:spTgt spid="13"/>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up)">
                                      <p:cBhvr>
                                        <p:cTn id="18" dur="500"/>
                                        <p:tgtEl>
                                          <p:spTgt spid="26"/>
                                        </p:tgtEl>
                                      </p:cBhvr>
                                    </p:animEffect>
                                  </p:childTnLst>
                                </p:cTn>
                              </p:par>
                              <p:par>
                                <p:cTn id="19" presetID="22" presetClass="entr" presetSubtype="1"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par>
                                <p:cTn id="22" presetID="22" presetClass="entr" presetSubtype="1"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par>
                                <p:cTn id="25" presetID="22" presetClass="entr" presetSubtype="1"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par>
                          <p:cTn id="28" fill="hold">
                            <p:stCondLst>
                              <p:cond delay="1500"/>
                            </p:stCondLst>
                            <p:childTnLst>
                              <p:par>
                                <p:cTn id="29" presetID="16" presetClass="entr" presetSubtype="37" fill="hold"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barn(outVertical)">
                                      <p:cBhvr>
                                        <p:cTn id="31" dur="500"/>
                                        <p:tgtEl>
                                          <p:spTgt spid="50"/>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dissolve">
                                      <p:cBhvr>
                                        <p:cTn id="36" dur="500"/>
                                        <p:tgtEl>
                                          <p:spTgt spid="3">
                                            <p:txEl>
                                              <p:pRg st="1" end="1"/>
                                            </p:txEl>
                                          </p:spTgt>
                                        </p:tgtEl>
                                      </p:cBhvr>
                                    </p:animEffect>
                                  </p:childTnLst>
                                </p:cTn>
                              </p:par>
                            </p:childTnLst>
                          </p:cTn>
                        </p:par>
                        <p:par>
                          <p:cTn id="37" fill="hold">
                            <p:stCondLst>
                              <p:cond delay="1000"/>
                            </p:stCondLst>
                            <p:childTnLst>
                              <p:par>
                                <p:cTn id="38" presetID="22" presetClass="entr" presetSubtype="2" fill="hold" nodeType="after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ipe(right)">
                                      <p:cBhvr>
                                        <p:cTn id="40" dur="500"/>
                                        <p:tgtEl>
                                          <p:spTgt spid="53"/>
                                        </p:tgtEl>
                                      </p:cBhvr>
                                    </p:animEffect>
                                  </p:childTnLst>
                                </p:cTn>
                              </p:par>
                            </p:childTnLst>
                          </p:cTn>
                        </p:par>
                        <p:par>
                          <p:cTn id="41" fill="hold">
                            <p:stCondLst>
                              <p:cond delay="1500"/>
                            </p:stCondLst>
                            <p:childTnLst>
                              <p:par>
                                <p:cTn id="42" presetID="22" presetClass="entr" presetSubtype="1" fill="hold"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wipe(up)">
                                      <p:cBhvr>
                                        <p:cTn id="44" dur="500"/>
                                        <p:tgtEl>
                                          <p:spTgt spid="54"/>
                                        </p:tgtEl>
                                      </p:cBhvr>
                                    </p:animEffect>
                                  </p:childTnLst>
                                </p:cTn>
                              </p:par>
                            </p:childTnLst>
                          </p:cTn>
                        </p:par>
                        <p:par>
                          <p:cTn id="45" fill="hold">
                            <p:stCondLst>
                              <p:cond delay="2000"/>
                            </p:stCondLst>
                            <p:childTnLst>
                              <p:par>
                                <p:cTn id="46" presetID="22" presetClass="entr" presetSubtype="8" fill="hold" nodeType="afterEffect">
                                  <p:stCondLst>
                                    <p:cond delay="0"/>
                                  </p:stCondLst>
                                  <p:childTnLst>
                                    <p:set>
                                      <p:cBhvr>
                                        <p:cTn id="47" dur="1" fill="hold">
                                          <p:stCondLst>
                                            <p:cond delay="0"/>
                                          </p:stCondLst>
                                        </p:cTn>
                                        <p:tgtEl>
                                          <p:spTgt spid="55"/>
                                        </p:tgtEl>
                                        <p:attrNameLst>
                                          <p:attrName>style.visibility</p:attrName>
                                        </p:attrNameLst>
                                      </p:cBhvr>
                                      <p:to>
                                        <p:strVal val="visible"/>
                                      </p:to>
                                    </p:set>
                                    <p:animEffect transition="in" filter="wipe(left)">
                                      <p:cBhvr>
                                        <p:cTn id="48" dur="500"/>
                                        <p:tgtEl>
                                          <p:spTgt spid="5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wipe(left)">
                                      <p:cBhvr>
                                        <p:cTn id="51" dur="500"/>
                                        <p:tgtEl>
                                          <p:spTgt spid="56"/>
                                        </p:tgtEl>
                                      </p:cBhvr>
                                    </p:animEffect>
                                  </p:childTnLst>
                                </p:cTn>
                              </p:par>
                            </p:childTnLst>
                          </p:cTn>
                        </p:par>
                        <p:par>
                          <p:cTn id="52" fill="hold">
                            <p:stCondLst>
                              <p:cond delay="2500"/>
                            </p:stCondLst>
                            <p:childTnLst>
                              <p:par>
                                <p:cTn id="53" presetID="22" presetClass="entr" presetSubtype="8" fill="hold"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left)">
                                      <p:cBhvr>
                                        <p:cTn id="55" dur="500"/>
                                        <p:tgtEl>
                                          <p:spTgt spid="27"/>
                                        </p:tgtEl>
                                      </p:cBhvr>
                                    </p:animEffect>
                                  </p:childTnLst>
                                </p:cTn>
                              </p:par>
                            </p:childTnLst>
                          </p:cTn>
                        </p:par>
                        <p:par>
                          <p:cTn id="56" fill="hold">
                            <p:stCondLst>
                              <p:cond delay="3000"/>
                            </p:stCondLst>
                            <p:childTnLst>
                              <p:par>
                                <p:cTn id="57" presetID="22" presetClass="entr" presetSubtype="1" fill="hold" nodeType="after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wipe(up)">
                                      <p:cBhvr>
                                        <p:cTn id="59" dur="500"/>
                                        <p:tgtEl>
                                          <p:spTgt spid="5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wipe(up)">
                                      <p:cBhvr>
                                        <p:cTn id="6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6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连接释放</a:t>
            </a:r>
          </a:p>
        </p:txBody>
      </p:sp>
      <p:sp>
        <p:nvSpPr>
          <p:cNvPr id="3" name="内容占位符 2"/>
          <p:cNvSpPr>
            <a:spLocks noGrp="1"/>
          </p:cNvSpPr>
          <p:nvPr>
            <p:ph idx="1"/>
          </p:nvPr>
        </p:nvSpPr>
        <p:spPr>
          <a:xfrm>
            <a:off x="457200" y="1156768"/>
            <a:ext cx="8686800" cy="1063091"/>
          </a:xfrm>
        </p:spPr>
        <p:txBody>
          <a:bodyPr/>
          <a:lstStyle/>
          <a:p>
            <a:r>
              <a:rPr lang="en-US" altLang="zh-CN" sz="2000" dirty="0"/>
              <a:t>B</a:t>
            </a:r>
            <a:r>
              <a:rPr lang="zh-CN" altLang="en-US" sz="2000" dirty="0"/>
              <a:t>收到</a:t>
            </a:r>
            <a:r>
              <a:rPr lang="en-US" altLang="zh-CN" sz="2000" dirty="0"/>
              <a:t>A</a:t>
            </a:r>
            <a:r>
              <a:rPr lang="zh-CN" altLang="en-US" sz="2000" dirty="0"/>
              <a:t>的连接释放报文段后，应答确认，进入</a:t>
            </a:r>
            <a:r>
              <a:rPr lang="en-US" altLang="zh-CN" sz="2000" dirty="0"/>
              <a:t>CLOSE-WAIT (</a:t>
            </a:r>
            <a:r>
              <a:rPr lang="zh-CN" altLang="en-US" sz="2000" dirty="0"/>
              <a:t>关闭等待</a:t>
            </a:r>
            <a:r>
              <a:rPr lang="en-US" altLang="zh-CN" sz="2000" dirty="0"/>
              <a:t>)</a:t>
            </a:r>
            <a:r>
              <a:rPr lang="zh-CN" altLang="en-US" sz="2000" dirty="0"/>
              <a:t>状态</a:t>
            </a:r>
          </a:p>
          <a:p>
            <a:pPr lvl="1"/>
            <a:r>
              <a:rPr lang="en-US" altLang="zh-CN" sz="1600" dirty="0"/>
              <a:t>TCP</a:t>
            </a:r>
            <a:r>
              <a:rPr lang="zh-CN" altLang="en-US" sz="1600" dirty="0"/>
              <a:t>服务器进程此时应通知高层应用进程，从</a:t>
            </a:r>
            <a:r>
              <a:rPr lang="en-US" altLang="zh-CN" sz="1600" dirty="0"/>
              <a:t>A</a:t>
            </a:r>
            <a:r>
              <a:rPr lang="zh-CN" altLang="en-US" sz="1600" dirty="0"/>
              <a:t>到</a:t>
            </a:r>
            <a:r>
              <a:rPr lang="en-US" altLang="zh-CN" sz="1600" dirty="0"/>
              <a:t>B</a:t>
            </a:r>
            <a:r>
              <a:rPr lang="zh-CN" altLang="en-US" sz="1600" dirty="0"/>
              <a:t>的连接就释放了，</a:t>
            </a:r>
            <a:r>
              <a:rPr lang="en-US" altLang="zh-CN" sz="1600" dirty="0"/>
              <a:t>TCP</a:t>
            </a:r>
            <a:r>
              <a:rPr lang="zh-CN" altLang="en-US" sz="1600" dirty="0"/>
              <a:t>连接处于半关闭</a:t>
            </a:r>
            <a:r>
              <a:rPr lang="en-US" altLang="zh-CN" sz="1600" dirty="0"/>
              <a:t>(half-close) </a:t>
            </a:r>
            <a:r>
              <a:rPr lang="zh-CN" altLang="en-US" sz="1600" dirty="0"/>
              <a:t>状态</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18</a:t>
            </a:fld>
            <a:endParaRPr lang="zh-CN" altLang="en-US" dirty="0"/>
          </a:p>
        </p:txBody>
      </p:sp>
      <p:sp>
        <p:nvSpPr>
          <p:cNvPr id="5" name="文本框 4"/>
          <p:cNvSpPr txBox="1">
            <a:spLocks noChangeArrowheads="1"/>
          </p:cNvSpPr>
          <p:nvPr/>
        </p:nvSpPr>
        <p:spPr bwMode="auto">
          <a:xfrm>
            <a:off x="6701246" y="87868"/>
            <a:ext cx="23355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5.3.3   TCP</a:t>
            </a:r>
            <a:r>
              <a:rPr lang="zh-CN" altLang="en-US" sz="1800" dirty="0">
                <a:solidFill>
                  <a:schemeClr val="bg2">
                    <a:lumMod val="75000"/>
                  </a:schemeClr>
                </a:solidFill>
                <a:latin typeface="Calibri" panose="020F0502020204030204" pitchFamily="34" charset="0"/>
                <a:ea typeface="黑体" panose="02010609060101010101" pitchFamily="49" charset="-122"/>
              </a:rPr>
              <a:t>连接管理</a:t>
            </a:r>
          </a:p>
        </p:txBody>
      </p:sp>
      <p:grpSp>
        <p:nvGrpSpPr>
          <p:cNvPr id="6" name="组合 5"/>
          <p:cNvGrpSpPr/>
          <p:nvPr/>
        </p:nvGrpSpPr>
        <p:grpSpPr>
          <a:xfrm>
            <a:off x="2619245" y="3205018"/>
            <a:ext cx="3983474" cy="3618147"/>
            <a:chOff x="2606183" y="3971605"/>
            <a:chExt cx="3983474" cy="2733994"/>
          </a:xfrm>
        </p:grpSpPr>
        <p:sp>
          <p:nvSpPr>
            <p:cNvPr id="7" name="Line 75"/>
            <p:cNvSpPr>
              <a:spLocks noChangeShapeType="1"/>
            </p:cNvSpPr>
            <p:nvPr/>
          </p:nvSpPr>
          <p:spPr bwMode="auto">
            <a:xfrm>
              <a:off x="2606183" y="3971605"/>
              <a:ext cx="0" cy="2733994"/>
            </a:xfrm>
            <a:prstGeom prst="line">
              <a:avLst/>
            </a:prstGeom>
            <a:noFill/>
            <a:ln w="28575">
              <a:solidFill>
                <a:schemeClr val="tx1">
                  <a:lumMod val="75000"/>
                  <a:lumOff val="2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 name="Line 76"/>
            <p:cNvSpPr>
              <a:spLocks noChangeShapeType="1"/>
            </p:cNvSpPr>
            <p:nvPr/>
          </p:nvSpPr>
          <p:spPr bwMode="auto">
            <a:xfrm>
              <a:off x="6589657" y="3971605"/>
              <a:ext cx="0" cy="2733994"/>
            </a:xfrm>
            <a:prstGeom prst="line">
              <a:avLst/>
            </a:prstGeom>
            <a:noFill/>
            <a:ln w="28575">
              <a:solidFill>
                <a:schemeClr val="tx1">
                  <a:lumMod val="75000"/>
                  <a:lumOff val="2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9" name="组合 8"/>
          <p:cNvGrpSpPr/>
          <p:nvPr/>
        </p:nvGrpSpPr>
        <p:grpSpPr>
          <a:xfrm>
            <a:off x="2029884" y="2276811"/>
            <a:ext cx="742544" cy="800009"/>
            <a:chOff x="2016822" y="2707885"/>
            <a:chExt cx="742544" cy="800009"/>
          </a:xfrm>
        </p:grpSpPr>
        <p:sp>
          <p:nvSpPr>
            <p:cNvPr id="10" name="Rectangle 55"/>
            <p:cNvSpPr>
              <a:spLocks noChangeArrowheads="1"/>
            </p:cNvSpPr>
            <p:nvPr/>
          </p:nvSpPr>
          <p:spPr bwMode="auto">
            <a:xfrm>
              <a:off x="2479756" y="3004367"/>
              <a:ext cx="279610"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A</a:t>
              </a:r>
            </a:p>
          </p:txBody>
        </p:sp>
        <p:sp>
          <p:nvSpPr>
            <p:cNvPr id="11" name="Rectangle 57"/>
            <p:cNvSpPr>
              <a:spLocks noChangeArrowheads="1"/>
            </p:cNvSpPr>
            <p:nvPr/>
          </p:nvSpPr>
          <p:spPr bwMode="auto">
            <a:xfrm>
              <a:off x="2016822" y="2707885"/>
              <a:ext cx="570573"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客户</a:t>
              </a:r>
            </a:p>
          </p:txBody>
        </p:sp>
        <p:pic>
          <p:nvPicPr>
            <p:cNvPr id="12" name="内容占位符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6822" y="2983969"/>
              <a:ext cx="629006" cy="523925"/>
            </a:xfrm>
            <a:prstGeom prst="rect">
              <a:avLst/>
            </a:prstGeom>
          </p:spPr>
        </p:pic>
      </p:grpSp>
      <p:grpSp>
        <p:nvGrpSpPr>
          <p:cNvPr id="13" name="组合 12"/>
          <p:cNvGrpSpPr/>
          <p:nvPr/>
        </p:nvGrpSpPr>
        <p:grpSpPr>
          <a:xfrm>
            <a:off x="6425705" y="2292075"/>
            <a:ext cx="818530" cy="784744"/>
            <a:chOff x="6412643" y="2723149"/>
            <a:chExt cx="818530" cy="784744"/>
          </a:xfrm>
        </p:grpSpPr>
        <p:sp>
          <p:nvSpPr>
            <p:cNvPr id="14" name="Rectangle 56"/>
            <p:cNvSpPr>
              <a:spLocks noChangeArrowheads="1"/>
            </p:cNvSpPr>
            <p:nvPr/>
          </p:nvSpPr>
          <p:spPr bwMode="auto">
            <a:xfrm>
              <a:off x="6412643" y="3004367"/>
              <a:ext cx="272513"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B</a:t>
              </a:r>
            </a:p>
          </p:txBody>
        </p:sp>
        <p:sp>
          <p:nvSpPr>
            <p:cNvPr id="15" name="Rectangle 58"/>
            <p:cNvSpPr>
              <a:spLocks noChangeArrowheads="1"/>
            </p:cNvSpPr>
            <p:nvPr/>
          </p:nvSpPr>
          <p:spPr bwMode="auto">
            <a:xfrm>
              <a:off x="6456216" y="2723149"/>
              <a:ext cx="774957"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服务器</a:t>
              </a:r>
            </a:p>
          </p:txBody>
        </p:sp>
        <p:pic>
          <p:nvPicPr>
            <p:cNvPr id="16" name="内容占位符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3058" y="2983968"/>
              <a:ext cx="629006" cy="523925"/>
            </a:xfrm>
            <a:prstGeom prst="rect">
              <a:avLst/>
            </a:prstGeom>
          </p:spPr>
        </p:pic>
      </p:grpSp>
      <p:grpSp>
        <p:nvGrpSpPr>
          <p:cNvPr id="26" name="组合 25"/>
          <p:cNvGrpSpPr/>
          <p:nvPr/>
        </p:nvGrpSpPr>
        <p:grpSpPr>
          <a:xfrm>
            <a:off x="6495448" y="3104255"/>
            <a:ext cx="854360" cy="967429"/>
            <a:chOff x="1899489" y="5468471"/>
            <a:chExt cx="854360" cy="1082185"/>
          </a:xfrm>
        </p:grpSpPr>
        <p:sp>
          <p:nvSpPr>
            <p:cNvPr id="24" name="Rectangle 4"/>
            <p:cNvSpPr>
              <a:spLocks noChangeArrowheads="1"/>
            </p:cNvSpPr>
            <p:nvPr/>
          </p:nvSpPr>
          <p:spPr bwMode="auto">
            <a:xfrm>
              <a:off x="1899489" y="5468471"/>
              <a:ext cx="854360" cy="1082185"/>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25" name="Rectangle 5"/>
            <p:cNvSpPr>
              <a:spLocks noChangeArrowheads="1"/>
            </p:cNvSpPr>
            <p:nvPr/>
          </p:nvSpPr>
          <p:spPr bwMode="auto">
            <a:xfrm>
              <a:off x="1905683" y="5669383"/>
              <a:ext cx="820021" cy="787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ESTAB-</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LISED</a:t>
              </a:r>
            </a:p>
          </p:txBody>
        </p:sp>
      </p:grpSp>
      <p:grpSp>
        <p:nvGrpSpPr>
          <p:cNvPr id="27" name="Group 61"/>
          <p:cNvGrpSpPr>
            <a:grpSpLocks/>
          </p:cNvGrpSpPr>
          <p:nvPr/>
        </p:nvGrpSpPr>
        <p:grpSpPr bwMode="auto">
          <a:xfrm>
            <a:off x="2619241" y="3581225"/>
            <a:ext cx="3942449" cy="619183"/>
            <a:chOff x="1520" y="1816"/>
            <a:chExt cx="2660" cy="491"/>
          </a:xfrm>
        </p:grpSpPr>
        <p:sp>
          <p:nvSpPr>
            <p:cNvPr id="28" name="Rectangle 25"/>
            <p:cNvSpPr>
              <a:spLocks noChangeArrowheads="1"/>
            </p:cNvSpPr>
            <p:nvPr/>
          </p:nvSpPr>
          <p:spPr bwMode="auto">
            <a:xfrm rot="308128">
              <a:off x="2133" y="1816"/>
              <a:ext cx="134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FIN = 1, </a:t>
              </a:r>
              <a:r>
                <a:rPr kumimoji="1" lang="en-US" altLang="zh-CN" b="0" i="0" u="none" strike="noStrike" kern="0" cap="none" spc="0" normalizeH="0" baseline="0" noProof="0" dirty="0" err="1">
                  <a:ln>
                    <a:noFill/>
                  </a:ln>
                  <a:solidFill>
                    <a:srgbClr val="3333CC"/>
                  </a:solidFill>
                  <a:effectLst/>
                  <a:uLnTx/>
                  <a:uFillTx/>
                  <a:latin typeface="Calibri" panose="020F0502020204030204" pitchFamily="34" charset="0"/>
                  <a:ea typeface="华文楷体" panose="02010600040101010101" pitchFamily="2" charset="-122"/>
                </a:rPr>
                <a:t>seq</a:t>
              </a: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 = u</a:t>
              </a:r>
            </a:p>
          </p:txBody>
        </p:sp>
        <p:sp>
          <p:nvSpPr>
            <p:cNvPr id="29" name="Line 28"/>
            <p:cNvSpPr>
              <a:spLocks noChangeShapeType="1"/>
            </p:cNvSpPr>
            <p:nvPr/>
          </p:nvSpPr>
          <p:spPr bwMode="auto">
            <a:xfrm>
              <a:off x="1520" y="1893"/>
              <a:ext cx="2660" cy="414"/>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30" name="组合 29"/>
          <p:cNvGrpSpPr/>
          <p:nvPr/>
        </p:nvGrpSpPr>
        <p:grpSpPr>
          <a:xfrm>
            <a:off x="1881932" y="3059156"/>
            <a:ext cx="866476" cy="558981"/>
            <a:chOff x="1899489" y="5410277"/>
            <a:chExt cx="866476" cy="993029"/>
          </a:xfrm>
        </p:grpSpPr>
        <p:sp>
          <p:nvSpPr>
            <p:cNvPr id="31" name="Rectangle 4"/>
            <p:cNvSpPr>
              <a:spLocks noChangeArrowheads="1"/>
            </p:cNvSpPr>
            <p:nvPr/>
          </p:nvSpPr>
          <p:spPr bwMode="auto">
            <a:xfrm>
              <a:off x="1899489" y="5468471"/>
              <a:ext cx="854360" cy="934835"/>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32" name="Rectangle 5"/>
            <p:cNvSpPr>
              <a:spLocks noChangeArrowheads="1"/>
            </p:cNvSpPr>
            <p:nvPr/>
          </p:nvSpPr>
          <p:spPr bwMode="auto">
            <a:xfrm>
              <a:off x="1945944" y="5410277"/>
              <a:ext cx="820021" cy="787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ESTAB-</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LISED</a:t>
              </a:r>
            </a:p>
          </p:txBody>
        </p:sp>
      </p:grpSp>
      <p:grpSp>
        <p:nvGrpSpPr>
          <p:cNvPr id="20" name="Group 18"/>
          <p:cNvGrpSpPr>
            <a:grpSpLocks/>
          </p:cNvGrpSpPr>
          <p:nvPr/>
        </p:nvGrpSpPr>
        <p:grpSpPr bwMode="auto">
          <a:xfrm>
            <a:off x="1590437" y="3076819"/>
            <a:ext cx="6278563" cy="82550"/>
            <a:chOff x="1020" y="481"/>
            <a:chExt cx="4037" cy="46"/>
          </a:xfrm>
        </p:grpSpPr>
        <p:sp>
          <p:nvSpPr>
            <p:cNvPr id="21" name="Line 19"/>
            <p:cNvSpPr>
              <a:spLocks noChangeShapeType="1"/>
            </p:cNvSpPr>
            <p:nvPr/>
          </p:nvSpPr>
          <p:spPr bwMode="auto">
            <a:xfrm>
              <a:off x="1020" y="527"/>
              <a:ext cx="4037"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2" name="Line 20"/>
            <p:cNvSpPr>
              <a:spLocks noChangeShapeType="1"/>
            </p:cNvSpPr>
            <p:nvPr/>
          </p:nvSpPr>
          <p:spPr bwMode="auto">
            <a:xfrm>
              <a:off x="1020" y="481"/>
              <a:ext cx="4037"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grpSp>
      <p:grpSp>
        <p:nvGrpSpPr>
          <p:cNvPr id="50" name="Group 32"/>
          <p:cNvGrpSpPr>
            <a:grpSpLocks/>
          </p:cNvGrpSpPr>
          <p:nvPr/>
        </p:nvGrpSpPr>
        <p:grpSpPr bwMode="auto">
          <a:xfrm>
            <a:off x="3376635" y="3185693"/>
            <a:ext cx="2371725" cy="318123"/>
            <a:chOff x="2088" y="3679"/>
            <a:chExt cx="1494" cy="231"/>
          </a:xfrm>
        </p:grpSpPr>
        <p:sp>
          <p:nvSpPr>
            <p:cNvPr id="51" name="AutoShape 33"/>
            <p:cNvSpPr>
              <a:spLocks noChangeArrowheads="1"/>
            </p:cNvSpPr>
            <p:nvPr/>
          </p:nvSpPr>
          <p:spPr bwMode="auto">
            <a:xfrm>
              <a:off x="2088" y="3735"/>
              <a:ext cx="1494" cy="166"/>
            </a:xfrm>
            <a:prstGeom prst="leftRightArrow">
              <a:avLst>
                <a:gd name="adj1" fmla="val 55880"/>
                <a:gd name="adj2" fmla="val 103167"/>
              </a:avLst>
            </a:prstGeom>
            <a:solidFill>
              <a:schemeClr val="accent5">
                <a:lumMod val="50000"/>
              </a:schemeClr>
            </a:solidFill>
            <a:ln w="12700">
              <a:solidFill>
                <a:schemeClr val="accent5">
                  <a:lumMod val="1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2" name="Rectangle 34"/>
            <p:cNvSpPr>
              <a:spLocks noChangeArrowheads="1"/>
            </p:cNvSpPr>
            <p:nvPr/>
          </p:nvSpPr>
          <p:spPr bwMode="auto">
            <a:xfrm>
              <a:off x="2462" y="3679"/>
              <a:ext cx="697" cy="231"/>
            </a:xfrm>
            <a:prstGeom prst="rect">
              <a:avLst/>
            </a:prstGeom>
            <a:solidFill>
              <a:srgbClr val="CCECFF"/>
            </a:solidFill>
            <a:ln w="38100" cmpd="dbl">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华文楷体" panose="02010600040101010101" pitchFamily="2" charset="-122"/>
                  <a:ea typeface="华文楷体" panose="02010600040101010101" pitchFamily="2" charset="-122"/>
                </a:rPr>
                <a:t>数据传输</a:t>
              </a:r>
            </a:p>
          </p:txBody>
        </p:sp>
      </p:grpSp>
      <p:cxnSp>
        <p:nvCxnSpPr>
          <p:cNvPr id="53" name="直接连接符 52"/>
          <p:cNvCxnSpPr/>
          <p:nvPr/>
        </p:nvCxnSpPr>
        <p:spPr>
          <a:xfrm flipV="1">
            <a:off x="859119" y="3051007"/>
            <a:ext cx="1021281" cy="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859119" y="3049936"/>
            <a:ext cx="0" cy="69773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859120" y="3747674"/>
            <a:ext cx="1021280" cy="0"/>
          </a:xfrm>
          <a:prstGeom prst="line">
            <a:avLst/>
          </a:prstGeom>
          <a:ln w="25400">
            <a:solidFill>
              <a:schemeClr val="accent5">
                <a:lumMod val="50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sp>
        <p:nvSpPr>
          <p:cNvPr id="56" name="Rectangle 45"/>
          <p:cNvSpPr>
            <a:spLocks noChangeArrowheads="1"/>
          </p:cNvSpPr>
          <p:nvPr/>
        </p:nvSpPr>
        <p:spPr bwMode="auto">
          <a:xfrm>
            <a:off x="834293" y="3398805"/>
            <a:ext cx="110607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kern="0" dirty="0">
                <a:solidFill>
                  <a:srgbClr val="3333CC"/>
                </a:solidFill>
                <a:latin typeface="Calibri" panose="020F0502020204030204" pitchFamily="34" charset="0"/>
                <a:ea typeface="华文楷体" panose="02010600040101010101" pitchFamily="2" charset="-122"/>
              </a:rPr>
              <a:t>主动关闭</a:t>
            </a:r>
            <a:endPar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grpSp>
        <p:nvGrpSpPr>
          <p:cNvPr id="57" name="组合 56"/>
          <p:cNvGrpSpPr/>
          <p:nvPr/>
        </p:nvGrpSpPr>
        <p:grpSpPr>
          <a:xfrm>
            <a:off x="1869925" y="3721603"/>
            <a:ext cx="867996" cy="901287"/>
            <a:chOff x="1895323" y="5468471"/>
            <a:chExt cx="867996" cy="1082185"/>
          </a:xfrm>
        </p:grpSpPr>
        <p:sp>
          <p:nvSpPr>
            <p:cNvPr id="58" name="Rectangle 4"/>
            <p:cNvSpPr>
              <a:spLocks noChangeArrowheads="1"/>
            </p:cNvSpPr>
            <p:nvPr/>
          </p:nvSpPr>
          <p:spPr bwMode="auto">
            <a:xfrm>
              <a:off x="1899489" y="5468471"/>
              <a:ext cx="854360" cy="1082185"/>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59" name="Rectangle 5"/>
            <p:cNvSpPr>
              <a:spLocks noChangeArrowheads="1"/>
            </p:cNvSpPr>
            <p:nvPr/>
          </p:nvSpPr>
          <p:spPr bwMode="auto">
            <a:xfrm>
              <a:off x="1895323" y="5621650"/>
              <a:ext cx="867996" cy="772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FIN-</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WAIT-1</a:t>
              </a:r>
            </a:p>
          </p:txBody>
        </p:sp>
      </p:grpSp>
      <p:grpSp>
        <p:nvGrpSpPr>
          <p:cNvPr id="17" name="组合 16"/>
          <p:cNvGrpSpPr/>
          <p:nvPr/>
        </p:nvGrpSpPr>
        <p:grpSpPr>
          <a:xfrm>
            <a:off x="2586367" y="4161861"/>
            <a:ext cx="3971266" cy="522680"/>
            <a:chOff x="2586367" y="4161861"/>
            <a:chExt cx="3971266" cy="522680"/>
          </a:xfrm>
        </p:grpSpPr>
        <p:sp>
          <p:nvSpPr>
            <p:cNvPr id="40" name="Line 49"/>
            <p:cNvSpPr>
              <a:spLocks noChangeShapeType="1"/>
            </p:cNvSpPr>
            <p:nvPr/>
          </p:nvSpPr>
          <p:spPr bwMode="auto">
            <a:xfrm flipH="1">
              <a:off x="2586367" y="4250741"/>
              <a:ext cx="3971266" cy="433800"/>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1" name="Rectangle 50"/>
            <p:cNvSpPr>
              <a:spLocks noChangeArrowheads="1"/>
            </p:cNvSpPr>
            <p:nvPr/>
          </p:nvSpPr>
          <p:spPr bwMode="auto">
            <a:xfrm rot="21272610" flipH="1">
              <a:off x="3087632" y="4161861"/>
              <a:ext cx="268291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ACK = 1, </a:t>
              </a:r>
              <a:r>
                <a:rPr kumimoji="1" lang="en-US" altLang="zh-CN" dirty="0" err="1">
                  <a:solidFill>
                    <a:srgbClr val="3333CC"/>
                  </a:solidFill>
                  <a:latin typeface="Calibri" panose="020F0502020204030204" pitchFamily="34" charset="0"/>
                  <a:ea typeface="黑体" panose="02010609060101010101" pitchFamily="49" charset="-122"/>
                </a:rPr>
                <a:t>seq</a:t>
              </a:r>
              <a:r>
                <a:rPr kumimoji="1" lang="en-US" altLang="zh-CN" dirty="0">
                  <a:solidFill>
                    <a:srgbClr val="3333CC"/>
                  </a:solidFill>
                  <a:latin typeface="Calibri" panose="020F0502020204030204" pitchFamily="34" charset="0"/>
                  <a:ea typeface="黑体" panose="02010609060101010101" pitchFamily="49" charset="-122"/>
                </a:rPr>
                <a:t> = v, </a:t>
              </a:r>
              <a:r>
                <a:rPr kumimoji="1" lang="en-US" altLang="zh-CN" dirty="0" err="1">
                  <a:solidFill>
                    <a:srgbClr val="3333CC"/>
                  </a:solidFill>
                  <a:latin typeface="Calibri" panose="020F0502020204030204" pitchFamily="34" charset="0"/>
                  <a:ea typeface="黑体" panose="02010609060101010101" pitchFamily="49" charset="-122"/>
                </a:rPr>
                <a:t>ack</a:t>
              </a:r>
              <a:r>
                <a:rPr kumimoji="1" lang="en-US" altLang="zh-CN" dirty="0">
                  <a:solidFill>
                    <a:srgbClr val="3333CC"/>
                  </a:solidFill>
                  <a:latin typeface="Calibri" panose="020F0502020204030204" pitchFamily="34" charset="0"/>
                  <a:ea typeface="黑体" panose="02010609060101010101" pitchFamily="49" charset="-122"/>
                </a:rPr>
                <a:t>= u </a:t>
              </a:r>
              <a:r>
                <a:rPr kumimoji="1" lang="en-US" altLang="zh-CN" b="1" dirty="0">
                  <a:solidFill>
                    <a:srgbClr val="3333CC"/>
                  </a:solidFill>
                  <a:latin typeface="Calibri" panose="020F0502020204030204" pitchFamily="34" charset="0"/>
                  <a:ea typeface="黑体" panose="02010609060101010101" pitchFamily="49" charset="-122"/>
                  <a:sym typeface="Symbol" panose="05050102010706020507" pitchFamily="18" charset="2"/>
                </a:rPr>
                <a:t></a:t>
              </a:r>
              <a:r>
                <a:rPr kumimoji="1" lang="en-US" altLang="zh-CN" dirty="0">
                  <a:solidFill>
                    <a:srgbClr val="3333CC"/>
                  </a:solidFill>
                  <a:latin typeface="Calibri" panose="020F0502020204030204" pitchFamily="34" charset="0"/>
                  <a:ea typeface="黑体" panose="02010609060101010101" pitchFamily="49" charset="-122"/>
                  <a:sym typeface="Symbol" panose="05050102010706020507" pitchFamily="18" charset="2"/>
                </a:rPr>
                <a:t> 1</a:t>
              </a:r>
              <a:endParaRPr kumimoji="1" lang="en-US" altLang="zh-CN" dirty="0">
                <a:solidFill>
                  <a:srgbClr val="3333CC"/>
                </a:solidFill>
                <a:latin typeface="Calibri" panose="020F0502020204030204" pitchFamily="34" charset="0"/>
                <a:ea typeface="黑体" panose="02010609060101010101" pitchFamily="49" charset="-122"/>
              </a:endParaRPr>
            </a:p>
          </p:txBody>
        </p:sp>
      </p:grpSp>
      <p:grpSp>
        <p:nvGrpSpPr>
          <p:cNvPr id="43" name="组合 42"/>
          <p:cNvGrpSpPr/>
          <p:nvPr/>
        </p:nvGrpSpPr>
        <p:grpSpPr>
          <a:xfrm>
            <a:off x="6495448" y="4285403"/>
            <a:ext cx="876325" cy="643766"/>
            <a:chOff x="1899489" y="5410277"/>
            <a:chExt cx="876325" cy="885152"/>
          </a:xfrm>
        </p:grpSpPr>
        <p:sp>
          <p:nvSpPr>
            <p:cNvPr id="44" name="Rectangle 4"/>
            <p:cNvSpPr>
              <a:spLocks noChangeArrowheads="1"/>
            </p:cNvSpPr>
            <p:nvPr/>
          </p:nvSpPr>
          <p:spPr bwMode="auto">
            <a:xfrm>
              <a:off x="1899489" y="5468471"/>
              <a:ext cx="854360" cy="812348"/>
            </a:xfrm>
            <a:prstGeom prst="rect">
              <a:avLst/>
            </a:prstGeom>
            <a:solidFill>
              <a:srgbClr val="CCCC00"/>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45" name="Rectangle 5"/>
            <p:cNvSpPr>
              <a:spLocks noChangeArrowheads="1"/>
            </p:cNvSpPr>
            <p:nvPr/>
          </p:nvSpPr>
          <p:spPr bwMode="auto">
            <a:xfrm>
              <a:off x="1936095" y="5410277"/>
              <a:ext cx="839719" cy="885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CLOSE-</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WAIT</a:t>
              </a:r>
            </a:p>
          </p:txBody>
        </p:sp>
      </p:grpSp>
      <p:sp>
        <p:nvSpPr>
          <p:cNvPr id="48" name="Freeform 45"/>
          <p:cNvSpPr>
            <a:spLocks/>
          </p:cNvSpPr>
          <p:nvPr/>
        </p:nvSpPr>
        <p:spPr bwMode="auto">
          <a:xfrm>
            <a:off x="7332519" y="2756263"/>
            <a:ext cx="573087" cy="2172906"/>
          </a:xfrm>
          <a:custGeom>
            <a:avLst/>
            <a:gdLst>
              <a:gd name="T0" fmla="*/ 100 w 451"/>
              <a:gd name="T1" fmla="*/ 965 h 965"/>
              <a:gd name="T2" fmla="*/ 336 w 451"/>
              <a:gd name="T3" fmla="*/ 894 h 965"/>
              <a:gd name="T4" fmla="*/ 426 w 451"/>
              <a:gd name="T5" fmla="*/ 708 h 965"/>
              <a:gd name="T6" fmla="*/ 451 w 451"/>
              <a:gd name="T7" fmla="*/ 417 h 965"/>
              <a:gd name="T8" fmla="*/ 426 w 451"/>
              <a:gd name="T9" fmla="*/ 207 h 965"/>
              <a:gd name="T10" fmla="*/ 336 w 451"/>
              <a:gd name="T11" fmla="*/ 72 h 965"/>
              <a:gd name="T12" fmla="*/ 0 w 451"/>
              <a:gd name="T13" fmla="*/ 0 h 965"/>
            </a:gdLst>
            <a:ahLst/>
            <a:cxnLst>
              <a:cxn ang="0">
                <a:pos x="T0" y="T1"/>
              </a:cxn>
              <a:cxn ang="0">
                <a:pos x="T2" y="T3"/>
              </a:cxn>
              <a:cxn ang="0">
                <a:pos x="T4" y="T5"/>
              </a:cxn>
              <a:cxn ang="0">
                <a:pos x="T6" y="T7"/>
              </a:cxn>
              <a:cxn ang="0">
                <a:pos x="T8" y="T9"/>
              </a:cxn>
              <a:cxn ang="0">
                <a:pos x="T10" y="T11"/>
              </a:cxn>
              <a:cxn ang="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9" name="Rectangle 58"/>
          <p:cNvSpPr>
            <a:spLocks noChangeArrowheads="1"/>
          </p:cNvSpPr>
          <p:nvPr/>
        </p:nvSpPr>
        <p:spPr bwMode="auto">
          <a:xfrm>
            <a:off x="7869000" y="3424479"/>
            <a:ext cx="644408" cy="92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kern="0" dirty="0">
                <a:solidFill>
                  <a:srgbClr val="3333CC"/>
                </a:solidFill>
                <a:latin typeface="Calibri" panose="020F0502020204030204" pitchFamily="34" charset="0"/>
                <a:ea typeface="华文楷体" panose="02010600040101010101" pitchFamily="2" charset="-122"/>
              </a:rPr>
              <a:t>通知</a:t>
            </a:r>
            <a:endParaRPr kumimoji="1" lang="en-US" altLang="zh-CN" kern="0" dirty="0">
              <a:solidFill>
                <a:srgbClr val="3333CC"/>
              </a:solidFill>
              <a:latin typeface="Calibri" panose="020F0502020204030204" pitchFamily="34" charset="0"/>
              <a:ea typeface="华文楷体" panose="02010600040101010101" pitchFamily="2" charset="-122"/>
            </a:endParaRPr>
          </a:p>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kern="0" dirty="0">
                <a:solidFill>
                  <a:srgbClr val="3333CC"/>
                </a:solidFill>
                <a:latin typeface="Calibri" panose="020F0502020204030204" pitchFamily="34" charset="0"/>
                <a:ea typeface="华文楷体" panose="02010600040101010101" pitchFamily="2" charset="-122"/>
              </a:rPr>
              <a:t>应用</a:t>
            </a:r>
            <a:endParaRPr kumimoji="1" lang="en-US" altLang="zh-CN" kern="0" dirty="0">
              <a:solidFill>
                <a:srgbClr val="3333CC"/>
              </a:solidFill>
              <a:latin typeface="Calibri" panose="020F0502020204030204" pitchFamily="34" charset="0"/>
              <a:ea typeface="华文楷体" panose="02010600040101010101" pitchFamily="2" charset="-122"/>
            </a:endParaRPr>
          </a:p>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kern="0" dirty="0">
                <a:solidFill>
                  <a:srgbClr val="3333CC"/>
                </a:solidFill>
                <a:latin typeface="Calibri" panose="020F0502020204030204" pitchFamily="34" charset="0"/>
                <a:ea typeface="华文楷体" panose="02010600040101010101" pitchFamily="2" charset="-122"/>
              </a:rPr>
              <a:t>进程</a:t>
            </a:r>
            <a:endPar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64" name="圆角矩形标注 63"/>
          <p:cNvSpPr/>
          <p:nvPr/>
        </p:nvSpPr>
        <p:spPr>
          <a:xfrm>
            <a:off x="2029884" y="5276304"/>
            <a:ext cx="6240516" cy="1170879"/>
          </a:xfrm>
          <a:prstGeom prst="wedgeRoundRectCallout">
            <a:avLst>
              <a:gd name="adj1" fmla="val -12265"/>
              <a:gd name="adj2" fmla="val -110373"/>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indent="-180000">
              <a:lnSpc>
                <a:spcPct val="150000"/>
              </a:lnSpc>
              <a:buFont typeface="Arial" panose="020B0604020202020204" pitchFamily="34" charset="0"/>
              <a:buChar char="•"/>
            </a:pPr>
            <a:r>
              <a:rPr lang="zh-CN" altLang="en-US" sz="1600" dirty="0">
                <a:solidFill>
                  <a:srgbClr val="FFFFFF"/>
                </a:solidFill>
                <a:latin typeface="Calibri" panose="020F0502020204030204" pitchFamily="34" charset="0"/>
                <a:ea typeface="黑体" panose="02010609060101010101" pitchFamily="49" charset="-122"/>
              </a:rPr>
              <a:t>确认报文段的</a:t>
            </a:r>
            <a:r>
              <a:rPr lang="en-US" altLang="zh-CN" sz="1600" dirty="0">
                <a:solidFill>
                  <a:srgbClr val="FFFFFF"/>
                </a:solidFill>
                <a:latin typeface="Calibri" panose="020F0502020204030204" pitchFamily="34" charset="0"/>
                <a:ea typeface="黑体" panose="02010609060101010101" pitchFamily="49" charset="-122"/>
              </a:rPr>
              <a:t>ACK</a:t>
            </a:r>
            <a:r>
              <a:rPr lang="zh-CN" altLang="en-US" sz="1600" dirty="0">
                <a:solidFill>
                  <a:srgbClr val="FFFFFF"/>
                </a:solidFill>
                <a:latin typeface="Calibri" panose="020F0502020204030204" pitchFamily="34" charset="0"/>
                <a:ea typeface="黑体" panose="02010609060101010101" pitchFamily="49" charset="-122"/>
              </a:rPr>
              <a:t>置</a:t>
            </a:r>
            <a:r>
              <a:rPr lang="en-US" altLang="zh-CN" sz="1600" dirty="0">
                <a:solidFill>
                  <a:srgbClr val="FFFFFF"/>
                </a:solidFill>
                <a:latin typeface="Calibri" panose="020F0502020204030204" pitchFamily="34" charset="0"/>
                <a:ea typeface="黑体" panose="02010609060101010101" pitchFamily="49" charset="-122"/>
              </a:rPr>
              <a:t>1</a:t>
            </a:r>
            <a:r>
              <a:rPr lang="zh-CN" altLang="en-US" sz="1600" dirty="0">
                <a:solidFill>
                  <a:srgbClr val="FFFFFF"/>
                </a:solidFill>
                <a:latin typeface="Calibri" panose="020F0502020204030204" pitchFamily="34" charset="0"/>
                <a:ea typeface="黑体" panose="02010609060101010101" pitchFamily="49" charset="-122"/>
              </a:rPr>
              <a:t>，确认号为 </a:t>
            </a:r>
            <a:r>
              <a:rPr lang="en-US" altLang="zh-CN" sz="1600" dirty="0">
                <a:solidFill>
                  <a:srgbClr val="FFFFFF"/>
                </a:solidFill>
                <a:latin typeface="Calibri" panose="020F0502020204030204" pitchFamily="34" charset="0"/>
                <a:ea typeface="黑体" panose="02010609060101010101" pitchFamily="49" charset="-122"/>
              </a:rPr>
              <a:t>u+1</a:t>
            </a:r>
            <a:r>
              <a:rPr lang="zh-CN" altLang="en-US" sz="1600" dirty="0">
                <a:solidFill>
                  <a:srgbClr val="FFFFFF"/>
                </a:solidFill>
                <a:latin typeface="Calibri" panose="020F0502020204030204" pitchFamily="34" charset="0"/>
                <a:ea typeface="黑体" panose="02010609060101010101" pitchFamily="49" charset="-122"/>
              </a:rPr>
              <a:t>，序号为 </a:t>
            </a:r>
            <a:r>
              <a:rPr lang="en-US" altLang="zh-CN" sz="1600" dirty="0">
                <a:solidFill>
                  <a:srgbClr val="FFFFFF"/>
                </a:solidFill>
                <a:latin typeface="Calibri" panose="020F0502020204030204" pitchFamily="34" charset="0"/>
                <a:ea typeface="黑体" panose="02010609060101010101" pitchFamily="49" charset="-122"/>
              </a:rPr>
              <a:t>v</a:t>
            </a:r>
          </a:p>
          <a:p>
            <a:pPr marL="562950" lvl="1" indent="-285750">
              <a:lnSpc>
                <a:spcPct val="150000"/>
              </a:lnSpc>
              <a:buClr>
                <a:schemeClr val="bg1"/>
              </a:buClr>
              <a:buFont typeface="Wingdings 3" panose="05040102010807070707" pitchFamily="18" charset="2"/>
              <a:buChar char="ª"/>
            </a:pPr>
            <a:r>
              <a:rPr lang="zh-CN" altLang="en-US" sz="1600" dirty="0">
                <a:solidFill>
                  <a:srgbClr val="FFFFFF"/>
                </a:solidFill>
                <a:latin typeface="Calibri" panose="020F0502020204030204" pitchFamily="34" charset="0"/>
                <a:ea typeface="黑体" panose="02010609060101010101" pitchFamily="49" charset="-122"/>
              </a:rPr>
              <a:t>序号 </a:t>
            </a:r>
            <a:r>
              <a:rPr lang="en-US" altLang="zh-CN" sz="1600" dirty="0">
                <a:solidFill>
                  <a:srgbClr val="FFFFFF"/>
                </a:solidFill>
                <a:latin typeface="Calibri" panose="020F0502020204030204" pitchFamily="34" charset="0"/>
                <a:ea typeface="黑体" panose="02010609060101010101" pitchFamily="49" charset="-122"/>
              </a:rPr>
              <a:t>v </a:t>
            </a:r>
            <a:r>
              <a:rPr lang="zh-CN" altLang="en-US" sz="1600" dirty="0">
                <a:solidFill>
                  <a:srgbClr val="FFFFFF"/>
                </a:solidFill>
                <a:latin typeface="Calibri" panose="020F0502020204030204" pitchFamily="34" charset="0"/>
                <a:ea typeface="黑体" panose="02010609060101010101" pitchFamily="49" charset="-122"/>
              </a:rPr>
              <a:t>等于</a:t>
            </a:r>
            <a:r>
              <a:rPr lang="en-US" altLang="zh-CN" sz="1600" dirty="0">
                <a:solidFill>
                  <a:srgbClr val="FFFFFF"/>
                </a:solidFill>
                <a:latin typeface="Calibri" panose="020F0502020204030204" pitchFamily="34" charset="0"/>
                <a:ea typeface="黑体" panose="02010609060101010101" pitchFamily="49" charset="-122"/>
              </a:rPr>
              <a:t>B</a:t>
            </a:r>
            <a:r>
              <a:rPr lang="zh-CN" altLang="en-US" sz="1600" dirty="0">
                <a:solidFill>
                  <a:srgbClr val="FFFFFF"/>
                </a:solidFill>
                <a:latin typeface="Calibri" panose="020F0502020204030204" pitchFamily="34" charset="0"/>
                <a:ea typeface="黑体" panose="02010609060101010101" pitchFamily="49" charset="-122"/>
              </a:rPr>
              <a:t>前面已传输过的数据的最后一个字节的序号加</a:t>
            </a:r>
            <a:r>
              <a:rPr lang="en-US" altLang="zh-CN" sz="1600" dirty="0">
                <a:solidFill>
                  <a:srgbClr val="FFFFFF"/>
                </a:solidFill>
                <a:latin typeface="Calibri" panose="020F0502020204030204" pitchFamily="34" charset="0"/>
                <a:ea typeface="黑体" panose="02010609060101010101" pitchFamily="49" charset="-122"/>
              </a:rPr>
              <a:t>1</a:t>
            </a:r>
          </a:p>
        </p:txBody>
      </p:sp>
    </p:spTree>
    <p:custDataLst>
      <p:tags r:id="rId1"/>
    </p:custDataLst>
    <p:extLst>
      <p:ext uri="{BB962C8B-B14F-4D97-AF65-F5344CB8AC3E}">
        <p14:creationId xmlns:p14="http://schemas.microsoft.com/office/powerpoint/2010/main" val="332874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right)">
                                      <p:cBhvr>
                                        <p:cTn id="11" dur="500"/>
                                        <p:tgtEl>
                                          <p:spTgt spid="17"/>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wipe(up)">
                                      <p:cBhvr>
                                        <p:cTn id="15" dur="5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64"/>
                                        </p:tgtEl>
                                        <p:attrNameLst>
                                          <p:attrName>style.visibility</p:attrName>
                                        </p:attrNameLst>
                                      </p:cBhvr>
                                      <p:to>
                                        <p:strVal val="visible"/>
                                      </p:to>
                                    </p:set>
                                    <p:animEffect transition="in" filter="wipe(up)">
                                      <p:cBhvr>
                                        <p:cTn id="20" dur="500"/>
                                        <p:tgtEl>
                                          <p:spTgt spid="6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grpId="1" nodeType="clickEffect">
                                  <p:stCondLst>
                                    <p:cond delay="0"/>
                                  </p:stCondLst>
                                  <p:childTnLst>
                                    <p:animEffect transition="out" filter="wipe(down)">
                                      <p:cBhvr>
                                        <p:cTn id="24" dur="500"/>
                                        <p:tgtEl>
                                          <p:spTgt spid="64"/>
                                        </p:tgtEl>
                                      </p:cBhvr>
                                    </p:animEffect>
                                    <p:set>
                                      <p:cBhvr>
                                        <p:cTn id="25" dur="1" fill="hold">
                                          <p:stCondLst>
                                            <p:cond delay="499"/>
                                          </p:stCondLst>
                                        </p:cTn>
                                        <p:tgtEl>
                                          <p:spTgt spid="6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dissolve">
                                      <p:cBhvr>
                                        <p:cTn id="30" dur="500"/>
                                        <p:tgtEl>
                                          <p:spTgt spid="3">
                                            <p:txEl>
                                              <p:pRg st="1" end="1"/>
                                            </p:txEl>
                                          </p:spTgt>
                                        </p:tgtEl>
                                      </p:cBhvr>
                                    </p:animEffect>
                                  </p:childTnLst>
                                </p:cTn>
                              </p:par>
                            </p:childTnLst>
                          </p:cTn>
                        </p:par>
                        <p:par>
                          <p:cTn id="31" fill="hold">
                            <p:stCondLst>
                              <p:cond delay="500"/>
                            </p:stCondLst>
                            <p:childTnLst>
                              <p:par>
                                <p:cTn id="32" presetID="22" presetClass="entr" presetSubtype="4" fill="hold" grpId="0"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down)">
                                      <p:cBhvr>
                                        <p:cTn id="34" dur="1000"/>
                                        <p:tgtEl>
                                          <p:spTgt spid="48"/>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wipe(down)">
                                      <p:cBhvr>
                                        <p:cTn id="3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p:bldP spid="64" grpId="0" animBg="1"/>
      <p:bldP spid="64"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连接释放</a:t>
            </a:r>
          </a:p>
        </p:txBody>
      </p:sp>
      <p:sp>
        <p:nvSpPr>
          <p:cNvPr id="3" name="内容占位符 2"/>
          <p:cNvSpPr>
            <a:spLocks noGrp="1"/>
          </p:cNvSpPr>
          <p:nvPr>
            <p:ph idx="1"/>
          </p:nvPr>
        </p:nvSpPr>
        <p:spPr>
          <a:xfrm>
            <a:off x="457200" y="1156768"/>
            <a:ext cx="8686800" cy="1063091"/>
          </a:xfrm>
        </p:spPr>
        <p:txBody>
          <a:bodyPr/>
          <a:lstStyle/>
          <a:p>
            <a:r>
              <a:rPr lang="en-US" altLang="zh-CN" sz="2000" dirty="0"/>
              <a:t>A</a:t>
            </a:r>
            <a:r>
              <a:rPr lang="zh-CN" altLang="en-US" sz="2000" dirty="0"/>
              <a:t>收到</a:t>
            </a:r>
            <a:r>
              <a:rPr lang="en-US" altLang="zh-CN" sz="2000" dirty="0"/>
              <a:t>B</a:t>
            </a:r>
            <a:r>
              <a:rPr lang="zh-CN" altLang="en-US" sz="2000" dirty="0"/>
              <a:t>的确认后，进入</a:t>
            </a:r>
            <a:r>
              <a:rPr lang="en-US" altLang="zh-CN" sz="2000" dirty="0"/>
              <a:t>FIN-WAIT-2 (</a:t>
            </a:r>
            <a:r>
              <a:rPr lang="zh-CN" altLang="en-US" sz="2000" dirty="0"/>
              <a:t>终止等待</a:t>
            </a:r>
            <a:r>
              <a:rPr lang="en-US" altLang="zh-CN" sz="2000" dirty="0"/>
              <a:t>2) </a:t>
            </a:r>
            <a:r>
              <a:rPr lang="zh-CN" altLang="en-US" sz="2000" dirty="0"/>
              <a:t>状态</a:t>
            </a:r>
            <a:endParaRPr lang="en-US" altLang="zh-CN" sz="2000" dirty="0"/>
          </a:p>
          <a:p>
            <a:r>
              <a:rPr lang="en-US" altLang="zh-CN" sz="2000" dirty="0"/>
              <a:t>B</a:t>
            </a:r>
            <a:r>
              <a:rPr lang="zh-CN" altLang="en-US" sz="2000" dirty="0"/>
              <a:t>到</a:t>
            </a:r>
            <a:r>
              <a:rPr lang="en-US" altLang="zh-CN" sz="2000" dirty="0"/>
              <a:t>A</a:t>
            </a:r>
            <a:r>
              <a:rPr lang="zh-CN" altLang="en-US" sz="2000" dirty="0"/>
              <a:t>方向的连接未关闭，</a:t>
            </a:r>
            <a:r>
              <a:rPr lang="en-US" altLang="zh-CN" sz="2000" dirty="0"/>
              <a:t>B</a:t>
            </a:r>
            <a:r>
              <a:rPr lang="zh-CN" altLang="en-US" sz="2000" dirty="0"/>
              <a:t>若发送数据，</a:t>
            </a:r>
            <a:r>
              <a:rPr lang="en-US" altLang="zh-CN" sz="2000" dirty="0"/>
              <a:t>A</a:t>
            </a:r>
            <a:r>
              <a:rPr lang="zh-CN" altLang="en-US" sz="2000" dirty="0"/>
              <a:t>仍要接收</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19</a:t>
            </a:fld>
            <a:endParaRPr lang="zh-CN" altLang="en-US" dirty="0"/>
          </a:p>
        </p:txBody>
      </p:sp>
      <p:sp>
        <p:nvSpPr>
          <p:cNvPr id="5" name="文本框 4"/>
          <p:cNvSpPr txBox="1">
            <a:spLocks noChangeArrowheads="1"/>
          </p:cNvSpPr>
          <p:nvPr/>
        </p:nvSpPr>
        <p:spPr bwMode="auto">
          <a:xfrm>
            <a:off x="6701246" y="87868"/>
            <a:ext cx="23355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5.3.3   TCP</a:t>
            </a:r>
            <a:r>
              <a:rPr lang="zh-CN" altLang="en-US" sz="1800" dirty="0">
                <a:solidFill>
                  <a:schemeClr val="bg2">
                    <a:lumMod val="75000"/>
                  </a:schemeClr>
                </a:solidFill>
                <a:latin typeface="Calibri" panose="020F0502020204030204" pitchFamily="34" charset="0"/>
                <a:ea typeface="黑体" panose="02010609060101010101" pitchFamily="49" charset="-122"/>
              </a:rPr>
              <a:t>连接管理</a:t>
            </a:r>
          </a:p>
        </p:txBody>
      </p:sp>
      <p:grpSp>
        <p:nvGrpSpPr>
          <p:cNvPr id="6" name="组合 5"/>
          <p:cNvGrpSpPr/>
          <p:nvPr/>
        </p:nvGrpSpPr>
        <p:grpSpPr>
          <a:xfrm>
            <a:off x="2619245" y="3205018"/>
            <a:ext cx="3983474" cy="3618147"/>
            <a:chOff x="2606183" y="3971605"/>
            <a:chExt cx="3983474" cy="2733994"/>
          </a:xfrm>
        </p:grpSpPr>
        <p:sp>
          <p:nvSpPr>
            <p:cNvPr id="7" name="Line 75"/>
            <p:cNvSpPr>
              <a:spLocks noChangeShapeType="1"/>
            </p:cNvSpPr>
            <p:nvPr/>
          </p:nvSpPr>
          <p:spPr bwMode="auto">
            <a:xfrm>
              <a:off x="2606183" y="3971605"/>
              <a:ext cx="0" cy="2733994"/>
            </a:xfrm>
            <a:prstGeom prst="line">
              <a:avLst/>
            </a:prstGeom>
            <a:noFill/>
            <a:ln w="28575">
              <a:solidFill>
                <a:schemeClr val="tx1">
                  <a:lumMod val="75000"/>
                  <a:lumOff val="2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 name="Line 76"/>
            <p:cNvSpPr>
              <a:spLocks noChangeShapeType="1"/>
            </p:cNvSpPr>
            <p:nvPr/>
          </p:nvSpPr>
          <p:spPr bwMode="auto">
            <a:xfrm>
              <a:off x="6589657" y="3971605"/>
              <a:ext cx="0" cy="2733994"/>
            </a:xfrm>
            <a:prstGeom prst="line">
              <a:avLst/>
            </a:prstGeom>
            <a:noFill/>
            <a:ln w="28575">
              <a:solidFill>
                <a:schemeClr val="tx1">
                  <a:lumMod val="75000"/>
                  <a:lumOff val="2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9" name="组合 8"/>
          <p:cNvGrpSpPr/>
          <p:nvPr/>
        </p:nvGrpSpPr>
        <p:grpSpPr>
          <a:xfrm>
            <a:off x="2029884" y="2276811"/>
            <a:ext cx="742544" cy="800009"/>
            <a:chOff x="2016822" y="2707885"/>
            <a:chExt cx="742544" cy="800009"/>
          </a:xfrm>
        </p:grpSpPr>
        <p:sp>
          <p:nvSpPr>
            <p:cNvPr id="10" name="Rectangle 55"/>
            <p:cNvSpPr>
              <a:spLocks noChangeArrowheads="1"/>
            </p:cNvSpPr>
            <p:nvPr/>
          </p:nvSpPr>
          <p:spPr bwMode="auto">
            <a:xfrm>
              <a:off x="2479756" y="3004367"/>
              <a:ext cx="279610"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A</a:t>
              </a:r>
            </a:p>
          </p:txBody>
        </p:sp>
        <p:sp>
          <p:nvSpPr>
            <p:cNvPr id="11" name="Rectangle 57"/>
            <p:cNvSpPr>
              <a:spLocks noChangeArrowheads="1"/>
            </p:cNvSpPr>
            <p:nvPr/>
          </p:nvSpPr>
          <p:spPr bwMode="auto">
            <a:xfrm>
              <a:off x="2016822" y="2707885"/>
              <a:ext cx="570573"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客户</a:t>
              </a:r>
            </a:p>
          </p:txBody>
        </p:sp>
        <p:pic>
          <p:nvPicPr>
            <p:cNvPr id="12" name="内容占位符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6822" y="2983969"/>
              <a:ext cx="629006" cy="523925"/>
            </a:xfrm>
            <a:prstGeom prst="rect">
              <a:avLst/>
            </a:prstGeom>
          </p:spPr>
        </p:pic>
      </p:grpSp>
      <p:grpSp>
        <p:nvGrpSpPr>
          <p:cNvPr id="13" name="组合 12"/>
          <p:cNvGrpSpPr/>
          <p:nvPr/>
        </p:nvGrpSpPr>
        <p:grpSpPr>
          <a:xfrm>
            <a:off x="6425705" y="2292075"/>
            <a:ext cx="818530" cy="784744"/>
            <a:chOff x="6412643" y="2723149"/>
            <a:chExt cx="818530" cy="784744"/>
          </a:xfrm>
        </p:grpSpPr>
        <p:sp>
          <p:nvSpPr>
            <p:cNvPr id="14" name="Rectangle 56"/>
            <p:cNvSpPr>
              <a:spLocks noChangeArrowheads="1"/>
            </p:cNvSpPr>
            <p:nvPr/>
          </p:nvSpPr>
          <p:spPr bwMode="auto">
            <a:xfrm>
              <a:off x="6412643" y="3004367"/>
              <a:ext cx="272513"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B</a:t>
              </a:r>
            </a:p>
          </p:txBody>
        </p:sp>
        <p:sp>
          <p:nvSpPr>
            <p:cNvPr id="15" name="Rectangle 58"/>
            <p:cNvSpPr>
              <a:spLocks noChangeArrowheads="1"/>
            </p:cNvSpPr>
            <p:nvPr/>
          </p:nvSpPr>
          <p:spPr bwMode="auto">
            <a:xfrm>
              <a:off x="6456216" y="2723149"/>
              <a:ext cx="774957"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服务器</a:t>
              </a:r>
            </a:p>
          </p:txBody>
        </p:sp>
        <p:pic>
          <p:nvPicPr>
            <p:cNvPr id="16" name="内容占位符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3058" y="2983968"/>
              <a:ext cx="629006" cy="523925"/>
            </a:xfrm>
            <a:prstGeom prst="rect">
              <a:avLst/>
            </a:prstGeom>
          </p:spPr>
        </p:pic>
      </p:grpSp>
      <p:grpSp>
        <p:nvGrpSpPr>
          <p:cNvPr id="26" name="组合 25"/>
          <p:cNvGrpSpPr/>
          <p:nvPr/>
        </p:nvGrpSpPr>
        <p:grpSpPr>
          <a:xfrm>
            <a:off x="6495448" y="3104255"/>
            <a:ext cx="854360" cy="967429"/>
            <a:chOff x="1899489" y="5468471"/>
            <a:chExt cx="854360" cy="1082185"/>
          </a:xfrm>
        </p:grpSpPr>
        <p:sp>
          <p:nvSpPr>
            <p:cNvPr id="24" name="Rectangle 4"/>
            <p:cNvSpPr>
              <a:spLocks noChangeArrowheads="1"/>
            </p:cNvSpPr>
            <p:nvPr/>
          </p:nvSpPr>
          <p:spPr bwMode="auto">
            <a:xfrm>
              <a:off x="1899489" y="5468471"/>
              <a:ext cx="854360" cy="1082185"/>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25" name="Rectangle 5"/>
            <p:cNvSpPr>
              <a:spLocks noChangeArrowheads="1"/>
            </p:cNvSpPr>
            <p:nvPr/>
          </p:nvSpPr>
          <p:spPr bwMode="auto">
            <a:xfrm>
              <a:off x="1905683" y="5669383"/>
              <a:ext cx="820021" cy="787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ESTAB-</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LISED</a:t>
              </a:r>
            </a:p>
          </p:txBody>
        </p:sp>
      </p:grpSp>
      <p:grpSp>
        <p:nvGrpSpPr>
          <p:cNvPr id="27" name="Group 61"/>
          <p:cNvGrpSpPr>
            <a:grpSpLocks/>
          </p:cNvGrpSpPr>
          <p:nvPr/>
        </p:nvGrpSpPr>
        <p:grpSpPr bwMode="auto">
          <a:xfrm>
            <a:off x="2619241" y="3581225"/>
            <a:ext cx="3942449" cy="619183"/>
            <a:chOff x="1520" y="1816"/>
            <a:chExt cx="2660" cy="491"/>
          </a:xfrm>
        </p:grpSpPr>
        <p:sp>
          <p:nvSpPr>
            <p:cNvPr id="28" name="Rectangle 25"/>
            <p:cNvSpPr>
              <a:spLocks noChangeArrowheads="1"/>
            </p:cNvSpPr>
            <p:nvPr/>
          </p:nvSpPr>
          <p:spPr bwMode="auto">
            <a:xfrm rot="308128">
              <a:off x="2133" y="1816"/>
              <a:ext cx="134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FIN = 1, </a:t>
              </a:r>
              <a:r>
                <a:rPr kumimoji="1" lang="en-US" altLang="zh-CN" b="0" i="0" u="none" strike="noStrike" kern="0" cap="none" spc="0" normalizeH="0" baseline="0" noProof="0" dirty="0" err="1">
                  <a:ln>
                    <a:noFill/>
                  </a:ln>
                  <a:solidFill>
                    <a:srgbClr val="3333CC"/>
                  </a:solidFill>
                  <a:effectLst/>
                  <a:uLnTx/>
                  <a:uFillTx/>
                  <a:latin typeface="Calibri" panose="020F0502020204030204" pitchFamily="34" charset="0"/>
                  <a:ea typeface="华文楷体" panose="02010600040101010101" pitchFamily="2" charset="-122"/>
                </a:rPr>
                <a:t>seq</a:t>
              </a: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 = u</a:t>
              </a:r>
            </a:p>
          </p:txBody>
        </p:sp>
        <p:sp>
          <p:nvSpPr>
            <p:cNvPr id="29" name="Line 28"/>
            <p:cNvSpPr>
              <a:spLocks noChangeShapeType="1"/>
            </p:cNvSpPr>
            <p:nvPr/>
          </p:nvSpPr>
          <p:spPr bwMode="auto">
            <a:xfrm>
              <a:off x="1520" y="1893"/>
              <a:ext cx="2660" cy="414"/>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30" name="组合 29"/>
          <p:cNvGrpSpPr/>
          <p:nvPr/>
        </p:nvGrpSpPr>
        <p:grpSpPr>
          <a:xfrm>
            <a:off x="1881932" y="3059156"/>
            <a:ext cx="866476" cy="558981"/>
            <a:chOff x="1899489" y="5410277"/>
            <a:chExt cx="866476" cy="993029"/>
          </a:xfrm>
        </p:grpSpPr>
        <p:sp>
          <p:nvSpPr>
            <p:cNvPr id="31" name="Rectangle 4"/>
            <p:cNvSpPr>
              <a:spLocks noChangeArrowheads="1"/>
            </p:cNvSpPr>
            <p:nvPr/>
          </p:nvSpPr>
          <p:spPr bwMode="auto">
            <a:xfrm>
              <a:off x="1899489" y="5468471"/>
              <a:ext cx="854360" cy="934835"/>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32" name="Rectangle 5"/>
            <p:cNvSpPr>
              <a:spLocks noChangeArrowheads="1"/>
            </p:cNvSpPr>
            <p:nvPr/>
          </p:nvSpPr>
          <p:spPr bwMode="auto">
            <a:xfrm>
              <a:off x="1945944" y="5410277"/>
              <a:ext cx="820021" cy="787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ESTAB-</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LISED</a:t>
              </a:r>
            </a:p>
          </p:txBody>
        </p:sp>
      </p:grpSp>
      <p:grpSp>
        <p:nvGrpSpPr>
          <p:cNvPr id="20" name="Group 18"/>
          <p:cNvGrpSpPr>
            <a:grpSpLocks/>
          </p:cNvGrpSpPr>
          <p:nvPr/>
        </p:nvGrpSpPr>
        <p:grpSpPr bwMode="auto">
          <a:xfrm>
            <a:off x="1590437" y="3076819"/>
            <a:ext cx="6278563" cy="82550"/>
            <a:chOff x="1020" y="481"/>
            <a:chExt cx="4037" cy="46"/>
          </a:xfrm>
        </p:grpSpPr>
        <p:sp>
          <p:nvSpPr>
            <p:cNvPr id="21" name="Line 19"/>
            <p:cNvSpPr>
              <a:spLocks noChangeShapeType="1"/>
            </p:cNvSpPr>
            <p:nvPr/>
          </p:nvSpPr>
          <p:spPr bwMode="auto">
            <a:xfrm>
              <a:off x="1020" y="527"/>
              <a:ext cx="4037"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2" name="Line 20"/>
            <p:cNvSpPr>
              <a:spLocks noChangeShapeType="1"/>
            </p:cNvSpPr>
            <p:nvPr/>
          </p:nvSpPr>
          <p:spPr bwMode="auto">
            <a:xfrm>
              <a:off x="1020" y="481"/>
              <a:ext cx="4037"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grpSp>
      <p:grpSp>
        <p:nvGrpSpPr>
          <p:cNvPr id="50" name="Group 32"/>
          <p:cNvGrpSpPr>
            <a:grpSpLocks/>
          </p:cNvGrpSpPr>
          <p:nvPr/>
        </p:nvGrpSpPr>
        <p:grpSpPr bwMode="auto">
          <a:xfrm>
            <a:off x="3376635" y="3185693"/>
            <a:ext cx="2371725" cy="318123"/>
            <a:chOff x="2088" y="3679"/>
            <a:chExt cx="1494" cy="231"/>
          </a:xfrm>
        </p:grpSpPr>
        <p:sp>
          <p:nvSpPr>
            <p:cNvPr id="51" name="AutoShape 33"/>
            <p:cNvSpPr>
              <a:spLocks noChangeArrowheads="1"/>
            </p:cNvSpPr>
            <p:nvPr/>
          </p:nvSpPr>
          <p:spPr bwMode="auto">
            <a:xfrm>
              <a:off x="2088" y="3735"/>
              <a:ext cx="1494" cy="166"/>
            </a:xfrm>
            <a:prstGeom prst="leftRightArrow">
              <a:avLst>
                <a:gd name="adj1" fmla="val 55880"/>
                <a:gd name="adj2" fmla="val 103167"/>
              </a:avLst>
            </a:prstGeom>
            <a:solidFill>
              <a:schemeClr val="accent5">
                <a:lumMod val="50000"/>
              </a:schemeClr>
            </a:solidFill>
            <a:ln w="12700">
              <a:solidFill>
                <a:schemeClr val="accent5">
                  <a:lumMod val="1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2" name="Rectangle 34"/>
            <p:cNvSpPr>
              <a:spLocks noChangeArrowheads="1"/>
            </p:cNvSpPr>
            <p:nvPr/>
          </p:nvSpPr>
          <p:spPr bwMode="auto">
            <a:xfrm>
              <a:off x="2462" y="3679"/>
              <a:ext cx="697" cy="231"/>
            </a:xfrm>
            <a:prstGeom prst="rect">
              <a:avLst/>
            </a:prstGeom>
            <a:solidFill>
              <a:srgbClr val="CCECFF"/>
            </a:solidFill>
            <a:ln w="38100" cmpd="dbl">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华文楷体" panose="02010600040101010101" pitchFamily="2" charset="-122"/>
                  <a:ea typeface="华文楷体" panose="02010600040101010101" pitchFamily="2" charset="-122"/>
                </a:rPr>
                <a:t>数据传输</a:t>
              </a:r>
            </a:p>
          </p:txBody>
        </p:sp>
      </p:grpSp>
      <p:cxnSp>
        <p:nvCxnSpPr>
          <p:cNvPr id="53" name="直接连接符 52"/>
          <p:cNvCxnSpPr/>
          <p:nvPr/>
        </p:nvCxnSpPr>
        <p:spPr>
          <a:xfrm flipV="1">
            <a:off x="859119" y="3051007"/>
            <a:ext cx="1021281" cy="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859119" y="3049936"/>
            <a:ext cx="0" cy="69773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859120" y="3747674"/>
            <a:ext cx="1021280" cy="0"/>
          </a:xfrm>
          <a:prstGeom prst="line">
            <a:avLst/>
          </a:prstGeom>
          <a:ln w="25400">
            <a:solidFill>
              <a:schemeClr val="accent5">
                <a:lumMod val="50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sp>
        <p:nvSpPr>
          <p:cNvPr id="56" name="Rectangle 45"/>
          <p:cNvSpPr>
            <a:spLocks noChangeArrowheads="1"/>
          </p:cNvSpPr>
          <p:nvPr/>
        </p:nvSpPr>
        <p:spPr bwMode="auto">
          <a:xfrm>
            <a:off x="834293" y="3398805"/>
            <a:ext cx="110607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kern="0" dirty="0">
                <a:solidFill>
                  <a:srgbClr val="3333CC"/>
                </a:solidFill>
                <a:latin typeface="Calibri" panose="020F0502020204030204" pitchFamily="34" charset="0"/>
                <a:ea typeface="华文楷体" panose="02010600040101010101" pitchFamily="2" charset="-122"/>
              </a:rPr>
              <a:t>主动关闭</a:t>
            </a:r>
            <a:endPar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grpSp>
        <p:nvGrpSpPr>
          <p:cNvPr id="57" name="组合 56"/>
          <p:cNvGrpSpPr/>
          <p:nvPr/>
        </p:nvGrpSpPr>
        <p:grpSpPr>
          <a:xfrm>
            <a:off x="1869925" y="3721603"/>
            <a:ext cx="867996" cy="901287"/>
            <a:chOff x="1895323" y="5468471"/>
            <a:chExt cx="867996" cy="1082185"/>
          </a:xfrm>
        </p:grpSpPr>
        <p:sp>
          <p:nvSpPr>
            <p:cNvPr id="58" name="Rectangle 4"/>
            <p:cNvSpPr>
              <a:spLocks noChangeArrowheads="1"/>
            </p:cNvSpPr>
            <p:nvPr/>
          </p:nvSpPr>
          <p:spPr bwMode="auto">
            <a:xfrm>
              <a:off x="1899489" y="5468471"/>
              <a:ext cx="854360" cy="1082185"/>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59" name="Rectangle 5"/>
            <p:cNvSpPr>
              <a:spLocks noChangeArrowheads="1"/>
            </p:cNvSpPr>
            <p:nvPr/>
          </p:nvSpPr>
          <p:spPr bwMode="auto">
            <a:xfrm>
              <a:off x="1895323" y="5621650"/>
              <a:ext cx="867996" cy="772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FIN-</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WAIT-1</a:t>
              </a:r>
            </a:p>
          </p:txBody>
        </p:sp>
      </p:grpSp>
      <p:grpSp>
        <p:nvGrpSpPr>
          <p:cNvPr id="17" name="组合 16"/>
          <p:cNvGrpSpPr/>
          <p:nvPr/>
        </p:nvGrpSpPr>
        <p:grpSpPr>
          <a:xfrm>
            <a:off x="2586367" y="4161861"/>
            <a:ext cx="3971266" cy="522680"/>
            <a:chOff x="2586367" y="4161861"/>
            <a:chExt cx="3971266" cy="522680"/>
          </a:xfrm>
        </p:grpSpPr>
        <p:sp>
          <p:nvSpPr>
            <p:cNvPr id="40" name="Line 49"/>
            <p:cNvSpPr>
              <a:spLocks noChangeShapeType="1"/>
            </p:cNvSpPr>
            <p:nvPr/>
          </p:nvSpPr>
          <p:spPr bwMode="auto">
            <a:xfrm flipH="1">
              <a:off x="2586367" y="4250741"/>
              <a:ext cx="3971266" cy="433800"/>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1" name="Rectangle 50"/>
            <p:cNvSpPr>
              <a:spLocks noChangeArrowheads="1"/>
            </p:cNvSpPr>
            <p:nvPr/>
          </p:nvSpPr>
          <p:spPr bwMode="auto">
            <a:xfrm rot="21272610" flipH="1">
              <a:off x="3087632" y="4161861"/>
              <a:ext cx="268291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ACK = 1, </a:t>
              </a:r>
              <a:r>
                <a:rPr kumimoji="1" lang="en-US" altLang="zh-CN" dirty="0" err="1">
                  <a:solidFill>
                    <a:srgbClr val="3333CC"/>
                  </a:solidFill>
                  <a:latin typeface="Calibri" panose="020F0502020204030204" pitchFamily="34" charset="0"/>
                  <a:ea typeface="黑体" panose="02010609060101010101" pitchFamily="49" charset="-122"/>
                </a:rPr>
                <a:t>seq</a:t>
              </a:r>
              <a:r>
                <a:rPr kumimoji="1" lang="en-US" altLang="zh-CN" dirty="0">
                  <a:solidFill>
                    <a:srgbClr val="3333CC"/>
                  </a:solidFill>
                  <a:latin typeface="Calibri" panose="020F0502020204030204" pitchFamily="34" charset="0"/>
                  <a:ea typeface="黑体" panose="02010609060101010101" pitchFamily="49" charset="-122"/>
                </a:rPr>
                <a:t> = v, </a:t>
              </a:r>
              <a:r>
                <a:rPr kumimoji="1" lang="en-US" altLang="zh-CN" dirty="0" err="1">
                  <a:solidFill>
                    <a:srgbClr val="3333CC"/>
                  </a:solidFill>
                  <a:latin typeface="Calibri" panose="020F0502020204030204" pitchFamily="34" charset="0"/>
                  <a:ea typeface="黑体" panose="02010609060101010101" pitchFamily="49" charset="-122"/>
                </a:rPr>
                <a:t>ack</a:t>
              </a:r>
              <a:r>
                <a:rPr kumimoji="1" lang="en-US" altLang="zh-CN" dirty="0">
                  <a:solidFill>
                    <a:srgbClr val="3333CC"/>
                  </a:solidFill>
                  <a:latin typeface="Calibri" panose="020F0502020204030204" pitchFamily="34" charset="0"/>
                  <a:ea typeface="黑体" panose="02010609060101010101" pitchFamily="49" charset="-122"/>
                </a:rPr>
                <a:t>= u </a:t>
              </a:r>
              <a:r>
                <a:rPr kumimoji="1" lang="en-US" altLang="zh-CN" b="1" dirty="0">
                  <a:solidFill>
                    <a:srgbClr val="3333CC"/>
                  </a:solidFill>
                  <a:latin typeface="Calibri" panose="020F0502020204030204" pitchFamily="34" charset="0"/>
                  <a:ea typeface="黑体" panose="02010609060101010101" pitchFamily="49" charset="-122"/>
                  <a:sym typeface="Symbol" panose="05050102010706020507" pitchFamily="18" charset="2"/>
                </a:rPr>
                <a:t></a:t>
              </a:r>
              <a:r>
                <a:rPr kumimoji="1" lang="en-US" altLang="zh-CN" dirty="0">
                  <a:solidFill>
                    <a:srgbClr val="3333CC"/>
                  </a:solidFill>
                  <a:latin typeface="Calibri" panose="020F0502020204030204" pitchFamily="34" charset="0"/>
                  <a:ea typeface="黑体" panose="02010609060101010101" pitchFamily="49" charset="-122"/>
                  <a:sym typeface="Symbol" panose="05050102010706020507" pitchFamily="18" charset="2"/>
                </a:rPr>
                <a:t> 1</a:t>
              </a:r>
              <a:endParaRPr kumimoji="1" lang="en-US" altLang="zh-CN" dirty="0">
                <a:solidFill>
                  <a:srgbClr val="3333CC"/>
                </a:solidFill>
                <a:latin typeface="Calibri" panose="020F0502020204030204" pitchFamily="34" charset="0"/>
                <a:ea typeface="黑体" panose="02010609060101010101" pitchFamily="49" charset="-122"/>
              </a:endParaRPr>
            </a:p>
          </p:txBody>
        </p:sp>
      </p:grpSp>
      <p:grpSp>
        <p:nvGrpSpPr>
          <p:cNvPr id="43" name="组合 42"/>
          <p:cNvGrpSpPr/>
          <p:nvPr/>
        </p:nvGrpSpPr>
        <p:grpSpPr>
          <a:xfrm>
            <a:off x="6495448" y="4285403"/>
            <a:ext cx="876325" cy="643766"/>
            <a:chOff x="1899489" y="5410277"/>
            <a:chExt cx="876325" cy="885152"/>
          </a:xfrm>
        </p:grpSpPr>
        <p:sp>
          <p:nvSpPr>
            <p:cNvPr id="44" name="Rectangle 4"/>
            <p:cNvSpPr>
              <a:spLocks noChangeArrowheads="1"/>
            </p:cNvSpPr>
            <p:nvPr/>
          </p:nvSpPr>
          <p:spPr bwMode="auto">
            <a:xfrm>
              <a:off x="1899489" y="5468471"/>
              <a:ext cx="854360" cy="812348"/>
            </a:xfrm>
            <a:prstGeom prst="rect">
              <a:avLst/>
            </a:prstGeom>
            <a:solidFill>
              <a:srgbClr val="CCCC00"/>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45" name="Rectangle 5"/>
            <p:cNvSpPr>
              <a:spLocks noChangeArrowheads="1"/>
            </p:cNvSpPr>
            <p:nvPr/>
          </p:nvSpPr>
          <p:spPr bwMode="auto">
            <a:xfrm>
              <a:off x="1936095" y="5410277"/>
              <a:ext cx="839719" cy="885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CLOSE-</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WAIT</a:t>
              </a:r>
            </a:p>
          </p:txBody>
        </p:sp>
      </p:grpSp>
      <p:sp>
        <p:nvSpPr>
          <p:cNvPr id="48" name="Freeform 45"/>
          <p:cNvSpPr>
            <a:spLocks/>
          </p:cNvSpPr>
          <p:nvPr/>
        </p:nvSpPr>
        <p:spPr bwMode="auto">
          <a:xfrm>
            <a:off x="7332519" y="2756263"/>
            <a:ext cx="573087" cy="2172906"/>
          </a:xfrm>
          <a:custGeom>
            <a:avLst/>
            <a:gdLst>
              <a:gd name="T0" fmla="*/ 100 w 451"/>
              <a:gd name="T1" fmla="*/ 965 h 965"/>
              <a:gd name="T2" fmla="*/ 336 w 451"/>
              <a:gd name="T3" fmla="*/ 894 h 965"/>
              <a:gd name="T4" fmla="*/ 426 w 451"/>
              <a:gd name="T5" fmla="*/ 708 h 965"/>
              <a:gd name="T6" fmla="*/ 451 w 451"/>
              <a:gd name="T7" fmla="*/ 417 h 965"/>
              <a:gd name="T8" fmla="*/ 426 w 451"/>
              <a:gd name="T9" fmla="*/ 207 h 965"/>
              <a:gd name="T10" fmla="*/ 336 w 451"/>
              <a:gd name="T11" fmla="*/ 72 h 965"/>
              <a:gd name="T12" fmla="*/ 0 w 451"/>
              <a:gd name="T13" fmla="*/ 0 h 965"/>
            </a:gdLst>
            <a:ahLst/>
            <a:cxnLst>
              <a:cxn ang="0">
                <a:pos x="T0" y="T1"/>
              </a:cxn>
              <a:cxn ang="0">
                <a:pos x="T2" y="T3"/>
              </a:cxn>
              <a:cxn ang="0">
                <a:pos x="T4" y="T5"/>
              </a:cxn>
              <a:cxn ang="0">
                <a:pos x="T6" y="T7"/>
              </a:cxn>
              <a:cxn ang="0">
                <a:pos x="T8" y="T9"/>
              </a:cxn>
              <a:cxn ang="0">
                <a:pos x="T10" y="T11"/>
              </a:cxn>
              <a:cxn ang="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9" name="Rectangle 58"/>
          <p:cNvSpPr>
            <a:spLocks noChangeArrowheads="1"/>
          </p:cNvSpPr>
          <p:nvPr/>
        </p:nvSpPr>
        <p:spPr bwMode="auto">
          <a:xfrm>
            <a:off x="7869000" y="3424479"/>
            <a:ext cx="644408" cy="92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kern="0" dirty="0">
                <a:solidFill>
                  <a:srgbClr val="3333CC"/>
                </a:solidFill>
                <a:latin typeface="Calibri" panose="020F0502020204030204" pitchFamily="34" charset="0"/>
                <a:ea typeface="华文楷体" panose="02010600040101010101" pitchFamily="2" charset="-122"/>
              </a:rPr>
              <a:t>通知</a:t>
            </a:r>
            <a:endParaRPr kumimoji="1" lang="en-US" altLang="zh-CN" kern="0" dirty="0">
              <a:solidFill>
                <a:srgbClr val="3333CC"/>
              </a:solidFill>
              <a:latin typeface="Calibri" panose="020F0502020204030204" pitchFamily="34" charset="0"/>
              <a:ea typeface="华文楷体" panose="02010600040101010101" pitchFamily="2" charset="-122"/>
            </a:endParaRPr>
          </a:p>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kern="0" dirty="0">
                <a:solidFill>
                  <a:srgbClr val="3333CC"/>
                </a:solidFill>
                <a:latin typeface="Calibri" panose="020F0502020204030204" pitchFamily="34" charset="0"/>
                <a:ea typeface="华文楷体" panose="02010600040101010101" pitchFamily="2" charset="-122"/>
              </a:rPr>
              <a:t>应用</a:t>
            </a:r>
            <a:endParaRPr kumimoji="1" lang="en-US" altLang="zh-CN" kern="0" dirty="0">
              <a:solidFill>
                <a:srgbClr val="3333CC"/>
              </a:solidFill>
              <a:latin typeface="Calibri" panose="020F0502020204030204" pitchFamily="34" charset="0"/>
              <a:ea typeface="华文楷体" panose="02010600040101010101" pitchFamily="2" charset="-122"/>
            </a:endParaRPr>
          </a:p>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kern="0" dirty="0">
                <a:solidFill>
                  <a:srgbClr val="3333CC"/>
                </a:solidFill>
                <a:latin typeface="Calibri" panose="020F0502020204030204" pitchFamily="34" charset="0"/>
                <a:ea typeface="华文楷体" panose="02010600040101010101" pitchFamily="2" charset="-122"/>
              </a:rPr>
              <a:t>进程</a:t>
            </a:r>
            <a:endPar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grpSp>
        <p:nvGrpSpPr>
          <p:cNvPr id="47" name="组合 46"/>
          <p:cNvGrpSpPr/>
          <p:nvPr/>
        </p:nvGrpSpPr>
        <p:grpSpPr>
          <a:xfrm>
            <a:off x="1868296" y="4790915"/>
            <a:ext cx="867996" cy="695486"/>
            <a:chOff x="1896346" y="5468472"/>
            <a:chExt cx="867996" cy="972581"/>
          </a:xfrm>
        </p:grpSpPr>
        <p:sp>
          <p:nvSpPr>
            <p:cNvPr id="60" name="Rectangle 4"/>
            <p:cNvSpPr>
              <a:spLocks noChangeArrowheads="1"/>
            </p:cNvSpPr>
            <p:nvPr/>
          </p:nvSpPr>
          <p:spPr bwMode="auto">
            <a:xfrm>
              <a:off x="1899489" y="5468472"/>
              <a:ext cx="854360" cy="972581"/>
            </a:xfrm>
            <a:prstGeom prst="rect">
              <a:avLst/>
            </a:prstGeom>
            <a:solidFill>
              <a:srgbClr val="FF66FF"/>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61" name="Rectangle 5"/>
            <p:cNvSpPr>
              <a:spLocks noChangeArrowheads="1"/>
            </p:cNvSpPr>
            <p:nvPr/>
          </p:nvSpPr>
          <p:spPr bwMode="auto">
            <a:xfrm>
              <a:off x="1896346" y="5494782"/>
              <a:ext cx="867996" cy="900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FIN-</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WAIT-2</a:t>
              </a:r>
            </a:p>
          </p:txBody>
        </p:sp>
      </p:grpSp>
      <p:grpSp>
        <p:nvGrpSpPr>
          <p:cNvPr id="63" name="Group 32"/>
          <p:cNvGrpSpPr>
            <a:grpSpLocks/>
          </p:cNvGrpSpPr>
          <p:nvPr/>
        </p:nvGrpSpPr>
        <p:grpSpPr bwMode="auto">
          <a:xfrm rot="21174205">
            <a:off x="3672181" y="4698679"/>
            <a:ext cx="1700213" cy="318123"/>
            <a:chOff x="2088" y="3679"/>
            <a:chExt cx="1071" cy="231"/>
          </a:xfrm>
        </p:grpSpPr>
        <p:sp>
          <p:nvSpPr>
            <p:cNvPr id="64" name="AutoShape 33"/>
            <p:cNvSpPr>
              <a:spLocks noChangeArrowheads="1"/>
            </p:cNvSpPr>
            <p:nvPr/>
          </p:nvSpPr>
          <p:spPr bwMode="auto">
            <a:xfrm>
              <a:off x="2088" y="3715"/>
              <a:ext cx="1007" cy="186"/>
            </a:xfrm>
            <a:prstGeom prst="leftRightArrow">
              <a:avLst>
                <a:gd name="adj1" fmla="val 55880"/>
                <a:gd name="adj2" fmla="val 103167"/>
              </a:avLst>
            </a:prstGeom>
            <a:solidFill>
              <a:schemeClr val="accent5">
                <a:lumMod val="50000"/>
              </a:schemeClr>
            </a:solidFill>
            <a:ln w="12700">
              <a:solidFill>
                <a:schemeClr val="accent5">
                  <a:lumMod val="1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5" name="Rectangle 34"/>
            <p:cNvSpPr>
              <a:spLocks noChangeArrowheads="1"/>
            </p:cNvSpPr>
            <p:nvPr/>
          </p:nvSpPr>
          <p:spPr bwMode="auto">
            <a:xfrm>
              <a:off x="2462" y="3679"/>
              <a:ext cx="697" cy="231"/>
            </a:xfrm>
            <a:prstGeom prst="rect">
              <a:avLst/>
            </a:prstGeom>
            <a:solidFill>
              <a:srgbClr val="CCECFF"/>
            </a:solidFill>
            <a:ln w="38100" cmpd="dbl">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华文楷体" panose="02010600040101010101" pitchFamily="2" charset="-122"/>
                  <a:ea typeface="华文楷体" panose="02010600040101010101" pitchFamily="2" charset="-122"/>
                </a:rPr>
                <a:t>数据传输</a:t>
              </a:r>
            </a:p>
          </p:txBody>
        </p:sp>
      </p:grpSp>
    </p:spTree>
    <p:custDataLst>
      <p:tags r:id="rId1"/>
    </p:custDataLst>
    <p:extLst>
      <p:ext uri="{BB962C8B-B14F-4D97-AF65-F5344CB8AC3E}">
        <p14:creationId xmlns:p14="http://schemas.microsoft.com/office/powerpoint/2010/main" val="23118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up)">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ssolv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wipe(right)">
                                      <p:cBhvr>
                                        <p:cTn id="2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319346"/>
            <a:ext cx="8229600" cy="5538654"/>
          </a:xfrm>
        </p:spPr>
        <p:txBody>
          <a:bodyPr/>
          <a:lstStyle/>
          <a:p>
            <a:pPr>
              <a:lnSpc>
                <a:spcPct val="150000"/>
              </a:lnSpc>
            </a:pPr>
            <a:r>
              <a:rPr lang="en-US" altLang="zh-CN" dirty="0">
                <a:solidFill>
                  <a:schemeClr val="bg1">
                    <a:lumMod val="75000"/>
                  </a:schemeClr>
                </a:solidFill>
              </a:rPr>
              <a:t>5.1  </a:t>
            </a:r>
            <a:r>
              <a:rPr lang="zh-CN" altLang="en-US" dirty="0">
                <a:solidFill>
                  <a:schemeClr val="bg1">
                    <a:lumMod val="75000"/>
                  </a:schemeClr>
                </a:solidFill>
              </a:rPr>
              <a:t>传输层协议概述</a:t>
            </a:r>
            <a:endParaRPr lang="en-US" altLang="zh-CN" dirty="0">
              <a:solidFill>
                <a:schemeClr val="bg1">
                  <a:lumMod val="75000"/>
                </a:schemeClr>
              </a:solidFill>
            </a:endParaRPr>
          </a:p>
          <a:p>
            <a:r>
              <a:rPr lang="en-US" altLang="zh-CN" dirty="0">
                <a:solidFill>
                  <a:schemeClr val="bg1">
                    <a:lumMod val="75000"/>
                  </a:schemeClr>
                </a:solidFill>
              </a:rPr>
              <a:t>5.2  </a:t>
            </a:r>
            <a:r>
              <a:rPr lang="zh-CN" altLang="en-US" dirty="0">
                <a:solidFill>
                  <a:schemeClr val="bg1">
                    <a:lumMod val="75000"/>
                  </a:schemeClr>
                </a:solidFill>
              </a:rPr>
              <a:t>用户数据报协议 </a:t>
            </a:r>
            <a:r>
              <a:rPr lang="en-US" altLang="zh-CN" dirty="0">
                <a:solidFill>
                  <a:schemeClr val="bg1">
                    <a:lumMod val="75000"/>
                  </a:schemeClr>
                </a:solidFill>
              </a:rPr>
              <a:t>UDP</a:t>
            </a:r>
          </a:p>
          <a:p>
            <a:r>
              <a:rPr lang="en-US" altLang="zh-CN" dirty="0"/>
              <a:t>5.3  </a:t>
            </a:r>
            <a:r>
              <a:rPr lang="zh-CN" altLang="en-US" dirty="0"/>
              <a:t>传输控制协议 </a:t>
            </a:r>
            <a:r>
              <a:rPr lang="en-US" altLang="zh-CN" dirty="0"/>
              <a:t>TCP </a:t>
            </a:r>
          </a:p>
          <a:p>
            <a:pPr lvl="1">
              <a:spcBef>
                <a:spcPts val="1200"/>
              </a:spcBef>
            </a:pPr>
            <a:r>
              <a:rPr lang="en-US" altLang="zh-CN" dirty="0"/>
              <a:t>5.3.1  TCP</a:t>
            </a:r>
            <a:r>
              <a:rPr lang="zh-CN" altLang="en-US" dirty="0"/>
              <a:t>协议概述</a:t>
            </a:r>
            <a:endParaRPr lang="en-US" altLang="zh-CN" dirty="0"/>
          </a:p>
          <a:p>
            <a:pPr lvl="1">
              <a:spcBef>
                <a:spcPts val="1200"/>
              </a:spcBef>
            </a:pPr>
            <a:r>
              <a:rPr lang="en-US" altLang="zh-CN" dirty="0"/>
              <a:t>5.3.2  TCP</a:t>
            </a:r>
            <a:r>
              <a:rPr lang="zh-CN" altLang="en-US" dirty="0"/>
              <a:t>报文段格式</a:t>
            </a:r>
            <a:endParaRPr lang="en-US" altLang="zh-CN" dirty="0"/>
          </a:p>
          <a:p>
            <a:pPr lvl="1">
              <a:spcBef>
                <a:spcPts val="1200"/>
              </a:spcBef>
            </a:pPr>
            <a:r>
              <a:rPr lang="en-US" altLang="zh-CN" dirty="0"/>
              <a:t>5.3.3  </a:t>
            </a:r>
            <a:r>
              <a:rPr lang="zh-CN" altLang="en-US" dirty="0"/>
              <a:t>连接管理</a:t>
            </a:r>
            <a:endParaRPr lang="en-US" altLang="zh-CN" dirty="0"/>
          </a:p>
          <a:p>
            <a:pPr lvl="1">
              <a:spcBef>
                <a:spcPts val="1200"/>
              </a:spcBef>
            </a:pPr>
            <a:r>
              <a:rPr lang="en-US" altLang="zh-CN" dirty="0"/>
              <a:t>5.3.4  </a:t>
            </a:r>
            <a:r>
              <a:rPr lang="zh-CN" altLang="en-US" dirty="0"/>
              <a:t>滑动窗口</a:t>
            </a:r>
            <a:endParaRPr lang="en-US" altLang="zh-CN" dirty="0"/>
          </a:p>
          <a:p>
            <a:pPr lvl="1">
              <a:spcBef>
                <a:spcPts val="1200"/>
              </a:spcBef>
            </a:pPr>
            <a:r>
              <a:rPr lang="en-US" altLang="zh-CN" dirty="0"/>
              <a:t>5.3.5  </a:t>
            </a:r>
            <a:r>
              <a:rPr lang="zh-CN" altLang="en-US" dirty="0"/>
              <a:t>流量控制</a:t>
            </a:r>
            <a:endParaRPr lang="en-US" altLang="zh-CN" dirty="0"/>
          </a:p>
          <a:p>
            <a:pPr lvl="1">
              <a:spcBef>
                <a:spcPts val="1200"/>
              </a:spcBef>
            </a:pPr>
            <a:r>
              <a:rPr lang="en-US" altLang="zh-CN" dirty="0"/>
              <a:t>5.3.6  </a:t>
            </a:r>
            <a:r>
              <a:rPr lang="zh-CN" altLang="en-US" dirty="0"/>
              <a:t>触发传输</a:t>
            </a:r>
            <a:endParaRPr lang="en-US" altLang="zh-CN" dirty="0"/>
          </a:p>
          <a:p>
            <a:pPr lvl="1">
              <a:spcBef>
                <a:spcPts val="1200"/>
              </a:spcBef>
            </a:pPr>
            <a:r>
              <a:rPr lang="en-US" altLang="zh-CN" dirty="0"/>
              <a:t>5.3.7  </a:t>
            </a:r>
            <a:r>
              <a:rPr lang="zh-CN" altLang="en-US" dirty="0"/>
              <a:t>丢失恢复</a:t>
            </a:r>
            <a:endParaRPr lang="en-US" altLang="zh-CN" dirty="0"/>
          </a:p>
          <a:p>
            <a:pPr lvl="1">
              <a:spcBef>
                <a:spcPts val="1200"/>
              </a:spcBef>
            </a:pPr>
            <a:r>
              <a:rPr lang="en-US" altLang="zh-CN" dirty="0"/>
              <a:t>5.3.8  </a:t>
            </a:r>
            <a:r>
              <a:rPr lang="zh-CN" altLang="en-US" dirty="0"/>
              <a:t>拥塞控制</a:t>
            </a:r>
            <a:endParaRPr lang="en-US" altLang="zh-CN" dirty="0"/>
          </a:p>
          <a:p>
            <a:pPr lvl="1"/>
            <a:endParaRPr lang="en-US" altLang="zh-CN" dirty="0"/>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a:t>
            </a:fld>
            <a:endParaRPr lang="zh-CN" altLang="en-US" dirty="0"/>
          </a:p>
        </p:txBody>
      </p:sp>
    </p:spTree>
    <p:custDataLst>
      <p:tags r:id="rId1"/>
    </p:custDataLst>
    <p:extLst>
      <p:ext uri="{BB962C8B-B14F-4D97-AF65-F5344CB8AC3E}">
        <p14:creationId xmlns:p14="http://schemas.microsoft.com/office/powerpoint/2010/main" val="29595035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3" end="3"/>
                                            </p:txEl>
                                          </p:spTgt>
                                        </p:tgtEl>
                                        <p:attrNameLst>
                                          <p:attrName>style.opacity</p:attrName>
                                        </p:attrNameLst>
                                      </p:cBhvr>
                                      <p:to>
                                        <p:strVal val="0.25"/>
                                      </p:to>
                                    </p:set>
                                    <p:animEffect filter="image" prLst="opacity: 0.25">
                                      <p:cBhvr rctx="IE">
                                        <p:cTn id="7" dur="indefinite"/>
                                        <p:tgtEl>
                                          <p:spTgt spid="3">
                                            <p:txEl>
                                              <p:pRg st="3" end="3"/>
                                            </p:txEl>
                                          </p:spTgt>
                                        </p:tgtEl>
                                      </p:cBhvr>
                                    </p:animEffect>
                                  </p:childTnLst>
                                </p:cTn>
                              </p:par>
                              <p:par>
                                <p:cTn id="8" presetID="18" presetClass="emph" presetSubtype="0" fill="hold" nodeType="withEffect">
                                  <p:stCondLst>
                                    <p:cond delay="0"/>
                                  </p:stCondLst>
                                  <p:iterate type="lt">
                                    <p:tmPct val="4000"/>
                                  </p:iterate>
                                  <p:childTnLst>
                                    <p:set>
                                      <p:cBhvr override="childStyle">
                                        <p:cTn id="9" dur="500" fill="hold"/>
                                        <p:tgtEl>
                                          <p:spTgt spid="3">
                                            <p:txEl>
                                              <p:pRg st="5" end="5"/>
                                            </p:txEl>
                                          </p:spTgt>
                                        </p:tgtEl>
                                        <p:attrNameLst>
                                          <p:attrName>style.textDecorationUnderline</p:attrName>
                                        </p:attrNameLst>
                                      </p:cBhvr>
                                      <p:to>
                                        <p:strVal val="true"/>
                                      </p:to>
                                    </p:set>
                                  </p:childTnLst>
                                </p:cTn>
                              </p:par>
                              <p:par>
                                <p:cTn id="10" presetID="9" presetClass="emph" presetSubtype="0" nodeType="withEffect">
                                  <p:stCondLst>
                                    <p:cond delay="0"/>
                                  </p:stCondLst>
                                  <p:childTnLst>
                                    <p:set>
                                      <p:cBhvr rctx="PPT">
                                        <p:cTn id="11" dur="indefinite"/>
                                        <p:tgtEl>
                                          <p:spTgt spid="3">
                                            <p:txEl>
                                              <p:pRg st="6" end="6"/>
                                            </p:txEl>
                                          </p:spTgt>
                                        </p:tgtEl>
                                        <p:attrNameLst>
                                          <p:attrName>style.opacity</p:attrName>
                                        </p:attrNameLst>
                                      </p:cBhvr>
                                      <p:to>
                                        <p:strVal val="0.25"/>
                                      </p:to>
                                    </p:set>
                                    <p:animEffect filter="image" prLst="opacity: 0.25">
                                      <p:cBhvr rctx="IE">
                                        <p:cTn id="12" dur="indefinite"/>
                                        <p:tgtEl>
                                          <p:spTgt spid="3">
                                            <p:txEl>
                                              <p:pRg st="6" end="6"/>
                                            </p:txEl>
                                          </p:spTgt>
                                        </p:tgtEl>
                                      </p:cBhvr>
                                    </p:animEffect>
                                  </p:childTnLst>
                                </p:cTn>
                              </p:par>
                              <p:par>
                                <p:cTn id="13" presetID="9" presetClass="emph" presetSubtype="0" nodeType="withEffect">
                                  <p:stCondLst>
                                    <p:cond delay="0"/>
                                  </p:stCondLst>
                                  <p:childTnLst>
                                    <p:set>
                                      <p:cBhvr rctx="PPT">
                                        <p:cTn id="14" dur="indefinite"/>
                                        <p:tgtEl>
                                          <p:spTgt spid="3">
                                            <p:txEl>
                                              <p:pRg st="7" end="7"/>
                                            </p:txEl>
                                          </p:spTgt>
                                        </p:tgtEl>
                                        <p:attrNameLst>
                                          <p:attrName>style.opacity</p:attrName>
                                        </p:attrNameLst>
                                      </p:cBhvr>
                                      <p:to>
                                        <p:strVal val="0.25"/>
                                      </p:to>
                                    </p:set>
                                    <p:animEffect filter="image" prLst="opacity: 0.25">
                                      <p:cBhvr rctx="IE">
                                        <p:cTn id="15" dur="indefinite"/>
                                        <p:tgtEl>
                                          <p:spTgt spid="3">
                                            <p:txEl>
                                              <p:pRg st="7" end="7"/>
                                            </p:txEl>
                                          </p:spTgt>
                                        </p:tgtEl>
                                      </p:cBhvr>
                                    </p:animEffect>
                                  </p:childTnLst>
                                </p:cTn>
                              </p:par>
                              <p:par>
                                <p:cTn id="16" presetID="9" presetClass="emph" presetSubtype="0" nodeType="withEffect">
                                  <p:stCondLst>
                                    <p:cond delay="0"/>
                                  </p:stCondLst>
                                  <p:childTnLst>
                                    <p:set>
                                      <p:cBhvr rctx="PPT">
                                        <p:cTn id="17" dur="indefinite"/>
                                        <p:tgtEl>
                                          <p:spTgt spid="3">
                                            <p:txEl>
                                              <p:pRg st="8" end="8"/>
                                            </p:txEl>
                                          </p:spTgt>
                                        </p:tgtEl>
                                        <p:attrNameLst>
                                          <p:attrName>style.opacity</p:attrName>
                                        </p:attrNameLst>
                                      </p:cBhvr>
                                      <p:to>
                                        <p:strVal val="0.25"/>
                                      </p:to>
                                    </p:set>
                                    <p:animEffect filter="image" prLst="opacity: 0.25">
                                      <p:cBhvr rctx="IE">
                                        <p:cTn id="18" dur="indefinite"/>
                                        <p:tgtEl>
                                          <p:spTgt spid="3">
                                            <p:txEl>
                                              <p:pRg st="8" end="8"/>
                                            </p:txEl>
                                          </p:spTgt>
                                        </p:tgtEl>
                                      </p:cBhvr>
                                    </p:animEffect>
                                  </p:childTnLst>
                                </p:cTn>
                              </p:par>
                              <p:par>
                                <p:cTn id="19" presetID="9" presetClass="emph" presetSubtype="0" nodeType="withEffect">
                                  <p:stCondLst>
                                    <p:cond delay="0"/>
                                  </p:stCondLst>
                                  <p:childTnLst>
                                    <p:set>
                                      <p:cBhvr rctx="PPT">
                                        <p:cTn id="20" dur="indefinite"/>
                                        <p:tgtEl>
                                          <p:spTgt spid="3">
                                            <p:txEl>
                                              <p:pRg st="9" end="9"/>
                                            </p:txEl>
                                          </p:spTgt>
                                        </p:tgtEl>
                                        <p:attrNameLst>
                                          <p:attrName>style.opacity</p:attrName>
                                        </p:attrNameLst>
                                      </p:cBhvr>
                                      <p:to>
                                        <p:strVal val="0.25"/>
                                      </p:to>
                                    </p:set>
                                    <p:animEffect filter="image" prLst="opacity: 0.25">
                                      <p:cBhvr rctx="IE">
                                        <p:cTn id="21" dur="indefinite"/>
                                        <p:tgtEl>
                                          <p:spTgt spid="3">
                                            <p:txEl>
                                              <p:pRg st="9" end="9"/>
                                            </p:txEl>
                                          </p:spTgt>
                                        </p:tgtEl>
                                      </p:cBhvr>
                                    </p:animEffect>
                                  </p:childTnLst>
                                </p:cTn>
                              </p:par>
                              <p:par>
                                <p:cTn id="22" presetID="9" presetClass="emph" presetSubtype="0" nodeType="withEffect">
                                  <p:stCondLst>
                                    <p:cond delay="0"/>
                                  </p:stCondLst>
                                  <p:childTnLst>
                                    <p:set>
                                      <p:cBhvr rctx="PPT">
                                        <p:cTn id="23" dur="indefinite"/>
                                        <p:tgtEl>
                                          <p:spTgt spid="3">
                                            <p:txEl>
                                              <p:pRg st="10" end="10"/>
                                            </p:txEl>
                                          </p:spTgt>
                                        </p:tgtEl>
                                        <p:attrNameLst>
                                          <p:attrName>style.opacity</p:attrName>
                                        </p:attrNameLst>
                                      </p:cBhvr>
                                      <p:to>
                                        <p:strVal val="0.25"/>
                                      </p:to>
                                    </p:set>
                                    <p:animEffect filter="image" prLst="opacity: 0.25">
                                      <p:cBhvr rctx="IE">
                                        <p:cTn id="24" dur="indefinite"/>
                                        <p:tgtEl>
                                          <p:spTgt spid="3">
                                            <p:txEl>
                                              <p:pRg st="10" end="10"/>
                                            </p:txEl>
                                          </p:spTgt>
                                        </p:tgtEl>
                                      </p:cBhvr>
                                    </p:animEffect>
                                  </p:childTnLst>
                                </p:cTn>
                              </p:par>
                              <p:par>
                                <p:cTn id="25" presetID="9" presetClass="emph" presetSubtype="0" nodeType="withEffect">
                                  <p:stCondLst>
                                    <p:cond delay="0"/>
                                  </p:stCondLst>
                                  <p:iterate type="lt">
                                    <p:tmAbs val="0"/>
                                  </p:iterate>
                                  <p:childTnLst>
                                    <p:set>
                                      <p:cBhvr rctx="PPT">
                                        <p:cTn id="26" dur="indefinite"/>
                                        <p:tgtEl>
                                          <p:spTgt spid="3">
                                            <p:txEl>
                                              <p:pRg st="4" end="4"/>
                                            </p:txEl>
                                          </p:spTgt>
                                        </p:tgtEl>
                                        <p:attrNameLst>
                                          <p:attrName>style.opacity</p:attrName>
                                        </p:attrNameLst>
                                      </p:cBhvr>
                                      <p:to>
                                        <p:strVal val="0.25"/>
                                      </p:to>
                                    </p:set>
                                    <p:animEffect filter="image" prLst="opacity: 0.25">
                                      <p:cBhvr rctx="IE">
                                        <p:cTn id="27" dur="indefinite"/>
                                        <p:tgtEl>
                                          <p:spTgt spid="3">
                                            <p:txEl>
                                              <p:pRg st="4" end="4"/>
                                            </p:txEl>
                                          </p:spTgt>
                                        </p:tgtEl>
                                      </p:cBhvr>
                                    </p:animEffect>
                                  </p:childTnLst>
                                </p:cTn>
                              </p:par>
                              <p:par>
                                <p:cTn id="28" presetID="3" presetClass="emph" presetSubtype="2" fill="hold" nodeType="withEffect">
                                  <p:stCondLst>
                                    <p:cond delay="0"/>
                                  </p:stCondLst>
                                  <p:iterate type="lt">
                                    <p:tmPct val="0"/>
                                  </p:iterate>
                                  <p:childTnLst>
                                    <p:animClr clrSpc="rgb" dir="cw">
                                      <p:cBhvr override="childStyle">
                                        <p:cTn id="29" dur="500" fill="hold"/>
                                        <p:tgtEl>
                                          <p:spTgt spid="3">
                                            <p:txEl>
                                              <p:pRg st="5" end="5"/>
                                            </p:txEl>
                                          </p:spTgt>
                                        </p:tgtEl>
                                        <p:attrNameLst>
                                          <p:attrName>style.color</p:attrName>
                                        </p:attrNameLst>
                                      </p:cBhvr>
                                      <p:to>
                                        <a:srgbClr val="CC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连接释放</a:t>
            </a:r>
          </a:p>
        </p:txBody>
      </p:sp>
      <p:sp>
        <p:nvSpPr>
          <p:cNvPr id="3" name="内容占位符 2"/>
          <p:cNvSpPr>
            <a:spLocks noGrp="1"/>
          </p:cNvSpPr>
          <p:nvPr>
            <p:ph idx="1"/>
          </p:nvPr>
        </p:nvSpPr>
        <p:spPr>
          <a:xfrm>
            <a:off x="457200" y="1156768"/>
            <a:ext cx="8686800" cy="1063091"/>
          </a:xfrm>
        </p:spPr>
        <p:txBody>
          <a:bodyPr/>
          <a:lstStyle/>
          <a:p>
            <a:pPr>
              <a:lnSpc>
                <a:spcPct val="100000"/>
              </a:lnSpc>
            </a:pPr>
            <a:r>
              <a:rPr lang="zh-CN" altLang="en-US" sz="2000" dirty="0"/>
              <a:t>若</a:t>
            </a:r>
            <a:r>
              <a:rPr lang="en-US" altLang="zh-CN" sz="2000" dirty="0"/>
              <a:t>B</a:t>
            </a:r>
            <a:r>
              <a:rPr lang="zh-CN" altLang="en-US" sz="2000" dirty="0"/>
              <a:t>已没有向</a:t>
            </a:r>
            <a:r>
              <a:rPr lang="en-US" altLang="zh-CN" sz="2000" dirty="0"/>
              <a:t>A</a:t>
            </a:r>
            <a:r>
              <a:rPr lang="zh-CN" altLang="en-US" sz="2000" dirty="0"/>
              <a:t>的数据，其应用进程通知</a:t>
            </a:r>
            <a:r>
              <a:rPr lang="en-US" altLang="zh-CN" sz="2000" dirty="0"/>
              <a:t>TCP</a:t>
            </a:r>
            <a:r>
              <a:rPr lang="zh-CN" altLang="en-US" sz="2000" dirty="0"/>
              <a:t>释放连接</a:t>
            </a:r>
            <a:endParaRPr lang="en-US" altLang="zh-CN" sz="2000" dirty="0"/>
          </a:p>
          <a:p>
            <a:pPr>
              <a:lnSpc>
                <a:spcPct val="100000"/>
              </a:lnSpc>
            </a:pPr>
            <a:r>
              <a:rPr lang="en-US" altLang="zh-CN" sz="2000" dirty="0"/>
              <a:t>B</a:t>
            </a:r>
            <a:r>
              <a:rPr lang="zh-CN" altLang="en-US" sz="2000" dirty="0"/>
              <a:t>向</a:t>
            </a:r>
            <a:r>
              <a:rPr lang="en-US" altLang="zh-CN" sz="2000" dirty="0"/>
              <a:t>A</a:t>
            </a:r>
            <a:r>
              <a:rPr lang="zh-CN" altLang="en-US" sz="2000" dirty="0"/>
              <a:t>发送连接释放报文段后，进入</a:t>
            </a:r>
            <a:r>
              <a:rPr lang="en-US" altLang="zh-CN" sz="2000" dirty="0"/>
              <a:t>LAST-ACK (</a:t>
            </a:r>
            <a:r>
              <a:rPr lang="zh-CN" altLang="en-US" sz="2000" dirty="0"/>
              <a:t>最后确认</a:t>
            </a:r>
            <a:r>
              <a:rPr lang="en-US" altLang="zh-CN" sz="2000" dirty="0"/>
              <a:t>) </a:t>
            </a:r>
            <a:r>
              <a:rPr lang="zh-CN" altLang="en-US" sz="2000" dirty="0"/>
              <a:t>状态</a:t>
            </a:r>
            <a:endParaRPr lang="en-US" altLang="zh-CN" sz="20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20</a:t>
            </a:fld>
            <a:endParaRPr lang="zh-CN" altLang="en-US" dirty="0"/>
          </a:p>
        </p:txBody>
      </p:sp>
      <p:sp>
        <p:nvSpPr>
          <p:cNvPr id="5" name="文本框 4"/>
          <p:cNvSpPr txBox="1">
            <a:spLocks noChangeArrowheads="1"/>
          </p:cNvSpPr>
          <p:nvPr/>
        </p:nvSpPr>
        <p:spPr bwMode="auto">
          <a:xfrm>
            <a:off x="6701246" y="87868"/>
            <a:ext cx="23355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5.3.3   TCP</a:t>
            </a:r>
            <a:r>
              <a:rPr lang="zh-CN" altLang="en-US" sz="1800" dirty="0">
                <a:solidFill>
                  <a:schemeClr val="bg2">
                    <a:lumMod val="75000"/>
                  </a:schemeClr>
                </a:solidFill>
                <a:latin typeface="Calibri" panose="020F0502020204030204" pitchFamily="34" charset="0"/>
                <a:ea typeface="黑体" panose="02010609060101010101" pitchFamily="49" charset="-122"/>
              </a:rPr>
              <a:t>连接管理</a:t>
            </a:r>
          </a:p>
        </p:txBody>
      </p:sp>
      <p:grpSp>
        <p:nvGrpSpPr>
          <p:cNvPr id="6" name="组合 5"/>
          <p:cNvGrpSpPr/>
          <p:nvPr/>
        </p:nvGrpSpPr>
        <p:grpSpPr>
          <a:xfrm>
            <a:off x="2619245" y="3205018"/>
            <a:ext cx="3983474" cy="3618147"/>
            <a:chOff x="2606183" y="3971605"/>
            <a:chExt cx="3983474" cy="2733994"/>
          </a:xfrm>
        </p:grpSpPr>
        <p:sp>
          <p:nvSpPr>
            <p:cNvPr id="7" name="Line 75"/>
            <p:cNvSpPr>
              <a:spLocks noChangeShapeType="1"/>
            </p:cNvSpPr>
            <p:nvPr/>
          </p:nvSpPr>
          <p:spPr bwMode="auto">
            <a:xfrm>
              <a:off x="2606183" y="3971605"/>
              <a:ext cx="0" cy="2733994"/>
            </a:xfrm>
            <a:prstGeom prst="line">
              <a:avLst/>
            </a:prstGeom>
            <a:noFill/>
            <a:ln w="28575">
              <a:solidFill>
                <a:schemeClr val="tx1">
                  <a:lumMod val="75000"/>
                  <a:lumOff val="2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 name="Line 76"/>
            <p:cNvSpPr>
              <a:spLocks noChangeShapeType="1"/>
            </p:cNvSpPr>
            <p:nvPr/>
          </p:nvSpPr>
          <p:spPr bwMode="auto">
            <a:xfrm>
              <a:off x="6589657" y="3971605"/>
              <a:ext cx="0" cy="2733994"/>
            </a:xfrm>
            <a:prstGeom prst="line">
              <a:avLst/>
            </a:prstGeom>
            <a:noFill/>
            <a:ln w="28575">
              <a:solidFill>
                <a:schemeClr val="tx1">
                  <a:lumMod val="75000"/>
                  <a:lumOff val="2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9" name="组合 8"/>
          <p:cNvGrpSpPr/>
          <p:nvPr/>
        </p:nvGrpSpPr>
        <p:grpSpPr>
          <a:xfrm>
            <a:off x="2029884" y="2276811"/>
            <a:ext cx="742544" cy="800009"/>
            <a:chOff x="2016822" y="2707885"/>
            <a:chExt cx="742544" cy="800009"/>
          </a:xfrm>
        </p:grpSpPr>
        <p:sp>
          <p:nvSpPr>
            <p:cNvPr id="10" name="Rectangle 55"/>
            <p:cNvSpPr>
              <a:spLocks noChangeArrowheads="1"/>
            </p:cNvSpPr>
            <p:nvPr/>
          </p:nvSpPr>
          <p:spPr bwMode="auto">
            <a:xfrm>
              <a:off x="2479756" y="3004367"/>
              <a:ext cx="279610"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A</a:t>
              </a:r>
            </a:p>
          </p:txBody>
        </p:sp>
        <p:sp>
          <p:nvSpPr>
            <p:cNvPr id="11" name="Rectangle 57"/>
            <p:cNvSpPr>
              <a:spLocks noChangeArrowheads="1"/>
            </p:cNvSpPr>
            <p:nvPr/>
          </p:nvSpPr>
          <p:spPr bwMode="auto">
            <a:xfrm>
              <a:off x="2016822" y="2707885"/>
              <a:ext cx="570573"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客户</a:t>
              </a:r>
            </a:p>
          </p:txBody>
        </p:sp>
        <p:pic>
          <p:nvPicPr>
            <p:cNvPr id="12" name="内容占位符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6822" y="2983969"/>
              <a:ext cx="629006" cy="523925"/>
            </a:xfrm>
            <a:prstGeom prst="rect">
              <a:avLst/>
            </a:prstGeom>
          </p:spPr>
        </p:pic>
      </p:grpSp>
      <p:grpSp>
        <p:nvGrpSpPr>
          <p:cNvPr id="13" name="组合 12"/>
          <p:cNvGrpSpPr/>
          <p:nvPr/>
        </p:nvGrpSpPr>
        <p:grpSpPr>
          <a:xfrm>
            <a:off x="6425705" y="2292075"/>
            <a:ext cx="818530" cy="784744"/>
            <a:chOff x="6412643" y="2723149"/>
            <a:chExt cx="818530" cy="784744"/>
          </a:xfrm>
        </p:grpSpPr>
        <p:sp>
          <p:nvSpPr>
            <p:cNvPr id="14" name="Rectangle 56"/>
            <p:cNvSpPr>
              <a:spLocks noChangeArrowheads="1"/>
            </p:cNvSpPr>
            <p:nvPr/>
          </p:nvSpPr>
          <p:spPr bwMode="auto">
            <a:xfrm>
              <a:off x="6412643" y="3004367"/>
              <a:ext cx="272513"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B</a:t>
              </a:r>
            </a:p>
          </p:txBody>
        </p:sp>
        <p:sp>
          <p:nvSpPr>
            <p:cNvPr id="15" name="Rectangle 58"/>
            <p:cNvSpPr>
              <a:spLocks noChangeArrowheads="1"/>
            </p:cNvSpPr>
            <p:nvPr/>
          </p:nvSpPr>
          <p:spPr bwMode="auto">
            <a:xfrm>
              <a:off x="6456216" y="2723149"/>
              <a:ext cx="774957"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服务器</a:t>
              </a:r>
            </a:p>
          </p:txBody>
        </p:sp>
        <p:pic>
          <p:nvPicPr>
            <p:cNvPr id="16" name="内容占位符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3058" y="2983968"/>
              <a:ext cx="629006" cy="523925"/>
            </a:xfrm>
            <a:prstGeom prst="rect">
              <a:avLst/>
            </a:prstGeom>
          </p:spPr>
        </p:pic>
      </p:grpSp>
      <p:grpSp>
        <p:nvGrpSpPr>
          <p:cNvPr id="26" name="组合 25"/>
          <p:cNvGrpSpPr/>
          <p:nvPr/>
        </p:nvGrpSpPr>
        <p:grpSpPr>
          <a:xfrm>
            <a:off x="6495448" y="3104255"/>
            <a:ext cx="854360" cy="967429"/>
            <a:chOff x="1899489" y="5468471"/>
            <a:chExt cx="854360" cy="1082185"/>
          </a:xfrm>
        </p:grpSpPr>
        <p:sp>
          <p:nvSpPr>
            <p:cNvPr id="24" name="Rectangle 4"/>
            <p:cNvSpPr>
              <a:spLocks noChangeArrowheads="1"/>
            </p:cNvSpPr>
            <p:nvPr/>
          </p:nvSpPr>
          <p:spPr bwMode="auto">
            <a:xfrm>
              <a:off x="1899489" y="5468471"/>
              <a:ext cx="854360" cy="1082185"/>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25" name="Rectangle 5"/>
            <p:cNvSpPr>
              <a:spLocks noChangeArrowheads="1"/>
            </p:cNvSpPr>
            <p:nvPr/>
          </p:nvSpPr>
          <p:spPr bwMode="auto">
            <a:xfrm>
              <a:off x="1905683" y="5669383"/>
              <a:ext cx="820021" cy="787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ESTAB-</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LISED</a:t>
              </a:r>
            </a:p>
          </p:txBody>
        </p:sp>
      </p:grpSp>
      <p:grpSp>
        <p:nvGrpSpPr>
          <p:cNvPr id="27" name="Group 61"/>
          <p:cNvGrpSpPr>
            <a:grpSpLocks/>
          </p:cNvGrpSpPr>
          <p:nvPr/>
        </p:nvGrpSpPr>
        <p:grpSpPr bwMode="auto">
          <a:xfrm>
            <a:off x="2619241" y="3581225"/>
            <a:ext cx="3942449" cy="619183"/>
            <a:chOff x="1520" y="1816"/>
            <a:chExt cx="2660" cy="491"/>
          </a:xfrm>
        </p:grpSpPr>
        <p:sp>
          <p:nvSpPr>
            <p:cNvPr id="28" name="Rectangle 25"/>
            <p:cNvSpPr>
              <a:spLocks noChangeArrowheads="1"/>
            </p:cNvSpPr>
            <p:nvPr/>
          </p:nvSpPr>
          <p:spPr bwMode="auto">
            <a:xfrm rot="308128">
              <a:off x="2133" y="1816"/>
              <a:ext cx="134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FIN = 1, </a:t>
              </a:r>
              <a:r>
                <a:rPr kumimoji="1" lang="en-US" altLang="zh-CN" b="0" i="0" u="none" strike="noStrike" kern="0" cap="none" spc="0" normalizeH="0" baseline="0" noProof="0" dirty="0" err="1">
                  <a:ln>
                    <a:noFill/>
                  </a:ln>
                  <a:solidFill>
                    <a:srgbClr val="3333CC"/>
                  </a:solidFill>
                  <a:effectLst/>
                  <a:uLnTx/>
                  <a:uFillTx/>
                  <a:latin typeface="Calibri" panose="020F0502020204030204" pitchFamily="34" charset="0"/>
                  <a:ea typeface="华文楷体" panose="02010600040101010101" pitchFamily="2" charset="-122"/>
                </a:rPr>
                <a:t>seq</a:t>
              </a: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 = u</a:t>
              </a:r>
            </a:p>
          </p:txBody>
        </p:sp>
        <p:sp>
          <p:nvSpPr>
            <p:cNvPr id="29" name="Line 28"/>
            <p:cNvSpPr>
              <a:spLocks noChangeShapeType="1"/>
            </p:cNvSpPr>
            <p:nvPr/>
          </p:nvSpPr>
          <p:spPr bwMode="auto">
            <a:xfrm>
              <a:off x="1520" y="1893"/>
              <a:ext cx="2660" cy="414"/>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30" name="组合 29"/>
          <p:cNvGrpSpPr/>
          <p:nvPr/>
        </p:nvGrpSpPr>
        <p:grpSpPr>
          <a:xfrm>
            <a:off x="1881932" y="3059156"/>
            <a:ext cx="866476" cy="558981"/>
            <a:chOff x="1899489" y="5410277"/>
            <a:chExt cx="866476" cy="993029"/>
          </a:xfrm>
        </p:grpSpPr>
        <p:sp>
          <p:nvSpPr>
            <p:cNvPr id="31" name="Rectangle 4"/>
            <p:cNvSpPr>
              <a:spLocks noChangeArrowheads="1"/>
            </p:cNvSpPr>
            <p:nvPr/>
          </p:nvSpPr>
          <p:spPr bwMode="auto">
            <a:xfrm>
              <a:off x="1899489" y="5468471"/>
              <a:ext cx="854360" cy="934835"/>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32" name="Rectangle 5"/>
            <p:cNvSpPr>
              <a:spLocks noChangeArrowheads="1"/>
            </p:cNvSpPr>
            <p:nvPr/>
          </p:nvSpPr>
          <p:spPr bwMode="auto">
            <a:xfrm>
              <a:off x="1945944" y="5410277"/>
              <a:ext cx="820021" cy="787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ESTAB-</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LISED</a:t>
              </a:r>
            </a:p>
          </p:txBody>
        </p:sp>
      </p:grpSp>
      <p:grpSp>
        <p:nvGrpSpPr>
          <p:cNvPr id="20" name="Group 18"/>
          <p:cNvGrpSpPr>
            <a:grpSpLocks/>
          </p:cNvGrpSpPr>
          <p:nvPr/>
        </p:nvGrpSpPr>
        <p:grpSpPr bwMode="auto">
          <a:xfrm>
            <a:off x="1590437" y="3076819"/>
            <a:ext cx="6278563" cy="82550"/>
            <a:chOff x="1020" y="481"/>
            <a:chExt cx="4037" cy="46"/>
          </a:xfrm>
        </p:grpSpPr>
        <p:sp>
          <p:nvSpPr>
            <p:cNvPr id="21" name="Line 19"/>
            <p:cNvSpPr>
              <a:spLocks noChangeShapeType="1"/>
            </p:cNvSpPr>
            <p:nvPr/>
          </p:nvSpPr>
          <p:spPr bwMode="auto">
            <a:xfrm>
              <a:off x="1020" y="527"/>
              <a:ext cx="4037"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2" name="Line 20"/>
            <p:cNvSpPr>
              <a:spLocks noChangeShapeType="1"/>
            </p:cNvSpPr>
            <p:nvPr/>
          </p:nvSpPr>
          <p:spPr bwMode="auto">
            <a:xfrm>
              <a:off x="1020" y="481"/>
              <a:ext cx="4037"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grpSp>
      <p:grpSp>
        <p:nvGrpSpPr>
          <p:cNvPr id="50" name="Group 32"/>
          <p:cNvGrpSpPr>
            <a:grpSpLocks/>
          </p:cNvGrpSpPr>
          <p:nvPr/>
        </p:nvGrpSpPr>
        <p:grpSpPr bwMode="auto">
          <a:xfrm>
            <a:off x="3376635" y="3185693"/>
            <a:ext cx="2371725" cy="318123"/>
            <a:chOff x="2088" y="3679"/>
            <a:chExt cx="1494" cy="231"/>
          </a:xfrm>
        </p:grpSpPr>
        <p:sp>
          <p:nvSpPr>
            <p:cNvPr id="51" name="AutoShape 33"/>
            <p:cNvSpPr>
              <a:spLocks noChangeArrowheads="1"/>
            </p:cNvSpPr>
            <p:nvPr/>
          </p:nvSpPr>
          <p:spPr bwMode="auto">
            <a:xfrm>
              <a:off x="2088" y="3735"/>
              <a:ext cx="1494" cy="166"/>
            </a:xfrm>
            <a:prstGeom prst="leftRightArrow">
              <a:avLst>
                <a:gd name="adj1" fmla="val 55880"/>
                <a:gd name="adj2" fmla="val 103167"/>
              </a:avLst>
            </a:prstGeom>
            <a:solidFill>
              <a:schemeClr val="accent5">
                <a:lumMod val="50000"/>
              </a:schemeClr>
            </a:solidFill>
            <a:ln w="12700">
              <a:solidFill>
                <a:schemeClr val="accent5">
                  <a:lumMod val="1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2" name="Rectangle 34"/>
            <p:cNvSpPr>
              <a:spLocks noChangeArrowheads="1"/>
            </p:cNvSpPr>
            <p:nvPr/>
          </p:nvSpPr>
          <p:spPr bwMode="auto">
            <a:xfrm>
              <a:off x="2462" y="3679"/>
              <a:ext cx="697" cy="231"/>
            </a:xfrm>
            <a:prstGeom prst="rect">
              <a:avLst/>
            </a:prstGeom>
            <a:solidFill>
              <a:srgbClr val="CCECFF"/>
            </a:solidFill>
            <a:ln w="38100" cmpd="dbl">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华文楷体" panose="02010600040101010101" pitchFamily="2" charset="-122"/>
                  <a:ea typeface="华文楷体" panose="02010600040101010101" pitchFamily="2" charset="-122"/>
                </a:rPr>
                <a:t>数据传输</a:t>
              </a:r>
            </a:p>
          </p:txBody>
        </p:sp>
      </p:grpSp>
      <p:cxnSp>
        <p:nvCxnSpPr>
          <p:cNvPr id="53" name="直接连接符 52"/>
          <p:cNvCxnSpPr/>
          <p:nvPr/>
        </p:nvCxnSpPr>
        <p:spPr>
          <a:xfrm flipV="1">
            <a:off x="859119" y="3051007"/>
            <a:ext cx="1021281" cy="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859119" y="3049936"/>
            <a:ext cx="0" cy="69773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859120" y="3747674"/>
            <a:ext cx="1021280" cy="0"/>
          </a:xfrm>
          <a:prstGeom prst="line">
            <a:avLst/>
          </a:prstGeom>
          <a:ln w="25400">
            <a:solidFill>
              <a:schemeClr val="accent5">
                <a:lumMod val="50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sp>
        <p:nvSpPr>
          <p:cNvPr id="56" name="Rectangle 45"/>
          <p:cNvSpPr>
            <a:spLocks noChangeArrowheads="1"/>
          </p:cNvSpPr>
          <p:nvPr/>
        </p:nvSpPr>
        <p:spPr bwMode="auto">
          <a:xfrm>
            <a:off x="834293" y="3398805"/>
            <a:ext cx="110607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kern="0" dirty="0">
                <a:solidFill>
                  <a:srgbClr val="3333CC"/>
                </a:solidFill>
                <a:latin typeface="Calibri" panose="020F0502020204030204" pitchFamily="34" charset="0"/>
                <a:ea typeface="华文楷体" panose="02010600040101010101" pitchFamily="2" charset="-122"/>
              </a:rPr>
              <a:t>主动关闭</a:t>
            </a:r>
            <a:endPar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grpSp>
        <p:nvGrpSpPr>
          <p:cNvPr id="57" name="组合 56"/>
          <p:cNvGrpSpPr/>
          <p:nvPr/>
        </p:nvGrpSpPr>
        <p:grpSpPr>
          <a:xfrm>
            <a:off x="1869925" y="3721603"/>
            <a:ext cx="867996" cy="901287"/>
            <a:chOff x="1895323" y="5468471"/>
            <a:chExt cx="867996" cy="1082185"/>
          </a:xfrm>
        </p:grpSpPr>
        <p:sp>
          <p:nvSpPr>
            <p:cNvPr id="58" name="Rectangle 4"/>
            <p:cNvSpPr>
              <a:spLocks noChangeArrowheads="1"/>
            </p:cNvSpPr>
            <p:nvPr/>
          </p:nvSpPr>
          <p:spPr bwMode="auto">
            <a:xfrm>
              <a:off x="1899489" y="5468471"/>
              <a:ext cx="854360" cy="1082185"/>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59" name="Rectangle 5"/>
            <p:cNvSpPr>
              <a:spLocks noChangeArrowheads="1"/>
            </p:cNvSpPr>
            <p:nvPr/>
          </p:nvSpPr>
          <p:spPr bwMode="auto">
            <a:xfrm>
              <a:off x="1895323" y="5621650"/>
              <a:ext cx="867996" cy="772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FIN-</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WAIT-1</a:t>
              </a:r>
            </a:p>
          </p:txBody>
        </p:sp>
      </p:grpSp>
      <p:grpSp>
        <p:nvGrpSpPr>
          <p:cNvPr id="17" name="组合 16"/>
          <p:cNvGrpSpPr/>
          <p:nvPr/>
        </p:nvGrpSpPr>
        <p:grpSpPr>
          <a:xfrm>
            <a:off x="2586367" y="4161861"/>
            <a:ext cx="3971266" cy="522680"/>
            <a:chOff x="2586367" y="4161861"/>
            <a:chExt cx="3971266" cy="522680"/>
          </a:xfrm>
        </p:grpSpPr>
        <p:sp>
          <p:nvSpPr>
            <p:cNvPr id="40" name="Line 49"/>
            <p:cNvSpPr>
              <a:spLocks noChangeShapeType="1"/>
            </p:cNvSpPr>
            <p:nvPr/>
          </p:nvSpPr>
          <p:spPr bwMode="auto">
            <a:xfrm flipH="1">
              <a:off x="2586367" y="4250741"/>
              <a:ext cx="3971266" cy="433800"/>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1" name="Rectangle 50"/>
            <p:cNvSpPr>
              <a:spLocks noChangeArrowheads="1"/>
            </p:cNvSpPr>
            <p:nvPr/>
          </p:nvSpPr>
          <p:spPr bwMode="auto">
            <a:xfrm rot="21272610" flipH="1">
              <a:off x="3087632" y="4161861"/>
              <a:ext cx="268291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ACK = 1, </a:t>
              </a:r>
              <a:r>
                <a:rPr kumimoji="1" lang="en-US" altLang="zh-CN" dirty="0" err="1">
                  <a:solidFill>
                    <a:srgbClr val="3333CC"/>
                  </a:solidFill>
                  <a:latin typeface="Calibri" panose="020F0502020204030204" pitchFamily="34" charset="0"/>
                  <a:ea typeface="黑体" panose="02010609060101010101" pitchFamily="49" charset="-122"/>
                </a:rPr>
                <a:t>seq</a:t>
              </a:r>
              <a:r>
                <a:rPr kumimoji="1" lang="en-US" altLang="zh-CN" dirty="0">
                  <a:solidFill>
                    <a:srgbClr val="3333CC"/>
                  </a:solidFill>
                  <a:latin typeface="Calibri" panose="020F0502020204030204" pitchFamily="34" charset="0"/>
                  <a:ea typeface="黑体" panose="02010609060101010101" pitchFamily="49" charset="-122"/>
                </a:rPr>
                <a:t> = v, </a:t>
              </a:r>
              <a:r>
                <a:rPr kumimoji="1" lang="en-US" altLang="zh-CN" dirty="0" err="1">
                  <a:solidFill>
                    <a:srgbClr val="3333CC"/>
                  </a:solidFill>
                  <a:latin typeface="Calibri" panose="020F0502020204030204" pitchFamily="34" charset="0"/>
                  <a:ea typeface="黑体" panose="02010609060101010101" pitchFamily="49" charset="-122"/>
                </a:rPr>
                <a:t>ack</a:t>
              </a:r>
              <a:r>
                <a:rPr kumimoji="1" lang="en-US" altLang="zh-CN" dirty="0">
                  <a:solidFill>
                    <a:srgbClr val="3333CC"/>
                  </a:solidFill>
                  <a:latin typeface="Calibri" panose="020F0502020204030204" pitchFamily="34" charset="0"/>
                  <a:ea typeface="黑体" panose="02010609060101010101" pitchFamily="49" charset="-122"/>
                </a:rPr>
                <a:t>= u </a:t>
              </a:r>
              <a:r>
                <a:rPr kumimoji="1" lang="en-US" altLang="zh-CN" b="1" dirty="0">
                  <a:solidFill>
                    <a:srgbClr val="3333CC"/>
                  </a:solidFill>
                  <a:latin typeface="Calibri" panose="020F0502020204030204" pitchFamily="34" charset="0"/>
                  <a:ea typeface="黑体" panose="02010609060101010101" pitchFamily="49" charset="-122"/>
                  <a:sym typeface="Symbol" panose="05050102010706020507" pitchFamily="18" charset="2"/>
                </a:rPr>
                <a:t></a:t>
              </a:r>
              <a:r>
                <a:rPr kumimoji="1" lang="en-US" altLang="zh-CN" dirty="0">
                  <a:solidFill>
                    <a:srgbClr val="3333CC"/>
                  </a:solidFill>
                  <a:latin typeface="Calibri" panose="020F0502020204030204" pitchFamily="34" charset="0"/>
                  <a:ea typeface="黑体" panose="02010609060101010101" pitchFamily="49" charset="-122"/>
                  <a:sym typeface="Symbol" panose="05050102010706020507" pitchFamily="18" charset="2"/>
                </a:rPr>
                <a:t> 1</a:t>
              </a:r>
              <a:endParaRPr kumimoji="1" lang="en-US" altLang="zh-CN" dirty="0">
                <a:solidFill>
                  <a:srgbClr val="3333CC"/>
                </a:solidFill>
                <a:latin typeface="Calibri" panose="020F0502020204030204" pitchFamily="34" charset="0"/>
                <a:ea typeface="黑体" panose="02010609060101010101" pitchFamily="49" charset="-122"/>
              </a:endParaRPr>
            </a:p>
          </p:txBody>
        </p:sp>
      </p:grpSp>
      <p:grpSp>
        <p:nvGrpSpPr>
          <p:cNvPr id="43" name="组合 42"/>
          <p:cNvGrpSpPr/>
          <p:nvPr/>
        </p:nvGrpSpPr>
        <p:grpSpPr>
          <a:xfrm>
            <a:off x="6495448" y="4285403"/>
            <a:ext cx="876325" cy="643766"/>
            <a:chOff x="1899489" y="5410277"/>
            <a:chExt cx="876325" cy="885152"/>
          </a:xfrm>
        </p:grpSpPr>
        <p:sp>
          <p:nvSpPr>
            <p:cNvPr id="44" name="Rectangle 4"/>
            <p:cNvSpPr>
              <a:spLocks noChangeArrowheads="1"/>
            </p:cNvSpPr>
            <p:nvPr/>
          </p:nvSpPr>
          <p:spPr bwMode="auto">
            <a:xfrm>
              <a:off x="1899489" y="5468471"/>
              <a:ext cx="854360" cy="812348"/>
            </a:xfrm>
            <a:prstGeom prst="rect">
              <a:avLst/>
            </a:prstGeom>
            <a:solidFill>
              <a:srgbClr val="CCCC00"/>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45" name="Rectangle 5"/>
            <p:cNvSpPr>
              <a:spLocks noChangeArrowheads="1"/>
            </p:cNvSpPr>
            <p:nvPr/>
          </p:nvSpPr>
          <p:spPr bwMode="auto">
            <a:xfrm>
              <a:off x="1936095" y="5410277"/>
              <a:ext cx="839719" cy="885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CLOSE-</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WAIT</a:t>
              </a:r>
            </a:p>
          </p:txBody>
        </p:sp>
      </p:grpSp>
      <p:sp>
        <p:nvSpPr>
          <p:cNvPr id="48" name="Freeform 45"/>
          <p:cNvSpPr>
            <a:spLocks/>
          </p:cNvSpPr>
          <p:nvPr/>
        </p:nvSpPr>
        <p:spPr bwMode="auto">
          <a:xfrm>
            <a:off x="7332519" y="2919427"/>
            <a:ext cx="573087" cy="2009742"/>
          </a:xfrm>
          <a:custGeom>
            <a:avLst/>
            <a:gdLst>
              <a:gd name="T0" fmla="*/ 100 w 451"/>
              <a:gd name="T1" fmla="*/ 965 h 965"/>
              <a:gd name="T2" fmla="*/ 336 w 451"/>
              <a:gd name="T3" fmla="*/ 894 h 965"/>
              <a:gd name="T4" fmla="*/ 426 w 451"/>
              <a:gd name="T5" fmla="*/ 708 h 965"/>
              <a:gd name="T6" fmla="*/ 451 w 451"/>
              <a:gd name="T7" fmla="*/ 417 h 965"/>
              <a:gd name="T8" fmla="*/ 426 w 451"/>
              <a:gd name="T9" fmla="*/ 207 h 965"/>
              <a:gd name="T10" fmla="*/ 336 w 451"/>
              <a:gd name="T11" fmla="*/ 72 h 965"/>
              <a:gd name="T12" fmla="*/ 0 w 451"/>
              <a:gd name="T13" fmla="*/ 0 h 965"/>
            </a:gdLst>
            <a:ahLst/>
            <a:cxnLst>
              <a:cxn ang="0">
                <a:pos x="T0" y="T1"/>
              </a:cxn>
              <a:cxn ang="0">
                <a:pos x="T2" y="T3"/>
              </a:cxn>
              <a:cxn ang="0">
                <a:pos x="T4" y="T5"/>
              </a:cxn>
              <a:cxn ang="0">
                <a:pos x="T6" y="T7"/>
              </a:cxn>
              <a:cxn ang="0">
                <a:pos x="T8" y="T9"/>
              </a:cxn>
              <a:cxn ang="0">
                <a:pos x="T10" y="T11"/>
              </a:cxn>
              <a:cxn ang="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9" name="Rectangle 58"/>
          <p:cNvSpPr>
            <a:spLocks noChangeArrowheads="1"/>
          </p:cNvSpPr>
          <p:nvPr/>
        </p:nvSpPr>
        <p:spPr bwMode="auto">
          <a:xfrm>
            <a:off x="7869000" y="3424479"/>
            <a:ext cx="644408" cy="92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kern="0" dirty="0">
                <a:solidFill>
                  <a:srgbClr val="3333CC"/>
                </a:solidFill>
                <a:latin typeface="Calibri" panose="020F0502020204030204" pitchFamily="34" charset="0"/>
                <a:ea typeface="华文楷体" panose="02010600040101010101" pitchFamily="2" charset="-122"/>
              </a:rPr>
              <a:t>通知</a:t>
            </a:r>
            <a:endParaRPr kumimoji="1" lang="en-US" altLang="zh-CN" kern="0" dirty="0">
              <a:solidFill>
                <a:srgbClr val="3333CC"/>
              </a:solidFill>
              <a:latin typeface="Calibri" panose="020F0502020204030204" pitchFamily="34" charset="0"/>
              <a:ea typeface="华文楷体" panose="02010600040101010101" pitchFamily="2" charset="-122"/>
            </a:endParaRPr>
          </a:p>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kern="0" dirty="0">
                <a:solidFill>
                  <a:srgbClr val="3333CC"/>
                </a:solidFill>
                <a:latin typeface="Calibri" panose="020F0502020204030204" pitchFamily="34" charset="0"/>
                <a:ea typeface="华文楷体" panose="02010600040101010101" pitchFamily="2" charset="-122"/>
              </a:rPr>
              <a:t>应用</a:t>
            </a:r>
            <a:endParaRPr kumimoji="1" lang="en-US" altLang="zh-CN" kern="0" dirty="0">
              <a:solidFill>
                <a:srgbClr val="3333CC"/>
              </a:solidFill>
              <a:latin typeface="Calibri" panose="020F0502020204030204" pitchFamily="34" charset="0"/>
              <a:ea typeface="华文楷体" panose="02010600040101010101" pitchFamily="2" charset="-122"/>
            </a:endParaRPr>
          </a:p>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kern="0" dirty="0">
                <a:solidFill>
                  <a:srgbClr val="3333CC"/>
                </a:solidFill>
                <a:latin typeface="Calibri" panose="020F0502020204030204" pitchFamily="34" charset="0"/>
                <a:ea typeface="华文楷体" panose="02010600040101010101" pitchFamily="2" charset="-122"/>
              </a:rPr>
              <a:t>进程</a:t>
            </a:r>
            <a:endPar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grpSp>
        <p:nvGrpSpPr>
          <p:cNvPr id="47" name="组合 46"/>
          <p:cNvGrpSpPr/>
          <p:nvPr/>
        </p:nvGrpSpPr>
        <p:grpSpPr>
          <a:xfrm>
            <a:off x="1868296" y="4790915"/>
            <a:ext cx="867996" cy="695486"/>
            <a:chOff x="1896346" y="5468472"/>
            <a:chExt cx="867996" cy="972581"/>
          </a:xfrm>
        </p:grpSpPr>
        <p:sp>
          <p:nvSpPr>
            <p:cNvPr id="60" name="Rectangle 4"/>
            <p:cNvSpPr>
              <a:spLocks noChangeArrowheads="1"/>
            </p:cNvSpPr>
            <p:nvPr/>
          </p:nvSpPr>
          <p:spPr bwMode="auto">
            <a:xfrm>
              <a:off x="1899489" y="5468472"/>
              <a:ext cx="854360" cy="972581"/>
            </a:xfrm>
            <a:prstGeom prst="rect">
              <a:avLst/>
            </a:prstGeom>
            <a:solidFill>
              <a:srgbClr val="FF66FF"/>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61" name="Rectangle 5"/>
            <p:cNvSpPr>
              <a:spLocks noChangeArrowheads="1"/>
            </p:cNvSpPr>
            <p:nvPr/>
          </p:nvSpPr>
          <p:spPr bwMode="auto">
            <a:xfrm>
              <a:off x="1896346" y="5494782"/>
              <a:ext cx="867996" cy="900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FIN-</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WAIT-2</a:t>
              </a:r>
            </a:p>
          </p:txBody>
        </p:sp>
      </p:grpSp>
      <p:grpSp>
        <p:nvGrpSpPr>
          <p:cNvPr id="63" name="Group 32"/>
          <p:cNvGrpSpPr>
            <a:grpSpLocks/>
          </p:cNvGrpSpPr>
          <p:nvPr/>
        </p:nvGrpSpPr>
        <p:grpSpPr bwMode="auto">
          <a:xfrm rot="21174205">
            <a:off x="3672181" y="4698679"/>
            <a:ext cx="1700213" cy="318123"/>
            <a:chOff x="2088" y="3679"/>
            <a:chExt cx="1071" cy="231"/>
          </a:xfrm>
        </p:grpSpPr>
        <p:sp>
          <p:nvSpPr>
            <p:cNvPr id="64" name="AutoShape 33"/>
            <p:cNvSpPr>
              <a:spLocks noChangeArrowheads="1"/>
            </p:cNvSpPr>
            <p:nvPr/>
          </p:nvSpPr>
          <p:spPr bwMode="auto">
            <a:xfrm>
              <a:off x="2088" y="3715"/>
              <a:ext cx="1007" cy="186"/>
            </a:xfrm>
            <a:prstGeom prst="leftRightArrow">
              <a:avLst>
                <a:gd name="adj1" fmla="val 55880"/>
                <a:gd name="adj2" fmla="val 103167"/>
              </a:avLst>
            </a:prstGeom>
            <a:solidFill>
              <a:schemeClr val="accent5">
                <a:lumMod val="50000"/>
              </a:schemeClr>
            </a:solidFill>
            <a:ln w="12700">
              <a:solidFill>
                <a:schemeClr val="accent5">
                  <a:lumMod val="1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5" name="Rectangle 34"/>
            <p:cNvSpPr>
              <a:spLocks noChangeArrowheads="1"/>
            </p:cNvSpPr>
            <p:nvPr/>
          </p:nvSpPr>
          <p:spPr bwMode="auto">
            <a:xfrm>
              <a:off x="2462" y="3679"/>
              <a:ext cx="697" cy="231"/>
            </a:xfrm>
            <a:prstGeom prst="rect">
              <a:avLst/>
            </a:prstGeom>
            <a:solidFill>
              <a:srgbClr val="CCECFF"/>
            </a:solidFill>
            <a:ln w="38100" cmpd="dbl">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华文楷体" panose="02010600040101010101" pitchFamily="2" charset="-122"/>
                  <a:ea typeface="华文楷体" panose="02010600040101010101" pitchFamily="2" charset="-122"/>
                </a:rPr>
                <a:t>数据传输</a:t>
              </a:r>
            </a:p>
          </p:txBody>
        </p:sp>
      </p:grpSp>
      <p:sp>
        <p:nvSpPr>
          <p:cNvPr id="62" name="Rectangle 45"/>
          <p:cNvSpPr>
            <a:spLocks noChangeArrowheads="1"/>
          </p:cNvSpPr>
          <p:nvPr/>
        </p:nvSpPr>
        <p:spPr bwMode="auto">
          <a:xfrm>
            <a:off x="7633224" y="4772940"/>
            <a:ext cx="110607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被动关闭</a:t>
            </a:r>
          </a:p>
        </p:txBody>
      </p:sp>
      <p:cxnSp>
        <p:nvCxnSpPr>
          <p:cNvPr id="66" name="直接连接符 65"/>
          <p:cNvCxnSpPr/>
          <p:nvPr/>
        </p:nvCxnSpPr>
        <p:spPr>
          <a:xfrm>
            <a:off x="7331968" y="2793382"/>
            <a:ext cx="1354832"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8705488" y="2777818"/>
            <a:ext cx="0" cy="231882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7375189" y="5096639"/>
            <a:ext cx="1344586" cy="1"/>
          </a:xfrm>
          <a:prstGeom prst="line">
            <a:avLst/>
          </a:prstGeom>
          <a:ln w="25400">
            <a:solidFill>
              <a:schemeClr val="accent5">
                <a:lumMod val="50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grpSp>
        <p:nvGrpSpPr>
          <p:cNvPr id="69" name="组合 68"/>
          <p:cNvGrpSpPr/>
          <p:nvPr/>
        </p:nvGrpSpPr>
        <p:grpSpPr>
          <a:xfrm>
            <a:off x="2609072" y="5019203"/>
            <a:ext cx="3971266" cy="535743"/>
            <a:chOff x="2586367" y="4148798"/>
            <a:chExt cx="3971266" cy="535743"/>
          </a:xfrm>
        </p:grpSpPr>
        <p:sp>
          <p:nvSpPr>
            <p:cNvPr id="70" name="Line 49"/>
            <p:cNvSpPr>
              <a:spLocks noChangeShapeType="1"/>
            </p:cNvSpPr>
            <p:nvPr/>
          </p:nvSpPr>
          <p:spPr bwMode="auto">
            <a:xfrm flipH="1">
              <a:off x="2586367" y="4250741"/>
              <a:ext cx="3971266" cy="433800"/>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71" name="Rectangle 50"/>
            <p:cNvSpPr>
              <a:spLocks noChangeArrowheads="1"/>
            </p:cNvSpPr>
            <p:nvPr/>
          </p:nvSpPr>
          <p:spPr bwMode="auto">
            <a:xfrm rot="21272610" flipH="1">
              <a:off x="2730742" y="4148798"/>
              <a:ext cx="363182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FIN = 1, ACK = 1, </a:t>
              </a:r>
              <a:r>
                <a:rPr kumimoji="1" lang="en-US" altLang="zh-CN" dirty="0" err="1">
                  <a:solidFill>
                    <a:srgbClr val="3333CC"/>
                  </a:solidFill>
                  <a:latin typeface="Calibri" panose="020F0502020204030204" pitchFamily="34" charset="0"/>
                  <a:ea typeface="黑体" panose="02010609060101010101" pitchFamily="49" charset="-122"/>
                </a:rPr>
                <a:t>seq</a:t>
              </a:r>
              <a:r>
                <a:rPr kumimoji="1" lang="en-US" altLang="zh-CN" dirty="0">
                  <a:solidFill>
                    <a:srgbClr val="3333CC"/>
                  </a:solidFill>
                  <a:latin typeface="Calibri" panose="020F0502020204030204" pitchFamily="34" charset="0"/>
                  <a:ea typeface="黑体" panose="02010609060101010101" pitchFamily="49" charset="-122"/>
                </a:rPr>
                <a:t> = w, </a:t>
              </a:r>
              <a:r>
                <a:rPr kumimoji="1" lang="en-US" altLang="zh-CN" dirty="0" err="1">
                  <a:solidFill>
                    <a:srgbClr val="3333CC"/>
                  </a:solidFill>
                  <a:latin typeface="Calibri" panose="020F0502020204030204" pitchFamily="34" charset="0"/>
                  <a:ea typeface="黑体" panose="02010609060101010101" pitchFamily="49" charset="-122"/>
                </a:rPr>
                <a:t>ack</a:t>
              </a:r>
              <a:r>
                <a:rPr kumimoji="1" lang="en-US" altLang="zh-CN" dirty="0">
                  <a:solidFill>
                    <a:srgbClr val="3333CC"/>
                  </a:solidFill>
                  <a:latin typeface="Calibri" panose="020F0502020204030204" pitchFamily="34" charset="0"/>
                  <a:ea typeface="黑体" panose="02010609060101010101" pitchFamily="49" charset="-122"/>
                </a:rPr>
                <a:t>= u </a:t>
              </a:r>
              <a:r>
                <a:rPr kumimoji="1" lang="en-US" altLang="zh-CN" b="1" dirty="0">
                  <a:solidFill>
                    <a:srgbClr val="3333CC"/>
                  </a:solidFill>
                  <a:latin typeface="Calibri" panose="020F0502020204030204" pitchFamily="34" charset="0"/>
                  <a:ea typeface="黑体" panose="02010609060101010101" pitchFamily="49" charset="-122"/>
                  <a:sym typeface="Symbol" panose="05050102010706020507" pitchFamily="18" charset="2"/>
                </a:rPr>
                <a:t></a:t>
              </a:r>
              <a:r>
                <a:rPr kumimoji="1" lang="en-US" altLang="zh-CN" dirty="0">
                  <a:solidFill>
                    <a:srgbClr val="3333CC"/>
                  </a:solidFill>
                  <a:latin typeface="Calibri" panose="020F0502020204030204" pitchFamily="34" charset="0"/>
                  <a:ea typeface="黑体" panose="02010609060101010101" pitchFamily="49" charset="-122"/>
                  <a:sym typeface="Symbol" panose="05050102010706020507" pitchFamily="18" charset="2"/>
                </a:rPr>
                <a:t> 1</a:t>
              </a:r>
              <a:endParaRPr kumimoji="1" lang="en-US" altLang="zh-CN" dirty="0">
                <a:solidFill>
                  <a:srgbClr val="3333CC"/>
                </a:solidFill>
                <a:latin typeface="Calibri" panose="020F0502020204030204" pitchFamily="34" charset="0"/>
                <a:ea typeface="黑体" panose="02010609060101010101" pitchFamily="49" charset="-122"/>
              </a:endParaRPr>
            </a:p>
          </p:txBody>
        </p:sp>
      </p:grpSp>
      <p:grpSp>
        <p:nvGrpSpPr>
          <p:cNvPr id="72" name="组合 71"/>
          <p:cNvGrpSpPr/>
          <p:nvPr/>
        </p:nvGrpSpPr>
        <p:grpSpPr>
          <a:xfrm>
            <a:off x="6507943" y="5158895"/>
            <a:ext cx="854360" cy="901287"/>
            <a:chOff x="1899489" y="5468471"/>
            <a:chExt cx="854360" cy="1082185"/>
          </a:xfrm>
        </p:grpSpPr>
        <p:sp>
          <p:nvSpPr>
            <p:cNvPr id="73" name="Rectangle 4"/>
            <p:cNvSpPr>
              <a:spLocks noChangeArrowheads="1"/>
            </p:cNvSpPr>
            <p:nvPr/>
          </p:nvSpPr>
          <p:spPr bwMode="auto">
            <a:xfrm>
              <a:off x="1899489" y="5468471"/>
              <a:ext cx="854360" cy="1082185"/>
            </a:xfrm>
            <a:prstGeom prst="rect">
              <a:avLst/>
            </a:prstGeom>
            <a:solidFill>
              <a:srgbClr val="00FFFF"/>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74" name="Rectangle 5"/>
            <p:cNvSpPr>
              <a:spLocks noChangeArrowheads="1"/>
            </p:cNvSpPr>
            <p:nvPr/>
          </p:nvSpPr>
          <p:spPr bwMode="auto">
            <a:xfrm>
              <a:off x="1979064" y="5621650"/>
              <a:ext cx="700514" cy="772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LAST-</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ACK</a:t>
              </a:r>
            </a:p>
          </p:txBody>
        </p:sp>
      </p:grpSp>
      <p:sp>
        <p:nvSpPr>
          <p:cNvPr id="79" name="圆角矩形标注 78"/>
          <p:cNvSpPr/>
          <p:nvPr/>
        </p:nvSpPr>
        <p:spPr>
          <a:xfrm>
            <a:off x="2029884" y="5685254"/>
            <a:ext cx="6240516" cy="1087941"/>
          </a:xfrm>
          <a:prstGeom prst="wedgeRoundRectCallout">
            <a:avLst>
              <a:gd name="adj1" fmla="val -3473"/>
              <a:gd name="adj2" fmla="val -78917"/>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indent="-180000">
              <a:lnSpc>
                <a:spcPct val="150000"/>
              </a:lnSpc>
              <a:buFont typeface="Arial" panose="020B0604020202020204" pitchFamily="34" charset="0"/>
              <a:buChar char="•"/>
            </a:pPr>
            <a:r>
              <a:rPr lang="zh-CN" altLang="en-US" sz="1600" dirty="0">
                <a:solidFill>
                  <a:srgbClr val="FFFFFF"/>
                </a:solidFill>
                <a:latin typeface="Calibri" panose="020F0502020204030204" pitchFamily="34" charset="0"/>
                <a:ea typeface="黑体" panose="02010609060101010101" pitchFamily="49" charset="-122"/>
              </a:rPr>
              <a:t>该连接释放报文段的</a:t>
            </a:r>
            <a:r>
              <a:rPr lang="en-US" altLang="zh-CN" sz="1600" dirty="0">
                <a:solidFill>
                  <a:srgbClr val="FFFFFF"/>
                </a:solidFill>
                <a:latin typeface="Calibri" panose="020F0502020204030204" pitchFamily="34" charset="0"/>
                <a:ea typeface="黑体" panose="02010609060101010101" pitchFamily="49" charset="-122"/>
              </a:rPr>
              <a:t>FIN</a:t>
            </a:r>
            <a:r>
              <a:rPr lang="zh-CN" altLang="en-US" sz="1600" dirty="0">
                <a:solidFill>
                  <a:srgbClr val="FFFFFF"/>
                </a:solidFill>
                <a:latin typeface="Calibri" panose="020F0502020204030204" pitchFamily="34" charset="0"/>
                <a:ea typeface="黑体" panose="02010609060101010101" pitchFamily="49" charset="-122"/>
              </a:rPr>
              <a:t>、</a:t>
            </a:r>
            <a:r>
              <a:rPr lang="en-US" altLang="zh-CN" sz="1600" dirty="0">
                <a:solidFill>
                  <a:srgbClr val="FFFFFF"/>
                </a:solidFill>
                <a:latin typeface="Calibri" panose="020F0502020204030204" pitchFamily="34" charset="0"/>
                <a:ea typeface="黑体" panose="02010609060101010101" pitchFamily="49" charset="-122"/>
              </a:rPr>
              <a:t>ACK</a:t>
            </a:r>
            <a:r>
              <a:rPr lang="zh-CN" altLang="en-US" sz="1600" dirty="0">
                <a:solidFill>
                  <a:srgbClr val="FFFFFF"/>
                </a:solidFill>
                <a:latin typeface="Calibri" panose="020F0502020204030204" pitchFamily="34" charset="0"/>
                <a:ea typeface="黑体" panose="02010609060101010101" pitchFamily="49" charset="-122"/>
              </a:rPr>
              <a:t>置</a:t>
            </a:r>
            <a:r>
              <a:rPr lang="en-US" altLang="zh-CN" sz="1600" dirty="0">
                <a:solidFill>
                  <a:srgbClr val="FFFFFF"/>
                </a:solidFill>
                <a:latin typeface="Calibri" panose="020F0502020204030204" pitchFamily="34" charset="0"/>
                <a:ea typeface="黑体" panose="02010609060101010101" pitchFamily="49" charset="-122"/>
              </a:rPr>
              <a:t>1</a:t>
            </a:r>
          </a:p>
          <a:p>
            <a:pPr indent="-180000">
              <a:lnSpc>
                <a:spcPct val="150000"/>
              </a:lnSpc>
              <a:buFont typeface="Arial" panose="020B0604020202020204" pitchFamily="34" charset="0"/>
              <a:buChar char="•"/>
            </a:pPr>
            <a:r>
              <a:rPr lang="zh-CN" altLang="en-US" sz="1600" dirty="0">
                <a:solidFill>
                  <a:srgbClr val="FFFFFF"/>
                </a:solidFill>
                <a:latin typeface="Calibri" panose="020F0502020204030204" pitchFamily="34" charset="0"/>
                <a:ea typeface="黑体" panose="02010609060101010101" pitchFamily="49" charset="-122"/>
              </a:rPr>
              <a:t>重复已发送过的确认号为 </a:t>
            </a:r>
            <a:r>
              <a:rPr lang="en-US" altLang="zh-CN" sz="1600" dirty="0">
                <a:solidFill>
                  <a:srgbClr val="FFFFFF"/>
                </a:solidFill>
                <a:latin typeface="Calibri" panose="020F0502020204030204" pitchFamily="34" charset="0"/>
                <a:ea typeface="黑体" panose="02010609060101010101" pitchFamily="49" charset="-122"/>
              </a:rPr>
              <a:t>u+1</a:t>
            </a:r>
          </a:p>
          <a:p>
            <a:pPr indent="-180000">
              <a:lnSpc>
                <a:spcPct val="150000"/>
              </a:lnSpc>
              <a:buFont typeface="Arial" panose="020B0604020202020204" pitchFamily="34" charset="0"/>
              <a:buChar char="•"/>
            </a:pPr>
            <a:r>
              <a:rPr lang="zh-CN" altLang="en-US" sz="1600" dirty="0">
                <a:solidFill>
                  <a:srgbClr val="FFFFFF"/>
                </a:solidFill>
                <a:latin typeface="Calibri" panose="020F0502020204030204" pitchFamily="34" charset="0"/>
                <a:ea typeface="黑体" panose="02010609060101010101" pitchFamily="49" charset="-122"/>
              </a:rPr>
              <a:t>序号为 </a:t>
            </a:r>
            <a:r>
              <a:rPr lang="en-US" altLang="zh-CN" sz="1600" dirty="0">
                <a:solidFill>
                  <a:srgbClr val="FFFFFF"/>
                </a:solidFill>
                <a:latin typeface="Calibri" panose="020F0502020204030204" pitchFamily="34" charset="0"/>
                <a:ea typeface="黑体" panose="02010609060101010101" pitchFamily="49" charset="-122"/>
              </a:rPr>
              <a:t>w</a:t>
            </a:r>
            <a:r>
              <a:rPr lang="zh-CN" altLang="en-US" sz="1600" dirty="0">
                <a:solidFill>
                  <a:srgbClr val="FFFFFF"/>
                </a:solidFill>
                <a:latin typeface="Calibri" panose="020F0502020204030204" pitchFamily="34" charset="0"/>
                <a:ea typeface="黑体" panose="02010609060101010101" pitchFamily="49" charset="-122"/>
              </a:rPr>
              <a:t>（在半关闭状态</a:t>
            </a:r>
            <a:r>
              <a:rPr lang="en-US" altLang="zh-CN" sz="1600" dirty="0">
                <a:solidFill>
                  <a:srgbClr val="FFFFFF"/>
                </a:solidFill>
                <a:latin typeface="Calibri" panose="020F0502020204030204" pitchFamily="34" charset="0"/>
                <a:ea typeface="黑体" panose="02010609060101010101" pitchFamily="49" charset="-122"/>
              </a:rPr>
              <a:t>B</a:t>
            </a:r>
            <a:r>
              <a:rPr lang="zh-CN" altLang="en-US" sz="1600" dirty="0">
                <a:solidFill>
                  <a:srgbClr val="FFFFFF"/>
                </a:solidFill>
                <a:latin typeface="Calibri" panose="020F0502020204030204" pitchFamily="34" charset="0"/>
                <a:ea typeface="黑体" panose="02010609060101010101" pitchFamily="49" charset="-122"/>
              </a:rPr>
              <a:t>可能又发送了一些数据）</a:t>
            </a:r>
            <a:endParaRPr lang="en-US" altLang="zh-CN" sz="1600" dirty="0">
              <a:solidFill>
                <a:srgbClr val="FFFFFF"/>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29054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wipe(left)">
                                      <p:cBhvr>
                                        <p:cTn id="12" dur="500"/>
                                        <p:tgtEl>
                                          <p:spTgt spid="66"/>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wipe(up)">
                                      <p:cBhvr>
                                        <p:cTn id="16" dur="500"/>
                                        <p:tgtEl>
                                          <p:spTgt spid="67"/>
                                        </p:tgtEl>
                                      </p:cBhvr>
                                    </p:animEffect>
                                  </p:childTnLst>
                                </p:cTn>
                              </p:par>
                            </p:childTnLst>
                          </p:cTn>
                        </p:par>
                        <p:par>
                          <p:cTn id="17" fill="hold">
                            <p:stCondLst>
                              <p:cond delay="1000"/>
                            </p:stCondLst>
                            <p:childTnLst>
                              <p:par>
                                <p:cTn id="18" presetID="22" presetClass="entr" presetSubtype="2"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wipe(right)">
                                      <p:cBhvr>
                                        <p:cTn id="20" dur="500"/>
                                        <p:tgtEl>
                                          <p:spTgt spid="68"/>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wipe(right)">
                                      <p:cBhvr>
                                        <p:cTn id="23" dur="500"/>
                                        <p:tgtEl>
                                          <p:spTgt spid="6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dissolve">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wipe(right)">
                                      <p:cBhvr>
                                        <p:cTn id="33" dur="500"/>
                                        <p:tgtEl>
                                          <p:spTgt spid="69"/>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wipe(up)">
                                      <p:cBhvr>
                                        <p:cTn id="37" dur="500"/>
                                        <p:tgtEl>
                                          <p:spTgt spid="7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9"/>
                                        </p:tgtEl>
                                        <p:attrNameLst>
                                          <p:attrName>style.visibility</p:attrName>
                                        </p:attrNameLst>
                                      </p:cBhvr>
                                      <p:to>
                                        <p:strVal val="visible"/>
                                      </p:to>
                                    </p:set>
                                    <p:animEffect transition="in" filter="wipe(up)">
                                      <p:cBhvr>
                                        <p:cTn id="42"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7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连接释放</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21</a:t>
            </a:fld>
            <a:endParaRPr lang="zh-CN" altLang="en-US" dirty="0"/>
          </a:p>
        </p:txBody>
      </p:sp>
      <p:sp>
        <p:nvSpPr>
          <p:cNvPr id="5" name="文本框 4"/>
          <p:cNvSpPr txBox="1">
            <a:spLocks noChangeArrowheads="1"/>
          </p:cNvSpPr>
          <p:nvPr/>
        </p:nvSpPr>
        <p:spPr bwMode="auto">
          <a:xfrm>
            <a:off x="6701246" y="87868"/>
            <a:ext cx="23355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5.3.3   TCP</a:t>
            </a:r>
            <a:r>
              <a:rPr lang="zh-CN" altLang="en-US" sz="1800" dirty="0">
                <a:solidFill>
                  <a:schemeClr val="bg2">
                    <a:lumMod val="75000"/>
                  </a:schemeClr>
                </a:solidFill>
                <a:latin typeface="Calibri" panose="020F0502020204030204" pitchFamily="34" charset="0"/>
                <a:ea typeface="黑体" panose="02010609060101010101" pitchFamily="49" charset="-122"/>
              </a:rPr>
              <a:t>连接管理</a:t>
            </a:r>
          </a:p>
        </p:txBody>
      </p:sp>
      <p:grpSp>
        <p:nvGrpSpPr>
          <p:cNvPr id="6" name="组合 5"/>
          <p:cNvGrpSpPr/>
          <p:nvPr/>
        </p:nvGrpSpPr>
        <p:grpSpPr>
          <a:xfrm>
            <a:off x="2619245" y="3205018"/>
            <a:ext cx="3983474" cy="3618147"/>
            <a:chOff x="2606183" y="3971605"/>
            <a:chExt cx="3983474" cy="2733994"/>
          </a:xfrm>
        </p:grpSpPr>
        <p:sp>
          <p:nvSpPr>
            <p:cNvPr id="7" name="Line 75"/>
            <p:cNvSpPr>
              <a:spLocks noChangeShapeType="1"/>
            </p:cNvSpPr>
            <p:nvPr/>
          </p:nvSpPr>
          <p:spPr bwMode="auto">
            <a:xfrm>
              <a:off x="2606183" y="3971605"/>
              <a:ext cx="0" cy="2733994"/>
            </a:xfrm>
            <a:prstGeom prst="line">
              <a:avLst/>
            </a:prstGeom>
            <a:noFill/>
            <a:ln w="28575">
              <a:solidFill>
                <a:schemeClr val="tx1">
                  <a:lumMod val="75000"/>
                  <a:lumOff val="2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 name="Line 76"/>
            <p:cNvSpPr>
              <a:spLocks noChangeShapeType="1"/>
            </p:cNvSpPr>
            <p:nvPr/>
          </p:nvSpPr>
          <p:spPr bwMode="auto">
            <a:xfrm>
              <a:off x="6589657" y="3971605"/>
              <a:ext cx="0" cy="2733994"/>
            </a:xfrm>
            <a:prstGeom prst="line">
              <a:avLst/>
            </a:prstGeom>
            <a:noFill/>
            <a:ln w="28575">
              <a:solidFill>
                <a:schemeClr val="tx1">
                  <a:lumMod val="75000"/>
                  <a:lumOff val="2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9" name="组合 8"/>
          <p:cNvGrpSpPr/>
          <p:nvPr/>
        </p:nvGrpSpPr>
        <p:grpSpPr>
          <a:xfrm>
            <a:off x="2029884" y="2276811"/>
            <a:ext cx="742544" cy="800009"/>
            <a:chOff x="2016822" y="2707885"/>
            <a:chExt cx="742544" cy="800009"/>
          </a:xfrm>
        </p:grpSpPr>
        <p:sp>
          <p:nvSpPr>
            <p:cNvPr id="10" name="Rectangle 55"/>
            <p:cNvSpPr>
              <a:spLocks noChangeArrowheads="1"/>
            </p:cNvSpPr>
            <p:nvPr/>
          </p:nvSpPr>
          <p:spPr bwMode="auto">
            <a:xfrm>
              <a:off x="2479756" y="3004367"/>
              <a:ext cx="279610"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A</a:t>
              </a:r>
            </a:p>
          </p:txBody>
        </p:sp>
        <p:sp>
          <p:nvSpPr>
            <p:cNvPr id="11" name="Rectangle 57"/>
            <p:cNvSpPr>
              <a:spLocks noChangeArrowheads="1"/>
            </p:cNvSpPr>
            <p:nvPr/>
          </p:nvSpPr>
          <p:spPr bwMode="auto">
            <a:xfrm>
              <a:off x="2016822" y="2707885"/>
              <a:ext cx="570573"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客户</a:t>
              </a:r>
            </a:p>
          </p:txBody>
        </p:sp>
        <p:pic>
          <p:nvPicPr>
            <p:cNvPr id="12" name="内容占位符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6822" y="2983969"/>
              <a:ext cx="629006" cy="523925"/>
            </a:xfrm>
            <a:prstGeom prst="rect">
              <a:avLst/>
            </a:prstGeom>
          </p:spPr>
        </p:pic>
      </p:grpSp>
      <p:grpSp>
        <p:nvGrpSpPr>
          <p:cNvPr id="13" name="组合 12"/>
          <p:cNvGrpSpPr/>
          <p:nvPr/>
        </p:nvGrpSpPr>
        <p:grpSpPr>
          <a:xfrm>
            <a:off x="6425705" y="2292075"/>
            <a:ext cx="818530" cy="784744"/>
            <a:chOff x="6412643" y="2723149"/>
            <a:chExt cx="818530" cy="784744"/>
          </a:xfrm>
        </p:grpSpPr>
        <p:sp>
          <p:nvSpPr>
            <p:cNvPr id="14" name="Rectangle 56"/>
            <p:cNvSpPr>
              <a:spLocks noChangeArrowheads="1"/>
            </p:cNvSpPr>
            <p:nvPr/>
          </p:nvSpPr>
          <p:spPr bwMode="auto">
            <a:xfrm>
              <a:off x="6412643" y="3004367"/>
              <a:ext cx="272513"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B</a:t>
              </a:r>
            </a:p>
          </p:txBody>
        </p:sp>
        <p:sp>
          <p:nvSpPr>
            <p:cNvPr id="15" name="Rectangle 58"/>
            <p:cNvSpPr>
              <a:spLocks noChangeArrowheads="1"/>
            </p:cNvSpPr>
            <p:nvPr/>
          </p:nvSpPr>
          <p:spPr bwMode="auto">
            <a:xfrm>
              <a:off x="6456216" y="2723149"/>
              <a:ext cx="774957"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服务器</a:t>
              </a:r>
            </a:p>
          </p:txBody>
        </p:sp>
        <p:pic>
          <p:nvPicPr>
            <p:cNvPr id="16" name="内容占位符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3058" y="2983968"/>
              <a:ext cx="629006" cy="523925"/>
            </a:xfrm>
            <a:prstGeom prst="rect">
              <a:avLst/>
            </a:prstGeom>
          </p:spPr>
        </p:pic>
      </p:grpSp>
      <p:grpSp>
        <p:nvGrpSpPr>
          <p:cNvPr id="26" name="组合 25"/>
          <p:cNvGrpSpPr/>
          <p:nvPr/>
        </p:nvGrpSpPr>
        <p:grpSpPr>
          <a:xfrm>
            <a:off x="6495448" y="3104255"/>
            <a:ext cx="854360" cy="967429"/>
            <a:chOff x="1899489" y="5468471"/>
            <a:chExt cx="854360" cy="1082185"/>
          </a:xfrm>
        </p:grpSpPr>
        <p:sp>
          <p:nvSpPr>
            <p:cNvPr id="24" name="Rectangle 4"/>
            <p:cNvSpPr>
              <a:spLocks noChangeArrowheads="1"/>
            </p:cNvSpPr>
            <p:nvPr/>
          </p:nvSpPr>
          <p:spPr bwMode="auto">
            <a:xfrm>
              <a:off x="1899489" y="5468471"/>
              <a:ext cx="854360" cy="1082185"/>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25" name="Rectangle 5"/>
            <p:cNvSpPr>
              <a:spLocks noChangeArrowheads="1"/>
            </p:cNvSpPr>
            <p:nvPr/>
          </p:nvSpPr>
          <p:spPr bwMode="auto">
            <a:xfrm>
              <a:off x="1905683" y="5669383"/>
              <a:ext cx="820021" cy="787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ESTAB-</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LISED</a:t>
              </a:r>
            </a:p>
          </p:txBody>
        </p:sp>
      </p:grpSp>
      <p:grpSp>
        <p:nvGrpSpPr>
          <p:cNvPr id="27" name="Group 61"/>
          <p:cNvGrpSpPr>
            <a:grpSpLocks/>
          </p:cNvGrpSpPr>
          <p:nvPr/>
        </p:nvGrpSpPr>
        <p:grpSpPr bwMode="auto">
          <a:xfrm>
            <a:off x="2619241" y="3581225"/>
            <a:ext cx="3942449" cy="619183"/>
            <a:chOff x="1520" y="1816"/>
            <a:chExt cx="2660" cy="491"/>
          </a:xfrm>
        </p:grpSpPr>
        <p:sp>
          <p:nvSpPr>
            <p:cNvPr id="28" name="Rectangle 25"/>
            <p:cNvSpPr>
              <a:spLocks noChangeArrowheads="1"/>
            </p:cNvSpPr>
            <p:nvPr/>
          </p:nvSpPr>
          <p:spPr bwMode="auto">
            <a:xfrm rot="308128">
              <a:off x="2133" y="1816"/>
              <a:ext cx="134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FIN = 1, </a:t>
              </a:r>
              <a:r>
                <a:rPr kumimoji="1" lang="en-US" altLang="zh-CN" b="0" i="0" u="none" strike="noStrike" kern="0" cap="none" spc="0" normalizeH="0" baseline="0" noProof="0" dirty="0" err="1">
                  <a:ln>
                    <a:noFill/>
                  </a:ln>
                  <a:solidFill>
                    <a:srgbClr val="3333CC"/>
                  </a:solidFill>
                  <a:effectLst/>
                  <a:uLnTx/>
                  <a:uFillTx/>
                  <a:latin typeface="Calibri" panose="020F0502020204030204" pitchFamily="34" charset="0"/>
                  <a:ea typeface="华文楷体" panose="02010600040101010101" pitchFamily="2" charset="-122"/>
                </a:rPr>
                <a:t>seq</a:t>
              </a: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 = u</a:t>
              </a:r>
            </a:p>
          </p:txBody>
        </p:sp>
        <p:sp>
          <p:nvSpPr>
            <p:cNvPr id="29" name="Line 28"/>
            <p:cNvSpPr>
              <a:spLocks noChangeShapeType="1"/>
            </p:cNvSpPr>
            <p:nvPr/>
          </p:nvSpPr>
          <p:spPr bwMode="auto">
            <a:xfrm>
              <a:off x="1520" y="1893"/>
              <a:ext cx="2660" cy="414"/>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30" name="组合 29"/>
          <p:cNvGrpSpPr/>
          <p:nvPr/>
        </p:nvGrpSpPr>
        <p:grpSpPr>
          <a:xfrm>
            <a:off x="1881932" y="3059156"/>
            <a:ext cx="866476" cy="558981"/>
            <a:chOff x="1899489" y="5410277"/>
            <a:chExt cx="866476" cy="993029"/>
          </a:xfrm>
        </p:grpSpPr>
        <p:sp>
          <p:nvSpPr>
            <p:cNvPr id="31" name="Rectangle 4"/>
            <p:cNvSpPr>
              <a:spLocks noChangeArrowheads="1"/>
            </p:cNvSpPr>
            <p:nvPr/>
          </p:nvSpPr>
          <p:spPr bwMode="auto">
            <a:xfrm>
              <a:off x="1899489" y="5468471"/>
              <a:ext cx="854360" cy="934835"/>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32" name="Rectangle 5"/>
            <p:cNvSpPr>
              <a:spLocks noChangeArrowheads="1"/>
            </p:cNvSpPr>
            <p:nvPr/>
          </p:nvSpPr>
          <p:spPr bwMode="auto">
            <a:xfrm>
              <a:off x="1945944" y="5410277"/>
              <a:ext cx="820021" cy="787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ESTAB-</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LISED</a:t>
              </a:r>
            </a:p>
          </p:txBody>
        </p:sp>
      </p:grpSp>
      <p:grpSp>
        <p:nvGrpSpPr>
          <p:cNvPr id="20" name="Group 18"/>
          <p:cNvGrpSpPr>
            <a:grpSpLocks/>
          </p:cNvGrpSpPr>
          <p:nvPr/>
        </p:nvGrpSpPr>
        <p:grpSpPr bwMode="auto">
          <a:xfrm>
            <a:off x="1590437" y="3076819"/>
            <a:ext cx="6278563" cy="82550"/>
            <a:chOff x="1020" y="481"/>
            <a:chExt cx="4037" cy="46"/>
          </a:xfrm>
        </p:grpSpPr>
        <p:sp>
          <p:nvSpPr>
            <p:cNvPr id="21" name="Line 19"/>
            <p:cNvSpPr>
              <a:spLocks noChangeShapeType="1"/>
            </p:cNvSpPr>
            <p:nvPr/>
          </p:nvSpPr>
          <p:spPr bwMode="auto">
            <a:xfrm>
              <a:off x="1020" y="527"/>
              <a:ext cx="4037"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2" name="Line 20"/>
            <p:cNvSpPr>
              <a:spLocks noChangeShapeType="1"/>
            </p:cNvSpPr>
            <p:nvPr/>
          </p:nvSpPr>
          <p:spPr bwMode="auto">
            <a:xfrm>
              <a:off x="1020" y="481"/>
              <a:ext cx="4037"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grpSp>
      <p:grpSp>
        <p:nvGrpSpPr>
          <p:cNvPr id="50" name="Group 32"/>
          <p:cNvGrpSpPr>
            <a:grpSpLocks/>
          </p:cNvGrpSpPr>
          <p:nvPr/>
        </p:nvGrpSpPr>
        <p:grpSpPr bwMode="auto">
          <a:xfrm>
            <a:off x="3376635" y="3185693"/>
            <a:ext cx="2371725" cy="318123"/>
            <a:chOff x="2088" y="3679"/>
            <a:chExt cx="1494" cy="231"/>
          </a:xfrm>
        </p:grpSpPr>
        <p:sp>
          <p:nvSpPr>
            <p:cNvPr id="51" name="AutoShape 33"/>
            <p:cNvSpPr>
              <a:spLocks noChangeArrowheads="1"/>
            </p:cNvSpPr>
            <p:nvPr/>
          </p:nvSpPr>
          <p:spPr bwMode="auto">
            <a:xfrm>
              <a:off x="2088" y="3735"/>
              <a:ext cx="1494" cy="166"/>
            </a:xfrm>
            <a:prstGeom prst="leftRightArrow">
              <a:avLst>
                <a:gd name="adj1" fmla="val 55880"/>
                <a:gd name="adj2" fmla="val 103167"/>
              </a:avLst>
            </a:prstGeom>
            <a:solidFill>
              <a:schemeClr val="accent5">
                <a:lumMod val="50000"/>
              </a:schemeClr>
            </a:solidFill>
            <a:ln w="12700">
              <a:solidFill>
                <a:schemeClr val="accent5">
                  <a:lumMod val="1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2" name="Rectangle 34"/>
            <p:cNvSpPr>
              <a:spLocks noChangeArrowheads="1"/>
            </p:cNvSpPr>
            <p:nvPr/>
          </p:nvSpPr>
          <p:spPr bwMode="auto">
            <a:xfrm>
              <a:off x="2462" y="3679"/>
              <a:ext cx="697" cy="231"/>
            </a:xfrm>
            <a:prstGeom prst="rect">
              <a:avLst/>
            </a:prstGeom>
            <a:solidFill>
              <a:srgbClr val="CCECFF"/>
            </a:solidFill>
            <a:ln w="38100" cmpd="dbl">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华文楷体" panose="02010600040101010101" pitchFamily="2" charset="-122"/>
                  <a:ea typeface="华文楷体" panose="02010600040101010101" pitchFamily="2" charset="-122"/>
                </a:rPr>
                <a:t>数据传输</a:t>
              </a:r>
            </a:p>
          </p:txBody>
        </p:sp>
      </p:grpSp>
      <p:cxnSp>
        <p:nvCxnSpPr>
          <p:cNvPr id="53" name="直接连接符 52"/>
          <p:cNvCxnSpPr/>
          <p:nvPr/>
        </p:nvCxnSpPr>
        <p:spPr>
          <a:xfrm flipV="1">
            <a:off x="859119" y="3051007"/>
            <a:ext cx="1021281" cy="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859119" y="3049936"/>
            <a:ext cx="0" cy="69773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859120" y="3747674"/>
            <a:ext cx="1021280" cy="0"/>
          </a:xfrm>
          <a:prstGeom prst="line">
            <a:avLst/>
          </a:prstGeom>
          <a:ln w="25400">
            <a:solidFill>
              <a:schemeClr val="accent5">
                <a:lumMod val="50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sp>
        <p:nvSpPr>
          <p:cNvPr id="56" name="Rectangle 45"/>
          <p:cNvSpPr>
            <a:spLocks noChangeArrowheads="1"/>
          </p:cNvSpPr>
          <p:nvPr/>
        </p:nvSpPr>
        <p:spPr bwMode="auto">
          <a:xfrm>
            <a:off x="834293" y="3398805"/>
            <a:ext cx="110607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kern="0" dirty="0">
                <a:solidFill>
                  <a:srgbClr val="3333CC"/>
                </a:solidFill>
                <a:latin typeface="Calibri" panose="020F0502020204030204" pitchFamily="34" charset="0"/>
                <a:ea typeface="华文楷体" panose="02010600040101010101" pitchFamily="2" charset="-122"/>
              </a:rPr>
              <a:t>主动关闭</a:t>
            </a:r>
            <a:endPar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grpSp>
        <p:nvGrpSpPr>
          <p:cNvPr id="57" name="组合 56"/>
          <p:cNvGrpSpPr/>
          <p:nvPr/>
        </p:nvGrpSpPr>
        <p:grpSpPr>
          <a:xfrm>
            <a:off x="1869925" y="3721603"/>
            <a:ext cx="867996" cy="901287"/>
            <a:chOff x="1895323" y="5468471"/>
            <a:chExt cx="867996" cy="1082185"/>
          </a:xfrm>
        </p:grpSpPr>
        <p:sp>
          <p:nvSpPr>
            <p:cNvPr id="58" name="Rectangle 4"/>
            <p:cNvSpPr>
              <a:spLocks noChangeArrowheads="1"/>
            </p:cNvSpPr>
            <p:nvPr/>
          </p:nvSpPr>
          <p:spPr bwMode="auto">
            <a:xfrm>
              <a:off x="1899489" y="5468471"/>
              <a:ext cx="854360" cy="1082185"/>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59" name="Rectangle 5"/>
            <p:cNvSpPr>
              <a:spLocks noChangeArrowheads="1"/>
            </p:cNvSpPr>
            <p:nvPr/>
          </p:nvSpPr>
          <p:spPr bwMode="auto">
            <a:xfrm>
              <a:off x="1895323" y="5621650"/>
              <a:ext cx="867996" cy="772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FIN-</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WAIT-1</a:t>
              </a:r>
            </a:p>
          </p:txBody>
        </p:sp>
      </p:grpSp>
      <p:grpSp>
        <p:nvGrpSpPr>
          <p:cNvPr id="17" name="组合 16"/>
          <p:cNvGrpSpPr/>
          <p:nvPr/>
        </p:nvGrpSpPr>
        <p:grpSpPr>
          <a:xfrm>
            <a:off x="2586367" y="4161861"/>
            <a:ext cx="3971266" cy="522680"/>
            <a:chOff x="2586367" y="4161861"/>
            <a:chExt cx="3971266" cy="522680"/>
          </a:xfrm>
        </p:grpSpPr>
        <p:sp>
          <p:nvSpPr>
            <p:cNvPr id="40" name="Line 49"/>
            <p:cNvSpPr>
              <a:spLocks noChangeShapeType="1"/>
            </p:cNvSpPr>
            <p:nvPr/>
          </p:nvSpPr>
          <p:spPr bwMode="auto">
            <a:xfrm flipH="1">
              <a:off x="2586367" y="4250741"/>
              <a:ext cx="3971266" cy="433800"/>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1" name="Rectangle 50"/>
            <p:cNvSpPr>
              <a:spLocks noChangeArrowheads="1"/>
            </p:cNvSpPr>
            <p:nvPr/>
          </p:nvSpPr>
          <p:spPr bwMode="auto">
            <a:xfrm rot="21272610" flipH="1">
              <a:off x="3087632" y="4161861"/>
              <a:ext cx="268291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ACK = 1, </a:t>
              </a:r>
              <a:r>
                <a:rPr kumimoji="1" lang="en-US" altLang="zh-CN" dirty="0" err="1">
                  <a:solidFill>
                    <a:srgbClr val="3333CC"/>
                  </a:solidFill>
                  <a:latin typeface="Calibri" panose="020F0502020204030204" pitchFamily="34" charset="0"/>
                  <a:ea typeface="黑体" panose="02010609060101010101" pitchFamily="49" charset="-122"/>
                </a:rPr>
                <a:t>seq</a:t>
              </a:r>
              <a:r>
                <a:rPr kumimoji="1" lang="en-US" altLang="zh-CN" dirty="0">
                  <a:solidFill>
                    <a:srgbClr val="3333CC"/>
                  </a:solidFill>
                  <a:latin typeface="Calibri" panose="020F0502020204030204" pitchFamily="34" charset="0"/>
                  <a:ea typeface="黑体" panose="02010609060101010101" pitchFamily="49" charset="-122"/>
                </a:rPr>
                <a:t> = v, </a:t>
              </a:r>
              <a:r>
                <a:rPr kumimoji="1" lang="en-US" altLang="zh-CN" dirty="0" err="1">
                  <a:solidFill>
                    <a:srgbClr val="3333CC"/>
                  </a:solidFill>
                  <a:latin typeface="Calibri" panose="020F0502020204030204" pitchFamily="34" charset="0"/>
                  <a:ea typeface="黑体" panose="02010609060101010101" pitchFamily="49" charset="-122"/>
                </a:rPr>
                <a:t>ack</a:t>
              </a:r>
              <a:r>
                <a:rPr kumimoji="1" lang="en-US" altLang="zh-CN" dirty="0">
                  <a:solidFill>
                    <a:srgbClr val="3333CC"/>
                  </a:solidFill>
                  <a:latin typeface="Calibri" panose="020F0502020204030204" pitchFamily="34" charset="0"/>
                  <a:ea typeface="黑体" panose="02010609060101010101" pitchFamily="49" charset="-122"/>
                </a:rPr>
                <a:t>= u </a:t>
              </a:r>
              <a:r>
                <a:rPr kumimoji="1" lang="en-US" altLang="zh-CN" b="1" dirty="0">
                  <a:solidFill>
                    <a:srgbClr val="3333CC"/>
                  </a:solidFill>
                  <a:latin typeface="Calibri" panose="020F0502020204030204" pitchFamily="34" charset="0"/>
                  <a:ea typeface="黑体" panose="02010609060101010101" pitchFamily="49" charset="-122"/>
                  <a:sym typeface="Symbol" panose="05050102010706020507" pitchFamily="18" charset="2"/>
                </a:rPr>
                <a:t></a:t>
              </a:r>
              <a:r>
                <a:rPr kumimoji="1" lang="en-US" altLang="zh-CN" dirty="0">
                  <a:solidFill>
                    <a:srgbClr val="3333CC"/>
                  </a:solidFill>
                  <a:latin typeface="Calibri" panose="020F0502020204030204" pitchFamily="34" charset="0"/>
                  <a:ea typeface="黑体" panose="02010609060101010101" pitchFamily="49" charset="-122"/>
                  <a:sym typeface="Symbol" panose="05050102010706020507" pitchFamily="18" charset="2"/>
                </a:rPr>
                <a:t> 1</a:t>
              </a:r>
              <a:endParaRPr kumimoji="1" lang="en-US" altLang="zh-CN" dirty="0">
                <a:solidFill>
                  <a:srgbClr val="3333CC"/>
                </a:solidFill>
                <a:latin typeface="Calibri" panose="020F0502020204030204" pitchFamily="34" charset="0"/>
                <a:ea typeface="黑体" panose="02010609060101010101" pitchFamily="49" charset="-122"/>
              </a:endParaRPr>
            </a:p>
          </p:txBody>
        </p:sp>
      </p:grpSp>
      <p:grpSp>
        <p:nvGrpSpPr>
          <p:cNvPr id="43" name="组合 42"/>
          <p:cNvGrpSpPr/>
          <p:nvPr/>
        </p:nvGrpSpPr>
        <p:grpSpPr>
          <a:xfrm>
            <a:off x="6507334" y="4246056"/>
            <a:ext cx="876325" cy="643766"/>
            <a:chOff x="1899489" y="5410277"/>
            <a:chExt cx="876325" cy="885152"/>
          </a:xfrm>
        </p:grpSpPr>
        <p:sp>
          <p:nvSpPr>
            <p:cNvPr id="44" name="Rectangle 4"/>
            <p:cNvSpPr>
              <a:spLocks noChangeArrowheads="1"/>
            </p:cNvSpPr>
            <p:nvPr/>
          </p:nvSpPr>
          <p:spPr bwMode="auto">
            <a:xfrm>
              <a:off x="1899489" y="5468471"/>
              <a:ext cx="854360" cy="812348"/>
            </a:xfrm>
            <a:prstGeom prst="rect">
              <a:avLst/>
            </a:prstGeom>
            <a:solidFill>
              <a:srgbClr val="CCCC00"/>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45" name="Rectangle 5"/>
            <p:cNvSpPr>
              <a:spLocks noChangeArrowheads="1"/>
            </p:cNvSpPr>
            <p:nvPr/>
          </p:nvSpPr>
          <p:spPr bwMode="auto">
            <a:xfrm>
              <a:off x="1936095" y="5410277"/>
              <a:ext cx="839719" cy="885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CLOSE-</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WAIT</a:t>
              </a:r>
            </a:p>
          </p:txBody>
        </p:sp>
      </p:grpSp>
      <p:sp>
        <p:nvSpPr>
          <p:cNvPr id="48" name="Freeform 45"/>
          <p:cNvSpPr>
            <a:spLocks/>
          </p:cNvSpPr>
          <p:nvPr/>
        </p:nvSpPr>
        <p:spPr bwMode="auto">
          <a:xfrm>
            <a:off x="7332519" y="2919427"/>
            <a:ext cx="573087" cy="2009742"/>
          </a:xfrm>
          <a:custGeom>
            <a:avLst/>
            <a:gdLst>
              <a:gd name="T0" fmla="*/ 100 w 451"/>
              <a:gd name="T1" fmla="*/ 965 h 965"/>
              <a:gd name="T2" fmla="*/ 336 w 451"/>
              <a:gd name="T3" fmla="*/ 894 h 965"/>
              <a:gd name="T4" fmla="*/ 426 w 451"/>
              <a:gd name="T5" fmla="*/ 708 h 965"/>
              <a:gd name="T6" fmla="*/ 451 w 451"/>
              <a:gd name="T7" fmla="*/ 417 h 965"/>
              <a:gd name="T8" fmla="*/ 426 w 451"/>
              <a:gd name="T9" fmla="*/ 207 h 965"/>
              <a:gd name="T10" fmla="*/ 336 w 451"/>
              <a:gd name="T11" fmla="*/ 72 h 965"/>
              <a:gd name="T12" fmla="*/ 0 w 451"/>
              <a:gd name="T13" fmla="*/ 0 h 965"/>
            </a:gdLst>
            <a:ahLst/>
            <a:cxnLst>
              <a:cxn ang="0">
                <a:pos x="T0" y="T1"/>
              </a:cxn>
              <a:cxn ang="0">
                <a:pos x="T2" y="T3"/>
              </a:cxn>
              <a:cxn ang="0">
                <a:pos x="T4" y="T5"/>
              </a:cxn>
              <a:cxn ang="0">
                <a:pos x="T6" y="T7"/>
              </a:cxn>
              <a:cxn ang="0">
                <a:pos x="T8" y="T9"/>
              </a:cxn>
              <a:cxn ang="0">
                <a:pos x="T10" y="T11"/>
              </a:cxn>
              <a:cxn ang="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9" name="Rectangle 58"/>
          <p:cNvSpPr>
            <a:spLocks noChangeArrowheads="1"/>
          </p:cNvSpPr>
          <p:nvPr/>
        </p:nvSpPr>
        <p:spPr bwMode="auto">
          <a:xfrm>
            <a:off x="7869000" y="3424479"/>
            <a:ext cx="644408" cy="92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kern="0" dirty="0">
                <a:solidFill>
                  <a:srgbClr val="3333CC"/>
                </a:solidFill>
                <a:latin typeface="Calibri" panose="020F0502020204030204" pitchFamily="34" charset="0"/>
                <a:ea typeface="华文楷体" panose="02010600040101010101" pitchFamily="2" charset="-122"/>
              </a:rPr>
              <a:t>通知</a:t>
            </a:r>
            <a:endParaRPr kumimoji="1" lang="en-US" altLang="zh-CN" kern="0" dirty="0">
              <a:solidFill>
                <a:srgbClr val="3333CC"/>
              </a:solidFill>
              <a:latin typeface="Calibri" panose="020F0502020204030204" pitchFamily="34" charset="0"/>
              <a:ea typeface="华文楷体" panose="02010600040101010101" pitchFamily="2" charset="-122"/>
            </a:endParaRPr>
          </a:p>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kern="0" dirty="0">
                <a:solidFill>
                  <a:srgbClr val="3333CC"/>
                </a:solidFill>
                <a:latin typeface="Calibri" panose="020F0502020204030204" pitchFamily="34" charset="0"/>
                <a:ea typeface="华文楷体" panose="02010600040101010101" pitchFamily="2" charset="-122"/>
              </a:rPr>
              <a:t>应用</a:t>
            </a:r>
            <a:endParaRPr kumimoji="1" lang="en-US" altLang="zh-CN" kern="0" dirty="0">
              <a:solidFill>
                <a:srgbClr val="3333CC"/>
              </a:solidFill>
              <a:latin typeface="Calibri" panose="020F0502020204030204" pitchFamily="34" charset="0"/>
              <a:ea typeface="华文楷体" panose="02010600040101010101" pitchFamily="2" charset="-122"/>
            </a:endParaRPr>
          </a:p>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kern="0" dirty="0">
                <a:solidFill>
                  <a:srgbClr val="3333CC"/>
                </a:solidFill>
                <a:latin typeface="Calibri" panose="020F0502020204030204" pitchFamily="34" charset="0"/>
                <a:ea typeface="华文楷体" panose="02010600040101010101" pitchFamily="2" charset="-122"/>
              </a:rPr>
              <a:t>进程</a:t>
            </a:r>
            <a:endPar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grpSp>
        <p:nvGrpSpPr>
          <p:cNvPr id="47" name="组合 46"/>
          <p:cNvGrpSpPr/>
          <p:nvPr/>
        </p:nvGrpSpPr>
        <p:grpSpPr>
          <a:xfrm>
            <a:off x="1868558" y="4699515"/>
            <a:ext cx="867996" cy="695486"/>
            <a:chOff x="1896346" y="5468472"/>
            <a:chExt cx="867996" cy="972581"/>
          </a:xfrm>
        </p:grpSpPr>
        <p:sp>
          <p:nvSpPr>
            <p:cNvPr id="60" name="Rectangle 4"/>
            <p:cNvSpPr>
              <a:spLocks noChangeArrowheads="1"/>
            </p:cNvSpPr>
            <p:nvPr/>
          </p:nvSpPr>
          <p:spPr bwMode="auto">
            <a:xfrm>
              <a:off x="1899489" y="5468472"/>
              <a:ext cx="854360" cy="972581"/>
            </a:xfrm>
            <a:prstGeom prst="rect">
              <a:avLst/>
            </a:prstGeom>
            <a:solidFill>
              <a:srgbClr val="FF66FF"/>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61" name="Rectangle 5"/>
            <p:cNvSpPr>
              <a:spLocks noChangeArrowheads="1"/>
            </p:cNvSpPr>
            <p:nvPr/>
          </p:nvSpPr>
          <p:spPr bwMode="auto">
            <a:xfrm>
              <a:off x="1896346" y="5494782"/>
              <a:ext cx="867996" cy="900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FIN-</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WAIT-2</a:t>
              </a:r>
            </a:p>
          </p:txBody>
        </p:sp>
      </p:grpSp>
      <p:grpSp>
        <p:nvGrpSpPr>
          <p:cNvPr id="63" name="Group 32"/>
          <p:cNvGrpSpPr>
            <a:grpSpLocks/>
          </p:cNvGrpSpPr>
          <p:nvPr/>
        </p:nvGrpSpPr>
        <p:grpSpPr bwMode="auto">
          <a:xfrm rot="21174205">
            <a:off x="3661223" y="4634992"/>
            <a:ext cx="1700213" cy="318123"/>
            <a:chOff x="2088" y="3679"/>
            <a:chExt cx="1071" cy="231"/>
          </a:xfrm>
        </p:grpSpPr>
        <p:sp>
          <p:nvSpPr>
            <p:cNvPr id="64" name="AutoShape 33"/>
            <p:cNvSpPr>
              <a:spLocks noChangeArrowheads="1"/>
            </p:cNvSpPr>
            <p:nvPr/>
          </p:nvSpPr>
          <p:spPr bwMode="auto">
            <a:xfrm>
              <a:off x="2088" y="3715"/>
              <a:ext cx="1007" cy="186"/>
            </a:xfrm>
            <a:prstGeom prst="leftRightArrow">
              <a:avLst>
                <a:gd name="adj1" fmla="val 55880"/>
                <a:gd name="adj2" fmla="val 103167"/>
              </a:avLst>
            </a:prstGeom>
            <a:solidFill>
              <a:schemeClr val="accent5">
                <a:lumMod val="50000"/>
              </a:schemeClr>
            </a:solidFill>
            <a:ln w="12700">
              <a:solidFill>
                <a:schemeClr val="accent5">
                  <a:lumMod val="1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5" name="Rectangle 34"/>
            <p:cNvSpPr>
              <a:spLocks noChangeArrowheads="1"/>
            </p:cNvSpPr>
            <p:nvPr/>
          </p:nvSpPr>
          <p:spPr bwMode="auto">
            <a:xfrm>
              <a:off x="2462" y="3679"/>
              <a:ext cx="697" cy="231"/>
            </a:xfrm>
            <a:prstGeom prst="rect">
              <a:avLst/>
            </a:prstGeom>
            <a:solidFill>
              <a:srgbClr val="CCECFF"/>
            </a:solidFill>
            <a:ln w="38100" cmpd="dbl">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华文楷体" panose="02010600040101010101" pitchFamily="2" charset="-122"/>
                  <a:ea typeface="华文楷体" panose="02010600040101010101" pitchFamily="2" charset="-122"/>
                </a:rPr>
                <a:t>数据传输</a:t>
              </a:r>
            </a:p>
          </p:txBody>
        </p:sp>
      </p:grpSp>
      <p:sp>
        <p:nvSpPr>
          <p:cNvPr id="62" name="Rectangle 45"/>
          <p:cNvSpPr>
            <a:spLocks noChangeArrowheads="1"/>
          </p:cNvSpPr>
          <p:nvPr/>
        </p:nvSpPr>
        <p:spPr bwMode="auto">
          <a:xfrm>
            <a:off x="7633224" y="4772940"/>
            <a:ext cx="110607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被动关闭</a:t>
            </a:r>
          </a:p>
        </p:txBody>
      </p:sp>
      <p:cxnSp>
        <p:nvCxnSpPr>
          <p:cNvPr id="66" name="直接连接符 65"/>
          <p:cNvCxnSpPr/>
          <p:nvPr/>
        </p:nvCxnSpPr>
        <p:spPr>
          <a:xfrm>
            <a:off x="7331968" y="2793382"/>
            <a:ext cx="1354832"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8705488" y="2777818"/>
            <a:ext cx="0" cy="231882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7375189" y="5096639"/>
            <a:ext cx="1344586" cy="1"/>
          </a:xfrm>
          <a:prstGeom prst="line">
            <a:avLst/>
          </a:prstGeom>
          <a:ln w="25400">
            <a:solidFill>
              <a:schemeClr val="accent5">
                <a:lumMod val="50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grpSp>
        <p:nvGrpSpPr>
          <p:cNvPr id="69" name="组合 68"/>
          <p:cNvGrpSpPr/>
          <p:nvPr/>
        </p:nvGrpSpPr>
        <p:grpSpPr>
          <a:xfrm>
            <a:off x="2594072" y="4903243"/>
            <a:ext cx="3971266" cy="535743"/>
            <a:chOff x="2586367" y="4148798"/>
            <a:chExt cx="3971266" cy="535743"/>
          </a:xfrm>
        </p:grpSpPr>
        <p:sp>
          <p:nvSpPr>
            <p:cNvPr id="70" name="Line 49"/>
            <p:cNvSpPr>
              <a:spLocks noChangeShapeType="1"/>
            </p:cNvSpPr>
            <p:nvPr/>
          </p:nvSpPr>
          <p:spPr bwMode="auto">
            <a:xfrm flipH="1">
              <a:off x="2586367" y="4250741"/>
              <a:ext cx="3971266" cy="433800"/>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71" name="Rectangle 50"/>
            <p:cNvSpPr>
              <a:spLocks noChangeArrowheads="1"/>
            </p:cNvSpPr>
            <p:nvPr/>
          </p:nvSpPr>
          <p:spPr bwMode="auto">
            <a:xfrm rot="21272610" flipH="1">
              <a:off x="2730742" y="4148798"/>
              <a:ext cx="363182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FIN = 1, ACK = 1, </a:t>
              </a:r>
              <a:r>
                <a:rPr kumimoji="1" lang="en-US" altLang="zh-CN" dirty="0" err="1">
                  <a:solidFill>
                    <a:srgbClr val="3333CC"/>
                  </a:solidFill>
                  <a:latin typeface="Calibri" panose="020F0502020204030204" pitchFamily="34" charset="0"/>
                  <a:ea typeface="黑体" panose="02010609060101010101" pitchFamily="49" charset="-122"/>
                </a:rPr>
                <a:t>seq</a:t>
              </a:r>
              <a:r>
                <a:rPr kumimoji="1" lang="en-US" altLang="zh-CN" dirty="0">
                  <a:solidFill>
                    <a:srgbClr val="3333CC"/>
                  </a:solidFill>
                  <a:latin typeface="Calibri" panose="020F0502020204030204" pitchFamily="34" charset="0"/>
                  <a:ea typeface="黑体" panose="02010609060101010101" pitchFamily="49" charset="-122"/>
                </a:rPr>
                <a:t> = w, </a:t>
              </a:r>
              <a:r>
                <a:rPr kumimoji="1" lang="en-US" altLang="zh-CN" dirty="0" err="1">
                  <a:solidFill>
                    <a:srgbClr val="3333CC"/>
                  </a:solidFill>
                  <a:latin typeface="Calibri" panose="020F0502020204030204" pitchFamily="34" charset="0"/>
                  <a:ea typeface="黑体" panose="02010609060101010101" pitchFamily="49" charset="-122"/>
                </a:rPr>
                <a:t>ack</a:t>
              </a:r>
              <a:r>
                <a:rPr kumimoji="1" lang="en-US" altLang="zh-CN" dirty="0">
                  <a:solidFill>
                    <a:srgbClr val="3333CC"/>
                  </a:solidFill>
                  <a:latin typeface="Calibri" panose="020F0502020204030204" pitchFamily="34" charset="0"/>
                  <a:ea typeface="黑体" panose="02010609060101010101" pitchFamily="49" charset="-122"/>
                </a:rPr>
                <a:t>= u </a:t>
              </a:r>
              <a:r>
                <a:rPr kumimoji="1" lang="en-US" altLang="zh-CN" b="1" dirty="0">
                  <a:solidFill>
                    <a:srgbClr val="3333CC"/>
                  </a:solidFill>
                  <a:latin typeface="Calibri" panose="020F0502020204030204" pitchFamily="34" charset="0"/>
                  <a:ea typeface="黑体" panose="02010609060101010101" pitchFamily="49" charset="-122"/>
                  <a:sym typeface="Symbol" panose="05050102010706020507" pitchFamily="18" charset="2"/>
                </a:rPr>
                <a:t></a:t>
              </a:r>
              <a:r>
                <a:rPr kumimoji="1" lang="en-US" altLang="zh-CN" dirty="0">
                  <a:solidFill>
                    <a:srgbClr val="3333CC"/>
                  </a:solidFill>
                  <a:latin typeface="Calibri" panose="020F0502020204030204" pitchFamily="34" charset="0"/>
                  <a:ea typeface="黑体" panose="02010609060101010101" pitchFamily="49" charset="-122"/>
                  <a:sym typeface="Symbol" panose="05050102010706020507" pitchFamily="18" charset="2"/>
                </a:rPr>
                <a:t> 1</a:t>
              </a:r>
              <a:endParaRPr kumimoji="1" lang="en-US" altLang="zh-CN" dirty="0">
                <a:solidFill>
                  <a:srgbClr val="3333CC"/>
                </a:solidFill>
                <a:latin typeface="Calibri" panose="020F0502020204030204" pitchFamily="34" charset="0"/>
                <a:ea typeface="黑体" panose="02010609060101010101" pitchFamily="49" charset="-122"/>
              </a:endParaRPr>
            </a:p>
          </p:txBody>
        </p:sp>
      </p:grpSp>
      <p:grpSp>
        <p:nvGrpSpPr>
          <p:cNvPr id="72" name="组合 71"/>
          <p:cNvGrpSpPr/>
          <p:nvPr/>
        </p:nvGrpSpPr>
        <p:grpSpPr>
          <a:xfrm>
            <a:off x="6507334" y="5040212"/>
            <a:ext cx="854360" cy="901287"/>
            <a:chOff x="1899489" y="5468471"/>
            <a:chExt cx="854360" cy="1082185"/>
          </a:xfrm>
        </p:grpSpPr>
        <p:sp>
          <p:nvSpPr>
            <p:cNvPr id="73" name="Rectangle 4"/>
            <p:cNvSpPr>
              <a:spLocks noChangeArrowheads="1"/>
            </p:cNvSpPr>
            <p:nvPr/>
          </p:nvSpPr>
          <p:spPr bwMode="auto">
            <a:xfrm>
              <a:off x="1899489" y="5468471"/>
              <a:ext cx="854360" cy="1082185"/>
            </a:xfrm>
            <a:prstGeom prst="rect">
              <a:avLst/>
            </a:prstGeom>
            <a:solidFill>
              <a:srgbClr val="00FFFF"/>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74" name="Rectangle 5"/>
            <p:cNvSpPr>
              <a:spLocks noChangeArrowheads="1"/>
            </p:cNvSpPr>
            <p:nvPr/>
          </p:nvSpPr>
          <p:spPr bwMode="auto">
            <a:xfrm>
              <a:off x="1979064" y="5621650"/>
              <a:ext cx="700514" cy="772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LAST-</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ACK</a:t>
              </a:r>
            </a:p>
          </p:txBody>
        </p:sp>
      </p:grpSp>
      <p:grpSp>
        <p:nvGrpSpPr>
          <p:cNvPr id="75" name="Group 61"/>
          <p:cNvGrpSpPr>
            <a:grpSpLocks/>
          </p:cNvGrpSpPr>
          <p:nvPr/>
        </p:nvGrpSpPr>
        <p:grpSpPr bwMode="auto">
          <a:xfrm>
            <a:off x="2653528" y="5460204"/>
            <a:ext cx="3942449" cy="553607"/>
            <a:chOff x="1520" y="1868"/>
            <a:chExt cx="2660" cy="439"/>
          </a:xfrm>
        </p:grpSpPr>
        <p:sp>
          <p:nvSpPr>
            <p:cNvPr id="76" name="Rectangle 25"/>
            <p:cNvSpPr>
              <a:spLocks noChangeArrowheads="1"/>
            </p:cNvSpPr>
            <p:nvPr/>
          </p:nvSpPr>
          <p:spPr bwMode="auto">
            <a:xfrm rot="388849">
              <a:off x="1962" y="1868"/>
              <a:ext cx="214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ACK = 1, </a:t>
              </a:r>
              <a:r>
                <a:rPr kumimoji="1" lang="en-US" altLang="zh-CN" b="0" i="0" u="none" strike="noStrike" kern="0" cap="none" spc="0" normalizeH="0" baseline="0" noProof="0" dirty="0" err="1">
                  <a:ln>
                    <a:noFill/>
                  </a:ln>
                  <a:solidFill>
                    <a:srgbClr val="3333CC"/>
                  </a:solidFill>
                  <a:effectLst/>
                  <a:uLnTx/>
                  <a:uFillTx/>
                  <a:latin typeface="Calibri" panose="020F0502020204030204" pitchFamily="34" charset="0"/>
                  <a:ea typeface="华文楷体" panose="02010600040101010101" pitchFamily="2" charset="-122"/>
                </a:rPr>
                <a:t>seq</a:t>
              </a: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 = u+1</a:t>
              </a:r>
              <a:r>
                <a:rPr kumimoji="1" lang="en-US" altLang="zh-CN" dirty="0">
                  <a:solidFill>
                    <a:srgbClr val="3333CC"/>
                  </a:solidFill>
                  <a:latin typeface="Calibri" panose="020F0502020204030204" pitchFamily="34" charset="0"/>
                  <a:ea typeface="黑体" panose="02010609060101010101" pitchFamily="49" charset="-122"/>
                </a:rPr>
                <a:t>, </a:t>
              </a:r>
              <a:r>
                <a:rPr kumimoji="1" lang="en-US" altLang="zh-CN" dirty="0" err="1">
                  <a:solidFill>
                    <a:srgbClr val="3333CC"/>
                  </a:solidFill>
                  <a:latin typeface="Calibri" panose="020F0502020204030204" pitchFamily="34" charset="0"/>
                  <a:ea typeface="黑体" panose="02010609060101010101" pitchFamily="49" charset="-122"/>
                </a:rPr>
                <a:t>ack</a:t>
              </a:r>
              <a:r>
                <a:rPr kumimoji="1" lang="en-US" altLang="zh-CN" dirty="0">
                  <a:solidFill>
                    <a:srgbClr val="3333CC"/>
                  </a:solidFill>
                  <a:latin typeface="Calibri" panose="020F0502020204030204" pitchFamily="34" charset="0"/>
                  <a:ea typeface="黑体" panose="02010609060101010101" pitchFamily="49" charset="-122"/>
                </a:rPr>
                <a:t>= w </a:t>
              </a:r>
              <a:r>
                <a:rPr kumimoji="1" lang="en-US" altLang="zh-CN" b="1" dirty="0">
                  <a:solidFill>
                    <a:srgbClr val="3333CC"/>
                  </a:solidFill>
                  <a:latin typeface="Calibri" panose="020F0502020204030204" pitchFamily="34" charset="0"/>
                  <a:ea typeface="黑体" panose="02010609060101010101" pitchFamily="49" charset="-122"/>
                  <a:sym typeface="Symbol" panose="05050102010706020507" pitchFamily="18" charset="2"/>
                </a:rPr>
                <a:t></a:t>
              </a:r>
              <a:r>
                <a:rPr kumimoji="1" lang="en-US" altLang="zh-CN" dirty="0">
                  <a:solidFill>
                    <a:srgbClr val="3333CC"/>
                  </a:solidFill>
                  <a:latin typeface="Calibri" panose="020F0502020204030204" pitchFamily="34" charset="0"/>
                  <a:ea typeface="黑体" panose="02010609060101010101" pitchFamily="49" charset="-122"/>
                  <a:sym typeface="Symbol" panose="05050102010706020507" pitchFamily="18" charset="2"/>
                </a:rPr>
                <a:t> 1</a:t>
              </a:r>
              <a:endParaRPr kumimoji="1" lang="en-US" altLang="zh-CN" dirty="0">
                <a:solidFill>
                  <a:srgbClr val="3333CC"/>
                </a:solidFill>
                <a:latin typeface="Calibri" panose="020F0502020204030204" pitchFamily="34" charset="0"/>
                <a:ea typeface="黑体" panose="02010609060101010101" pitchFamily="49" charset="-122"/>
              </a:endParaRPr>
            </a:p>
          </p:txBody>
        </p:sp>
        <p:sp>
          <p:nvSpPr>
            <p:cNvPr id="77" name="Line 28"/>
            <p:cNvSpPr>
              <a:spLocks noChangeShapeType="1"/>
            </p:cNvSpPr>
            <p:nvPr/>
          </p:nvSpPr>
          <p:spPr bwMode="auto">
            <a:xfrm>
              <a:off x="1520" y="1893"/>
              <a:ext cx="2660" cy="414"/>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78" name="组合 77"/>
          <p:cNvGrpSpPr/>
          <p:nvPr/>
        </p:nvGrpSpPr>
        <p:grpSpPr>
          <a:xfrm>
            <a:off x="1883555" y="5520991"/>
            <a:ext cx="854360" cy="695486"/>
            <a:chOff x="1899489" y="5468472"/>
            <a:chExt cx="854360" cy="972581"/>
          </a:xfrm>
        </p:grpSpPr>
        <p:sp>
          <p:nvSpPr>
            <p:cNvPr id="80" name="Rectangle 4"/>
            <p:cNvSpPr>
              <a:spLocks noChangeArrowheads="1"/>
            </p:cNvSpPr>
            <p:nvPr/>
          </p:nvSpPr>
          <p:spPr bwMode="auto">
            <a:xfrm>
              <a:off x="1899489" y="5468472"/>
              <a:ext cx="854360" cy="972581"/>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81" name="Rectangle 5"/>
            <p:cNvSpPr>
              <a:spLocks noChangeArrowheads="1"/>
            </p:cNvSpPr>
            <p:nvPr/>
          </p:nvSpPr>
          <p:spPr bwMode="auto">
            <a:xfrm>
              <a:off x="1954856" y="5494782"/>
              <a:ext cx="750976" cy="900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TIME-</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WAIT</a:t>
              </a:r>
            </a:p>
          </p:txBody>
        </p:sp>
      </p:grpSp>
      <p:sp>
        <p:nvSpPr>
          <p:cNvPr id="79" name="圆角矩形标注 78"/>
          <p:cNvSpPr/>
          <p:nvPr/>
        </p:nvSpPr>
        <p:spPr>
          <a:xfrm>
            <a:off x="2029884" y="1565473"/>
            <a:ext cx="6556998" cy="1057930"/>
          </a:xfrm>
          <a:prstGeom prst="wedgeRoundRectCallout">
            <a:avLst>
              <a:gd name="adj1" fmla="val -32633"/>
              <a:gd name="adj2" fmla="val 329458"/>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indent="-180000">
              <a:lnSpc>
                <a:spcPct val="150000"/>
              </a:lnSpc>
              <a:buFont typeface="Arial" panose="020B0604020202020204" pitchFamily="34" charset="0"/>
              <a:buChar char="•"/>
            </a:pPr>
            <a:r>
              <a:rPr lang="zh-CN" altLang="en-US" sz="1600" dirty="0">
                <a:solidFill>
                  <a:srgbClr val="FFFFFF"/>
                </a:solidFill>
                <a:latin typeface="Calibri" panose="020F0502020204030204" pitchFamily="34" charset="0"/>
                <a:ea typeface="黑体" panose="02010609060101010101" pitchFamily="49" charset="-122"/>
              </a:rPr>
              <a:t>该确认报文段首部的</a:t>
            </a:r>
            <a:r>
              <a:rPr lang="en-US" altLang="zh-CN" sz="1600" dirty="0">
                <a:solidFill>
                  <a:srgbClr val="FFFFFF"/>
                </a:solidFill>
                <a:latin typeface="Calibri" panose="020F0502020204030204" pitchFamily="34" charset="0"/>
                <a:ea typeface="黑体" panose="02010609060101010101" pitchFamily="49" charset="-122"/>
              </a:rPr>
              <a:t>ACK</a:t>
            </a:r>
            <a:r>
              <a:rPr lang="zh-CN" altLang="en-US" sz="1600" dirty="0">
                <a:solidFill>
                  <a:srgbClr val="FFFFFF"/>
                </a:solidFill>
                <a:latin typeface="Calibri" panose="020F0502020204030204" pitchFamily="34" charset="0"/>
                <a:ea typeface="黑体" panose="02010609060101010101" pitchFamily="49" charset="-122"/>
              </a:rPr>
              <a:t>置</a:t>
            </a:r>
            <a:r>
              <a:rPr lang="en-US" altLang="zh-CN" sz="1600" dirty="0">
                <a:solidFill>
                  <a:srgbClr val="FFFFFF"/>
                </a:solidFill>
                <a:latin typeface="Calibri" panose="020F0502020204030204" pitchFamily="34" charset="0"/>
                <a:ea typeface="黑体" panose="02010609060101010101" pitchFamily="49" charset="-122"/>
              </a:rPr>
              <a:t>1</a:t>
            </a:r>
            <a:r>
              <a:rPr lang="zh-CN" altLang="en-US" sz="1600" dirty="0">
                <a:solidFill>
                  <a:srgbClr val="FFFFFF"/>
                </a:solidFill>
                <a:latin typeface="Calibri" panose="020F0502020204030204" pitchFamily="34" charset="0"/>
                <a:ea typeface="黑体" panose="02010609060101010101" pitchFamily="49" charset="-122"/>
              </a:rPr>
              <a:t>，确认号为</a:t>
            </a:r>
            <a:r>
              <a:rPr lang="en-US" altLang="zh-CN" sz="1600" dirty="0">
                <a:solidFill>
                  <a:srgbClr val="FFFFFF"/>
                </a:solidFill>
                <a:latin typeface="Calibri" panose="020F0502020204030204" pitchFamily="34" charset="0"/>
                <a:ea typeface="黑体" panose="02010609060101010101" pitchFamily="49" charset="-122"/>
              </a:rPr>
              <a:t>w+1</a:t>
            </a:r>
            <a:r>
              <a:rPr lang="zh-CN" altLang="en-US" sz="1600" dirty="0">
                <a:solidFill>
                  <a:srgbClr val="FFFFFF"/>
                </a:solidFill>
                <a:latin typeface="Calibri" panose="020F0502020204030204" pitchFamily="34" charset="0"/>
                <a:ea typeface="黑体" panose="02010609060101010101" pitchFamily="49" charset="-122"/>
              </a:rPr>
              <a:t>，序号为</a:t>
            </a:r>
            <a:r>
              <a:rPr lang="en-US" altLang="zh-CN" sz="1600" dirty="0">
                <a:solidFill>
                  <a:srgbClr val="FFFFFF"/>
                </a:solidFill>
                <a:latin typeface="Calibri" panose="020F0502020204030204" pitchFamily="34" charset="0"/>
                <a:ea typeface="黑体" panose="02010609060101010101" pitchFamily="49" charset="-122"/>
              </a:rPr>
              <a:t>u+1</a:t>
            </a:r>
          </a:p>
          <a:p>
            <a:pPr marL="562950" lvl="1" indent="-285750">
              <a:lnSpc>
                <a:spcPct val="150000"/>
              </a:lnSpc>
              <a:buClr>
                <a:schemeClr val="bg1"/>
              </a:buClr>
              <a:buFont typeface="Wingdings 3" panose="05040102010807070707" pitchFamily="18" charset="2"/>
              <a:buChar char="ª"/>
            </a:pPr>
            <a:r>
              <a:rPr lang="zh-CN" altLang="en-US" sz="1600" dirty="0">
                <a:solidFill>
                  <a:srgbClr val="FFFFFF"/>
                </a:solidFill>
                <a:latin typeface="Calibri" panose="020F0502020204030204" pitchFamily="34" charset="0"/>
                <a:ea typeface="黑体" panose="02010609060101010101" pitchFamily="49" charset="-122"/>
              </a:rPr>
              <a:t>前面发送过的</a:t>
            </a:r>
            <a:r>
              <a:rPr lang="en-US" altLang="zh-CN" sz="1600" dirty="0">
                <a:solidFill>
                  <a:srgbClr val="FFFFFF"/>
                </a:solidFill>
                <a:latin typeface="Calibri" panose="020F0502020204030204" pitchFamily="34" charset="0"/>
                <a:ea typeface="黑体" panose="02010609060101010101" pitchFamily="49" charset="-122"/>
              </a:rPr>
              <a:t>FIN</a:t>
            </a:r>
            <a:r>
              <a:rPr lang="zh-CN" altLang="en-US" sz="1600" dirty="0">
                <a:solidFill>
                  <a:srgbClr val="FFFFFF"/>
                </a:solidFill>
                <a:latin typeface="Calibri" panose="020F0502020204030204" pitchFamily="34" charset="0"/>
                <a:ea typeface="黑体" panose="02010609060101010101" pitchFamily="49" charset="-122"/>
              </a:rPr>
              <a:t>报文段要消耗掉一个序号</a:t>
            </a:r>
            <a:endParaRPr lang="en-US" altLang="zh-CN" sz="1600" dirty="0">
              <a:solidFill>
                <a:srgbClr val="FFFFFF"/>
              </a:solidFill>
              <a:latin typeface="Calibri" panose="020F0502020204030204" pitchFamily="34" charset="0"/>
              <a:ea typeface="黑体" panose="02010609060101010101" pitchFamily="49" charset="-122"/>
            </a:endParaRPr>
          </a:p>
        </p:txBody>
      </p:sp>
      <p:sp>
        <p:nvSpPr>
          <p:cNvPr id="3" name="内容占位符 2"/>
          <p:cNvSpPr>
            <a:spLocks noGrp="1"/>
          </p:cNvSpPr>
          <p:nvPr>
            <p:ph idx="1"/>
          </p:nvPr>
        </p:nvSpPr>
        <p:spPr>
          <a:xfrm>
            <a:off x="457200" y="1156768"/>
            <a:ext cx="8686800" cy="1063091"/>
          </a:xfrm>
        </p:spPr>
        <p:txBody>
          <a:bodyPr/>
          <a:lstStyle/>
          <a:p>
            <a:pPr>
              <a:lnSpc>
                <a:spcPct val="100000"/>
              </a:lnSpc>
            </a:pPr>
            <a:r>
              <a:rPr lang="en-US" altLang="zh-CN" sz="2000" dirty="0"/>
              <a:t>A</a:t>
            </a:r>
            <a:r>
              <a:rPr lang="zh-CN" altLang="en-US" sz="2000" dirty="0"/>
              <a:t>收到</a:t>
            </a:r>
            <a:r>
              <a:rPr lang="en-US" altLang="zh-CN" sz="2000" dirty="0"/>
              <a:t>B</a:t>
            </a:r>
            <a:r>
              <a:rPr lang="zh-CN" altLang="en-US" sz="2000" dirty="0"/>
              <a:t>的连接释放报文段后，回复确认，进入</a:t>
            </a:r>
            <a:r>
              <a:rPr lang="en-US" altLang="zh-CN" sz="2000" dirty="0"/>
              <a:t>TIME-WAIT (</a:t>
            </a:r>
            <a:r>
              <a:rPr lang="zh-CN" altLang="en-US" sz="2000" dirty="0"/>
              <a:t>时间等待</a:t>
            </a:r>
            <a:r>
              <a:rPr lang="en-US" altLang="zh-CN" sz="2000" dirty="0"/>
              <a:t>) </a:t>
            </a:r>
            <a:r>
              <a:rPr lang="zh-CN" altLang="en-US" sz="2000" dirty="0"/>
              <a:t>状态</a:t>
            </a:r>
            <a:endParaRPr lang="en-US" altLang="zh-CN" sz="2000" dirty="0"/>
          </a:p>
          <a:p>
            <a:pPr>
              <a:lnSpc>
                <a:spcPct val="100000"/>
              </a:lnSpc>
            </a:pPr>
            <a:r>
              <a:rPr lang="en-US" altLang="zh-CN" sz="2000" dirty="0"/>
              <a:t>B</a:t>
            </a:r>
            <a:r>
              <a:rPr lang="zh-CN" altLang="en-US" sz="2000" dirty="0"/>
              <a:t>收到</a:t>
            </a:r>
            <a:r>
              <a:rPr lang="en-US" altLang="zh-CN" sz="2000" dirty="0"/>
              <a:t>A</a:t>
            </a:r>
            <a:r>
              <a:rPr lang="zh-CN" altLang="en-US" sz="2000" dirty="0"/>
              <a:t>的确认后，撤销传输控制块</a:t>
            </a:r>
            <a:r>
              <a:rPr lang="en-US" altLang="zh-CN" sz="2000" dirty="0"/>
              <a:t>TCB</a:t>
            </a:r>
            <a:r>
              <a:rPr lang="zh-CN" altLang="en-US" sz="2000" dirty="0"/>
              <a:t>，进入</a:t>
            </a:r>
            <a:r>
              <a:rPr lang="en-US" altLang="zh-CN" sz="2000" dirty="0"/>
              <a:t>CLOSED</a:t>
            </a:r>
            <a:r>
              <a:rPr lang="zh-CN" altLang="en-US" sz="2000" dirty="0"/>
              <a:t>状态</a:t>
            </a:r>
            <a:endParaRPr lang="en-US" altLang="zh-CN" sz="2000" dirty="0"/>
          </a:p>
        </p:txBody>
      </p:sp>
      <p:grpSp>
        <p:nvGrpSpPr>
          <p:cNvPr id="82" name="组合 81"/>
          <p:cNvGrpSpPr/>
          <p:nvPr/>
        </p:nvGrpSpPr>
        <p:grpSpPr>
          <a:xfrm>
            <a:off x="6493903" y="6039906"/>
            <a:ext cx="908021" cy="436329"/>
            <a:chOff x="6369069" y="3492400"/>
            <a:chExt cx="908021" cy="436329"/>
          </a:xfrm>
        </p:grpSpPr>
        <p:sp>
          <p:nvSpPr>
            <p:cNvPr id="83" name="Rectangle 37"/>
            <p:cNvSpPr>
              <a:spLocks noChangeArrowheads="1"/>
            </p:cNvSpPr>
            <p:nvPr/>
          </p:nvSpPr>
          <p:spPr bwMode="auto">
            <a:xfrm>
              <a:off x="6404209" y="3492400"/>
              <a:ext cx="872881" cy="436329"/>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4" name="Text Box 39"/>
            <p:cNvSpPr txBox="1">
              <a:spLocks noChangeArrowheads="1"/>
            </p:cNvSpPr>
            <p:nvPr/>
          </p:nvSpPr>
          <p:spPr bwMode="auto">
            <a:xfrm>
              <a:off x="6369069" y="3541582"/>
              <a:ext cx="809077" cy="29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571500">
                <a:defRPr>
                  <a:solidFill>
                    <a:schemeClr val="tx1"/>
                  </a:solidFill>
                  <a:latin typeface="Arial" panose="020B0604020202020204" pitchFamily="34" charset="0"/>
                  <a:ea typeface="宋体" panose="02010600030101010101" pitchFamily="2" charset="-122"/>
                </a:defRPr>
              </a:lvl2pPr>
              <a:lvl3pPr marL="1143000">
                <a:defRPr>
                  <a:solidFill>
                    <a:schemeClr val="tx1"/>
                  </a:solidFill>
                  <a:latin typeface="Arial" panose="020B0604020202020204" pitchFamily="34" charset="0"/>
                  <a:ea typeface="宋体" panose="02010600030101010101" pitchFamily="2" charset="-122"/>
                </a:defRPr>
              </a:lvl3pPr>
              <a:lvl4pPr marL="1714500">
                <a:defRPr>
                  <a:solidFill>
                    <a:schemeClr val="tx1"/>
                  </a:solidFill>
                  <a:latin typeface="Arial" panose="020B0604020202020204" pitchFamily="34" charset="0"/>
                  <a:ea typeface="宋体" panose="02010600030101010101" pitchFamily="2" charset="-122"/>
                </a:defRPr>
              </a:lvl4pPr>
              <a:lvl5pPr marL="2286000">
                <a:defRPr>
                  <a:solidFill>
                    <a:schemeClr val="tx1"/>
                  </a:solidFill>
                  <a:latin typeface="Arial" panose="020B0604020202020204" pitchFamily="34" charset="0"/>
                  <a:ea typeface="宋体" panose="02010600030101010101" pitchFamily="2" charset="-122"/>
                </a:defRPr>
              </a:lvl5pPr>
              <a:lvl6pPr marL="2743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srgbClr val="FFFF99"/>
                  </a:solidFill>
                  <a:effectLst/>
                  <a:uLnTx/>
                  <a:uFillTx/>
                  <a:latin typeface="Calibri" panose="020F0502020204030204" pitchFamily="34" charset="0"/>
                  <a:ea typeface="华文楷体" panose="02010600040101010101" pitchFamily="2" charset="-122"/>
                </a:rPr>
                <a:t>CLOSED</a:t>
              </a:r>
            </a:p>
          </p:txBody>
        </p:sp>
      </p:grpSp>
    </p:spTree>
    <p:custDataLst>
      <p:tags r:id="rId1"/>
    </p:custDataLst>
    <p:extLst>
      <p:ext uri="{BB962C8B-B14F-4D97-AF65-F5344CB8AC3E}">
        <p14:creationId xmlns:p14="http://schemas.microsoft.com/office/powerpoint/2010/main" val="184883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wipe(left)">
                                      <p:cBhvr>
                                        <p:cTn id="12" dur="500"/>
                                        <p:tgtEl>
                                          <p:spTgt spid="75"/>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wipe(up)">
                                      <p:cBhvr>
                                        <p:cTn id="16" dur="500"/>
                                        <p:tgtEl>
                                          <p:spTgt spid="7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79"/>
                                        </p:tgtEl>
                                        <p:attrNameLst>
                                          <p:attrName>style.visibility</p:attrName>
                                        </p:attrNameLst>
                                      </p:cBhvr>
                                      <p:to>
                                        <p:strVal val="visible"/>
                                      </p:to>
                                    </p:set>
                                    <p:animEffect transition="in" filter="wipe(down)">
                                      <p:cBhvr>
                                        <p:cTn id="21" dur="500"/>
                                        <p:tgtEl>
                                          <p:spTgt spid="7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1" fill="hold" grpId="1" nodeType="clickEffect">
                                  <p:stCondLst>
                                    <p:cond delay="0"/>
                                  </p:stCondLst>
                                  <p:childTnLst>
                                    <p:animEffect transition="out" filter="wipe(up)">
                                      <p:cBhvr>
                                        <p:cTn id="25" dur="500"/>
                                        <p:tgtEl>
                                          <p:spTgt spid="79"/>
                                        </p:tgtEl>
                                      </p:cBhvr>
                                    </p:animEffect>
                                    <p:set>
                                      <p:cBhvr>
                                        <p:cTn id="26" dur="1" fill="hold">
                                          <p:stCondLst>
                                            <p:cond delay="499"/>
                                          </p:stCondLst>
                                        </p:cTn>
                                        <p:tgtEl>
                                          <p:spTgt spid="7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dissolve">
                                      <p:cBhvr>
                                        <p:cTn id="31" dur="500"/>
                                        <p:tgtEl>
                                          <p:spTgt spid="3">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wipe(up)">
                                      <p:cBhvr>
                                        <p:cTn id="36"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7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连接释放</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22</a:t>
            </a:fld>
            <a:endParaRPr lang="zh-CN" altLang="en-US" dirty="0"/>
          </a:p>
        </p:txBody>
      </p:sp>
      <p:sp>
        <p:nvSpPr>
          <p:cNvPr id="5" name="文本框 4"/>
          <p:cNvSpPr txBox="1">
            <a:spLocks noChangeArrowheads="1"/>
          </p:cNvSpPr>
          <p:nvPr/>
        </p:nvSpPr>
        <p:spPr bwMode="auto">
          <a:xfrm>
            <a:off x="6701246" y="87868"/>
            <a:ext cx="23355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5.3.3   TCP</a:t>
            </a:r>
            <a:r>
              <a:rPr lang="zh-CN" altLang="en-US" sz="1800" dirty="0">
                <a:solidFill>
                  <a:schemeClr val="bg2">
                    <a:lumMod val="75000"/>
                  </a:schemeClr>
                </a:solidFill>
                <a:latin typeface="Calibri" panose="020F0502020204030204" pitchFamily="34" charset="0"/>
                <a:ea typeface="黑体" panose="02010609060101010101" pitchFamily="49" charset="-122"/>
              </a:rPr>
              <a:t>连接管理</a:t>
            </a:r>
          </a:p>
        </p:txBody>
      </p:sp>
      <p:grpSp>
        <p:nvGrpSpPr>
          <p:cNvPr id="6" name="组合 5"/>
          <p:cNvGrpSpPr/>
          <p:nvPr/>
        </p:nvGrpSpPr>
        <p:grpSpPr>
          <a:xfrm>
            <a:off x="2619245" y="3205018"/>
            <a:ext cx="3983474" cy="3618147"/>
            <a:chOff x="2606183" y="3971605"/>
            <a:chExt cx="3983474" cy="2733994"/>
          </a:xfrm>
        </p:grpSpPr>
        <p:sp>
          <p:nvSpPr>
            <p:cNvPr id="7" name="Line 75"/>
            <p:cNvSpPr>
              <a:spLocks noChangeShapeType="1"/>
            </p:cNvSpPr>
            <p:nvPr/>
          </p:nvSpPr>
          <p:spPr bwMode="auto">
            <a:xfrm>
              <a:off x="2606183" y="3971605"/>
              <a:ext cx="0" cy="2733994"/>
            </a:xfrm>
            <a:prstGeom prst="line">
              <a:avLst/>
            </a:prstGeom>
            <a:noFill/>
            <a:ln w="28575">
              <a:solidFill>
                <a:schemeClr val="tx1">
                  <a:lumMod val="75000"/>
                  <a:lumOff val="2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 name="Line 76"/>
            <p:cNvSpPr>
              <a:spLocks noChangeShapeType="1"/>
            </p:cNvSpPr>
            <p:nvPr/>
          </p:nvSpPr>
          <p:spPr bwMode="auto">
            <a:xfrm>
              <a:off x="6589657" y="3971605"/>
              <a:ext cx="0" cy="2733994"/>
            </a:xfrm>
            <a:prstGeom prst="line">
              <a:avLst/>
            </a:prstGeom>
            <a:noFill/>
            <a:ln w="28575">
              <a:solidFill>
                <a:schemeClr val="tx1">
                  <a:lumMod val="75000"/>
                  <a:lumOff val="2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9" name="组合 8"/>
          <p:cNvGrpSpPr/>
          <p:nvPr/>
        </p:nvGrpSpPr>
        <p:grpSpPr>
          <a:xfrm>
            <a:off x="2029884" y="2276811"/>
            <a:ext cx="742544" cy="800009"/>
            <a:chOff x="2016822" y="2707885"/>
            <a:chExt cx="742544" cy="800009"/>
          </a:xfrm>
        </p:grpSpPr>
        <p:sp>
          <p:nvSpPr>
            <p:cNvPr id="10" name="Rectangle 55"/>
            <p:cNvSpPr>
              <a:spLocks noChangeArrowheads="1"/>
            </p:cNvSpPr>
            <p:nvPr/>
          </p:nvSpPr>
          <p:spPr bwMode="auto">
            <a:xfrm>
              <a:off x="2479756" y="3004367"/>
              <a:ext cx="279610"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A</a:t>
              </a:r>
            </a:p>
          </p:txBody>
        </p:sp>
        <p:sp>
          <p:nvSpPr>
            <p:cNvPr id="11" name="Rectangle 57"/>
            <p:cNvSpPr>
              <a:spLocks noChangeArrowheads="1"/>
            </p:cNvSpPr>
            <p:nvPr/>
          </p:nvSpPr>
          <p:spPr bwMode="auto">
            <a:xfrm>
              <a:off x="2016822" y="2707885"/>
              <a:ext cx="570573"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客户</a:t>
              </a:r>
            </a:p>
          </p:txBody>
        </p:sp>
        <p:pic>
          <p:nvPicPr>
            <p:cNvPr id="12" name="内容占位符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16822" y="2983969"/>
              <a:ext cx="629006" cy="523925"/>
            </a:xfrm>
            <a:prstGeom prst="rect">
              <a:avLst/>
            </a:prstGeom>
          </p:spPr>
        </p:pic>
      </p:grpSp>
      <p:grpSp>
        <p:nvGrpSpPr>
          <p:cNvPr id="13" name="组合 12"/>
          <p:cNvGrpSpPr/>
          <p:nvPr/>
        </p:nvGrpSpPr>
        <p:grpSpPr>
          <a:xfrm>
            <a:off x="6425705" y="2292075"/>
            <a:ext cx="818530" cy="784744"/>
            <a:chOff x="6412643" y="2723149"/>
            <a:chExt cx="818530" cy="784744"/>
          </a:xfrm>
        </p:grpSpPr>
        <p:sp>
          <p:nvSpPr>
            <p:cNvPr id="14" name="Rectangle 56"/>
            <p:cNvSpPr>
              <a:spLocks noChangeArrowheads="1"/>
            </p:cNvSpPr>
            <p:nvPr/>
          </p:nvSpPr>
          <p:spPr bwMode="auto">
            <a:xfrm>
              <a:off x="6412643" y="3004367"/>
              <a:ext cx="272513"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B</a:t>
              </a:r>
            </a:p>
          </p:txBody>
        </p:sp>
        <p:sp>
          <p:nvSpPr>
            <p:cNvPr id="15" name="Rectangle 58"/>
            <p:cNvSpPr>
              <a:spLocks noChangeArrowheads="1"/>
            </p:cNvSpPr>
            <p:nvPr/>
          </p:nvSpPr>
          <p:spPr bwMode="auto">
            <a:xfrm>
              <a:off x="6456216" y="2723149"/>
              <a:ext cx="774957"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服务器</a:t>
              </a:r>
            </a:p>
          </p:txBody>
        </p:sp>
        <p:pic>
          <p:nvPicPr>
            <p:cNvPr id="16" name="内容占位符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73058" y="2983968"/>
              <a:ext cx="629006" cy="523925"/>
            </a:xfrm>
            <a:prstGeom prst="rect">
              <a:avLst/>
            </a:prstGeom>
          </p:spPr>
        </p:pic>
      </p:grpSp>
      <p:grpSp>
        <p:nvGrpSpPr>
          <p:cNvPr id="26" name="组合 25"/>
          <p:cNvGrpSpPr/>
          <p:nvPr/>
        </p:nvGrpSpPr>
        <p:grpSpPr>
          <a:xfrm>
            <a:off x="6495448" y="3104255"/>
            <a:ext cx="854360" cy="967429"/>
            <a:chOff x="1899489" y="5468471"/>
            <a:chExt cx="854360" cy="1082185"/>
          </a:xfrm>
        </p:grpSpPr>
        <p:sp>
          <p:nvSpPr>
            <p:cNvPr id="24" name="Rectangle 4"/>
            <p:cNvSpPr>
              <a:spLocks noChangeArrowheads="1"/>
            </p:cNvSpPr>
            <p:nvPr/>
          </p:nvSpPr>
          <p:spPr bwMode="auto">
            <a:xfrm>
              <a:off x="1899489" y="5468471"/>
              <a:ext cx="854360" cy="1082185"/>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25" name="Rectangle 5"/>
            <p:cNvSpPr>
              <a:spLocks noChangeArrowheads="1"/>
            </p:cNvSpPr>
            <p:nvPr/>
          </p:nvSpPr>
          <p:spPr bwMode="auto">
            <a:xfrm>
              <a:off x="1905683" y="5669383"/>
              <a:ext cx="820021" cy="787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ESTAB-</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LISED</a:t>
              </a:r>
            </a:p>
          </p:txBody>
        </p:sp>
      </p:grpSp>
      <p:grpSp>
        <p:nvGrpSpPr>
          <p:cNvPr id="27" name="Group 61"/>
          <p:cNvGrpSpPr>
            <a:grpSpLocks/>
          </p:cNvGrpSpPr>
          <p:nvPr/>
        </p:nvGrpSpPr>
        <p:grpSpPr bwMode="auto">
          <a:xfrm>
            <a:off x="2619241" y="3581225"/>
            <a:ext cx="3942449" cy="619183"/>
            <a:chOff x="1520" y="1816"/>
            <a:chExt cx="2660" cy="491"/>
          </a:xfrm>
        </p:grpSpPr>
        <p:sp>
          <p:nvSpPr>
            <p:cNvPr id="28" name="Rectangle 25"/>
            <p:cNvSpPr>
              <a:spLocks noChangeArrowheads="1"/>
            </p:cNvSpPr>
            <p:nvPr/>
          </p:nvSpPr>
          <p:spPr bwMode="auto">
            <a:xfrm rot="308128">
              <a:off x="2133" y="1816"/>
              <a:ext cx="134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FIN = 1, </a:t>
              </a:r>
              <a:r>
                <a:rPr kumimoji="1" lang="en-US" altLang="zh-CN" b="0" i="0" u="none" strike="noStrike" kern="0" cap="none" spc="0" normalizeH="0" baseline="0" noProof="0" dirty="0" err="1">
                  <a:ln>
                    <a:noFill/>
                  </a:ln>
                  <a:solidFill>
                    <a:srgbClr val="3333CC"/>
                  </a:solidFill>
                  <a:effectLst/>
                  <a:uLnTx/>
                  <a:uFillTx/>
                  <a:latin typeface="Calibri" panose="020F0502020204030204" pitchFamily="34" charset="0"/>
                  <a:ea typeface="华文楷体" panose="02010600040101010101" pitchFamily="2" charset="-122"/>
                </a:rPr>
                <a:t>seq</a:t>
              </a: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 = u</a:t>
              </a:r>
            </a:p>
          </p:txBody>
        </p:sp>
        <p:sp>
          <p:nvSpPr>
            <p:cNvPr id="29" name="Line 28"/>
            <p:cNvSpPr>
              <a:spLocks noChangeShapeType="1"/>
            </p:cNvSpPr>
            <p:nvPr/>
          </p:nvSpPr>
          <p:spPr bwMode="auto">
            <a:xfrm>
              <a:off x="1520" y="1893"/>
              <a:ext cx="2660" cy="414"/>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30" name="组合 29"/>
          <p:cNvGrpSpPr/>
          <p:nvPr/>
        </p:nvGrpSpPr>
        <p:grpSpPr>
          <a:xfrm>
            <a:off x="1881932" y="3059156"/>
            <a:ext cx="866476" cy="558981"/>
            <a:chOff x="1899489" y="5410277"/>
            <a:chExt cx="866476" cy="993029"/>
          </a:xfrm>
        </p:grpSpPr>
        <p:sp>
          <p:nvSpPr>
            <p:cNvPr id="31" name="Rectangle 4"/>
            <p:cNvSpPr>
              <a:spLocks noChangeArrowheads="1"/>
            </p:cNvSpPr>
            <p:nvPr/>
          </p:nvSpPr>
          <p:spPr bwMode="auto">
            <a:xfrm>
              <a:off x="1899489" y="5468471"/>
              <a:ext cx="854360" cy="934835"/>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32" name="Rectangle 5"/>
            <p:cNvSpPr>
              <a:spLocks noChangeArrowheads="1"/>
            </p:cNvSpPr>
            <p:nvPr/>
          </p:nvSpPr>
          <p:spPr bwMode="auto">
            <a:xfrm>
              <a:off x="1945944" y="5410277"/>
              <a:ext cx="820021" cy="787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ESTAB-</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LISED</a:t>
              </a:r>
            </a:p>
          </p:txBody>
        </p:sp>
      </p:grpSp>
      <p:grpSp>
        <p:nvGrpSpPr>
          <p:cNvPr id="20" name="Group 18"/>
          <p:cNvGrpSpPr>
            <a:grpSpLocks/>
          </p:cNvGrpSpPr>
          <p:nvPr/>
        </p:nvGrpSpPr>
        <p:grpSpPr bwMode="auto">
          <a:xfrm>
            <a:off x="1590437" y="3076819"/>
            <a:ext cx="6278563" cy="82550"/>
            <a:chOff x="1020" y="481"/>
            <a:chExt cx="4037" cy="46"/>
          </a:xfrm>
        </p:grpSpPr>
        <p:sp>
          <p:nvSpPr>
            <p:cNvPr id="21" name="Line 19"/>
            <p:cNvSpPr>
              <a:spLocks noChangeShapeType="1"/>
            </p:cNvSpPr>
            <p:nvPr/>
          </p:nvSpPr>
          <p:spPr bwMode="auto">
            <a:xfrm>
              <a:off x="1020" y="527"/>
              <a:ext cx="4037"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2" name="Line 20"/>
            <p:cNvSpPr>
              <a:spLocks noChangeShapeType="1"/>
            </p:cNvSpPr>
            <p:nvPr/>
          </p:nvSpPr>
          <p:spPr bwMode="auto">
            <a:xfrm>
              <a:off x="1020" y="481"/>
              <a:ext cx="4037"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grpSp>
      <p:grpSp>
        <p:nvGrpSpPr>
          <p:cNvPr id="50" name="Group 32"/>
          <p:cNvGrpSpPr>
            <a:grpSpLocks/>
          </p:cNvGrpSpPr>
          <p:nvPr/>
        </p:nvGrpSpPr>
        <p:grpSpPr bwMode="auto">
          <a:xfrm>
            <a:off x="3376635" y="3185693"/>
            <a:ext cx="2371725" cy="318123"/>
            <a:chOff x="2088" y="3679"/>
            <a:chExt cx="1494" cy="231"/>
          </a:xfrm>
        </p:grpSpPr>
        <p:sp>
          <p:nvSpPr>
            <p:cNvPr id="51" name="AutoShape 33"/>
            <p:cNvSpPr>
              <a:spLocks noChangeArrowheads="1"/>
            </p:cNvSpPr>
            <p:nvPr/>
          </p:nvSpPr>
          <p:spPr bwMode="auto">
            <a:xfrm>
              <a:off x="2088" y="3735"/>
              <a:ext cx="1494" cy="166"/>
            </a:xfrm>
            <a:prstGeom prst="leftRightArrow">
              <a:avLst>
                <a:gd name="adj1" fmla="val 55880"/>
                <a:gd name="adj2" fmla="val 103167"/>
              </a:avLst>
            </a:prstGeom>
            <a:solidFill>
              <a:schemeClr val="accent5">
                <a:lumMod val="50000"/>
              </a:schemeClr>
            </a:solidFill>
            <a:ln w="12700">
              <a:solidFill>
                <a:schemeClr val="accent5">
                  <a:lumMod val="1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2" name="Rectangle 34"/>
            <p:cNvSpPr>
              <a:spLocks noChangeArrowheads="1"/>
            </p:cNvSpPr>
            <p:nvPr/>
          </p:nvSpPr>
          <p:spPr bwMode="auto">
            <a:xfrm>
              <a:off x="2462" y="3679"/>
              <a:ext cx="697" cy="231"/>
            </a:xfrm>
            <a:prstGeom prst="rect">
              <a:avLst/>
            </a:prstGeom>
            <a:solidFill>
              <a:srgbClr val="CCECFF"/>
            </a:solidFill>
            <a:ln w="38100" cmpd="dbl">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华文楷体" panose="02010600040101010101" pitchFamily="2" charset="-122"/>
                  <a:ea typeface="华文楷体" panose="02010600040101010101" pitchFamily="2" charset="-122"/>
                </a:rPr>
                <a:t>数据传输</a:t>
              </a:r>
            </a:p>
          </p:txBody>
        </p:sp>
      </p:grpSp>
      <p:cxnSp>
        <p:nvCxnSpPr>
          <p:cNvPr id="53" name="直接连接符 52"/>
          <p:cNvCxnSpPr/>
          <p:nvPr/>
        </p:nvCxnSpPr>
        <p:spPr>
          <a:xfrm flipV="1">
            <a:off x="859119" y="3051007"/>
            <a:ext cx="1021281" cy="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859119" y="3049936"/>
            <a:ext cx="0" cy="69773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859120" y="3747674"/>
            <a:ext cx="1021280" cy="0"/>
          </a:xfrm>
          <a:prstGeom prst="line">
            <a:avLst/>
          </a:prstGeom>
          <a:ln w="25400">
            <a:solidFill>
              <a:schemeClr val="accent5">
                <a:lumMod val="50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sp>
        <p:nvSpPr>
          <p:cNvPr id="56" name="Rectangle 45"/>
          <p:cNvSpPr>
            <a:spLocks noChangeArrowheads="1"/>
          </p:cNvSpPr>
          <p:nvPr/>
        </p:nvSpPr>
        <p:spPr bwMode="auto">
          <a:xfrm>
            <a:off x="834293" y="3398805"/>
            <a:ext cx="110607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kern="0" dirty="0">
                <a:solidFill>
                  <a:srgbClr val="3333CC"/>
                </a:solidFill>
                <a:latin typeface="Calibri" panose="020F0502020204030204" pitchFamily="34" charset="0"/>
                <a:ea typeface="华文楷体" panose="02010600040101010101" pitchFamily="2" charset="-122"/>
              </a:rPr>
              <a:t>主动关闭</a:t>
            </a:r>
            <a:endPar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grpSp>
        <p:nvGrpSpPr>
          <p:cNvPr id="57" name="组合 56"/>
          <p:cNvGrpSpPr/>
          <p:nvPr/>
        </p:nvGrpSpPr>
        <p:grpSpPr>
          <a:xfrm>
            <a:off x="1869925" y="3721603"/>
            <a:ext cx="867996" cy="901287"/>
            <a:chOff x="1895323" y="5468471"/>
            <a:chExt cx="867996" cy="1082185"/>
          </a:xfrm>
        </p:grpSpPr>
        <p:sp>
          <p:nvSpPr>
            <p:cNvPr id="58" name="Rectangle 4"/>
            <p:cNvSpPr>
              <a:spLocks noChangeArrowheads="1"/>
            </p:cNvSpPr>
            <p:nvPr/>
          </p:nvSpPr>
          <p:spPr bwMode="auto">
            <a:xfrm>
              <a:off x="1899489" y="5468471"/>
              <a:ext cx="854360" cy="1082185"/>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59" name="Rectangle 5"/>
            <p:cNvSpPr>
              <a:spLocks noChangeArrowheads="1"/>
            </p:cNvSpPr>
            <p:nvPr/>
          </p:nvSpPr>
          <p:spPr bwMode="auto">
            <a:xfrm>
              <a:off x="1895323" y="5621650"/>
              <a:ext cx="867996" cy="772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FIN-</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WAIT-1</a:t>
              </a:r>
            </a:p>
          </p:txBody>
        </p:sp>
      </p:grpSp>
      <p:grpSp>
        <p:nvGrpSpPr>
          <p:cNvPr id="17" name="组合 16"/>
          <p:cNvGrpSpPr/>
          <p:nvPr/>
        </p:nvGrpSpPr>
        <p:grpSpPr>
          <a:xfrm>
            <a:off x="2586367" y="4161861"/>
            <a:ext cx="3971266" cy="522680"/>
            <a:chOff x="2586367" y="4161861"/>
            <a:chExt cx="3971266" cy="522680"/>
          </a:xfrm>
        </p:grpSpPr>
        <p:sp>
          <p:nvSpPr>
            <p:cNvPr id="40" name="Line 49"/>
            <p:cNvSpPr>
              <a:spLocks noChangeShapeType="1"/>
            </p:cNvSpPr>
            <p:nvPr/>
          </p:nvSpPr>
          <p:spPr bwMode="auto">
            <a:xfrm flipH="1">
              <a:off x="2586367" y="4250741"/>
              <a:ext cx="3971266" cy="433800"/>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1" name="Rectangle 50"/>
            <p:cNvSpPr>
              <a:spLocks noChangeArrowheads="1"/>
            </p:cNvSpPr>
            <p:nvPr/>
          </p:nvSpPr>
          <p:spPr bwMode="auto">
            <a:xfrm rot="21272610" flipH="1">
              <a:off x="3087632" y="4161861"/>
              <a:ext cx="268291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ACK = 1, </a:t>
              </a:r>
              <a:r>
                <a:rPr kumimoji="1" lang="en-US" altLang="zh-CN" dirty="0" err="1">
                  <a:solidFill>
                    <a:srgbClr val="3333CC"/>
                  </a:solidFill>
                  <a:latin typeface="Calibri" panose="020F0502020204030204" pitchFamily="34" charset="0"/>
                  <a:ea typeface="黑体" panose="02010609060101010101" pitchFamily="49" charset="-122"/>
                </a:rPr>
                <a:t>seq</a:t>
              </a:r>
              <a:r>
                <a:rPr kumimoji="1" lang="en-US" altLang="zh-CN" dirty="0">
                  <a:solidFill>
                    <a:srgbClr val="3333CC"/>
                  </a:solidFill>
                  <a:latin typeface="Calibri" panose="020F0502020204030204" pitchFamily="34" charset="0"/>
                  <a:ea typeface="黑体" panose="02010609060101010101" pitchFamily="49" charset="-122"/>
                </a:rPr>
                <a:t> = v, </a:t>
              </a:r>
              <a:r>
                <a:rPr kumimoji="1" lang="en-US" altLang="zh-CN" dirty="0" err="1">
                  <a:solidFill>
                    <a:srgbClr val="3333CC"/>
                  </a:solidFill>
                  <a:latin typeface="Calibri" panose="020F0502020204030204" pitchFamily="34" charset="0"/>
                  <a:ea typeface="黑体" panose="02010609060101010101" pitchFamily="49" charset="-122"/>
                </a:rPr>
                <a:t>ack</a:t>
              </a:r>
              <a:r>
                <a:rPr kumimoji="1" lang="en-US" altLang="zh-CN" dirty="0">
                  <a:solidFill>
                    <a:srgbClr val="3333CC"/>
                  </a:solidFill>
                  <a:latin typeface="Calibri" panose="020F0502020204030204" pitchFamily="34" charset="0"/>
                  <a:ea typeface="黑体" panose="02010609060101010101" pitchFamily="49" charset="-122"/>
                </a:rPr>
                <a:t>= u </a:t>
              </a:r>
              <a:r>
                <a:rPr kumimoji="1" lang="en-US" altLang="zh-CN" b="1" dirty="0">
                  <a:solidFill>
                    <a:srgbClr val="3333CC"/>
                  </a:solidFill>
                  <a:latin typeface="Calibri" panose="020F0502020204030204" pitchFamily="34" charset="0"/>
                  <a:ea typeface="黑体" panose="02010609060101010101" pitchFamily="49" charset="-122"/>
                  <a:sym typeface="Symbol" panose="05050102010706020507" pitchFamily="18" charset="2"/>
                </a:rPr>
                <a:t></a:t>
              </a:r>
              <a:r>
                <a:rPr kumimoji="1" lang="en-US" altLang="zh-CN" dirty="0">
                  <a:solidFill>
                    <a:srgbClr val="3333CC"/>
                  </a:solidFill>
                  <a:latin typeface="Calibri" panose="020F0502020204030204" pitchFamily="34" charset="0"/>
                  <a:ea typeface="黑体" panose="02010609060101010101" pitchFamily="49" charset="-122"/>
                  <a:sym typeface="Symbol" panose="05050102010706020507" pitchFamily="18" charset="2"/>
                </a:rPr>
                <a:t> 1</a:t>
              </a:r>
              <a:endParaRPr kumimoji="1" lang="en-US" altLang="zh-CN" dirty="0">
                <a:solidFill>
                  <a:srgbClr val="3333CC"/>
                </a:solidFill>
                <a:latin typeface="Calibri" panose="020F0502020204030204" pitchFamily="34" charset="0"/>
                <a:ea typeface="黑体" panose="02010609060101010101" pitchFamily="49" charset="-122"/>
              </a:endParaRPr>
            </a:p>
          </p:txBody>
        </p:sp>
      </p:grpSp>
      <p:grpSp>
        <p:nvGrpSpPr>
          <p:cNvPr id="43" name="组合 42"/>
          <p:cNvGrpSpPr/>
          <p:nvPr/>
        </p:nvGrpSpPr>
        <p:grpSpPr>
          <a:xfrm>
            <a:off x="6507334" y="4246056"/>
            <a:ext cx="876325" cy="643766"/>
            <a:chOff x="1899489" y="5410277"/>
            <a:chExt cx="876325" cy="885152"/>
          </a:xfrm>
        </p:grpSpPr>
        <p:sp>
          <p:nvSpPr>
            <p:cNvPr id="44" name="Rectangle 4"/>
            <p:cNvSpPr>
              <a:spLocks noChangeArrowheads="1"/>
            </p:cNvSpPr>
            <p:nvPr/>
          </p:nvSpPr>
          <p:spPr bwMode="auto">
            <a:xfrm>
              <a:off x="1899489" y="5468471"/>
              <a:ext cx="854360" cy="812348"/>
            </a:xfrm>
            <a:prstGeom prst="rect">
              <a:avLst/>
            </a:prstGeom>
            <a:solidFill>
              <a:srgbClr val="CCCC00"/>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45" name="Rectangle 5"/>
            <p:cNvSpPr>
              <a:spLocks noChangeArrowheads="1"/>
            </p:cNvSpPr>
            <p:nvPr/>
          </p:nvSpPr>
          <p:spPr bwMode="auto">
            <a:xfrm>
              <a:off x="1936095" y="5410277"/>
              <a:ext cx="839719" cy="885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CLOSE-</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WAIT</a:t>
              </a:r>
            </a:p>
          </p:txBody>
        </p:sp>
      </p:grpSp>
      <p:sp>
        <p:nvSpPr>
          <p:cNvPr id="48" name="Freeform 45"/>
          <p:cNvSpPr>
            <a:spLocks/>
          </p:cNvSpPr>
          <p:nvPr/>
        </p:nvSpPr>
        <p:spPr bwMode="auto">
          <a:xfrm>
            <a:off x="7332519" y="2919427"/>
            <a:ext cx="573087" cy="2009742"/>
          </a:xfrm>
          <a:custGeom>
            <a:avLst/>
            <a:gdLst>
              <a:gd name="T0" fmla="*/ 100 w 451"/>
              <a:gd name="T1" fmla="*/ 965 h 965"/>
              <a:gd name="T2" fmla="*/ 336 w 451"/>
              <a:gd name="T3" fmla="*/ 894 h 965"/>
              <a:gd name="T4" fmla="*/ 426 w 451"/>
              <a:gd name="T5" fmla="*/ 708 h 965"/>
              <a:gd name="T6" fmla="*/ 451 w 451"/>
              <a:gd name="T7" fmla="*/ 417 h 965"/>
              <a:gd name="T8" fmla="*/ 426 w 451"/>
              <a:gd name="T9" fmla="*/ 207 h 965"/>
              <a:gd name="T10" fmla="*/ 336 w 451"/>
              <a:gd name="T11" fmla="*/ 72 h 965"/>
              <a:gd name="T12" fmla="*/ 0 w 451"/>
              <a:gd name="T13" fmla="*/ 0 h 965"/>
            </a:gdLst>
            <a:ahLst/>
            <a:cxnLst>
              <a:cxn ang="0">
                <a:pos x="T0" y="T1"/>
              </a:cxn>
              <a:cxn ang="0">
                <a:pos x="T2" y="T3"/>
              </a:cxn>
              <a:cxn ang="0">
                <a:pos x="T4" y="T5"/>
              </a:cxn>
              <a:cxn ang="0">
                <a:pos x="T6" y="T7"/>
              </a:cxn>
              <a:cxn ang="0">
                <a:pos x="T8" y="T9"/>
              </a:cxn>
              <a:cxn ang="0">
                <a:pos x="T10" y="T11"/>
              </a:cxn>
              <a:cxn ang="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9" name="Rectangle 58"/>
          <p:cNvSpPr>
            <a:spLocks noChangeArrowheads="1"/>
          </p:cNvSpPr>
          <p:nvPr/>
        </p:nvSpPr>
        <p:spPr bwMode="auto">
          <a:xfrm>
            <a:off x="7869000" y="3424479"/>
            <a:ext cx="644408" cy="92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kern="0" dirty="0">
                <a:solidFill>
                  <a:srgbClr val="3333CC"/>
                </a:solidFill>
                <a:latin typeface="Calibri" panose="020F0502020204030204" pitchFamily="34" charset="0"/>
                <a:ea typeface="华文楷体" panose="02010600040101010101" pitchFamily="2" charset="-122"/>
              </a:rPr>
              <a:t>通知</a:t>
            </a:r>
            <a:endParaRPr kumimoji="1" lang="en-US" altLang="zh-CN" kern="0" dirty="0">
              <a:solidFill>
                <a:srgbClr val="3333CC"/>
              </a:solidFill>
              <a:latin typeface="Calibri" panose="020F0502020204030204" pitchFamily="34" charset="0"/>
              <a:ea typeface="华文楷体" panose="02010600040101010101" pitchFamily="2" charset="-122"/>
            </a:endParaRPr>
          </a:p>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kern="0" dirty="0">
                <a:solidFill>
                  <a:srgbClr val="3333CC"/>
                </a:solidFill>
                <a:latin typeface="Calibri" panose="020F0502020204030204" pitchFamily="34" charset="0"/>
                <a:ea typeface="华文楷体" panose="02010600040101010101" pitchFamily="2" charset="-122"/>
              </a:rPr>
              <a:t>应用</a:t>
            </a:r>
            <a:endParaRPr kumimoji="1" lang="en-US" altLang="zh-CN" kern="0" dirty="0">
              <a:solidFill>
                <a:srgbClr val="3333CC"/>
              </a:solidFill>
              <a:latin typeface="Calibri" panose="020F0502020204030204" pitchFamily="34" charset="0"/>
              <a:ea typeface="华文楷体" panose="02010600040101010101" pitchFamily="2" charset="-122"/>
            </a:endParaRPr>
          </a:p>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kern="0" dirty="0">
                <a:solidFill>
                  <a:srgbClr val="3333CC"/>
                </a:solidFill>
                <a:latin typeface="Calibri" panose="020F0502020204030204" pitchFamily="34" charset="0"/>
                <a:ea typeface="华文楷体" panose="02010600040101010101" pitchFamily="2" charset="-122"/>
              </a:rPr>
              <a:t>进程</a:t>
            </a:r>
            <a:endPar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grpSp>
        <p:nvGrpSpPr>
          <p:cNvPr id="47" name="组合 46"/>
          <p:cNvGrpSpPr/>
          <p:nvPr/>
        </p:nvGrpSpPr>
        <p:grpSpPr>
          <a:xfrm>
            <a:off x="1868558" y="4699515"/>
            <a:ext cx="867996" cy="695486"/>
            <a:chOff x="1896346" y="5468472"/>
            <a:chExt cx="867996" cy="972581"/>
          </a:xfrm>
        </p:grpSpPr>
        <p:sp>
          <p:nvSpPr>
            <p:cNvPr id="60" name="Rectangle 4"/>
            <p:cNvSpPr>
              <a:spLocks noChangeArrowheads="1"/>
            </p:cNvSpPr>
            <p:nvPr/>
          </p:nvSpPr>
          <p:spPr bwMode="auto">
            <a:xfrm>
              <a:off x="1899489" y="5468472"/>
              <a:ext cx="854360" cy="972581"/>
            </a:xfrm>
            <a:prstGeom prst="rect">
              <a:avLst/>
            </a:prstGeom>
            <a:solidFill>
              <a:srgbClr val="FF66FF"/>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61" name="Rectangle 5"/>
            <p:cNvSpPr>
              <a:spLocks noChangeArrowheads="1"/>
            </p:cNvSpPr>
            <p:nvPr/>
          </p:nvSpPr>
          <p:spPr bwMode="auto">
            <a:xfrm>
              <a:off x="1896346" y="5494782"/>
              <a:ext cx="867996" cy="900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FIN-</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WAIT-2</a:t>
              </a:r>
            </a:p>
          </p:txBody>
        </p:sp>
      </p:grpSp>
      <p:grpSp>
        <p:nvGrpSpPr>
          <p:cNvPr id="63" name="Group 32"/>
          <p:cNvGrpSpPr>
            <a:grpSpLocks/>
          </p:cNvGrpSpPr>
          <p:nvPr/>
        </p:nvGrpSpPr>
        <p:grpSpPr bwMode="auto">
          <a:xfrm rot="21174205">
            <a:off x="3661223" y="4634992"/>
            <a:ext cx="1700213" cy="318123"/>
            <a:chOff x="2088" y="3679"/>
            <a:chExt cx="1071" cy="231"/>
          </a:xfrm>
        </p:grpSpPr>
        <p:sp>
          <p:nvSpPr>
            <p:cNvPr id="64" name="AutoShape 33"/>
            <p:cNvSpPr>
              <a:spLocks noChangeArrowheads="1"/>
            </p:cNvSpPr>
            <p:nvPr/>
          </p:nvSpPr>
          <p:spPr bwMode="auto">
            <a:xfrm>
              <a:off x="2088" y="3715"/>
              <a:ext cx="1007" cy="186"/>
            </a:xfrm>
            <a:prstGeom prst="leftRightArrow">
              <a:avLst>
                <a:gd name="adj1" fmla="val 55880"/>
                <a:gd name="adj2" fmla="val 103167"/>
              </a:avLst>
            </a:prstGeom>
            <a:solidFill>
              <a:schemeClr val="accent5">
                <a:lumMod val="50000"/>
              </a:schemeClr>
            </a:solidFill>
            <a:ln w="12700">
              <a:solidFill>
                <a:schemeClr val="accent5">
                  <a:lumMod val="1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5" name="Rectangle 34"/>
            <p:cNvSpPr>
              <a:spLocks noChangeArrowheads="1"/>
            </p:cNvSpPr>
            <p:nvPr/>
          </p:nvSpPr>
          <p:spPr bwMode="auto">
            <a:xfrm>
              <a:off x="2462" y="3679"/>
              <a:ext cx="697" cy="231"/>
            </a:xfrm>
            <a:prstGeom prst="rect">
              <a:avLst/>
            </a:prstGeom>
            <a:solidFill>
              <a:srgbClr val="CCECFF"/>
            </a:solidFill>
            <a:ln w="38100" cmpd="dbl">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华文楷体" panose="02010600040101010101" pitchFamily="2" charset="-122"/>
                  <a:ea typeface="华文楷体" panose="02010600040101010101" pitchFamily="2" charset="-122"/>
                </a:rPr>
                <a:t>数据传输</a:t>
              </a:r>
            </a:p>
          </p:txBody>
        </p:sp>
      </p:grpSp>
      <p:sp>
        <p:nvSpPr>
          <p:cNvPr id="62" name="Rectangle 45"/>
          <p:cNvSpPr>
            <a:spLocks noChangeArrowheads="1"/>
          </p:cNvSpPr>
          <p:nvPr/>
        </p:nvSpPr>
        <p:spPr bwMode="auto">
          <a:xfrm>
            <a:off x="7633224" y="4772940"/>
            <a:ext cx="110607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被动关闭</a:t>
            </a:r>
          </a:p>
        </p:txBody>
      </p:sp>
      <p:cxnSp>
        <p:nvCxnSpPr>
          <p:cNvPr id="66" name="直接连接符 65"/>
          <p:cNvCxnSpPr/>
          <p:nvPr/>
        </p:nvCxnSpPr>
        <p:spPr>
          <a:xfrm>
            <a:off x="7331968" y="2793382"/>
            <a:ext cx="1354832"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8705488" y="2777818"/>
            <a:ext cx="0" cy="231882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7375189" y="5096639"/>
            <a:ext cx="1344586" cy="1"/>
          </a:xfrm>
          <a:prstGeom prst="line">
            <a:avLst/>
          </a:prstGeom>
          <a:ln w="25400">
            <a:solidFill>
              <a:schemeClr val="accent5">
                <a:lumMod val="50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grpSp>
        <p:nvGrpSpPr>
          <p:cNvPr id="69" name="组合 68"/>
          <p:cNvGrpSpPr/>
          <p:nvPr/>
        </p:nvGrpSpPr>
        <p:grpSpPr>
          <a:xfrm>
            <a:off x="2594072" y="4903243"/>
            <a:ext cx="3971266" cy="535743"/>
            <a:chOff x="2586367" y="4148798"/>
            <a:chExt cx="3971266" cy="535743"/>
          </a:xfrm>
        </p:grpSpPr>
        <p:sp>
          <p:nvSpPr>
            <p:cNvPr id="70" name="Line 49"/>
            <p:cNvSpPr>
              <a:spLocks noChangeShapeType="1"/>
            </p:cNvSpPr>
            <p:nvPr/>
          </p:nvSpPr>
          <p:spPr bwMode="auto">
            <a:xfrm flipH="1">
              <a:off x="2586367" y="4250741"/>
              <a:ext cx="3971266" cy="433800"/>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71" name="Rectangle 50"/>
            <p:cNvSpPr>
              <a:spLocks noChangeArrowheads="1"/>
            </p:cNvSpPr>
            <p:nvPr/>
          </p:nvSpPr>
          <p:spPr bwMode="auto">
            <a:xfrm rot="21272610" flipH="1">
              <a:off x="2730742" y="4148798"/>
              <a:ext cx="363182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FIN = 1, ACK = 1, </a:t>
              </a:r>
              <a:r>
                <a:rPr kumimoji="1" lang="en-US" altLang="zh-CN" dirty="0" err="1">
                  <a:solidFill>
                    <a:srgbClr val="3333CC"/>
                  </a:solidFill>
                  <a:latin typeface="Calibri" panose="020F0502020204030204" pitchFamily="34" charset="0"/>
                  <a:ea typeface="黑体" panose="02010609060101010101" pitchFamily="49" charset="-122"/>
                </a:rPr>
                <a:t>seq</a:t>
              </a:r>
              <a:r>
                <a:rPr kumimoji="1" lang="en-US" altLang="zh-CN" dirty="0">
                  <a:solidFill>
                    <a:srgbClr val="3333CC"/>
                  </a:solidFill>
                  <a:latin typeface="Calibri" panose="020F0502020204030204" pitchFamily="34" charset="0"/>
                  <a:ea typeface="黑体" panose="02010609060101010101" pitchFamily="49" charset="-122"/>
                </a:rPr>
                <a:t> = w, </a:t>
              </a:r>
              <a:r>
                <a:rPr kumimoji="1" lang="en-US" altLang="zh-CN" dirty="0" err="1">
                  <a:solidFill>
                    <a:srgbClr val="3333CC"/>
                  </a:solidFill>
                  <a:latin typeface="Calibri" panose="020F0502020204030204" pitchFamily="34" charset="0"/>
                  <a:ea typeface="黑体" panose="02010609060101010101" pitchFamily="49" charset="-122"/>
                </a:rPr>
                <a:t>ack</a:t>
              </a:r>
              <a:r>
                <a:rPr kumimoji="1" lang="en-US" altLang="zh-CN" dirty="0">
                  <a:solidFill>
                    <a:srgbClr val="3333CC"/>
                  </a:solidFill>
                  <a:latin typeface="Calibri" panose="020F0502020204030204" pitchFamily="34" charset="0"/>
                  <a:ea typeface="黑体" panose="02010609060101010101" pitchFamily="49" charset="-122"/>
                </a:rPr>
                <a:t>= u </a:t>
              </a:r>
              <a:r>
                <a:rPr kumimoji="1" lang="en-US" altLang="zh-CN" b="1" dirty="0">
                  <a:solidFill>
                    <a:srgbClr val="3333CC"/>
                  </a:solidFill>
                  <a:latin typeface="Calibri" panose="020F0502020204030204" pitchFamily="34" charset="0"/>
                  <a:ea typeface="黑体" panose="02010609060101010101" pitchFamily="49" charset="-122"/>
                  <a:sym typeface="Symbol" panose="05050102010706020507" pitchFamily="18" charset="2"/>
                </a:rPr>
                <a:t></a:t>
              </a:r>
              <a:r>
                <a:rPr kumimoji="1" lang="en-US" altLang="zh-CN" dirty="0">
                  <a:solidFill>
                    <a:srgbClr val="3333CC"/>
                  </a:solidFill>
                  <a:latin typeface="Calibri" panose="020F0502020204030204" pitchFamily="34" charset="0"/>
                  <a:ea typeface="黑体" panose="02010609060101010101" pitchFamily="49" charset="-122"/>
                  <a:sym typeface="Symbol" panose="05050102010706020507" pitchFamily="18" charset="2"/>
                </a:rPr>
                <a:t> 1</a:t>
              </a:r>
              <a:endParaRPr kumimoji="1" lang="en-US" altLang="zh-CN" dirty="0">
                <a:solidFill>
                  <a:srgbClr val="3333CC"/>
                </a:solidFill>
                <a:latin typeface="Calibri" panose="020F0502020204030204" pitchFamily="34" charset="0"/>
                <a:ea typeface="黑体" panose="02010609060101010101" pitchFamily="49" charset="-122"/>
              </a:endParaRPr>
            </a:p>
          </p:txBody>
        </p:sp>
      </p:grpSp>
      <p:grpSp>
        <p:nvGrpSpPr>
          <p:cNvPr id="72" name="组合 71"/>
          <p:cNvGrpSpPr/>
          <p:nvPr/>
        </p:nvGrpSpPr>
        <p:grpSpPr>
          <a:xfrm>
            <a:off x="6507334" y="5040212"/>
            <a:ext cx="854360" cy="901287"/>
            <a:chOff x="1899489" y="5468471"/>
            <a:chExt cx="854360" cy="1082185"/>
          </a:xfrm>
        </p:grpSpPr>
        <p:sp>
          <p:nvSpPr>
            <p:cNvPr id="73" name="Rectangle 4"/>
            <p:cNvSpPr>
              <a:spLocks noChangeArrowheads="1"/>
            </p:cNvSpPr>
            <p:nvPr/>
          </p:nvSpPr>
          <p:spPr bwMode="auto">
            <a:xfrm>
              <a:off x="1899489" y="5468471"/>
              <a:ext cx="854360" cy="1082185"/>
            </a:xfrm>
            <a:prstGeom prst="rect">
              <a:avLst/>
            </a:prstGeom>
            <a:solidFill>
              <a:srgbClr val="00FFFF"/>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74" name="Rectangle 5"/>
            <p:cNvSpPr>
              <a:spLocks noChangeArrowheads="1"/>
            </p:cNvSpPr>
            <p:nvPr/>
          </p:nvSpPr>
          <p:spPr bwMode="auto">
            <a:xfrm>
              <a:off x="1979064" y="5621650"/>
              <a:ext cx="700514" cy="772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LAST-</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ACK</a:t>
              </a:r>
            </a:p>
          </p:txBody>
        </p:sp>
      </p:grpSp>
      <p:grpSp>
        <p:nvGrpSpPr>
          <p:cNvPr id="75" name="Group 61"/>
          <p:cNvGrpSpPr>
            <a:grpSpLocks/>
          </p:cNvGrpSpPr>
          <p:nvPr/>
        </p:nvGrpSpPr>
        <p:grpSpPr bwMode="auto">
          <a:xfrm>
            <a:off x="2653528" y="5460204"/>
            <a:ext cx="3942449" cy="553607"/>
            <a:chOff x="1520" y="1868"/>
            <a:chExt cx="2660" cy="439"/>
          </a:xfrm>
        </p:grpSpPr>
        <p:sp>
          <p:nvSpPr>
            <p:cNvPr id="76" name="Rectangle 25"/>
            <p:cNvSpPr>
              <a:spLocks noChangeArrowheads="1"/>
            </p:cNvSpPr>
            <p:nvPr/>
          </p:nvSpPr>
          <p:spPr bwMode="auto">
            <a:xfrm rot="388849">
              <a:off x="1962" y="1868"/>
              <a:ext cx="214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ACK = 1, </a:t>
              </a:r>
              <a:r>
                <a:rPr kumimoji="1" lang="en-US" altLang="zh-CN" b="0" i="0" u="none" strike="noStrike" kern="0" cap="none" spc="0" normalizeH="0" baseline="0" noProof="0" dirty="0" err="1">
                  <a:ln>
                    <a:noFill/>
                  </a:ln>
                  <a:solidFill>
                    <a:srgbClr val="3333CC"/>
                  </a:solidFill>
                  <a:effectLst/>
                  <a:uLnTx/>
                  <a:uFillTx/>
                  <a:latin typeface="Calibri" panose="020F0502020204030204" pitchFamily="34" charset="0"/>
                  <a:ea typeface="华文楷体" panose="02010600040101010101" pitchFamily="2" charset="-122"/>
                </a:rPr>
                <a:t>seq</a:t>
              </a: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 = u+1</a:t>
              </a:r>
              <a:r>
                <a:rPr kumimoji="1" lang="en-US" altLang="zh-CN" dirty="0">
                  <a:solidFill>
                    <a:srgbClr val="3333CC"/>
                  </a:solidFill>
                  <a:latin typeface="Calibri" panose="020F0502020204030204" pitchFamily="34" charset="0"/>
                  <a:ea typeface="黑体" panose="02010609060101010101" pitchFamily="49" charset="-122"/>
                </a:rPr>
                <a:t>, </a:t>
              </a:r>
              <a:r>
                <a:rPr kumimoji="1" lang="en-US" altLang="zh-CN" dirty="0" err="1">
                  <a:solidFill>
                    <a:srgbClr val="3333CC"/>
                  </a:solidFill>
                  <a:latin typeface="Calibri" panose="020F0502020204030204" pitchFamily="34" charset="0"/>
                  <a:ea typeface="黑体" panose="02010609060101010101" pitchFamily="49" charset="-122"/>
                </a:rPr>
                <a:t>ack</a:t>
              </a:r>
              <a:r>
                <a:rPr kumimoji="1" lang="en-US" altLang="zh-CN" dirty="0">
                  <a:solidFill>
                    <a:srgbClr val="3333CC"/>
                  </a:solidFill>
                  <a:latin typeface="Calibri" panose="020F0502020204030204" pitchFamily="34" charset="0"/>
                  <a:ea typeface="黑体" panose="02010609060101010101" pitchFamily="49" charset="-122"/>
                </a:rPr>
                <a:t>= w </a:t>
              </a:r>
              <a:r>
                <a:rPr kumimoji="1" lang="en-US" altLang="zh-CN" b="1" dirty="0">
                  <a:solidFill>
                    <a:srgbClr val="3333CC"/>
                  </a:solidFill>
                  <a:latin typeface="Calibri" panose="020F0502020204030204" pitchFamily="34" charset="0"/>
                  <a:ea typeface="黑体" panose="02010609060101010101" pitchFamily="49" charset="-122"/>
                  <a:sym typeface="Symbol" panose="05050102010706020507" pitchFamily="18" charset="2"/>
                </a:rPr>
                <a:t></a:t>
              </a:r>
              <a:r>
                <a:rPr kumimoji="1" lang="en-US" altLang="zh-CN" dirty="0">
                  <a:solidFill>
                    <a:srgbClr val="3333CC"/>
                  </a:solidFill>
                  <a:latin typeface="Calibri" panose="020F0502020204030204" pitchFamily="34" charset="0"/>
                  <a:ea typeface="黑体" panose="02010609060101010101" pitchFamily="49" charset="-122"/>
                  <a:sym typeface="Symbol" panose="05050102010706020507" pitchFamily="18" charset="2"/>
                </a:rPr>
                <a:t> 1</a:t>
              </a:r>
              <a:endParaRPr kumimoji="1" lang="en-US" altLang="zh-CN" dirty="0">
                <a:solidFill>
                  <a:srgbClr val="3333CC"/>
                </a:solidFill>
                <a:latin typeface="Calibri" panose="020F0502020204030204" pitchFamily="34" charset="0"/>
                <a:ea typeface="黑体" panose="02010609060101010101" pitchFamily="49" charset="-122"/>
              </a:endParaRPr>
            </a:p>
          </p:txBody>
        </p:sp>
        <p:sp>
          <p:nvSpPr>
            <p:cNvPr id="77" name="Line 28"/>
            <p:cNvSpPr>
              <a:spLocks noChangeShapeType="1"/>
            </p:cNvSpPr>
            <p:nvPr/>
          </p:nvSpPr>
          <p:spPr bwMode="auto">
            <a:xfrm>
              <a:off x="1520" y="1893"/>
              <a:ext cx="2660" cy="414"/>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78" name="组合 77"/>
          <p:cNvGrpSpPr/>
          <p:nvPr/>
        </p:nvGrpSpPr>
        <p:grpSpPr>
          <a:xfrm>
            <a:off x="1883555" y="5520991"/>
            <a:ext cx="854360" cy="695486"/>
            <a:chOff x="1899489" y="5468472"/>
            <a:chExt cx="854360" cy="972581"/>
          </a:xfrm>
        </p:grpSpPr>
        <p:sp>
          <p:nvSpPr>
            <p:cNvPr id="80" name="Rectangle 4"/>
            <p:cNvSpPr>
              <a:spLocks noChangeArrowheads="1"/>
            </p:cNvSpPr>
            <p:nvPr/>
          </p:nvSpPr>
          <p:spPr bwMode="auto">
            <a:xfrm>
              <a:off x="1899489" y="5468472"/>
              <a:ext cx="854360" cy="972581"/>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81" name="Rectangle 5"/>
            <p:cNvSpPr>
              <a:spLocks noChangeArrowheads="1"/>
            </p:cNvSpPr>
            <p:nvPr/>
          </p:nvSpPr>
          <p:spPr bwMode="auto">
            <a:xfrm>
              <a:off x="1954856" y="5494782"/>
              <a:ext cx="750976" cy="900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TIME-</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WAIT</a:t>
              </a:r>
            </a:p>
          </p:txBody>
        </p:sp>
      </p:grpSp>
      <p:sp>
        <p:nvSpPr>
          <p:cNvPr id="3" name="内容占位符 2"/>
          <p:cNvSpPr>
            <a:spLocks noGrp="1"/>
          </p:cNvSpPr>
          <p:nvPr>
            <p:ph idx="1"/>
          </p:nvPr>
        </p:nvSpPr>
        <p:spPr>
          <a:xfrm>
            <a:off x="457200" y="1156768"/>
            <a:ext cx="8686800" cy="1063091"/>
          </a:xfrm>
        </p:spPr>
        <p:txBody>
          <a:bodyPr/>
          <a:lstStyle/>
          <a:p>
            <a:pPr>
              <a:lnSpc>
                <a:spcPct val="100000"/>
              </a:lnSpc>
            </a:pPr>
            <a:r>
              <a:rPr lang="en-US" altLang="zh-CN" sz="2000" dirty="0"/>
              <a:t>A</a:t>
            </a:r>
            <a:r>
              <a:rPr lang="zh-CN" altLang="en-US" sz="2000" dirty="0"/>
              <a:t>必须经过</a:t>
            </a:r>
            <a:r>
              <a:rPr lang="zh-CN" altLang="en-US" sz="2000" dirty="0">
                <a:solidFill>
                  <a:schemeClr val="accent5">
                    <a:lumMod val="50000"/>
                  </a:schemeClr>
                </a:solidFill>
              </a:rPr>
              <a:t>时间等待计时器</a:t>
            </a:r>
            <a:r>
              <a:rPr lang="en-US" altLang="zh-CN" sz="2000" dirty="0"/>
              <a:t>(TIME-WAIT timer) </a:t>
            </a:r>
            <a:r>
              <a:rPr lang="zh-CN" altLang="en-US" sz="2000" dirty="0"/>
              <a:t>设置的时间</a:t>
            </a:r>
            <a:r>
              <a:rPr lang="en-US" altLang="zh-CN" sz="2000" dirty="0"/>
              <a:t>2MSL</a:t>
            </a:r>
            <a:r>
              <a:rPr lang="zh-CN" altLang="en-US" sz="2000" dirty="0"/>
              <a:t>后，进入</a:t>
            </a:r>
            <a:r>
              <a:rPr lang="en-US" altLang="zh-CN" sz="2000" dirty="0"/>
              <a:t>CLOSED</a:t>
            </a:r>
            <a:r>
              <a:rPr lang="zh-CN" altLang="en-US" sz="2000" dirty="0"/>
              <a:t>状态</a:t>
            </a:r>
            <a:endParaRPr lang="en-US" altLang="zh-CN" sz="2000" dirty="0"/>
          </a:p>
          <a:p>
            <a:pPr lvl="1"/>
            <a:r>
              <a:rPr lang="en-US" altLang="zh-CN" sz="1600" dirty="0"/>
              <a:t>MSL (Maximum Segment Lifetime, </a:t>
            </a:r>
            <a:r>
              <a:rPr lang="zh-CN" altLang="en-US" sz="1600" dirty="0"/>
              <a:t>最长报文段寿命</a:t>
            </a:r>
            <a:r>
              <a:rPr lang="en-US" altLang="zh-CN" sz="1600" dirty="0"/>
              <a:t>)</a:t>
            </a:r>
            <a:r>
              <a:rPr lang="zh-CN" altLang="en-US" sz="1600" dirty="0"/>
              <a:t>，</a:t>
            </a:r>
            <a:r>
              <a:rPr lang="en-US" altLang="zh-CN" sz="1600" dirty="0"/>
              <a:t>RFC793</a:t>
            </a:r>
            <a:r>
              <a:rPr lang="zh-CN" altLang="en-US" sz="1600" dirty="0"/>
              <a:t>设为</a:t>
            </a:r>
            <a:r>
              <a:rPr lang="en-US" altLang="zh-CN" sz="1600" dirty="0"/>
              <a:t>2</a:t>
            </a:r>
            <a:r>
              <a:rPr lang="zh-CN" altLang="en-US" sz="1600" dirty="0"/>
              <a:t>分钟，允许设为更小值</a:t>
            </a:r>
            <a:endParaRPr lang="en-US" altLang="zh-CN" sz="1600" dirty="0"/>
          </a:p>
        </p:txBody>
      </p:sp>
      <p:grpSp>
        <p:nvGrpSpPr>
          <p:cNvPr id="82" name="组合 81"/>
          <p:cNvGrpSpPr/>
          <p:nvPr/>
        </p:nvGrpSpPr>
        <p:grpSpPr>
          <a:xfrm>
            <a:off x="6493903" y="6039906"/>
            <a:ext cx="908021" cy="436329"/>
            <a:chOff x="6369069" y="3492400"/>
            <a:chExt cx="908021" cy="436329"/>
          </a:xfrm>
        </p:grpSpPr>
        <p:sp>
          <p:nvSpPr>
            <p:cNvPr id="83" name="Rectangle 37"/>
            <p:cNvSpPr>
              <a:spLocks noChangeArrowheads="1"/>
            </p:cNvSpPr>
            <p:nvPr/>
          </p:nvSpPr>
          <p:spPr bwMode="auto">
            <a:xfrm>
              <a:off x="6404209" y="3492400"/>
              <a:ext cx="872881" cy="436329"/>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4" name="Text Box 39"/>
            <p:cNvSpPr txBox="1">
              <a:spLocks noChangeArrowheads="1"/>
            </p:cNvSpPr>
            <p:nvPr/>
          </p:nvSpPr>
          <p:spPr bwMode="auto">
            <a:xfrm>
              <a:off x="6369069" y="3541582"/>
              <a:ext cx="809077" cy="29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571500">
                <a:defRPr>
                  <a:solidFill>
                    <a:schemeClr val="tx1"/>
                  </a:solidFill>
                  <a:latin typeface="Arial" panose="020B0604020202020204" pitchFamily="34" charset="0"/>
                  <a:ea typeface="宋体" panose="02010600030101010101" pitchFamily="2" charset="-122"/>
                </a:defRPr>
              </a:lvl2pPr>
              <a:lvl3pPr marL="1143000">
                <a:defRPr>
                  <a:solidFill>
                    <a:schemeClr val="tx1"/>
                  </a:solidFill>
                  <a:latin typeface="Arial" panose="020B0604020202020204" pitchFamily="34" charset="0"/>
                  <a:ea typeface="宋体" panose="02010600030101010101" pitchFamily="2" charset="-122"/>
                </a:defRPr>
              </a:lvl3pPr>
              <a:lvl4pPr marL="1714500">
                <a:defRPr>
                  <a:solidFill>
                    <a:schemeClr val="tx1"/>
                  </a:solidFill>
                  <a:latin typeface="Arial" panose="020B0604020202020204" pitchFamily="34" charset="0"/>
                  <a:ea typeface="宋体" panose="02010600030101010101" pitchFamily="2" charset="-122"/>
                </a:defRPr>
              </a:lvl4pPr>
              <a:lvl5pPr marL="2286000">
                <a:defRPr>
                  <a:solidFill>
                    <a:schemeClr val="tx1"/>
                  </a:solidFill>
                  <a:latin typeface="Arial" panose="020B0604020202020204" pitchFamily="34" charset="0"/>
                  <a:ea typeface="宋体" panose="02010600030101010101" pitchFamily="2" charset="-122"/>
                </a:defRPr>
              </a:lvl5pPr>
              <a:lvl6pPr marL="2743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srgbClr val="FFFF99"/>
                  </a:solidFill>
                  <a:effectLst/>
                  <a:uLnTx/>
                  <a:uFillTx/>
                  <a:latin typeface="Calibri" panose="020F0502020204030204" pitchFamily="34" charset="0"/>
                  <a:ea typeface="华文楷体" panose="02010600040101010101" pitchFamily="2" charset="-122"/>
                </a:rPr>
                <a:t>CLOSED</a:t>
              </a:r>
            </a:p>
          </p:txBody>
        </p:sp>
      </p:grpSp>
      <p:grpSp>
        <p:nvGrpSpPr>
          <p:cNvPr id="85" name="组合 84"/>
          <p:cNvGrpSpPr/>
          <p:nvPr/>
        </p:nvGrpSpPr>
        <p:grpSpPr>
          <a:xfrm>
            <a:off x="1864407" y="6285335"/>
            <a:ext cx="908021" cy="436329"/>
            <a:chOff x="6369069" y="3492400"/>
            <a:chExt cx="908021" cy="436329"/>
          </a:xfrm>
        </p:grpSpPr>
        <p:sp>
          <p:nvSpPr>
            <p:cNvPr id="86" name="Rectangle 37"/>
            <p:cNvSpPr>
              <a:spLocks noChangeArrowheads="1"/>
            </p:cNvSpPr>
            <p:nvPr/>
          </p:nvSpPr>
          <p:spPr bwMode="auto">
            <a:xfrm>
              <a:off x="6404209" y="3492400"/>
              <a:ext cx="872881" cy="436329"/>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7" name="Text Box 39"/>
            <p:cNvSpPr txBox="1">
              <a:spLocks noChangeArrowheads="1"/>
            </p:cNvSpPr>
            <p:nvPr/>
          </p:nvSpPr>
          <p:spPr bwMode="auto">
            <a:xfrm>
              <a:off x="6369069" y="3541582"/>
              <a:ext cx="809077" cy="29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571500">
                <a:defRPr>
                  <a:solidFill>
                    <a:schemeClr val="tx1"/>
                  </a:solidFill>
                  <a:latin typeface="Arial" panose="020B0604020202020204" pitchFamily="34" charset="0"/>
                  <a:ea typeface="宋体" panose="02010600030101010101" pitchFamily="2" charset="-122"/>
                </a:defRPr>
              </a:lvl2pPr>
              <a:lvl3pPr marL="1143000">
                <a:defRPr>
                  <a:solidFill>
                    <a:schemeClr val="tx1"/>
                  </a:solidFill>
                  <a:latin typeface="Arial" panose="020B0604020202020204" pitchFamily="34" charset="0"/>
                  <a:ea typeface="宋体" panose="02010600030101010101" pitchFamily="2" charset="-122"/>
                </a:defRPr>
              </a:lvl3pPr>
              <a:lvl4pPr marL="1714500">
                <a:defRPr>
                  <a:solidFill>
                    <a:schemeClr val="tx1"/>
                  </a:solidFill>
                  <a:latin typeface="Arial" panose="020B0604020202020204" pitchFamily="34" charset="0"/>
                  <a:ea typeface="宋体" panose="02010600030101010101" pitchFamily="2" charset="-122"/>
                </a:defRPr>
              </a:lvl4pPr>
              <a:lvl5pPr marL="2286000">
                <a:defRPr>
                  <a:solidFill>
                    <a:schemeClr val="tx1"/>
                  </a:solidFill>
                  <a:latin typeface="Arial" panose="020B0604020202020204" pitchFamily="34" charset="0"/>
                  <a:ea typeface="宋体" panose="02010600030101010101" pitchFamily="2" charset="-122"/>
                </a:defRPr>
              </a:lvl5pPr>
              <a:lvl6pPr marL="2743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srgbClr val="FFFF99"/>
                  </a:solidFill>
                  <a:effectLst/>
                  <a:uLnTx/>
                  <a:uFillTx/>
                  <a:latin typeface="Calibri" panose="020F0502020204030204" pitchFamily="34" charset="0"/>
                  <a:ea typeface="华文楷体" panose="02010600040101010101" pitchFamily="2" charset="-122"/>
                </a:rPr>
                <a:t>CLOSED</a:t>
              </a:r>
            </a:p>
          </p:txBody>
        </p:sp>
      </p:grpSp>
      <p:cxnSp>
        <p:nvCxnSpPr>
          <p:cNvPr id="88" name="直接连接符 87"/>
          <p:cNvCxnSpPr/>
          <p:nvPr/>
        </p:nvCxnSpPr>
        <p:spPr>
          <a:xfrm flipV="1">
            <a:off x="867102" y="5554238"/>
            <a:ext cx="1021281" cy="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867102" y="5553167"/>
            <a:ext cx="0" cy="775146"/>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867103" y="6328313"/>
            <a:ext cx="1021280" cy="0"/>
          </a:xfrm>
          <a:prstGeom prst="line">
            <a:avLst/>
          </a:prstGeom>
          <a:ln w="25400">
            <a:solidFill>
              <a:schemeClr val="accent5">
                <a:lumMod val="50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791089" y="5546964"/>
            <a:ext cx="1162179" cy="778879"/>
            <a:chOff x="791089" y="5546964"/>
            <a:chExt cx="1162179" cy="778879"/>
          </a:xfrm>
        </p:grpSpPr>
        <p:sp>
          <p:nvSpPr>
            <p:cNvPr id="91" name="Rectangle 45"/>
            <p:cNvSpPr>
              <a:spLocks noChangeArrowheads="1"/>
            </p:cNvSpPr>
            <p:nvPr/>
          </p:nvSpPr>
          <p:spPr bwMode="auto">
            <a:xfrm>
              <a:off x="791089" y="5546964"/>
              <a:ext cx="116217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kern="0" dirty="0">
                  <a:solidFill>
                    <a:srgbClr val="3333CC"/>
                  </a:solidFill>
                  <a:latin typeface="Calibri" panose="020F0502020204030204" pitchFamily="34" charset="0"/>
                  <a:ea typeface="华文楷体" panose="02010600040101010101" pitchFamily="2" charset="-122"/>
                </a:rPr>
                <a:t>等待</a:t>
              </a:r>
              <a:r>
                <a:rPr kumimoji="1" lang="en-US" altLang="zh-CN" kern="0" dirty="0">
                  <a:solidFill>
                    <a:srgbClr val="3333CC"/>
                  </a:solidFill>
                  <a:latin typeface="Calibri" panose="020F0502020204030204" pitchFamily="34" charset="0"/>
                  <a:ea typeface="华文楷体" panose="02010600040101010101" pitchFamily="2" charset="-122"/>
                </a:rPr>
                <a:t>2MSL</a:t>
              </a:r>
              <a:endPar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92" name="Text Box 36"/>
            <p:cNvSpPr txBox="1">
              <a:spLocks noChangeArrowheads="1"/>
            </p:cNvSpPr>
            <p:nvPr/>
          </p:nvSpPr>
          <p:spPr bwMode="auto">
            <a:xfrm>
              <a:off x="1058699" y="5684493"/>
              <a:ext cx="592138"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49" charset="-122"/>
                  <a:sym typeface="Wingdings" panose="05000000000000000000" pitchFamily="2" charset="2"/>
                </a:rPr>
                <a:t></a:t>
              </a:r>
            </a:p>
          </p:txBody>
        </p:sp>
      </p:grpSp>
    </p:spTree>
    <p:extLst>
      <p:ext uri="{BB962C8B-B14F-4D97-AF65-F5344CB8AC3E}">
        <p14:creationId xmlns:p14="http://schemas.microsoft.com/office/powerpoint/2010/main" val="313294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88"/>
                                        </p:tgtEl>
                                        <p:attrNameLst>
                                          <p:attrName>style.visibility</p:attrName>
                                        </p:attrNameLst>
                                      </p:cBhvr>
                                      <p:to>
                                        <p:strVal val="visible"/>
                                      </p:to>
                                    </p:set>
                                    <p:animEffect transition="in" filter="wipe(right)">
                                      <p:cBhvr>
                                        <p:cTn id="15" dur="500"/>
                                        <p:tgtEl>
                                          <p:spTgt spid="88"/>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wipe(up)">
                                      <p:cBhvr>
                                        <p:cTn id="19" dur="500"/>
                                        <p:tgtEl>
                                          <p:spTgt spid="89"/>
                                        </p:tgtEl>
                                      </p:cBhvr>
                                    </p:animEffect>
                                  </p:childTnLst>
                                </p:cTn>
                              </p:par>
                              <p:par>
                                <p:cTn id="20" presetID="22" presetClass="entr" presetSubtype="1"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90"/>
                                        </p:tgtEl>
                                        <p:attrNameLst>
                                          <p:attrName>style.visibility</p:attrName>
                                        </p:attrNameLst>
                                      </p:cBhvr>
                                      <p:to>
                                        <p:strVal val="visible"/>
                                      </p:to>
                                    </p:set>
                                    <p:animEffect transition="in" filter="wipe(left)">
                                      <p:cBhvr>
                                        <p:cTn id="26" dur="500"/>
                                        <p:tgtEl>
                                          <p:spTgt spid="90"/>
                                        </p:tgtEl>
                                      </p:cBhvr>
                                    </p:animEffect>
                                  </p:childTnLst>
                                </p:cTn>
                              </p:par>
                            </p:childTnLst>
                          </p:cTn>
                        </p:par>
                        <p:par>
                          <p:cTn id="27" fill="hold">
                            <p:stCondLst>
                              <p:cond delay="2500"/>
                            </p:stCondLst>
                            <p:childTnLst>
                              <p:par>
                                <p:cTn id="28" presetID="22" presetClass="entr" presetSubtype="1" fill="hold" nodeType="afterEffect">
                                  <p:stCondLst>
                                    <p:cond delay="0"/>
                                  </p:stCondLst>
                                  <p:childTnLst>
                                    <p:set>
                                      <p:cBhvr>
                                        <p:cTn id="29" dur="1" fill="hold">
                                          <p:stCondLst>
                                            <p:cond delay="0"/>
                                          </p:stCondLst>
                                        </p:cTn>
                                        <p:tgtEl>
                                          <p:spTgt spid="85"/>
                                        </p:tgtEl>
                                        <p:attrNameLst>
                                          <p:attrName>style.visibility</p:attrName>
                                        </p:attrNameLst>
                                      </p:cBhvr>
                                      <p:to>
                                        <p:strVal val="visible"/>
                                      </p:to>
                                    </p:set>
                                    <p:animEffect transition="in" filter="wipe(up)">
                                      <p:cBhvr>
                                        <p:cTn id="30"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连接释放</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23</a:t>
            </a:fld>
            <a:endParaRPr lang="zh-CN" altLang="en-US" dirty="0"/>
          </a:p>
        </p:txBody>
      </p:sp>
      <p:sp>
        <p:nvSpPr>
          <p:cNvPr id="5" name="文本框 4"/>
          <p:cNvSpPr txBox="1">
            <a:spLocks noChangeArrowheads="1"/>
          </p:cNvSpPr>
          <p:nvPr/>
        </p:nvSpPr>
        <p:spPr bwMode="auto">
          <a:xfrm>
            <a:off x="6701246" y="87868"/>
            <a:ext cx="23355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5.3.3   TCP</a:t>
            </a:r>
            <a:r>
              <a:rPr lang="zh-CN" altLang="en-US" sz="1800" dirty="0">
                <a:solidFill>
                  <a:schemeClr val="bg2">
                    <a:lumMod val="75000"/>
                  </a:schemeClr>
                </a:solidFill>
                <a:latin typeface="Calibri" panose="020F0502020204030204" pitchFamily="34" charset="0"/>
                <a:ea typeface="黑体" panose="02010609060101010101" pitchFamily="49" charset="-122"/>
              </a:rPr>
              <a:t>连接管理</a:t>
            </a:r>
          </a:p>
        </p:txBody>
      </p:sp>
      <p:sp>
        <p:nvSpPr>
          <p:cNvPr id="3" name="内容占位符 2"/>
          <p:cNvSpPr>
            <a:spLocks noGrp="1"/>
          </p:cNvSpPr>
          <p:nvPr>
            <p:ph idx="1"/>
          </p:nvPr>
        </p:nvSpPr>
        <p:spPr>
          <a:xfrm>
            <a:off x="457200" y="1156768"/>
            <a:ext cx="8686800" cy="1063091"/>
          </a:xfrm>
        </p:spPr>
        <p:txBody>
          <a:bodyPr/>
          <a:lstStyle/>
          <a:p>
            <a:pPr>
              <a:lnSpc>
                <a:spcPct val="100000"/>
              </a:lnSpc>
            </a:pPr>
            <a:r>
              <a:rPr lang="zh-CN" altLang="en-US" dirty="0"/>
              <a:t>为什么</a:t>
            </a:r>
            <a:r>
              <a:rPr lang="en-US" altLang="zh-CN" dirty="0"/>
              <a:t>A</a:t>
            </a:r>
            <a:r>
              <a:rPr lang="zh-CN" altLang="en-US" dirty="0"/>
              <a:t>在</a:t>
            </a:r>
            <a:r>
              <a:rPr lang="en-US" altLang="zh-CN" dirty="0"/>
              <a:t>TIME-WAIT</a:t>
            </a:r>
            <a:r>
              <a:rPr lang="zh-CN" altLang="en-US" dirty="0"/>
              <a:t>状态必须等待</a:t>
            </a:r>
            <a:r>
              <a:rPr lang="en-US" altLang="zh-CN" dirty="0"/>
              <a:t>2MSL</a:t>
            </a:r>
            <a:r>
              <a:rPr lang="zh-CN" altLang="en-US" dirty="0"/>
              <a:t>的时间呢？</a:t>
            </a:r>
            <a:endParaRPr lang="en-US" altLang="zh-CN" dirty="0"/>
          </a:p>
          <a:p>
            <a:pPr>
              <a:lnSpc>
                <a:spcPct val="100000"/>
              </a:lnSpc>
            </a:pPr>
            <a:r>
              <a:rPr lang="zh-CN" altLang="en-US" dirty="0"/>
              <a:t>两个理由</a:t>
            </a:r>
            <a:endParaRPr lang="en-US" altLang="zh-CN" dirty="0"/>
          </a:p>
        </p:txBody>
      </p:sp>
      <p:grpSp>
        <p:nvGrpSpPr>
          <p:cNvPr id="18" name="组合 17"/>
          <p:cNvGrpSpPr/>
          <p:nvPr/>
        </p:nvGrpSpPr>
        <p:grpSpPr>
          <a:xfrm>
            <a:off x="791089" y="2276811"/>
            <a:ext cx="7948208" cy="4546354"/>
            <a:chOff x="791089" y="2276811"/>
            <a:chExt cx="7948208" cy="4546354"/>
          </a:xfrm>
        </p:grpSpPr>
        <p:grpSp>
          <p:nvGrpSpPr>
            <p:cNvPr id="6" name="组合 5"/>
            <p:cNvGrpSpPr/>
            <p:nvPr/>
          </p:nvGrpSpPr>
          <p:grpSpPr>
            <a:xfrm>
              <a:off x="2619245" y="3205018"/>
              <a:ext cx="3983474" cy="3618147"/>
              <a:chOff x="2606183" y="3971605"/>
              <a:chExt cx="3983474" cy="2733994"/>
            </a:xfrm>
          </p:grpSpPr>
          <p:sp>
            <p:nvSpPr>
              <p:cNvPr id="7" name="Line 75"/>
              <p:cNvSpPr>
                <a:spLocks noChangeShapeType="1"/>
              </p:cNvSpPr>
              <p:nvPr/>
            </p:nvSpPr>
            <p:spPr bwMode="auto">
              <a:xfrm>
                <a:off x="2606183" y="3971605"/>
                <a:ext cx="0" cy="2733994"/>
              </a:xfrm>
              <a:prstGeom prst="line">
                <a:avLst/>
              </a:prstGeom>
              <a:noFill/>
              <a:ln w="28575">
                <a:solidFill>
                  <a:schemeClr val="tx1">
                    <a:lumMod val="75000"/>
                    <a:lumOff val="2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 name="Line 76"/>
              <p:cNvSpPr>
                <a:spLocks noChangeShapeType="1"/>
              </p:cNvSpPr>
              <p:nvPr/>
            </p:nvSpPr>
            <p:spPr bwMode="auto">
              <a:xfrm>
                <a:off x="6589657" y="3971605"/>
                <a:ext cx="0" cy="2733994"/>
              </a:xfrm>
              <a:prstGeom prst="line">
                <a:avLst/>
              </a:prstGeom>
              <a:noFill/>
              <a:ln w="28575">
                <a:solidFill>
                  <a:schemeClr val="tx1">
                    <a:lumMod val="75000"/>
                    <a:lumOff val="2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9" name="组合 8"/>
            <p:cNvGrpSpPr/>
            <p:nvPr/>
          </p:nvGrpSpPr>
          <p:grpSpPr>
            <a:xfrm>
              <a:off x="2029884" y="2276811"/>
              <a:ext cx="742544" cy="800009"/>
              <a:chOff x="2016822" y="2707885"/>
              <a:chExt cx="742544" cy="800009"/>
            </a:xfrm>
          </p:grpSpPr>
          <p:sp>
            <p:nvSpPr>
              <p:cNvPr id="10" name="Rectangle 55"/>
              <p:cNvSpPr>
                <a:spLocks noChangeArrowheads="1"/>
              </p:cNvSpPr>
              <p:nvPr/>
            </p:nvSpPr>
            <p:spPr bwMode="auto">
              <a:xfrm>
                <a:off x="2479756" y="3004367"/>
                <a:ext cx="279610"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A</a:t>
                </a:r>
              </a:p>
            </p:txBody>
          </p:sp>
          <p:sp>
            <p:nvSpPr>
              <p:cNvPr id="11" name="Rectangle 57"/>
              <p:cNvSpPr>
                <a:spLocks noChangeArrowheads="1"/>
              </p:cNvSpPr>
              <p:nvPr/>
            </p:nvSpPr>
            <p:spPr bwMode="auto">
              <a:xfrm>
                <a:off x="2016822" y="2707885"/>
                <a:ext cx="570573"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客户</a:t>
                </a:r>
              </a:p>
            </p:txBody>
          </p:sp>
          <p:pic>
            <p:nvPicPr>
              <p:cNvPr id="12" name="内容占位符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6822" y="2983969"/>
                <a:ext cx="629006" cy="523925"/>
              </a:xfrm>
              <a:prstGeom prst="rect">
                <a:avLst/>
              </a:prstGeom>
            </p:spPr>
          </p:pic>
        </p:grpSp>
        <p:grpSp>
          <p:nvGrpSpPr>
            <p:cNvPr id="13" name="组合 12"/>
            <p:cNvGrpSpPr/>
            <p:nvPr/>
          </p:nvGrpSpPr>
          <p:grpSpPr>
            <a:xfrm>
              <a:off x="6425705" y="2292075"/>
              <a:ext cx="818530" cy="784744"/>
              <a:chOff x="6412643" y="2723149"/>
              <a:chExt cx="818530" cy="784744"/>
            </a:xfrm>
          </p:grpSpPr>
          <p:sp>
            <p:nvSpPr>
              <p:cNvPr id="14" name="Rectangle 56"/>
              <p:cNvSpPr>
                <a:spLocks noChangeArrowheads="1"/>
              </p:cNvSpPr>
              <p:nvPr/>
            </p:nvSpPr>
            <p:spPr bwMode="auto">
              <a:xfrm>
                <a:off x="6412643" y="3004367"/>
                <a:ext cx="272513"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B</a:t>
                </a:r>
              </a:p>
            </p:txBody>
          </p:sp>
          <p:sp>
            <p:nvSpPr>
              <p:cNvPr id="15" name="Rectangle 58"/>
              <p:cNvSpPr>
                <a:spLocks noChangeArrowheads="1"/>
              </p:cNvSpPr>
              <p:nvPr/>
            </p:nvSpPr>
            <p:spPr bwMode="auto">
              <a:xfrm>
                <a:off x="6456216" y="2723149"/>
                <a:ext cx="774957"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服务器</a:t>
                </a:r>
              </a:p>
            </p:txBody>
          </p:sp>
          <p:pic>
            <p:nvPicPr>
              <p:cNvPr id="16" name="内容占位符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3058" y="2983968"/>
                <a:ext cx="629006" cy="523925"/>
              </a:xfrm>
              <a:prstGeom prst="rect">
                <a:avLst/>
              </a:prstGeom>
            </p:spPr>
          </p:pic>
        </p:grpSp>
        <p:grpSp>
          <p:nvGrpSpPr>
            <p:cNvPr id="26" name="组合 25"/>
            <p:cNvGrpSpPr/>
            <p:nvPr/>
          </p:nvGrpSpPr>
          <p:grpSpPr>
            <a:xfrm>
              <a:off x="6495448" y="3104255"/>
              <a:ext cx="854360" cy="967429"/>
              <a:chOff x="1899489" y="5468471"/>
              <a:chExt cx="854360" cy="1082185"/>
            </a:xfrm>
          </p:grpSpPr>
          <p:sp>
            <p:nvSpPr>
              <p:cNvPr id="24" name="Rectangle 4"/>
              <p:cNvSpPr>
                <a:spLocks noChangeArrowheads="1"/>
              </p:cNvSpPr>
              <p:nvPr/>
            </p:nvSpPr>
            <p:spPr bwMode="auto">
              <a:xfrm>
                <a:off x="1899489" y="5468471"/>
                <a:ext cx="854360" cy="1082185"/>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25" name="Rectangle 5"/>
              <p:cNvSpPr>
                <a:spLocks noChangeArrowheads="1"/>
              </p:cNvSpPr>
              <p:nvPr/>
            </p:nvSpPr>
            <p:spPr bwMode="auto">
              <a:xfrm>
                <a:off x="1905683" y="5669383"/>
                <a:ext cx="820021" cy="787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ESTAB-</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LISED</a:t>
                </a:r>
              </a:p>
            </p:txBody>
          </p:sp>
        </p:grpSp>
        <p:grpSp>
          <p:nvGrpSpPr>
            <p:cNvPr id="27" name="Group 61"/>
            <p:cNvGrpSpPr>
              <a:grpSpLocks/>
            </p:cNvGrpSpPr>
            <p:nvPr/>
          </p:nvGrpSpPr>
          <p:grpSpPr bwMode="auto">
            <a:xfrm>
              <a:off x="2619241" y="3581225"/>
              <a:ext cx="3942449" cy="619183"/>
              <a:chOff x="1520" y="1816"/>
              <a:chExt cx="2660" cy="491"/>
            </a:xfrm>
          </p:grpSpPr>
          <p:sp>
            <p:nvSpPr>
              <p:cNvPr id="28" name="Rectangle 25"/>
              <p:cNvSpPr>
                <a:spLocks noChangeArrowheads="1"/>
              </p:cNvSpPr>
              <p:nvPr/>
            </p:nvSpPr>
            <p:spPr bwMode="auto">
              <a:xfrm rot="308128">
                <a:off x="2133" y="1816"/>
                <a:ext cx="134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FIN = 1, </a:t>
                </a:r>
                <a:r>
                  <a:rPr kumimoji="1" lang="en-US" altLang="zh-CN" b="0" i="0" u="none" strike="noStrike" kern="0" cap="none" spc="0" normalizeH="0" baseline="0" noProof="0" dirty="0" err="1">
                    <a:ln>
                      <a:noFill/>
                    </a:ln>
                    <a:solidFill>
                      <a:srgbClr val="3333CC"/>
                    </a:solidFill>
                    <a:effectLst/>
                    <a:uLnTx/>
                    <a:uFillTx/>
                    <a:latin typeface="Calibri" panose="020F0502020204030204" pitchFamily="34" charset="0"/>
                    <a:ea typeface="华文楷体" panose="02010600040101010101" pitchFamily="2" charset="-122"/>
                  </a:rPr>
                  <a:t>seq</a:t>
                </a: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 = u</a:t>
                </a:r>
              </a:p>
            </p:txBody>
          </p:sp>
          <p:sp>
            <p:nvSpPr>
              <p:cNvPr id="29" name="Line 28"/>
              <p:cNvSpPr>
                <a:spLocks noChangeShapeType="1"/>
              </p:cNvSpPr>
              <p:nvPr/>
            </p:nvSpPr>
            <p:spPr bwMode="auto">
              <a:xfrm>
                <a:off x="1520" y="1893"/>
                <a:ext cx="2660" cy="414"/>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30" name="组合 29"/>
            <p:cNvGrpSpPr/>
            <p:nvPr/>
          </p:nvGrpSpPr>
          <p:grpSpPr>
            <a:xfrm>
              <a:off x="1881932" y="3059156"/>
              <a:ext cx="866476" cy="558981"/>
              <a:chOff x="1899489" y="5410277"/>
              <a:chExt cx="866476" cy="993029"/>
            </a:xfrm>
          </p:grpSpPr>
          <p:sp>
            <p:nvSpPr>
              <p:cNvPr id="31" name="Rectangle 4"/>
              <p:cNvSpPr>
                <a:spLocks noChangeArrowheads="1"/>
              </p:cNvSpPr>
              <p:nvPr/>
            </p:nvSpPr>
            <p:spPr bwMode="auto">
              <a:xfrm>
                <a:off x="1899489" y="5468471"/>
                <a:ext cx="854360" cy="934835"/>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32" name="Rectangle 5"/>
              <p:cNvSpPr>
                <a:spLocks noChangeArrowheads="1"/>
              </p:cNvSpPr>
              <p:nvPr/>
            </p:nvSpPr>
            <p:spPr bwMode="auto">
              <a:xfrm>
                <a:off x="1945944" y="5410277"/>
                <a:ext cx="820021" cy="787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ESTAB-</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LISED</a:t>
                </a:r>
              </a:p>
            </p:txBody>
          </p:sp>
        </p:grpSp>
        <p:grpSp>
          <p:nvGrpSpPr>
            <p:cNvPr id="20" name="Group 18"/>
            <p:cNvGrpSpPr>
              <a:grpSpLocks/>
            </p:cNvGrpSpPr>
            <p:nvPr/>
          </p:nvGrpSpPr>
          <p:grpSpPr bwMode="auto">
            <a:xfrm>
              <a:off x="1590437" y="3076819"/>
              <a:ext cx="6278563" cy="82550"/>
              <a:chOff x="1020" y="481"/>
              <a:chExt cx="4037" cy="46"/>
            </a:xfrm>
          </p:grpSpPr>
          <p:sp>
            <p:nvSpPr>
              <p:cNvPr id="21" name="Line 19"/>
              <p:cNvSpPr>
                <a:spLocks noChangeShapeType="1"/>
              </p:cNvSpPr>
              <p:nvPr/>
            </p:nvSpPr>
            <p:spPr bwMode="auto">
              <a:xfrm>
                <a:off x="1020" y="527"/>
                <a:ext cx="4037"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22" name="Line 20"/>
              <p:cNvSpPr>
                <a:spLocks noChangeShapeType="1"/>
              </p:cNvSpPr>
              <p:nvPr/>
            </p:nvSpPr>
            <p:spPr bwMode="auto">
              <a:xfrm>
                <a:off x="1020" y="481"/>
                <a:ext cx="4037"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grpSp>
        <p:grpSp>
          <p:nvGrpSpPr>
            <p:cNvPr id="50" name="Group 32"/>
            <p:cNvGrpSpPr>
              <a:grpSpLocks/>
            </p:cNvGrpSpPr>
            <p:nvPr/>
          </p:nvGrpSpPr>
          <p:grpSpPr bwMode="auto">
            <a:xfrm>
              <a:off x="3376635" y="3185693"/>
              <a:ext cx="2371725" cy="318123"/>
              <a:chOff x="2088" y="3679"/>
              <a:chExt cx="1494" cy="231"/>
            </a:xfrm>
          </p:grpSpPr>
          <p:sp>
            <p:nvSpPr>
              <p:cNvPr id="51" name="AutoShape 33"/>
              <p:cNvSpPr>
                <a:spLocks noChangeArrowheads="1"/>
              </p:cNvSpPr>
              <p:nvPr/>
            </p:nvSpPr>
            <p:spPr bwMode="auto">
              <a:xfrm>
                <a:off x="2088" y="3735"/>
                <a:ext cx="1494" cy="166"/>
              </a:xfrm>
              <a:prstGeom prst="leftRightArrow">
                <a:avLst>
                  <a:gd name="adj1" fmla="val 55880"/>
                  <a:gd name="adj2" fmla="val 103167"/>
                </a:avLst>
              </a:prstGeom>
              <a:solidFill>
                <a:schemeClr val="accent5">
                  <a:lumMod val="50000"/>
                </a:schemeClr>
              </a:solidFill>
              <a:ln w="12700">
                <a:solidFill>
                  <a:schemeClr val="accent5">
                    <a:lumMod val="1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2" name="Rectangle 34"/>
              <p:cNvSpPr>
                <a:spLocks noChangeArrowheads="1"/>
              </p:cNvSpPr>
              <p:nvPr/>
            </p:nvSpPr>
            <p:spPr bwMode="auto">
              <a:xfrm>
                <a:off x="2462" y="3679"/>
                <a:ext cx="697" cy="231"/>
              </a:xfrm>
              <a:prstGeom prst="rect">
                <a:avLst/>
              </a:prstGeom>
              <a:solidFill>
                <a:srgbClr val="CCECFF"/>
              </a:solidFill>
              <a:ln w="38100" cmpd="dbl">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华文楷体" panose="02010600040101010101" pitchFamily="2" charset="-122"/>
                    <a:ea typeface="华文楷体" panose="02010600040101010101" pitchFamily="2" charset="-122"/>
                  </a:rPr>
                  <a:t>数据传输</a:t>
                </a:r>
              </a:p>
            </p:txBody>
          </p:sp>
        </p:grpSp>
        <p:cxnSp>
          <p:nvCxnSpPr>
            <p:cNvPr id="53" name="直接连接符 52"/>
            <p:cNvCxnSpPr/>
            <p:nvPr/>
          </p:nvCxnSpPr>
          <p:spPr>
            <a:xfrm flipV="1">
              <a:off x="859119" y="3051007"/>
              <a:ext cx="1021281" cy="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859119" y="3049936"/>
              <a:ext cx="0" cy="69773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859120" y="3747674"/>
              <a:ext cx="1021280" cy="0"/>
            </a:xfrm>
            <a:prstGeom prst="line">
              <a:avLst/>
            </a:prstGeom>
            <a:ln w="25400">
              <a:solidFill>
                <a:schemeClr val="accent5">
                  <a:lumMod val="50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sp>
          <p:nvSpPr>
            <p:cNvPr id="56" name="Rectangle 45"/>
            <p:cNvSpPr>
              <a:spLocks noChangeArrowheads="1"/>
            </p:cNvSpPr>
            <p:nvPr/>
          </p:nvSpPr>
          <p:spPr bwMode="auto">
            <a:xfrm>
              <a:off x="834293" y="3398805"/>
              <a:ext cx="110607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kern="0" dirty="0">
                  <a:solidFill>
                    <a:srgbClr val="3333CC"/>
                  </a:solidFill>
                  <a:latin typeface="Calibri" panose="020F0502020204030204" pitchFamily="34" charset="0"/>
                  <a:ea typeface="华文楷体" panose="02010600040101010101" pitchFamily="2" charset="-122"/>
                </a:rPr>
                <a:t>主动关闭</a:t>
              </a:r>
              <a:endPar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grpSp>
          <p:nvGrpSpPr>
            <p:cNvPr id="57" name="组合 56"/>
            <p:cNvGrpSpPr/>
            <p:nvPr/>
          </p:nvGrpSpPr>
          <p:grpSpPr>
            <a:xfrm>
              <a:off x="1869925" y="3721603"/>
              <a:ext cx="867996" cy="901287"/>
              <a:chOff x="1895323" y="5468471"/>
              <a:chExt cx="867996" cy="1082185"/>
            </a:xfrm>
          </p:grpSpPr>
          <p:sp>
            <p:nvSpPr>
              <p:cNvPr id="58" name="Rectangle 4"/>
              <p:cNvSpPr>
                <a:spLocks noChangeArrowheads="1"/>
              </p:cNvSpPr>
              <p:nvPr/>
            </p:nvSpPr>
            <p:spPr bwMode="auto">
              <a:xfrm>
                <a:off x="1899489" y="5468471"/>
                <a:ext cx="854360" cy="1082185"/>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59" name="Rectangle 5"/>
              <p:cNvSpPr>
                <a:spLocks noChangeArrowheads="1"/>
              </p:cNvSpPr>
              <p:nvPr/>
            </p:nvSpPr>
            <p:spPr bwMode="auto">
              <a:xfrm>
                <a:off x="1895323" y="5621650"/>
                <a:ext cx="867996" cy="772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FIN-</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WAIT-1</a:t>
                </a:r>
              </a:p>
            </p:txBody>
          </p:sp>
        </p:grpSp>
        <p:grpSp>
          <p:nvGrpSpPr>
            <p:cNvPr id="17" name="组合 16"/>
            <p:cNvGrpSpPr/>
            <p:nvPr/>
          </p:nvGrpSpPr>
          <p:grpSpPr>
            <a:xfrm>
              <a:off x="2586367" y="4161861"/>
              <a:ext cx="3971266" cy="522680"/>
              <a:chOff x="2586367" y="4161861"/>
              <a:chExt cx="3971266" cy="522680"/>
            </a:xfrm>
          </p:grpSpPr>
          <p:sp>
            <p:nvSpPr>
              <p:cNvPr id="40" name="Line 49"/>
              <p:cNvSpPr>
                <a:spLocks noChangeShapeType="1"/>
              </p:cNvSpPr>
              <p:nvPr/>
            </p:nvSpPr>
            <p:spPr bwMode="auto">
              <a:xfrm flipH="1">
                <a:off x="2586367" y="4250741"/>
                <a:ext cx="3971266" cy="433800"/>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1" name="Rectangle 50"/>
              <p:cNvSpPr>
                <a:spLocks noChangeArrowheads="1"/>
              </p:cNvSpPr>
              <p:nvPr/>
            </p:nvSpPr>
            <p:spPr bwMode="auto">
              <a:xfrm rot="21272610" flipH="1">
                <a:off x="3087632" y="4161861"/>
                <a:ext cx="268291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ACK = 1, </a:t>
                </a:r>
                <a:r>
                  <a:rPr kumimoji="1" lang="en-US" altLang="zh-CN" dirty="0" err="1">
                    <a:solidFill>
                      <a:srgbClr val="3333CC"/>
                    </a:solidFill>
                    <a:latin typeface="Calibri" panose="020F0502020204030204" pitchFamily="34" charset="0"/>
                    <a:ea typeface="黑体" panose="02010609060101010101" pitchFamily="49" charset="-122"/>
                  </a:rPr>
                  <a:t>seq</a:t>
                </a:r>
                <a:r>
                  <a:rPr kumimoji="1" lang="en-US" altLang="zh-CN" dirty="0">
                    <a:solidFill>
                      <a:srgbClr val="3333CC"/>
                    </a:solidFill>
                    <a:latin typeface="Calibri" panose="020F0502020204030204" pitchFamily="34" charset="0"/>
                    <a:ea typeface="黑体" panose="02010609060101010101" pitchFamily="49" charset="-122"/>
                  </a:rPr>
                  <a:t> = v, </a:t>
                </a:r>
                <a:r>
                  <a:rPr kumimoji="1" lang="en-US" altLang="zh-CN" dirty="0" err="1">
                    <a:solidFill>
                      <a:srgbClr val="3333CC"/>
                    </a:solidFill>
                    <a:latin typeface="Calibri" panose="020F0502020204030204" pitchFamily="34" charset="0"/>
                    <a:ea typeface="黑体" panose="02010609060101010101" pitchFamily="49" charset="-122"/>
                  </a:rPr>
                  <a:t>ack</a:t>
                </a:r>
                <a:r>
                  <a:rPr kumimoji="1" lang="en-US" altLang="zh-CN" dirty="0">
                    <a:solidFill>
                      <a:srgbClr val="3333CC"/>
                    </a:solidFill>
                    <a:latin typeface="Calibri" panose="020F0502020204030204" pitchFamily="34" charset="0"/>
                    <a:ea typeface="黑体" panose="02010609060101010101" pitchFamily="49" charset="-122"/>
                  </a:rPr>
                  <a:t>= u </a:t>
                </a:r>
                <a:r>
                  <a:rPr kumimoji="1" lang="en-US" altLang="zh-CN" b="1" dirty="0">
                    <a:solidFill>
                      <a:srgbClr val="3333CC"/>
                    </a:solidFill>
                    <a:latin typeface="Calibri" panose="020F0502020204030204" pitchFamily="34" charset="0"/>
                    <a:ea typeface="黑体" panose="02010609060101010101" pitchFamily="49" charset="-122"/>
                    <a:sym typeface="Symbol" panose="05050102010706020507" pitchFamily="18" charset="2"/>
                  </a:rPr>
                  <a:t></a:t>
                </a:r>
                <a:r>
                  <a:rPr kumimoji="1" lang="en-US" altLang="zh-CN" dirty="0">
                    <a:solidFill>
                      <a:srgbClr val="3333CC"/>
                    </a:solidFill>
                    <a:latin typeface="Calibri" panose="020F0502020204030204" pitchFamily="34" charset="0"/>
                    <a:ea typeface="黑体" panose="02010609060101010101" pitchFamily="49" charset="-122"/>
                    <a:sym typeface="Symbol" panose="05050102010706020507" pitchFamily="18" charset="2"/>
                  </a:rPr>
                  <a:t> 1</a:t>
                </a:r>
                <a:endParaRPr kumimoji="1" lang="en-US" altLang="zh-CN" dirty="0">
                  <a:solidFill>
                    <a:srgbClr val="3333CC"/>
                  </a:solidFill>
                  <a:latin typeface="Calibri" panose="020F0502020204030204" pitchFamily="34" charset="0"/>
                  <a:ea typeface="黑体" panose="02010609060101010101" pitchFamily="49" charset="-122"/>
                </a:endParaRPr>
              </a:p>
            </p:txBody>
          </p:sp>
        </p:grpSp>
        <p:grpSp>
          <p:nvGrpSpPr>
            <p:cNvPr id="43" name="组合 42"/>
            <p:cNvGrpSpPr/>
            <p:nvPr/>
          </p:nvGrpSpPr>
          <p:grpSpPr>
            <a:xfrm>
              <a:off x="6507334" y="4246056"/>
              <a:ext cx="876325" cy="643766"/>
              <a:chOff x="1899489" y="5410277"/>
              <a:chExt cx="876325" cy="885152"/>
            </a:xfrm>
          </p:grpSpPr>
          <p:sp>
            <p:nvSpPr>
              <p:cNvPr id="44" name="Rectangle 4"/>
              <p:cNvSpPr>
                <a:spLocks noChangeArrowheads="1"/>
              </p:cNvSpPr>
              <p:nvPr/>
            </p:nvSpPr>
            <p:spPr bwMode="auto">
              <a:xfrm>
                <a:off x="1899489" y="5468471"/>
                <a:ext cx="854360" cy="812348"/>
              </a:xfrm>
              <a:prstGeom prst="rect">
                <a:avLst/>
              </a:prstGeom>
              <a:solidFill>
                <a:srgbClr val="CCCC00"/>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45" name="Rectangle 5"/>
              <p:cNvSpPr>
                <a:spLocks noChangeArrowheads="1"/>
              </p:cNvSpPr>
              <p:nvPr/>
            </p:nvSpPr>
            <p:spPr bwMode="auto">
              <a:xfrm>
                <a:off x="1936095" y="5410277"/>
                <a:ext cx="839719" cy="885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CLOSE-</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WAIT</a:t>
                </a:r>
              </a:p>
            </p:txBody>
          </p:sp>
        </p:grpSp>
        <p:sp>
          <p:nvSpPr>
            <p:cNvPr id="48" name="Freeform 45"/>
            <p:cNvSpPr>
              <a:spLocks/>
            </p:cNvSpPr>
            <p:nvPr/>
          </p:nvSpPr>
          <p:spPr bwMode="auto">
            <a:xfrm>
              <a:off x="7332519" y="2919427"/>
              <a:ext cx="573087" cy="2009742"/>
            </a:xfrm>
            <a:custGeom>
              <a:avLst/>
              <a:gdLst>
                <a:gd name="T0" fmla="*/ 100 w 451"/>
                <a:gd name="T1" fmla="*/ 965 h 965"/>
                <a:gd name="T2" fmla="*/ 336 w 451"/>
                <a:gd name="T3" fmla="*/ 894 h 965"/>
                <a:gd name="T4" fmla="*/ 426 w 451"/>
                <a:gd name="T5" fmla="*/ 708 h 965"/>
                <a:gd name="T6" fmla="*/ 451 w 451"/>
                <a:gd name="T7" fmla="*/ 417 h 965"/>
                <a:gd name="T8" fmla="*/ 426 w 451"/>
                <a:gd name="T9" fmla="*/ 207 h 965"/>
                <a:gd name="T10" fmla="*/ 336 w 451"/>
                <a:gd name="T11" fmla="*/ 72 h 965"/>
                <a:gd name="T12" fmla="*/ 0 w 451"/>
                <a:gd name="T13" fmla="*/ 0 h 965"/>
              </a:gdLst>
              <a:ahLst/>
              <a:cxnLst>
                <a:cxn ang="0">
                  <a:pos x="T0" y="T1"/>
                </a:cxn>
                <a:cxn ang="0">
                  <a:pos x="T2" y="T3"/>
                </a:cxn>
                <a:cxn ang="0">
                  <a:pos x="T4" y="T5"/>
                </a:cxn>
                <a:cxn ang="0">
                  <a:pos x="T6" y="T7"/>
                </a:cxn>
                <a:cxn ang="0">
                  <a:pos x="T8" y="T9"/>
                </a:cxn>
                <a:cxn ang="0">
                  <a:pos x="T10" y="T11"/>
                </a:cxn>
                <a:cxn ang="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9" name="Rectangle 58"/>
            <p:cNvSpPr>
              <a:spLocks noChangeArrowheads="1"/>
            </p:cNvSpPr>
            <p:nvPr/>
          </p:nvSpPr>
          <p:spPr bwMode="auto">
            <a:xfrm>
              <a:off x="7869000" y="3424479"/>
              <a:ext cx="644408" cy="92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kern="0" dirty="0">
                  <a:solidFill>
                    <a:srgbClr val="3333CC"/>
                  </a:solidFill>
                  <a:latin typeface="Calibri" panose="020F0502020204030204" pitchFamily="34" charset="0"/>
                  <a:ea typeface="华文楷体" panose="02010600040101010101" pitchFamily="2" charset="-122"/>
                </a:rPr>
                <a:t>通知</a:t>
              </a:r>
              <a:endParaRPr kumimoji="1" lang="en-US" altLang="zh-CN" kern="0" dirty="0">
                <a:solidFill>
                  <a:srgbClr val="3333CC"/>
                </a:solidFill>
                <a:latin typeface="Calibri" panose="020F0502020204030204" pitchFamily="34" charset="0"/>
                <a:ea typeface="华文楷体" panose="02010600040101010101" pitchFamily="2" charset="-122"/>
              </a:endParaRPr>
            </a:p>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kern="0" dirty="0">
                  <a:solidFill>
                    <a:srgbClr val="3333CC"/>
                  </a:solidFill>
                  <a:latin typeface="Calibri" panose="020F0502020204030204" pitchFamily="34" charset="0"/>
                  <a:ea typeface="华文楷体" panose="02010600040101010101" pitchFamily="2" charset="-122"/>
                </a:rPr>
                <a:t>应用</a:t>
              </a:r>
              <a:endParaRPr kumimoji="1" lang="en-US" altLang="zh-CN" kern="0" dirty="0">
                <a:solidFill>
                  <a:srgbClr val="3333CC"/>
                </a:solidFill>
                <a:latin typeface="Calibri" panose="020F0502020204030204" pitchFamily="34" charset="0"/>
                <a:ea typeface="华文楷体" panose="02010600040101010101" pitchFamily="2" charset="-122"/>
              </a:endParaRPr>
            </a:p>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kern="0" dirty="0">
                  <a:solidFill>
                    <a:srgbClr val="3333CC"/>
                  </a:solidFill>
                  <a:latin typeface="Calibri" panose="020F0502020204030204" pitchFamily="34" charset="0"/>
                  <a:ea typeface="华文楷体" panose="02010600040101010101" pitchFamily="2" charset="-122"/>
                </a:rPr>
                <a:t>进程</a:t>
              </a:r>
              <a:endPar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grpSp>
          <p:nvGrpSpPr>
            <p:cNvPr id="47" name="组合 46"/>
            <p:cNvGrpSpPr/>
            <p:nvPr/>
          </p:nvGrpSpPr>
          <p:grpSpPr>
            <a:xfrm>
              <a:off x="1868558" y="4699515"/>
              <a:ext cx="867996" cy="695486"/>
              <a:chOff x="1896346" y="5468472"/>
              <a:chExt cx="867996" cy="972581"/>
            </a:xfrm>
          </p:grpSpPr>
          <p:sp>
            <p:nvSpPr>
              <p:cNvPr id="60" name="Rectangle 4"/>
              <p:cNvSpPr>
                <a:spLocks noChangeArrowheads="1"/>
              </p:cNvSpPr>
              <p:nvPr/>
            </p:nvSpPr>
            <p:spPr bwMode="auto">
              <a:xfrm>
                <a:off x="1899489" y="5468472"/>
                <a:ext cx="854360" cy="972581"/>
              </a:xfrm>
              <a:prstGeom prst="rect">
                <a:avLst/>
              </a:prstGeom>
              <a:solidFill>
                <a:srgbClr val="FF66FF"/>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61" name="Rectangle 5"/>
              <p:cNvSpPr>
                <a:spLocks noChangeArrowheads="1"/>
              </p:cNvSpPr>
              <p:nvPr/>
            </p:nvSpPr>
            <p:spPr bwMode="auto">
              <a:xfrm>
                <a:off x="1896346" y="5494782"/>
                <a:ext cx="867996" cy="900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FIN-</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WAIT-2</a:t>
                </a:r>
              </a:p>
            </p:txBody>
          </p:sp>
        </p:grpSp>
        <p:grpSp>
          <p:nvGrpSpPr>
            <p:cNvPr id="63" name="Group 32"/>
            <p:cNvGrpSpPr>
              <a:grpSpLocks/>
            </p:cNvGrpSpPr>
            <p:nvPr/>
          </p:nvGrpSpPr>
          <p:grpSpPr bwMode="auto">
            <a:xfrm rot="21174205">
              <a:off x="3661223" y="4634992"/>
              <a:ext cx="1700213" cy="318123"/>
              <a:chOff x="2088" y="3679"/>
              <a:chExt cx="1071" cy="231"/>
            </a:xfrm>
          </p:grpSpPr>
          <p:sp>
            <p:nvSpPr>
              <p:cNvPr id="64" name="AutoShape 33"/>
              <p:cNvSpPr>
                <a:spLocks noChangeArrowheads="1"/>
              </p:cNvSpPr>
              <p:nvPr/>
            </p:nvSpPr>
            <p:spPr bwMode="auto">
              <a:xfrm>
                <a:off x="2088" y="3715"/>
                <a:ext cx="1007" cy="186"/>
              </a:xfrm>
              <a:prstGeom prst="leftRightArrow">
                <a:avLst>
                  <a:gd name="adj1" fmla="val 55880"/>
                  <a:gd name="adj2" fmla="val 103167"/>
                </a:avLst>
              </a:prstGeom>
              <a:solidFill>
                <a:schemeClr val="accent5">
                  <a:lumMod val="50000"/>
                </a:schemeClr>
              </a:solidFill>
              <a:ln w="12700">
                <a:solidFill>
                  <a:schemeClr val="accent5">
                    <a:lumMod val="1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5" name="Rectangle 34"/>
              <p:cNvSpPr>
                <a:spLocks noChangeArrowheads="1"/>
              </p:cNvSpPr>
              <p:nvPr/>
            </p:nvSpPr>
            <p:spPr bwMode="auto">
              <a:xfrm>
                <a:off x="2462" y="3679"/>
                <a:ext cx="697" cy="231"/>
              </a:xfrm>
              <a:prstGeom prst="rect">
                <a:avLst/>
              </a:prstGeom>
              <a:solidFill>
                <a:srgbClr val="CCECFF"/>
              </a:solidFill>
              <a:ln w="38100" cmpd="dbl">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华文楷体" panose="02010600040101010101" pitchFamily="2" charset="-122"/>
                    <a:ea typeface="华文楷体" panose="02010600040101010101" pitchFamily="2" charset="-122"/>
                  </a:rPr>
                  <a:t>数据传输</a:t>
                </a:r>
              </a:p>
            </p:txBody>
          </p:sp>
        </p:grpSp>
        <p:sp>
          <p:nvSpPr>
            <p:cNvPr id="62" name="Rectangle 45"/>
            <p:cNvSpPr>
              <a:spLocks noChangeArrowheads="1"/>
            </p:cNvSpPr>
            <p:nvPr/>
          </p:nvSpPr>
          <p:spPr bwMode="auto">
            <a:xfrm>
              <a:off x="7633224" y="4772940"/>
              <a:ext cx="110607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被动关闭</a:t>
              </a:r>
            </a:p>
          </p:txBody>
        </p:sp>
        <p:cxnSp>
          <p:nvCxnSpPr>
            <p:cNvPr id="66" name="直接连接符 65"/>
            <p:cNvCxnSpPr/>
            <p:nvPr/>
          </p:nvCxnSpPr>
          <p:spPr>
            <a:xfrm>
              <a:off x="7331968" y="2793382"/>
              <a:ext cx="1354832"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8705488" y="2777818"/>
              <a:ext cx="0" cy="231882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7375189" y="5096639"/>
              <a:ext cx="1344586" cy="1"/>
            </a:xfrm>
            <a:prstGeom prst="line">
              <a:avLst/>
            </a:prstGeom>
            <a:ln w="25400">
              <a:solidFill>
                <a:schemeClr val="accent5">
                  <a:lumMod val="50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grpSp>
          <p:nvGrpSpPr>
            <p:cNvPr id="69" name="组合 68"/>
            <p:cNvGrpSpPr/>
            <p:nvPr/>
          </p:nvGrpSpPr>
          <p:grpSpPr>
            <a:xfrm>
              <a:off x="2594072" y="4903243"/>
              <a:ext cx="3971266" cy="535743"/>
              <a:chOff x="2586367" y="4148798"/>
              <a:chExt cx="3971266" cy="535743"/>
            </a:xfrm>
          </p:grpSpPr>
          <p:sp>
            <p:nvSpPr>
              <p:cNvPr id="70" name="Line 49"/>
              <p:cNvSpPr>
                <a:spLocks noChangeShapeType="1"/>
              </p:cNvSpPr>
              <p:nvPr/>
            </p:nvSpPr>
            <p:spPr bwMode="auto">
              <a:xfrm flipH="1">
                <a:off x="2586367" y="4250741"/>
                <a:ext cx="3971266" cy="433800"/>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71" name="Rectangle 50"/>
              <p:cNvSpPr>
                <a:spLocks noChangeArrowheads="1"/>
              </p:cNvSpPr>
              <p:nvPr/>
            </p:nvSpPr>
            <p:spPr bwMode="auto">
              <a:xfrm rot="21272610" flipH="1">
                <a:off x="2730742" y="4148798"/>
                <a:ext cx="363182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FIN = 1, ACK = 1, </a:t>
                </a:r>
                <a:r>
                  <a:rPr kumimoji="1" lang="en-US" altLang="zh-CN" dirty="0" err="1">
                    <a:solidFill>
                      <a:srgbClr val="3333CC"/>
                    </a:solidFill>
                    <a:latin typeface="Calibri" panose="020F0502020204030204" pitchFamily="34" charset="0"/>
                    <a:ea typeface="黑体" panose="02010609060101010101" pitchFamily="49" charset="-122"/>
                  </a:rPr>
                  <a:t>seq</a:t>
                </a:r>
                <a:r>
                  <a:rPr kumimoji="1" lang="en-US" altLang="zh-CN" dirty="0">
                    <a:solidFill>
                      <a:srgbClr val="3333CC"/>
                    </a:solidFill>
                    <a:latin typeface="Calibri" panose="020F0502020204030204" pitchFamily="34" charset="0"/>
                    <a:ea typeface="黑体" panose="02010609060101010101" pitchFamily="49" charset="-122"/>
                  </a:rPr>
                  <a:t> = w, </a:t>
                </a:r>
                <a:r>
                  <a:rPr kumimoji="1" lang="en-US" altLang="zh-CN" dirty="0" err="1">
                    <a:solidFill>
                      <a:srgbClr val="3333CC"/>
                    </a:solidFill>
                    <a:latin typeface="Calibri" panose="020F0502020204030204" pitchFamily="34" charset="0"/>
                    <a:ea typeface="黑体" panose="02010609060101010101" pitchFamily="49" charset="-122"/>
                  </a:rPr>
                  <a:t>ack</a:t>
                </a:r>
                <a:r>
                  <a:rPr kumimoji="1" lang="en-US" altLang="zh-CN" dirty="0">
                    <a:solidFill>
                      <a:srgbClr val="3333CC"/>
                    </a:solidFill>
                    <a:latin typeface="Calibri" panose="020F0502020204030204" pitchFamily="34" charset="0"/>
                    <a:ea typeface="黑体" panose="02010609060101010101" pitchFamily="49" charset="-122"/>
                  </a:rPr>
                  <a:t>= u </a:t>
                </a:r>
                <a:r>
                  <a:rPr kumimoji="1" lang="en-US" altLang="zh-CN" b="1" dirty="0">
                    <a:solidFill>
                      <a:srgbClr val="3333CC"/>
                    </a:solidFill>
                    <a:latin typeface="Calibri" panose="020F0502020204030204" pitchFamily="34" charset="0"/>
                    <a:ea typeface="黑体" panose="02010609060101010101" pitchFamily="49" charset="-122"/>
                    <a:sym typeface="Symbol" panose="05050102010706020507" pitchFamily="18" charset="2"/>
                  </a:rPr>
                  <a:t></a:t>
                </a:r>
                <a:r>
                  <a:rPr kumimoji="1" lang="en-US" altLang="zh-CN" dirty="0">
                    <a:solidFill>
                      <a:srgbClr val="3333CC"/>
                    </a:solidFill>
                    <a:latin typeface="Calibri" panose="020F0502020204030204" pitchFamily="34" charset="0"/>
                    <a:ea typeface="黑体" panose="02010609060101010101" pitchFamily="49" charset="-122"/>
                    <a:sym typeface="Symbol" panose="05050102010706020507" pitchFamily="18" charset="2"/>
                  </a:rPr>
                  <a:t> 1</a:t>
                </a:r>
                <a:endParaRPr kumimoji="1" lang="en-US" altLang="zh-CN" dirty="0">
                  <a:solidFill>
                    <a:srgbClr val="3333CC"/>
                  </a:solidFill>
                  <a:latin typeface="Calibri" panose="020F0502020204030204" pitchFamily="34" charset="0"/>
                  <a:ea typeface="黑体" panose="02010609060101010101" pitchFamily="49" charset="-122"/>
                </a:endParaRPr>
              </a:p>
            </p:txBody>
          </p:sp>
        </p:grpSp>
        <p:grpSp>
          <p:nvGrpSpPr>
            <p:cNvPr id="72" name="组合 71"/>
            <p:cNvGrpSpPr/>
            <p:nvPr/>
          </p:nvGrpSpPr>
          <p:grpSpPr>
            <a:xfrm>
              <a:off x="6507334" y="5040212"/>
              <a:ext cx="854360" cy="901287"/>
              <a:chOff x="1899489" y="5468471"/>
              <a:chExt cx="854360" cy="1082185"/>
            </a:xfrm>
          </p:grpSpPr>
          <p:sp>
            <p:nvSpPr>
              <p:cNvPr id="73" name="Rectangle 4"/>
              <p:cNvSpPr>
                <a:spLocks noChangeArrowheads="1"/>
              </p:cNvSpPr>
              <p:nvPr/>
            </p:nvSpPr>
            <p:spPr bwMode="auto">
              <a:xfrm>
                <a:off x="1899489" y="5468471"/>
                <a:ext cx="854360" cy="1082185"/>
              </a:xfrm>
              <a:prstGeom prst="rect">
                <a:avLst/>
              </a:prstGeom>
              <a:solidFill>
                <a:srgbClr val="00FFFF"/>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74" name="Rectangle 5"/>
              <p:cNvSpPr>
                <a:spLocks noChangeArrowheads="1"/>
              </p:cNvSpPr>
              <p:nvPr/>
            </p:nvSpPr>
            <p:spPr bwMode="auto">
              <a:xfrm>
                <a:off x="1979064" y="5621650"/>
                <a:ext cx="700514" cy="772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LAST-</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ACK</a:t>
                </a:r>
              </a:p>
            </p:txBody>
          </p:sp>
        </p:grpSp>
        <p:grpSp>
          <p:nvGrpSpPr>
            <p:cNvPr id="75" name="Group 61"/>
            <p:cNvGrpSpPr>
              <a:grpSpLocks/>
            </p:cNvGrpSpPr>
            <p:nvPr/>
          </p:nvGrpSpPr>
          <p:grpSpPr bwMode="auto">
            <a:xfrm>
              <a:off x="2653528" y="5460204"/>
              <a:ext cx="3942449" cy="553607"/>
              <a:chOff x="1520" y="1868"/>
              <a:chExt cx="2660" cy="439"/>
            </a:xfrm>
          </p:grpSpPr>
          <p:sp>
            <p:nvSpPr>
              <p:cNvPr id="76" name="Rectangle 25"/>
              <p:cNvSpPr>
                <a:spLocks noChangeArrowheads="1"/>
              </p:cNvSpPr>
              <p:nvPr/>
            </p:nvSpPr>
            <p:spPr bwMode="auto">
              <a:xfrm rot="388849">
                <a:off x="1962" y="1868"/>
                <a:ext cx="214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ACK = 1, </a:t>
                </a:r>
                <a:r>
                  <a:rPr kumimoji="1" lang="en-US" altLang="zh-CN" b="0" i="0" u="none" strike="noStrike" kern="0" cap="none" spc="0" normalizeH="0" baseline="0" noProof="0" dirty="0" err="1">
                    <a:ln>
                      <a:noFill/>
                    </a:ln>
                    <a:solidFill>
                      <a:srgbClr val="3333CC"/>
                    </a:solidFill>
                    <a:effectLst/>
                    <a:uLnTx/>
                    <a:uFillTx/>
                    <a:latin typeface="Calibri" panose="020F0502020204030204" pitchFamily="34" charset="0"/>
                    <a:ea typeface="华文楷体" panose="02010600040101010101" pitchFamily="2" charset="-122"/>
                  </a:rPr>
                  <a:t>seq</a:t>
                </a: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 = u+1</a:t>
                </a:r>
                <a:r>
                  <a:rPr kumimoji="1" lang="en-US" altLang="zh-CN" dirty="0">
                    <a:solidFill>
                      <a:srgbClr val="3333CC"/>
                    </a:solidFill>
                    <a:latin typeface="Calibri" panose="020F0502020204030204" pitchFamily="34" charset="0"/>
                    <a:ea typeface="黑体" panose="02010609060101010101" pitchFamily="49" charset="-122"/>
                  </a:rPr>
                  <a:t>, </a:t>
                </a:r>
                <a:r>
                  <a:rPr kumimoji="1" lang="en-US" altLang="zh-CN" dirty="0" err="1">
                    <a:solidFill>
                      <a:srgbClr val="3333CC"/>
                    </a:solidFill>
                    <a:latin typeface="Calibri" panose="020F0502020204030204" pitchFamily="34" charset="0"/>
                    <a:ea typeface="黑体" panose="02010609060101010101" pitchFamily="49" charset="-122"/>
                  </a:rPr>
                  <a:t>ack</a:t>
                </a:r>
                <a:r>
                  <a:rPr kumimoji="1" lang="en-US" altLang="zh-CN" dirty="0">
                    <a:solidFill>
                      <a:srgbClr val="3333CC"/>
                    </a:solidFill>
                    <a:latin typeface="Calibri" panose="020F0502020204030204" pitchFamily="34" charset="0"/>
                    <a:ea typeface="黑体" panose="02010609060101010101" pitchFamily="49" charset="-122"/>
                  </a:rPr>
                  <a:t>= w </a:t>
                </a:r>
                <a:r>
                  <a:rPr kumimoji="1" lang="en-US" altLang="zh-CN" b="1" dirty="0">
                    <a:solidFill>
                      <a:srgbClr val="3333CC"/>
                    </a:solidFill>
                    <a:latin typeface="Calibri" panose="020F0502020204030204" pitchFamily="34" charset="0"/>
                    <a:ea typeface="黑体" panose="02010609060101010101" pitchFamily="49" charset="-122"/>
                    <a:sym typeface="Symbol" panose="05050102010706020507" pitchFamily="18" charset="2"/>
                  </a:rPr>
                  <a:t></a:t>
                </a:r>
                <a:r>
                  <a:rPr kumimoji="1" lang="en-US" altLang="zh-CN" dirty="0">
                    <a:solidFill>
                      <a:srgbClr val="3333CC"/>
                    </a:solidFill>
                    <a:latin typeface="Calibri" panose="020F0502020204030204" pitchFamily="34" charset="0"/>
                    <a:ea typeface="黑体" panose="02010609060101010101" pitchFamily="49" charset="-122"/>
                    <a:sym typeface="Symbol" panose="05050102010706020507" pitchFamily="18" charset="2"/>
                  </a:rPr>
                  <a:t> 1</a:t>
                </a:r>
                <a:endParaRPr kumimoji="1" lang="en-US" altLang="zh-CN" dirty="0">
                  <a:solidFill>
                    <a:srgbClr val="3333CC"/>
                  </a:solidFill>
                  <a:latin typeface="Calibri" panose="020F0502020204030204" pitchFamily="34" charset="0"/>
                  <a:ea typeface="黑体" panose="02010609060101010101" pitchFamily="49" charset="-122"/>
                </a:endParaRPr>
              </a:p>
            </p:txBody>
          </p:sp>
          <p:sp>
            <p:nvSpPr>
              <p:cNvPr id="77" name="Line 28"/>
              <p:cNvSpPr>
                <a:spLocks noChangeShapeType="1"/>
              </p:cNvSpPr>
              <p:nvPr/>
            </p:nvSpPr>
            <p:spPr bwMode="auto">
              <a:xfrm>
                <a:off x="1520" y="1893"/>
                <a:ext cx="2660" cy="414"/>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grpSp>
          <p:nvGrpSpPr>
            <p:cNvPr id="78" name="组合 77"/>
            <p:cNvGrpSpPr/>
            <p:nvPr/>
          </p:nvGrpSpPr>
          <p:grpSpPr>
            <a:xfrm>
              <a:off x="1883555" y="5520991"/>
              <a:ext cx="854360" cy="695486"/>
              <a:chOff x="1899489" y="5468472"/>
              <a:chExt cx="854360" cy="972581"/>
            </a:xfrm>
          </p:grpSpPr>
          <p:sp>
            <p:nvSpPr>
              <p:cNvPr id="80" name="Rectangle 4"/>
              <p:cNvSpPr>
                <a:spLocks noChangeArrowheads="1"/>
              </p:cNvSpPr>
              <p:nvPr/>
            </p:nvSpPr>
            <p:spPr bwMode="auto">
              <a:xfrm>
                <a:off x="1899489" y="5468472"/>
                <a:ext cx="854360" cy="972581"/>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81" name="Rectangle 5"/>
              <p:cNvSpPr>
                <a:spLocks noChangeArrowheads="1"/>
              </p:cNvSpPr>
              <p:nvPr/>
            </p:nvSpPr>
            <p:spPr bwMode="auto">
              <a:xfrm>
                <a:off x="1954856" y="5494782"/>
                <a:ext cx="750976" cy="900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TIME-</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WAIT</a:t>
                </a:r>
              </a:p>
            </p:txBody>
          </p:sp>
        </p:grpSp>
        <p:grpSp>
          <p:nvGrpSpPr>
            <p:cNvPr id="82" name="组合 81"/>
            <p:cNvGrpSpPr/>
            <p:nvPr/>
          </p:nvGrpSpPr>
          <p:grpSpPr>
            <a:xfrm>
              <a:off x="6493903" y="6039906"/>
              <a:ext cx="908021" cy="436329"/>
              <a:chOff x="6369069" y="3492400"/>
              <a:chExt cx="908021" cy="436329"/>
            </a:xfrm>
          </p:grpSpPr>
          <p:sp>
            <p:nvSpPr>
              <p:cNvPr id="83" name="Rectangle 37"/>
              <p:cNvSpPr>
                <a:spLocks noChangeArrowheads="1"/>
              </p:cNvSpPr>
              <p:nvPr/>
            </p:nvSpPr>
            <p:spPr bwMode="auto">
              <a:xfrm>
                <a:off x="6404209" y="3492400"/>
                <a:ext cx="872881" cy="436329"/>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4" name="Text Box 39"/>
              <p:cNvSpPr txBox="1">
                <a:spLocks noChangeArrowheads="1"/>
              </p:cNvSpPr>
              <p:nvPr/>
            </p:nvSpPr>
            <p:spPr bwMode="auto">
              <a:xfrm>
                <a:off x="6369069" y="3541582"/>
                <a:ext cx="809077" cy="29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571500">
                  <a:defRPr>
                    <a:solidFill>
                      <a:schemeClr val="tx1"/>
                    </a:solidFill>
                    <a:latin typeface="Arial" panose="020B0604020202020204" pitchFamily="34" charset="0"/>
                    <a:ea typeface="宋体" panose="02010600030101010101" pitchFamily="2" charset="-122"/>
                  </a:defRPr>
                </a:lvl2pPr>
                <a:lvl3pPr marL="1143000">
                  <a:defRPr>
                    <a:solidFill>
                      <a:schemeClr val="tx1"/>
                    </a:solidFill>
                    <a:latin typeface="Arial" panose="020B0604020202020204" pitchFamily="34" charset="0"/>
                    <a:ea typeface="宋体" panose="02010600030101010101" pitchFamily="2" charset="-122"/>
                  </a:defRPr>
                </a:lvl3pPr>
                <a:lvl4pPr marL="1714500">
                  <a:defRPr>
                    <a:solidFill>
                      <a:schemeClr val="tx1"/>
                    </a:solidFill>
                    <a:latin typeface="Arial" panose="020B0604020202020204" pitchFamily="34" charset="0"/>
                    <a:ea typeface="宋体" panose="02010600030101010101" pitchFamily="2" charset="-122"/>
                  </a:defRPr>
                </a:lvl4pPr>
                <a:lvl5pPr marL="2286000">
                  <a:defRPr>
                    <a:solidFill>
                      <a:schemeClr val="tx1"/>
                    </a:solidFill>
                    <a:latin typeface="Arial" panose="020B0604020202020204" pitchFamily="34" charset="0"/>
                    <a:ea typeface="宋体" panose="02010600030101010101" pitchFamily="2" charset="-122"/>
                  </a:defRPr>
                </a:lvl5pPr>
                <a:lvl6pPr marL="2743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srgbClr val="FFFF99"/>
                    </a:solidFill>
                    <a:effectLst/>
                    <a:uLnTx/>
                    <a:uFillTx/>
                    <a:latin typeface="Calibri" panose="020F0502020204030204" pitchFamily="34" charset="0"/>
                    <a:ea typeface="华文楷体" panose="02010600040101010101" pitchFamily="2" charset="-122"/>
                  </a:rPr>
                  <a:t>CLOSED</a:t>
                </a:r>
              </a:p>
            </p:txBody>
          </p:sp>
        </p:grpSp>
        <p:grpSp>
          <p:nvGrpSpPr>
            <p:cNvPr id="85" name="组合 84"/>
            <p:cNvGrpSpPr/>
            <p:nvPr/>
          </p:nvGrpSpPr>
          <p:grpSpPr>
            <a:xfrm>
              <a:off x="1864407" y="6285335"/>
              <a:ext cx="908021" cy="436329"/>
              <a:chOff x="6369069" y="3492400"/>
              <a:chExt cx="908021" cy="436329"/>
            </a:xfrm>
          </p:grpSpPr>
          <p:sp>
            <p:nvSpPr>
              <p:cNvPr id="86" name="Rectangle 37"/>
              <p:cNvSpPr>
                <a:spLocks noChangeArrowheads="1"/>
              </p:cNvSpPr>
              <p:nvPr/>
            </p:nvSpPr>
            <p:spPr bwMode="auto">
              <a:xfrm>
                <a:off x="6404209" y="3492400"/>
                <a:ext cx="872881" cy="436329"/>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87" name="Text Box 39"/>
              <p:cNvSpPr txBox="1">
                <a:spLocks noChangeArrowheads="1"/>
              </p:cNvSpPr>
              <p:nvPr/>
            </p:nvSpPr>
            <p:spPr bwMode="auto">
              <a:xfrm>
                <a:off x="6369069" y="3541582"/>
                <a:ext cx="809077" cy="29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571500">
                  <a:defRPr>
                    <a:solidFill>
                      <a:schemeClr val="tx1"/>
                    </a:solidFill>
                    <a:latin typeface="Arial" panose="020B0604020202020204" pitchFamily="34" charset="0"/>
                    <a:ea typeface="宋体" panose="02010600030101010101" pitchFamily="2" charset="-122"/>
                  </a:defRPr>
                </a:lvl2pPr>
                <a:lvl3pPr marL="1143000">
                  <a:defRPr>
                    <a:solidFill>
                      <a:schemeClr val="tx1"/>
                    </a:solidFill>
                    <a:latin typeface="Arial" panose="020B0604020202020204" pitchFamily="34" charset="0"/>
                    <a:ea typeface="宋体" panose="02010600030101010101" pitchFamily="2" charset="-122"/>
                  </a:defRPr>
                </a:lvl3pPr>
                <a:lvl4pPr marL="1714500">
                  <a:defRPr>
                    <a:solidFill>
                      <a:schemeClr val="tx1"/>
                    </a:solidFill>
                    <a:latin typeface="Arial" panose="020B0604020202020204" pitchFamily="34" charset="0"/>
                    <a:ea typeface="宋体" panose="02010600030101010101" pitchFamily="2" charset="-122"/>
                  </a:defRPr>
                </a:lvl4pPr>
                <a:lvl5pPr marL="2286000">
                  <a:defRPr>
                    <a:solidFill>
                      <a:schemeClr val="tx1"/>
                    </a:solidFill>
                    <a:latin typeface="Arial" panose="020B0604020202020204" pitchFamily="34" charset="0"/>
                    <a:ea typeface="宋体" panose="02010600030101010101" pitchFamily="2" charset="-122"/>
                  </a:defRPr>
                </a:lvl5pPr>
                <a:lvl6pPr marL="2743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srgbClr val="FFFF99"/>
                    </a:solidFill>
                    <a:effectLst/>
                    <a:uLnTx/>
                    <a:uFillTx/>
                    <a:latin typeface="Calibri" panose="020F0502020204030204" pitchFamily="34" charset="0"/>
                    <a:ea typeface="华文楷体" panose="02010600040101010101" pitchFamily="2" charset="-122"/>
                  </a:rPr>
                  <a:t>CLOSED</a:t>
                </a:r>
              </a:p>
            </p:txBody>
          </p:sp>
        </p:grpSp>
        <p:cxnSp>
          <p:nvCxnSpPr>
            <p:cNvPr id="88" name="直接连接符 87"/>
            <p:cNvCxnSpPr/>
            <p:nvPr/>
          </p:nvCxnSpPr>
          <p:spPr>
            <a:xfrm flipV="1">
              <a:off x="867102" y="5554238"/>
              <a:ext cx="1021281" cy="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867102" y="5553167"/>
              <a:ext cx="0" cy="775146"/>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867103" y="6328313"/>
              <a:ext cx="1021280" cy="0"/>
            </a:xfrm>
            <a:prstGeom prst="line">
              <a:avLst/>
            </a:prstGeom>
            <a:ln w="25400">
              <a:solidFill>
                <a:schemeClr val="accent5">
                  <a:lumMod val="50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791089" y="5546964"/>
              <a:ext cx="1162179" cy="778879"/>
              <a:chOff x="791089" y="5546964"/>
              <a:chExt cx="1162179" cy="778879"/>
            </a:xfrm>
          </p:grpSpPr>
          <p:sp>
            <p:nvSpPr>
              <p:cNvPr id="91" name="Rectangle 45"/>
              <p:cNvSpPr>
                <a:spLocks noChangeArrowheads="1"/>
              </p:cNvSpPr>
              <p:nvPr/>
            </p:nvSpPr>
            <p:spPr bwMode="auto">
              <a:xfrm>
                <a:off x="791089" y="5546964"/>
                <a:ext cx="116217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kern="0" dirty="0">
                    <a:solidFill>
                      <a:srgbClr val="3333CC"/>
                    </a:solidFill>
                    <a:latin typeface="Calibri" panose="020F0502020204030204" pitchFamily="34" charset="0"/>
                    <a:ea typeface="华文楷体" panose="02010600040101010101" pitchFamily="2" charset="-122"/>
                  </a:rPr>
                  <a:t>等待</a:t>
                </a:r>
                <a:r>
                  <a:rPr kumimoji="1" lang="en-US" altLang="zh-CN" kern="0" dirty="0">
                    <a:solidFill>
                      <a:srgbClr val="3333CC"/>
                    </a:solidFill>
                    <a:latin typeface="Calibri" panose="020F0502020204030204" pitchFamily="34" charset="0"/>
                    <a:ea typeface="华文楷体" panose="02010600040101010101" pitchFamily="2" charset="-122"/>
                  </a:rPr>
                  <a:t>2MSL</a:t>
                </a:r>
                <a:endPar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92" name="Text Box 36"/>
              <p:cNvSpPr txBox="1">
                <a:spLocks noChangeArrowheads="1"/>
              </p:cNvSpPr>
              <p:nvPr/>
            </p:nvSpPr>
            <p:spPr bwMode="auto">
              <a:xfrm>
                <a:off x="1058699" y="5684493"/>
                <a:ext cx="592138"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rgbClr val="3333CC"/>
                    </a:solidFill>
                    <a:effectLst/>
                    <a:uLnTx/>
                    <a:uFillTx/>
                    <a:latin typeface="Times New Roman" panose="02020603050405020304" pitchFamily="18" charset="0"/>
                    <a:ea typeface="黑体" panose="02010609060101010101" pitchFamily="49" charset="-122"/>
                    <a:sym typeface="Wingdings" panose="05000000000000000000" pitchFamily="2" charset="2"/>
                  </a:rPr>
                  <a:t></a:t>
                </a:r>
              </a:p>
            </p:txBody>
          </p:sp>
        </p:grpSp>
      </p:grpSp>
      <p:sp>
        <p:nvSpPr>
          <p:cNvPr id="23" name="椭圆 22">
            <a:extLst>
              <a:ext uri="{FF2B5EF4-FFF2-40B4-BE49-F238E27FC236}">
                <a16:creationId xmlns:a16="http://schemas.microsoft.com/office/drawing/2014/main" id="{8712F4F6-513E-490A-A71E-B8F3AAAF54A5}"/>
              </a:ext>
            </a:extLst>
          </p:cNvPr>
          <p:cNvSpPr/>
          <p:nvPr/>
        </p:nvSpPr>
        <p:spPr>
          <a:xfrm>
            <a:off x="457200" y="5395001"/>
            <a:ext cx="1810337" cy="1232903"/>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48393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par>
                          <p:cTn id="13" fill="hold">
                            <p:stCondLst>
                              <p:cond delay="500"/>
                            </p:stCondLst>
                            <p:childTnLst>
                              <p:par>
                                <p:cTn id="14" presetID="22" presetClass="exit" presetSubtype="4" fill="hold" nodeType="afterEffect">
                                  <p:stCondLst>
                                    <p:cond delay="0"/>
                                  </p:stCondLst>
                                  <p:childTnLst>
                                    <p:animEffect transition="out" filter="wipe(down)">
                                      <p:cBhvr>
                                        <p:cTn id="15" dur="500"/>
                                        <p:tgtEl>
                                          <p:spTgt spid="18"/>
                                        </p:tgtEl>
                                      </p:cBhvr>
                                    </p:animEffect>
                                    <p:set>
                                      <p:cBhvr>
                                        <p:cTn id="16"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连接释放</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24</a:t>
            </a:fld>
            <a:endParaRPr lang="zh-CN" altLang="en-US" dirty="0"/>
          </a:p>
        </p:txBody>
      </p:sp>
      <p:sp>
        <p:nvSpPr>
          <p:cNvPr id="5" name="文本框 4"/>
          <p:cNvSpPr txBox="1">
            <a:spLocks noChangeArrowheads="1"/>
          </p:cNvSpPr>
          <p:nvPr/>
        </p:nvSpPr>
        <p:spPr bwMode="auto">
          <a:xfrm>
            <a:off x="6701246" y="87868"/>
            <a:ext cx="23355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5.3.3   TCP</a:t>
            </a:r>
            <a:r>
              <a:rPr lang="zh-CN" altLang="en-US" sz="1800" dirty="0">
                <a:solidFill>
                  <a:schemeClr val="bg2">
                    <a:lumMod val="75000"/>
                  </a:schemeClr>
                </a:solidFill>
                <a:latin typeface="Calibri" panose="020F0502020204030204" pitchFamily="34" charset="0"/>
                <a:ea typeface="黑体" panose="02010609060101010101" pitchFamily="49" charset="-122"/>
              </a:rPr>
              <a:t>连接管理</a:t>
            </a:r>
          </a:p>
        </p:txBody>
      </p:sp>
      <p:sp>
        <p:nvSpPr>
          <p:cNvPr id="3" name="内容占位符 2"/>
          <p:cNvSpPr>
            <a:spLocks noGrp="1"/>
          </p:cNvSpPr>
          <p:nvPr>
            <p:ph idx="1"/>
          </p:nvPr>
        </p:nvSpPr>
        <p:spPr>
          <a:xfrm>
            <a:off x="457200" y="1156768"/>
            <a:ext cx="8686800" cy="4982775"/>
          </a:xfrm>
        </p:spPr>
        <p:txBody>
          <a:bodyPr/>
          <a:lstStyle/>
          <a:p>
            <a:pPr>
              <a:lnSpc>
                <a:spcPct val="100000"/>
              </a:lnSpc>
            </a:pPr>
            <a:r>
              <a:rPr lang="zh-CN" altLang="en-US" dirty="0"/>
              <a:t>为什么</a:t>
            </a:r>
            <a:r>
              <a:rPr lang="en-US" altLang="zh-CN" dirty="0"/>
              <a:t>A</a:t>
            </a:r>
            <a:r>
              <a:rPr lang="zh-CN" altLang="en-US" dirty="0"/>
              <a:t>在</a:t>
            </a:r>
            <a:r>
              <a:rPr lang="en-US" altLang="zh-CN" dirty="0"/>
              <a:t>TIME-WAIT</a:t>
            </a:r>
            <a:r>
              <a:rPr lang="zh-CN" altLang="en-US" dirty="0"/>
              <a:t>状态必须</a:t>
            </a:r>
            <a:endParaRPr lang="en-US" altLang="zh-CN" dirty="0"/>
          </a:p>
          <a:p>
            <a:pPr marL="0" indent="0">
              <a:lnSpc>
                <a:spcPct val="100000"/>
              </a:lnSpc>
              <a:buNone/>
            </a:pPr>
            <a:r>
              <a:rPr lang="en-US" altLang="zh-CN" dirty="0"/>
              <a:t>     </a:t>
            </a:r>
            <a:r>
              <a:rPr lang="zh-CN" altLang="en-US" dirty="0"/>
              <a:t>等待</a:t>
            </a:r>
            <a:r>
              <a:rPr lang="en-US" altLang="zh-CN" dirty="0"/>
              <a:t>2MSL</a:t>
            </a:r>
            <a:r>
              <a:rPr lang="zh-CN" altLang="en-US" dirty="0"/>
              <a:t>的时间呢？</a:t>
            </a:r>
            <a:endParaRPr lang="en-US" altLang="zh-CN" dirty="0"/>
          </a:p>
          <a:p>
            <a:pPr>
              <a:lnSpc>
                <a:spcPct val="100000"/>
              </a:lnSpc>
            </a:pPr>
            <a:r>
              <a:rPr lang="zh-CN" altLang="en-US" dirty="0"/>
              <a:t>两个理由</a:t>
            </a:r>
            <a:endParaRPr lang="en-US" altLang="zh-CN" dirty="0"/>
          </a:p>
          <a:p>
            <a:pPr lvl="1"/>
            <a:r>
              <a:rPr lang="zh-CN" altLang="en-US" dirty="0"/>
              <a:t>确保</a:t>
            </a:r>
            <a:r>
              <a:rPr lang="en-US" altLang="zh-CN" dirty="0"/>
              <a:t>A</a:t>
            </a:r>
            <a:r>
              <a:rPr lang="zh-CN" altLang="en-US" dirty="0"/>
              <a:t>发送的最后一个</a:t>
            </a:r>
            <a:r>
              <a:rPr lang="en-US" altLang="zh-CN" dirty="0"/>
              <a:t>ACK</a:t>
            </a:r>
            <a:r>
              <a:rPr lang="zh-CN" altLang="en-US" dirty="0"/>
              <a:t>报文段能够到达</a:t>
            </a:r>
            <a:r>
              <a:rPr lang="en-US" altLang="zh-CN" dirty="0"/>
              <a:t>B</a:t>
            </a:r>
          </a:p>
          <a:p>
            <a:pPr lvl="2"/>
            <a:r>
              <a:rPr lang="zh-CN" altLang="en-US" dirty="0"/>
              <a:t>若这个</a:t>
            </a:r>
            <a:r>
              <a:rPr lang="en-US" altLang="zh-CN" dirty="0"/>
              <a:t>ACK</a:t>
            </a:r>
            <a:r>
              <a:rPr lang="zh-CN" altLang="en-US" dirty="0"/>
              <a:t>报文段丢失，处在</a:t>
            </a:r>
            <a:r>
              <a:rPr lang="en-US" altLang="zh-CN" dirty="0"/>
              <a:t>LAST-ACK</a:t>
            </a:r>
            <a:r>
              <a:rPr lang="zh-CN" altLang="en-US" dirty="0"/>
              <a:t>状态的</a:t>
            </a:r>
            <a:r>
              <a:rPr lang="en-US" altLang="zh-CN" dirty="0"/>
              <a:t>B</a:t>
            </a:r>
            <a:r>
              <a:rPr lang="zh-CN" altLang="en-US" dirty="0"/>
              <a:t>收不到对已发送的</a:t>
            </a:r>
            <a:r>
              <a:rPr lang="en-US" altLang="zh-CN" dirty="0"/>
              <a:t>FIN+ACK</a:t>
            </a:r>
            <a:r>
              <a:rPr lang="zh-CN" altLang="en-US" dirty="0"/>
              <a:t>报文段的确认，会超时重传该</a:t>
            </a:r>
            <a:r>
              <a:rPr lang="en-US" altLang="zh-CN" dirty="0"/>
              <a:t>FIN+ACK</a:t>
            </a:r>
          </a:p>
          <a:p>
            <a:pPr lvl="2"/>
            <a:r>
              <a:rPr lang="en-US" altLang="zh-CN" dirty="0"/>
              <a:t>A</a:t>
            </a:r>
            <a:r>
              <a:rPr lang="zh-CN" altLang="en-US" dirty="0"/>
              <a:t>能在</a:t>
            </a:r>
            <a:r>
              <a:rPr lang="en-US" altLang="zh-CN" dirty="0"/>
              <a:t>2MSL</a:t>
            </a:r>
            <a:r>
              <a:rPr lang="zh-CN" altLang="en-US" dirty="0"/>
              <a:t>时间能收到这个重传的</a:t>
            </a:r>
            <a:r>
              <a:rPr lang="en-US" altLang="zh-CN" dirty="0"/>
              <a:t>FIN+ACK</a:t>
            </a:r>
            <a:r>
              <a:rPr lang="zh-CN" altLang="en-US" dirty="0"/>
              <a:t>报文段，重新启动</a:t>
            </a:r>
            <a:r>
              <a:rPr lang="en-US" altLang="zh-CN" dirty="0"/>
              <a:t>2MSL</a:t>
            </a:r>
            <a:r>
              <a:rPr lang="zh-CN" altLang="en-US" dirty="0"/>
              <a:t>计时器；最后</a:t>
            </a:r>
            <a:r>
              <a:rPr lang="en-US" altLang="zh-CN" dirty="0"/>
              <a:t>A</a:t>
            </a:r>
            <a:r>
              <a:rPr lang="zh-CN" altLang="en-US" dirty="0"/>
              <a:t>和</a:t>
            </a:r>
            <a:r>
              <a:rPr lang="en-US" altLang="zh-CN" dirty="0"/>
              <a:t>B</a:t>
            </a:r>
            <a:r>
              <a:rPr lang="zh-CN" altLang="en-US" dirty="0"/>
              <a:t>都能正常进入</a:t>
            </a:r>
            <a:r>
              <a:rPr lang="en-US" altLang="zh-CN" dirty="0"/>
              <a:t>CLOSED</a:t>
            </a:r>
            <a:r>
              <a:rPr lang="zh-CN" altLang="en-US" dirty="0"/>
              <a:t>状态</a:t>
            </a:r>
            <a:endParaRPr lang="en-US" altLang="zh-CN" dirty="0"/>
          </a:p>
          <a:p>
            <a:pPr lvl="2"/>
            <a:r>
              <a:rPr lang="zh-CN" altLang="en-US" dirty="0"/>
              <a:t>否则，</a:t>
            </a:r>
            <a:r>
              <a:rPr lang="en-US" altLang="zh-CN" dirty="0"/>
              <a:t>A</a:t>
            </a:r>
            <a:r>
              <a:rPr lang="zh-CN" altLang="en-US" dirty="0"/>
              <a:t>无法收到</a:t>
            </a:r>
            <a:r>
              <a:rPr lang="en-US" altLang="zh-CN" dirty="0"/>
              <a:t>B</a:t>
            </a:r>
            <a:r>
              <a:rPr lang="zh-CN" altLang="en-US" dirty="0"/>
              <a:t>重传的</a:t>
            </a:r>
            <a:r>
              <a:rPr lang="en-US" altLang="zh-CN" dirty="0"/>
              <a:t>FIN+ACK</a:t>
            </a:r>
            <a:r>
              <a:rPr lang="zh-CN" altLang="en-US" dirty="0"/>
              <a:t>，因此不会再次发送确认，</a:t>
            </a:r>
            <a:r>
              <a:rPr lang="en-US" altLang="zh-CN" dirty="0"/>
              <a:t>B</a:t>
            </a:r>
            <a:r>
              <a:rPr lang="zh-CN" altLang="en-US" dirty="0"/>
              <a:t>会因收不到确认而无法进入</a:t>
            </a:r>
            <a:r>
              <a:rPr lang="en-US" altLang="zh-CN" dirty="0"/>
              <a:t>CLOSED</a:t>
            </a:r>
            <a:r>
              <a:rPr lang="zh-CN" altLang="en-US" dirty="0"/>
              <a:t>状态</a:t>
            </a:r>
            <a:endParaRPr lang="en-US" altLang="zh-CN" dirty="0"/>
          </a:p>
          <a:p>
            <a:pPr lvl="1">
              <a:spcBef>
                <a:spcPts val="1200"/>
              </a:spcBef>
            </a:pPr>
            <a:r>
              <a:rPr lang="zh-CN" altLang="en-US" dirty="0"/>
              <a:t>防止“已失效的连接报文段”出现在本连接中</a:t>
            </a:r>
            <a:endParaRPr lang="en-US" altLang="zh-CN" dirty="0"/>
          </a:p>
          <a:p>
            <a:pPr lvl="2"/>
            <a:r>
              <a:rPr lang="en-US" altLang="zh-CN" dirty="0"/>
              <a:t>A</a:t>
            </a:r>
            <a:r>
              <a:rPr lang="zh-CN" altLang="en-US" dirty="0"/>
              <a:t>发送完最后一个</a:t>
            </a:r>
            <a:r>
              <a:rPr lang="en-US" altLang="zh-CN" dirty="0"/>
              <a:t>ACK</a:t>
            </a:r>
            <a:r>
              <a:rPr lang="zh-CN" altLang="en-US" dirty="0"/>
              <a:t>报文段后，再经过</a:t>
            </a:r>
            <a:r>
              <a:rPr lang="en-US" altLang="zh-CN" dirty="0"/>
              <a:t>2MSL</a:t>
            </a:r>
            <a:r>
              <a:rPr lang="zh-CN" altLang="en-US" dirty="0"/>
              <a:t>，可以使本连接持续时间内产生的所有报文段都从网络中消失，从而使得下个新连接中不会出现旧连接所产生的报文段</a:t>
            </a:r>
            <a:endParaRPr lang="en-US" altLang="zh-CN" dirty="0"/>
          </a:p>
        </p:txBody>
      </p:sp>
      <p:pic>
        <p:nvPicPr>
          <p:cNvPr id="7" name="图片 6">
            <a:extLst>
              <a:ext uri="{FF2B5EF4-FFF2-40B4-BE49-F238E27FC236}">
                <a16:creationId xmlns:a16="http://schemas.microsoft.com/office/drawing/2014/main" id="{03B1173C-04F1-4B9A-BECF-90C1CACE5FE3}"/>
              </a:ext>
            </a:extLst>
          </p:cNvPr>
          <p:cNvPicPr>
            <a:picLocks noChangeAspect="1"/>
          </p:cNvPicPr>
          <p:nvPr/>
        </p:nvPicPr>
        <p:blipFill>
          <a:blip r:embed="rId3"/>
          <a:stretch>
            <a:fillRect/>
          </a:stretch>
        </p:blipFill>
        <p:spPr>
          <a:xfrm>
            <a:off x="5502773" y="0"/>
            <a:ext cx="3641227" cy="2139868"/>
          </a:xfrm>
          <a:prstGeom prst="rect">
            <a:avLst/>
          </a:prstGeom>
        </p:spPr>
      </p:pic>
    </p:spTree>
    <p:custDataLst>
      <p:tags r:id="rId1"/>
    </p:custDataLst>
    <p:extLst>
      <p:ext uri="{BB962C8B-B14F-4D97-AF65-F5344CB8AC3E}">
        <p14:creationId xmlns:p14="http://schemas.microsoft.com/office/powerpoint/2010/main" val="85946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dissolv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dissolv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dissolv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dissolv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讨论：</a:t>
            </a:r>
            <a:r>
              <a:rPr lang="en-US" altLang="zh-CN" dirty="0"/>
              <a:t>FIN+ACK</a:t>
            </a:r>
            <a:r>
              <a:rPr lang="zh-CN" altLang="en-US" dirty="0"/>
              <a:t>的超时判定问题</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25</a:t>
            </a:fld>
            <a:endParaRPr lang="zh-CN" altLang="en-US" dirty="0"/>
          </a:p>
        </p:txBody>
      </p:sp>
      <p:pic>
        <p:nvPicPr>
          <p:cNvPr id="11" name="图片 10"/>
          <p:cNvPicPr>
            <a:picLocks noChangeAspect="1"/>
          </p:cNvPicPr>
          <p:nvPr/>
        </p:nvPicPr>
        <p:blipFill>
          <a:blip r:embed="rId3"/>
          <a:stretch>
            <a:fillRect/>
          </a:stretch>
        </p:blipFill>
        <p:spPr>
          <a:xfrm>
            <a:off x="522514" y="1878146"/>
            <a:ext cx="8148675" cy="4029067"/>
          </a:xfrm>
          <a:prstGeom prst="rect">
            <a:avLst/>
          </a:prstGeom>
        </p:spPr>
      </p:pic>
    </p:spTree>
    <p:extLst>
      <p:ext uri="{BB962C8B-B14F-4D97-AF65-F5344CB8AC3E}">
        <p14:creationId xmlns:p14="http://schemas.microsoft.com/office/powerpoint/2010/main" val="22251286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1A7A0873-376A-4A4E-91BA-7081C35D808C}" type="slidenum">
              <a:rPr lang="zh-CN" altLang="en-US" smtClean="0"/>
              <a:pPr/>
              <a:t>26</a:t>
            </a:fld>
            <a:endParaRPr lang="zh-CN" altLang="en-US" dirty="0"/>
          </a:p>
        </p:txBody>
      </p:sp>
      <p:pic>
        <p:nvPicPr>
          <p:cNvPr id="5" name="图片 4"/>
          <p:cNvPicPr>
            <a:picLocks noChangeAspect="1"/>
          </p:cNvPicPr>
          <p:nvPr/>
        </p:nvPicPr>
        <p:blipFill>
          <a:blip r:embed="rId2"/>
          <a:stretch>
            <a:fillRect/>
          </a:stretch>
        </p:blipFill>
        <p:spPr>
          <a:xfrm>
            <a:off x="533399" y="1526315"/>
            <a:ext cx="8083360" cy="4580571"/>
          </a:xfrm>
          <a:prstGeom prst="rect">
            <a:avLst/>
          </a:prstGeom>
        </p:spPr>
      </p:pic>
      <p:sp>
        <p:nvSpPr>
          <p:cNvPr id="6" name="标题 1"/>
          <p:cNvSpPr>
            <a:spLocks noGrp="1"/>
          </p:cNvSpPr>
          <p:nvPr>
            <p:ph type="title"/>
          </p:nvPr>
        </p:nvSpPr>
        <p:spPr/>
        <p:txBody>
          <a:bodyPr/>
          <a:lstStyle/>
          <a:p>
            <a:r>
              <a:rPr lang="zh-CN" altLang="en-US"/>
              <a:t>讨论：</a:t>
            </a:r>
            <a:r>
              <a:rPr lang="en-US" altLang="zh-CN"/>
              <a:t>FIN</a:t>
            </a:r>
            <a:r>
              <a:rPr lang="en-US" altLang="zh-CN" dirty="0"/>
              <a:t>+ACK</a:t>
            </a:r>
            <a:r>
              <a:rPr lang="zh-CN" altLang="en-US" dirty="0"/>
              <a:t>的超时判定问题</a:t>
            </a:r>
          </a:p>
        </p:txBody>
      </p:sp>
    </p:spTree>
    <p:extLst>
      <p:ext uri="{BB962C8B-B14F-4D97-AF65-F5344CB8AC3E}">
        <p14:creationId xmlns:p14="http://schemas.microsoft.com/office/powerpoint/2010/main" val="4275123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连接释放</a:t>
            </a:r>
          </a:p>
        </p:txBody>
      </p:sp>
      <p:sp>
        <p:nvSpPr>
          <p:cNvPr id="3" name="内容占位符 2"/>
          <p:cNvSpPr>
            <a:spLocks noGrp="1"/>
          </p:cNvSpPr>
          <p:nvPr>
            <p:ph idx="1"/>
          </p:nvPr>
        </p:nvSpPr>
        <p:spPr>
          <a:xfrm>
            <a:off x="457199" y="1444978"/>
            <a:ext cx="8370711" cy="5034843"/>
          </a:xfrm>
        </p:spPr>
        <p:txBody>
          <a:bodyPr/>
          <a:lstStyle/>
          <a:p>
            <a:r>
              <a:rPr lang="zh-CN" altLang="en-US" dirty="0"/>
              <a:t>以下异常情况下，任何一方都可以发送</a:t>
            </a:r>
            <a:r>
              <a:rPr lang="en-US" altLang="zh-CN" dirty="0"/>
              <a:t>RST</a:t>
            </a:r>
            <a:r>
              <a:rPr lang="zh-CN" altLang="en-US" dirty="0"/>
              <a:t>报文段关闭连接</a:t>
            </a:r>
            <a:endParaRPr lang="en-US" altLang="zh-CN" dirty="0"/>
          </a:p>
          <a:p>
            <a:pPr lvl="1">
              <a:lnSpc>
                <a:spcPct val="150000"/>
              </a:lnSpc>
            </a:pPr>
            <a:r>
              <a:rPr lang="en-US" altLang="zh-CN" dirty="0"/>
              <a:t>TCP</a:t>
            </a:r>
            <a:r>
              <a:rPr lang="zh-CN" altLang="en-US" dirty="0"/>
              <a:t>请求连接不存在的端口，被动连接端的</a:t>
            </a:r>
            <a:r>
              <a:rPr lang="en-US" altLang="zh-CN" dirty="0"/>
              <a:t>TCP</a:t>
            </a:r>
            <a:r>
              <a:rPr lang="zh-CN" altLang="en-US" dirty="0"/>
              <a:t>可以用一个</a:t>
            </a:r>
            <a:r>
              <a:rPr lang="en-US" altLang="zh-CN" dirty="0"/>
              <a:t>RESET=1</a:t>
            </a:r>
            <a:r>
              <a:rPr lang="zh-CN" altLang="en-US" dirty="0"/>
              <a:t>的报文段响应，撤销该请求 </a:t>
            </a:r>
          </a:p>
          <a:p>
            <a:pPr lvl="1">
              <a:lnSpc>
                <a:spcPct val="150000"/>
              </a:lnSpc>
            </a:pPr>
            <a:r>
              <a:rPr lang="zh-CN" altLang="en-US" dirty="0"/>
              <a:t>某端</a:t>
            </a:r>
            <a:r>
              <a:rPr lang="en-US" altLang="zh-CN" dirty="0"/>
              <a:t>TCP</a:t>
            </a:r>
            <a:r>
              <a:rPr lang="zh-CN" altLang="en-US" dirty="0"/>
              <a:t>出现了混乱情况，它可以发送</a:t>
            </a:r>
            <a:r>
              <a:rPr lang="en-US" altLang="zh-CN" dirty="0"/>
              <a:t>RESET=1</a:t>
            </a:r>
            <a:r>
              <a:rPr lang="zh-CN" altLang="en-US" dirty="0"/>
              <a:t>的报文段，将连接异常终止</a:t>
            </a:r>
            <a:endParaRPr lang="en-US" altLang="zh-CN" dirty="0"/>
          </a:p>
          <a:p>
            <a:pPr lvl="1">
              <a:lnSpc>
                <a:spcPct val="150000"/>
              </a:lnSpc>
            </a:pPr>
            <a:r>
              <a:rPr lang="zh-CN" altLang="en-US" dirty="0"/>
              <a:t>某端</a:t>
            </a:r>
            <a:r>
              <a:rPr lang="en-US" altLang="zh-CN" dirty="0"/>
              <a:t>TCP</a:t>
            </a:r>
            <a:r>
              <a:rPr lang="zh-CN" altLang="en-US" dirty="0"/>
              <a:t>发现连接另一端的</a:t>
            </a:r>
            <a:r>
              <a:rPr lang="en-US" altLang="zh-CN" dirty="0"/>
              <a:t>TCP</a:t>
            </a:r>
            <a:r>
              <a:rPr lang="zh-CN" altLang="en-US" dirty="0"/>
              <a:t>空闲时间超长，也可以发送</a:t>
            </a:r>
            <a:r>
              <a:rPr lang="en-US" altLang="zh-CN" dirty="0"/>
              <a:t>RESET=1</a:t>
            </a:r>
            <a:r>
              <a:rPr lang="zh-CN" altLang="en-US" dirty="0"/>
              <a:t>的报文段，终止连接</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27</a:t>
            </a:fld>
            <a:endParaRPr lang="zh-CN" altLang="en-US" dirty="0"/>
          </a:p>
        </p:txBody>
      </p:sp>
      <p:sp>
        <p:nvSpPr>
          <p:cNvPr id="5" name="文本框 4"/>
          <p:cNvSpPr txBox="1">
            <a:spLocks noChangeArrowheads="1"/>
          </p:cNvSpPr>
          <p:nvPr/>
        </p:nvSpPr>
        <p:spPr bwMode="auto">
          <a:xfrm>
            <a:off x="6701246" y="87868"/>
            <a:ext cx="23355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5.3.3   TCP</a:t>
            </a:r>
            <a:r>
              <a:rPr lang="zh-CN" altLang="en-US" sz="1800" dirty="0">
                <a:solidFill>
                  <a:schemeClr val="bg2">
                    <a:lumMod val="75000"/>
                  </a:schemeClr>
                </a:solidFill>
                <a:latin typeface="Calibri" panose="020F0502020204030204" pitchFamily="34" charset="0"/>
                <a:ea typeface="黑体" panose="02010609060101010101" pitchFamily="49" charset="-122"/>
              </a:rPr>
              <a:t>连接管理</a:t>
            </a:r>
          </a:p>
        </p:txBody>
      </p:sp>
    </p:spTree>
    <p:custDataLst>
      <p:tags r:id="rId1"/>
    </p:custDataLst>
    <p:extLst>
      <p:ext uri="{BB962C8B-B14F-4D97-AF65-F5344CB8AC3E}">
        <p14:creationId xmlns:p14="http://schemas.microsoft.com/office/powerpoint/2010/main" val="143460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6" descr="http://ssfnet.org/Exchange/tcp/Graphics/tcpStateDiagram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7350" y="2011680"/>
            <a:ext cx="5958296" cy="484631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457200" y="413656"/>
            <a:ext cx="8229600" cy="519746"/>
          </a:xfrm>
        </p:spPr>
        <p:txBody>
          <a:bodyPr/>
          <a:lstStyle/>
          <a:p>
            <a:r>
              <a:rPr lang="en-US" altLang="zh-CN" sz="2800" dirty="0"/>
              <a:t>TCP</a:t>
            </a:r>
            <a:r>
              <a:rPr lang="zh-CN" altLang="en-US" sz="2800" dirty="0"/>
              <a:t>状态转换图</a:t>
            </a:r>
          </a:p>
        </p:txBody>
      </p:sp>
      <p:sp>
        <p:nvSpPr>
          <p:cNvPr id="3" name="内容占位符 2"/>
          <p:cNvSpPr>
            <a:spLocks noGrp="1"/>
          </p:cNvSpPr>
          <p:nvPr>
            <p:ph idx="1"/>
          </p:nvPr>
        </p:nvSpPr>
        <p:spPr>
          <a:xfrm>
            <a:off x="76200" y="974839"/>
            <a:ext cx="5005422" cy="1154531"/>
          </a:xfrm>
        </p:spPr>
        <p:txBody>
          <a:bodyPr/>
          <a:lstStyle/>
          <a:p>
            <a:pPr>
              <a:lnSpc>
                <a:spcPct val="100000"/>
              </a:lnSpc>
            </a:pPr>
            <a:r>
              <a:rPr lang="zh-CN" altLang="en-US" sz="1600" dirty="0"/>
              <a:t>只包含了建立连接和释放连接的状态</a:t>
            </a:r>
            <a:endParaRPr lang="en-US" altLang="zh-CN" sz="1600" dirty="0"/>
          </a:p>
          <a:p>
            <a:pPr>
              <a:lnSpc>
                <a:spcPct val="100000"/>
              </a:lnSpc>
            </a:pPr>
            <a:r>
              <a:rPr lang="zh-CN" altLang="en-US" sz="1600" dirty="0"/>
              <a:t>连接建立后执行的操作</a:t>
            </a:r>
            <a:r>
              <a:rPr lang="en-US" altLang="zh-CN" sz="1600" dirty="0"/>
              <a:t>(</a:t>
            </a:r>
            <a:r>
              <a:rPr lang="zh-CN" altLang="en-US" sz="1600" dirty="0"/>
              <a:t>滑动窗口算法的操作</a:t>
            </a:r>
            <a:r>
              <a:rPr lang="en-US" altLang="zh-CN" sz="1600" dirty="0"/>
              <a:t>)</a:t>
            </a:r>
            <a:r>
              <a:rPr lang="zh-CN" altLang="en-US" sz="1600" dirty="0"/>
              <a:t>隐含在</a:t>
            </a:r>
            <a:r>
              <a:rPr lang="en-US" altLang="zh-CN" sz="1600" dirty="0"/>
              <a:t>ESTABLISHED</a:t>
            </a:r>
            <a:r>
              <a:rPr lang="zh-CN" altLang="en-US" sz="1600" dirty="0"/>
              <a:t>状态中</a:t>
            </a:r>
            <a:endParaRPr lang="en-US" altLang="zh-CN" sz="1600" dirty="0"/>
          </a:p>
          <a:p>
            <a:pPr>
              <a:lnSpc>
                <a:spcPct val="100000"/>
              </a:lnSpc>
            </a:pPr>
            <a:r>
              <a:rPr lang="zh-CN" altLang="en-US" sz="1600" dirty="0"/>
              <a:t>在连接的每一端，</a:t>
            </a:r>
            <a:r>
              <a:rPr lang="en-US" altLang="zh-CN" sz="1600" dirty="0"/>
              <a:t>TCP</a:t>
            </a:r>
            <a:r>
              <a:rPr lang="zh-CN" altLang="en-US" sz="1600" dirty="0"/>
              <a:t>会执行不同的状态转换</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28</a:t>
            </a:fld>
            <a:endParaRPr lang="zh-CN" altLang="en-US" dirty="0"/>
          </a:p>
        </p:txBody>
      </p:sp>
      <p:sp>
        <p:nvSpPr>
          <p:cNvPr id="5" name="文本框 4"/>
          <p:cNvSpPr txBox="1">
            <a:spLocks noChangeArrowheads="1"/>
          </p:cNvSpPr>
          <p:nvPr/>
        </p:nvSpPr>
        <p:spPr bwMode="auto">
          <a:xfrm>
            <a:off x="6701246" y="87868"/>
            <a:ext cx="23355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5.3.3   TCP</a:t>
            </a:r>
            <a:r>
              <a:rPr lang="zh-CN" altLang="en-US" sz="1800" dirty="0">
                <a:solidFill>
                  <a:schemeClr val="bg2">
                    <a:lumMod val="75000"/>
                  </a:schemeClr>
                </a:solidFill>
                <a:latin typeface="Calibri" panose="020F0502020204030204" pitchFamily="34" charset="0"/>
                <a:ea typeface="黑体" panose="02010609060101010101" pitchFamily="49" charset="-122"/>
              </a:rPr>
              <a:t>连接管理</a:t>
            </a:r>
          </a:p>
        </p:txBody>
      </p:sp>
      <p:sp>
        <p:nvSpPr>
          <p:cNvPr id="18" name="任意多边形 17"/>
          <p:cNvSpPr/>
          <p:nvPr/>
        </p:nvSpPr>
        <p:spPr>
          <a:xfrm>
            <a:off x="4888411" y="2351576"/>
            <a:ext cx="1930400" cy="2181235"/>
          </a:xfrm>
          <a:custGeom>
            <a:avLst/>
            <a:gdLst>
              <a:gd name="connsiteX0" fmla="*/ 121920 w 1631345"/>
              <a:gd name="connsiteY0" fmla="*/ 12071 h 2572391"/>
              <a:gd name="connsiteX1" fmla="*/ 558800 w 1631345"/>
              <a:gd name="connsiteY1" fmla="*/ 22231 h 2572391"/>
              <a:gd name="connsiteX2" fmla="*/ 894080 w 1631345"/>
              <a:gd name="connsiteY2" fmla="*/ 215271 h 2572391"/>
              <a:gd name="connsiteX3" fmla="*/ 1270000 w 1631345"/>
              <a:gd name="connsiteY3" fmla="*/ 530231 h 2572391"/>
              <a:gd name="connsiteX4" fmla="*/ 1584960 w 1631345"/>
              <a:gd name="connsiteY4" fmla="*/ 1139831 h 2572391"/>
              <a:gd name="connsiteX5" fmla="*/ 1625600 w 1631345"/>
              <a:gd name="connsiteY5" fmla="*/ 1637671 h 2572391"/>
              <a:gd name="connsiteX6" fmla="*/ 1544320 w 1631345"/>
              <a:gd name="connsiteY6" fmla="*/ 2094871 h 2572391"/>
              <a:gd name="connsiteX7" fmla="*/ 1056640 w 1631345"/>
              <a:gd name="connsiteY7" fmla="*/ 2186311 h 2572391"/>
              <a:gd name="connsiteX8" fmla="*/ 406400 w 1631345"/>
              <a:gd name="connsiteY8" fmla="*/ 2196471 h 2572391"/>
              <a:gd name="connsiteX9" fmla="*/ 91440 w 1631345"/>
              <a:gd name="connsiteY9" fmla="*/ 2247271 h 2572391"/>
              <a:gd name="connsiteX10" fmla="*/ 0 w 1631345"/>
              <a:gd name="connsiteY10" fmla="*/ 2572391 h 2572391"/>
              <a:gd name="connsiteX0" fmla="*/ 121920 w 1631345"/>
              <a:gd name="connsiteY0" fmla="*/ 1807 h 2562127"/>
              <a:gd name="connsiteX1" fmla="*/ 528320 w 1631345"/>
              <a:gd name="connsiteY1" fmla="*/ 72927 h 2562127"/>
              <a:gd name="connsiteX2" fmla="*/ 894080 w 1631345"/>
              <a:gd name="connsiteY2" fmla="*/ 205007 h 2562127"/>
              <a:gd name="connsiteX3" fmla="*/ 1270000 w 1631345"/>
              <a:gd name="connsiteY3" fmla="*/ 519967 h 2562127"/>
              <a:gd name="connsiteX4" fmla="*/ 1584960 w 1631345"/>
              <a:gd name="connsiteY4" fmla="*/ 1129567 h 2562127"/>
              <a:gd name="connsiteX5" fmla="*/ 1625600 w 1631345"/>
              <a:gd name="connsiteY5" fmla="*/ 1627407 h 2562127"/>
              <a:gd name="connsiteX6" fmla="*/ 1544320 w 1631345"/>
              <a:gd name="connsiteY6" fmla="*/ 2084607 h 2562127"/>
              <a:gd name="connsiteX7" fmla="*/ 1056640 w 1631345"/>
              <a:gd name="connsiteY7" fmla="*/ 2176047 h 2562127"/>
              <a:gd name="connsiteX8" fmla="*/ 406400 w 1631345"/>
              <a:gd name="connsiteY8" fmla="*/ 2186207 h 2562127"/>
              <a:gd name="connsiteX9" fmla="*/ 91440 w 1631345"/>
              <a:gd name="connsiteY9" fmla="*/ 2237007 h 2562127"/>
              <a:gd name="connsiteX10" fmla="*/ 0 w 1631345"/>
              <a:gd name="connsiteY10" fmla="*/ 2562127 h 2562127"/>
              <a:gd name="connsiteX0" fmla="*/ 121920 w 1631345"/>
              <a:gd name="connsiteY0" fmla="*/ 1856 h 2562176"/>
              <a:gd name="connsiteX1" fmla="*/ 528320 w 1631345"/>
              <a:gd name="connsiteY1" fmla="*/ 72976 h 2562176"/>
              <a:gd name="connsiteX2" fmla="*/ 914400 w 1631345"/>
              <a:gd name="connsiteY2" fmla="*/ 215216 h 2562176"/>
              <a:gd name="connsiteX3" fmla="*/ 1270000 w 1631345"/>
              <a:gd name="connsiteY3" fmla="*/ 520016 h 2562176"/>
              <a:gd name="connsiteX4" fmla="*/ 1584960 w 1631345"/>
              <a:gd name="connsiteY4" fmla="*/ 1129616 h 2562176"/>
              <a:gd name="connsiteX5" fmla="*/ 1625600 w 1631345"/>
              <a:gd name="connsiteY5" fmla="*/ 1627456 h 2562176"/>
              <a:gd name="connsiteX6" fmla="*/ 1544320 w 1631345"/>
              <a:gd name="connsiteY6" fmla="*/ 2084656 h 2562176"/>
              <a:gd name="connsiteX7" fmla="*/ 1056640 w 1631345"/>
              <a:gd name="connsiteY7" fmla="*/ 2176096 h 2562176"/>
              <a:gd name="connsiteX8" fmla="*/ 406400 w 1631345"/>
              <a:gd name="connsiteY8" fmla="*/ 2186256 h 2562176"/>
              <a:gd name="connsiteX9" fmla="*/ 91440 w 1631345"/>
              <a:gd name="connsiteY9" fmla="*/ 2237056 h 2562176"/>
              <a:gd name="connsiteX10" fmla="*/ 0 w 1631345"/>
              <a:gd name="connsiteY10" fmla="*/ 2562176 h 2562176"/>
              <a:gd name="connsiteX0" fmla="*/ 121920 w 1632266"/>
              <a:gd name="connsiteY0" fmla="*/ 1856 h 2562176"/>
              <a:gd name="connsiteX1" fmla="*/ 528320 w 1632266"/>
              <a:gd name="connsiteY1" fmla="*/ 72976 h 2562176"/>
              <a:gd name="connsiteX2" fmla="*/ 914400 w 1632266"/>
              <a:gd name="connsiteY2" fmla="*/ 215216 h 2562176"/>
              <a:gd name="connsiteX3" fmla="*/ 1249680 w 1632266"/>
              <a:gd name="connsiteY3" fmla="*/ 530176 h 2562176"/>
              <a:gd name="connsiteX4" fmla="*/ 1584960 w 1632266"/>
              <a:gd name="connsiteY4" fmla="*/ 1129616 h 2562176"/>
              <a:gd name="connsiteX5" fmla="*/ 1625600 w 1632266"/>
              <a:gd name="connsiteY5" fmla="*/ 1627456 h 2562176"/>
              <a:gd name="connsiteX6" fmla="*/ 1544320 w 1632266"/>
              <a:gd name="connsiteY6" fmla="*/ 2084656 h 2562176"/>
              <a:gd name="connsiteX7" fmla="*/ 1056640 w 1632266"/>
              <a:gd name="connsiteY7" fmla="*/ 2176096 h 2562176"/>
              <a:gd name="connsiteX8" fmla="*/ 406400 w 1632266"/>
              <a:gd name="connsiteY8" fmla="*/ 2186256 h 2562176"/>
              <a:gd name="connsiteX9" fmla="*/ 91440 w 1632266"/>
              <a:gd name="connsiteY9" fmla="*/ 2237056 h 2562176"/>
              <a:gd name="connsiteX10" fmla="*/ 0 w 1632266"/>
              <a:gd name="connsiteY10" fmla="*/ 2562176 h 2562176"/>
              <a:gd name="connsiteX0" fmla="*/ 121920 w 1627665"/>
              <a:gd name="connsiteY0" fmla="*/ 1856 h 2562176"/>
              <a:gd name="connsiteX1" fmla="*/ 528320 w 1627665"/>
              <a:gd name="connsiteY1" fmla="*/ 72976 h 2562176"/>
              <a:gd name="connsiteX2" fmla="*/ 914400 w 1627665"/>
              <a:gd name="connsiteY2" fmla="*/ 215216 h 2562176"/>
              <a:gd name="connsiteX3" fmla="*/ 1249680 w 1627665"/>
              <a:gd name="connsiteY3" fmla="*/ 530176 h 2562176"/>
              <a:gd name="connsiteX4" fmla="*/ 1524000 w 1627665"/>
              <a:gd name="connsiteY4" fmla="*/ 1129616 h 2562176"/>
              <a:gd name="connsiteX5" fmla="*/ 1625600 w 1627665"/>
              <a:gd name="connsiteY5" fmla="*/ 1627456 h 2562176"/>
              <a:gd name="connsiteX6" fmla="*/ 1544320 w 1627665"/>
              <a:gd name="connsiteY6" fmla="*/ 2084656 h 2562176"/>
              <a:gd name="connsiteX7" fmla="*/ 1056640 w 1627665"/>
              <a:gd name="connsiteY7" fmla="*/ 2176096 h 2562176"/>
              <a:gd name="connsiteX8" fmla="*/ 406400 w 1627665"/>
              <a:gd name="connsiteY8" fmla="*/ 2186256 h 2562176"/>
              <a:gd name="connsiteX9" fmla="*/ 91440 w 1627665"/>
              <a:gd name="connsiteY9" fmla="*/ 2237056 h 2562176"/>
              <a:gd name="connsiteX10" fmla="*/ 0 w 1627665"/>
              <a:gd name="connsiteY10" fmla="*/ 2562176 h 2562176"/>
              <a:gd name="connsiteX0" fmla="*/ 121920 w 1604891"/>
              <a:gd name="connsiteY0" fmla="*/ 1856 h 2562176"/>
              <a:gd name="connsiteX1" fmla="*/ 528320 w 1604891"/>
              <a:gd name="connsiteY1" fmla="*/ 72976 h 2562176"/>
              <a:gd name="connsiteX2" fmla="*/ 914400 w 1604891"/>
              <a:gd name="connsiteY2" fmla="*/ 215216 h 2562176"/>
              <a:gd name="connsiteX3" fmla="*/ 1249680 w 1604891"/>
              <a:gd name="connsiteY3" fmla="*/ 530176 h 2562176"/>
              <a:gd name="connsiteX4" fmla="*/ 1524000 w 1604891"/>
              <a:gd name="connsiteY4" fmla="*/ 1129616 h 2562176"/>
              <a:gd name="connsiteX5" fmla="*/ 1595120 w 1604891"/>
              <a:gd name="connsiteY5" fmla="*/ 1627456 h 2562176"/>
              <a:gd name="connsiteX6" fmla="*/ 1544320 w 1604891"/>
              <a:gd name="connsiteY6" fmla="*/ 2084656 h 2562176"/>
              <a:gd name="connsiteX7" fmla="*/ 1056640 w 1604891"/>
              <a:gd name="connsiteY7" fmla="*/ 2176096 h 2562176"/>
              <a:gd name="connsiteX8" fmla="*/ 406400 w 1604891"/>
              <a:gd name="connsiteY8" fmla="*/ 2186256 h 2562176"/>
              <a:gd name="connsiteX9" fmla="*/ 91440 w 1604891"/>
              <a:gd name="connsiteY9" fmla="*/ 2237056 h 2562176"/>
              <a:gd name="connsiteX10" fmla="*/ 0 w 1604891"/>
              <a:gd name="connsiteY10" fmla="*/ 2562176 h 2562176"/>
              <a:gd name="connsiteX0" fmla="*/ 121920 w 1604891"/>
              <a:gd name="connsiteY0" fmla="*/ 1856 h 2440256"/>
              <a:gd name="connsiteX1" fmla="*/ 528320 w 1604891"/>
              <a:gd name="connsiteY1" fmla="*/ 72976 h 2440256"/>
              <a:gd name="connsiteX2" fmla="*/ 914400 w 1604891"/>
              <a:gd name="connsiteY2" fmla="*/ 215216 h 2440256"/>
              <a:gd name="connsiteX3" fmla="*/ 1249680 w 1604891"/>
              <a:gd name="connsiteY3" fmla="*/ 530176 h 2440256"/>
              <a:gd name="connsiteX4" fmla="*/ 1524000 w 1604891"/>
              <a:gd name="connsiteY4" fmla="*/ 1129616 h 2440256"/>
              <a:gd name="connsiteX5" fmla="*/ 1595120 w 1604891"/>
              <a:gd name="connsiteY5" fmla="*/ 1627456 h 2440256"/>
              <a:gd name="connsiteX6" fmla="*/ 1544320 w 1604891"/>
              <a:gd name="connsiteY6" fmla="*/ 2084656 h 2440256"/>
              <a:gd name="connsiteX7" fmla="*/ 1056640 w 1604891"/>
              <a:gd name="connsiteY7" fmla="*/ 2176096 h 2440256"/>
              <a:gd name="connsiteX8" fmla="*/ 406400 w 1604891"/>
              <a:gd name="connsiteY8" fmla="*/ 2186256 h 2440256"/>
              <a:gd name="connsiteX9" fmla="*/ 91440 w 1604891"/>
              <a:gd name="connsiteY9" fmla="*/ 2237056 h 2440256"/>
              <a:gd name="connsiteX10" fmla="*/ 0 w 1604891"/>
              <a:gd name="connsiteY10" fmla="*/ 2440256 h 2440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04891" h="2440256">
                <a:moveTo>
                  <a:pt x="121920" y="1856"/>
                </a:moveTo>
                <a:cubicBezTo>
                  <a:pt x="276013" y="-9998"/>
                  <a:pt x="396240" y="37416"/>
                  <a:pt x="528320" y="72976"/>
                </a:cubicBezTo>
                <a:cubicBezTo>
                  <a:pt x="660400" y="108536"/>
                  <a:pt x="794173" y="139016"/>
                  <a:pt x="914400" y="215216"/>
                </a:cubicBezTo>
                <a:cubicBezTo>
                  <a:pt x="1034627" y="291416"/>
                  <a:pt x="1148080" y="377776"/>
                  <a:pt x="1249680" y="530176"/>
                </a:cubicBezTo>
                <a:cubicBezTo>
                  <a:pt x="1351280" y="682576"/>
                  <a:pt x="1466427" y="946736"/>
                  <a:pt x="1524000" y="1129616"/>
                </a:cubicBezTo>
                <a:cubicBezTo>
                  <a:pt x="1581573" y="1312496"/>
                  <a:pt x="1591733" y="1468283"/>
                  <a:pt x="1595120" y="1627456"/>
                </a:cubicBezTo>
                <a:cubicBezTo>
                  <a:pt x="1598507" y="1786629"/>
                  <a:pt x="1634067" y="1993216"/>
                  <a:pt x="1544320" y="2084656"/>
                </a:cubicBezTo>
                <a:cubicBezTo>
                  <a:pt x="1454573" y="2176096"/>
                  <a:pt x="1246293" y="2159163"/>
                  <a:pt x="1056640" y="2176096"/>
                </a:cubicBezTo>
                <a:cubicBezTo>
                  <a:pt x="866987" y="2193029"/>
                  <a:pt x="567267" y="2176096"/>
                  <a:pt x="406400" y="2186256"/>
                </a:cubicBezTo>
                <a:cubicBezTo>
                  <a:pt x="245533" y="2196416"/>
                  <a:pt x="159173" y="2194723"/>
                  <a:pt x="91440" y="2237056"/>
                </a:cubicBezTo>
                <a:cubicBezTo>
                  <a:pt x="23707" y="2279389"/>
                  <a:pt x="0" y="2440256"/>
                  <a:pt x="0" y="2440256"/>
                </a:cubicBezTo>
              </a:path>
            </a:pathLst>
          </a:custGeom>
          <a:noFill/>
          <a:ln w="34925">
            <a:solidFill>
              <a:srgbClr val="CC0099"/>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文本框 18"/>
          <p:cNvSpPr txBox="1"/>
          <p:nvPr/>
        </p:nvSpPr>
        <p:spPr>
          <a:xfrm>
            <a:off x="6701246" y="3050185"/>
            <a:ext cx="1569660" cy="369332"/>
          </a:xfrm>
          <a:prstGeom prst="rect">
            <a:avLst/>
          </a:prstGeom>
          <a:noFill/>
        </p:spPr>
        <p:txBody>
          <a:bodyPr wrap="none" rtlCol="0">
            <a:spAutoFit/>
          </a:bodyPr>
          <a:lstStyle/>
          <a:p>
            <a:r>
              <a:rPr lang="zh-CN" altLang="en-US" b="1" dirty="0">
                <a:solidFill>
                  <a:srgbClr val="CC0099"/>
                </a:solidFill>
                <a:latin typeface="华文楷体" panose="02010600040101010101" pitchFamily="2" charset="-122"/>
                <a:ea typeface="华文楷体" panose="02010600040101010101" pitchFamily="2" charset="-122"/>
              </a:rPr>
              <a:t>主动建立连接</a:t>
            </a:r>
          </a:p>
        </p:txBody>
      </p:sp>
      <p:sp>
        <p:nvSpPr>
          <p:cNvPr id="20" name="任意多边形 19"/>
          <p:cNvSpPr/>
          <p:nvPr/>
        </p:nvSpPr>
        <p:spPr>
          <a:xfrm>
            <a:off x="2739021" y="3253805"/>
            <a:ext cx="1677236" cy="1310640"/>
          </a:xfrm>
          <a:custGeom>
            <a:avLst/>
            <a:gdLst>
              <a:gd name="connsiteX0" fmla="*/ 1659738 w 1659738"/>
              <a:gd name="connsiteY0" fmla="*/ 0 h 1310640"/>
              <a:gd name="connsiteX1" fmla="*/ 1426058 w 1659738"/>
              <a:gd name="connsiteY1" fmla="*/ 375920 h 1310640"/>
              <a:gd name="connsiteX2" fmla="*/ 745338 w 1659738"/>
              <a:gd name="connsiteY2" fmla="*/ 548640 h 1310640"/>
              <a:gd name="connsiteX3" fmla="*/ 328778 w 1659738"/>
              <a:gd name="connsiteY3" fmla="*/ 568960 h 1310640"/>
              <a:gd name="connsiteX4" fmla="*/ 105258 w 1659738"/>
              <a:gd name="connsiteY4" fmla="*/ 680720 h 1310640"/>
              <a:gd name="connsiteX5" fmla="*/ 54458 w 1659738"/>
              <a:gd name="connsiteY5" fmla="*/ 802640 h 1310640"/>
              <a:gd name="connsiteX6" fmla="*/ 877418 w 1659738"/>
              <a:gd name="connsiteY6" fmla="*/ 924560 h 1310640"/>
              <a:gd name="connsiteX7" fmla="*/ 1324458 w 1659738"/>
              <a:gd name="connsiteY7" fmla="*/ 975360 h 1310640"/>
              <a:gd name="connsiteX8" fmla="*/ 1537818 w 1659738"/>
              <a:gd name="connsiteY8" fmla="*/ 1158240 h 1310640"/>
              <a:gd name="connsiteX9" fmla="*/ 1547978 w 1659738"/>
              <a:gd name="connsiteY9" fmla="*/ 1310640 h 1310640"/>
              <a:gd name="connsiteX0" fmla="*/ 1661451 w 1661451"/>
              <a:gd name="connsiteY0" fmla="*/ 0 h 1310640"/>
              <a:gd name="connsiteX1" fmla="*/ 1427771 w 1661451"/>
              <a:gd name="connsiteY1" fmla="*/ 375920 h 1310640"/>
              <a:gd name="connsiteX2" fmla="*/ 747051 w 1661451"/>
              <a:gd name="connsiteY2" fmla="*/ 548640 h 1310640"/>
              <a:gd name="connsiteX3" fmla="*/ 381291 w 1661451"/>
              <a:gd name="connsiteY3" fmla="*/ 619760 h 1310640"/>
              <a:gd name="connsiteX4" fmla="*/ 106971 w 1661451"/>
              <a:gd name="connsiteY4" fmla="*/ 680720 h 1310640"/>
              <a:gd name="connsiteX5" fmla="*/ 56171 w 1661451"/>
              <a:gd name="connsiteY5" fmla="*/ 802640 h 1310640"/>
              <a:gd name="connsiteX6" fmla="*/ 879131 w 1661451"/>
              <a:gd name="connsiteY6" fmla="*/ 924560 h 1310640"/>
              <a:gd name="connsiteX7" fmla="*/ 1326171 w 1661451"/>
              <a:gd name="connsiteY7" fmla="*/ 975360 h 1310640"/>
              <a:gd name="connsiteX8" fmla="*/ 1539531 w 1661451"/>
              <a:gd name="connsiteY8" fmla="*/ 1158240 h 1310640"/>
              <a:gd name="connsiteX9" fmla="*/ 1549691 w 1661451"/>
              <a:gd name="connsiteY9" fmla="*/ 1310640 h 1310640"/>
              <a:gd name="connsiteX0" fmla="*/ 1677236 w 1677236"/>
              <a:gd name="connsiteY0" fmla="*/ 0 h 1310640"/>
              <a:gd name="connsiteX1" fmla="*/ 1443556 w 1677236"/>
              <a:gd name="connsiteY1" fmla="*/ 375920 h 1310640"/>
              <a:gd name="connsiteX2" fmla="*/ 762836 w 1677236"/>
              <a:gd name="connsiteY2" fmla="*/ 548640 h 1310640"/>
              <a:gd name="connsiteX3" fmla="*/ 397076 w 1677236"/>
              <a:gd name="connsiteY3" fmla="*/ 619760 h 1310640"/>
              <a:gd name="connsiteX4" fmla="*/ 122756 w 1677236"/>
              <a:gd name="connsiteY4" fmla="*/ 680720 h 1310640"/>
              <a:gd name="connsiteX5" fmla="*/ 71956 w 1677236"/>
              <a:gd name="connsiteY5" fmla="*/ 802640 h 1310640"/>
              <a:gd name="connsiteX6" fmla="*/ 1108276 w 1677236"/>
              <a:gd name="connsiteY6" fmla="*/ 894080 h 1310640"/>
              <a:gd name="connsiteX7" fmla="*/ 1341956 w 1677236"/>
              <a:gd name="connsiteY7" fmla="*/ 975360 h 1310640"/>
              <a:gd name="connsiteX8" fmla="*/ 1555316 w 1677236"/>
              <a:gd name="connsiteY8" fmla="*/ 1158240 h 1310640"/>
              <a:gd name="connsiteX9" fmla="*/ 1565476 w 1677236"/>
              <a:gd name="connsiteY9" fmla="*/ 1310640 h 1310640"/>
              <a:gd name="connsiteX0" fmla="*/ 1677236 w 1677236"/>
              <a:gd name="connsiteY0" fmla="*/ 0 h 1310640"/>
              <a:gd name="connsiteX1" fmla="*/ 1443556 w 1677236"/>
              <a:gd name="connsiteY1" fmla="*/ 375920 h 1310640"/>
              <a:gd name="connsiteX2" fmla="*/ 762836 w 1677236"/>
              <a:gd name="connsiteY2" fmla="*/ 548640 h 1310640"/>
              <a:gd name="connsiteX3" fmla="*/ 397076 w 1677236"/>
              <a:gd name="connsiteY3" fmla="*/ 619760 h 1310640"/>
              <a:gd name="connsiteX4" fmla="*/ 122756 w 1677236"/>
              <a:gd name="connsiteY4" fmla="*/ 680720 h 1310640"/>
              <a:gd name="connsiteX5" fmla="*/ 71956 w 1677236"/>
              <a:gd name="connsiteY5" fmla="*/ 802640 h 1310640"/>
              <a:gd name="connsiteX6" fmla="*/ 1108276 w 1677236"/>
              <a:gd name="connsiteY6" fmla="*/ 894080 h 1310640"/>
              <a:gd name="connsiteX7" fmla="*/ 1433396 w 1677236"/>
              <a:gd name="connsiteY7" fmla="*/ 975360 h 1310640"/>
              <a:gd name="connsiteX8" fmla="*/ 1555316 w 1677236"/>
              <a:gd name="connsiteY8" fmla="*/ 1158240 h 1310640"/>
              <a:gd name="connsiteX9" fmla="*/ 1565476 w 1677236"/>
              <a:gd name="connsiteY9" fmla="*/ 131064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7236" h="1310640">
                <a:moveTo>
                  <a:pt x="1677236" y="0"/>
                </a:moveTo>
                <a:cubicBezTo>
                  <a:pt x="1636596" y="142240"/>
                  <a:pt x="1595956" y="284480"/>
                  <a:pt x="1443556" y="375920"/>
                </a:cubicBezTo>
                <a:cubicBezTo>
                  <a:pt x="1291156" y="467360"/>
                  <a:pt x="937249" y="508000"/>
                  <a:pt x="762836" y="548640"/>
                </a:cubicBezTo>
                <a:cubicBezTo>
                  <a:pt x="588423" y="589280"/>
                  <a:pt x="503756" y="597747"/>
                  <a:pt x="397076" y="619760"/>
                </a:cubicBezTo>
                <a:cubicBezTo>
                  <a:pt x="290396" y="641773"/>
                  <a:pt x="176943" y="650240"/>
                  <a:pt x="122756" y="680720"/>
                </a:cubicBezTo>
                <a:cubicBezTo>
                  <a:pt x="68569" y="711200"/>
                  <a:pt x="-92297" y="767080"/>
                  <a:pt x="71956" y="802640"/>
                </a:cubicBezTo>
                <a:cubicBezTo>
                  <a:pt x="236209" y="838200"/>
                  <a:pt x="881369" y="865293"/>
                  <a:pt x="1108276" y="894080"/>
                </a:cubicBezTo>
                <a:cubicBezTo>
                  <a:pt x="1335183" y="922867"/>
                  <a:pt x="1358889" y="931333"/>
                  <a:pt x="1433396" y="975360"/>
                </a:cubicBezTo>
                <a:cubicBezTo>
                  <a:pt x="1507903" y="1019387"/>
                  <a:pt x="1533303" y="1102360"/>
                  <a:pt x="1555316" y="1158240"/>
                </a:cubicBezTo>
                <a:cubicBezTo>
                  <a:pt x="1577329" y="1214120"/>
                  <a:pt x="1555316" y="1276773"/>
                  <a:pt x="1565476" y="1310640"/>
                </a:cubicBezTo>
              </a:path>
            </a:pathLst>
          </a:custGeom>
          <a:noFill/>
          <a:ln w="34925">
            <a:solidFill>
              <a:srgbClr val="CC0099"/>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文本框 20"/>
          <p:cNvSpPr txBox="1"/>
          <p:nvPr/>
        </p:nvSpPr>
        <p:spPr>
          <a:xfrm>
            <a:off x="2389397" y="3301448"/>
            <a:ext cx="1569660" cy="369332"/>
          </a:xfrm>
          <a:prstGeom prst="rect">
            <a:avLst/>
          </a:prstGeom>
          <a:noFill/>
        </p:spPr>
        <p:txBody>
          <a:bodyPr wrap="none" rtlCol="0">
            <a:spAutoFit/>
          </a:bodyPr>
          <a:lstStyle/>
          <a:p>
            <a:r>
              <a:rPr lang="zh-CN" altLang="en-US" b="1" dirty="0">
                <a:solidFill>
                  <a:srgbClr val="CC0099"/>
                </a:solidFill>
                <a:latin typeface="华文楷体" panose="02010600040101010101" pitchFamily="2" charset="-122"/>
                <a:ea typeface="华文楷体" panose="02010600040101010101" pitchFamily="2" charset="-122"/>
              </a:rPr>
              <a:t>被动建立连接</a:t>
            </a:r>
          </a:p>
        </p:txBody>
      </p:sp>
      <p:sp>
        <p:nvSpPr>
          <p:cNvPr id="6" name="圆角矩形 5"/>
          <p:cNvSpPr/>
          <p:nvPr/>
        </p:nvSpPr>
        <p:spPr>
          <a:xfrm>
            <a:off x="1199032" y="5088954"/>
            <a:ext cx="4182865" cy="1616645"/>
          </a:xfrm>
          <a:prstGeom prst="roundRect">
            <a:avLst/>
          </a:prstGeom>
          <a:solidFill>
            <a:schemeClr val="accent6">
              <a:lumMod val="20000"/>
              <a:lumOff val="80000"/>
              <a:alpha val="40000"/>
            </a:schemeClr>
          </a:solidFill>
          <a:ln>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5786844" y="4660087"/>
            <a:ext cx="1828801" cy="2071638"/>
          </a:xfrm>
          <a:prstGeom prst="roundRect">
            <a:avLst/>
          </a:prstGeom>
          <a:solidFill>
            <a:schemeClr val="accent6">
              <a:lumMod val="20000"/>
              <a:lumOff val="80000"/>
              <a:alpha val="40000"/>
            </a:schemeClr>
          </a:solidFill>
          <a:ln>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818811" y="4348145"/>
            <a:ext cx="1107996" cy="369332"/>
          </a:xfrm>
          <a:prstGeom prst="rect">
            <a:avLst/>
          </a:prstGeom>
          <a:solidFill>
            <a:schemeClr val="bg1"/>
          </a:solidFill>
        </p:spPr>
        <p:txBody>
          <a:bodyPr wrap="none" rtlCol="0">
            <a:spAutoFit/>
          </a:bodyPr>
          <a:lstStyle/>
          <a:p>
            <a:r>
              <a:rPr lang="zh-CN" altLang="en-US" b="1" dirty="0">
                <a:solidFill>
                  <a:schemeClr val="accent5">
                    <a:lumMod val="75000"/>
                  </a:schemeClr>
                </a:solidFill>
                <a:latin typeface="华文楷体" panose="02010600040101010101" pitchFamily="2" charset="-122"/>
                <a:ea typeface="华文楷体" panose="02010600040101010101" pitchFamily="2" charset="-122"/>
              </a:rPr>
              <a:t>被动关闭</a:t>
            </a:r>
          </a:p>
        </p:txBody>
      </p:sp>
      <p:sp>
        <p:nvSpPr>
          <p:cNvPr id="22" name="椭圆 21"/>
          <p:cNvSpPr/>
          <p:nvPr/>
        </p:nvSpPr>
        <p:spPr>
          <a:xfrm>
            <a:off x="1439902" y="5650411"/>
            <a:ext cx="1734325" cy="711200"/>
          </a:xfrm>
          <a:prstGeom prst="ellipse">
            <a:avLst/>
          </a:prstGeom>
          <a:noFill/>
          <a:ln w="34925">
            <a:solidFill>
              <a:srgbClr val="CC0099"/>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文本框 27"/>
          <p:cNvSpPr txBox="1"/>
          <p:nvPr/>
        </p:nvSpPr>
        <p:spPr>
          <a:xfrm>
            <a:off x="1151794" y="4770623"/>
            <a:ext cx="1107996" cy="369332"/>
          </a:xfrm>
          <a:prstGeom prst="rect">
            <a:avLst/>
          </a:prstGeom>
          <a:solidFill>
            <a:schemeClr val="bg1"/>
          </a:solidFill>
        </p:spPr>
        <p:txBody>
          <a:bodyPr wrap="none" rtlCol="0">
            <a:spAutoFit/>
          </a:bodyPr>
          <a:lstStyle/>
          <a:p>
            <a:r>
              <a:rPr lang="zh-CN" altLang="en-US" b="1" dirty="0">
                <a:solidFill>
                  <a:schemeClr val="accent5">
                    <a:lumMod val="75000"/>
                  </a:schemeClr>
                </a:solidFill>
                <a:latin typeface="华文楷体" panose="02010600040101010101" pitchFamily="2" charset="-122"/>
                <a:ea typeface="华文楷体" panose="02010600040101010101" pitchFamily="2" charset="-122"/>
              </a:rPr>
              <a:t>主动关闭</a:t>
            </a:r>
          </a:p>
        </p:txBody>
      </p:sp>
      <p:sp>
        <p:nvSpPr>
          <p:cNvPr id="23" name="文本框 22"/>
          <p:cNvSpPr txBox="1"/>
          <p:nvPr/>
        </p:nvSpPr>
        <p:spPr>
          <a:xfrm>
            <a:off x="394873" y="5465745"/>
            <a:ext cx="1569660" cy="369332"/>
          </a:xfrm>
          <a:prstGeom prst="rect">
            <a:avLst/>
          </a:prstGeom>
          <a:noFill/>
        </p:spPr>
        <p:txBody>
          <a:bodyPr wrap="none" rtlCol="0">
            <a:spAutoFit/>
          </a:bodyPr>
          <a:lstStyle/>
          <a:p>
            <a:r>
              <a:rPr lang="zh-CN" altLang="en-US" b="1" dirty="0">
                <a:solidFill>
                  <a:srgbClr val="CC0099"/>
                </a:solidFill>
                <a:latin typeface="华文楷体" panose="02010600040101010101" pitchFamily="2" charset="-122"/>
                <a:ea typeface="华文楷体" panose="02010600040101010101" pitchFamily="2" charset="-122"/>
              </a:rPr>
              <a:t>仍可接收数据</a:t>
            </a:r>
          </a:p>
        </p:txBody>
      </p:sp>
      <p:sp>
        <p:nvSpPr>
          <p:cNvPr id="26" name="椭圆 25"/>
          <p:cNvSpPr/>
          <p:nvPr/>
        </p:nvSpPr>
        <p:spPr>
          <a:xfrm>
            <a:off x="3769335" y="6144019"/>
            <a:ext cx="1734325" cy="711200"/>
          </a:xfrm>
          <a:prstGeom prst="ellipse">
            <a:avLst/>
          </a:prstGeom>
          <a:noFill/>
          <a:ln w="34925">
            <a:solidFill>
              <a:srgbClr val="CC0099"/>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文本框 26"/>
          <p:cNvSpPr txBox="1"/>
          <p:nvPr/>
        </p:nvSpPr>
        <p:spPr>
          <a:xfrm>
            <a:off x="3273638" y="5728514"/>
            <a:ext cx="5763116" cy="369332"/>
          </a:xfrm>
          <a:prstGeom prst="rect">
            <a:avLst/>
          </a:prstGeom>
          <a:solidFill>
            <a:schemeClr val="bg1"/>
          </a:solidFill>
        </p:spPr>
        <p:txBody>
          <a:bodyPr wrap="none" rtlCol="0">
            <a:spAutoFit/>
          </a:bodyPr>
          <a:lstStyle/>
          <a:p>
            <a:r>
              <a:rPr lang="zh-CN" altLang="en-US" b="1" dirty="0">
                <a:solidFill>
                  <a:srgbClr val="CC0099"/>
                </a:solidFill>
                <a:latin typeface="华文楷体" panose="02010600040101010101" pitchFamily="2" charset="-122"/>
                <a:ea typeface="华文楷体" panose="02010600040101010101" pitchFamily="2" charset="-122"/>
              </a:rPr>
              <a:t>主动关闭的一方需再等待</a:t>
            </a:r>
            <a:r>
              <a:rPr lang="en-US" altLang="zh-CN" b="1" dirty="0">
                <a:solidFill>
                  <a:srgbClr val="CC0099"/>
                </a:solidFill>
                <a:latin typeface="华文楷体" panose="02010600040101010101" pitchFamily="2" charset="-122"/>
                <a:ea typeface="华文楷体" panose="02010600040101010101" pitchFamily="2" charset="-122"/>
              </a:rPr>
              <a:t>1-4</a:t>
            </a:r>
            <a:r>
              <a:rPr lang="zh-CN" altLang="en-US" b="1" dirty="0">
                <a:solidFill>
                  <a:srgbClr val="CC0099"/>
                </a:solidFill>
                <a:latin typeface="华文楷体" panose="02010600040101010101" pitchFamily="2" charset="-122"/>
                <a:ea typeface="华文楷体" panose="02010600040101010101" pitchFamily="2" charset="-122"/>
              </a:rPr>
              <a:t>分钟才能回到</a:t>
            </a:r>
            <a:r>
              <a:rPr lang="en-US" altLang="zh-CN" b="1" dirty="0">
                <a:solidFill>
                  <a:srgbClr val="CC0099"/>
                </a:solidFill>
                <a:latin typeface="华文楷体" panose="02010600040101010101" pitchFamily="2" charset="-122"/>
                <a:ea typeface="华文楷体" panose="02010600040101010101" pitchFamily="2" charset="-122"/>
              </a:rPr>
              <a:t>CLOSED</a:t>
            </a:r>
            <a:r>
              <a:rPr lang="zh-CN" altLang="en-US" b="1" dirty="0">
                <a:solidFill>
                  <a:srgbClr val="CC0099"/>
                </a:solidFill>
                <a:latin typeface="华文楷体" panose="02010600040101010101" pitchFamily="2" charset="-122"/>
                <a:ea typeface="华文楷体" panose="02010600040101010101" pitchFamily="2" charset="-122"/>
              </a:rPr>
              <a:t>状态</a:t>
            </a:r>
          </a:p>
        </p:txBody>
      </p:sp>
      <p:sp>
        <p:nvSpPr>
          <p:cNvPr id="24" name="椭圆 23"/>
          <p:cNvSpPr/>
          <p:nvPr/>
        </p:nvSpPr>
        <p:spPr>
          <a:xfrm>
            <a:off x="5834083" y="4920131"/>
            <a:ext cx="1734325" cy="711200"/>
          </a:xfrm>
          <a:prstGeom prst="ellipse">
            <a:avLst/>
          </a:prstGeom>
          <a:noFill/>
          <a:ln w="34925">
            <a:solidFill>
              <a:srgbClr val="CC0099"/>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文本框 24"/>
          <p:cNvSpPr txBox="1"/>
          <p:nvPr/>
        </p:nvSpPr>
        <p:spPr>
          <a:xfrm>
            <a:off x="7117140" y="4735465"/>
            <a:ext cx="1569660" cy="369332"/>
          </a:xfrm>
          <a:prstGeom prst="rect">
            <a:avLst/>
          </a:prstGeom>
          <a:noFill/>
        </p:spPr>
        <p:txBody>
          <a:bodyPr wrap="none" rtlCol="0">
            <a:spAutoFit/>
          </a:bodyPr>
          <a:lstStyle/>
          <a:p>
            <a:r>
              <a:rPr lang="zh-CN" altLang="en-US" b="1" dirty="0">
                <a:solidFill>
                  <a:srgbClr val="CC0099"/>
                </a:solidFill>
                <a:latin typeface="华文楷体" panose="02010600040101010101" pitchFamily="2" charset="-122"/>
                <a:ea typeface="华文楷体" panose="02010600040101010101" pitchFamily="2" charset="-122"/>
              </a:rPr>
              <a:t>仍可发送数据</a:t>
            </a:r>
          </a:p>
        </p:txBody>
      </p:sp>
      <p:pic>
        <p:nvPicPr>
          <p:cNvPr id="32" name="图片 31">
            <a:extLst>
              <a:ext uri="{FF2B5EF4-FFF2-40B4-BE49-F238E27FC236}">
                <a16:creationId xmlns:a16="http://schemas.microsoft.com/office/drawing/2014/main" id="{918FDFE2-25E5-42DC-97E2-82A605534A68}"/>
              </a:ext>
            </a:extLst>
          </p:cNvPr>
          <p:cNvPicPr>
            <a:picLocks noChangeAspect="1"/>
          </p:cNvPicPr>
          <p:nvPr/>
        </p:nvPicPr>
        <p:blipFill>
          <a:blip r:embed="rId5"/>
          <a:stretch>
            <a:fillRect/>
          </a:stretch>
        </p:blipFill>
        <p:spPr>
          <a:xfrm>
            <a:off x="5502773" y="0"/>
            <a:ext cx="3641227" cy="2139868"/>
          </a:xfrm>
          <a:prstGeom prst="rect">
            <a:avLst/>
          </a:prstGeom>
        </p:spPr>
      </p:pic>
    </p:spTree>
    <p:custDataLst>
      <p:tags r:id="rId1"/>
    </p:custDataLst>
    <p:extLst>
      <p:ext uri="{BB962C8B-B14F-4D97-AF65-F5344CB8AC3E}">
        <p14:creationId xmlns:p14="http://schemas.microsoft.com/office/powerpoint/2010/main" val="1561191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ssolv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ssolv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dissolv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up)">
                                      <p:cBhvr>
                                        <p:cTn id="35" dur="500"/>
                                        <p:tgtEl>
                                          <p:spTgt spid="20"/>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dissolv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dissolve">
                                      <p:cBhvr>
                                        <p:cTn id="43" dur="500"/>
                                        <p:tgtEl>
                                          <p:spTgt spid="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dissolve">
                                      <p:cBhvr>
                                        <p:cTn id="46" dur="500"/>
                                        <p:tgtEl>
                                          <p:spTgt spid="28"/>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dissolve">
                                      <p:cBhvr>
                                        <p:cTn id="51" dur="500"/>
                                        <p:tgtEl>
                                          <p:spTgt spid="29"/>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dissolve">
                                      <p:cBhvr>
                                        <p:cTn id="54" dur="500"/>
                                        <p:tgtEl>
                                          <p:spTgt spid="30"/>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barn(inVertical)">
                                      <p:cBhvr>
                                        <p:cTn id="59" dur="500"/>
                                        <p:tgtEl>
                                          <p:spTgt spid="22"/>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dissolve">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arn(inVertical)">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inVertical)">
                                      <p:cBhvr>
                                        <p:cTn id="75" dur="500"/>
                                        <p:tgtEl>
                                          <p:spTgt spid="26"/>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dissolve">
                                      <p:cBhvr>
                                        <p:cTn id="7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1" grpId="0"/>
      <p:bldP spid="6" grpId="0" animBg="1"/>
      <p:bldP spid="29" grpId="0" animBg="1"/>
      <p:bldP spid="30" grpId="0" animBg="1"/>
      <p:bldP spid="22" grpId="0" animBg="1"/>
      <p:bldP spid="28" grpId="0" animBg="1"/>
      <p:bldP spid="23" grpId="0"/>
      <p:bldP spid="26" grpId="0" animBg="1"/>
      <p:bldP spid="27" grpId="0" animBg="1"/>
      <p:bldP spid="24" grpId="0" animBg="1"/>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a:xfrm>
            <a:off x="457199" y="1444978"/>
            <a:ext cx="8370711" cy="5034843"/>
          </a:xfrm>
        </p:spPr>
        <p:txBody>
          <a:bodyPr/>
          <a:lstStyle/>
          <a:p>
            <a:r>
              <a:rPr lang="en-US" altLang="zh-CN" dirty="0"/>
              <a:t>TCP</a:t>
            </a:r>
            <a:r>
              <a:rPr lang="zh-CN" altLang="en-US" dirty="0"/>
              <a:t>传输总是需要确认的</a:t>
            </a:r>
            <a:endParaRPr lang="en-US" altLang="zh-CN" dirty="0"/>
          </a:p>
          <a:p>
            <a:r>
              <a:rPr lang="en-US" altLang="zh-CN" dirty="0"/>
              <a:t>SYN/FIN</a:t>
            </a:r>
            <a:r>
              <a:rPr lang="zh-CN" altLang="en-US" dirty="0"/>
              <a:t>是占用序号的</a:t>
            </a:r>
            <a:endParaRPr lang="en-US" altLang="zh-CN" dirty="0"/>
          </a:p>
          <a:p>
            <a:r>
              <a:rPr lang="zh-CN" altLang="en-US" dirty="0"/>
              <a:t>连接释放可以采用</a:t>
            </a:r>
            <a:r>
              <a:rPr lang="en-US" altLang="zh-CN" dirty="0"/>
              <a:t>FIN/RST</a:t>
            </a:r>
            <a:r>
              <a:rPr lang="zh-CN" altLang="en-US" dirty="0"/>
              <a:t>两种方式</a:t>
            </a:r>
            <a:endParaRPr lang="en-US" altLang="zh-CN" dirty="0"/>
          </a:p>
          <a:p>
            <a:r>
              <a:rPr lang="en-US" altLang="zh-CN" dirty="0"/>
              <a:t>TCP</a:t>
            </a:r>
            <a:r>
              <a:rPr lang="zh-CN" altLang="en-US" dirty="0"/>
              <a:t>需要考虑报文段丢失，设计重传机制</a:t>
            </a:r>
            <a:endParaRPr lang="en-US" altLang="zh-CN" dirty="0"/>
          </a:p>
          <a:p>
            <a:r>
              <a:rPr lang="zh-CN" altLang="en-US" dirty="0"/>
              <a:t>连接释放需要考虑释放时机和完全释放的问题</a:t>
            </a:r>
            <a:endParaRPr lang="en-US" altLang="zh-CN" dirty="0"/>
          </a:p>
          <a:p>
            <a:pPr marL="0" indent="0">
              <a:buNone/>
            </a:pPr>
            <a:endParaRPr lang="en-US" altLang="zh-CN" dirty="0"/>
          </a:p>
          <a:p>
            <a:pPr marL="0" indent="0" algn="ctr">
              <a:buNone/>
            </a:pPr>
            <a:r>
              <a:rPr lang="zh-CN" altLang="en-US" sz="2000" dirty="0">
                <a:solidFill>
                  <a:srgbClr val="FF0000"/>
                </a:solidFill>
              </a:rPr>
              <a:t>除滑动窗口中序列号与确认号的使用逻辑，其他均不需要记忆</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29</a:t>
            </a:fld>
            <a:endParaRPr lang="zh-CN" altLang="en-US" dirty="0"/>
          </a:p>
        </p:txBody>
      </p:sp>
      <p:sp>
        <p:nvSpPr>
          <p:cNvPr id="5" name="文本框 4"/>
          <p:cNvSpPr txBox="1">
            <a:spLocks noChangeArrowheads="1"/>
          </p:cNvSpPr>
          <p:nvPr/>
        </p:nvSpPr>
        <p:spPr bwMode="auto">
          <a:xfrm>
            <a:off x="6701246" y="87868"/>
            <a:ext cx="23355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5.3.3   TCP</a:t>
            </a:r>
            <a:r>
              <a:rPr lang="zh-CN" altLang="en-US" sz="1800" dirty="0">
                <a:solidFill>
                  <a:schemeClr val="bg2">
                    <a:lumMod val="75000"/>
                  </a:schemeClr>
                </a:solidFill>
                <a:latin typeface="Calibri" panose="020F0502020204030204" pitchFamily="34" charset="0"/>
                <a:ea typeface="黑体" panose="02010609060101010101" pitchFamily="49" charset="-122"/>
              </a:rPr>
              <a:t>连接管理</a:t>
            </a:r>
          </a:p>
        </p:txBody>
      </p:sp>
    </p:spTree>
    <p:custDataLst>
      <p:tags r:id="rId1"/>
    </p:custDataLst>
    <p:extLst>
      <p:ext uri="{BB962C8B-B14F-4D97-AF65-F5344CB8AC3E}">
        <p14:creationId xmlns:p14="http://schemas.microsoft.com/office/powerpoint/2010/main" val="317189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的连接</a:t>
            </a:r>
          </a:p>
        </p:txBody>
      </p:sp>
      <p:sp>
        <p:nvSpPr>
          <p:cNvPr id="3" name="内容占位符 2"/>
          <p:cNvSpPr>
            <a:spLocks noGrp="1"/>
          </p:cNvSpPr>
          <p:nvPr>
            <p:ph idx="1"/>
          </p:nvPr>
        </p:nvSpPr>
        <p:spPr/>
        <p:txBody>
          <a:bodyPr/>
          <a:lstStyle/>
          <a:p>
            <a:r>
              <a:rPr lang="zh-CN" altLang="en-US" dirty="0">
                <a:solidFill>
                  <a:schemeClr val="accent5">
                    <a:lumMod val="50000"/>
                  </a:schemeClr>
                </a:solidFill>
              </a:rPr>
              <a:t>连接</a:t>
            </a:r>
            <a:r>
              <a:rPr lang="zh-CN" altLang="en-US" dirty="0"/>
              <a:t>是</a:t>
            </a:r>
            <a:r>
              <a:rPr lang="en-US" altLang="zh-CN" dirty="0"/>
              <a:t>TCP</a:t>
            </a:r>
            <a:r>
              <a:rPr lang="zh-CN" altLang="en-US" dirty="0"/>
              <a:t>最基本的抽象</a:t>
            </a:r>
            <a:endParaRPr lang="en-US" altLang="zh-CN" dirty="0"/>
          </a:p>
          <a:p>
            <a:pPr lvl="1">
              <a:lnSpc>
                <a:spcPct val="150000"/>
              </a:lnSpc>
            </a:pPr>
            <a:r>
              <a:rPr lang="zh-CN" altLang="en-US" dirty="0"/>
              <a:t>每条</a:t>
            </a:r>
            <a:r>
              <a:rPr lang="en-US" altLang="zh-CN" dirty="0"/>
              <a:t>TCP</a:t>
            </a:r>
            <a:r>
              <a:rPr lang="zh-CN" altLang="en-US" dirty="0"/>
              <a:t>连接是</a:t>
            </a:r>
            <a:r>
              <a:rPr lang="zh-CN" altLang="en-US" dirty="0">
                <a:solidFill>
                  <a:schemeClr val="accent5">
                    <a:lumMod val="50000"/>
                  </a:schemeClr>
                </a:solidFill>
              </a:rPr>
              <a:t>一对双向的</a:t>
            </a:r>
            <a:r>
              <a:rPr lang="zh-CN" altLang="en-US" dirty="0"/>
              <a:t>点对点字节流</a:t>
            </a:r>
            <a:endParaRPr lang="en-US" altLang="zh-CN" dirty="0"/>
          </a:p>
          <a:p>
            <a:pPr lvl="1">
              <a:lnSpc>
                <a:spcPct val="150000"/>
              </a:lnSpc>
            </a:pPr>
            <a:r>
              <a:rPr lang="zh-CN" altLang="en-US" dirty="0"/>
              <a:t>每条</a:t>
            </a:r>
            <a:r>
              <a:rPr lang="en-US" altLang="zh-CN" dirty="0"/>
              <a:t>TCP</a:t>
            </a:r>
            <a:r>
              <a:rPr lang="zh-CN" altLang="en-US" dirty="0"/>
              <a:t>连接两个端点</a:t>
            </a:r>
            <a:endParaRPr lang="en-US" altLang="zh-CN" dirty="0"/>
          </a:p>
          <a:p>
            <a:pPr marL="1008000" lvl="2">
              <a:lnSpc>
                <a:spcPct val="150000"/>
              </a:lnSpc>
            </a:pPr>
            <a:r>
              <a:rPr lang="zh-CN" altLang="en-US" dirty="0"/>
              <a:t>端点，即套接字 </a:t>
            </a:r>
            <a:r>
              <a:rPr lang="en-US" altLang="zh-CN" dirty="0"/>
              <a:t>(socket)</a:t>
            </a:r>
            <a:r>
              <a:rPr lang="zh-CN" altLang="en-US" dirty="0"/>
              <a:t> </a:t>
            </a:r>
            <a:r>
              <a:rPr lang="en-US" altLang="zh-CN" dirty="0"/>
              <a:t>=</a:t>
            </a:r>
            <a:r>
              <a:rPr lang="zh-CN" altLang="en-US" dirty="0"/>
              <a:t>（</a:t>
            </a:r>
            <a:r>
              <a:rPr lang="en-US" altLang="zh-CN" dirty="0"/>
              <a:t>IP</a:t>
            </a:r>
            <a:r>
              <a:rPr lang="zh-CN" altLang="en-US" dirty="0"/>
              <a:t>：</a:t>
            </a:r>
            <a:r>
              <a:rPr lang="en-US" altLang="zh-CN" dirty="0"/>
              <a:t>port</a:t>
            </a:r>
            <a:r>
              <a:rPr lang="zh-CN" altLang="en-US" dirty="0"/>
              <a:t>）</a:t>
            </a:r>
            <a:endParaRPr lang="en-US" altLang="zh-CN" dirty="0"/>
          </a:p>
          <a:p>
            <a:pPr marL="1008000" lvl="2">
              <a:lnSpc>
                <a:spcPct val="150000"/>
              </a:lnSpc>
            </a:pPr>
            <a:r>
              <a:rPr lang="zh-CN" altLang="en-US" dirty="0"/>
              <a:t>每条</a:t>
            </a:r>
            <a:r>
              <a:rPr lang="en-US" altLang="zh-CN" dirty="0"/>
              <a:t>TCP</a:t>
            </a:r>
            <a:r>
              <a:rPr lang="zh-CN" altLang="en-US" dirty="0"/>
              <a:t>连接由两个端点 </a:t>
            </a:r>
            <a:r>
              <a:rPr lang="en-US" altLang="zh-CN" dirty="0"/>
              <a:t>(IP</a:t>
            </a:r>
            <a:r>
              <a:rPr lang="zh-CN" altLang="en-US" dirty="0"/>
              <a:t>和端口的四元组</a:t>
            </a:r>
            <a:r>
              <a:rPr lang="en-US" altLang="zh-CN" dirty="0"/>
              <a:t>) </a:t>
            </a:r>
            <a:r>
              <a:rPr lang="zh-CN" altLang="en-US" dirty="0"/>
              <a:t>唯一标识</a:t>
            </a:r>
            <a:endParaRPr lang="en-US" altLang="zh-CN" dirty="0"/>
          </a:p>
          <a:p>
            <a:pPr marL="1296000" lvl="3">
              <a:lnSpc>
                <a:spcPct val="150000"/>
              </a:lnSpc>
            </a:pPr>
            <a:r>
              <a:rPr lang="en-US" altLang="zh-CN" sz="1800" dirty="0"/>
              <a:t>TCP</a:t>
            </a:r>
            <a:r>
              <a:rPr lang="zh-CN" altLang="en-US" sz="1800" dirty="0"/>
              <a:t>连接 </a:t>
            </a:r>
            <a:r>
              <a:rPr lang="en-US" altLang="zh-CN" sz="1800" dirty="0"/>
              <a:t>= {socket</a:t>
            </a:r>
            <a:r>
              <a:rPr lang="en-US" altLang="zh-CN" sz="1800" baseline="-25000" dirty="0"/>
              <a:t>1</a:t>
            </a:r>
            <a:r>
              <a:rPr lang="zh-CN" altLang="en-US" sz="1800" dirty="0"/>
              <a:t>，</a:t>
            </a:r>
            <a:r>
              <a:rPr lang="en-US" altLang="zh-CN" sz="1800" dirty="0"/>
              <a:t>socket</a:t>
            </a:r>
            <a:r>
              <a:rPr lang="en-US" altLang="zh-CN" sz="1800" baseline="-25000" dirty="0"/>
              <a:t>2</a:t>
            </a:r>
            <a:r>
              <a:rPr lang="en-US" altLang="zh-CN" sz="1800" dirty="0"/>
              <a:t>} </a:t>
            </a:r>
          </a:p>
          <a:p>
            <a:pPr marL="1067406" lvl="3" indent="0">
              <a:lnSpc>
                <a:spcPct val="150000"/>
              </a:lnSpc>
              <a:buNone/>
            </a:pPr>
            <a:r>
              <a:rPr lang="en-US" altLang="zh-CN" sz="1800" dirty="0"/>
              <a:t>                     = {(IP</a:t>
            </a:r>
            <a:r>
              <a:rPr lang="en-US" altLang="zh-CN" sz="1800" baseline="-25000" dirty="0"/>
              <a:t>1</a:t>
            </a:r>
            <a:r>
              <a:rPr lang="en-US" altLang="zh-CN" sz="1800" dirty="0"/>
              <a:t>: port</a:t>
            </a:r>
            <a:r>
              <a:rPr lang="en-US" altLang="zh-CN" sz="1800" baseline="-25000" dirty="0"/>
              <a:t>1</a:t>
            </a:r>
            <a:r>
              <a:rPr lang="en-US" altLang="zh-CN" sz="1800" dirty="0"/>
              <a:t>)</a:t>
            </a:r>
            <a:r>
              <a:rPr lang="zh-CN" altLang="en-US" sz="1800" dirty="0"/>
              <a:t>，</a:t>
            </a:r>
            <a:r>
              <a:rPr lang="en-US" altLang="zh-CN" sz="1800" dirty="0"/>
              <a:t>(IP</a:t>
            </a:r>
            <a:r>
              <a:rPr lang="en-US" altLang="zh-CN" sz="1800" baseline="-25000" dirty="0"/>
              <a:t>2</a:t>
            </a:r>
            <a:r>
              <a:rPr lang="en-US" altLang="zh-CN" sz="1800" dirty="0"/>
              <a:t>: port</a:t>
            </a:r>
            <a:r>
              <a:rPr lang="en-US" altLang="zh-CN" sz="1800" baseline="-25000" dirty="0"/>
              <a:t>2</a:t>
            </a:r>
            <a:r>
              <a:rPr lang="en-US" altLang="zh-CN" sz="1800" dirty="0"/>
              <a:t>)}</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a:t>
            </a:fld>
            <a:endParaRPr lang="zh-CN" altLang="en-US" dirty="0"/>
          </a:p>
        </p:txBody>
      </p:sp>
      <p:sp>
        <p:nvSpPr>
          <p:cNvPr id="5" name="文本框 4"/>
          <p:cNvSpPr txBox="1">
            <a:spLocks noChangeArrowheads="1"/>
          </p:cNvSpPr>
          <p:nvPr/>
        </p:nvSpPr>
        <p:spPr bwMode="auto">
          <a:xfrm>
            <a:off x="6701246" y="87868"/>
            <a:ext cx="23355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5.3.3   TCP</a:t>
            </a:r>
            <a:r>
              <a:rPr lang="zh-CN" altLang="en-US" sz="1800" dirty="0">
                <a:solidFill>
                  <a:schemeClr val="bg2">
                    <a:lumMod val="75000"/>
                  </a:schemeClr>
                </a:solidFill>
                <a:latin typeface="Calibri" panose="020F0502020204030204" pitchFamily="34" charset="0"/>
                <a:ea typeface="黑体" panose="02010609060101010101" pitchFamily="49" charset="-122"/>
              </a:rPr>
              <a:t>连接管理</a:t>
            </a:r>
          </a:p>
        </p:txBody>
      </p:sp>
    </p:spTree>
    <p:custDataLst>
      <p:tags r:id="rId1"/>
    </p:custDataLst>
    <p:extLst>
      <p:ext uri="{BB962C8B-B14F-4D97-AF65-F5344CB8AC3E}">
        <p14:creationId xmlns:p14="http://schemas.microsoft.com/office/powerpoint/2010/main" val="41475117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ssolv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500"/>
                                        <p:tgtEl>
                                          <p:spTgt spid="3">
                                            <p:txEl>
                                              <p:pRg st="5" end="5"/>
                                            </p:txEl>
                                          </p:spTgt>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left)">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1397726" y="2084840"/>
            <a:ext cx="3418110"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en-US" altLang="zh-CN"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Any </a:t>
            </a:r>
          </a:p>
          <a:p>
            <a:pPr>
              <a:spcBef>
                <a:spcPct val="20000"/>
              </a:spcBef>
              <a:buFont typeface="Wingdings" panose="05000000000000000000" pitchFamily="2" charset="2"/>
              <a:buNone/>
            </a:pPr>
            <a:r>
              <a:rPr lang="en-US" altLang="zh-CN"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Questions</a:t>
            </a:r>
            <a:endParaRPr lang="zh-CN" altLang="en-US"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endParaRPr>
          </a:p>
        </p:txBody>
      </p:sp>
      <p:sp>
        <p:nvSpPr>
          <p:cNvPr id="6" name="Text Box 7"/>
          <p:cNvSpPr txBox="1">
            <a:spLocks noChangeArrowheads="1"/>
          </p:cNvSpPr>
          <p:nvPr/>
        </p:nvSpPr>
        <p:spPr bwMode="auto">
          <a:xfrm>
            <a:off x="3518257" y="4850361"/>
            <a:ext cx="176784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zh-CN" altLang="en-US" sz="44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谢谢！</a:t>
            </a:r>
          </a:p>
        </p:txBody>
      </p:sp>
      <p:pic>
        <p:nvPicPr>
          <p:cNvPr id="7" name="图片 1" descr="问号13.jpg"/>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4983480" y="1551990"/>
            <a:ext cx="3298371" cy="329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835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par>
                          <p:cTn id="25" fill="hold">
                            <p:stCondLst>
                              <p:cond delay="2500"/>
                            </p:stCondLst>
                            <p:childTnLst>
                              <p:par>
                                <p:cTn id="26" presetID="9"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的连接管理</a:t>
            </a:r>
          </a:p>
        </p:txBody>
      </p:sp>
      <p:sp>
        <p:nvSpPr>
          <p:cNvPr id="3" name="内容占位符 2"/>
          <p:cNvSpPr>
            <a:spLocks noGrp="1"/>
          </p:cNvSpPr>
          <p:nvPr>
            <p:ph idx="1"/>
          </p:nvPr>
        </p:nvSpPr>
        <p:spPr/>
        <p:txBody>
          <a:bodyPr/>
          <a:lstStyle/>
          <a:p>
            <a:r>
              <a:rPr lang="en-US" altLang="zh-CN" dirty="0"/>
              <a:t>TCP</a:t>
            </a:r>
            <a:r>
              <a:rPr lang="zh-CN" altLang="en-US" dirty="0"/>
              <a:t>连接有三个阶段</a:t>
            </a:r>
            <a:endParaRPr lang="en-US" altLang="zh-CN" dirty="0"/>
          </a:p>
          <a:p>
            <a:pPr lvl="1">
              <a:lnSpc>
                <a:spcPct val="150000"/>
              </a:lnSpc>
            </a:pPr>
            <a:r>
              <a:rPr lang="zh-CN" altLang="en-US" dirty="0"/>
              <a:t>连接建立</a:t>
            </a:r>
            <a:endParaRPr lang="en-US" altLang="zh-CN" dirty="0"/>
          </a:p>
          <a:p>
            <a:pPr lvl="1">
              <a:lnSpc>
                <a:spcPct val="150000"/>
              </a:lnSpc>
            </a:pPr>
            <a:r>
              <a:rPr lang="zh-CN" altLang="en-US" dirty="0"/>
              <a:t>数据传输</a:t>
            </a:r>
            <a:endParaRPr lang="en-US" altLang="zh-CN" dirty="0"/>
          </a:p>
          <a:p>
            <a:pPr lvl="1">
              <a:lnSpc>
                <a:spcPct val="150000"/>
              </a:lnSpc>
            </a:pPr>
            <a:r>
              <a:rPr lang="zh-CN" altLang="en-US" dirty="0"/>
              <a:t>连接释放</a:t>
            </a:r>
            <a:endParaRPr lang="en-US" altLang="zh-CN" dirty="0"/>
          </a:p>
          <a:p>
            <a:pPr>
              <a:spcBef>
                <a:spcPts val="1800"/>
              </a:spcBef>
            </a:pPr>
            <a:r>
              <a:rPr lang="en-US" altLang="zh-CN" dirty="0"/>
              <a:t>TCP</a:t>
            </a:r>
            <a:r>
              <a:rPr lang="zh-CN" altLang="en-US" dirty="0"/>
              <a:t>连接管理</a:t>
            </a:r>
            <a:endParaRPr lang="en-US" altLang="zh-CN" dirty="0"/>
          </a:p>
          <a:p>
            <a:pPr lvl="1">
              <a:lnSpc>
                <a:spcPct val="150000"/>
              </a:lnSpc>
            </a:pPr>
            <a:r>
              <a:rPr lang="zh-CN" altLang="en-US" dirty="0"/>
              <a:t>使</a:t>
            </a:r>
            <a:r>
              <a:rPr lang="en-US" altLang="zh-CN" dirty="0"/>
              <a:t>TCP</a:t>
            </a:r>
            <a:r>
              <a:rPr lang="zh-CN" altLang="en-US" dirty="0"/>
              <a:t>连接的建立和释放都能正常地进行</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a:t>
            </a:fld>
            <a:endParaRPr lang="zh-CN" altLang="en-US" dirty="0"/>
          </a:p>
        </p:txBody>
      </p:sp>
      <p:sp>
        <p:nvSpPr>
          <p:cNvPr id="5" name="文本框 4"/>
          <p:cNvSpPr txBox="1">
            <a:spLocks noChangeArrowheads="1"/>
          </p:cNvSpPr>
          <p:nvPr/>
        </p:nvSpPr>
        <p:spPr bwMode="auto">
          <a:xfrm>
            <a:off x="6701246" y="87868"/>
            <a:ext cx="23355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5.3.3   TCP</a:t>
            </a:r>
            <a:r>
              <a:rPr lang="zh-CN" altLang="en-US" sz="1800" dirty="0">
                <a:solidFill>
                  <a:schemeClr val="bg2">
                    <a:lumMod val="75000"/>
                  </a:schemeClr>
                </a:solidFill>
                <a:latin typeface="Calibri" panose="020F0502020204030204" pitchFamily="34" charset="0"/>
                <a:ea typeface="黑体" panose="02010609060101010101" pitchFamily="49" charset="-122"/>
              </a:rPr>
              <a:t>连接管理</a:t>
            </a:r>
          </a:p>
        </p:txBody>
      </p:sp>
    </p:spTree>
    <p:custDataLst>
      <p:tags r:id="rId1"/>
    </p:custDataLst>
    <p:extLst>
      <p:ext uri="{BB962C8B-B14F-4D97-AF65-F5344CB8AC3E}">
        <p14:creationId xmlns:p14="http://schemas.microsoft.com/office/powerpoint/2010/main" val="329783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left)">
                                      <p:cBhvr>
                                        <p:cTn id="14" dur="500"/>
                                        <p:tgtEl>
                                          <p:spTgt spid="3">
                                            <p:txEl>
                                              <p:pRg st="2" end="2"/>
                                            </p:txEl>
                                          </p:spTgt>
                                        </p:tgtEl>
                                      </p:cBhvr>
                                    </p:animEffect>
                                  </p:childTnLst>
                                </p:cTn>
                              </p:par>
                              <p:par>
                                <p:cTn id="15" presetID="22" presetClass="entr" presetSubtype="8"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连接建立</a:t>
            </a:r>
          </a:p>
        </p:txBody>
      </p:sp>
      <p:sp>
        <p:nvSpPr>
          <p:cNvPr id="3" name="内容占位符 2"/>
          <p:cNvSpPr>
            <a:spLocks noGrp="1"/>
          </p:cNvSpPr>
          <p:nvPr>
            <p:ph idx="1"/>
          </p:nvPr>
        </p:nvSpPr>
        <p:spPr>
          <a:xfrm>
            <a:off x="457200" y="1444978"/>
            <a:ext cx="8229600" cy="5260621"/>
          </a:xfrm>
        </p:spPr>
        <p:txBody>
          <a:bodyPr/>
          <a:lstStyle/>
          <a:p>
            <a:r>
              <a:rPr lang="en-US" altLang="zh-CN" dirty="0"/>
              <a:t>TCP</a:t>
            </a:r>
            <a:r>
              <a:rPr lang="zh-CN" altLang="en-US" dirty="0"/>
              <a:t>连接建立的目的</a:t>
            </a:r>
            <a:endParaRPr lang="en-US" altLang="zh-CN" dirty="0"/>
          </a:p>
          <a:p>
            <a:pPr lvl="1">
              <a:lnSpc>
                <a:spcPct val="150000"/>
              </a:lnSpc>
            </a:pPr>
            <a:r>
              <a:rPr lang="zh-CN" altLang="en-US" dirty="0"/>
              <a:t>使每一方能够确知对方的存在</a:t>
            </a:r>
            <a:endParaRPr lang="en-US" altLang="zh-CN" dirty="0"/>
          </a:p>
          <a:p>
            <a:pPr lvl="1">
              <a:lnSpc>
                <a:spcPct val="150000"/>
              </a:lnSpc>
            </a:pPr>
            <a:r>
              <a:rPr lang="zh-CN" altLang="en-US" dirty="0"/>
              <a:t>双方确定自己的初始序列号，并通知对端</a:t>
            </a:r>
            <a:endParaRPr lang="en-US" altLang="zh-CN" dirty="0"/>
          </a:p>
          <a:p>
            <a:pPr lvl="2"/>
            <a:r>
              <a:rPr lang="zh-CN" altLang="en-US" dirty="0"/>
              <a:t>两端的初始序列号相互独立，各自</a:t>
            </a:r>
            <a:r>
              <a:rPr lang="zh-CN" altLang="en-US" dirty="0">
                <a:solidFill>
                  <a:srgbClr val="FF0000"/>
                </a:solidFill>
              </a:rPr>
              <a:t>随机选择</a:t>
            </a:r>
            <a:r>
              <a:rPr lang="zh-CN" altLang="en-US" dirty="0"/>
              <a:t>一初始序列号</a:t>
            </a:r>
            <a:endParaRPr lang="en-US" altLang="zh-CN" dirty="0"/>
          </a:p>
          <a:p>
            <a:pPr lvl="3"/>
            <a:r>
              <a:rPr lang="zh-CN" altLang="en-US" dirty="0"/>
              <a:t>为什么随机选择，不从</a:t>
            </a:r>
            <a:r>
              <a:rPr lang="en-US" altLang="zh-CN" dirty="0"/>
              <a:t>0</a:t>
            </a:r>
            <a:r>
              <a:rPr lang="zh-CN" altLang="en-US" dirty="0"/>
              <a:t>开始？</a:t>
            </a:r>
            <a:endParaRPr lang="en-US" altLang="zh-CN" dirty="0"/>
          </a:p>
          <a:p>
            <a:pPr lvl="4"/>
            <a:r>
              <a:rPr lang="zh-CN" altLang="en-US" dirty="0"/>
              <a:t>防止使用同一连接标识的两个不同实例，过快地重复使用同一个序号</a:t>
            </a:r>
          </a:p>
          <a:p>
            <a:pPr lvl="1">
              <a:lnSpc>
                <a:spcPct val="150000"/>
              </a:lnSpc>
            </a:pPr>
            <a:r>
              <a:rPr lang="zh-CN" altLang="en-US" dirty="0"/>
              <a:t>允许双方协商一些参数</a:t>
            </a:r>
            <a:endParaRPr lang="en-US" altLang="zh-CN" dirty="0"/>
          </a:p>
          <a:p>
            <a:pPr lvl="2"/>
            <a:r>
              <a:rPr lang="zh-CN" altLang="en-US" dirty="0"/>
              <a:t>最大报文段长度、最大窗口大小等</a:t>
            </a:r>
          </a:p>
          <a:p>
            <a:pPr lvl="1">
              <a:lnSpc>
                <a:spcPct val="150000"/>
              </a:lnSpc>
            </a:pPr>
            <a:r>
              <a:rPr lang="zh-CN" altLang="en-US" dirty="0"/>
              <a:t>对传输实体资源进行分配</a:t>
            </a:r>
            <a:endParaRPr lang="en-US" altLang="zh-CN" dirty="0"/>
          </a:p>
          <a:p>
            <a:pPr lvl="2"/>
            <a:r>
              <a:rPr lang="zh-CN" altLang="en-US" dirty="0"/>
              <a:t>缓存大小、连接表中的其它项目</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a:t>
            </a:fld>
            <a:endParaRPr lang="zh-CN" altLang="en-US" dirty="0"/>
          </a:p>
        </p:txBody>
      </p:sp>
      <p:sp>
        <p:nvSpPr>
          <p:cNvPr id="5" name="文本框 4"/>
          <p:cNvSpPr txBox="1">
            <a:spLocks noChangeArrowheads="1"/>
          </p:cNvSpPr>
          <p:nvPr/>
        </p:nvSpPr>
        <p:spPr bwMode="auto">
          <a:xfrm>
            <a:off x="6701246" y="87868"/>
            <a:ext cx="23355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5.3.3   TCP</a:t>
            </a:r>
            <a:r>
              <a:rPr lang="zh-CN" altLang="en-US" sz="1800" dirty="0">
                <a:solidFill>
                  <a:schemeClr val="bg2">
                    <a:lumMod val="75000"/>
                  </a:schemeClr>
                </a:solidFill>
                <a:latin typeface="Calibri" panose="020F0502020204030204" pitchFamily="34" charset="0"/>
                <a:ea typeface="黑体" panose="02010609060101010101" pitchFamily="49" charset="-122"/>
              </a:rPr>
              <a:t>连接管理</a:t>
            </a:r>
          </a:p>
        </p:txBody>
      </p:sp>
    </p:spTree>
    <p:custDataLst>
      <p:tags r:id="rId1"/>
    </p:custDataLst>
    <p:extLst>
      <p:ext uri="{BB962C8B-B14F-4D97-AF65-F5344CB8AC3E}">
        <p14:creationId xmlns:p14="http://schemas.microsoft.com/office/powerpoint/2010/main" val="145846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dissolv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dissolve">
                                      <p:cBhvr>
                                        <p:cTn id="45" dur="500"/>
                                        <p:tgtEl>
                                          <p:spTgt spid="3">
                                            <p:txEl>
                                              <p:pRg st="8" end="8"/>
                                            </p:txEl>
                                          </p:spTgt>
                                        </p:tgtEl>
                                      </p:cBhvr>
                                    </p:animEffect>
                                  </p:childTnLst>
                                </p:cTn>
                              </p:par>
                              <p:par>
                                <p:cTn id="46" presetID="9" presetClass="entr" presetSubtype="0" fill="hold"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dissolve">
                                      <p:cBhvr>
                                        <p:cTn id="4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连接建立</a:t>
            </a:r>
          </a:p>
        </p:txBody>
      </p:sp>
      <p:sp>
        <p:nvSpPr>
          <p:cNvPr id="3" name="内容占位符 2"/>
          <p:cNvSpPr>
            <a:spLocks noGrp="1"/>
          </p:cNvSpPr>
          <p:nvPr>
            <p:ph idx="1"/>
          </p:nvPr>
        </p:nvSpPr>
        <p:spPr>
          <a:xfrm>
            <a:off x="457200" y="1444978"/>
            <a:ext cx="8229600" cy="5260621"/>
          </a:xfrm>
        </p:spPr>
        <p:txBody>
          <a:bodyPr/>
          <a:lstStyle/>
          <a:p>
            <a:pPr>
              <a:spcBef>
                <a:spcPts val="1800"/>
              </a:spcBef>
            </a:pPr>
            <a:r>
              <a:rPr lang="en-US" altLang="zh-CN" dirty="0"/>
              <a:t>TCP </a:t>
            </a:r>
            <a:r>
              <a:rPr lang="zh-CN" altLang="en-US" dirty="0"/>
              <a:t>连接的建立采用</a:t>
            </a:r>
            <a:r>
              <a:rPr lang="zh-CN" altLang="en-US" dirty="0">
                <a:solidFill>
                  <a:schemeClr val="accent5">
                    <a:lumMod val="50000"/>
                  </a:schemeClr>
                </a:solidFill>
              </a:rPr>
              <a:t>客户</a:t>
            </a:r>
            <a:r>
              <a:rPr lang="en-US" altLang="zh-CN" dirty="0">
                <a:solidFill>
                  <a:schemeClr val="accent5">
                    <a:lumMod val="50000"/>
                  </a:schemeClr>
                </a:solidFill>
              </a:rPr>
              <a:t>-</a:t>
            </a:r>
            <a:r>
              <a:rPr lang="zh-CN" altLang="en-US" dirty="0">
                <a:solidFill>
                  <a:schemeClr val="accent5">
                    <a:lumMod val="50000"/>
                  </a:schemeClr>
                </a:solidFill>
              </a:rPr>
              <a:t>服务器</a:t>
            </a:r>
            <a:r>
              <a:rPr lang="zh-CN" altLang="en-US" dirty="0"/>
              <a:t>方式</a:t>
            </a:r>
          </a:p>
          <a:p>
            <a:pPr lvl="1">
              <a:lnSpc>
                <a:spcPct val="150000"/>
              </a:lnSpc>
            </a:pPr>
            <a:r>
              <a:rPr lang="zh-CN" altLang="en-US" dirty="0"/>
              <a:t>客户</a:t>
            </a:r>
            <a:r>
              <a:rPr lang="en-US" altLang="zh-CN" dirty="0"/>
              <a:t>(client)</a:t>
            </a:r>
            <a:r>
              <a:rPr lang="zh-CN" altLang="en-US" dirty="0"/>
              <a:t>：主动发起连接建立的应用进程</a:t>
            </a:r>
            <a:endParaRPr lang="en-US" altLang="zh-CN" dirty="0"/>
          </a:p>
          <a:p>
            <a:pPr lvl="2"/>
            <a:r>
              <a:rPr lang="zh-CN" altLang="en-US" dirty="0"/>
              <a:t>使用客户端端口号，由协议栈</a:t>
            </a:r>
            <a:r>
              <a:rPr lang="zh-CN" altLang="en-US" dirty="0">
                <a:solidFill>
                  <a:srgbClr val="FF0000"/>
                </a:solidFill>
              </a:rPr>
              <a:t>随机产生</a:t>
            </a:r>
            <a:endParaRPr lang="en-US" altLang="zh-CN" dirty="0">
              <a:solidFill>
                <a:srgbClr val="FF0000"/>
              </a:solidFill>
            </a:endParaRPr>
          </a:p>
          <a:p>
            <a:pPr lvl="1">
              <a:lnSpc>
                <a:spcPct val="150000"/>
              </a:lnSpc>
            </a:pPr>
            <a:r>
              <a:rPr lang="zh-CN" altLang="en-US" dirty="0"/>
              <a:t>服务器</a:t>
            </a:r>
            <a:r>
              <a:rPr lang="en-US" altLang="zh-CN" dirty="0"/>
              <a:t>(server)</a:t>
            </a:r>
            <a:r>
              <a:rPr lang="zh-CN" altLang="en-US" dirty="0"/>
              <a:t>：被动等待连接建立的应用进程</a:t>
            </a:r>
            <a:endParaRPr lang="en-US" altLang="zh-CN" dirty="0"/>
          </a:p>
          <a:p>
            <a:pPr lvl="2"/>
            <a:r>
              <a:rPr lang="zh-CN" altLang="en-US" dirty="0"/>
              <a:t>使用熟知端口号</a:t>
            </a:r>
            <a:endParaRPr lang="en-US" altLang="zh-CN" dirty="0"/>
          </a:p>
          <a:p>
            <a:pPr lvl="2"/>
            <a:r>
              <a:rPr lang="zh-CN" altLang="en-US" dirty="0"/>
              <a:t>例如，</a:t>
            </a:r>
            <a:r>
              <a:rPr lang="en-US" altLang="zh-CN" dirty="0"/>
              <a:t>HTTP: 80</a:t>
            </a:r>
            <a:r>
              <a:rPr lang="zh-CN" altLang="en-US" dirty="0"/>
              <a:t>，</a:t>
            </a:r>
            <a:r>
              <a:rPr lang="en-US" altLang="zh-CN" dirty="0"/>
              <a:t>SSH: 22, FTP: 21</a:t>
            </a:r>
          </a:p>
          <a:p>
            <a:pPr>
              <a:spcBef>
                <a:spcPts val="1800"/>
              </a:spcBef>
            </a:pPr>
            <a:r>
              <a:rPr lang="zh-CN" altLang="en-US" dirty="0"/>
              <a:t>连接的建立是非对称的</a:t>
            </a:r>
          </a:p>
          <a:p>
            <a:pPr lvl="1">
              <a:lnSpc>
                <a:spcPct val="150000"/>
              </a:lnSpc>
            </a:pPr>
            <a:r>
              <a:rPr lang="zh-CN" altLang="en-US" dirty="0"/>
              <a:t>服务器已预先被动打开</a:t>
            </a:r>
            <a:endParaRPr lang="en-US" altLang="zh-CN" dirty="0"/>
          </a:p>
          <a:p>
            <a:pPr lvl="2"/>
            <a:r>
              <a:rPr lang="zh-CN" altLang="en-US" dirty="0"/>
              <a:t>创建传输控制块，进入</a:t>
            </a:r>
            <a:r>
              <a:rPr lang="en-US" altLang="zh-CN" dirty="0"/>
              <a:t>LISTEN</a:t>
            </a:r>
            <a:r>
              <a:rPr lang="zh-CN" altLang="en-US" dirty="0"/>
              <a:t>状态，表示服务程序已准备好，等待客户的连接请求</a:t>
            </a:r>
          </a:p>
          <a:p>
            <a:pPr lvl="1">
              <a:lnSpc>
                <a:spcPct val="150000"/>
              </a:lnSpc>
            </a:pPr>
            <a:r>
              <a:rPr lang="zh-CN" altLang="en-US" dirty="0"/>
              <a:t>连接建立由客户端主动打开开始</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6</a:t>
            </a:fld>
            <a:endParaRPr lang="zh-CN" altLang="en-US" dirty="0"/>
          </a:p>
        </p:txBody>
      </p:sp>
      <p:sp>
        <p:nvSpPr>
          <p:cNvPr id="5" name="文本框 4"/>
          <p:cNvSpPr txBox="1">
            <a:spLocks noChangeArrowheads="1"/>
          </p:cNvSpPr>
          <p:nvPr/>
        </p:nvSpPr>
        <p:spPr bwMode="auto">
          <a:xfrm>
            <a:off x="6701246" y="87868"/>
            <a:ext cx="23355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5.3.3   TCP</a:t>
            </a:r>
            <a:r>
              <a:rPr lang="zh-CN" altLang="en-US" sz="1800" dirty="0">
                <a:solidFill>
                  <a:schemeClr val="bg2">
                    <a:lumMod val="75000"/>
                  </a:schemeClr>
                </a:solidFill>
                <a:latin typeface="Calibri" panose="020F0502020204030204" pitchFamily="34" charset="0"/>
                <a:ea typeface="黑体" panose="02010609060101010101" pitchFamily="49" charset="-122"/>
              </a:rPr>
              <a:t>连接管理</a:t>
            </a:r>
          </a:p>
        </p:txBody>
      </p:sp>
    </p:spTree>
    <p:custDataLst>
      <p:tags r:id="rId1"/>
    </p:custDataLst>
    <p:extLst>
      <p:ext uri="{BB962C8B-B14F-4D97-AF65-F5344CB8AC3E}">
        <p14:creationId xmlns:p14="http://schemas.microsoft.com/office/powerpoint/2010/main" val="1994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dissolve">
                                      <p:cBhvr>
                                        <p:cTn id="36" dur="500"/>
                                        <p:tgtEl>
                                          <p:spTgt spid="3">
                                            <p:txEl>
                                              <p:pRg st="7" end="7"/>
                                            </p:txEl>
                                          </p:spTgt>
                                        </p:tgtEl>
                                      </p:cBhvr>
                                    </p:animEffect>
                                  </p:childTnLst>
                                </p:cTn>
                              </p:par>
                            </p:childTnLst>
                          </p:cTn>
                        </p:par>
                        <p:par>
                          <p:cTn id="37" fill="hold">
                            <p:stCondLst>
                              <p:cond delay="500"/>
                            </p:stCondLst>
                            <p:childTnLst>
                              <p:par>
                                <p:cTn id="38" presetID="9" presetClass="entr" presetSubtype="0" fill="hold" nodeType="after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dissolve">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dissolve">
                                      <p:cBhvr>
                                        <p:cTn id="4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 name="组合 147"/>
          <p:cNvGrpSpPr/>
          <p:nvPr/>
        </p:nvGrpSpPr>
        <p:grpSpPr>
          <a:xfrm>
            <a:off x="2606183" y="3492400"/>
            <a:ext cx="3983474" cy="3365600"/>
            <a:chOff x="2606183" y="3971605"/>
            <a:chExt cx="3983474" cy="2733994"/>
          </a:xfrm>
        </p:grpSpPr>
        <p:sp>
          <p:nvSpPr>
            <p:cNvPr id="149" name="Line 75"/>
            <p:cNvSpPr>
              <a:spLocks noChangeShapeType="1"/>
            </p:cNvSpPr>
            <p:nvPr/>
          </p:nvSpPr>
          <p:spPr bwMode="auto">
            <a:xfrm>
              <a:off x="2606183" y="3971605"/>
              <a:ext cx="0" cy="2733994"/>
            </a:xfrm>
            <a:prstGeom prst="line">
              <a:avLst/>
            </a:prstGeom>
            <a:noFill/>
            <a:ln w="28575">
              <a:solidFill>
                <a:schemeClr val="tx1">
                  <a:lumMod val="75000"/>
                  <a:lumOff val="2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50" name="Line 76"/>
            <p:cNvSpPr>
              <a:spLocks noChangeShapeType="1"/>
            </p:cNvSpPr>
            <p:nvPr/>
          </p:nvSpPr>
          <p:spPr bwMode="auto">
            <a:xfrm>
              <a:off x="6589657" y="3971605"/>
              <a:ext cx="0" cy="2733994"/>
            </a:xfrm>
            <a:prstGeom prst="line">
              <a:avLst/>
            </a:prstGeom>
            <a:noFill/>
            <a:ln w="28575">
              <a:solidFill>
                <a:schemeClr val="tx1">
                  <a:lumMod val="75000"/>
                  <a:lumOff val="2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2" name="标题 1"/>
          <p:cNvSpPr>
            <a:spLocks noGrp="1"/>
          </p:cNvSpPr>
          <p:nvPr>
            <p:ph type="title"/>
          </p:nvPr>
        </p:nvSpPr>
        <p:spPr/>
        <p:txBody>
          <a:bodyPr/>
          <a:lstStyle/>
          <a:p>
            <a:r>
              <a:rPr lang="en-US" altLang="zh-CN" sz="3200" dirty="0"/>
              <a:t>TCP</a:t>
            </a:r>
            <a:r>
              <a:rPr lang="zh-CN" altLang="en-US" sz="3200" dirty="0"/>
              <a:t>连接建立 </a:t>
            </a:r>
            <a:r>
              <a:rPr lang="en-US" altLang="zh-CN" sz="3200" dirty="0"/>
              <a:t>-- </a:t>
            </a:r>
            <a:r>
              <a:rPr lang="zh-CN" altLang="en-US" sz="2800" dirty="0"/>
              <a:t>三次握手 </a:t>
            </a:r>
            <a:r>
              <a:rPr lang="en-US" altLang="zh-CN" sz="2800" dirty="0"/>
              <a:t>(three-way handshake)</a:t>
            </a:r>
            <a:endParaRPr lang="zh-CN" altLang="en-US" sz="4000" dirty="0"/>
          </a:p>
        </p:txBody>
      </p:sp>
      <p:sp>
        <p:nvSpPr>
          <p:cNvPr id="3" name="内容占位符 2"/>
          <p:cNvSpPr>
            <a:spLocks noGrp="1"/>
          </p:cNvSpPr>
          <p:nvPr>
            <p:ph idx="1"/>
          </p:nvPr>
        </p:nvSpPr>
        <p:spPr>
          <a:xfrm>
            <a:off x="467742" y="1368039"/>
            <a:ext cx="7918612" cy="1071701"/>
          </a:xfrm>
        </p:spPr>
        <p:txBody>
          <a:bodyPr/>
          <a:lstStyle/>
          <a:p>
            <a:pPr>
              <a:lnSpc>
                <a:spcPct val="100000"/>
              </a:lnSpc>
              <a:spcBef>
                <a:spcPts val="600"/>
              </a:spcBef>
            </a:pPr>
            <a:r>
              <a:rPr lang="zh-CN" altLang="en-US" sz="2000" dirty="0"/>
              <a:t>最初，两端的</a:t>
            </a:r>
            <a:r>
              <a:rPr lang="en-US" altLang="zh-CN" sz="2000" dirty="0"/>
              <a:t>TCP</a:t>
            </a:r>
            <a:r>
              <a:rPr lang="zh-CN" altLang="en-US" sz="2000" dirty="0"/>
              <a:t>进程都处于</a:t>
            </a:r>
            <a:r>
              <a:rPr lang="en-US" altLang="zh-CN" sz="2000" dirty="0"/>
              <a:t>CLOSED (</a:t>
            </a:r>
            <a:r>
              <a:rPr lang="zh-CN" altLang="en-US" sz="2000" dirty="0"/>
              <a:t>关闭</a:t>
            </a:r>
            <a:r>
              <a:rPr lang="en-US" altLang="zh-CN" sz="2000" dirty="0"/>
              <a:t>)</a:t>
            </a:r>
            <a:r>
              <a:rPr lang="zh-CN" altLang="en-US" sz="2000" dirty="0"/>
              <a:t>状态</a:t>
            </a:r>
            <a:endParaRPr lang="en-US" altLang="zh-CN" sz="2000" dirty="0"/>
          </a:p>
          <a:p>
            <a:pPr lvl="1">
              <a:spcBef>
                <a:spcPts val="600"/>
              </a:spcBef>
            </a:pPr>
            <a:r>
              <a:rPr lang="zh-CN" altLang="en-US" sz="1600" dirty="0"/>
              <a:t>服务器进程</a:t>
            </a:r>
            <a:r>
              <a:rPr lang="en-US" altLang="zh-CN" sz="1600" dirty="0"/>
              <a:t>B</a:t>
            </a:r>
            <a:r>
              <a:rPr lang="zh-CN" altLang="en-US" sz="1600" dirty="0"/>
              <a:t>被动打开连接，进入</a:t>
            </a:r>
            <a:r>
              <a:rPr lang="en-US" altLang="zh-CN" sz="1600" dirty="0"/>
              <a:t>LISTEN (</a:t>
            </a:r>
            <a:r>
              <a:rPr lang="zh-CN" altLang="en-US" sz="1600" dirty="0"/>
              <a:t>收听</a:t>
            </a:r>
            <a:r>
              <a:rPr lang="en-US" altLang="zh-CN" sz="1600" dirty="0"/>
              <a:t>) </a:t>
            </a:r>
            <a:r>
              <a:rPr lang="zh-CN" altLang="en-US" sz="1600" dirty="0"/>
              <a:t>状态，等待客户进程的连接请求</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7</a:t>
            </a:fld>
            <a:endParaRPr lang="zh-CN" altLang="en-US" dirty="0"/>
          </a:p>
        </p:txBody>
      </p:sp>
      <p:sp>
        <p:nvSpPr>
          <p:cNvPr id="5" name="文本框 4"/>
          <p:cNvSpPr txBox="1">
            <a:spLocks noChangeArrowheads="1"/>
          </p:cNvSpPr>
          <p:nvPr/>
        </p:nvSpPr>
        <p:spPr bwMode="auto">
          <a:xfrm>
            <a:off x="6701246" y="87868"/>
            <a:ext cx="23355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5.3.3   TCP</a:t>
            </a:r>
            <a:r>
              <a:rPr lang="zh-CN" altLang="en-US" sz="1800" dirty="0">
                <a:solidFill>
                  <a:schemeClr val="bg2">
                    <a:lumMod val="75000"/>
                  </a:schemeClr>
                </a:solidFill>
                <a:latin typeface="Calibri" panose="020F0502020204030204" pitchFamily="34" charset="0"/>
                <a:ea typeface="黑体" panose="02010609060101010101" pitchFamily="49" charset="-122"/>
              </a:rPr>
              <a:t>连接管理</a:t>
            </a:r>
          </a:p>
        </p:txBody>
      </p:sp>
      <p:grpSp>
        <p:nvGrpSpPr>
          <p:cNvPr id="126" name="组合 125"/>
          <p:cNvGrpSpPr/>
          <p:nvPr/>
        </p:nvGrpSpPr>
        <p:grpSpPr>
          <a:xfrm>
            <a:off x="1854260" y="3492400"/>
            <a:ext cx="899589" cy="436329"/>
            <a:chOff x="1854260" y="3492400"/>
            <a:chExt cx="899589" cy="436329"/>
          </a:xfrm>
        </p:grpSpPr>
        <p:sp>
          <p:nvSpPr>
            <p:cNvPr id="101" name="Rectangle 31"/>
            <p:cNvSpPr>
              <a:spLocks noChangeArrowheads="1"/>
            </p:cNvSpPr>
            <p:nvPr/>
          </p:nvSpPr>
          <p:spPr bwMode="auto">
            <a:xfrm>
              <a:off x="1897835" y="3492400"/>
              <a:ext cx="856014" cy="436329"/>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02" name="Text Box 32"/>
            <p:cNvSpPr txBox="1">
              <a:spLocks noChangeArrowheads="1"/>
            </p:cNvSpPr>
            <p:nvPr/>
          </p:nvSpPr>
          <p:spPr bwMode="auto">
            <a:xfrm>
              <a:off x="1854260" y="3541582"/>
              <a:ext cx="809077" cy="29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571500">
                <a:defRPr>
                  <a:solidFill>
                    <a:schemeClr val="tx1"/>
                  </a:solidFill>
                  <a:latin typeface="Arial" panose="020B0604020202020204" pitchFamily="34" charset="0"/>
                  <a:ea typeface="宋体" panose="02010600030101010101" pitchFamily="2" charset="-122"/>
                </a:defRPr>
              </a:lvl2pPr>
              <a:lvl3pPr marL="1143000">
                <a:defRPr>
                  <a:solidFill>
                    <a:schemeClr val="tx1"/>
                  </a:solidFill>
                  <a:latin typeface="Arial" panose="020B0604020202020204" pitchFamily="34" charset="0"/>
                  <a:ea typeface="宋体" panose="02010600030101010101" pitchFamily="2" charset="-122"/>
                </a:defRPr>
              </a:lvl3pPr>
              <a:lvl4pPr marL="1714500">
                <a:defRPr>
                  <a:solidFill>
                    <a:schemeClr val="tx1"/>
                  </a:solidFill>
                  <a:latin typeface="Arial" panose="020B0604020202020204" pitchFamily="34" charset="0"/>
                  <a:ea typeface="宋体" panose="02010600030101010101" pitchFamily="2" charset="-122"/>
                </a:defRPr>
              </a:lvl4pPr>
              <a:lvl5pPr marL="2286000">
                <a:defRPr>
                  <a:solidFill>
                    <a:schemeClr val="tx1"/>
                  </a:solidFill>
                  <a:latin typeface="Arial" panose="020B0604020202020204" pitchFamily="34" charset="0"/>
                  <a:ea typeface="宋体" panose="02010600030101010101" pitchFamily="2" charset="-122"/>
                </a:defRPr>
              </a:lvl5pPr>
              <a:lvl6pPr marL="2743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srgbClr val="FFFF99"/>
                  </a:solidFill>
                  <a:effectLst/>
                  <a:uLnTx/>
                  <a:uFillTx/>
                  <a:latin typeface="Calibri" panose="020F0502020204030204" pitchFamily="34" charset="0"/>
                  <a:ea typeface="华文楷体" panose="02010600040101010101" pitchFamily="2" charset="-122"/>
                </a:rPr>
                <a:t>CLOSED</a:t>
              </a:r>
            </a:p>
          </p:txBody>
        </p:sp>
      </p:grpSp>
      <p:grpSp>
        <p:nvGrpSpPr>
          <p:cNvPr id="127" name="组合 126"/>
          <p:cNvGrpSpPr/>
          <p:nvPr/>
        </p:nvGrpSpPr>
        <p:grpSpPr>
          <a:xfrm>
            <a:off x="6369069" y="3492400"/>
            <a:ext cx="908021" cy="436329"/>
            <a:chOff x="6369069" y="3492400"/>
            <a:chExt cx="908021" cy="436329"/>
          </a:xfrm>
        </p:grpSpPr>
        <p:sp>
          <p:nvSpPr>
            <p:cNvPr id="103" name="Rectangle 37"/>
            <p:cNvSpPr>
              <a:spLocks noChangeArrowheads="1"/>
            </p:cNvSpPr>
            <p:nvPr/>
          </p:nvSpPr>
          <p:spPr bwMode="auto">
            <a:xfrm>
              <a:off x="6404209" y="3492400"/>
              <a:ext cx="872881" cy="436329"/>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04" name="Text Box 39"/>
            <p:cNvSpPr txBox="1">
              <a:spLocks noChangeArrowheads="1"/>
            </p:cNvSpPr>
            <p:nvPr/>
          </p:nvSpPr>
          <p:spPr bwMode="auto">
            <a:xfrm>
              <a:off x="6369069" y="3541582"/>
              <a:ext cx="809077" cy="29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571500">
                <a:defRPr>
                  <a:solidFill>
                    <a:schemeClr val="tx1"/>
                  </a:solidFill>
                  <a:latin typeface="Arial" panose="020B0604020202020204" pitchFamily="34" charset="0"/>
                  <a:ea typeface="宋体" panose="02010600030101010101" pitchFamily="2" charset="-122"/>
                </a:defRPr>
              </a:lvl2pPr>
              <a:lvl3pPr marL="1143000">
                <a:defRPr>
                  <a:solidFill>
                    <a:schemeClr val="tx1"/>
                  </a:solidFill>
                  <a:latin typeface="Arial" panose="020B0604020202020204" pitchFamily="34" charset="0"/>
                  <a:ea typeface="宋体" panose="02010600030101010101" pitchFamily="2" charset="-122"/>
                </a:defRPr>
              </a:lvl3pPr>
              <a:lvl4pPr marL="1714500">
                <a:defRPr>
                  <a:solidFill>
                    <a:schemeClr val="tx1"/>
                  </a:solidFill>
                  <a:latin typeface="Arial" panose="020B0604020202020204" pitchFamily="34" charset="0"/>
                  <a:ea typeface="宋体" panose="02010600030101010101" pitchFamily="2" charset="-122"/>
                </a:defRPr>
              </a:lvl4pPr>
              <a:lvl5pPr marL="2286000">
                <a:defRPr>
                  <a:solidFill>
                    <a:schemeClr val="tx1"/>
                  </a:solidFill>
                  <a:latin typeface="Arial" panose="020B0604020202020204" pitchFamily="34" charset="0"/>
                  <a:ea typeface="宋体" panose="02010600030101010101" pitchFamily="2" charset="-122"/>
                </a:defRPr>
              </a:lvl5pPr>
              <a:lvl6pPr marL="2743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srgbClr val="FFFF99"/>
                  </a:solidFill>
                  <a:effectLst/>
                  <a:uLnTx/>
                  <a:uFillTx/>
                  <a:latin typeface="Calibri" panose="020F0502020204030204" pitchFamily="34" charset="0"/>
                  <a:ea typeface="华文楷体" panose="02010600040101010101" pitchFamily="2" charset="-122"/>
                </a:rPr>
                <a:t>CLOSED</a:t>
              </a:r>
            </a:p>
          </p:txBody>
        </p:sp>
      </p:grpSp>
      <p:sp>
        <p:nvSpPr>
          <p:cNvPr id="113" name="Rectangle 45"/>
          <p:cNvSpPr>
            <a:spLocks noChangeArrowheads="1"/>
          </p:cNvSpPr>
          <p:nvPr/>
        </p:nvSpPr>
        <p:spPr bwMode="auto">
          <a:xfrm>
            <a:off x="7293689" y="3855690"/>
            <a:ext cx="971274" cy="288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被动打开</a:t>
            </a:r>
          </a:p>
        </p:txBody>
      </p:sp>
      <p:grpSp>
        <p:nvGrpSpPr>
          <p:cNvPr id="123" name="组合 122"/>
          <p:cNvGrpSpPr/>
          <p:nvPr/>
        </p:nvGrpSpPr>
        <p:grpSpPr>
          <a:xfrm>
            <a:off x="2016822" y="2707885"/>
            <a:ext cx="742544" cy="800009"/>
            <a:chOff x="2016822" y="2707885"/>
            <a:chExt cx="742544" cy="800009"/>
          </a:xfrm>
        </p:grpSpPr>
        <p:sp>
          <p:nvSpPr>
            <p:cNvPr id="109" name="Rectangle 55"/>
            <p:cNvSpPr>
              <a:spLocks noChangeArrowheads="1"/>
            </p:cNvSpPr>
            <p:nvPr/>
          </p:nvSpPr>
          <p:spPr bwMode="auto">
            <a:xfrm>
              <a:off x="2479756" y="3004367"/>
              <a:ext cx="279610"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A</a:t>
              </a:r>
            </a:p>
          </p:txBody>
        </p:sp>
        <p:sp>
          <p:nvSpPr>
            <p:cNvPr id="111" name="Rectangle 57"/>
            <p:cNvSpPr>
              <a:spLocks noChangeArrowheads="1"/>
            </p:cNvSpPr>
            <p:nvPr/>
          </p:nvSpPr>
          <p:spPr bwMode="auto">
            <a:xfrm>
              <a:off x="2016822" y="2707885"/>
              <a:ext cx="570573"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客户</a:t>
              </a:r>
            </a:p>
          </p:txBody>
        </p:sp>
        <p:pic>
          <p:nvPicPr>
            <p:cNvPr id="121" name="内容占位符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6822" y="2983969"/>
              <a:ext cx="629006" cy="523925"/>
            </a:xfrm>
            <a:prstGeom prst="rect">
              <a:avLst/>
            </a:prstGeom>
          </p:spPr>
        </p:pic>
      </p:grpSp>
      <p:grpSp>
        <p:nvGrpSpPr>
          <p:cNvPr id="124" name="组合 123"/>
          <p:cNvGrpSpPr/>
          <p:nvPr/>
        </p:nvGrpSpPr>
        <p:grpSpPr>
          <a:xfrm>
            <a:off x="6412643" y="2723149"/>
            <a:ext cx="818530" cy="784744"/>
            <a:chOff x="6412643" y="2723149"/>
            <a:chExt cx="818530" cy="784744"/>
          </a:xfrm>
        </p:grpSpPr>
        <p:sp>
          <p:nvSpPr>
            <p:cNvPr id="110" name="Rectangle 56"/>
            <p:cNvSpPr>
              <a:spLocks noChangeArrowheads="1"/>
            </p:cNvSpPr>
            <p:nvPr/>
          </p:nvSpPr>
          <p:spPr bwMode="auto">
            <a:xfrm>
              <a:off x="6412643" y="3004367"/>
              <a:ext cx="272513"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B</a:t>
              </a:r>
            </a:p>
          </p:txBody>
        </p:sp>
        <p:sp>
          <p:nvSpPr>
            <p:cNvPr id="112" name="Rectangle 58"/>
            <p:cNvSpPr>
              <a:spLocks noChangeArrowheads="1"/>
            </p:cNvSpPr>
            <p:nvPr/>
          </p:nvSpPr>
          <p:spPr bwMode="auto">
            <a:xfrm>
              <a:off x="6456216" y="2723149"/>
              <a:ext cx="774957"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服务器</a:t>
              </a:r>
            </a:p>
          </p:txBody>
        </p:sp>
        <p:pic>
          <p:nvPicPr>
            <p:cNvPr id="122" name="内容占位符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3058" y="2983968"/>
              <a:ext cx="629006" cy="523925"/>
            </a:xfrm>
            <a:prstGeom prst="rect">
              <a:avLst/>
            </a:prstGeom>
          </p:spPr>
        </p:pic>
      </p:grpSp>
      <p:cxnSp>
        <p:nvCxnSpPr>
          <p:cNvPr id="129" name="直接连接符 128"/>
          <p:cNvCxnSpPr/>
          <p:nvPr/>
        </p:nvCxnSpPr>
        <p:spPr>
          <a:xfrm flipV="1">
            <a:off x="7318906" y="3492400"/>
            <a:ext cx="1021281" cy="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8340187" y="3489063"/>
            <a:ext cx="0" cy="69773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V="1">
            <a:off x="7262268" y="4186802"/>
            <a:ext cx="1089243" cy="1"/>
          </a:xfrm>
          <a:prstGeom prst="line">
            <a:avLst/>
          </a:prstGeom>
          <a:ln w="25400">
            <a:solidFill>
              <a:schemeClr val="accent5">
                <a:lumMod val="50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grpSp>
        <p:nvGrpSpPr>
          <p:cNvPr id="138" name="Group 12"/>
          <p:cNvGrpSpPr>
            <a:grpSpLocks/>
          </p:cNvGrpSpPr>
          <p:nvPr/>
        </p:nvGrpSpPr>
        <p:grpSpPr bwMode="auto">
          <a:xfrm>
            <a:off x="6402805" y="4031276"/>
            <a:ext cx="877104" cy="529278"/>
            <a:chOff x="4111" y="1893"/>
            <a:chExt cx="623" cy="519"/>
          </a:xfrm>
        </p:grpSpPr>
        <p:sp>
          <p:nvSpPr>
            <p:cNvPr id="139" name="Rectangle 13"/>
            <p:cNvSpPr>
              <a:spLocks noChangeArrowheads="1"/>
            </p:cNvSpPr>
            <p:nvPr/>
          </p:nvSpPr>
          <p:spPr bwMode="auto">
            <a:xfrm>
              <a:off x="4111" y="1893"/>
              <a:ext cx="621" cy="519"/>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140" name="Rectangle 14"/>
            <p:cNvSpPr>
              <a:spLocks noChangeArrowheads="1"/>
            </p:cNvSpPr>
            <p:nvPr/>
          </p:nvSpPr>
          <p:spPr bwMode="auto">
            <a:xfrm>
              <a:off x="4154" y="2004"/>
              <a:ext cx="580"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en-US" altLang="zh-CN" dirty="0">
                  <a:latin typeface="Calibri" panose="020F0502020204030204" pitchFamily="34" charset="0"/>
                  <a:ea typeface="黑体" panose="02010609060101010101" pitchFamily="49" charset="-122"/>
                </a:rPr>
                <a:t>LISTEN</a:t>
              </a:r>
            </a:p>
          </p:txBody>
        </p:sp>
      </p:grpSp>
    </p:spTree>
    <p:custDataLst>
      <p:tags r:id="rId1"/>
    </p:custDataLst>
    <p:extLst>
      <p:ext uri="{BB962C8B-B14F-4D97-AF65-F5344CB8AC3E}">
        <p14:creationId xmlns:p14="http://schemas.microsoft.com/office/powerpoint/2010/main" val="107854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3"/>
                                        </p:tgtEl>
                                        <p:attrNameLst>
                                          <p:attrName>style.visibility</p:attrName>
                                        </p:attrNameLst>
                                      </p:cBhvr>
                                      <p:to>
                                        <p:strVal val="visible"/>
                                      </p:to>
                                    </p:set>
                                    <p:animEffect transition="in" filter="dissolve">
                                      <p:cBhvr>
                                        <p:cTn id="11" dur="500"/>
                                        <p:tgtEl>
                                          <p:spTgt spid="123"/>
                                        </p:tgtEl>
                                      </p:cBhvr>
                                    </p:animEffect>
                                  </p:childTnLst>
                                </p:cTn>
                              </p:par>
                              <p:par>
                                <p:cTn id="12" presetID="9" presetClass="entr" presetSubtype="0" fill="hold" nodeType="withEffect">
                                  <p:stCondLst>
                                    <p:cond delay="0"/>
                                  </p:stCondLst>
                                  <p:childTnLst>
                                    <p:set>
                                      <p:cBhvr>
                                        <p:cTn id="13" dur="1" fill="hold">
                                          <p:stCondLst>
                                            <p:cond delay="0"/>
                                          </p:stCondLst>
                                        </p:cTn>
                                        <p:tgtEl>
                                          <p:spTgt spid="124"/>
                                        </p:tgtEl>
                                        <p:attrNameLst>
                                          <p:attrName>style.visibility</p:attrName>
                                        </p:attrNameLst>
                                      </p:cBhvr>
                                      <p:to>
                                        <p:strVal val="visible"/>
                                      </p:to>
                                    </p:set>
                                    <p:animEffect transition="in" filter="dissolve">
                                      <p:cBhvr>
                                        <p:cTn id="14" dur="500"/>
                                        <p:tgtEl>
                                          <p:spTgt spid="124"/>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148"/>
                                        </p:tgtEl>
                                        <p:attrNameLst>
                                          <p:attrName>style.visibility</p:attrName>
                                        </p:attrNameLst>
                                      </p:cBhvr>
                                      <p:to>
                                        <p:strVal val="visible"/>
                                      </p:to>
                                    </p:set>
                                    <p:animEffect transition="in" filter="wipe(up)">
                                      <p:cBhvr>
                                        <p:cTn id="18" dur="500"/>
                                        <p:tgtEl>
                                          <p:spTgt spid="148"/>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126"/>
                                        </p:tgtEl>
                                        <p:attrNameLst>
                                          <p:attrName>style.visibility</p:attrName>
                                        </p:attrNameLst>
                                      </p:cBhvr>
                                      <p:to>
                                        <p:strVal val="visible"/>
                                      </p:to>
                                    </p:set>
                                    <p:animEffect transition="in" filter="wipe(up)">
                                      <p:cBhvr>
                                        <p:cTn id="22" dur="500"/>
                                        <p:tgtEl>
                                          <p:spTgt spid="126"/>
                                        </p:tgtEl>
                                      </p:cBhvr>
                                    </p:animEffect>
                                  </p:childTnLst>
                                </p:cTn>
                              </p:par>
                              <p:par>
                                <p:cTn id="23" presetID="22" presetClass="entr" presetSubtype="1" fill="hold" nodeType="withEffect">
                                  <p:stCondLst>
                                    <p:cond delay="0"/>
                                  </p:stCondLst>
                                  <p:childTnLst>
                                    <p:set>
                                      <p:cBhvr>
                                        <p:cTn id="24" dur="1" fill="hold">
                                          <p:stCondLst>
                                            <p:cond delay="0"/>
                                          </p:stCondLst>
                                        </p:cTn>
                                        <p:tgtEl>
                                          <p:spTgt spid="127"/>
                                        </p:tgtEl>
                                        <p:attrNameLst>
                                          <p:attrName>style.visibility</p:attrName>
                                        </p:attrNameLst>
                                      </p:cBhvr>
                                      <p:to>
                                        <p:strVal val="visible"/>
                                      </p:to>
                                    </p:set>
                                    <p:animEffect transition="in" filter="wipe(up)">
                                      <p:cBhvr>
                                        <p:cTn id="25" dur="500"/>
                                        <p:tgtEl>
                                          <p:spTgt spid="127"/>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dissolve">
                                      <p:cBhvr>
                                        <p:cTn id="30" dur="500"/>
                                        <p:tgtEl>
                                          <p:spTgt spid="3">
                                            <p:txEl>
                                              <p:pRg st="1" end="1"/>
                                            </p:txEl>
                                          </p:spTgt>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129"/>
                                        </p:tgtEl>
                                        <p:attrNameLst>
                                          <p:attrName>style.visibility</p:attrName>
                                        </p:attrNameLst>
                                      </p:cBhvr>
                                      <p:to>
                                        <p:strVal val="visible"/>
                                      </p:to>
                                    </p:set>
                                    <p:animEffect transition="in" filter="wipe(left)">
                                      <p:cBhvr>
                                        <p:cTn id="34" dur="500"/>
                                        <p:tgtEl>
                                          <p:spTgt spid="129"/>
                                        </p:tgtEl>
                                      </p:cBhvr>
                                    </p:animEffect>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wipe(up)">
                                      <p:cBhvr>
                                        <p:cTn id="38" dur="500"/>
                                        <p:tgtEl>
                                          <p:spTgt spid="130"/>
                                        </p:tgtEl>
                                      </p:cBhvr>
                                    </p:animEffect>
                                  </p:childTnLst>
                                </p:cTn>
                              </p:par>
                            </p:childTnLst>
                          </p:cTn>
                        </p:par>
                        <p:par>
                          <p:cTn id="39" fill="hold">
                            <p:stCondLst>
                              <p:cond delay="1500"/>
                            </p:stCondLst>
                            <p:childTnLst>
                              <p:par>
                                <p:cTn id="40" presetID="22" presetClass="entr" presetSubtype="2" fill="hold" nodeType="afterEffect">
                                  <p:stCondLst>
                                    <p:cond delay="0"/>
                                  </p:stCondLst>
                                  <p:childTnLst>
                                    <p:set>
                                      <p:cBhvr>
                                        <p:cTn id="41" dur="1" fill="hold">
                                          <p:stCondLst>
                                            <p:cond delay="0"/>
                                          </p:stCondLst>
                                        </p:cTn>
                                        <p:tgtEl>
                                          <p:spTgt spid="136"/>
                                        </p:tgtEl>
                                        <p:attrNameLst>
                                          <p:attrName>style.visibility</p:attrName>
                                        </p:attrNameLst>
                                      </p:cBhvr>
                                      <p:to>
                                        <p:strVal val="visible"/>
                                      </p:to>
                                    </p:set>
                                    <p:animEffect transition="in" filter="wipe(right)">
                                      <p:cBhvr>
                                        <p:cTn id="42" dur="500"/>
                                        <p:tgtEl>
                                          <p:spTgt spid="136"/>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113"/>
                                        </p:tgtEl>
                                        <p:attrNameLst>
                                          <p:attrName>style.visibility</p:attrName>
                                        </p:attrNameLst>
                                      </p:cBhvr>
                                      <p:to>
                                        <p:strVal val="visible"/>
                                      </p:to>
                                    </p:set>
                                    <p:animEffect transition="in" filter="wipe(right)">
                                      <p:cBhvr>
                                        <p:cTn id="45" dur="500"/>
                                        <p:tgtEl>
                                          <p:spTgt spid="113"/>
                                        </p:tgtEl>
                                      </p:cBhvr>
                                    </p:animEffect>
                                  </p:childTnLst>
                                </p:cTn>
                              </p:par>
                            </p:childTnLst>
                          </p:cTn>
                        </p:par>
                        <p:par>
                          <p:cTn id="46" fill="hold">
                            <p:stCondLst>
                              <p:cond delay="2000"/>
                            </p:stCondLst>
                            <p:childTnLst>
                              <p:par>
                                <p:cTn id="47" presetID="22" presetClass="entr" presetSubtype="2" fill="hold" nodeType="afterEffect">
                                  <p:stCondLst>
                                    <p:cond delay="0"/>
                                  </p:stCondLst>
                                  <p:childTnLst>
                                    <p:set>
                                      <p:cBhvr>
                                        <p:cTn id="48" dur="1" fill="hold">
                                          <p:stCondLst>
                                            <p:cond delay="0"/>
                                          </p:stCondLst>
                                        </p:cTn>
                                        <p:tgtEl>
                                          <p:spTgt spid="138"/>
                                        </p:tgtEl>
                                        <p:attrNameLst>
                                          <p:attrName>style.visibility</p:attrName>
                                        </p:attrNameLst>
                                      </p:cBhvr>
                                      <p:to>
                                        <p:strVal val="visible"/>
                                      </p:to>
                                    </p:set>
                                    <p:animEffect transition="in" filter="wipe(right)">
                                      <p:cBhvr>
                                        <p:cTn id="49"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2606183" y="3492400"/>
            <a:ext cx="3983474" cy="3365600"/>
            <a:chOff x="2606183" y="3971605"/>
            <a:chExt cx="3983474" cy="2733994"/>
          </a:xfrm>
        </p:grpSpPr>
        <p:sp>
          <p:nvSpPr>
            <p:cNvPr id="51" name="Line 75"/>
            <p:cNvSpPr>
              <a:spLocks noChangeShapeType="1"/>
            </p:cNvSpPr>
            <p:nvPr/>
          </p:nvSpPr>
          <p:spPr bwMode="auto">
            <a:xfrm>
              <a:off x="2606183" y="3971605"/>
              <a:ext cx="0" cy="2733994"/>
            </a:xfrm>
            <a:prstGeom prst="line">
              <a:avLst/>
            </a:prstGeom>
            <a:noFill/>
            <a:ln w="28575">
              <a:solidFill>
                <a:schemeClr val="tx1">
                  <a:lumMod val="75000"/>
                  <a:lumOff val="2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2" name="Line 76"/>
            <p:cNvSpPr>
              <a:spLocks noChangeShapeType="1"/>
            </p:cNvSpPr>
            <p:nvPr/>
          </p:nvSpPr>
          <p:spPr bwMode="auto">
            <a:xfrm>
              <a:off x="6589657" y="3971605"/>
              <a:ext cx="0" cy="2733994"/>
            </a:xfrm>
            <a:prstGeom prst="line">
              <a:avLst/>
            </a:prstGeom>
            <a:noFill/>
            <a:ln w="28575">
              <a:solidFill>
                <a:schemeClr val="tx1">
                  <a:lumMod val="75000"/>
                  <a:lumOff val="2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2" name="标题 1"/>
          <p:cNvSpPr>
            <a:spLocks noGrp="1"/>
          </p:cNvSpPr>
          <p:nvPr>
            <p:ph type="title"/>
          </p:nvPr>
        </p:nvSpPr>
        <p:spPr/>
        <p:txBody>
          <a:bodyPr/>
          <a:lstStyle/>
          <a:p>
            <a:r>
              <a:rPr lang="en-US" altLang="zh-CN" sz="3200" dirty="0"/>
              <a:t>TCP</a:t>
            </a:r>
            <a:r>
              <a:rPr lang="zh-CN" altLang="en-US" sz="3200" dirty="0"/>
              <a:t>连接建立 </a:t>
            </a:r>
            <a:r>
              <a:rPr lang="en-US" altLang="zh-CN" sz="3200" dirty="0"/>
              <a:t>-- </a:t>
            </a:r>
            <a:r>
              <a:rPr lang="zh-CN" altLang="en-US" sz="2800" dirty="0"/>
              <a:t>三次握手 </a:t>
            </a:r>
            <a:r>
              <a:rPr lang="en-US" altLang="zh-CN" sz="2800" dirty="0"/>
              <a:t>(three-way handshake)</a:t>
            </a:r>
            <a:endParaRPr lang="zh-CN" altLang="en-US" sz="4000" dirty="0"/>
          </a:p>
        </p:txBody>
      </p:sp>
      <p:sp>
        <p:nvSpPr>
          <p:cNvPr id="3" name="内容占位符 2"/>
          <p:cNvSpPr>
            <a:spLocks noGrp="1"/>
          </p:cNvSpPr>
          <p:nvPr>
            <p:ph idx="1"/>
          </p:nvPr>
        </p:nvSpPr>
        <p:spPr>
          <a:xfrm>
            <a:off x="467742" y="1368039"/>
            <a:ext cx="8219058" cy="714785"/>
          </a:xfrm>
        </p:spPr>
        <p:txBody>
          <a:bodyPr/>
          <a:lstStyle/>
          <a:p>
            <a:pPr>
              <a:lnSpc>
                <a:spcPct val="100000"/>
              </a:lnSpc>
              <a:spcBef>
                <a:spcPts val="600"/>
              </a:spcBef>
            </a:pPr>
            <a:r>
              <a:rPr lang="en-US" altLang="zh-CN" sz="2000" dirty="0"/>
              <a:t>TCP</a:t>
            </a:r>
            <a:r>
              <a:rPr lang="zh-CN" altLang="en-US" sz="2000" dirty="0"/>
              <a:t>客户进程</a:t>
            </a:r>
            <a:r>
              <a:rPr lang="en-US" altLang="zh-CN" sz="2000" dirty="0"/>
              <a:t>A</a:t>
            </a:r>
            <a:r>
              <a:rPr lang="zh-CN" altLang="en-US" sz="2000" dirty="0"/>
              <a:t>主动打开连接</a:t>
            </a:r>
            <a:endParaRPr lang="en-US" altLang="zh-CN" sz="2000" dirty="0"/>
          </a:p>
          <a:p>
            <a:pPr lvl="1">
              <a:spcBef>
                <a:spcPts val="600"/>
              </a:spcBef>
            </a:pPr>
            <a:r>
              <a:rPr lang="zh-CN" altLang="en-US" sz="1600" dirty="0"/>
              <a:t>创建传输控制块</a:t>
            </a:r>
            <a:r>
              <a:rPr lang="en-US" altLang="zh-CN" sz="1600" dirty="0"/>
              <a:t>TCB</a:t>
            </a:r>
            <a:r>
              <a:rPr lang="zh-CN" altLang="en-US" sz="1600" dirty="0"/>
              <a:t>，向</a:t>
            </a:r>
            <a:r>
              <a:rPr lang="en-US" altLang="zh-CN" sz="1600" dirty="0"/>
              <a:t>B</a:t>
            </a:r>
            <a:r>
              <a:rPr lang="zh-CN" altLang="en-US" sz="1600" dirty="0"/>
              <a:t>发送连接请求报文段，进入</a:t>
            </a:r>
            <a:r>
              <a:rPr lang="en-US" altLang="zh-CN" sz="1600" dirty="0"/>
              <a:t>SYN-SENT(</a:t>
            </a:r>
            <a:r>
              <a:rPr lang="zh-CN" altLang="en-US" sz="1600" dirty="0"/>
              <a:t>同步已发送</a:t>
            </a:r>
            <a:r>
              <a:rPr lang="en-US" altLang="zh-CN" sz="1600" dirty="0"/>
              <a:t>)</a:t>
            </a:r>
            <a:r>
              <a:rPr lang="zh-CN" altLang="en-US" sz="1600" dirty="0"/>
              <a:t>状态</a:t>
            </a: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8</a:t>
            </a:fld>
            <a:endParaRPr lang="zh-CN" altLang="en-US" dirty="0"/>
          </a:p>
        </p:txBody>
      </p:sp>
      <p:sp>
        <p:nvSpPr>
          <p:cNvPr id="5" name="文本框 4"/>
          <p:cNvSpPr txBox="1">
            <a:spLocks noChangeArrowheads="1"/>
          </p:cNvSpPr>
          <p:nvPr/>
        </p:nvSpPr>
        <p:spPr bwMode="auto">
          <a:xfrm>
            <a:off x="6701246" y="87868"/>
            <a:ext cx="23355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5.3.3   TCP</a:t>
            </a:r>
            <a:r>
              <a:rPr lang="zh-CN" altLang="en-US" sz="1800" dirty="0">
                <a:solidFill>
                  <a:schemeClr val="bg2">
                    <a:lumMod val="75000"/>
                  </a:schemeClr>
                </a:solidFill>
                <a:latin typeface="Calibri" panose="020F0502020204030204" pitchFamily="34" charset="0"/>
                <a:ea typeface="黑体" panose="02010609060101010101" pitchFamily="49" charset="-122"/>
              </a:rPr>
              <a:t>连接管理</a:t>
            </a:r>
          </a:p>
        </p:txBody>
      </p:sp>
      <p:grpSp>
        <p:nvGrpSpPr>
          <p:cNvPr id="126" name="组合 125"/>
          <p:cNvGrpSpPr/>
          <p:nvPr/>
        </p:nvGrpSpPr>
        <p:grpSpPr>
          <a:xfrm>
            <a:off x="1854260" y="3492400"/>
            <a:ext cx="899589" cy="436329"/>
            <a:chOff x="1854260" y="3492400"/>
            <a:chExt cx="899589" cy="436329"/>
          </a:xfrm>
        </p:grpSpPr>
        <p:sp>
          <p:nvSpPr>
            <p:cNvPr id="101" name="Rectangle 31"/>
            <p:cNvSpPr>
              <a:spLocks noChangeArrowheads="1"/>
            </p:cNvSpPr>
            <p:nvPr/>
          </p:nvSpPr>
          <p:spPr bwMode="auto">
            <a:xfrm>
              <a:off x="1897835" y="3492400"/>
              <a:ext cx="856014" cy="436329"/>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02" name="Text Box 32"/>
            <p:cNvSpPr txBox="1">
              <a:spLocks noChangeArrowheads="1"/>
            </p:cNvSpPr>
            <p:nvPr/>
          </p:nvSpPr>
          <p:spPr bwMode="auto">
            <a:xfrm>
              <a:off x="1854260" y="3541582"/>
              <a:ext cx="809077" cy="29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571500">
                <a:defRPr>
                  <a:solidFill>
                    <a:schemeClr val="tx1"/>
                  </a:solidFill>
                  <a:latin typeface="Arial" panose="020B0604020202020204" pitchFamily="34" charset="0"/>
                  <a:ea typeface="宋体" panose="02010600030101010101" pitchFamily="2" charset="-122"/>
                </a:defRPr>
              </a:lvl2pPr>
              <a:lvl3pPr marL="1143000">
                <a:defRPr>
                  <a:solidFill>
                    <a:schemeClr val="tx1"/>
                  </a:solidFill>
                  <a:latin typeface="Arial" panose="020B0604020202020204" pitchFamily="34" charset="0"/>
                  <a:ea typeface="宋体" panose="02010600030101010101" pitchFamily="2" charset="-122"/>
                </a:defRPr>
              </a:lvl3pPr>
              <a:lvl4pPr marL="1714500">
                <a:defRPr>
                  <a:solidFill>
                    <a:schemeClr val="tx1"/>
                  </a:solidFill>
                  <a:latin typeface="Arial" panose="020B0604020202020204" pitchFamily="34" charset="0"/>
                  <a:ea typeface="宋体" panose="02010600030101010101" pitchFamily="2" charset="-122"/>
                </a:defRPr>
              </a:lvl4pPr>
              <a:lvl5pPr marL="2286000">
                <a:defRPr>
                  <a:solidFill>
                    <a:schemeClr val="tx1"/>
                  </a:solidFill>
                  <a:latin typeface="Arial" panose="020B0604020202020204" pitchFamily="34" charset="0"/>
                  <a:ea typeface="宋体" panose="02010600030101010101" pitchFamily="2" charset="-122"/>
                </a:defRPr>
              </a:lvl5pPr>
              <a:lvl6pPr marL="2743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srgbClr val="FFFF99"/>
                  </a:solidFill>
                  <a:effectLst/>
                  <a:uLnTx/>
                  <a:uFillTx/>
                  <a:latin typeface="Calibri" panose="020F0502020204030204" pitchFamily="34" charset="0"/>
                  <a:ea typeface="华文楷体" panose="02010600040101010101" pitchFamily="2" charset="-122"/>
                </a:rPr>
                <a:t>CLOSED</a:t>
              </a:r>
            </a:p>
          </p:txBody>
        </p:sp>
      </p:grpSp>
      <p:grpSp>
        <p:nvGrpSpPr>
          <p:cNvPr id="127" name="组合 126"/>
          <p:cNvGrpSpPr/>
          <p:nvPr/>
        </p:nvGrpSpPr>
        <p:grpSpPr>
          <a:xfrm>
            <a:off x="6369069" y="3492400"/>
            <a:ext cx="908021" cy="436329"/>
            <a:chOff x="6369069" y="3492400"/>
            <a:chExt cx="908021" cy="436329"/>
          </a:xfrm>
        </p:grpSpPr>
        <p:sp>
          <p:nvSpPr>
            <p:cNvPr id="103" name="Rectangle 37"/>
            <p:cNvSpPr>
              <a:spLocks noChangeArrowheads="1"/>
            </p:cNvSpPr>
            <p:nvPr/>
          </p:nvSpPr>
          <p:spPr bwMode="auto">
            <a:xfrm>
              <a:off x="6404209" y="3492400"/>
              <a:ext cx="872881" cy="436329"/>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04" name="Text Box 39"/>
            <p:cNvSpPr txBox="1">
              <a:spLocks noChangeArrowheads="1"/>
            </p:cNvSpPr>
            <p:nvPr/>
          </p:nvSpPr>
          <p:spPr bwMode="auto">
            <a:xfrm>
              <a:off x="6369069" y="3541582"/>
              <a:ext cx="809077" cy="29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571500">
                <a:defRPr>
                  <a:solidFill>
                    <a:schemeClr val="tx1"/>
                  </a:solidFill>
                  <a:latin typeface="Arial" panose="020B0604020202020204" pitchFamily="34" charset="0"/>
                  <a:ea typeface="宋体" panose="02010600030101010101" pitchFamily="2" charset="-122"/>
                </a:defRPr>
              </a:lvl2pPr>
              <a:lvl3pPr marL="1143000">
                <a:defRPr>
                  <a:solidFill>
                    <a:schemeClr val="tx1"/>
                  </a:solidFill>
                  <a:latin typeface="Arial" panose="020B0604020202020204" pitchFamily="34" charset="0"/>
                  <a:ea typeface="宋体" panose="02010600030101010101" pitchFamily="2" charset="-122"/>
                </a:defRPr>
              </a:lvl3pPr>
              <a:lvl4pPr marL="1714500">
                <a:defRPr>
                  <a:solidFill>
                    <a:schemeClr val="tx1"/>
                  </a:solidFill>
                  <a:latin typeface="Arial" panose="020B0604020202020204" pitchFamily="34" charset="0"/>
                  <a:ea typeface="宋体" panose="02010600030101010101" pitchFamily="2" charset="-122"/>
                </a:defRPr>
              </a:lvl4pPr>
              <a:lvl5pPr marL="2286000">
                <a:defRPr>
                  <a:solidFill>
                    <a:schemeClr val="tx1"/>
                  </a:solidFill>
                  <a:latin typeface="Arial" panose="020B0604020202020204" pitchFamily="34" charset="0"/>
                  <a:ea typeface="宋体" panose="02010600030101010101" pitchFamily="2" charset="-122"/>
                </a:defRPr>
              </a:lvl5pPr>
              <a:lvl6pPr marL="2743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srgbClr val="FFFF99"/>
                  </a:solidFill>
                  <a:effectLst/>
                  <a:uLnTx/>
                  <a:uFillTx/>
                  <a:latin typeface="Calibri" panose="020F0502020204030204" pitchFamily="34" charset="0"/>
                  <a:ea typeface="华文楷体" panose="02010600040101010101" pitchFamily="2" charset="-122"/>
                </a:rPr>
                <a:t>CLOSED</a:t>
              </a:r>
            </a:p>
          </p:txBody>
        </p:sp>
      </p:grpSp>
      <p:sp>
        <p:nvSpPr>
          <p:cNvPr id="113" name="Rectangle 45"/>
          <p:cNvSpPr>
            <a:spLocks noChangeArrowheads="1"/>
          </p:cNvSpPr>
          <p:nvPr/>
        </p:nvSpPr>
        <p:spPr bwMode="auto">
          <a:xfrm>
            <a:off x="7293689" y="3855690"/>
            <a:ext cx="971274" cy="288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被动打开</a:t>
            </a:r>
          </a:p>
        </p:txBody>
      </p:sp>
      <p:grpSp>
        <p:nvGrpSpPr>
          <p:cNvPr id="123" name="组合 122"/>
          <p:cNvGrpSpPr/>
          <p:nvPr/>
        </p:nvGrpSpPr>
        <p:grpSpPr>
          <a:xfrm>
            <a:off x="2016822" y="2707885"/>
            <a:ext cx="742544" cy="800009"/>
            <a:chOff x="2016822" y="2707885"/>
            <a:chExt cx="742544" cy="800009"/>
          </a:xfrm>
        </p:grpSpPr>
        <p:sp>
          <p:nvSpPr>
            <p:cNvPr id="109" name="Rectangle 55"/>
            <p:cNvSpPr>
              <a:spLocks noChangeArrowheads="1"/>
            </p:cNvSpPr>
            <p:nvPr/>
          </p:nvSpPr>
          <p:spPr bwMode="auto">
            <a:xfrm>
              <a:off x="2479756" y="3004367"/>
              <a:ext cx="279610"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A</a:t>
              </a:r>
            </a:p>
          </p:txBody>
        </p:sp>
        <p:sp>
          <p:nvSpPr>
            <p:cNvPr id="111" name="Rectangle 57"/>
            <p:cNvSpPr>
              <a:spLocks noChangeArrowheads="1"/>
            </p:cNvSpPr>
            <p:nvPr/>
          </p:nvSpPr>
          <p:spPr bwMode="auto">
            <a:xfrm>
              <a:off x="2016822" y="2707885"/>
              <a:ext cx="570573"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客户</a:t>
              </a:r>
            </a:p>
          </p:txBody>
        </p:sp>
        <p:pic>
          <p:nvPicPr>
            <p:cNvPr id="121" name="内容占位符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6822" y="2983969"/>
              <a:ext cx="629006" cy="523925"/>
            </a:xfrm>
            <a:prstGeom prst="rect">
              <a:avLst/>
            </a:prstGeom>
          </p:spPr>
        </p:pic>
      </p:grpSp>
      <p:grpSp>
        <p:nvGrpSpPr>
          <p:cNvPr id="124" name="组合 123"/>
          <p:cNvGrpSpPr/>
          <p:nvPr/>
        </p:nvGrpSpPr>
        <p:grpSpPr>
          <a:xfrm>
            <a:off x="6412643" y="2723149"/>
            <a:ext cx="818530" cy="784744"/>
            <a:chOff x="6412643" y="2723149"/>
            <a:chExt cx="818530" cy="784744"/>
          </a:xfrm>
        </p:grpSpPr>
        <p:sp>
          <p:nvSpPr>
            <p:cNvPr id="110" name="Rectangle 56"/>
            <p:cNvSpPr>
              <a:spLocks noChangeArrowheads="1"/>
            </p:cNvSpPr>
            <p:nvPr/>
          </p:nvSpPr>
          <p:spPr bwMode="auto">
            <a:xfrm>
              <a:off x="6412643" y="3004367"/>
              <a:ext cx="272513"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B</a:t>
              </a:r>
            </a:p>
          </p:txBody>
        </p:sp>
        <p:sp>
          <p:nvSpPr>
            <p:cNvPr id="112" name="Rectangle 58"/>
            <p:cNvSpPr>
              <a:spLocks noChangeArrowheads="1"/>
            </p:cNvSpPr>
            <p:nvPr/>
          </p:nvSpPr>
          <p:spPr bwMode="auto">
            <a:xfrm>
              <a:off x="6456216" y="2723149"/>
              <a:ext cx="774957"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服务器</a:t>
              </a:r>
            </a:p>
          </p:txBody>
        </p:sp>
        <p:pic>
          <p:nvPicPr>
            <p:cNvPr id="122" name="内容占位符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3058" y="2983968"/>
              <a:ext cx="629006" cy="523925"/>
            </a:xfrm>
            <a:prstGeom prst="rect">
              <a:avLst/>
            </a:prstGeom>
          </p:spPr>
        </p:pic>
      </p:grpSp>
      <p:cxnSp>
        <p:nvCxnSpPr>
          <p:cNvPr id="129" name="直接连接符 128"/>
          <p:cNvCxnSpPr/>
          <p:nvPr/>
        </p:nvCxnSpPr>
        <p:spPr>
          <a:xfrm flipV="1">
            <a:off x="7318906" y="3492400"/>
            <a:ext cx="1021281" cy="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8340187" y="3489063"/>
            <a:ext cx="0" cy="69773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V="1">
            <a:off x="7262268" y="4186802"/>
            <a:ext cx="1089243" cy="1"/>
          </a:xfrm>
          <a:prstGeom prst="line">
            <a:avLst/>
          </a:prstGeom>
          <a:ln w="25400">
            <a:solidFill>
              <a:schemeClr val="accent5">
                <a:lumMod val="50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grpSp>
        <p:nvGrpSpPr>
          <p:cNvPr id="138" name="Group 12"/>
          <p:cNvGrpSpPr>
            <a:grpSpLocks/>
          </p:cNvGrpSpPr>
          <p:nvPr/>
        </p:nvGrpSpPr>
        <p:grpSpPr bwMode="auto">
          <a:xfrm>
            <a:off x="6402805" y="4031276"/>
            <a:ext cx="877104" cy="529278"/>
            <a:chOff x="4111" y="1893"/>
            <a:chExt cx="623" cy="519"/>
          </a:xfrm>
        </p:grpSpPr>
        <p:sp>
          <p:nvSpPr>
            <p:cNvPr id="139" name="Rectangle 13"/>
            <p:cNvSpPr>
              <a:spLocks noChangeArrowheads="1"/>
            </p:cNvSpPr>
            <p:nvPr/>
          </p:nvSpPr>
          <p:spPr bwMode="auto">
            <a:xfrm>
              <a:off x="4111" y="1893"/>
              <a:ext cx="621" cy="519"/>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140" name="Rectangle 14"/>
            <p:cNvSpPr>
              <a:spLocks noChangeArrowheads="1"/>
            </p:cNvSpPr>
            <p:nvPr/>
          </p:nvSpPr>
          <p:spPr bwMode="auto">
            <a:xfrm>
              <a:off x="4154" y="2004"/>
              <a:ext cx="580"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en-US" altLang="zh-CN" dirty="0">
                  <a:latin typeface="Calibri" panose="020F0502020204030204" pitchFamily="34" charset="0"/>
                  <a:ea typeface="黑体" panose="02010609060101010101" pitchFamily="49" charset="-122"/>
                </a:rPr>
                <a:t>LISTEN</a:t>
              </a:r>
            </a:p>
          </p:txBody>
        </p:sp>
      </p:grpSp>
      <p:grpSp>
        <p:nvGrpSpPr>
          <p:cNvPr id="100" name="Group 61"/>
          <p:cNvGrpSpPr>
            <a:grpSpLocks/>
          </p:cNvGrpSpPr>
          <p:nvPr/>
        </p:nvGrpSpPr>
        <p:grpSpPr bwMode="auto">
          <a:xfrm>
            <a:off x="2762282" y="3933772"/>
            <a:ext cx="3838700" cy="680975"/>
            <a:chOff x="1520" y="1858"/>
            <a:chExt cx="2590" cy="540"/>
          </a:xfrm>
        </p:grpSpPr>
        <p:sp>
          <p:nvSpPr>
            <p:cNvPr id="117" name="Rectangle 25"/>
            <p:cNvSpPr>
              <a:spLocks noChangeArrowheads="1"/>
            </p:cNvSpPr>
            <p:nvPr/>
          </p:nvSpPr>
          <p:spPr bwMode="auto">
            <a:xfrm rot="541637">
              <a:off x="2097" y="1858"/>
              <a:ext cx="134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SYN = 1, </a:t>
              </a:r>
              <a:r>
                <a:rPr kumimoji="1" lang="en-US" altLang="zh-CN" b="0" i="0" u="none" strike="noStrike" kern="0" cap="none" spc="0" normalizeH="0" baseline="0" noProof="0" dirty="0" err="1">
                  <a:ln>
                    <a:noFill/>
                  </a:ln>
                  <a:solidFill>
                    <a:srgbClr val="3333CC"/>
                  </a:solidFill>
                  <a:effectLst/>
                  <a:uLnTx/>
                  <a:uFillTx/>
                  <a:latin typeface="Calibri" panose="020F0502020204030204" pitchFamily="34" charset="0"/>
                  <a:ea typeface="华文楷体" panose="02010600040101010101" pitchFamily="2" charset="-122"/>
                </a:rPr>
                <a:t>seq</a:t>
              </a: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 = x</a:t>
              </a:r>
            </a:p>
          </p:txBody>
        </p:sp>
        <p:sp>
          <p:nvSpPr>
            <p:cNvPr id="118" name="Line 28"/>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cxnSp>
        <p:nvCxnSpPr>
          <p:cNvPr id="40" name="直接连接符 39"/>
          <p:cNvCxnSpPr/>
          <p:nvPr/>
        </p:nvCxnSpPr>
        <p:spPr>
          <a:xfrm flipV="1">
            <a:off x="859955" y="3507892"/>
            <a:ext cx="1021281" cy="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59955" y="3506821"/>
            <a:ext cx="0" cy="69773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44" name="Group 3"/>
          <p:cNvGrpSpPr>
            <a:grpSpLocks/>
          </p:cNvGrpSpPr>
          <p:nvPr/>
        </p:nvGrpSpPr>
        <p:grpSpPr bwMode="auto">
          <a:xfrm>
            <a:off x="1891326" y="4000082"/>
            <a:ext cx="854360" cy="1298144"/>
            <a:chOff x="899" y="1916"/>
            <a:chExt cx="622" cy="1048"/>
          </a:xfrm>
        </p:grpSpPr>
        <p:sp>
          <p:nvSpPr>
            <p:cNvPr id="45" name="Rectangle 4"/>
            <p:cNvSpPr>
              <a:spLocks noChangeArrowheads="1"/>
            </p:cNvSpPr>
            <p:nvPr/>
          </p:nvSpPr>
          <p:spPr bwMode="auto">
            <a:xfrm>
              <a:off x="899" y="1916"/>
              <a:ext cx="622" cy="1048"/>
            </a:xfrm>
            <a:prstGeom prst="rect">
              <a:avLst/>
            </a:prstGeom>
            <a:solidFill>
              <a:srgbClr val="FFCCCC"/>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46" name="Rectangle 5"/>
            <p:cNvSpPr>
              <a:spLocks noChangeArrowheads="1"/>
            </p:cNvSpPr>
            <p:nvPr/>
          </p:nvSpPr>
          <p:spPr bwMode="auto">
            <a:xfrm>
              <a:off x="1000" y="2169"/>
              <a:ext cx="41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SYN-</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SENT</a:t>
              </a:r>
            </a:p>
          </p:txBody>
        </p:sp>
      </p:grpSp>
      <p:cxnSp>
        <p:nvCxnSpPr>
          <p:cNvPr id="42" name="直接连接符 41"/>
          <p:cNvCxnSpPr/>
          <p:nvPr/>
        </p:nvCxnSpPr>
        <p:spPr>
          <a:xfrm flipH="1">
            <a:off x="859956" y="4204559"/>
            <a:ext cx="1021280" cy="0"/>
          </a:xfrm>
          <a:prstGeom prst="line">
            <a:avLst/>
          </a:prstGeom>
          <a:ln w="25400">
            <a:solidFill>
              <a:schemeClr val="accent5">
                <a:lumMod val="50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sp>
        <p:nvSpPr>
          <p:cNvPr id="48" name="Rectangle 45"/>
          <p:cNvSpPr>
            <a:spLocks noChangeArrowheads="1"/>
          </p:cNvSpPr>
          <p:nvPr/>
        </p:nvSpPr>
        <p:spPr bwMode="auto">
          <a:xfrm>
            <a:off x="835129" y="3855690"/>
            <a:ext cx="110607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kern="0" dirty="0">
                <a:solidFill>
                  <a:srgbClr val="3333CC"/>
                </a:solidFill>
                <a:latin typeface="Calibri" panose="020F0502020204030204" pitchFamily="34" charset="0"/>
                <a:ea typeface="华文楷体" panose="02010600040101010101" pitchFamily="2" charset="-122"/>
              </a:rPr>
              <a:t>主动</a:t>
            </a: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打开</a:t>
            </a:r>
          </a:p>
        </p:txBody>
      </p:sp>
      <p:sp>
        <p:nvSpPr>
          <p:cNvPr id="49" name="圆角矩形标注 48"/>
          <p:cNvSpPr/>
          <p:nvPr/>
        </p:nvSpPr>
        <p:spPr>
          <a:xfrm>
            <a:off x="2258798" y="2033667"/>
            <a:ext cx="6763817" cy="762599"/>
          </a:xfrm>
          <a:prstGeom prst="wedgeRoundRectCallout">
            <a:avLst>
              <a:gd name="adj1" fmla="val -24761"/>
              <a:gd name="adj2" fmla="val 200745"/>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indent="-180000">
              <a:lnSpc>
                <a:spcPct val="150000"/>
              </a:lnSpc>
              <a:buFont typeface="Arial" panose="020B0604020202020204" pitchFamily="34" charset="0"/>
              <a:buChar char="•"/>
            </a:pPr>
            <a:r>
              <a:rPr lang="zh-CN" altLang="en-US" sz="1600" dirty="0">
                <a:solidFill>
                  <a:srgbClr val="FFFFFF"/>
                </a:solidFill>
                <a:latin typeface="Calibri" panose="020F0502020204030204" pitchFamily="34" charset="0"/>
                <a:ea typeface="黑体" panose="02010609060101010101" pitchFamily="49" charset="-122"/>
              </a:rPr>
              <a:t>请求报文段首部的同步位</a:t>
            </a:r>
            <a:r>
              <a:rPr lang="en-US" altLang="zh-CN" sz="1600" dirty="0">
                <a:solidFill>
                  <a:srgbClr val="FFFFFF"/>
                </a:solidFill>
                <a:latin typeface="Calibri" panose="020F0502020204030204" pitchFamily="34" charset="0"/>
                <a:ea typeface="黑体" panose="02010609060101010101" pitchFamily="49" charset="-122"/>
              </a:rPr>
              <a:t>SYN</a:t>
            </a:r>
            <a:r>
              <a:rPr lang="zh-CN" altLang="en-US" sz="1600" dirty="0">
                <a:solidFill>
                  <a:srgbClr val="FFFFFF"/>
                </a:solidFill>
                <a:latin typeface="Calibri" panose="020F0502020204030204" pitchFamily="34" charset="0"/>
                <a:ea typeface="黑体" panose="02010609060101010101" pitchFamily="49" charset="-122"/>
              </a:rPr>
              <a:t>置</a:t>
            </a:r>
            <a:r>
              <a:rPr lang="en-US" altLang="zh-CN" sz="1600" dirty="0">
                <a:solidFill>
                  <a:srgbClr val="FFFFFF"/>
                </a:solidFill>
                <a:latin typeface="Calibri" panose="020F0502020204030204" pitchFamily="34" charset="0"/>
                <a:ea typeface="黑体" panose="02010609060101010101" pitchFamily="49" charset="-122"/>
              </a:rPr>
              <a:t>1</a:t>
            </a:r>
            <a:r>
              <a:rPr lang="zh-CN" altLang="en-US" sz="1600" dirty="0">
                <a:solidFill>
                  <a:srgbClr val="FFFFFF"/>
                </a:solidFill>
                <a:latin typeface="Calibri" panose="020F0502020204030204" pitchFamily="34" charset="0"/>
                <a:ea typeface="黑体" panose="02010609060101010101" pitchFamily="49" charset="-122"/>
              </a:rPr>
              <a:t>，随机选择初始序号</a:t>
            </a:r>
            <a:r>
              <a:rPr lang="en-US" altLang="zh-CN" sz="1600" dirty="0" err="1">
                <a:solidFill>
                  <a:srgbClr val="FFFFFF"/>
                </a:solidFill>
                <a:latin typeface="Calibri" panose="020F0502020204030204" pitchFamily="34" charset="0"/>
                <a:ea typeface="黑体" panose="02010609060101010101" pitchFamily="49" charset="-122"/>
              </a:rPr>
              <a:t>SequenceNum</a:t>
            </a:r>
            <a:r>
              <a:rPr lang="zh-CN" altLang="en-US" sz="1600" dirty="0">
                <a:solidFill>
                  <a:srgbClr val="FFFFFF"/>
                </a:solidFill>
                <a:latin typeface="Calibri" panose="020F0502020204030204" pitchFamily="34" charset="0"/>
                <a:ea typeface="黑体" panose="02010609060101010101" pitchFamily="49" charset="-122"/>
              </a:rPr>
              <a:t>为</a:t>
            </a:r>
            <a:r>
              <a:rPr lang="en-US" altLang="zh-CN" sz="1600" dirty="0">
                <a:solidFill>
                  <a:srgbClr val="FFFFFF"/>
                </a:solidFill>
                <a:latin typeface="Calibri" panose="020F0502020204030204" pitchFamily="34" charset="0"/>
                <a:ea typeface="黑体" panose="02010609060101010101" pitchFamily="49" charset="-122"/>
              </a:rPr>
              <a:t>x</a:t>
            </a:r>
          </a:p>
          <a:p>
            <a:pPr marL="562950" lvl="1" indent="-285750">
              <a:lnSpc>
                <a:spcPct val="150000"/>
              </a:lnSpc>
              <a:buClr>
                <a:schemeClr val="bg1"/>
              </a:buClr>
              <a:buFont typeface="Wingdings 3" panose="05040102010807070707" pitchFamily="18" charset="2"/>
              <a:buChar char="ª"/>
            </a:pPr>
            <a:r>
              <a:rPr lang="en-US" altLang="zh-CN" sz="1600" dirty="0">
                <a:solidFill>
                  <a:srgbClr val="FFFFFF"/>
                </a:solidFill>
                <a:latin typeface="Calibri" panose="020F0502020204030204" pitchFamily="34" charset="0"/>
                <a:ea typeface="黑体" panose="02010609060101010101" pitchFamily="49" charset="-122"/>
              </a:rPr>
              <a:t>SYN=1</a:t>
            </a:r>
            <a:r>
              <a:rPr lang="zh-CN" altLang="en-US" sz="1600" dirty="0">
                <a:solidFill>
                  <a:srgbClr val="FFFFFF"/>
                </a:solidFill>
                <a:latin typeface="Calibri" panose="020F0502020204030204" pitchFamily="34" charset="0"/>
                <a:ea typeface="黑体" panose="02010609060101010101" pitchFamily="49" charset="-122"/>
              </a:rPr>
              <a:t>的报文段都不携带数据，但消耗掉一个序号</a:t>
            </a:r>
            <a:endParaRPr lang="en-US" altLang="zh-CN" sz="1600" dirty="0">
              <a:solidFill>
                <a:srgbClr val="FFFFFF"/>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99622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right)">
                                      <p:cBhvr>
                                        <p:cTn id="11" dur="500"/>
                                        <p:tgtEl>
                                          <p:spTgt spid="40"/>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up)">
                                      <p:cBhvr>
                                        <p:cTn id="15" dur="500"/>
                                        <p:tgtEl>
                                          <p:spTgt spid="4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left)">
                                      <p:cBhvr>
                                        <p:cTn id="19" dur="500"/>
                                        <p:tgtEl>
                                          <p:spTgt spid="4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left)">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dissolve">
                                      <p:cBhvr>
                                        <p:cTn id="27" dur="500"/>
                                        <p:tgtEl>
                                          <p:spTgt spid="3">
                                            <p:txEl>
                                              <p:pRg st="1" end="1"/>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00"/>
                                        </p:tgtEl>
                                        <p:attrNameLst>
                                          <p:attrName>style.visibility</p:attrName>
                                        </p:attrNameLst>
                                      </p:cBhvr>
                                      <p:to>
                                        <p:strVal val="visible"/>
                                      </p:to>
                                    </p:set>
                                    <p:animEffect transition="in" filter="wipe(left)">
                                      <p:cBhvr>
                                        <p:cTn id="31" dur="500"/>
                                        <p:tgtEl>
                                          <p:spTgt spid="100"/>
                                        </p:tgtEl>
                                      </p:cBhvr>
                                    </p:animEffect>
                                  </p:childTnLst>
                                </p:cTn>
                              </p:par>
                            </p:childTnLst>
                          </p:cTn>
                        </p:par>
                        <p:par>
                          <p:cTn id="32" fill="hold">
                            <p:stCondLst>
                              <p:cond delay="1000"/>
                            </p:stCondLst>
                            <p:childTnLst>
                              <p:par>
                                <p:cTn id="33" presetID="22" presetClass="entr" presetSubtype="1" fill="hold" nodeType="after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wipe(up)">
                                      <p:cBhvr>
                                        <p:cTn id="35" dur="500"/>
                                        <p:tgtEl>
                                          <p:spTgt spid="4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wipe(down)">
                                      <p:cBhvr>
                                        <p:cTn id="4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2606183" y="3492400"/>
            <a:ext cx="3983474" cy="3365600"/>
            <a:chOff x="2606183" y="3971605"/>
            <a:chExt cx="3983474" cy="2733994"/>
          </a:xfrm>
        </p:grpSpPr>
        <p:sp>
          <p:nvSpPr>
            <p:cNvPr id="58" name="Line 75"/>
            <p:cNvSpPr>
              <a:spLocks noChangeShapeType="1"/>
            </p:cNvSpPr>
            <p:nvPr/>
          </p:nvSpPr>
          <p:spPr bwMode="auto">
            <a:xfrm>
              <a:off x="2606183" y="3971605"/>
              <a:ext cx="0" cy="2733994"/>
            </a:xfrm>
            <a:prstGeom prst="line">
              <a:avLst/>
            </a:prstGeom>
            <a:noFill/>
            <a:ln w="28575">
              <a:solidFill>
                <a:schemeClr val="tx1">
                  <a:lumMod val="75000"/>
                  <a:lumOff val="2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59" name="Line 76"/>
            <p:cNvSpPr>
              <a:spLocks noChangeShapeType="1"/>
            </p:cNvSpPr>
            <p:nvPr/>
          </p:nvSpPr>
          <p:spPr bwMode="auto">
            <a:xfrm>
              <a:off x="6589657" y="3971605"/>
              <a:ext cx="0" cy="2733994"/>
            </a:xfrm>
            <a:prstGeom prst="line">
              <a:avLst/>
            </a:prstGeom>
            <a:noFill/>
            <a:ln w="28575">
              <a:solidFill>
                <a:schemeClr val="tx1">
                  <a:lumMod val="75000"/>
                  <a:lumOff val="25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sp>
        <p:nvSpPr>
          <p:cNvPr id="2" name="标题 1"/>
          <p:cNvSpPr>
            <a:spLocks noGrp="1"/>
          </p:cNvSpPr>
          <p:nvPr>
            <p:ph type="title"/>
          </p:nvPr>
        </p:nvSpPr>
        <p:spPr/>
        <p:txBody>
          <a:bodyPr/>
          <a:lstStyle/>
          <a:p>
            <a:r>
              <a:rPr lang="en-US" altLang="zh-CN" sz="3200" dirty="0"/>
              <a:t>TCP</a:t>
            </a:r>
            <a:r>
              <a:rPr lang="zh-CN" altLang="en-US" sz="3200" dirty="0"/>
              <a:t>连接建立 </a:t>
            </a:r>
            <a:r>
              <a:rPr lang="en-US" altLang="zh-CN" sz="3200" dirty="0"/>
              <a:t>-- </a:t>
            </a:r>
            <a:r>
              <a:rPr lang="zh-CN" altLang="en-US" sz="2800" dirty="0"/>
              <a:t>三次握手 </a:t>
            </a:r>
            <a:r>
              <a:rPr lang="en-US" altLang="zh-CN" sz="2800" dirty="0"/>
              <a:t>(three-way handshake)</a:t>
            </a:r>
            <a:endParaRPr lang="zh-CN" altLang="en-US" sz="4000" dirty="0"/>
          </a:p>
        </p:txBody>
      </p:sp>
      <p:sp>
        <p:nvSpPr>
          <p:cNvPr id="3" name="内容占位符 2"/>
          <p:cNvSpPr>
            <a:spLocks noGrp="1"/>
          </p:cNvSpPr>
          <p:nvPr>
            <p:ph idx="1"/>
          </p:nvPr>
        </p:nvSpPr>
        <p:spPr>
          <a:xfrm>
            <a:off x="467742" y="1368039"/>
            <a:ext cx="7918612" cy="714785"/>
          </a:xfrm>
        </p:spPr>
        <p:txBody>
          <a:bodyPr/>
          <a:lstStyle/>
          <a:p>
            <a:pPr>
              <a:lnSpc>
                <a:spcPct val="100000"/>
              </a:lnSpc>
              <a:spcBef>
                <a:spcPts val="600"/>
              </a:spcBef>
            </a:pPr>
            <a:r>
              <a:rPr lang="en-US" altLang="zh-CN" sz="2000" dirty="0"/>
              <a:t>B</a:t>
            </a:r>
            <a:r>
              <a:rPr lang="zh-CN" altLang="en-US" sz="2000" dirty="0"/>
              <a:t>收到请求后，应答确认报文段，进入</a:t>
            </a:r>
            <a:r>
              <a:rPr lang="en-US" altLang="zh-CN" sz="2000" dirty="0"/>
              <a:t>SYN-RCVD (</a:t>
            </a:r>
            <a:r>
              <a:rPr lang="zh-CN" altLang="en-US" sz="2000" dirty="0"/>
              <a:t>同步收到</a:t>
            </a:r>
            <a:r>
              <a:rPr lang="en-US" altLang="zh-CN" sz="2000" dirty="0"/>
              <a:t>)</a:t>
            </a:r>
            <a:r>
              <a:rPr lang="zh-CN" altLang="en-US" sz="2000" dirty="0"/>
              <a:t>状态</a:t>
            </a:r>
            <a:endParaRPr lang="en-US" altLang="zh-CN" sz="20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9</a:t>
            </a:fld>
            <a:endParaRPr lang="zh-CN" altLang="en-US" dirty="0"/>
          </a:p>
        </p:txBody>
      </p:sp>
      <p:sp>
        <p:nvSpPr>
          <p:cNvPr id="5" name="文本框 4"/>
          <p:cNvSpPr txBox="1">
            <a:spLocks noChangeArrowheads="1"/>
          </p:cNvSpPr>
          <p:nvPr/>
        </p:nvSpPr>
        <p:spPr bwMode="auto">
          <a:xfrm>
            <a:off x="6701246" y="87868"/>
            <a:ext cx="23355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5.3.3   TCP</a:t>
            </a:r>
            <a:r>
              <a:rPr lang="zh-CN" altLang="en-US" sz="1800" dirty="0">
                <a:solidFill>
                  <a:schemeClr val="bg2">
                    <a:lumMod val="75000"/>
                  </a:schemeClr>
                </a:solidFill>
                <a:latin typeface="Calibri" panose="020F0502020204030204" pitchFamily="34" charset="0"/>
                <a:ea typeface="黑体" panose="02010609060101010101" pitchFamily="49" charset="-122"/>
              </a:rPr>
              <a:t>连接管理</a:t>
            </a:r>
          </a:p>
        </p:txBody>
      </p:sp>
      <p:grpSp>
        <p:nvGrpSpPr>
          <p:cNvPr id="126" name="组合 125"/>
          <p:cNvGrpSpPr/>
          <p:nvPr/>
        </p:nvGrpSpPr>
        <p:grpSpPr>
          <a:xfrm>
            <a:off x="1854260" y="3492400"/>
            <a:ext cx="899589" cy="436329"/>
            <a:chOff x="1854260" y="3492400"/>
            <a:chExt cx="899589" cy="436329"/>
          </a:xfrm>
        </p:grpSpPr>
        <p:sp>
          <p:nvSpPr>
            <p:cNvPr id="101" name="Rectangle 31"/>
            <p:cNvSpPr>
              <a:spLocks noChangeArrowheads="1"/>
            </p:cNvSpPr>
            <p:nvPr/>
          </p:nvSpPr>
          <p:spPr bwMode="auto">
            <a:xfrm>
              <a:off x="1897835" y="3492400"/>
              <a:ext cx="856014" cy="436329"/>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02" name="Text Box 32"/>
            <p:cNvSpPr txBox="1">
              <a:spLocks noChangeArrowheads="1"/>
            </p:cNvSpPr>
            <p:nvPr/>
          </p:nvSpPr>
          <p:spPr bwMode="auto">
            <a:xfrm>
              <a:off x="1854260" y="3541582"/>
              <a:ext cx="809077" cy="29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571500">
                <a:defRPr>
                  <a:solidFill>
                    <a:schemeClr val="tx1"/>
                  </a:solidFill>
                  <a:latin typeface="Arial" panose="020B0604020202020204" pitchFamily="34" charset="0"/>
                  <a:ea typeface="宋体" panose="02010600030101010101" pitchFamily="2" charset="-122"/>
                </a:defRPr>
              </a:lvl2pPr>
              <a:lvl3pPr marL="1143000">
                <a:defRPr>
                  <a:solidFill>
                    <a:schemeClr val="tx1"/>
                  </a:solidFill>
                  <a:latin typeface="Arial" panose="020B0604020202020204" pitchFamily="34" charset="0"/>
                  <a:ea typeface="宋体" panose="02010600030101010101" pitchFamily="2" charset="-122"/>
                </a:defRPr>
              </a:lvl3pPr>
              <a:lvl4pPr marL="1714500">
                <a:defRPr>
                  <a:solidFill>
                    <a:schemeClr val="tx1"/>
                  </a:solidFill>
                  <a:latin typeface="Arial" panose="020B0604020202020204" pitchFamily="34" charset="0"/>
                  <a:ea typeface="宋体" panose="02010600030101010101" pitchFamily="2" charset="-122"/>
                </a:defRPr>
              </a:lvl4pPr>
              <a:lvl5pPr marL="2286000">
                <a:defRPr>
                  <a:solidFill>
                    <a:schemeClr val="tx1"/>
                  </a:solidFill>
                  <a:latin typeface="Arial" panose="020B0604020202020204" pitchFamily="34" charset="0"/>
                  <a:ea typeface="宋体" panose="02010600030101010101" pitchFamily="2" charset="-122"/>
                </a:defRPr>
              </a:lvl5pPr>
              <a:lvl6pPr marL="2743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srgbClr val="FFFF99"/>
                  </a:solidFill>
                  <a:effectLst/>
                  <a:uLnTx/>
                  <a:uFillTx/>
                  <a:latin typeface="Calibri" panose="020F0502020204030204" pitchFamily="34" charset="0"/>
                  <a:ea typeface="华文楷体" panose="02010600040101010101" pitchFamily="2" charset="-122"/>
                </a:rPr>
                <a:t>CLOSED</a:t>
              </a:r>
            </a:p>
          </p:txBody>
        </p:sp>
      </p:grpSp>
      <p:grpSp>
        <p:nvGrpSpPr>
          <p:cNvPr id="127" name="组合 126"/>
          <p:cNvGrpSpPr/>
          <p:nvPr/>
        </p:nvGrpSpPr>
        <p:grpSpPr>
          <a:xfrm>
            <a:off x="6369069" y="3492400"/>
            <a:ext cx="908021" cy="436329"/>
            <a:chOff x="6369069" y="3492400"/>
            <a:chExt cx="908021" cy="436329"/>
          </a:xfrm>
        </p:grpSpPr>
        <p:sp>
          <p:nvSpPr>
            <p:cNvPr id="103" name="Rectangle 37"/>
            <p:cNvSpPr>
              <a:spLocks noChangeArrowheads="1"/>
            </p:cNvSpPr>
            <p:nvPr/>
          </p:nvSpPr>
          <p:spPr bwMode="auto">
            <a:xfrm>
              <a:off x="6404209" y="3492400"/>
              <a:ext cx="872881" cy="436329"/>
            </a:xfrm>
            <a:prstGeom prst="rect">
              <a:avLst/>
            </a:prstGeom>
            <a:solidFill>
              <a:srgbClr val="663300"/>
            </a:solidFill>
            <a:ln>
              <a:noFill/>
            </a:ln>
            <a:effectLst>
              <a:outerShdw dist="35921" dir="2700000" algn="ctr" rotWithShape="0">
                <a:srgbClr val="1C1C1C"/>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sp>
          <p:nvSpPr>
            <p:cNvPr id="104" name="Text Box 39"/>
            <p:cNvSpPr txBox="1">
              <a:spLocks noChangeArrowheads="1"/>
            </p:cNvSpPr>
            <p:nvPr/>
          </p:nvSpPr>
          <p:spPr bwMode="auto">
            <a:xfrm>
              <a:off x="6369069" y="3541582"/>
              <a:ext cx="809077" cy="29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571500">
                <a:defRPr>
                  <a:solidFill>
                    <a:schemeClr val="tx1"/>
                  </a:solidFill>
                  <a:latin typeface="Arial" panose="020B0604020202020204" pitchFamily="34" charset="0"/>
                  <a:ea typeface="宋体" panose="02010600030101010101" pitchFamily="2" charset="-122"/>
                </a:defRPr>
              </a:lvl2pPr>
              <a:lvl3pPr marL="1143000">
                <a:defRPr>
                  <a:solidFill>
                    <a:schemeClr val="tx1"/>
                  </a:solidFill>
                  <a:latin typeface="Arial" panose="020B0604020202020204" pitchFamily="34" charset="0"/>
                  <a:ea typeface="宋体" panose="02010600030101010101" pitchFamily="2" charset="-122"/>
                </a:defRPr>
              </a:lvl3pPr>
              <a:lvl4pPr marL="1714500">
                <a:defRPr>
                  <a:solidFill>
                    <a:schemeClr val="tx1"/>
                  </a:solidFill>
                  <a:latin typeface="Arial" panose="020B0604020202020204" pitchFamily="34" charset="0"/>
                  <a:ea typeface="宋体" panose="02010600030101010101" pitchFamily="2" charset="-122"/>
                </a:defRPr>
              </a:lvl4pPr>
              <a:lvl5pPr marL="2286000">
                <a:defRPr>
                  <a:solidFill>
                    <a:schemeClr val="tx1"/>
                  </a:solidFill>
                  <a:latin typeface="Arial" panose="020B0604020202020204" pitchFamily="34" charset="0"/>
                  <a:ea typeface="宋体" panose="02010600030101010101" pitchFamily="2" charset="-122"/>
                </a:defRPr>
              </a:lvl5pPr>
              <a:lvl6pPr marL="2743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dirty="0">
                  <a:ln>
                    <a:noFill/>
                  </a:ln>
                  <a:solidFill>
                    <a:srgbClr val="FFFF99"/>
                  </a:solidFill>
                  <a:effectLst/>
                  <a:uLnTx/>
                  <a:uFillTx/>
                  <a:latin typeface="Calibri" panose="020F0502020204030204" pitchFamily="34" charset="0"/>
                  <a:ea typeface="华文楷体" panose="02010600040101010101" pitchFamily="2" charset="-122"/>
                </a:rPr>
                <a:t>CLOSED</a:t>
              </a:r>
            </a:p>
          </p:txBody>
        </p:sp>
      </p:grpSp>
      <p:sp>
        <p:nvSpPr>
          <p:cNvPr id="113" name="Rectangle 45"/>
          <p:cNvSpPr>
            <a:spLocks noChangeArrowheads="1"/>
          </p:cNvSpPr>
          <p:nvPr/>
        </p:nvSpPr>
        <p:spPr bwMode="auto">
          <a:xfrm>
            <a:off x="7293689" y="3855690"/>
            <a:ext cx="971274" cy="288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被动打开</a:t>
            </a:r>
          </a:p>
        </p:txBody>
      </p:sp>
      <p:grpSp>
        <p:nvGrpSpPr>
          <p:cNvPr id="123" name="组合 122"/>
          <p:cNvGrpSpPr/>
          <p:nvPr/>
        </p:nvGrpSpPr>
        <p:grpSpPr>
          <a:xfrm>
            <a:off x="2016822" y="2707885"/>
            <a:ext cx="742544" cy="800009"/>
            <a:chOff x="2016822" y="2707885"/>
            <a:chExt cx="742544" cy="800009"/>
          </a:xfrm>
        </p:grpSpPr>
        <p:sp>
          <p:nvSpPr>
            <p:cNvPr id="109" name="Rectangle 55"/>
            <p:cNvSpPr>
              <a:spLocks noChangeArrowheads="1"/>
            </p:cNvSpPr>
            <p:nvPr/>
          </p:nvSpPr>
          <p:spPr bwMode="auto">
            <a:xfrm>
              <a:off x="2479756" y="3004367"/>
              <a:ext cx="279610"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A</a:t>
              </a:r>
            </a:p>
          </p:txBody>
        </p:sp>
        <p:sp>
          <p:nvSpPr>
            <p:cNvPr id="111" name="Rectangle 57"/>
            <p:cNvSpPr>
              <a:spLocks noChangeArrowheads="1"/>
            </p:cNvSpPr>
            <p:nvPr/>
          </p:nvSpPr>
          <p:spPr bwMode="auto">
            <a:xfrm>
              <a:off x="2016822" y="2707885"/>
              <a:ext cx="570573"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客户</a:t>
              </a:r>
            </a:p>
          </p:txBody>
        </p:sp>
        <p:pic>
          <p:nvPicPr>
            <p:cNvPr id="121" name="内容占位符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6822" y="2983969"/>
              <a:ext cx="629006" cy="523925"/>
            </a:xfrm>
            <a:prstGeom prst="rect">
              <a:avLst/>
            </a:prstGeom>
          </p:spPr>
        </p:pic>
      </p:grpSp>
      <p:grpSp>
        <p:nvGrpSpPr>
          <p:cNvPr id="124" name="组合 123"/>
          <p:cNvGrpSpPr/>
          <p:nvPr/>
        </p:nvGrpSpPr>
        <p:grpSpPr>
          <a:xfrm>
            <a:off x="6412643" y="2723149"/>
            <a:ext cx="818530" cy="784744"/>
            <a:chOff x="6412643" y="2723149"/>
            <a:chExt cx="818530" cy="784744"/>
          </a:xfrm>
        </p:grpSpPr>
        <p:sp>
          <p:nvSpPr>
            <p:cNvPr id="110" name="Rectangle 56"/>
            <p:cNvSpPr>
              <a:spLocks noChangeArrowheads="1"/>
            </p:cNvSpPr>
            <p:nvPr/>
          </p:nvSpPr>
          <p:spPr bwMode="auto">
            <a:xfrm>
              <a:off x="6412643" y="3004367"/>
              <a:ext cx="272513"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sz="1800"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B</a:t>
              </a:r>
            </a:p>
          </p:txBody>
        </p:sp>
        <p:sp>
          <p:nvSpPr>
            <p:cNvPr id="112" name="Rectangle 58"/>
            <p:cNvSpPr>
              <a:spLocks noChangeArrowheads="1"/>
            </p:cNvSpPr>
            <p:nvPr/>
          </p:nvSpPr>
          <p:spPr bwMode="auto">
            <a:xfrm>
              <a:off x="6456216" y="2723149"/>
              <a:ext cx="774957" cy="29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服务器</a:t>
              </a:r>
            </a:p>
          </p:txBody>
        </p:sp>
        <p:pic>
          <p:nvPicPr>
            <p:cNvPr id="122" name="内容占位符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3058" y="2983968"/>
              <a:ext cx="629006" cy="523925"/>
            </a:xfrm>
            <a:prstGeom prst="rect">
              <a:avLst/>
            </a:prstGeom>
          </p:spPr>
        </p:pic>
      </p:grpSp>
      <p:cxnSp>
        <p:nvCxnSpPr>
          <p:cNvPr id="129" name="直接连接符 128"/>
          <p:cNvCxnSpPr/>
          <p:nvPr/>
        </p:nvCxnSpPr>
        <p:spPr>
          <a:xfrm flipV="1">
            <a:off x="7318906" y="3492400"/>
            <a:ext cx="1021281" cy="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8340187" y="3489063"/>
            <a:ext cx="0" cy="69773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V="1">
            <a:off x="7262268" y="4186802"/>
            <a:ext cx="1089243" cy="1"/>
          </a:xfrm>
          <a:prstGeom prst="line">
            <a:avLst/>
          </a:prstGeom>
          <a:ln w="25400">
            <a:solidFill>
              <a:schemeClr val="accent5">
                <a:lumMod val="50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grpSp>
        <p:nvGrpSpPr>
          <p:cNvPr id="138" name="Group 12"/>
          <p:cNvGrpSpPr>
            <a:grpSpLocks/>
          </p:cNvGrpSpPr>
          <p:nvPr/>
        </p:nvGrpSpPr>
        <p:grpSpPr bwMode="auto">
          <a:xfrm>
            <a:off x="6402805" y="4031276"/>
            <a:ext cx="877104" cy="529278"/>
            <a:chOff x="4111" y="1893"/>
            <a:chExt cx="623" cy="519"/>
          </a:xfrm>
        </p:grpSpPr>
        <p:sp>
          <p:nvSpPr>
            <p:cNvPr id="139" name="Rectangle 13"/>
            <p:cNvSpPr>
              <a:spLocks noChangeArrowheads="1"/>
            </p:cNvSpPr>
            <p:nvPr/>
          </p:nvSpPr>
          <p:spPr bwMode="auto">
            <a:xfrm>
              <a:off x="4111" y="1893"/>
              <a:ext cx="621" cy="519"/>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140" name="Rectangle 14"/>
            <p:cNvSpPr>
              <a:spLocks noChangeArrowheads="1"/>
            </p:cNvSpPr>
            <p:nvPr/>
          </p:nvSpPr>
          <p:spPr bwMode="auto">
            <a:xfrm>
              <a:off x="4154" y="2004"/>
              <a:ext cx="580"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en-US" altLang="zh-CN" dirty="0">
                  <a:latin typeface="Calibri" panose="020F0502020204030204" pitchFamily="34" charset="0"/>
                  <a:ea typeface="黑体" panose="02010609060101010101" pitchFamily="49" charset="-122"/>
                </a:rPr>
                <a:t>LISTEN</a:t>
              </a:r>
            </a:p>
          </p:txBody>
        </p:sp>
      </p:grpSp>
      <p:grpSp>
        <p:nvGrpSpPr>
          <p:cNvPr id="100" name="Group 61"/>
          <p:cNvGrpSpPr>
            <a:grpSpLocks/>
          </p:cNvGrpSpPr>
          <p:nvPr/>
        </p:nvGrpSpPr>
        <p:grpSpPr bwMode="auto">
          <a:xfrm>
            <a:off x="2762282" y="3933772"/>
            <a:ext cx="3838700" cy="680975"/>
            <a:chOff x="1520" y="1858"/>
            <a:chExt cx="2590" cy="540"/>
          </a:xfrm>
        </p:grpSpPr>
        <p:sp>
          <p:nvSpPr>
            <p:cNvPr id="117" name="Rectangle 25"/>
            <p:cNvSpPr>
              <a:spLocks noChangeArrowheads="1"/>
            </p:cNvSpPr>
            <p:nvPr/>
          </p:nvSpPr>
          <p:spPr bwMode="auto">
            <a:xfrm rot="541637">
              <a:off x="2097" y="1858"/>
              <a:ext cx="134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SYN = 1, </a:t>
              </a:r>
              <a:r>
                <a:rPr kumimoji="1" lang="en-US" altLang="zh-CN" b="0" i="0" u="none" strike="noStrike" kern="0" cap="none" spc="0" normalizeH="0" baseline="0" noProof="0" dirty="0" err="1">
                  <a:ln>
                    <a:noFill/>
                  </a:ln>
                  <a:solidFill>
                    <a:srgbClr val="3333CC"/>
                  </a:solidFill>
                  <a:effectLst/>
                  <a:uLnTx/>
                  <a:uFillTx/>
                  <a:latin typeface="Calibri" panose="020F0502020204030204" pitchFamily="34" charset="0"/>
                  <a:ea typeface="华文楷体" panose="02010600040101010101" pitchFamily="2" charset="-122"/>
                </a:rPr>
                <a:t>seq</a:t>
              </a:r>
              <a:r>
                <a:rPr kumimoji="1" lang="en-US" altLang="zh-CN"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 = x</a:t>
              </a:r>
            </a:p>
          </p:txBody>
        </p:sp>
        <p:sp>
          <p:nvSpPr>
            <p:cNvPr id="118" name="Line 28"/>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endParaRPr>
            </a:p>
          </p:txBody>
        </p:sp>
      </p:grpSp>
      <p:cxnSp>
        <p:nvCxnSpPr>
          <p:cNvPr id="40" name="直接连接符 39"/>
          <p:cNvCxnSpPr/>
          <p:nvPr/>
        </p:nvCxnSpPr>
        <p:spPr>
          <a:xfrm flipV="1">
            <a:off x="872481" y="3520418"/>
            <a:ext cx="1021281" cy="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59955" y="3506821"/>
            <a:ext cx="0" cy="69773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44" name="Group 3"/>
          <p:cNvGrpSpPr>
            <a:grpSpLocks/>
          </p:cNvGrpSpPr>
          <p:nvPr/>
        </p:nvGrpSpPr>
        <p:grpSpPr bwMode="auto">
          <a:xfrm>
            <a:off x="1891326" y="4000082"/>
            <a:ext cx="854360" cy="1298144"/>
            <a:chOff x="899" y="1916"/>
            <a:chExt cx="622" cy="1048"/>
          </a:xfrm>
        </p:grpSpPr>
        <p:sp>
          <p:nvSpPr>
            <p:cNvPr id="45" name="Rectangle 4"/>
            <p:cNvSpPr>
              <a:spLocks noChangeArrowheads="1"/>
            </p:cNvSpPr>
            <p:nvPr/>
          </p:nvSpPr>
          <p:spPr bwMode="auto">
            <a:xfrm>
              <a:off x="899" y="1916"/>
              <a:ext cx="622" cy="1048"/>
            </a:xfrm>
            <a:prstGeom prst="rect">
              <a:avLst/>
            </a:prstGeom>
            <a:solidFill>
              <a:srgbClr val="FFCCCC"/>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46" name="Rectangle 5"/>
            <p:cNvSpPr>
              <a:spLocks noChangeArrowheads="1"/>
            </p:cNvSpPr>
            <p:nvPr/>
          </p:nvSpPr>
          <p:spPr bwMode="auto">
            <a:xfrm>
              <a:off x="1000" y="2169"/>
              <a:ext cx="417"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SYN-</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SENT</a:t>
              </a:r>
            </a:p>
          </p:txBody>
        </p:sp>
      </p:grpSp>
      <p:cxnSp>
        <p:nvCxnSpPr>
          <p:cNvPr id="42" name="直接连接符 41"/>
          <p:cNvCxnSpPr/>
          <p:nvPr/>
        </p:nvCxnSpPr>
        <p:spPr>
          <a:xfrm flipH="1">
            <a:off x="859956" y="4204559"/>
            <a:ext cx="1021280" cy="0"/>
          </a:xfrm>
          <a:prstGeom prst="line">
            <a:avLst/>
          </a:prstGeom>
          <a:ln w="25400">
            <a:solidFill>
              <a:schemeClr val="accent5">
                <a:lumMod val="50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sp>
        <p:nvSpPr>
          <p:cNvPr id="48" name="Rectangle 45"/>
          <p:cNvSpPr>
            <a:spLocks noChangeArrowheads="1"/>
          </p:cNvSpPr>
          <p:nvPr/>
        </p:nvSpPr>
        <p:spPr bwMode="auto">
          <a:xfrm>
            <a:off x="835129" y="3855690"/>
            <a:ext cx="110607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762000" eaLnBrk="0" fontAlgn="base" latinLnBrk="0" hangingPunct="0">
              <a:lnSpc>
                <a:spcPct val="100000"/>
              </a:lnSpc>
              <a:spcBef>
                <a:spcPct val="0"/>
              </a:spcBef>
              <a:spcAft>
                <a:spcPct val="0"/>
              </a:spcAft>
              <a:buClrTx/>
              <a:buSzTx/>
              <a:buFontTx/>
              <a:buNone/>
              <a:tabLst/>
              <a:defRPr/>
            </a:pPr>
            <a:r>
              <a:rPr kumimoji="1" lang="zh-CN" altLang="en-US" kern="0" dirty="0">
                <a:solidFill>
                  <a:srgbClr val="3333CC"/>
                </a:solidFill>
                <a:latin typeface="Calibri" panose="020F0502020204030204" pitchFamily="34" charset="0"/>
                <a:ea typeface="华文楷体" panose="02010600040101010101" pitchFamily="2" charset="-122"/>
              </a:rPr>
              <a:t>主动</a:t>
            </a:r>
            <a:r>
              <a:rPr kumimoji="1" lang="zh-CN" altLang="en-US" sz="1800"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打开</a:t>
            </a:r>
          </a:p>
        </p:txBody>
      </p:sp>
      <p:grpSp>
        <p:nvGrpSpPr>
          <p:cNvPr id="6" name="组合 5"/>
          <p:cNvGrpSpPr/>
          <p:nvPr/>
        </p:nvGrpSpPr>
        <p:grpSpPr>
          <a:xfrm>
            <a:off x="2645827" y="4665213"/>
            <a:ext cx="3981983" cy="686377"/>
            <a:chOff x="2645827" y="4665213"/>
            <a:chExt cx="3981983" cy="686377"/>
          </a:xfrm>
        </p:grpSpPr>
        <p:sp>
          <p:nvSpPr>
            <p:cNvPr id="142" name="Line 49"/>
            <p:cNvSpPr>
              <a:spLocks noChangeShapeType="1"/>
            </p:cNvSpPr>
            <p:nvPr/>
          </p:nvSpPr>
          <p:spPr bwMode="auto">
            <a:xfrm flipH="1">
              <a:off x="2645827" y="4665213"/>
              <a:ext cx="3981983" cy="686377"/>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7" name="Rectangle 50"/>
            <p:cNvSpPr>
              <a:spLocks noChangeArrowheads="1"/>
            </p:cNvSpPr>
            <p:nvPr/>
          </p:nvSpPr>
          <p:spPr bwMode="auto">
            <a:xfrm rot="21084134" flipH="1">
              <a:off x="2682591" y="4697108"/>
              <a:ext cx="349659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SYN = 1, ACK = 1, </a:t>
              </a:r>
              <a:r>
                <a:rPr kumimoji="1" lang="en-US" altLang="zh-CN" dirty="0" err="1">
                  <a:solidFill>
                    <a:srgbClr val="3333CC"/>
                  </a:solidFill>
                  <a:latin typeface="Calibri" panose="020F0502020204030204" pitchFamily="34" charset="0"/>
                  <a:ea typeface="黑体" panose="02010609060101010101" pitchFamily="49" charset="-122"/>
                </a:rPr>
                <a:t>seq</a:t>
              </a:r>
              <a:r>
                <a:rPr kumimoji="1" lang="en-US" altLang="zh-CN" dirty="0">
                  <a:solidFill>
                    <a:srgbClr val="3333CC"/>
                  </a:solidFill>
                  <a:latin typeface="Calibri" panose="020F0502020204030204" pitchFamily="34" charset="0"/>
                  <a:ea typeface="黑体" panose="02010609060101010101" pitchFamily="49" charset="-122"/>
                </a:rPr>
                <a:t> = y, </a:t>
              </a:r>
              <a:r>
                <a:rPr kumimoji="1" lang="en-US" altLang="zh-CN" dirty="0" err="1">
                  <a:solidFill>
                    <a:srgbClr val="3333CC"/>
                  </a:solidFill>
                  <a:latin typeface="Calibri" panose="020F0502020204030204" pitchFamily="34" charset="0"/>
                  <a:ea typeface="黑体" panose="02010609060101010101" pitchFamily="49" charset="-122"/>
                </a:rPr>
                <a:t>ack</a:t>
              </a:r>
              <a:r>
                <a:rPr kumimoji="1" lang="en-US" altLang="zh-CN" dirty="0">
                  <a:solidFill>
                    <a:srgbClr val="3333CC"/>
                  </a:solidFill>
                  <a:latin typeface="Calibri" panose="020F0502020204030204" pitchFamily="34" charset="0"/>
                  <a:ea typeface="黑体" panose="02010609060101010101" pitchFamily="49" charset="-122"/>
                </a:rPr>
                <a:t>= x </a:t>
              </a:r>
              <a:r>
                <a:rPr kumimoji="1" lang="en-US" altLang="zh-CN" b="1" dirty="0">
                  <a:solidFill>
                    <a:srgbClr val="3333CC"/>
                  </a:solidFill>
                  <a:latin typeface="Calibri" panose="020F0502020204030204" pitchFamily="34" charset="0"/>
                  <a:ea typeface="黑体" panose="02010609060101010101" pitchFamily="49" charset="-122"/>
                  <a:sym typeface="Symbol" panose="05050102010706020507" pitchFamily="18" charset="2"/>
                </a:rPr>
                <a:t></a:t>
              </a:r>
              <a:r>
                <a:rPr kumimoji="1" lang="en-US" altLang="zh-CN" dirty="0">
                  <a:solidFill>
                    <a:srgbClr val="3333CC"/>
                  </a:solidFill>
                  <a:latin typeface="Calibri" panose="020F0502020204030204" pitchFamily="34" charset="0"/>
                  <a:ea typeface="黑体" panose="02010609060101010101" pitchFamily="49" charset="-122"/>
                  <a:sym typeface="Symbol" panose="05050102010706020507" pitchFamily="18" charset="2"/>
                </a:rPr>
                <a:t> 1</a:t>
              </a:r>
              <a:endParaRPr kumimoji="1" lang="en-US" altLang="zh-CN" dirty="0">
                <a:solidFill>
                  <a:srgbClr val="3333CC"/>
                </a:solidFill>
                <a:latin typeface="Calibri" panose="020F0502020204030204" pitchFamily="34" charset="0"/>
                <a:ea typeface="黑体" panose="02010609060101010101" pitchFamily="49" charset="-122"/>
              </a:endParaRPr>
            </a:p>
          </p:txBody>
        </p:sp>
      </p:grpSp>
      <p:grpSp>
        <p:nvGrpSpPr>
          <p:cNvPr id="50" name="Group 3"/>
          <p:cNvGrpSpPr>
            <a:grpSpLocks/>
          </p:cNvGrpSpPr>
          <p:nvPr/>
        </p:nvGrpSpPr>
        <p:grpSpPr bwMode="auto">
          <a:xfrm>
            <a:off x="6415098" y="4716080"/>
            <a:ext cx="854360" cy="1298144"/>
            <a:chOff x="899" y="1916"/>
            <a:chExt cx="622" cy="1048"/>
          </a:xfrm>
        </p:grpSpPr>
        <p:sp>
          <p:nvSpPr>
            <p:cNvPr id="51" name="Rectangle 4"/>
            <p:cNvSpPr>
              <a:spLocks noChangeArrowheads="1"/>
            </p:cNvSpPr>
            <p:nvPr/>
          </p:nvSpPr>
          <p:spPr bwMode="auto">
            <a:xfrm>
              <a:off x="899" y="1916"/>
              <a:ext cx="622" cy="1048"/>
            </a:xfrm>
            <a:prstGeom prst="rect">
              <a:avLst/>
            </a:prstGeom>
            <a:solidFill>
              <a:srgbClr val="FFCCCC"/>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latin typeface="Calibri" panose="020F0502020204030204" pitchFamily="34" charset="0"/>
                <a:ea typeface="宋体" panose="02010600030101010101" pitchFamily="2" charset="-122"/>
              </a:endParaRPr>
            </a:p>
          </p:txBody>
        </p:sp>
        <p:sp>
          <p:nvSpPr>
            <p:cNvPr id="52" name="Rectangle 5"/>
            <p:cNvSpPr>
              <a:spLocks noChangeArrowheads="1"/>
            </p:cNvSpPr>
            <p:nvPr/>
          </p:nvSpPr>
          <p:spPr bwMode="auto">
            <a:xfrm>
              <a:off x="952" y="2169"/>
              <a:ext cx="512"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SYN-</a:t>
              </a:r>
            </a:p>
            <a:p>
              <a:pPr algn="ctr" eaLnBrk="0" fontAlgn="base" hangingPunct="0">
                <a:spcBef>
                  <a:spcPct val="0"/>
                </a:spcBef>
                <a:spcAft>
                  <a:spcPct val="0"/>
                </a:spcAft>
              </a:pPr>
              <a:r>
                <a:rPr kumimoji="1" lang="en-US" altLang="zh-CN" dirty="0">
                  <a:solidFill>
                    <a:srgbClr val="3333CC"/>
                  </a:solidFill>
                  <a:latin typeface="Calibri" panose="020F0502020204030204" pitchFamily="34" charset="0"/>
                  <a:ea typeface="黑体" panose="02010609060101010101" pitchFamily="49" charset="-122"/>
                </a:rPr>
                <a:t>RCVD</a:t>
              </a:r>
            </a:p>
          </p:txBody>
        </p:sp>
      </p:grpSp>
      <p:sp>
        <p:nvSpPr>
          <p:cNvPr id="56" name="圆角矩形标注 55"/>
          <p:cNvSpPr/>
          <p:nvPr/>
        </p:nvSpPr>
        <p:spPr>
          <a:xfrm>
            <a:off x="2587395" y="1787996"/>
            <a:ext cx="6240516" cy="1057930"/>
          </a:xfrm>
          <a:prstGeom prst="wedgeRoundRectCallout">
            <a:avLst>
              <a:gd name="adj1" fmla="val -26080"/>
              <a:gd name="adj2" fmla="val 247964"/>
              <a:gd name="adj3" fmla="val 16667"/>
            </a:avLst>
          </a:prstGeom>
          <a:solidFill>
            <a:srgbClr val="990099"/>
          </a:solidFill>
          <a:ln>
            <a:solidFill>
              <a:srgbClr val="800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indent="-180000">
              <a:lnSpc>
                <a:spcPct val="150000"/>
              </a:lnSpc>
              <a:buFont typeface="Arial" panose="020B0604020202020204" pitchFamily="34" charset="0"/>
              <a:buChar char="•"/>
            </a:pPr>
            <a:r>
              <a:rPr lang="zh-CN" altLang="en-US" sz="1600" dirty="0">
                <a:solidFill>
                  <a:srgbClr val="FFFFFF"/>
                </a:solidFill>
                <a:latin typeface="Calibri" panose="020F0502020204030204" pitchFamily="34" charset="0"/>
                <a:ea typeface="黑体" panose="02010609060101010101" pitchFamily="49" charset="-122"/>
              </a:rPr>
              <a:t>该确认报文段首部的标志位</a:t>
            </a:r>
            <a:r>
              <a:rPr lang="en-US" altLang="zh-CN" sz="1600" dirty="0">
                <a:solidFill>
                  <a:srgbClr val="FFFFFF"/>
                </a:solidFill>
                <a:latin typeface="Calibri" panose="020F0502020204030204" pitchFamily="34" charset="0"/>
                <a:ea typeface="黑体" panose="02010609060101010101" pitchFamily="49" charset="-122"/>
              </a:rPr>
              <a:t>SYN</a:t>
            </a:r>
            <a:r>
              <a:rPr lang="zh-CN" altLang="en-US" sz="1600" dirty="0">
                <a:solidFill>
                  <a:srgbClr val="FFFFFF"/>
                </a:solidFill>
                <a:latin typeface="Calibri" panose="020F0502020204030204" pitchFamily="34" charset="0"/>
                <a:ea typeface="黑体" panose="02010609060101010101" pitchFamily="49" charset="-122"/>
              </a:rPr>
              <a:t>、</a:t>
            </a:r>
            <a:r>
              <a:rPr lang="en-US" altLang="zh-CN" sz="1600" dirty="0">
                <a:solidFill>
                  <a:srgbClr val="FFFFFF"/>
                </a:solidFill>
                <a:latin typeface="Calibri" panose="020F0502020204030204" pitchFamily="34" charset="0"/>
                <a:ea typeface="黑体" panose="02010609060101010101" pitchFamily="49" charset="-122"/>
              </a:rPr>
              <a:t>ACK</a:t>
            </a:r>
            <a:r>
              <a:rPr lang="zh-CN" altLang="en-US" sz="1600" dirty="0">
                <a:solidFill>
                  <a:srgbClr val="FFFFFF"/>
                </a:solidFill>
                <a:latin typeface="Calibri" panose="020F0502020204030204" pitchFamily="34" charset="0"/>
                <a:ea typeface="黑体" panose="02010609060101010101" pitchFamily="49" charset="-122"/>
              </a:rPr>
              <a:t>都置</a:t>
            </a:r>
            <a:r>
              <a:rPr lang="en-US" altLang="zh-CN" sz="1600" dirty="0">
                <a:solidFill>
                  <a:srgbClr val="FFFFFF"/>
                </a:solidFill>
                <a:latin typeface="Calibri" panose="020F0502020204030204" pitchFamily="34" charset="0"/>
                <a:ea typeface="黑体" panose="02010609060101010101" pitchFamily="49" charset="-122"/>
              </a:rPr>
              <a:t>1</a:t>
            </a:r>
          </a:p>
          <a:p>
            <a:pPr indent="-180000">
              <a:lnSpc>
                <a:spcPct val="150000"/>
              </a:lnSpc>
              <a:buFont typeface="Arial" panose="020B0604020202020204" pitchFamily="34" charset="0"/>
              <a:buChar char="•"/>
            </a:pPr>
            <a:r>
              <a:rPr lang="zh-CN" altLang="en-US" sz="1600" dirty="0">
                <a:solidFill>
                  <a:srgbClr val="FFFFFF"/>
                </a:solidFill>
                <a:latin typeface="Calibri" panose="020F0502020204030204" pitchFamily="34" charset="0"/>
                <a:ea typeface="黑体" panose="02010609060101010101" pitchFamily="49" charset="-122"/>
              </a:rPr>
              <a:t>确认号</a:t>
            </a:r>
            <a:r>
              <a:rPr lang="en-US" altLang="zh-CN" sz="1600" dirty="0" err="1">
                <a:solidFill>
                  <a:srgbClr val="FFFFFF"/>
                </a:solidFill>
                <a:latin typeface="Calibri" panose="020F0502020204030204" pitchFamily="34" charset="0"/>
                <a:ea typeface="黑体" panose="02010609060101010101" pitchFamily="49" charset="-122"/>
              </a:rPr>
              <a:t>Acknowlegment</a:t>
            </a:r>
            <a:r>
              <a:rPr lang="en-US" altLang="zh-CN" sz="1600" dirty="0">
                <a:solidFill>
                  <a:srgbClr val="FFFFFF"/>
                </a:solidFill>
                <a:latin typeface="Calibri" panose="020F0502020204030204" pitchFamily="34" charset="0"/>
                <a:ea typeface="黑体" panose="02010609060101010101" pitchFamily="49" charset="-122"/>
              </a:rPr>
              <a:t> = x+1</a:t>
            </a:r>
            <a:r>
              <a:rPr lang="zh-CN" altLang="en-US" sz="1600" dirty="0">
                <a:solidFill>
                  <a:srgbClr val="FFFFFF"/>
                </a:solidFill>
                <a:latin typeface="Calibri" panose="020F0502020204030204" pitchFamily="34" charset="0"/>
                <a:ea typeface="黑体" panose="02010609060101010101" pitchFamily="49" charset="-122"/>
              </a:rPr>
              <a:t>，并随机选择自己的初始序号为</a:t>
            </a:r>
            <a:r>
              <a:rPr lang="en-US" altLang="zh-CN" sz="1600" dirty="0">
                <a:solidFill>
                  <a:srgbClr val="FFFFFF"/>
                </a:solidFill>
                <a:latin typeface="Calibri" panose="020F0502020204030204" pitchFamily="34" charset="0"/>
                <a:ea typeface="黑体" panose="02010609060101010101" pitchFamily="49" charset="-122"/>
              </a:rPr>
              <a:t>y</a:t>
            </a:r>
          </a:p>
          <a:p>
            <a:pPr marL="562950" lvl="1" indent="-285750">
              <a:lnSpc>
                <a:spcPct val="150000"/>
              </a:lnSpc>
              <a:buClr>
                <a:schemeClr val="bg1"/>
              </a:buClr>
              <a:buFont typeface="Wingdings 3" panose="05040102010807070707" pitchFamily="18" charset="2"/>
              <a:buChar char="ª"/>
            </a:pPr>
            <a:r>
              <a:rPr lang="zh-CN" altLang="en-US" sz="1600" dirty="0">
                <a:solidFill>
                  <a:srgbClr val="FFFFFF"/>
                </a:solidFill>
                <a:latin typeface="Calibri" panose="020F0502020204030204" pitchFamily="34" charset="0"/>
                <a:ea typeface="黑体" panose="02010609060101010101" pitchFamily="49" charset="-122"/>
              </a:rPr>
              <a:t>该报文段 </a:t>
            </a:r>
            <a:r>
              <a:rPr lang="en-US" altLang="zh-CN" sz="1600" dirty="0">
                <a:solidFill>
                  <a:srgbClr val="FFFFFF"/>
                </a:solidFill>
                <a:latin typeface="Calibri" panose="020F0502020204030204" pitchFamily="34" charset="0"/>
                <a:ea typeface="黑体" panose="02010609060101010101" pitchFamily="49" charset="-122"/>
              </a:rPr>
              <a:t>(SYN=1) </a:t>
            </a:r>
            <a:r>
              <a:rPr lang="zh-CN" altLang="en-US" sz="1600" dirty="0">
                <a:solidFill>
                  <a:srgbClr val="FFFFFF"/>
                </a:solidFill>
                <a:latin typeface="Calibri" panose="020F0502020204030204" pitchFamily="34" charset="0"/>
                <a:ea typeface="黑体" panose="02010609060101010101" pitchFamily="49" charset="-122"/>
              </a:rPr>
              <a:t>仍不携带数据，且消耗掉一个序号</a:t>
            </a:r>
            <a:endParaRPr lang="en-US" altLang="zh-CN" sz="1600" dirty="0">
              <a:solidFill>
                <a:srgbClr val="FFFFFF"/>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19329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wipe(up)">
                                      <p:cBhvr>
                                        <p:cTn id="15" dur="500"/>
                                        <p:tgtEl>
                                          <p:spTgt spid="5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wipe(down)">
                                      <p:cBhvr>
                                        <p:cTn id="20"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8.2"/>
</p:tagLst>
</file>

<file path=ppt/tags/tag10.xml><?xml version="1.0" encoding="utf-8"?>
<p:tagLst xmlns:a="http://schemas.openxmlformats.org/drawingml/2006/main" xmlns:r="http://schemas.openxmlformats.org/officeDocument/2006/relationships" xmlns:p="http://schemas.openxmlformats.org/presentationml/2006/main">
  <p:tag name="TIMING" val="|1.5|8.9"/>
</p:tagLst>
</file>

<file path=ppt/tags/tag11.xml><?xml version="1.0" encoding="utf-8"?>
<p:tagLst xmlns:a="http://schemas.openxmlformats.org/drawingml/2006/main" xmlns:r="http://schemas.openxmlformats.org/officeDocument/2006/relationships" xmlns:p="http://schemas.openxmlformats.org/presentationml/2006/main">
  <p:tag name="TIMING" val="|1.5|4.3|63.7|16.1|116.9"/>
</p:tagLst>
</file>

<file path=ppt/tags/tag12.xml><?xml version="1.0" encoding="utf-8"?>
<p:tagLst xmlns:a="http://schemas.openxmlformats.org/drawingml/2006/main" xmlns:r="http://schemas.openxmlformats.org/officeDocument/2006/relationships" xmlns:p="http://schemas.openxmlformats.org/presentationml/2006/main">
  <p:tag name="TIMING" val="|54.6|40.4"/>
</p:tagLst>
</file>

<file path=ppt/tags/tag13.xml><?xml version="1.0" encoding="utf-8"?>
<p:tagLst xmlns:a="http://schemas.openxmlformats.org/drawingml/2006/main" xmlns:r="http://schemas.openxmlformats.org/officeDocument/2006/relationships" xmlns:p="http://schemas.openxmlformats.org/presentationml/2006/main">
  <p:tag name="TIMING" val="|13|36.5|52.9|17.4|4.5|35.8|8.8|64.5|15.5|10.2|65.6|7.4"/>
</p:tagLst>
</file>

<file path=ppt/tags/tag14.xml><?xml version="1.0" encoding="utf-8"?>
<p:tagLst xmlns:a="http://schemas.openxmlformats.org/drawingml/2006/main" xmlns:r="http://schemas.openxmlformats.org/officeDocument/2006/relationships" xmlns:p="http://schemas.openxmlformats.org/presentationml/2006/main">
  <p:tag name="TIMING" val="|21.6|34|21.3|30.7"/>
</p:tagLst>
</file>

<file path=ppt/tags/tag15.xml><?xml version="1.0" encoding="utf-8"?>
<p:tagLst xmlns:a="http://schemas.openxmlformats.org/drawingml/2006/main" xmlns:r="http://schemas.openxmlformats.org/officeDocument/2006/relationships" xmlns:p="http://schemas.openxmlformats.org/presentationml/2006/main">
  <p:tag name="TIMING" val="|81.6|31.6|18"/>
</p:tagLst>
</file>

<file path=ppt/tags/tag16.xml><?xml version="1.0" encoding="utf-8"?>
<p:tagLst xmlns:a="http://schemas.openxmlformats.org/drawingml/2006/main" xmlns:r="http://schemas.openxmlformats.org/officeDocument/2006/relationships" xmlns:p="http://schemas.openxmlformats.org/presentationml/2006/main">
  <p:tag name="TIMING" val="|76.1|40"/>
</p:tagLst>
</file>

<file path=ppt/tags/tag17.xml><?xml version="1.0" encoding="utf-8"?>
<p:tagLst xmlns:a="http://schemas.openxmlformats.org/drawingml/2006/main" xmlns:r="http://schemas.openxmlformats.org/officeDocument/2006/relationships" xmlns:p="http://schemas.openxmlformats.org/presentationml/2006/main">
  <p:tag name="TIMING" val="|66.7|90.2|1.8"/>
</p:tagLst>
</file>

<file path=ppt/tags/tag18.xml><?xml version="1.0" encoding="utf-8"?>
<p:tagLst xmlns:a="http://schemas.openxmlformats.org/drawingml/2006/main" xmlns:r="http://schemas.openxmlformats.org/officeDocument/2006/relationships" xmlns:p="http://schemas.openxmlformats.org/presentationml/2006/main">
  <p:tag name="TIMING" val="|38.2|35.4|35.3"/>
</p:tagLst>
</file>

<file path=ppt/tags/tag19.xml><?xml version="1.0" encoding="utf-8"?>
<p:tagLst xmlns:a="http://schemas.openxmlformats.org/drawingml/2006/main" xmlns:r="http://schemas.openxmlformats.org/officeDocument/2006/relationships" xmlns:p="http://schemas.openxmlformats.org/presentationml/2006/main">
  <p:tag name="TIMING" val="|33.9|21.8|26.2|29.3"/>
</p:tagLst>
</file>

<file path=ppt/tags/tag2.xml><?xml version="1.0" encoding="utf-8"?>
<p:tagLst xmlns:a="http://schemas.openxmlformats.org/drawingml/2006/main" xmlns:r="http://schemas.openxmlformats.org/officeDocument/2006/relationships" xmlns:p="http://schemas.openxmlformats.org/presentationml/2006/main">
  <p:tag name="TIMING" val="|5.9|84|7.5|46.2|21.8"/>
</p:tagLst>
</file>

<file path=ppt/tags/tag20.xml><?xml version="1.0" encoding="utf-8"?>
<p:tagLst xmlns:a="http://schemas.openxmlformats.org/drawingml/2006/main" xmlns:r="http://schemas.openxmlformats.org/officeDocument/2006/relationships" xmlns:p="http://schemas.openxmlformats.org/presentationml/2006/main">
  <p:tag name="TIMING" val="|41.8|7.6|59.2|1.3|29.3"/>
</p:tagLst>
</file>

<file path=ppt/tags/tag21.xml><?xml version="1.0" encoding="utf-8"?>
<p:tagLst xmlns:a="http://schemas.openxmlformats.org/drawingml/2006/main" xmlns:r="http://schemas.openxmlformats.org/officeDocument/2006/relationships" xmlns:p="http://schemas.openxmlformats.org/presentationml/2006/main">
  <p:tag name="TIMING" val="|1.4|11.1"/>
</p:tagLst>
</file>

<file path=ppt/tags/tag22.xml><?xml version="1.0" encoding="utf-8"?>
<p:tagLst xmlns:a="http://schemas.openxmlformats.org/drawingml/2006/main" xmlns:r="http://schemas.openxmlformats.org/officeDocument/2006/relationships" xmlns:p="http://schemas.openxmlformats.org/presentationml/2006/main">
  <p:tag name="TIMING" val="|4.1|29.6|85.1|47.4|45.1|14"/>
</p:tagLst>
</file>

<file path=ppt/tags/tag23.xml><?xml version="1.0" encoding="utf-8"?>
<p:tagLst xmlns:a="http://schemas.openxmlformats.org/drawingml/2006/main" xmlns:r="http://schemas.openxmlformats.org/officeDocument/2006/relationships" xmlns:p="http://schemas.openxmlformats.org/presentationml/2006/main">
  <p:tag name="TIMING" val="|3.3|16.7|31.7|51.1"/>
</p:tagLst>
</file>

<file path=ppt/tags/tag24.xml><?xml version="1.0" encoding="utf-8"?>
<p:tagLst xmlns:a="http://schemas.openxmlformats.org/drawingml/2006/main" xmlns:r="http://schemas.openxmlformats.org/officeDocument/2006/relationships" xmlns:p="http://schemas.openxmlformats.org/presentationml/2006/main">
  <p:tag name="TIMING" val="|52.6|33.8|20.7|155.4|37.2|52.5|26.6|25.8|19.3|116.9"/>
</p:tagLst>
</file>

<file path=ppt/tags/tag25.xml><?xml version="1.0" encoding="utf-8"?>
<p:tagLst xmlns:a="http://schemas.openxmlformats.org/drawingml/2006/main" xmlns:r="http://schemas.openxmlformats.org/officeDocument/2006/relationships" xmlns:p="http://schemas.openxmlformats.org/presentationml/2006/main">
  <p:tag name="TIMING" val="|2.3|44.7|10.1|13.3|16.7"/>
</p:tagLst>
</file>

<file path=ppt/tags/tag3.xml><?xml version="1.0" encoding="utf-8"?>
<p:tagLst xmlns:a="http://schemas.openxmlformats.org/drawingml/2006/main" xmlns:r="http://schemas.openxmlformats.org/officeDocument/2006/relationships" xmlns:p="http://schemas.openxmlformats.org/presentationml/2006/main">
  <p:tag name="TIMING" val="|50.3"/>
</p:tagLst>
</file>

<file path=ppt/tags/tag4.xml><?xml version="1.0" encoding="utf-8"?>
<p:tagLst xmlns:a="http://schemas.openxmlformats.org/drawingml/2006/main" xmlns:r="http://schemas.openxmlformats.org/officeDocument/2006/relationships" xmlns:p="http://schemas.openxmlformats.org/presentationml/2006/main">
  <p:tag name="TIMING" val="|26|22.6|38.6|47.2|12.3|181.2|12"/>
</p:tagLst>
</file>

<file path=ppt/tags/tag5.xml><?xml version="1.0" encoding="utf-8"?>
<p:tagLst xmlns:a="http://schemas.openxmlformats.org/drawingml/2006/main" xmlns:r="http://schemas.openxmlformats.org/officeDocument/2006/relationships" xmlns:p="http://schemas.openxmlformats.org/presentationml/2006/main">
  <p:tag name="TIMING" val="|3.8|4.8|38.2|28.3|4.4|37.4"/>
</p:tagLst>
</file>

<file path=ppt/tags/tag6.xml><?xml version="1.0" encoding="utf-8"?>
<p:tagLst xmlns:a="http://schemas.openxmlformats.org/drawingml/2006/main" xmlns:r="http://schemas.openxmlformats.org/officeDocument/2006/relationships" xmlns:p="http://schemas.openxmlformats.org/presentationml/2006/main">
  <p:tag name="TIMING" val="|17.9|23.6"/>
</p:tagLst>
</file>

<file path=ppt/tags/tag7.xml><?xml version="1.0" encoding="utf-8"?>
<p:tagLst xmlns:a="http://schemas.openxmlformats.org/drawingml/2006/main" xmlns:r="http://schemas.openxmlformats.org/officeDocument/2006/relationships" xmlns:p="http://schemas.openxmlformats.org/presentationml/2006/main">
  <p:tag name="TIMING" val="|1.5|23.1|32.6"/>
</p:tagLst>
</file>

<file path=ppt/tags/tag8.xml><?xml version="1.0" encoding="utf-8"?>
<p:tagLst xmlns:a="http://schemas.openxmlformats.org/drawingml/2006/main" xmlns:r="http://schemas.openxmlformats.org/officeDocument/2006/relationships" xmlns:p="http://schemas.openxmlformats.org/presentationml/2006/main">
  <p:tag name="TIMING" val="|1.3|18.8"/>
</p:tagLst>
</file>

<file path=ppt/tags/tag9.xml><?xml version="1.0" encoding="utf-8"?>
<p:tagLst xmlns:a="http://schemas.openxmlformats.org/drawingml/2006/main" xmlns:r="http://schemas.openxmlformats.org/officeDocument/2006/relationships" xmlns:p="http://schemas.openxmlformats.org/presentationml/2006/main">
  <p:tag name="TIMING" val="|0.9|21.8|11.2|157|4.4"/>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3.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4.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5.xml><?xml version="1.0" encoding="utf-8"?>
<a:theme xmlns:a="http://schemas.openxmlformats.org/drawingml/2006/main" name="9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第一章概述</Template>
  <TotalTime>28271</TotalTime>
  <Words>2924</Words>
  <Application>Microsoft Office PowerPoint</Application>
  <PresentationFormat>全屏显示(4:3)</PresentationFormat>
  <Paragraphs>509</Paragraphs>
  <Slides>30</Slides>
  <Notes>14</Notes>
  <HiddenSlides>0</HiddenSlides>
  <MMClips>0</MMClips>
  <ScaleCrop>false</ScaleCrop>
  <HeadingPairs>
    <vt:vector size="8" baseType="variant">
      <vt:variant>
        <vt:lpstr>已用的字体</vt:lpstr>
      </vt:variant>
      <vt:variant>
        <vt:i4>12</vt:i4>
      </vt:variant>
      <vt:variant>
        <vt:lpstr>主题</vt:lpstr>
      </vt:variant>
      <vt:variant>
        <vt:i4>5</vt:i4>
      </vt:variant>
      <vt:variant>
        <vt:lpstr>嵌入 OLE 服务器</vt:lpstr>
      </vt:variant>
      <vt:variant>
        <vt:i4>1</vt:i4>
      </vt:variant>
      <vt:variant>
        <vt:lpstr>幻灯片标题</vt:lpstr>
      </vt:variant>
      <vt:variant>
        <vt:i4>30</vt:i4>
      </vt:variant>
    </vt:vector>
  </HeadingPairs>
  <TitlesOfParts>
    <vt:vector size="48" baseType="lpstr">
      <vt:lpstr>黑体</vt:lpstr>
      <vt:lpstr>华文楷体</vt:lpstr>
      <vt:lpstr>华文新魏</vt:lpstr>
      <vt:lpstr>Arial</vt:lpstr>
      <vt:lpstr>Arial Black</vt:lpstr>
      <vt:lpstr>Calibri</vt:lpstr>
      <vt:lpstr>Cambria Math</vt:lpstr>
      <vt:lpstr>Comic Sans MS</vt:lpstr>
      <vt:lpstr>Tahoma</vt:lpstr>
      <vt:lpstr>Times New Roman</vt:lpstr>
      <vt:lpstr>Wingdings</vt:lpstr>
      <vt:lpstr>Wingdings 3</vt:lpstr>
      <vt:lpstr>Pixel</vt:lpstr>
      <vt:lpstr>自定义设计方案</vt:lpstr>
      <vt:lpstr>3_自定义设计方案</vt:lpstr>
      <vt:lpstr>4_自定义设计方案</vt:lpstr>
      <vt:lpstr>9_自定义设计方案</vt:lpstr>
      <vt:lpstr>Visio</vt:lpstr>
      <vt:lpstr>第五章 端到端传输(2) </vt:lpstr>
      <vt:lpstr>提纲</vt:lpstr>
      <vt:lpstr>TCP的连接</vt:lpstr>
      <vt:lpstr>TCP的连接管理</vt:lpstr>
      <vt:lpstr>TCP连接建立</vt:lpstr>
      <vt:lpstr>TCP连接建立</vt:lpstr>
      <vt:lpstr>TCP连接建立 -- 三次握手 (three-way handshake)</vt:lpstr>
      <vt:lpstr>TCP连接建立 -- 三次握手 (three-way handshake)</vt:lpstr>
      <vt:lpstr>TCP连接建立 -- 三次握手 (three-way handshake)</vt:lpstr>
      <vt:lpstr>TCP连接建立 -- 三次握手 (three-way handshake)</vt:lpstr>
      <vt:lpstr>TCP连接建立 -- 三次握手 (three-way handshake)</vt:lpstr>
      <vt:lpstr>TCP连接建立 -- 三次握手 (three-way handshake)</vt:lpstr>
      <vt:lpstr>TCP数据传输</vt:lpstr>
      <vt:lpstr>TCP数据传输</vt:lpstr>
      <vt:lpstr>TCP数据传输</vt:lpstr>
      <vt:lpstr>TCP连接释放</vt:lpstr>
      <vt:lpstr>TCP连接释放</vt:lpstr>
      <vt:lpstr>TCP连接释放</vt:lpstr>
      <vt:lpstr>TCP连接释放</vt:lpstr>
      <vt:lpstr>TCP连接释放</vt:lpstr>
      <vt:lpstr>TCP连接释放</vt:lpstr>
      <vt:lpstr>TCP连接释放</vt:lpstr>
      <vt:lpstr>TCP连接释放</vt:lpstr>
      <vt:lpstr>TCP连接释放</vt:lpstr>
      <vt:lpstr>讨论：FIN+ACK的超时判定问题</vt:lpstr>
      <vt:lpstr>讨论：FIN+ACK的超时判定问题</vt:lpstr>
      <vt:lpstr>TCP连接释放</vt:lpstr>
      <vt:lpstr>TCP状态转换图</vt:lpstr>
      <vt:lpstr>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计算机网络概述</dc:title>
  <dc:creator>zhw</dc:creator>
  <cp:lastModifiedBy>Leslie Tang</cp:lastModifiedBy>
  <cp:revision>1434</cp:revision>
  <dcterms:created xsi:type="dcterms:W3CDTF">2017-02-02T15:53:23Z</dcterms:created>
  <dcterms:modified xsi:type="dcterms:W3CDTF">2022-06-06T10:33:05Z</dcterms:modified>
</cp:coreProperties>
</file>