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711" r:id="rId3"/>
    <p:sldMasterId id="2147483736" r:id="rId4"/>
    <p:sldMasterId id="2147483865" r:id="rId5"/>
  </p:sldMasterIdLst>
  <p:notesMasterIdLst>
    <p:notesMasterId r:id="rId45"/>
  </p:notesMasterIdLst>
  <p:sldIdLst>
    <p:sldId id="256" r:id="rId6"/>
    <p:sldId id="671" r:id="rId7"/>
    <p:sldId id="679" r:id="rId8"/>
    <p:sldId id="688" r:id="rId9"/>
    <p:sldId id="719" r:id="rId10"/>
    <p:sldId id="692" r:id="rId11"/>
    <p:sldId id="690" r:id="rId12"/>
    <p:sldId id="811" r:id="rId13"/>
    <p:sldId id="672" r:id="rId14"/>
    <p:sldId id="694" r:id="rId15"/>
    <p:sldId id="693" r:id="rId16"/>
    <p:sldId id="696" r:id="rId17"/>
    <p:sldId id="697" r:id="rId18"/>
    <p:sldId id="698" r:id="rId19"/>
    <p:sldId id="699" r:id="rId20"/>
    <p:sldId id="700" r:id="rId21"/>
    <p:sldId id="721" r:id="rId22"/>
    <p:sldId id="799" r:id="rId23"/>
    <p:sldId id="800" r:id="rId24"/>
    <p:sldId id="801" r:id="rId25"/>
    <p:sldId id="802" r:id="rId26"/>
    <p:sldId id="803" r:id="rId27"/>
    <p:sldId id="804" r:id="rId28"/>
    <p:sldId id="805" r:id="rId29"/>
    <p:sldId id="807" r:id="rId30"/>
    <p:sldId id="647" r:id="rId31"/>
    <p:sldId id="808" r:id="rId32"/>
    <p:sldId id="720" r:id="rId33"/>
    <p:sldId id="809" r:id="rId34"/>
    <p:sldId id="722" r:id="rId35"/>
    <p:sldId id="723" r:id="rId36"/>
    <p:sldId id="724" r:id="rId37"/>
    <p:sldId id="725" r:id="rId38"/>
    <p:sldId id="727" r:id="rId39"/>
    <p:sldId id="729" r:id="rId40"/>
    <p:sldId id="730" r:id="rId41"/>
    <p:sldId id="731" r:id="rId42"/>
    <p:sldId id="732" r:id="rId43"/>
    <p:sldId id="798"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1DB3"/>
    <a:srgbClr val="CC0099"/>
    <a:srgbClr val="336600"/>
    <a:srgbClr val="FF3300"/>
    <a:srgbClr val="FF5050"/>
    <a:srgbClr val="EFEFFF"/>
    <a:srgbClr val="FF0066"/>
    <a:srgbClr val="6666FF"/>
    <a:srgbClr val="99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88" autoAdjust="0"/>
    <p:restoredTop sz="79622" autoAdjust="0"/>
  </p:normalViewPr>
  <p:slideViewPr>
    <p:cSldViewPr snapToGrid="0">
      <p:cViewPr varScale="1">
        <p:scale>
          <a:sx n="54" d="100"/>
          <a:sy n="54" d="100"/>
        </p:scale>
        <p:origin x="1212" y="2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2022/5/8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3584772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10</a:t>
            </a:fld>
            <a:endParaRPr lang="zh-CN" altLang="en-US"/>
          </a:p>
        </p:txBody>
      </p:sp>
    </p:spTree>
    <p:extLst>
      <p:ext uri="{BB962C8B-B14F-4D97-AF65-F5344CB8AC3E}">
        <p14:creationId xmlns:p14="http://schemas.microsoft.com/office/powerpoint/2010/main" val="1801759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11</a:t>
            </a:fld>
            <a:endParaRPr lang="zh-CN" altLang="en-US"/>
          </a:p>
        </p:txBody>
      </p:sp>
    </p:spTree>
    <p:extLst>
      <p:ext uri="{BB962C8B-B14F-4D97-AF65-F5344CB8AC3E}">
        <p14:creationId xmlns:p14="http://schemas.microsoft.com/office/powerpoint/2010/main" val="1770103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12</a:t>
            </a:fld>
            <a:endParaRPr lang="zh-CN" altLang="en-US"/>
          </a:p>
        </p:txBody>
      </p:sp>
    </p:spTree>
    <p:extLst>
      <p:ext uri="{BB962C8B-B14F-4D97-AF65-F5344CB8AC3E}">
        <p14:creationId xmlns:p14="http://schemas.microsoft.com/office/powerpoint/2010/main" val="181543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13</a:t>
            </a:fld>
            <a:endParaRPr lang="zh-CN" altLang="en-US"/>
          </a:p>
        </p:txBody>
      </p:sp>
    </p:spTree>
    <p:extLst>
      <p:ext uri="{BB962C8B-B14F-4D97-AF65-F5344CB8AC3E}">
        <p14:creationId xmlns:p14="http://schemas.microsoft.com/office/powerpoint/2010/main" val="258856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14</a:t>
            </a:fld>
            <a:endParaRPr lang="zh-CN" altLang="en-US"/>
          </a:p>
        </p:txBody>
      </p:sp>
    </p:spTree>
    <p:extLst>
      <p:ext uri="{BB962C8B-B14F-4D97-AF65-F5344CB8AC3E}">
        <p14:creationId xmlns:p14="http://schemas.microsoft.com/office/powerpoint/2010/main" val="2545727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15</a:t>
            </a:fld>
            <a:endParaRPr lang="zh-CN" altLang="en-US"/>
          </a:p>
        </p:txBody>
      </p:sp>
    </p:spTree>
    <p:extLst>
      <p:ext uri="{BB962C8B-B14F-4D97-AF65-F5344CB8AC3E}">
        <p14:creationId xmlns:p14="http://schemas.microsoft.com/office/powerpoint/2010/main" val="76285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16</a:t>
            </a:fld>
            <a:endParaRPr lang="zh-CN" altLang="en-US"/>
          </a:p>
        </p:txBody>
      </p:sp>
    </p:spTree>
    <p:extLst>
      <p:ext uri="{BB962C8B-B14F-4D97-AF65-F5344CB8AC3E}">
        <p14:creationId xmlns:p14="http://schemas.microsoft.com/office/powerpoint/2010/main" val="359432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en-US" altLang="zh-CN" sz="1200" smtClean="0"/>
                  <a:t>RFC </a:t>
                </a:r>
                <a:r>
                  <a:rPr lang="en-US" altLang="zh-CN" sz="1200" dirty="0" smtClean="0"/>
                  <a:t>2988 </a:t>
                </a:r>
                <a:r>
                  <a:rPr lang="zh-CN" altLang="en-US" sz="1200" dirty="0" smtClean="0"/>
                  <a:t>推荐</a:t>
                </a:r>
                <a:r>
                  <a:rPr lang="zh-CN" altLang="en-US" i="0" smtClean="0">
                    <a:latin typeface="Cambria Math" panose="02040503050406030204" pitchFamily="18" charset="0"/>
                  </a:rPr>
                  <a:t>𝛼</a:t>
                </a:r>
                <a:r>
                  <a:rPr lang="zh-CN" altLang="en-US" sz="1200" dirty="0" smtClean="0"/>
                  <a:t>值为 </a:t>
                </a:r>
                <a:r>
                  <a:rPr lang="en-US" altLang="zh-CN" sz="1200" dirty="0" smtClean="0"/>
                  <a:t>1/8</a:t>
                </a:r>
                <a:r>
                  <a:rPr lang="zh-CN" altLang="en-US" sz="1200" dirty="0" smtClean="0"/>
                  <a:t>，即 </a:t>
                </a:r>
                <a:r>
                  <a:rPr lang="en-US" altLang="zh-CN" sz="1200" dirty="0" smtClean="0"/>
                  <a:t>0.125</a:t>
                </a:r>
                <a:endParaRPr lang="zh-CN" altLang="en-US" dirty="0"/>
              </a:p>
            </p:txBody>
          </p:sp>
        </mc:Fallback>
      </mc:AlternateContent>
      <p:sp>
        <p:nvSpPr>
          <p:cNvPr id="4" name="灯片编号占位符 3"/>
          <p:cNvSpPr>
            <a:spLocks noGrp="1"/>
          </p:cNvSpPr>
          <p:nvPr>
            <p:ph type="sldNum" sz="quarter" idx="10"/>
          </p:nvPr>
        </p:nvSpPr>
        <p:spPr/>
        <p:txBody>
          <a:bodyPr/>
          <a:lstStyle/>
          <a:p>
            <a:fld id="{3CDC233E-39C6-4AB0-A67B-6BD0A5E8E2F9}" type="slidenum">
              <a:rPr lang="zh-CN" altLang="en-US" smtClean="0"/>
              <a:pPr/>
              <a:t>17</a:t>
            </a:fld>
            <a:endParaRPr lang="zh-CN" altLang="en-US"/>
          </a:p>
        </p:txBody>
      </p:sp>
    </p:spTree>
    <p:extLst>
      <p:ext uri="{BB962C8B-B14F-4D97-AF65-F5344CB8AC3E}">
        <p14:creationId xmlns:p14="http://schemas.microsoft.com/office/powerpoint/2010/main" val="1447487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18</a:t>
            </a:fld>
            <a:endParaRPr lang="zh-CN" altLang="en-US"/>
          </a:p>
        </p:txBody>
      </p:sp>
    </p:spTree>
    <p:extLst>
      <p:ext uri="{BB962C8B-B14F-4D97-AF65-F5344CB8AC3E}">
        <p14:creationId xmlns:p14="http://schemas.microsoft.com/office/powerpoint/2010/main" val="348025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19</a:t>
            </a:fld>
            <a:endParaRPr lang="zh-CN" altLang="en-US"/>
          </a:p>
        </p:txBody>
      </p:sp>
    </p:spTree>
    <p:extLst>
      <p:ext uri="{BB962C8B-B14F-4D97-AF65-F5344CB8AC3E}">
        <p14:creationId xmlns:p14="http://schemas.microsoft.com/office/powerpoint/2010/main" val="1330909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2493448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20</a:t>
            </a:fld>
            <a:endParaRPr lang="zh-CN" altLang="en-US"/>
          </a:p>
        </p:txBody>
      </p:sp>
    </p:spTree>
    <p:extLst>
      <p:ext uri="{BB962C8B-B14F-4D97-AF65-F5344CB8AC3E}">
        <p14:creationId xmlns:p14="http://schemas.microsoft.com/office/powerpoint/2010/main" val="2584571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21</a:t>
            </a:fld>
            <a:endParaRPr lang="zh-CN" altLang="en-US"/>
          </a:p>
        </p:txBody>
      </p:sp>
    </p:spTree>
    <p:extLst>
      <p:ext uri="{BB962C8B-B14F-4D97-AF65-F5344CB8AC3E}">
        <p14:creationId xmlns:p14="http://schemas.microsoft.com/office/powerpoint/2010/main" val="2275963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22</a:t>
            </a:fld>
            <a:endParaRPr lang="zh-CN" altLang="en-US"/>
          </a:p>
        </p:txBody>
      </p:sp>
    </p:spTree>
    <p:extLst>
      <p:ext uri="{BB962C8B-B14F-4D97-AF65-F5344CB8AC3E}">
        <p14:creationId xmlns:p14="http://schemas.microsoft.com/office/powerpoint/2010/main" val="3362894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23</a:t>
            </a:fld>
            <a:endParaRPr lang="zh-CN" altLang="en-US"/>
          </a:p>
        </p:txBody>
      </p:sp>
    </p:spTree>
    <p:extLst>
      <p:ext uri="{BB962C8B-B14F-4D97-AF65-F5344CB8AC3E}">
        <p14:creationId xmlns:p14="http://schemas.microsoft.com/office/powerpoint/2010/main" val="3854835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24</a:t>
            </a:fld>
            <a:endParaRPr lang="zh-CN" altLang="en-US"/>
          </a:p>
        </p:txBody>
      </p:sp>
    </p:spTree>
    <p:extLst>
      <p:ext uri="{BB962C8B-B14F-4D97-AF65-F5344CB8AC3E}">
        <p14:creationId xmlns:p14="http://schemas.microsoft.com/office/powerpoint/2010/main" val="4125278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25</a:t>
            </a:fld>
            <a:endParaRPr lang="zh-CN" altLang="en-US"/>
          </a:p>
        </p:txBody>
      </p:sp>
    </p:spTree>
    <p:extLst>
      <p:ext uri="{BB962C8B-B14F-4D97-AF65-F5344CB8AC3E}">
        <p14:creationId xmlns:p14="http://schemas.microsoft.com/office/powerpoint/2010/main" val="2737768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27</a:t>
            </a:fld>
            <a:endParaRPr lang="zh-CN" altLang="en-US"/>
          </a:p>
        </p:txBody>
      </p:sp>
    </p:spTree>
    <p:extLst>
      <p:ext uri="{BB962C8B-B14F-4D97-AF65-F5344CB8AC3E}">
        <p14:creationId xmlns:p14="http://schemas.microsoft.com/office/powerpoint/2010/main" val="2486518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34</a:t>
            </a:fld>
            <a:endParaRPr lang="zh-CN" altLang="en-US"/>
          </a:p>
        </p:txBody>
      </p:sp>
    </p:spTree>
    <p:extLst>
      <p:ext uri="{BB962C8B-B14F-4D97-AF65-F5344CB8AC3E}">
        <p14:creationId xmlns:p14="http://schemas.microsoft.com/office/powerpoint/2010/main" val="2859808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38</a:t>
            </a:fld>
            <a:endParaRPr lang="zh-CN" altLang="en-US"/>
          </a:p>
        </p:txBody>
      </p:sp>
    </p:spTree>
    <p:extLst>
      <p:ext uri="{BB962C8B-B14F-4D97-AF65-F5344CB8AC3E}">
        <p14:creationId xmlns:p14="http://schemas.microsoft.com/office/powerpoint/2010/main" val="477938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a:t>
            </a:fld>
            <a:endParaRPr lang="zh-CN" altLang="en-US"/>
          </a:p>
        </p:txBody>
      </p:sp>
    </p:spTree>
    <p:extLst>
      <p:ext uri="{BB962C8B-B14F-4D97-AF65-F5344CB8AC3E}">
        <p14:creationId xmlns:p14="http://schemas.microsoft.com/office/powerpoint/2010/main" val="3200491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a:t>
            </a:fld>
            <a:endParaRPr lang="zh-CN" altLang="en-US"/>
          </a:p>
        </p:txBody>
      </p:sp>
    </p:spTree>
    <p:extLst>
      <p:ext uri="{BB962C8B-B14F-4D97-AF65-F5344CB8AC3E}">
        <p14:creationId xmlns:p14="http://schemas.microsoft.com/office/powerpoint/2010/main" val="2769721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a:t>
            </a:fld>
            <a:endParaRPr lang="zh-CN" altLang="en-US"/>
          </a:p>
        </p:txBody>
      </p:sp>
    </p:spTree>
    <p:extLst>
      <p:ext uri="{BB962C8B-B14F-4D97-AF65-F5344CB8AC3E}">
        <p14:creationId xmlns:p14="http://schemas.microsoft.com/office/powerpoint/2010/main" val="2033253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6</a:t>
            </a:fld>
            <a:endParaRPr lang="zh-CN" altLang="en-US"/>
          </a:p>
        </p:txBody>
      </p:sp>
    </p:spTree>
    <p:extLst>
      <p:ext uri="{BB962C8B-B14F-4D97-AF65-F5344CB8AC3E}">
        <p14:creationId xmlns:p14="http://schemas.microsoft.com/office/powerpoint/2010/main" val="2403707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7</a:t>
            </a:fld>
            <a:endParaRPr lang="zh-CN" altLang="en-US"/>
          </a:p>
        </p:txBody>
      </p:sp>
    </p:spTree>
    <p:extLst>
      <p:ext uri="{BB962C8B-B14F-4D97-AF65-F5344CB8AC3E}">
        <p14:creationId xmlns:p14="http://schemas.microsoft.com/office/powerpoint/2010/main" val="2501639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8</a:t>
            </a:fld>
            <a:endParaRPr lang="zh-CN" altLang="en-US"/>
          </a:p>
        </p:txBody>
      </p:sp>
    </p:spTree>
    <p:extLst>
      <p:ext uri="{BB962C8B-B14F-4D97-AF65-F5344CB8AC3E}">
        <p14:creationId xmlns:p14="http://schemas.microsoft.com/office/powerpoint/2010/main" val="2238486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9</a:t>
            </a:fld>
            <a:endParaRPr lang="zh-CN" altLang="en-US"/>
          </a:p>
        </p:txBody>
      </p:sp>
    </p:spTree>
    <p:extLst>
      <p:ext uri="{BB962C8B-B14F-4D97-AF65-F5344CB8AC3E}">
        <p14:creationId xmlns:p14="http://schemas.microsoft.com/office/powerpoint/2010/main" val="1105360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2022/5/8</a:t>
            </a:fld>
            <a:endParaRPr lang="zh-CN" altLang="en-US"/>
          </a:p>
        </p:txBody>
      </p:sp>
    </p:spTree>
    <p:extLst>
      <p:ext uri="{BB962C8B-B14F-4D97-AF65-F5344CB8AC3E}">
        <p14:creationId xmlns:p14="http://schemas.microsoft.com/office/powerpoint/2010/main" val="214572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2022/5/8</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2022/5/8</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08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marL="1548000">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2022/5/8</a:t>
            </a:fld>
            <a:endParaRPr lang="zh-CN" altLang="en-US"/>
          </a:p>
        </p:txBody>
      </p:sp>
    </p:spTree>
    <p:extLst>
      <p:ext uri="{BB962C8B-B14F-4D97-AF65-F5344CB8AC3E}">
        <p14:creationId xmlns:p14="http://schemas.microsoft.com/office/powerpoint/2010/main" val="1739401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2022/5/8</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2022/5/8</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2755354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2022/5/8</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2022/5/8</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777277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a:t>单击此处编辑母版标题样式</a:t>
            </a:r>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27793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876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2022/5/8</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74098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82998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61250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32698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48633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42540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08741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48329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73204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696009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2022/5/8</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2022/5/8</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2022/5/8</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2022/5/8</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2022/5/8</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2022/5/8</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2140209"/>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70.png"/></Relationships>
</file>

<file path=ppt/slides/_rels/slide14.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notesSlide" Target="../notesSlides/notesSlide14.xml"/><Relationship Id="rId7" Type="http://schemas.openxmlformats.org/officeDocument/2006/relationships/image" Target="../media/image190.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0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10.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wmf"/><Relationship Id="rId7" Type="http://schemas.openxmlformats.org/officeDocument/2006/relationships/image" Target="../media/image1000.png"/><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8" Type="http://schemas.openxmlformats.org/officeDocument/2006/relationships/image" Target="../media/image1000.png"/><Relationship Id="rId3" Type="http://schemas.openxmlformats.org/officeDocument/2006/relationships/image" Target="../media/image12.wmf"/><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wmf"/><Relationship Id="rId9" Type="http://schemas.openxmlformats.org/officeDocument/2006/relationships/image" Target="../media/image13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8" Type="http://schemas.openxmlformats.org/officeDocument/2006/relationships/image" Target="../media/image1700.png"/><Relationship Id="rId7" Type="http://schemas.openxmlformats.org/officeDocument/2006/relationships/image" Target="../media/image160.pn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150.png"/><Relationship Id="rId5" Type="http://schemas.openxmlformats.org/officeDocument/2006/relationships/image" Target="../media/image140.png"/><Relationship Id="rId10" Type="http://schemas.openxmlformats.org/officeDocument/2006/relationships/image" Target="../media/image1900.png"/><Relationship Id="rId9" Type="http://schemas.openxmlformats.org/officeDocument/2006/relationships/image" Target="../media/image1800.png"/></Relationships>
</file>

<file path=ppt/slides/_rels/slide31.xml.rels><?xml version="1.0" encoding="UTF-8" standalone="yes"?>
<Relationships xmlns="http://schemas.openxmlformats.org/package/2006/relationships"><Relationship Id="rId8" Type="http://schemas.openxmlformats.org/officeDocument/2006/relationships/image" Target="../media/image2000.png"/><Relationship Id="rId3"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tags" Target="../tags/tag27.xml"/><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13.wmf"/><Relationship Id="rId9" Type="http://schemas.openxmlformats.org/officeDocument/2006/relationships/image" Target="../media/image130.png"/></Relationships>
</file>

<file path=ppt/slides/_rels/slide32.xml.rels><?xml version="1.0" encoding="UTF-8" standalone="yes"?>
<Relationships xmlns="http://schemas.openxmlformats.org/package/2006/relationships"><Relationship Id="rId7"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0.png"/></Relationships>
</file>

<file path=ppt/slides/_rels/slide33.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19.png"/><Relationship Id="rId7" Type="http://schemas.openxmlformats.org/officeDocument/2006/relationships/image" Target="../media/image280.png"/><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270.png"/><Relationship Id="rId9" Type="http://schemas.openxmlformats.org/officeDocument/2006/relationships/image" Target="../media/image290.png"/></Relationships>
</file>

<file path=ppt/slides/_rels/slide34.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notesSlide" Target="../notesSlides/notesSlide27.xml"/><Relationship Id="rId7" Type="http://schemas.openxmlformats.org/officeDocument/2006/relationships/image" Target="../media/image280.png"/><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270.png"/><Relationship Id="rId9" Type="http://schemas.openxmlformats.org/officeDocument/2006/relationships/image" Target="../media/image300.png"/></Relationships>
</file>

<file path=ppt/slides/_rels/slide35.xml.rels><?xml version="1.0" encoding="UTF-8" standalone="yes"?>
<Relationships xmlns="http://schemas.openxmlformats.org/package/2006/relationships"><Relationship Id="rId8" Type="http://schemas.openxmlformats.org/officeDocument/2006/relationships/image" Target="../media/image13.wmf"/><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12.wmf"/><Relationship Id="rId5" Type="http://schemas.openxmlformats.org/officeDocument/2006/relationships/image" Target="../media/image310.png"/><Relationship Id="rId10" Type="http://schemas.openxmlformats.org/officeDocument/2006/relationships/image" Target="../media/image330.png"/><Relationship Id="rId9" Type="http://schemas.openxmlformats.org/officeDocument/2006/relationships/image" Target="../media/image320.png"/></Relationships>
</file>

<file path=ppt/slides/_rels/slide36.xml.rels><?xml version="1.0" encoding="UTF-8" standalone="yes"?>
<Relationships xmlns="http://schemas.openxmlformats.org/package/2006/relationships"><Relationship Id="rId8" Type="http://schemas.openxmlformats.org/officeDocument/2006/relationships/image" Target="../media/image320.png"/><Relationship Id="rId7" Type="http://schemas.openxmlformats.org/officeDocument/2006/relationships/image" Target="../media/image13.wmf"/><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2.wmf"/><Relationship Id="rId4" Type="http://schemas.openxmlformats.org/officeDocument/2006/relationships/image" Target="../media/image340.png"/><Relationship Id="rId9" Type="http://schemas.openxmlformats.org/officeDocument/2006/relationships/image" Target="../media/image330.png"/></Relationships>
</file>

<file path=ppt/slides/_rels/slide37.xml.rels><?xml version="1.0" encoding="UTF-8" standalone="yes"?>
<Relationships xmlns="http://schemas.openxmlformats.org/package/2006/relationships"><Relationship Id="rId8" Type="http://schemas.openxmlformats.org/officeDocument/2006/relationships/image" Target="../media/image13.wmf"/><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12.wmf"/><Relationship Id="rId5" Type="http://schemas.openxmlformats.org/officeDocument/2006/relationships/image" Target="../media/image35.png"/><Relationship Id="rId10" Type="http://schemas.openxmlformats.org/officeDocument/2006/relationships/image" Target="../media/image330.png"/><Relationship Id="rId9" Type="http://schemas.openxmlformats.org/officeDocument/2006/relationships/image" Target="../media/image32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image" Target="../media/image360.png"/></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第五章 端到端传输</a:t>
            </a:r>
            <a:r>
              <a:rPr lang="en-US" altLang="zh-CN"/>
              <a:t>(4)</a:t>
            </a:r>
            <a:endParaRPr lang="zh-CN" altLang="en-US" dirty="0"/>
          </a:p>
        </p:txBody>
      </p:sp>
    </p:spTree>
    <p:extLst>
      <p:ext uri="{BB962C8B-B14F-4D97-AF65-F5344CB8AC3E}">
        <p14:creationId xmlns:p14="http://schemas.microsoft.com/office/powerpoint/2010/main" val="411350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丢包检测和重传</a:t>
            </a:r>
          </a:p>
        </p:txBody>
      </p:sp>
      <p:sp>
        <p:nvSpPr>
          <p:cNvPr id="3" name="内容占位符 2"/>
          <p:cNvSpPr>
            <a:spLocks noGrp="1"/>
          </p:cNvSpPr>
          <p:nvPr>
            <p:ph idx="1"/>
          </p:nvPr>
        </p:nvSpPr>
        <p:spPr>
          <a:xfrm>
            <a:off x="457200" y="1366281"/>
            <a:ext cx="8579553" cy="2158047"/>
          </a:xfrm>
        </p:spPr>
        <p:txBody>
          <a:bodyPr/>
          <a:lstStyle/>
          <a:p>
            <a:r>
              <a:rPr lang="zh-CN" altLang="en-US" dirty="0"/>
              <a:t>丢包检测和重传机制是实现 </a:t>
            </a:r>
            <a:r>
              <a:rPr lang="en-US" altLang="zh-CN" dirty="0"/>
              <a:t>TCP</a:t>
            </a:r>
            <a:r>
              <a:rPr lang="zh-CN" altLang="en-US" dirty="0"/>
              <a:t>可靠传输的关键</a:t>
            </a:r>
          </a:p>
          <a:p>
            <a:pPr lvl="1">
              <a:spcBef>
                <a:spcPts val="600"/>
              </a:spcBef>
            </a:pPr>
            <a:r>
              <a:rPr lang="en-US" altLang="zh-CN" sz="1800" dirty="0"/>
              <a:t>TCP </a:t>
            </a:r>
            <a:r>
              <a:rPr lang="zh-CN" altLang="en-US" sz="1800" dirty="0"/>
              <a:t>每发送一个报文段，就对这个报文段设置一个定时器</a:t>
            </a:r>
            <a:endParaRPr lang="en-US" altLang="zh-CN" sz="1800" dirty="0"/>
          </a:p>
          <a:p>
            <a:pPr lvl="2"/>
            <a:r>
              <a:rPr lang="zh-CN" altLang="en-US" dirty="0"/>
              <a:t>超时重传时间 </a:t>
            </a:r>
            <a:r>
              <a:rPr lang="en-US" altLang="zh-CN" dirty="0"/>
              <a:t>RTO (Retransmission Time-Out) </a:t>
            </a:r>
            <a:endParaRPr lang="zh-CN" altLang="en-US" dirty="0"/>
          </a:p>
          <a:p>
            <a:pPr lvl="1">
              <a:spcBef>
                <a:spcPts val="1200"/>
              </a:spcBef>
            </a:pPr>
            <a:r>
              <a:rPr lang="zh-CN" altLang="en-US" sz="1800" dirty="0"/>
              <a:t>定时器到期，还没有收到确认，就重传该报文段</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
        <p:nvSpPr>
          <p:cNvPr id="5" name="文本框 4"/>
          <p:cNvSpPr txBox="1">
            <a:spLocks noChangeArrowheads="1"/>
          </p:cNvSpPr>
          <p:nvPr/>
        </p:nvSpPr>
        <p:spPr bwMode="auto">
          <a:xfrm>
            <a:off x="7067006" y="87868"/>
            <a:ext cx="1969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5.3.7   </a:t>
            </a:r>
            <a:r>
              <a:rPr lang="zh-CN" altLang="en-US" sz="1800" dirty="0">
                <a:solidFill>
                  <a:schemeClr val="bg2">
                    <a:lumMod val="75000"/>
                  </a:schemeClr>
                </a:solidFill>
                <a:latin typeface="Calibri" panose="020F0502020204030204" pitchFamily="34" charset="0"/>
                <a:ea typeface="黑体" panose="02010609060101010101" pitchFamily="49" charset="-122"/>
              </a:rPr>
              <a:t>丢失恢复</a:t>
            </a:r>
          </a:p>
        </p:txBody>
      </p:sp>
      <p:grpSp>
        <p:nvGrpSpPr>
          <p:cNvPr id="43" name="组合 42"/>
          <p:cNvGrpSpPr/>
          <p:nvPr/>
        </p:nvGrpSpPr>
        <p:grpSpPr>
          <a:xfrm>
            <a:off x="1304670" y="3444311"/>
            <a:ext cx="2701424" cy="3232481"/>
            <a:chOff x="4561526" y="3775167"/>
            <a:chExt cx="2701424" cy="3232481"/>
          </a:xfrm>
        </p:grpSpPr>
        <p:pic>
          <p:nvPicPr>
            <p:cNvPr id="20" name="图片 19"/>
            <p:cNvPicPr>
              <a:picLocks noChangeAspect="1"/>
            </p:cNvPicPr>
            <p:nvPr/>
          </p:nvPicPr>
          <p:blipFill>
            <a:blip r:embed="rId4" cstate="print"/>
            <a:stretch>
              <a:fillRect/>
            </a:stretch>
          </p:blipFill>
          <p:spPr>
            <a:xfrm>
              <a:off x="4561526" y="3775167"/>
              <a:ext cx="2701424" cy="3232481"/>
            </a:xfrm>
            <a:prstGeom prst="rect">
              <a:avLst/>
            </a:prstGeom>
          </p:spPr>
        </p:pic>
        <p:sp>
          <p:nvSpPr>
            <p:cNvPr id="23" name="Line 7"/>
            <p:cNvSpPr>
              <a:spLocks noChangeShapeType="1"/>
            </p:cNvSpPr>
            <p:nvPr/>
          </p:nvSpPr>
          <p:spPr bwMode="auto">
            <a:xfrm flipH="1">
              <a:off x="5215757" y="4112054"/>
              <a:ext cx="12549" cy="2476303"/>
            </a:xfrm>
            <a:prstGeom prst="line">
              <a:avLst/>
            </a:prstGeom>
            <a:noFill/>
            <a:ln w="22225">
              <a:solidFill>
                <a:schemeClr val="tx1">
                  <a:lumMod val="50000"/>
                  <a:lumOff val="50000"/>
                </a:schemeClr>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sz="2400"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24" name="Line 8"/>
            <p:cNvSpPr>
              <a:spLocks noChangeShapeType="1"/>
            </p:cNvSpPr>
            <p:nvPr/>
          </p:nvSpPr>
          <p:spPr bwMode="auto">
            <a:xfrm>
              <a:off x="6832529" y="4090228"/>
              <a:ext cx="0" cy="2498130"/>
            </a:xfrm>
            <a:prstGeom prst="line">
              <a:avLst/>
            </a:prstGeom>
            <a:noFill/>
            <a:ln w="22225">
              <a:solidFill>
                <a:schemeClr val="tx1">
                  <a:lumMod val="50000"/>
                  <a:lumOff val="50000"/>
                </a:schemeClr>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sz="2400"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25" name="Line 9"/>
            <p:cNvSpPr>
              <a:spLocks noChangeShapeType="1"/>
            </p:cNvSpPr>
            <p:nvPr/>
          </p:nvSpPr>
          <p:spPr bwMode="auto">
            <a:xfrm>
              <a:off x="5228308" y="4273443"/>
              <a:ext cx="1234715" cy="399874"/>
            </a:xfrm>
            <a:prstGeom prst="line">
              <a:avLst/>
            </a:prstGeom>
            <a:noFill/>
            <a:ln w="127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sz="2400"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26" name="Text Box 14"/>
            <p:cNvSpPr txBox="1">
              <a:spLocks noChangeArrowheads="1"/>
            </p:cNvSpPr>
            <p:nvPr/>
          </p:nvSpPr>
          <p:spPr bwMode="auto">
            <a:xfrm rot="10800000">
              <a:off x="4606557" y="4438497"/>
              <a:ext cx="430887" cy="569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RTO</a:t>
              </a:r>
              <a:endPar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29" name="Text Box 17"/>
            <p:cNvSpPr txBox="1">
              <a:spLocks noChangeArrowheads="1"/>
            </p:cNvSpPr>
            <p:nvPr/>
          </p:nvSpPr>
          <p:spPr bwMode="auto">
            <a:xfrm rot="1127169">
              <a:off x="5406950" y="4247277"/>
              <a:ext cx="10560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segment</a:t>
              </a:r>
              <a:endPar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30" name="Text Box 39"/>
            <p:cNvSpPr txBox="1">
              <a:spLocks noChangeArrowheads="1"/>
            </p:cNvSpPr>
            <p:nvPr/>
          </p:nvSpPr>
          <p:spPr bwMode="auto">
            <a:xfrm>
              <a:off x="5035889" y="6617684"/>
              <a:ext cx="18839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1600" i="0" u="none" strike="noStrike" kern="0" cap="none" spc="0" normalizeH="0" noProof="0" dirty="0">
                  <a:ln>
                    <a:noFill/>
                  </a:ln>
                  <a:effectLst/>
                  <a:uLnTx/>
                  <a:uFillTx/>
                  <a:latin typeface="Calibri" panose="020F0502020204030204" pitchFamily="34" charset="0"/>
                  <a:ea typeface="华文楷体" panose="02010600040101010101" pitchFamily="2" charset="-122"/>
                </a:rPr>
                <a:t>（</a:t>
              </a:r>
              <a:r>
                <a:rPr kumimoji="1" lang="en-US" altLang="zh-CN" sz="1600" i="0" u="none" strike="noStrike" kern="0" cap="none" spc="0" normalizeH="0" noProof="0" dirty="0">
                  <a:ln>
                    <a:noFill/>
                  </a:ln>
                  <a:effectLst/>
                  <a:uLnTx/>
                  <a:uFillTx/>
                  <a:latin typeface="Calibri" panose="020F0502020204030204" pitchFamily="34" charset="0"/>
                  <a:ea typeface="华文楷体" panose="02010600040101010101" pitchFamily="2" charset="-122"/>
                </a:rPr>
                <a:t>a</a:t>
              </a:r>
              <a:r>
                <a:rPr kumimoji="1" lang="zh-CN" altLang="en-US" sz="1600" i="0" u="none" strike="noStrike" kern="0" cap="none" spc="0" normalizeH="0" noProof="0" dirty="0">
                  <a:ln>
                    <a:noFill/>
                  </a:ln>
                  <a:effectLst/>
                  <a:uLnTx/>
                  <a:uFillTx/>
                  <a:latin typeface="Calibri" panose="020F0502020204030204" pitchFamily="34" charset="0"/>
                  <a:ea typeface="华文楷体" panose="02010600040101010101" pitchFamily="2" charset="-122"/>
                </a:rPr>
                <a:t>）</a:t>
              </a:r>
              <a:r>
                <a:rPr kumimoji="1" lang="zh-CN" altLang="en-US" sz="1600" kern="0" dirty="0">
                  <a:latin typeface="Calibri" panose="020F0502020204030204" pitchFamily="34" charset="0"/>
                  <a:ea typeface="华文楷体" panose="02010600040101010101" pitchFamily="2" charset="-122"/>
                </a:rPr>
                <a:t>报文段丢失</a:t>
              </a:r>
              <a:endParaRPr kumimoji="1" lang="zh-CN" altLang="en-US" sz="1600"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31" name="左大括号 30"/>
            <p:cNvSpPr/>
            <p:nvPr/>
          </p:nvSpPr>
          <p:spPr>
            <a:xfrm>
              <a:off x="4985990" y="4269868"/>
              <a:ext cx="229599" cy="1054840"/>
            </a:xfrm>
            <a:prstGeom prst="leftBrace">
              <a:avLst>
                <a:gd name="adj1" fmla="val 30026"/>
                <a:gd name="adj2" fmla="val 48844"/>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Line 9"/>
            <p:cNvSpPr>
              <a:spLocks noChangeShapeType="1"/>
            </p:cNvSpPr>
            <p:nvPr/>
          </p:nvSpPr>
          <p:spPr bwMode="auto">
            <a:xfrm>
              <a:off x="5234404" y="5376819"/>
              <a:ext cx="1598125" cy="349168"/>
            </a:xfrm>
            <a:prstGeom prst="line">
              <a:avLst/>
            </a:prstGeom>
            <a:noFill/>
            <a:ln w="127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sz="2400"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33" name="Line 10"/>
            <p:cNvSpPr>
              <a:spLocks noChangeShapeType="1"/>
            </p:cNvSpPr>
            <p:nvPr/>
          </p:nvSpPr>
          <p:spPr bwMode="auto">
            <a:xfrm flipH="1">
              <a:off x="5228308" y="5752153"/>
              <a:ext cx="1604220" cy="413769"/>
            </a:xfrm>
            <a:prstGeom prst="line">
              <a:avLst/>
            </a:prstGeom>
            <a:noFill/>
            <a:ln w="127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sz="2400"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34" name="Text Box 14"/>
            <p:cNvSpPr txBox="1">
              <a:spLocks noChangeArrowheads="1"/>
            </p:cNvSpPr>
            <p:nvPr/>
          </p:nvSpPr>
          <p:spPr bwMode="auto">
            <a:xfrm rot="10800000">
              <a:off x="4612653" y="5619859"/>
              <a:ext cx="430887" cy="489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RTO</a:t>
              </a:r>
              <a:endPar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35" name="Text Box 17"/>
            <p:cNvSpPr txBox="1">
              <a:spLocks noChangeArrowheads="1"/>
            </p:cNvSpPr>
            <p:nvPr/>
          </p:nvSpPr>
          <p:spPr bwMode="auto">
            <a:xfrm rot="854023">
              <a:off x="5267211" y="5248117"/>
              <a:ext cx="14213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重传</a:t>
              </a: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segment</a:t>
              </a:r>
              <a:endPar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36" name="Text Box 18"/>
            <p:cNvSpPr txBox="1">
              <a:spLocks noChangeArrowheads="1"/>
            </p:cNvSpPr>
            <p:nvPr/>
          </p:nvSpPr>
          <p:spPr bwMode="auto">
            <a:xfrm>
              <a:off x="5621738" y="5731537"/>
              <a:ext cx="663816" cy="338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ACK</a:t>
              </a:r>
            </a:p>
          </p:txBody>
        </p:sp>
        <p:sp>
          <p:nvSpPr>
            <p:cNvPr id="37" name="左大括号 36"/>
            <p:cNvSpPr/>
            <p:nvPr/>
          </p:nvSpPr>
          <p:spPr>
            <a:xfrm>
              <a:off x="4992086" y="5373244"/>
              <a:ext cx="229599" cy="1054840"/>
            </a:xfrm>
            <a:prstGeom prst="leftBrace">
              <a:avLst>
                <a:gd name="adj1" fmla="val 30026"/>
                <a:gd name="adj2" fmla="val 48844"/>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8" name="组合 37"/>
            <p:cNvGrpSpPr/>
            <p:nvPr/>
          </p:nvGrpSpPr>
          <p:grpSpPr>
            <a:xfrm>
              <a:off x="6292321" y="4505850"/>
              <a:ext cx="170702" cy="277903"/>
              <a:chOff x="7754112" y="4133088"/>
              <a:chExt cx="487680" cy="694944"/>
            </a:xfrm>
          </p:grpSpPr>
          <p:cxnSp>
            <p:nvCxnSpPr>
              <p:cNvPr id="39" name="直接连接符 38"/>
              <p:cNvCxnSpPr/>
              <p:nvPr/>
            </p:nvCxnSpPr>
            <p:spPr>
              <a:xfrm>
                <a:off x="7754112" y="4133088"/>
                <a:ext cx="487680" cy="6949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7754112" y="4133088"/>
                <a:ext cx="402336" cy="6949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1" name="Text Box 15"/>
            <p:cNvSpPr txBox="1">
              <a:spLocks noChangeArrowheads="1"/>
            </p:cNvSpPr>
            <p:nvPr/>
          </p:nvSpPr>
          <p:spPr bwMode="auto">
            <a:xfrm>
              <a:off x="5096172" y="3825662"/>
              <a:ext cx="317370" cy="338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effectLst/>
                  <a:uLnTx/>
                  <a:uFillTx/>
                  <a:latin typeface="Calibri" panose="020F0502020204030204" pitchFamily="34" charset="0"/>
                  <a:ea typeface="华文楷体" panose="02010600040101010101" pitchFamily="2" charset="-122"/>
                </a:rPr>
                <a:t>S</a:t>
              </a:r>
              <a:endParaRPr kumimoji="1" lang="zh-CN" altLang="en-US" sz="1600"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42" name="Text Box 16"/>
            <p:cNvSpPr txBox="1">
              <a:spLocks noChangeArrowheads="1"/>
            </p:cNvSpPr>
            <p:nvPr/>
          </p:nvSpPr>
          <p:spPr bwMode="auto">
            <a:xfrm>
              <a:off x="6688519" y="3801021"/>
              <a:ext cx="28801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effectLst/>
                  <a:uLnTx/>
                  <a:uFillTx/>
                  <a:latin typeface="Calibri" panose="020F0502020204030204" pitchFamily="34" charset="0"/>
                  <a:ea typeface="华文楷体" panose="02010600040101010101" pitchFamily="2" charset="-122"/>
                </a:rPr>
                <a:t>R</a:t>
              </a:r>
              <a:endParaRPr kumimoji="1" lang="zh-CN" altLang="en-US" sz="1600"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410464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up)">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丢包检测和重传</a:t>
            </a:r>
          </a:p>
        </p:txBody>
      </p:sp>
      <p:sp>
        <p:nvSpPr>
          <p:cNvPr id="3" name="内容占位符 2"/>
          <p:cNvSpPr>
            <a:spLocks noGrp="1"/>
          </p:cNvSpPr>
          <p:nvPr>
            <p:ph idx="1"/>
          </p:nvPr>
        </p:nvSpPr>
        <p:spPr>
          <a:xfrm>
            <a:off x="457200" y="1355288"/>
            <a:ext cx="8579553" cy="2040779"/>
          </a:xfrm>
        </p:spPr>
        <p:txBody>
          <a:bodyPr/>
          <a:lstStyle/>
          <a:p>
            <a:pPr>
              <a:spcBef>
                <a:spcPts val="1800"/>
              </a:spcBef>
            </a:pPr>
            <a:r>
              <a:rPr lang="zh-CN" altLang="en-US" dirty="0"/>
              <a:t>超时重传时间很难给定</a:t>
            </a:r>
            <a:endParaRPr lang="en-US" altLang="zh-CN" dirty="0"/>
          </a:p>
          <a:p>
            <a:pPr lvl="1"/>
            <a:r>
              <a:rPr lang="zh-CN" altLang="en-US" dirty="0"/>
              <a:t>很难给出任意</a:t>
            </a:r>
            <a:r>
              <a:rPr lang="en-US" altLang="zh-CN" dirty="0"/>
              <a:t>TCP</a:t>
            </a:r>
            <a:r>
              <a:rPr lang="zh-CN" altLang="en-US" dirty="0"/>
              <a:t>连接两端之间</a:t>
            </a:r>
            <a:r>
              <a:rPr lang="en-US" altLang="zh-CN" dirty="0"/>
              <a:t>RTT</a:t>
            </a:r>
            <a:r>
              <a:rPr lang="zh-CN" altLang="en-US" dirty="0"/>
              <a:t>的可能范围</a:t>
            </a:r>
            <a:endParaRPr lang="en-US" altLang="zh-CN" dirty="0"/>
          </a:p>
          <a:p>
            <a:pPr lvl="2"/>
            <a:r>
              <a:rPr lang="en-US" altLang="zh-CN" sz="1600" dirty="0"/>
              <a:t>TCP </a:t>
            </a:r>
            <a:r>
              <a:rPr lang="zh-CN" altLang="en-US" sz="1600" dirty="0"/>
              <a:t>的下层是互联网环境，</a:t>
            </a:r>
            <a:r>
              <a:rPr lang="en-US" altLang="zh-CN" sz="1600" dirty="0"/>
              <a:t>IP </a:t>
            </a:r>
            <a:r>
              <a:rPr lang="zh-CN" altLang="en-US" sz="1600" dirty="0"/>
              <a:t>数据报所选择的路由变化很大</a:t>
            </a:r>
            <a:endParaRPr lang="en-US" altLang="zh-CN" sz="1600" dirty="0"/>
          </a:p>
          <a:p>
            <a:pPr lvl="2"/>
            <a:r>
              <a:rPr lang="zh-CN" altLang="en-US" sz="1600" dirty="0"/>
              <a:t>同一结点的不同</a:t>
            </a:r>
            <a:r>
              <a:rPr lang="en-US" altLang="zh-CN" sz="1600" dirty="0"/>
              <a:t>TCP</a:t>
            </a:r>
            <a:r>
              <a:rPr lang="zh-CN" altLang="en-US" sz="1600" dirty="0"/>
              <a:t>连接的</a:t>
            </a:r>
            <a:r>
              <a:rPr lang="en-US" altLang="zh-CN" sz="1600" dirty="0"/>
              <a:t>RTT</a:t>
            </a:r>
            <a:r>
              <a:rPr lang="zh-CN" altLang="en-US" sz="1600" dirty="0"/>
              <a:t>可能差异很大</a:t>
            </a:r>
            <a:endParaRPr lang="en-US" altLang="zh-CN" sz="1600" dirty="0"/>
          </a:p>
          <a:p>
            <a:pPr lvl="2"/>
            <a:r>
              <a:rPr lang="zh-CN" altLang="en-US" sz="1600" dirty="0"/>
              <a:t>同一</a:t>
            </a:r>
            <a:r>
              <a:rPr lang="en-US" altLang="zh-CN" sz="1600" dirty="0"/>
              <a:t>TCP</a:t>
            </a:r>
            <a:r>
              <a:rPr lang="zh-CN" altLang="en-US" sz="1600" dirty="0"/>
              <a:t>连接在不同时间，甚至几分钟内，</a:t>
            </a:r>
            <a:r>
              <a:rPr lang="en-US" altLang="zh-CN" sz="1600" dirty="0"/>
              <a:t>RTT</a:t>
            </a:r>
            <a:r>
              <a:rPr lang="zh-CN" altLang="en-US" sz="1600" dirty="0"/>
              <a:t>值也有变化</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grpSp>
        <p:nvGrpSpPr>
          <p:cNvPr id="45" name="组合 44"/>
          <p:cNvGrpSpPr/>
          <p:nvPr/>
        </p:nvGrpSpPr>
        <p:grpSpPr>
          <a:xfrm>
            <a:off x="1304670" y="3444311"/>
            <a:ext cx="2701424" cy="3232481"/>
            <a:chOff x="4561526" y="3775167"/>
            <a:chExt cx="2701424" cy="3232481"/>
          </a:xfrm>
        </p:grpSpPr>
        <p:pic>
          <p:nvPicPr>
            <p:cNvPr id="46" name="图片 45"/>
            <p:cNvPicPr>
              <a:picLocks noChangeAspect="1"/>
            </p:cNvPicPr>
            <p:nvPr/>
          </p:nvPicPr>
          <p:blipFill>
            <a:blip r:embed="rId4" cstate="print"/>
            <a:stretch>
              <a:fillRect/>
            </a:stretch>
          </p:blipFill>
          <p:spPr>
            <a:xfrm>
              <a:off x="4561526" y="3775167"/>
              <a:ext cx="2701424" cy="3232481"/>
            </a:xfrm>
            <a:prstGeom prst="rect">
              <a:avLst/>
            </a:prstGeom>
          </p:spPr>
        </p:pic>
        <p:sp>
          <p:nvSpPr>
            <p:cNvPr id="47" name="Line 7"/>
            <p:cNvSpPr>
              <a:spLocks noChangeShapeType="1"/>
            </p:cNvSpPr>
            <p:nvPr/>
          </p:nvSpPr>
          <p:spPr bwMode="auto">
            <a:xfrm flipH="1">
              <a:off x="5215757" y="4112054"/>
              <a:ext cx="12549" cy="2476303"/>
            </a:xfrm>
            <a:prstGeom prst="line">
              <a:avLst/>
            </a:prstGeom>
            <a:noFill/>
            <a:ln w="22225">
              <a:solidFill>
                <a:schemeClr val="tx1">
                  <a:lumMod val="50000"/>
                  <a:lumOff val="50000"/>
                </a:schemeClr>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sz="2400"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48" name="Line 8"/>
            <p:cNvSpPr>
              <a:spLocks noChangeShapeType="1"/>
            </p:cNvSpPr>
            <p:nvPr/>
          </p:nvSpPr>
          <p:spPr bwMode="auto">
            <a:xfrm>
              <a:off x="6832529" y="4090228"/>
              <a:ext cx="0" cy="2498130"/>
            </a:xfrm>
            <a:prstGeom prst="line">
              <a:avLst/>
            </a:prstGeom>
            <a:noFill/>
            <a:ln w="22225">
              <a:solidFill>
                <a:schemeClr val="tx1">
                  <a:lumMod val="50000"/>
                  <a:lumOff val="50000"/>
                </a:schemeClr>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sz="2400"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49" name="Line 9"/>
            <p:cNvSpPr>
              <a:spLocks noChangeShapeType="1"/>
            </p:cNvSpPr>
            <p:nvPr/>
          </p:nvSpPr>
          <p:spPr bwMode="auto">
            <a:xfrm>
              <a:off x="5228308" y="4273443"/>
              <a:ext cx="1234715" cy="399874"/>
            </a:xfrm>
            <a:prstGeom prst="line">
              <a:avLst/>
            </a:prstGeom>
            <a:noFill/>
            <a:ln w="127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sz="2400"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50" name="Text Box 14"/>
            <p:cNvSpPr txBox="1">
              <a:spLocks noChangeArrowheads="1"/>
            </p:cNvSpPr>
            <p:nvPr/>
          </p:nvSpPr>
          <p:spPr bwMode="auto">
            <a:xfrm rot="10800000">
              <a:off x="4606557" y="4438497"/>
              <a:ext cx="430887" cy="569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RTO</a:t>
              </a:r>
              <a:endPar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51" name="Text Box 17"/>
            <p:cNvSpPr txBox="1">
              <a:spLocks noChangeArrowheads="1"/>
            </p:cNvSpPr>
            <p:nvPr/>
          </p:nvSpPr>
          <p:spPr bwMode="auto">
            <a:xfrm rot="1127169">
              <a:off x="5406950" y="4247277"/>
              <a:ext cx="10560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segment</a:t>
              </a:r>
              <a:endPar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52" name="Text Box 39"/>
            <p:cNvSpPr txBox="1">
              <a:spLocks noChangeArrowheads="1"/>
            </p:cNvSpPr>
            <p:nvPr/>
          </p:nvSpPr>
          <p:spPr bwMode="auto">
            <a:xfrm>
              <a:off x="5035889" y="6617684"/>
              <a:ext cx="18839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1600" i="0" u="none" strike="noStrike" kern="0" cap="none" spc="0" normalizeH="0" noProof="0" dirty="0">
                  <a:ln>
                    <a:noFill/>
                  </a:ln>
                  <a:effectLst/>
                  <a:uLnTx/>
                  <a:uFillTx/>
                  <a:latin typeface="Calibri" panose="020F0502020204030204" pitchFamily="34" charset="0"/>
                  <a:ea typeface="华文楷体" panose="02010600040101010101" pitchFamily="2" charset="-122"/>
                </a:rPr>
                <a:t>（</a:t>
              </a:r>
              <a:r>
                <a:rPr kumimoji="1" lang="en-US" altLang="zh-CN" sz="1600" i="0" u="none" strike="noStrike" kern="0" cap="none" spc="0" normalizeH="0" noProof="0" dirty="0">
                  <a:ln>
                    <a:noFill/>
                  </a:ln>
                  <a:effectLst/>
                  <a:uLnTx/>
                  <a:uFillTx/>
                  <a:latin typeface="Calibri" panose="020F0502020204030204" pitchFamily="34" charset="0"/>
                  <a:ea typeface="华文楷体" panose="02010600040101010101" pitchFamily="2" charset="-122"/>
                </a:rPr>
                <a:t>a</a:t>
              </a:r>
              <a:r>
                <a:rPr kumimoji="1" lang="zh-CN" altLang="en-US" sz="1600" i="0" u="none" strike="noStrike" kern="0" cap="none" spc="0" normalizeH="0" noProof="0" dirty="0">
                  <a:ln>
                    <a:noFill/>
                  </a:ln>
                  <a:effectLst/>
                  <a:uLnTx/>
                  <a:uFillTx/>
                  <a:latin typeface="Calibri" panose="020F0502020204030204" pitchFamily="34" charset="0"/>
                  <a:ea typeface="华文楷体" panose="02010600040101010101" pitchFamily="2" charset="-122"/>
                </a:rPr>
                <a:t>）</a:t>
              </a:r>
              <a:r>
                <a:rPr kumimoji="1" lang="zh-CN" altLang="en-US" sz="1600" kern="0" dirty="0">
                  <a:latin typeface="Calibri" panose="020F0502020204030204" pitchFamily="34" charset="0"/>
                  <a:ea typeface="华文楷体" panose="02010600040101010101" pitchFamily="2" charset="-122"/>
                </a:rPr>
                <a:t>报文段丢失</a:t>
              </a:r>
              <a:endParaRPr kumimoji="1" lang="zh-CN" altLang="en-US" sz="1600"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53" name="左大括号 52"/>
            <p:cNvSpPr/>
            <p:nvPr/>
          </p:nvSpPr>
          <p:spPr>
            <a:xfrm>
              <a:off x="4985990" y="4269868"/>
              <a:ext cx="229599" cy="1054840"/>
            </a:xfrm>
            <a:prstGeom prst="leftBrace">
              <a:avLst>
                <a:gd name="adj1" fmla="val 30026"/>
                <a:gd name="adj2" fmla="val 48844"/>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Line 9"/>
            <p:cNvSpPr>
              <a:spLocks noChangeShapeType="1"/>
            </p:cNvSpPr>
            <p:nvPr/>
          </p:nvSpPr>
          <p:spPr bwMode="auto">
            <a:xfrm>
              <a:off x="5234404" y="5376819"/>
              <a:ext cx="1598125" cy="349168"/>
            </a:xfrm>
            <a:prstGeom prst="line">
              <a:avLst/>
            </a:prstGeom>
            <a:noFill/>
            <a:ln w="127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sz="2400"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55" name="Line 10"/>
            <p:cNvSpPr>
              <a:spLocks noChangeShapeType="1"/>
            </p:cNvSpPr>
            <p:nvPr/>
          </p:nvSpPr>
          <p:spPr bwMode="auto">
            <a:xfrm flipH="1">
              <a:off x="5228308" y="5752153"/>
              <a:ext cx="1604220" cy="413769"/>
            </a:xfrm>
            <a:prstGeom prst="line">
              <a:avLst/>
            </a:prstGeom>
            <a:noFill/>
            <a:ln w="127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sz="2400"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56" name="Text Box 14"/>
            <p:cNvSpPr txBox="1">
              <a:spLocks noChangeArrowheads="1"/>
            </p:cNvSpPr>
            <p:nvPr/>
          </p:nvSpPr>
          <p:spPr bwMode="auto">
            <a:xfrm rot="10800000">
              <a:off x="4612653" y="5619859"/>
              <a:ext cx="430887" cy="489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RTO</a:t>
              </a:r>
              <a:endPar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57" name="Text Box 17"/>
            <p:cNvSpPr txBox="1">
              <a:spLocks noChangeArrowheads="1"/>
            </p:cNvSpPr>
            <p:nvPr/>
          </p:nvSpPr>
          <p:spPr bwMode="auto">
            <a:xfrm rot="854023">
              <a:off x="5267211" y="5248117"/>
              <a:ext cx="14213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重传</a:t>
              </a: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segment</a:t>
              </a:r>
              <a:endPar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58" name="Text Box 18"/>
            <p:cNvSpPr txBox="1">
              <a:spLocks noChangeArrowheads="1"/>
            </p:cNvSpPr>
            <p:nvPr/>
          </p:nvSpPr>
          <p:spPr bwMode="auto">
            <a:xfrm>
              <a:off x="5621738" y="5731537"/>
              <a:ext cx="663816" cy="338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ACK</a:t>
              </a:r>
            </a:p>
          </p:txBody>
        </p:sp>
        <p:sp>
          <p:nvSpPr>
            <p:cNvPr id="59" name="左大括号 58"/>
            <p:cNvSpPr/>
            <p:nvPr/>
          </p:nvSpPr>
          <p:spPr>
            <a:xfrm>
              <a:off x="4992086" y="5373244"/>
              <a:ext cx="229599" cy="1054840"/>
            </a:xfrm>
            <a:prstGeom prst="leftBrace">
              <a:avLst>
                <a:gd name="adj1" fmla="val 30026"/>
                <a:gd name="adj2" fmla="val 48844"/>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0" name="组合 59"/>
            <p:cNvGrpSpPr/>
            <p:nvPr/>
          </p:nvGrpSpPr>
          <p:grpSpPr>
            <a:xfrm>
              <a:off x="6292321" y="4505850"/>
              <a:ext cx="170702" cy="277903"/>
              <a:chOff x="7754112" y="4133088"/>
              <a:chExt cx="487680" cy="694944"/>
            </a:xfrm>
          </p:grpSpPr>
          <p:cxnSp>
            <p:nvCxnSpPr>
              <p:cNvPr id="63" name="直接连接符 62"/>
              <p:cNvCxnSpPr/>
              <p:nvPr/>
            </p:nvCxnSpPr>
            <p:spPr>
              <a:xfrm>
                <a:off x="7754112" y="4133088"/>
                <a:ext cx="487680" cy="6949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7754112" y="4133088"/>
                <a:ext cx="402336" cy="6949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1" name="Text Box 15"/>
            <p:cNvSpPr txBox="1">
              <a:spLocks noChangeArrowheads="1"/>
            </p:cNvSpPr>
            <p:nvPr/>
          </p:nvSpPr>
          <p:spPr bwMode="auto">
            <a:xfrm>
              <a:off x="5096172" y="3825662"/>
              <a:ext cx="317370" cy="338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effectLst/>
                  <a:uLnTx/>
                  <a:uFillTx/>
                  <a:latin typeface="Calibri" panose="020F0502020204030204" pitchFamily="34" charset="0"/>
                  <a:ea typeface="华文楷体" panose="02010600040101010101" pitchFamily="2" charset="-122"/>
                </a:rPr>
                <a:t>S</a:t>
              </a:r>
              <a:endParaRPr kumimoji="1" lang="zh-CN" altLang="en-US" sz="1600"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62" name="Text Box 16"/>
            <p:cNvSpPr txBox="1">
              <a:spLocks noChangeArrowheads="1"/>
            </p:cNvSpPr>
            <p:nvPr/>
          </p:nvSpPr>
          <p:spPr bwMode="auto">
            <a:xfrm>
              <a:off x="6688519" y="3801021"/>
              <a:ext cx="28801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effectLst/>
                  <a:uLnTx/>
                  <a:uFillTx/>
                  <a:latin typeface="Calibri" panose="020F0502020204030204" pitchFamily="34" charset="0"/>
                  <a:ea typeface="华文楷体" panose="02010600040101010101" pitchFamily="2" charset="-122"/>
                </a:rPr>
                <a:t>R</a:t>
              </a:r>
              <a:endParaRPr kumimoji="1" lang="zh-CN" altLang="en-US" sz="1600"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grpSp>
      <p:sp>
        <p:nvSpPr>
          <p:cNvPr id="27" name="文本框 26">
            <a:extLst>
              <a:ext uri="{FF2B5EF4-FFF2-40B4-BE49-F238E27FC236}">
                <a16:creationId xmlns:a16="http://schemas.microsoft.com/office/drawing/2014/main" id="{02A8371D-EF37-4D01-8E2C-33F9E583B18A}"/>
              </a:ext>
            </a:extLst>
          </p:cNvPr>
          <p:cNvSpPr txBox="1">
            <a:spLocks noChangeArrowheads="1"/>
          </p:cNvSpPr>
          <p:nvPr/>
        </p:nvSpPr>
        <p:spPr bwMode="auto">
          <a:xfrm>
            <a:off x="7067006" y="87868"/>
            <a:ext cx="1969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5.3.7   </a:t>
            </a:r>
            <a:r>
              <a:rPr lang="zh-CN" altLang="en-US" sz="1800" dirty="0">
                <a:solidFill>
                  <a:schemeClr val="bg2">
                    <a:lumMod val="75000"/>
                  </a:schemeClr>
                </a:solidFill>
                <a:latin typeface="Calibri" panose="020F0502020204030204" pitchFamily="34" charset="0"/>
                <a:ea typeface="黑体" panose="02010609060101010101" pitchFamily="49" charset="-122"/>
              </a:rPr>
              <a:t>丢失恢复</a:t>
            </a:r>
          </a:p>
        </p:txBody>
      </p:sp>
    </p:spTree>
    <p:custDataLst>
      <p:tags r:id="rId1"/>
    </p:custDataLst>
    <p:extLst>
      <p:ext uri="{BB962C8B-B14F-4D97-AF65-F5344CB8AC3E}">
        <p14:creationId xmlns:p14="http://schemas.microsoft.com/office/powerpoint/2010/main" val="213696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丢包检测和重传</a:t>
            </a:r>
          </a:p>
        </p:txBody>
      </p:sp>
      <p:sp>
        <p:nvSpPr>
          <p:cNvPr id="3" name="内容占位符 2"/>
          <p:cNvSpPr>
            <a:spLocks noGrp="1"/>
          </p:cNvSpPr>
          <p:nvPr>
            <p:ph idx="1"/>
          </p:nvPr>
        </p:nvSpPr>
        <p:spPr>
          <a:xfrm>
            <a:off x="457200" y="1355288"/>
            <a:ext cx="8579553" cy="2040779"/>
          </a:xfrm>
        </p:spPr>
        <p:txBody>
          <a:bodyPr/>
          <a:lstStyle/>
          <a:p>
            <a:pPr>
              <a:spcBef>
                <a:spcPts val="1800"/>
              </a:spcBef>
            </a:pPr>
            <a:r>
              <a:rPr lang="zh-CN" altLang="en-US" dirty="0"/>
              <a:t>超时重传时间很难给定</a:t>
            </a:r>
            <a:endParaRPr lang="en-US" altLang="zh-CN" dirty="0"/>
          </a:p>
          <a:p>
            <a:pPr lvl="1">
              <a:lnSpc>
                <a:spcPct val="150000"/>
              </a:lnSpc>
            </a:pPr>
            <a:r>
              <a:rPr lang="zh-CN" altLang="en-US" dirty="0"/>
              <a:t>设置过长，恢复丢包效率低</a:t>
            </a:r>
            <a:endParaRPr lang="en-US" altLang="zh-CN" dirty="0"/>
          </a:p>
          <a:p>
            <a:pPr lvl="1">
              <a:lnSpc>
                <a:spcPct val="150000"/>
              </a:lnSpc>
            </a:pPr>
            <a:r>
              <a:rPr lang="zh-CN" altLang="en-US" dirty="0"/>
              <a:t>设置过短，导致误重传 </a:t>
            </a:r>
            <a:r>
              <a:rPr lang="en-US" altLang="zh-CN" dirty="0"/>
              <a:t>(Spurious Retransmission)</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grpSp>
        <p:nvGrpSpPr>
          <p:cNvPr id="26" name="组合 25"/>
          <p:cNvGrpSpPr/>
          <p:nvPr/>
        </p:nvGrpSpPr>
        <p:grpSpPr>
          <a:xfrm>
            <a:off x="4902124" y="3449903"/>
            <a:ext cx="2701424" cy="3232481"/>
            <a:chOff x="6276292" y="3436404"/>
            <a:chExt cx="2701424" cy="3232481"/>
          </a:xfrm>
        </p:grpSpPr>
        <p:pic>
          <p:nvPicPr>
            <p:cNvPr id="27" name="图片 26"/>
            <p:cNvPicPr>
              <a:picLocks noChangeAspect="1"/>
            </p:cNvPicPr>
            <p:nvPr/>
          </p:nvPicPr>
          <p:blipFill>
            <a:blip r:embed="rId4" cstate="print"/>
            <a:stretch>
              <a:fillRect/>
            </a:stretch>
          </p:blipFill>
          <p:spPr>
            <a:xfrm>
              <a:off x="6276292" y="3436404"/>
              <a:ext cx="2701424" cy="3232481"/>
            </a:xfrm>
            <a:prstGeom prst="rect">
              <a:avLst/>
            </a:prstGeom>
          </p:spPr>
        </p:pic>
        <p:sp>
          <p:nvSpPr>
            <p:cNvPr id="28" name="Line 7"/>
            <p:cNvSpPr>
              <a:spLocks noChangeShapeType="1"/>
            </p:cNvSpPr>
            <p:nvPr/>
          </p:nvSpPr>
          <p:spPr bwMode="auto">
            <a:xfrm flipH="1">
              <a:off x="6930523" y="3773291"/>
              <a:ext cx="12549" cy="2476303"/>
            </a:xfrm>
            <a:prstGeom prst="line">
              <a:avLst/>
            </a:prstGeom>
            <a:noFill/>
            <a:ln w="22225">
              <a:solidFill>
                <a:schemeClr val="tx1">
                  <a:lumMod val="50000"/>
                  <a:lumOff val="50000"/>
                </a:schemeClr>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sz="2400"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29" name="Line 8"/>
            <p:cNvSpPr>
              <a:spLocks noChangeShapeType="1"/>
            </p:cNvSpPr>
            <p:nvPr/>
          </p:nvSpPr>
          <p:spPr bwMode="auto">
            <a:xfrm>
              <a:off x="8547295" y="3751465"/>
              <a:ext cx="0" cy="2498130"/>
            </a:xfrm>
            <a:prstGeom prst="line">
              <a:avLst/>
            </a:prstGeom>
            <a:noFill/>
            <a:ln w="22225">
              <a:solidFill>
                <a:schemeClr val="tx1">
                  <a:lumMod val="50000"/>
                  <a:lumOff val="50000"/>
                </a:schemeClr>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sz="2400"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30" name="Line 9"/>
            <p:cNvSpPr>
              <a:spLocks noChangeShapeType="1"/>
            </p:cNvSpPr>
            <p:nvPr/>
          </p:nvSpPr>
          <p:spPr bwMode="auto">
            <a:xfrm>
              <a:off x="6943074" y="3934679"/>
              <a:ext cx="1604219" cy="519541"/>
            </a:xfrm>
            <a:prstGeom prst="line">
              <a:avLst/>
            </a:prstGeom>
            <a:noFill/>
            <a:ln w="127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sz="2400"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31" name="Text Box 14"/>
            <p:cNvSpPr txBox="1">
              <a:spLocks noChangeArrowheads="1"/>
            </p:cNvSpPr>
            <p:nvPr/>
          </p:nvSpPr>
          <p:spPr bwMode="auto">
            <a:xfrm rot="10800000">
              <a:off x="6321323" y="4138530"/>
              <a:ext cx="430887" cy="524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RTO</a:t>
              </a:r>
              <a:endPar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32" name="Text Box 17"/>
            <p:cNvSpPr txBox="1">
              <a:spLocks noChangeArrowheads="1"/>
            </p:cNvSpPr>
            <p:nvPr/>
          </p:nvSpPr>
          <p:spPr bwMode="auto">
            <a:xfrm rot="1127169">
              <a:off x="7274277" y="3923569"/>
              <a:ext cx="10560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segment</a:t>
              </a:r>
              <a:endPar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33" name="Text Box 39"/>
            <p:cNvSpPr txBox="1">
              <a:spLocks noChangeArrowheads="1"/>
            </p:cNvSpPr>
            <p:nvPr/>
          </p:nvSpPr>
          <p:spPr bwMode="auto">
            <a:xfrm>
              <a:off x="6810937" y="6278079"/>
              <a:ext cx="173635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1600" i="0" u="none" strike="noStrike" kern="0" cap="none" spc="0" normalizeH="0" noProof="0" dirty="0">
                  <a:ln>
                    <a:noFill/>
                  </a:ln>
                  <a:effectLst/>
                  <a:uLnTx/>
                  <a:uFillTx/>
                  <a:latin typeface="Calibri" panose="020F0502020204030204" pitchFamily="34" charset="0"/>
                  <a:ea typeface="华文楷体" panose="02010600040101010101" pitchFamily="2" charset="-122"/>
                </a:rPr>
                <a:t>（</a:t>
              </a:r>
              <a:r>
                <a:rPr kumimoji="1" lang="en-US" altLang="zh-CN" sz="1600" i="0" u="none" strike="noStrike" kern="0" cap="none" spc="0" normalizeH="0" noProof="0" dirty="0">
                  <a:ln>
                    <a:noFill/>
                  </a:ln>
                  <a:effectLst/>
                  <a:uLnTx/>
                  <a:uFillTx/>
                  <a:latin typeface="Calibri" panose="020F0502020204030204" pitchFamily="34" charset="0"/>
                  <a:ea typeface="华文楷体" panose="02010600040101010101" pitchFamily="2" charset="-122"/>
                </a:rPr>
                <a:t>b</a:t>
              </a:r>
              <a:r>
                <a:rPr kumimoji="1" lang="zh-CN" altLang="en-US" sz="1600" i="0" u="none" strike="noStrike" kern="0" cap="none" spc="0" normalizeH="0" noProof="0" dirty="0">
                  <a:ln>
                    <a:noFill/>
                  </a:ln>
                  <a:effectLst/>
                  <a:uLnTx/>
                  <a:uFillTx/>
                  <a:latin typeface="Calibri" panose="020F0502020204030204" pitchFamily="34" charset="0"/>
                  <a:ea typeface="华文楷体" panose="02010600040101010101" pitchFamily="2" charset="-122"/>
                </a:rPr>
                <a:t>）</a:t>
              </a:r>
              <a:r>
                <a:rPr kumimoji="1" lang="zh-CN" altLang="en-US" sz="1600" kern="0" dirty="0">
                  <a:latin typeface="Calibri" panose="020F0502020204030204" pitchFamily="34" charset="0"/>
                  <a:ea typeface="华文楷体" panose="02010600040101010101" pitchFamily="2" charset="-122"/>
                </a:rPr>
                <a:t>超时误判</a:t>
              </a:r>
              <a:endParaRPr kumimoji="1" lang="zh-CN" altLang="en-US" sz="1600"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34" name="左大括号 33"/>
            <p:cNvSpPr/>
            <p:nvPr/>
          </p:nvSpPr>
          <p:spPr>
            <a:xfrm>
              <a:off x="6700756" y="3931105"/>
              <a:ext cx="229599" cy="1054840"/>
            </a:xfrm>
            <a:prstGeom prst="leftBrace">
              <a:avLst>
                <a:gd name="adj1" fmla="val 30026"/>
                <a:gd name="adj2" fmla="val 48844"/>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Line 9"/>
            <p:cNvSpPr>
              <a:spLocks noChangeShapeType="1"/>
            </p:cNvSpPr>
            <p:nvPr/>
          </p:nvSpPr>
          <p:spPr bwMode="auto">
            <a:xfrm>
              <a:off x="6949170" y="5038056"/>
              <a:ext cx="1598125" cy="349168"/>
            </a:xfrm>
            <a:prstGeom prst="line">
              <a:avLst/>
            </a:prstGeom>
            <a:noFill/>
            <a:ln w="127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sz="2400"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36" name="Line 10"/>
            <p:cNvSpPr>
              <a:spLocks noChangeShapeType="1"/>
            </p:cNvSpPr>
            <p:nvPr/>
          </p:nvSpPr>
          <p:spPr bwMode="auto">
            <a:xfrm flipH="1">
              <a:off x="6943074" y="5413390"/>
              <a:ext cx="1604220" cy="413769"/>
            </a:xfrm>
            <a:prstGeom prst="line">
              <a:avLst/>
            </a:prstGeom>
            <a:noFill/>
            <a:ln w="127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sz="2400"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37" name="Text Box 14"/>
            <p:cNvSpPr txBox="1">
              <a:spLocks noChangeArrowheads="1"/>
            </p:cNvSpPr>
            <p:nvPr/>
          </p:nvSpPr>
          <p:spPr bwMode="auto">
            <a:xfrm rot="10800000">
              <a:off x="6327419" y="5241907"/>
              <a:ext cx="430887" cy="522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RTO</a:t>
              </a:r>
              <a:endPar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38" name="Text Box 17"/>
            <p:cNvSpPr txBox="1">
              <a:spLocks noChangeArrowheads="1"/>
            </p:cNvSpPr>
            <p:nvPr/>
          </p:nvSpPr>
          <p:spPr bwMode="auto">
            <a:xfrm rot="854023">
              <a:off x="6981977" y="4909354"/>
              <a:ext cx="14213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重传</a:t>
              </a: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segment</a:t>
              </a:r>
              <a:endPar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39" name="Text Box 18"/>
            <p:cNvSpPr txBox="1">
              <a:spLocks noChangeArrowheads="1"/>
            </p:cNvSpPr>
            <p:nvPr/>
          </p:nvSpPr>
          <p:spPr bwMode="auto">
            <a:xfrm>
              <a:off x="7336504" y="5392774"/>
              <a:ext cx="663816" cy="338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ACK</a:t>
              </a:r>
            </a:p>
          </p:txBody>
        </p:sp>
        <p:sp>
          <p:nvSpPr>
            <p:cNvPr id="40" name="左大括号 39"/>
            <p:cNvSpPr/>
            <p:nvPr/>
          </p:nvSpPr>
          <p:spPr>
            <a:xfrm>
              <a:off x="6706852" y="5034481"/>
              <a:ext cx="229599" cy="1054840"/>
            </a:xfrm>
            <a:prstGeom prst="leftBrace">
              <a:avLst>
                <a:gd name="adj1" fmla="val 30026"/>
                <a:gd name="adj2" fmla="val 48844"/>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 Box 15"/>
            <p:cNvSpPr txBox="1">
              <a:spLocks noChangeArrowheads="1"/>
            </p:cNvSpPr>
            <p:nvPr/>
          </p:nvSpPr>
          <p:spPr bwMode="auto">
            <a:xfrm>
              <a:off x="6810938" y="3486899"/>
              <a:ext cx="317370" cy="338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effectLst/>
                  <a:uLnTx/>
                  <a:uFillTx/>
                  <a:latin typeface="Calibri" panose="020F0502020204030204" pitchFamily="34" charset="0"/>
                  <a:ea typeface="华文楷体" panose="02010600040101010101" pitchFamily="2" charset="-122"/>
                </a:rPr>
                <a:t>S</a:t>
              </a:r>
              <a:endParaRPr kumimoji="1" lang="zh-CN" altLang="en-US" sz="1600"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42" name="Text Box 16"/>
            <p:cNvSpPr txBox="1">
              <a:spLocks noChangeArrowheads="1"/>
            </p:cNvSpPr>
            <p:nvPr/>
          </p:nvSpPr>
          <p:spPr bwMode="auto">
            <a:xfrm>
              <a:off x="8403285" y="3462258"/>
              <a:ext cx="28801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effectLst/>
                  <a:uLnTx/>
                  <a:uFillTx/>
                  <a:latin typeface="Calibri" panose="020F0502020204030204" pitchFamily="34" charset="0"/>
                  <a:ea typeface="华文楷体" panose="02010600040101010101" pitchFamily="2" charset="-122"/>
                </a:rPr>
                <a:t>R</a:t>
              </a:r>
              <a:endParaRPr kumimoji="1" lang="zh-CN" altLang="en-US" sz="1600"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43" name="Line 10"/>
            <p:cNvSpPr>
              <a:spLocks noChangeShapeType="1"/>
            </p:cNvSpPr>
            <p:nvPr/>
          </p:nvSpPr>
          <p:spPr bwMode="auto">
            <a:xfrm flipH="1">
              <a:off x="6902316" y="4468861"/>
              <a:ext cx="1635426" cy="923861"/>
            </a:xfrm>
            <a:prstGeom prst="line">
              <a:avLst/>
            </a:prstGeom>
            <a:noFill/>
            <a:ln w="127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sz="2400"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44" name="Text Box 18"/>
            <p:cNvSpPr txBox="1">
              <a:spLocks noChangeArrowheads="1"/>
            </p:cNvSpPr>
            <p:nvPr/>
          </p:nvSpPr>
          <p:spPr bwMode="auto">
            <a:xfrm>
              <a:off x="7551568" y="4551606"/>
              <a:ext cx="663816" cy="338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ACK</a:t>
              </a:r>
            </a:p>
          </p:txBody>
        </p:sp>
      </p:grpSp>
      <p:grpSp>
        <p:nvGrpSpPr>
          <p:cNvPr id="45" name="组合 44"/>
          <p:cNvGrpSpPr/>
          <p:nvPr/>
        </p:nvGrpSpPr>
        <p:grpSpPr>
          <a:xfrm>
            <a:off x="1304670" y="3444311"/>
            <a:ext cx="2701424" cy="3232481"/>
            <a:chOff x="4561526" y="3775167"/>
            <a:chExt cx="2701424" cy="3232481"/>
          </a:xfrm>
        </p:grpSpPr>
        <p:pic>
          <p:nvPicPr>
            <p:cNvPr id="46" name="图片 45"/>
            <p:cNvPicPr>
              <a:picLocks noChangeAspect="1"/>
            </p:cNvPicPr>
            <p:nvPr/>
          </p:nvPicPr>
          <p:blipFill>
            <a:blip r:embed="rId4" cstate="print"/>
            <a:stretch>
              <a:fillRect/>
            </a:stretch>
          </p:blipFill>
          <p:spPr>
            <a:xfrm>
              <a:off x="4561526" y="3775167"/>
              <a:ext cx="2701424" cy="3232481"/>
            </a:xfrm>
            <a:prstGeom prst="rect">
              <a:avLst/>
            </a:prstGeom>
          </p:spPr>
        </p:pic>
        <p:sp>
          <p:nvSpPr>
            <p:cNvPr id="47" name="Line 7"/>
            <p:cNvSpPr>
              <a:spLocks noChangeShapeType="1"/>
            </p:cNvSpPr>
            <p:nvPr/>
          </p:nvSpPr>
          <p:spPr bwMode="auto">
            <a:xfrm flipH="1">
              <a:off x="5215757" y="4112054"/>
              <a:ext cx="12549" cy="2476303"/>
            </a:xfrm>
            <a:prstGeom prst="line">
              <a:avLst/>
            </a:prstGeom>
            <a:noFill/>
            <a:ln w="22225">
              <a:solidFill>
                <a:schemeClr val="tx1">
                  <a:lumMod val="50000"/>
                  <a:lumOff val="50000"/>
                </a:schemeClr>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sz="2400"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48" name="Line 8"/>
            <p:cNvSpPr>
              <a:spLocks noChangeShapeType="1"/>
            </p:cNvSpPr>
            <p:nvPr/>
          </p:nvSpPr>
          <p:spPr bwMode="auto">
            <a:xfrm>
              <a:off x="6832529" y="4090228"/>
              <a:ext cx="0" cy="2498130"/>
            </a:xfrm>
            <a:prstGeom prst="line">
              <a:avLst/>
            </a:prstGeom>
            <a:noFill/>
            <a:ln w="22225">
              <a:solidFill>
                <a:schemeClr val="tx1">
                  <a:lumMod val="50000"/>
                  <a:lumOff val="50000"/>
                </a:schemeClr>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sz="2400"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49" name="Line 9"/>
            <p:cNvSpPr>
              <a:spLocks noChangeShapeType="1"/>
            </p:cNvSpPr>
            <p:nvPr/>
          </p:nvSpPr>
          <p:spPr bwMode="auto">
            <a:xfrm>
              <a:off x="5228308" y="4273443"/>
              <a:ext cx="1234715" cy="399874"/>
            </a:xfrm>
            <a:prstGeom prst="line">
              <a:avLst/>
            </a:prstGeom>
            <a:noFill/>
            <a:ln w="127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sz="2400"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50" name="Text Box 14"/>
            <p:cNvSpPr txBox="1">
              <a:spLocks noChangeArrowheads="1"/>
            </p:cNvSpPr>
            <p:nvPr/>
          </p:nvSpPr>
          <p:spPr bwMode="auto">
            <a:xfrm rot="10800000">
              <a:off x="4606557" y="4438497"/>
              <a:ext cx="430887" cy="569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RTO</a:t>
              </a:r>
              <a:endPar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51" name="Text Box 17"/>
            <p:cNvSpPr txBox="1">
              <a:spLocks noChangeArrowheads="1"/>
            </p:cNvSpPr>
            <p:nvPr/>
          </p:nvSpPr>
          <p:spPr bwMode="auto">
            <a:xfrm rot="1127169">
              <a:off x="5406950" y="4247277"/>
              <a:ext cx="10560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segment</a:t>
              </a:r>
              <a:endPar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52" name="Text Box 39"/>
            <p:cNvSpPr txBox="1">
              <a:spLocks noChangeArrowheads="1"/>
            </p:cNvSpPr>
            <p:nvPr/>
          </p:nvSpPr>
          <p:spPr bwMode="auto">
            <a:xfrm>
              <a:off x="5035889" y="6617684"/>
              <a:ext cx="18839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1600" i="0" u="none" strike="noStrike" kern="0" cap="none" spc="0" normalizeH="0" noProof="0" dirty="0">
                  <a:ln>
                    <a:noFill/>
                  </a:ln>
                  <a:effectLst/>
                  <a:uLnTx/>
                  <a:uFillTx/>
                  <a:latin typeface="Calibri" panose="020F0502020204030204" pitchFamily="34" charset="0"/>
                  <a:ea typeface="华文楷体" panose="02010600040101010101" pitchFamily="2" charset="-122"/>
                </a:rPr>
                <a:t>（</a:t>
              </a:r>
              <a:r>
                <a:rPr kumimoji="1" lang="en-US" altLang="zh-CN" sz="1600" i="0" u="none" strike="noStrike" kern="0" cap="none" spc="0" normalizeH="0" noProof="0" dirty="0">
                  <a:ln>
                    <a:noFill/>
                  </a:ln>
                  <a:effectLst/>
                  <a:uLnTx/>
                  <a:uFillTx/>
                  <a:latin typeface="Calibri" panose="020F0502020204030204" pitchFamily="34" charset="0"/>
                  <a:ea typeface="华文楷体" panose="02010600040101010101" pitchFamily="2" charset="-122"/>
                </a:rPr>
                <a:t>a</a:t>
              </a:r>
              <a:r>
                <a:rPr kumimoji="1" lang="zh-CN" altLang="en-US" sz="1600" i="0" u="none" strike="noStrike" kern="0" cap="none" spc="0" normalizeH="0" noProof="0" dirty="0">
                  <a:ln>
                    <a:noFill/>
                  </a:ln>
                  <a:effectLst/>
                  <a:uLnTx/>
                  <a:uFillTx/>
                  <a:latin typeface="Calibri" panose="020F0502020204030204" pitchFamily="34" charset="0"/>
                  <a:ea typeface="华文楷体" panose="02010600040101010101" pitchFamily="2" charset="-122"/>
                </a:rPr>
                <a:t>）</a:t>
              </a:r>
              <a:r>
                <a:rPr kumimoji="1" lang="zh-CN" altLang="en-US" sz="1600" kern="0" dirty="0">
                  <a:latin typeface="Calibri" panose="020F0502020204030204" pitchFamily="34" charset="0"/>
                  <a:ea typeface="华文楷体" panose="02010600040101010101" pitchFamily="2" charset="-122"/>
                </a:rPr>
                <a:t>报文段丢失</a:t>
              </a:r>
              <a:endParaRPr kumimoji="1" lang="zh-CN" altLang="en-US" sz="1600"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53" name="左大括号 52"/>
            <p:cNvSpPr/>
            <p:nvPr/>
          </p:nvSpPr>
          <p:spPr>
            <a:xfrm>
              <a:off x="4985990" y="4269868"/>
              <a:ext cx="229599" cy="1054840"/>
            </a:xfrm>
            <a:prstGeom prst="leftBrace">
              <a:avLst>
                <a:gd name="adj1" fmla="val 30026"/>
                <a:gd name="adj2" fmla="val 48844"/>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Line 9"/>
            <p:cNvSpPr>
              <a:spLocks noChangeShapeType="1"/>
            </p:cNvSpPr>
            <p:nvPr/>
          </p:nvSpPr>
          <p:spPr bwMode="auto">
            <a:xfrm>
              <a:off x="5234404" y="5376819"/>
              <a:ext cx="1598125" cy="349168"/>
            </a:xfrm>
            <a:prstGeom prst="line">
              <a:avLst/>
            </a:prstGeom>
            <a:noFill/>
            <a:ln w="127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sz="2400"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55" name="Line 10"/>
            <p:cNvSpPr>
              <a:spLocks noChangeShapeType="1"/>
            </p:cNvSpPr>
            <p:nvPr/>
          </p:nvSpPr>
          <p:spPr bwMode="auto">
            <a:xfrm flipH="1">
              <a:off x="5228308" y="5752153"/>
              <a:ext cx="1604220" cy="413769"/>
            </a:xfrm>
            <a:prstGeom prst="line">
              <a:avLst/>
            </a:prstGeom>
            <a:noFill/>
            <a:ln w="1270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50000"/>
                </a:lnSpc>
                <a:spcBef>
                  <a:spcPct val="20000"/>
                </a:spcBef>
                <a:spcAft>
                  <a:spcPct val="0"/>
                </a:spcAft>
                <a:buClrTx/>
                <a:buSzTx/>
                <a:buFont typeface="Wingdings" panose="05000000000000000000" pitchFamily="2" charset="2"/>
                <a:buNone/>
                <a:tabLst/>
                <a:defRPr/>
              </a:pPr>
              <a:endParaRPr kumimoji="0" lang="zh-CN" altLang="en-US" sz="2400" i="0" u="none" strike="noStrike" kern="0" cap="none" spc="0" normalizeH="0" noProof="0">
                <a:ln>
                  <a:noFill/>
                </a:ln>
                <a:solidFill>
                  <a:srgbClr val="2B0286"/>
                </a:solidFill>
                <a:effectLst/>
                <a:uLnTx/>
                <a:uFillTx/>
                <a:latin typeface="Calibri" panose="020F0502020204030204" pitchFamily="34" charset="0"/>
                <a:ea typeface="华文楷体" panose="02010600040101010101" pitchFamily="2" charset="-122"/>
              </a:endParaRPr>
            </a:p>
          </p:txBody>
        </p:sp>
        <p:sp>
          <p:nvSpPr>
            <p:cNvPr id="56" name="Text Box 14"/>
            <p:cNvSpPr txBox="1">
              <a:spLocks noChangeArrowheads="1"/>
            </p:cNvSpPr>
            <p:nvPr/>
          </p:nvSpPr>
          <p:spPr bwMode="auto">
            <a:xfrm rot="10800000">
              <a:off x="4612653" y="5619859"/>
              <a:ext cx="430887" cy="489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RTO</a:t>
              </a:r>
              <a:endPar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57" name="Text Box 17"/>
            <p:cNvSpPr txBox="1">
              <a:spLocks noChangeArrowheads="1"/>
            </p:cNvSpPr>
            <p:nvPr/>
          </p:nvSpPr>
          <p:spPr bwMode="auto">
            <a:xfrm rot="854023">
              <a:off x="5267211" y="5248117"/>
              <a:ext cx="14213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重传</a:t>
              </a: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segment</a:t>
              </a:r>
              <a:endPar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endParaRPr>
            </a:p>
          </p:txBody>
        </p:sp>
        <p:sp>
          <p:nvSpPr>
            <p:cNvPr id="58" name="Text Box 18"/>
            <p:cNvSpPr txBox="1">
              <a:spLocks noChangeArrowheads="1"/>
            </p:cNvSpPr>
            <p:nvPr/>
          </p:nvSpPr>
          <p:spPr bwMode="auto">
            <a:xfrm>
              <a:off x="5621738" y="5731537"/>
              <a:ext cx="663816" cy="338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ACK</a:t>
              </a:r>
            </a:p>
          </p:txBody>
        </p:sp>
        <p:sp>
          <p:nvSpPr>
            <p:cNvPr id="59" name="左大括号 58"/>
            <p:cNvSpPr/>
            <p:nvPr/>
          </p:nvSpPr>
          <p:spPr>
            <a:xfrm>
              <a:off x="4992086" y="5373244"/>
              <a:ext cx="229599" cy="1054840"/>
            </a:xfrm>
            <a:prstGeom prst="leftBrace">
              <a:avLst>
                <a:gd name="adj1" fmla="val 30026"/>
                <a:gd name="adj2" fmla="val 48844"/>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0" name="组合 59"/>
            <p:cNvGrpSpPr/>
            <p:nvPr/>
          </p:nvGrpSpPr>
          <p:grpSpPr>
            <a:xfrm>
              <a:off x="6292321" y="4505850"/>
              <a:ext cx="170702" cy="277903"/>
              <a:chOff x="7754112" y="4133088"/>
              <a:chExt cx="487680" cy="694944"/>
            </a:xfrm>
          </p:grpSpPr>
          <p:cxnSp>
            <p:nvCxnSpPr>
              <p:cNvPr id="63" name="直接连接符 62"/>
              <p:cNvCxnSpPr/>
              <p:nvPr/>
            </p:nvCxnSpPr>
            <p:spPr>
              <a:xfrm>
                <a:off x="7754112" y="4133088"/>
                <a:ext cx="487680" cy="6949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7754112" y="4133088"/>
                <a:ext cx="402336" cy="6949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1" name="Text Box 15"/>
            <p:cNvSpPr txBox="1">
              <a:spLocks noChangeArrowheads="1"/>
            </p:cNvSpPr>
            <p:nvPr/>
          </p:nvSpPr>
          <p:spPr bwMode="auto">
            <a:xfrm>
              <a:off x="5096172" y="3825662"/>
              <a:ext cx="317370" cy="338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effectLst/>
                  <a:uLnTx/>
                  <a:uFillTx/>
                  <a:latin typeface="Calibri" panose="020F0502020204030204" pitchFamily="34" charset="0"/>
                  <a:ea typeface="华文楷体" panose="02010600040101010101" pitchFamily="2" charset="-122"/>
                </a:rPr>
                <a:t>S</a:t>
              </a:r>
              <a:endParaRPr kumimoji="1" lang="zh-CN" altLang="en-US" sz="1600"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62" name="Text Box 16"/>
            <p:cNvSpPr txBox="1">
              <a:spLocks noChangeArrowheads="1"/>
            </p:cNvSpPr>
            <p:nvPr/>
          </p:nvSpPr>
          <p:spPr bwMode="auto">
            <a:xfrm>
              <a:off x="6688519" y="3801021"/>
              <a:ext cx="28801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effectLst/>
                  <a:uLnTx/>
                  <a:uFillTx/>
                  <a:latin typeface="Calibri" panose="020F0502020204030204" pitchFamily="34" charset="0"/>
                  <a:ea typeface="华文楷体" panose="02010600040101010101" pitchFamily="2" charset="-122"/>
                </a:rPr>
                <a:t>R</a:t>
              </a:r>
              <a:endParaRPr kumimoji="1" lang="zh-CN" altLang="en-US" sz="1600"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grpSp>
      <p:sp>
        <p:nvSpPr>
          <p:cNvPr id="65" name="文本框 64">
            <a:extLst>
              <a:ext uri="{FF2B5EF4-FFF2-40B4-BE49-F238E27FC236}">
                <a16:creationId xmlns:a16="http://schemas.microsoft.com/office/drawing/2014/main" id="{5AF8C402-D2D0-4396-A0BE-A5E60E37DAFC}"/>
              </a:ext>
            </a:extLst>
          </p:cNvPr>
          <p:cNvSpPr txBox="1">
            <a:spLocks noChangeArrowheads="1"/>
          </p:cNvSpPr>
          <p:nvPr/>
        </p:nvSpPr>
        <p:spPr bwMode="auto">
          <a:xfrm>
            <a:off x="7067006" y="87868"/>
            <a:ext cx="1969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5.3.7   </a:t>
            </a:r>
            <a:r>
              <a:rPr lang="zh-CN" altLang="en-US" sz="1800" dirty="0">
                <a:solidFill>
                  <a:schemeClr val="bg2">
                    <a:lumMod val="75000"/>
                  </a:schemeClr>
                </a:solidFill>
                <a:latin typeface="Calibri" panose="020F0502020204030204" pitchFamily="34" charset="0"/>
                <a:ea typeface="黑体" panose="02010609060101010101" pitchFamily="49" charset="-122"/>
              </a:rPr>
              <a:t>丢失恢复</a:t>
            </a:r>
          </a:p>
        </p:txBody>
      </p:sp>
    </p:spTree>
    <p:custDataLst>
      <p:tags r:id="rId1"/>
    </p:custDataLst>
    <p:extLst>
      <p:ext uri="{BB962C8B-B14F-4D97-AF65-F5344CB8AC3E}">
        <p14:creationId xmlns:p14="http://schemas.microsoft.com/office/powerpoint/2010/main" val="186376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自适应重传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366281"/>
                <a:ext cx="8579553" cy="5204336"/>
              </a:xfrm>
            </p:spPr>
            <p:txBody>
              <a:bodyPr/>
              <a:lstStyle/>
              <a:p>
                <a:r>
                  <a:rPr lang="zh-CN" altLang="en-US" dirty="0"/>
                  <a:t>原始算法</a:t>
                </a:r>
              </a:p>
              <a:p>
                <a:pPr lvl="1">
                  <a:spcBef>
                    <a:spcPts val="600"/>
                  </a:spcBef>
                </a:pPr>
                <a:r>
                  <a:rPr lang="zh-CN" altLang="en-US" sz="1800" dirty="0"/>
                  <a:t>维持一个</a:t>
                </a:r>
                <a:r>
                  <a:rPr lang="en-US" altLang="zh-CN" sz="1800" dirty="0"/>
                  <a:t>RTT</a:t>
                </a:r>
                <a:r>
                  <a:rPr lang="zh-CN" altLang="en-US" sz="1800" dirty="0"/>
                  <a:t>的平均运行值 </a:t>
                </a:r>
                <a14:m>
                  <m:oMath xmlns:m="http://schemas.openxmlformats.org/officeDocument/2006/math">
                    <m:r>
                      <a:rPr lang="en-US" altLang="zh-CN" sz="1800" i="1">
                        <a:latin typeface="Cambria Math" panose="02040503050406030204" pitchFamily="18" charset="0"/>
                        <a:ea typeface="Cambria Math" panose="02040503050406030204" pitchFamily="18" charset="0"/>
                      </a:rPr>
                      <m:t>𝐸𝑠𝑡𝑖𝑚𝑎𝑡𝑒𝑑𝑅𝑇𝑇</m:t>
                    </m:r>
                  </m:oMath>
                </a14:m>
                <a:endParaRPr lang="en-US" altLang="zh-CN" sz="1800" dirty="0"/>
              </a:p>
              <a:p>
                <a:pPr lvl="2">
                  <a:spcBef>
                    <a:spcPts val="1200"/>
                  </a:spcBef>
                </a:pPr>
                <a:r>
                  <a:rPr lang="zh-CN" altLang="en-US" dirty="0"/>
                  <a:t>每次发送报文段记录时间，收到其</a:t>
                </a:r>
                <a:r>
                  <a:rPr lang="en-US" altLang="zh-CN" dirty="0"/>
                  <a:t>ACK</a:t>
                </a:r>
                <a:r>
                  <a:rPr lang="zh-CN" altLang="en-US" dirty="0"/>
                  <a:t>再次读取时间，二者差值作为样本值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𝑆𝑎𝑚𝑝𝑙𝑒</m:t>
                    </m:r>
                    <m:r>
                      <a:rPr lang="en-US" altLang="zh-CN" i="1">
                        <a:latin typeface="Cambria Math" panose="02040503050406030204" pitchFamily="18" charset="0"/>
                        <a:ea typeface="Cambria Math" panose="02040503050406030204" pitchFamily="18" charset="0"/>
                      </a:rPr>
                      <m:t>𝑅𝑇𝑇</m:t>
                    </m:r>
                  </m:oMath>
                </a14:m>
                <a:endParaRPr lang="en-US" altLang="zh-CN" dirty="0"/>
              </a:p>
              <a:p>
                <a:pPr lvl="2">
                  <a:spcBef>
                    <a:spcPts val="1200"/>
                  </a:spcBef>
                </a:pPr>
                <a:r>
                  <a:rPr lang="zh-CN" altLang="en-US" dirty="0"/>
                  <a:t>计算新的</a:t>
                </a:r>
                <a14:m>
                  <m:oMath xmlns:m="http://schemas.openxmlformats.org/officeDocument/2006/math">
                    <m:r>
                      <a:rPr lang="en-US" altLang="zh-CN" i="1">
                        <a:latin typeface="Cambria Math" panose="02040503050406030204" pitchFamily="18" charset="0"/>
                        <a:ea typeface="Cambria Math" panose="02040503050406030204" pitchFamily="18" charset="0"/>
                      </a:rPr>
                      <m:t>𝐸𝑠𝑡𝑖𝑚𝑎𝑡𝑒𝑑𝑅𝑇𝑇</m:t>
                    </m:r>
                  </m:oMath>
                </a14:m>
                <a:r>
                  <a:rPr lang="zh-CN" altLang="en-US" dirty="0"/>
                  <a:t>：对旧的</a:t>
                </a:r>
                <a14:m>
                  <m:oMath xmlns:m="http://schemas.openxmlformats.org/officeDocument/2006/math">
                    <m:r>
                      <a:rPr lang="en-US" altLang="zh-CN" i="1">
                        <a:latin typeface="Cambria Math" panose="02040503050406030204" pitchFamily="18" charset="0"/>
                        <a:ea typeface="Cambria Math" panose="02040503050406030204" pitchFamily="18" charset="0"/>
                      </a:rPr>
                      <m:t>𝐸𝑠𝑡𝑖𝑚𝑎𝑡𝑒𝑑𝑅𝑇𝑇</m:t>
                    </m:r>
                  </m:oMath>
                </a14:m>
                <a:r>
                  <a:rPr lang="zh-CN" altLang="en-US" dirty="0"/>
                  <a:t>值和</a:t>
                </a:r>
                <a14:m>
                  <m:oMath xmlns:m="http://schemas.openxmlformats.org/officeDocument/2006/math">
                    <m:r>
                      <a:rPr lang="en-US" altLang="zh-CN" i="1">
                        <a:latin typeface="Cambria Math" panose="02040503050406030204" pitchFamily="18" charset="0"/>
                        <a:ea typeface="Cambria Math" panose="02040503050406030204" pitchFamily="18" charset="0"/>
                      </a:rPr>
                      <m:t>𝑆𝑎𝑚𝑝𝑙𝑒𝑅𝑇𝑇</m:t>
                    </m:r>
                  </m:oMath>
                </a14:m>
                <a:r>
                  <a:rPr lang="zh-CN" altLang="en-US" dirty="0"/>
                  <a:t>加权平均</a:t>
                </a:r>
                <a:endParaRPr lang="en-US" altLang="zh-CN" dirty="0"/>
              </a:p>
              <a:p>
                <a:pPr lvl="3">
                  <a:spcBef>
                    <a:spcPts val="600"/>
                  </a:spcBef>
                </a:pPr>
                <a14:m>
                  <m:oMath xmlns:m="http://schemas.openxmlformats.org/officeDocument/2006/math">
                    <m:r>
                      <a:rPr lang="en-US" altLang="zh-CN" sz="1800" b="0" i="1" smtClean="0">
                        <a:latin typeface="Cambria Math" panose="02040503050406030204" pitchFamily="18" charset="0"/>
                      </a:rPr>
                      <m:t>𝐸𝑠𝑡𝑖𝑚𝑎𝑡𝑒𝑑𝑅𝑇𝑇</m:t>
                    </m:r>
                    <m:r>
                      <a:rPr lang="en-US" altLang="zh-CN" sz="1800" b="0" i="1" smtClean="0">
                        <a:latin typeface="Cambria Math" panose="02040503050406030204" pitchFamily="18" charset="0"/>
                      </a:rPr>
                      <m:t>=</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1−</m:t>
                        </m:r>
                        <m:r>
                          <a:rPr lang="zh-CN" altLang="en-US" sz="1800" i="1">
                            <a:latin typeface="Cambria Math" panose="02040503050406030204" pitchFamily="18" charset="0"/>
                          </a:rPr>
                          <m:t>𝛼</m:t>
                        </m:r>
                      </m:e>
                    </m:d>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rPr>
                      <m:t>𝐸𝑠𝑡𝑖𝑚𝑎𝑡𝑒𝑑𝑅𝑇𝑇</m:t>
                    </m:r>
                    <m:r>
                      <a:rPr lang="en-US" altLang="zh-CN" sz="1800" b="0" i="1" smtClean="0">
                        <a:latin typeface="Cambria Math" panose="02040503050406030204" pitchFamily="18" charset="0"/>
                      </a:rPr>
                      <m:t>+</m:t>
                    </m:r>
                    <m:r>
                      <a:rPr lang="zh-CN" altLang="en-US" sz="1800" i="1">
                        <a:latin typeface="Cambria Math" panose="02040503050406030204" pitchFamily="18" charset="0"/>
                      </a:rPr>
                      <m:t>𝛼</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𝑆𝑎𝑚𝑝𝑙𝑒𝑅𝑇𝑇</m:t>
                    </m:r>
                  </m:oMath>
                </a14:m>
                <a:endParaRPr lang="en-US" altLang="zh-CN" sz="1800" dirty="0"/>
              </a:p>
              <a:p>
                <a:pPr lvl="3">
                  <a:spcBef>
                    <a:spcPts val="600"/>
                  </a:spcBef>
                </a:pPr>
                <a14:m>
                  <m:oMath xmlns:m="http://schemas.openxmlformats.org/officeDocument/2006/math">
                    <m:r>
                      <a:rPr lang="zh-CN" altLang="en-US" sz="1800" i="1" smtClean="0">
                        <a:latin typeface="Cambria Math" panose="02040503050406030204" pitchFamily="18" charset="0"/>
                      </a:rPr>
                      <m:t>𝛼</m:t>
                    </m:r>
                    <m:r>
                      <a:rPr lang="zh-CN" altLang="en-US" sz="1800" i="1" smtClean="0">
                        <a:latin typeface="Cambria Math" panose="02040503050406030204" pitchFamily="18" charset="0"/>
                      </a:rPr>
                      <m:t>∈</m:t>
                    </m:r>
                    <m:d>
                      <m:dPr>
                        <m:ctrlPr>
                          <a:rPr lang="en-US" altLang="zh-CN" sz="1800" i="1" smtClean="0">
                            <a:latin typeface="Cambria Math" panose="02040503050406030204" pitchFamily="18" charset="0"/>
                          </a:rPr>
                        </m:ctrlPr>
                      </m:dPr>
                      <m:e>
                        <m:r>
                          <a:rPr lang="en-US" altLang="zh-CN" sz="1800" b="0" i="1" smtClean="0">
                            <a:latin typeface="Cambria Math" panose="02040503050406030204" pitchFamily="18" charset="0"/>
                          </a:rPr>
                          <m:t>0, 1</m:t>
                        </m:r>
                      </m:e>
                    </m:d>
                  </m:oMath>
                </a14:m>
                <a:r>
                  <a:rPr lang="zh-CN" altLang="en-US" sz="1800" dirty="0"/>
                  <a:t>，作为平滑系数</a:t>
                </a:r>
                <a:endParaRPr lang="en-US" altLang="zh-CN" sz="1800" dirty="0"/>
              </a:p>
              <a:p>
                <a:pPr lvl="4">
                  <a:spcBef>
                    <a:spcPts val="600"/>
                  </a:spcBef>
                </a:pPr>
                <a:r>
                  <a:rPr lang="zh-CN" altLang="en-US" dirty="0"/>
                  <a:t>取值较大：可跟踪</a:t>
                </a:r>
                <a:r>
                  <a:rPr lang="en-US" altLang="zh-CN" dirty="0"/>
                  <a:t>RTT</a:t>
                </a:r>
                <a:r>
                  <a:rPr lang="zh-CN" altLang="en-US" dirty="0"/>
                  <a:t>的变化，但受瞬时波动影响大</a:t>
                </a:r>
                <a:endParaRPr lang="en-US" altLang="zh-CN" dirty="0"/>
              </a:p>
              <a:p>
                <a:pPr lvl="4">
                  <a:spcBef>
                    <a:spcPts val="600"/>
                  </a:spcBef>
                </a:pPr>
                <a:r>
                  <a:rPr lang="zh-CN" altLang="en-US" dirty="0"/>
                  <a:t>取值较小：更稳定但不能迅速适应真正的变化</a:t>
                </a:r>
              </a:p>
              <a:p>
                <a:pPr lvl="4">
                  <a:spcBef>
                    <a:spcPts val="600"/>
                  </a:spcBef>
                </a:pPr>
                <a:r>
                  <a:rPr lang="zh-CN" altLang="en-US" sz="1800" dirty="0"/>
                  <a:t>原始</a:t>
                </a:r>
                <a:r>
                  <a:rPr lang="en-US" altLang="zh-CN" sz="1800" dirty="0"/>
                  <a:t>TCP</a:t>
                </a:r>
                <a:r>
                  <a:rPr lang="zh-CN" altLang="en-US" sz="1800" dirty="0"/>
                  <a:t>规范建议</a:t>
                </a:r>
                <a:r>
                  <a:rPr lang="en-US" altLang="zh-CN" sz="1800" dirty="0"/>
                  <a:t>0.8~0.9</a:t>
                </a:r>
                <a:endParaRPr lang="zh-CN" altLang="en-US" sz="1800" dirty="0"/>
              </a:p>
              <a:p>
                <a:pPr lvl="1">
                  <a:spcBef>
                    <a:spcPts val="3000"/>
                  </a:spcBef>
                </a:pPr>
                <a:r>
                  <a:rPr lang="zh-CN" altLang="en-US" sz="1800" dirty="0"/>
                  <a:t>在此基础上计算超时值 </a:t>
                </a:r>
                <a14:m>
                  <m:oMath xmlns:m="http://schemas.openxmlformats.org/officeDocument/2006/math">
                    <m:r>
                      <a:rPr lang="en-US" altLang="zh-CN" sz="1800" i="1">
                        <a:latin typeface="Cambria Math" panose="02040503050406030204" pitchFamily="18" charset="0"/>
                      </a:rPr>
                      <m:t>𝑅𝑇𝑂</m:t>
                    </m:r>
                    <m:r>
                      <a:rPr lang="en-US" altLang="zh-CN" sz="1800" i="1">
                        <a:latin typeface="Cambria Math" panose="02040503050406030204" pitchFamily="18" charset="0"/>
                      </a:rPr>
                      <m:t> </m:t>
                    </m:r>
                  </m:oMath>
                </a14:m>
                <a:endParaRPr lang="en-US" altLang="zh-CN" sz="1800" dirty="0"/>
              </a:p>
              <a:p>
                <a:pPr lvl="2">
                  <a:spcBef>
                    <a:spcPts val="600"/>
                  </a:spcBef>
                </a:pPr>
                <a14:m>
                  <m:oMath xmlns:m="http://schemas.openxmlformats.org/officeDocument/2006/math">
                    <m:r>
                      <a:rPr lang="en-US" altLang="zh-CN" b="0" i="1" smtClean="0">
                        <a:latin typeface="Cambria Math" panose="02040503050406030204" pitchFamily="18" charset="0"/>
                      </a:rPr>
                      <m:t>𝑅𝑇𝑂</m:t>
                    </m:r>
                    <m:r>
                      <a:rPr lang="en-US" altLang="zh-CN" b="0" i="1" smtClean="0">
                        <a:latin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𝐸𝑠𝑡𝑖𝑚𝑎𝑡𝑒𝑑𝑅𝑇𝑇</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366281"/>
                <a:ext cx="8579553" cy="5204336"/>
              </a:xfrm>
              <a:blipFill rotWithShape="0">
                <a:blip r:embed="rId6" cstate="print"/>
                <a:stretch>
                  <a:fillRect l="-426" r="-284"/>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
        <p:nvSpPr>
          <p:cNvPr id="6" name="文本框 5">
            <a:extLst>
              <a:ext uri="{FF2B5EF4-FFF2-40B4-BE49-F238E27FC236}">
                <a16:creationId xmlns:a16="http://schemas.microsoft.com/office/drawing/2014/main" id="{EA659D03-3296-458B-86E3-7FAE6DFC2CC1}"/>
              </a:ext>
            </a:extLst>
          </p:cNvPr>
          <p:cNvSpPr txBox="1">
            <a:spLocks noChangeArrowheads="1"/>
          </p:cNvSpPr>
          <p:nvPr/>
        </p:nvSpPr>
        <p:spPr bwMode="auto">
          <a:xfrm>
            <a:off x="7067006" y="87868"/>
            <a:ext cx="1969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5.3.7   </a:t>
            </a:r>
            <a:r>
              <a:rPr lang="zh-CN" altLang="en-US" sz="1800" dirty="0">
                <a:solidFill>
                  <a:schemeClr val="bg2">
                    <a:lumMod val="75000"/>
                  </a:schemeClr>
                </a:solidFill>
                <a:latin typeface="Calibri" panose="020F0502020204030204" pitchFamily="34" charset="0"/>
                <a:ea typeface="黑体" panose="02010609060101010101" pitchFamily="49" charset="-122"/>
              </a:rPr>
              <a:t>丢失恢复</a:t>
            </a:r>
          </a:p>
        </p:txBody>
      </p:sp>
    </p:spTree>
    <p:custDataLst>
      <p:tags r:id="rId1"/>
    </p:custDataLst>
    <p:extLst>
      <p:ext uri="{BB962C8B-B14F-4D97-AF65-F5344CB8AC3E}">
        <p14:creationId xmlns:p14="http://schemas.microsoft.com/office/powerpoint/2010/main" val="406682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dissolve">
                                      <p:cBhvr>
                                        <p:cTn id="17" dur="500"/>
                                        <p:tgtEl>
                                          <p:spTgt spid="3">
                                            <p:txEl>
                                              <p:pRg st="9" end="9"/>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wipe(left)">
                                      <p:cBhvr>
                                        <p:cTn id="21" dur="500"/>
                                        <p:tgtEl>
                                          <p:spTgt spid="3">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left)">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wipe(left)">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wipe(left)">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wipe(left)">
                                      <p:cBhvr>
                                        <p:cTn id="41" dur="500"/>
                                        <p:tgtEl>
                                          <p:spTgt spid="3">
                                            <p:txEl>
                                              <p:pRg st="5" end="5"/>
                                            </p:txEl>
                                          </p:spTgt>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wipe(left)">
                                      <p:cBhvr>
                                        <p:cTn id="45" dur="500"/>
                                        <p:tgtEl>
                                          <p:spTgt spid="3">
                                            <p:txEl>
                                              <p:pRg st="6" end="6"/>
                                            </p:txEl>
                                          </p:spTgt>
                                        </p:tgtEl>
                                      </p:cBhvr>
                                    </p:animEffect>
                                  </p:childTnLst>
                                </p:cTn>
                              </p:par>
                              <p:par>
                                <p:cTn id="46" presetID="22" presetClass="entr" presetSubtype="8"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wipe(left)">
                                      <p:cBhvr>
                                        <p:cTn id="48" dur="500"/>
                                        <p:tgtEl>
                                          <p:spTgt spid="3">
                                            <p:txEl>
                                              <p:pRg st="7" end="7"/>
                                            </p:txEl>
                                          </p:spTgt>
                                        </p:tgtEl>
                                      </p:cBhvr>
                                    </p:animEffect>
                                  </p:childTnLst>
                                </p:cTn>
                              </p:par>
                              <p:par>
                                <p:cTn id="49" presetID="22" presetClass="entr" presetSubtype="8"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wipe(left)">
                                      <p:cBhvr>
                                        <p:cTn id="5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Box 14"/>
          <p:cNvSpPr txBox="1">
            <a:spLocks noChangeArrowheads="1"/>
          </p:cNvSpPr>
          <p:nvPr/>
        </p:nvSpPr>
        <p:spPr bwMode="auto">
          <a:xfrm>
            <a:off x="3297368" y="5657787"/>
            <a:ext cx="51504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1600" dirty="0">
                <a:latin typeface="Calibri" panose="020F0502020204030204" pitchFamily="34" charset="0"/>
                <a:ea typeface="华文楷体" panose="02010600040101010101" pitchFamily="2" charset="-122"/>
              </a:rPr>
              <a:t>t</a:t>
            </a:r>
            <a:r>
              <a:rPr kumimoji="1" lang="en-US" altLang="zh-CN" sz="1600" baseline="-25000" dirty="0">
                <a:latin typeface="Calibri" panose="020F0502020204030204" pitchFamily="34" charset="0"/>
                <a:ea typeface="华文楷体" panose="02010600040101010101" pitchFamily="2" charset="-122"/>
              </a:rPr>
              <a:t>2</a:t>
            </a:r>
          </a:p>
        </p:txBody>
      </p:sp>
      <p:sp>
        <p:nvSpPr>
          <p:cNvPr id="2" name="标题 1"/>
          <p:cNvSpPr>
            <a:spLocks noGrp="1"/>
          </p:cNvSpPr>
          <p:nvPr>
            <p:ph type="title"/>
          </p:nvPr>
        </p:nvSpPr>
        <p:spPr/>
        <p:txBody>
          <a:bodyPr/>
          <a:lstStyle/>
          <a:p>
            <a:r>
              <a:rPr lang="zh-CN" altLang="en-US" dirty="0"/>
              <a:t>自适应重传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366281"/>
                <a:ext cx="8579553" cy="2345938"/>
              </a:xfrm>
            </p:spPr>
            <p:txBody>
              <a:bodyPr/>
              <a:lstStyle/>
              <a:p>
                <a:r>
                  <a:rPr lang="zh-CN" altLang="en-US" dirty="0"/>
                  <a:t>原始算法的明显缺陷</a:t>
                </a:r>
              </a:p>
              <a:p>
                <a:pPr lvl="1">
                  <a:spcBef>
                    <a:spcPts val="600"/>
                  </a:spcBef>
                </a:pPr>
                <a:r>
                  <a:rPr lang="en-US" altLang="zh-CN" sz="1800" dirty="0"/>
                  <a:t>ACK</a:t>
                </a:r>
                <a:r>
                  <a:rPr lang="zh-CN" altLang="en-US" sz="1800" dirty="0"/>
                  <a:t>是对接收数据（序号）进行确认，而不是对报文段进行确认</a:t>
                </a:r>
                <a:endParaRPr lang="en-US" altLang="zh-CN" sz="1800" dirty="0"/>
              </a:p>
              <a:p>
                <a:pPr lvl="2">
                  <a:spcBef>
                    <a:spcPts val="1200"/>
                  </a:spcBef>
                </a:pPr>
                <a:r>
                  <a:rPr lang="zh-CN" altLang="en-US" sz="1600" dirty="0"/>
                  <a:t>当报文段被重传过，无法确定接收到的</a:t>
                </a:r>
                <a:r>
                  <a:rPr lang="en-US" altLang="zh-CN" sz="1600" dirty="0"/>
                  <a:t>ACK</a:t>
                </a:r>
                <a:r>
                  <a:rPr lang="zh-CN" altLang="en-US" sz="1600" dirty="0"/>
                  <a:t>是针对原始报文段还是重传报文段回复的，因此无法正确计算 </a:t>
                </a:r>
                <a14:m>
                  <m:oMath xmlns:m="http://schemas.openxmlformats.org/officeDocument/2006/math">
                    <m:r>
                      <a:rPr lang="en-US" altLang="zh-CN" sz="1600" b="0" i="1" smtClean="0">
                        <a:latin typeface="Cambria Math" panose="02040503050406030204" pitchFamily="18" charset="0"/>
                        <a:ea typeface="Cambria Math" panose="02040503050406030204" pitchFamily="18" charset="0"/>
                      </a:rPr>
                      <m:t>𝑆𝑎𝑚𝑝𝑙𝑒</m:t>
                    </m:r>
                    <m:r>
                      <a:rPr lang="en-US" altLang="zh-CN" sz="1600" i="1">
                        <a:latin typeface="Cambria Math" panose="02040503050406030204" pitchFamily="18" charset="0"/>
                        <a:ea typeface="Cambria Math" panose="02040503050406030204" pitchFamily="18" charset="0"/>
                      </a:rPr>
                      <m:t>𝑅𝑇𝑇</m:t>
                    </m:r>
                  </m:oMath>
                </a14:m>
                <a:endParaRPr lang="en-US" altLang="zh-CN" sz="1600" dirty="0"/>
              </a:p>
              <a:p>
                <a:pPr lvl="3">
                  <a:spcBef>
                    <a:spcPts val="1200"/>
                  </a:spcBef>
                </a:pPr>
                <a:r>
                  <a:rPr lang="zh-CN" altLang="en-US" dirty="0"/>
                  <a:t>错把针对重传报文段的</a:t>
                </a:r>
                <a:r>
                  <a:rPr lang="en-US" altLang="zh-CN" dirty="0"/>
                  <a:t>ACK</a:t>
                </a:r>
                <a:r>
                  <a:rPr lang="zh-CN" altLang="en-US" dirty="0"/>
                  <a:t>当成针对第一个报文段的，</a:t>
                </a:r>
                <a14:m>
                  <m:oMath xmlns:m="http://schemas.openxmlformats.org/officeDocument/2006/math">
                    <m:r>
                      <a:rPr lang="en-US" altLang="zh-CN" i="1">
                        <a:latin typeface="Cambria Math" panose="02040503050406030204" pitchFamily="18" charset="0"/>
                        <a:ea typeface="Cambria Math" panose="02040503050406030204" pitchFamily="18" charset="0"/>
                      </a:rPr>
                      <m:t>𝑆𝑎𝑚𝑝𝑙𝑒𝑅𝑇𝑇</m:t>
                    </m:r>
                  </m:oMath>
                </a14:m>
                <a:r>
                  <a:rPr lang="zh-CN" altLang="en-US" dirty="0"/>
                  <a:t>过大</a:t>
                </a:r>
                <a:endParaRPr lang="en-US" altLang="zh-CN" dirty="0"/>
              </a:p>
              <a:p>
                <a:pPr lvl="3">
                  <a:spcBef>
                    <a:spcPts val="1200"/>
                  </a:spcBef>
                </a:pPr>
                <a:r>
                  <a:rPr lang="zh-CN" altLang="en-US" dirty="0"/>
                  <a:t>相反，</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𝑆𝑎𝑚𝑝𝑙𝑒𝑅𝑇𝑇</m:t>
                    </m:r>
                  </m:oMath>
                </a14:m>
                <a:r>
                  <a:rPr lang="zh-CN" altLang="en-US" dirty="0"/>
                  <a:t>过小</a:t>
                </a:r>
                <a:endParaRPr lang="en-US" altLang="zh-CN" dirty="0"/>
              </a:p>
              <a:p>
                <a:pPr marL="1067406" lvl="3" indent="0">
                  <a:spcBef>
                    <a:spcPts val="1200"/>
                  </a:spcBef>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366281"/>
                <a:ext cx="8579553" cy="2345938"/>
              </a:xfrm>
              <a:blipFill>
                <a:blip r:embed="rId4"/>
                <a:stretch>
                  <a:fillRect l="-426" b="-5974"/>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grpSp>
        <p:nvGrpSpPr>
          <p:cNvPr id="30" name="组合 29"/>
          <p:cNvGrpSpPr/>
          <p:nvPr/>
        </p:nvGrpSpPr>
        <p:grpSpPr>
          <a:xfrm>
            <a:off x="3642113" y="5762431"/>
            <a:ext cx="3592601" cy="338554"/>
            <a:chOff x="3642113" y="6036754"/>
            <a:chExt cx="3592601" cy="338554"/>
          </a:xfrm>
        </p:grpSpPr>
        <p:sp>
          <p:nvSpPr>
            <p:cNvPr id="6" name="Line 2"/>
            <p:cNvSpPr>
              <a:spLocks noChangeShapeType="1"/>
            </p:cNvSpPr>
            <p:nvPr/>
          </p:nvSpPr>
          <p:spPr bwMode="auto">
            <a:xfrm>
              <a:off x="3642113" y="6226967"/>
              <a:ext cx="3592601"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0099"/>
                </a:solidFill>
                <a:latin typeface="Calibri" panose="020F0502020204030204" pitchFamily="34" charset="0"/>
                <a:ea typeface="华文楷体" panose="02010600040101010101" pitchFamily="2" charset="-122"/>
              </a:endParaRPr>
            </a:p>
          </p:txBody>
        </p:sp>
        <mc:AlternateContent xmlns:mc="http://schemas.openxmlformats.org/markup-compatibility/2006" xmlns:a14="http://schemas.microsoft.com/office/drawing/2010/main">
          <mc:Choice Requires="a14">
            <p:sp>
              <p:nvSpPr>
                <p:cNvPr id="7" name="Text Box 3"/>
                <p:cNvSpPr txBox="1">
                  <a:spLocks noChangeArrowheads="1"/>
                </p:cNvSpPr>
                <p:nvPr/>
              </p:nvSpPr>
              <p:spPr bwMode="auto">
                <a:xfrm>
                  <a:off x="4399589" y="6036754"/>
                  <a:ext cx="2247411" cy="338554"/>
                </a:xfrm>
                <a:prstGeom prst="rect">
                  <a:avLst/>
                </a:prstGeom>
                <a:solidFill>
                  <a:schemeClr val="bg1"/>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r>
                    <a:rPr kumimoji="1" lang="zh-CN" altLang="en-US" sz="1600" dirty="0">
                      <a:solidFill>
                        <a:srgbClr val="0000FF"/>
                      </a:solidFill>
                      <a:latin typeface="Calibri" panose="020F0502020204030204" pitchFamily="34" charset="0"/>
                      <a:ea typeface="华文楷体" panose="02010600040101010101" pitchFamily="2" charset="-122"/>
                    </a:rPr>
                    <a:t>往返时间 </a:t>
                  </a:r>
                  <a14:m>
                    <m:oMath xmlns:m="http://schemas.openxmlformats.org/officeDocument/2006/math">
                      <m:r>
                        <a:rPr kumimoji="1" lang="en-US" altLang="zh-CN" sz="1600" b="0" i="1" dirty="0" smtClean="0">
                          <a:solidFill>
                            <a:srgbClr val="0000FF"/>
                          </a:solidFill>
                          <a:latin typeface="Cambria Math" panose="02040503050406030204" pitchFamily="18" charset="0"/>
                          <a:ea typeface="华文楷体" panose="02010600040101010101" pitchFamily="2" charset="-122"/>
                        </a:rPr>
                        <m:t>𝑆𝑎𝑚𝑝𝑙𝑒𝑅𝑇𝑇</m:t>
                      </m:r>
                    </m:oMath>
                  </a14:m>
                  <a:r>
                    <a:rPr kumimoji="1" lang="en-US" altLang="zh-CN" sz="1600" dirty="0">
                      <a:solidFill>
                        <a:srgbClr val="0000FF"/>
                      </a:solidFill>
                      <a:latin typeface="Calibri" panose="020F0502020204030204" pitchFamily="34" charset="0"/>
                      <a:ea typeface="华文楷体" panose="02010600040101010101" pitchFamily="2" charset="-122"/>
                    </a:rPr>
                    <a:t> ?</a:t>
                  </a:r>
                </a:p>
              </p:txBody>
            </p:sp>
          </mc:Choice>
          <mc:Fallback xmlns="">
            <p:sp>
              <p:nvSpPr>
                <p:cNvPr id="7" name="Text Box 3"/>
                <p:cNvSpPr txBox="1">
                  <a:spLocks noRot="1" noChangeAspect="1" noMove="1" noResize="1" noEditPoints="1" noAdjustHandles="1" noChangeArrowheads="1" noChangeShapeType="1" noTextEdit="1"/>
                </p:cNvSpPr>
                <p:nvPr/>
              </p:nvSpPr>
              <p:spPr bwMode="auto">
                <a:xfrm>
                  <a:off x="4399589" y="6036754"/>
                  <a:ext cx="2247411" cy="338554"/>
                </a:xfrm>
                <a:prstGeom prst="rect">
                  <a:avLst/>
                </a:prstGeom>
                <a:blipFill rotWithShape="0">
                  <a:blip r:embed="rId7" cstate="print"/>
                  <a:stretch>
                    <a:fillRect l="-1087" t="-5357" r="-815" b="-23214"/>
                  </a:stretch>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9" name="Line 7"/>
          <p:cNvSpPr>
            <a:spLocks noChangeShapeType="1"/>
          </p:cNvSpPr>
          <p:nvPr/>
        </p:nvSpPr>
        <p:spPr bwMode="auto">
          <a:xfrm rot="16200000">
            <a:off x="713047" y="5473898"/>
            <a:ext cx="471678" cy="0"/>
          </a:xfrm>
          <a:prstGeom prst="line">
            <a:avLst/>
          </a:prstGeom>
          <a:noFill/>
          <a:ln w="762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0099"/>
              </a:solidFill>
              <a:latin typeface="Calibri" panose="020F0502020204030204" pitchFamily="34" charset="0"/>
              <a:ea typeface="华文楷体" panose="02010600040101010101" pitchFamily="2" charset="-122"/>
            </a:endParaRPr>
          </a:p>
        </p:txBody>
      </p:sp>
      <p:sp>
        <p:nvSpPr>
          <p:cNvPr id="10" name="Text Box 8"/>
          <p:cNvSpPr txBox="1">
            <a:spLocks noChangeArrowheads="1"/>
          </p:cNvSpPr>
          <p:nvPr/>
        </p:nvSpPr>
        <p:spPr bwMode="auto">
          <a:xfrm>
            <a:off x="404832" y="4741754"/>
            <a:ext cx="11566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dirty="0">
                <a:latin typeface="Calibri" panose="020F0502020204030204" pitchFamily="34" charset="0"/>
                <a:ea typeface="华文楷体" panose="02010600040101010101" pitchFamily="2" charset="-122"/>
              </a:rPr>
              <a:t>发送一个</a:t>
            </a:r>
          </a:p>
          <a:p>
            <a:pPr algn="ctr"/>
            <a:r>
              <a:rPr kumimoji="1" lang="en-US" altLang="zh-CN" sz="1600" dirty="0">
                <a:latin typeface="Calibri" panose="020F0502020204030204" pitchFamily="34" charset="0"/>
                <a:ea typeface="华文楷体" panose="02010600040101010101" pitchFamily="2" charset="-122"/>
              </a:rPr>
              <a:t>TCP </a:t>
            </a:r>
            <a:r>
              <a:rPr kumimoji="1" lang="zh-CN" altLang="en-US" sz="1600" dirty="0">
                <a:latin typeface="Calibri" panose="020F0502020204030204" pitchFamily="34" charset="0"/>
                <a:ea typeface="华文楷体" panose="02010600040101010101" pitchFamily="2" charset="-122"/>
              </a:rPr>
              <a:t>报文段</a:t>
            </a:r>
          </a:p>
        </p:txBody>
      </p:sp>
      <p:sp>
        <p:nvSpPr>
          <p:cNvPr id="11" name="Line 9"/>
          <p:cNvSpPr>
            <a:spLocks noChangeShapeType="1"/>
          </p:cNvSpPr>
          <p:nvPr/>
        </p:nvSpPr>
        <p:spPr bwMode="auto">
          <a:xfrm rot="16200000">
            <a:off x="3406274" y="5473898"/>
            <a:ext cx="471678" cy="0"/>
          </a:xfrm>
          <a:prstGeom prst="line">
            <a:avLst/>
          </a:prstGeom>
          <a:noFill/>
          <a:ln w="762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0099"/>
              </a:solidFill>
              <a:latin typeface="Calibri" panose="020F0502020204030204" pitchFamily="34" charset="0"/>
              <a:ea typeface="华文楷体" panose="02010600040101010101" pitchFamily="2" charset="-122"/>
            </a:endParaRPr>
          </a:p>
        </p:txBody>
      </p:sp>
      <p:sp>
        <p:nvSpPr>
          <p:cNvPr id="12" name="Text Box 10"/>
          <p:cNvSpPr txBox="1">
            <a:spLocks noChangeArrowheads="1"/>
          </p:cNvSpPr>
          <p:nvPr/>
        </p:nvSpPr>
        <p:spPr bwMode="auto">
          <a:xfrm>
            <a:off x="3029502" y="4741754"/>
            <a:ext cx="11566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dirty="0">
                <a:latin typeface="Calibri" panose="020F0502020204030204" pitchFamily="34" charset="0"/>
                <a:ea typeface="华文楷体" panose="02010600040101010101" pitchFamily="2" charset="-122"/>
              </a:rPr>
              <a:t>超时重传</a:t>
            </a:r>
          </a:p>
          <a:p>
            <a:pPr algn="ctr"/>
            <a:r>
              <a:rPr kumimoji="1" lang="en-US" altLang="zh-CN" sz="1600" dirty="0">
                <a:latin typeface="Calibri" panose="020F0502020204030204" pitchFamily="34" charset="0"/>
                <a:ea typeface="华文楷体" panose="02010600040101010101" pitchFamily="2" charset="-122"/>
              </a:rPr>
              <a:t>TCP </a:t>
            </a:r>
            <a:r>
              <a:rPr kumimoji="1" lang="zh-CN" altLang="en-US" sz="1600" dirty="0">
                <a:latin typeface="Calibri" panose="020F0502020204030204" pitchFamily="34" charset="0"/>
                <a:ea typeface="华文楷体" panose="02010600040101010101" pitchFamily="2" charset="-122"/>
              </a:rPr>
              <a:t>报文段</a:t>
            </a:r>
          </a:p>
        </p:txBody>
      </p:sp>
      <p:sp>
        <p:nvSpPr>
          <p:cNvPr id="13" name="Line 11"/>
          <p:cNvSpPr>
            <a:spLocks noChangeShapeType="1"/>
          </p:cNvSpPr>
          <p:nvPr/>
        </p:nvSpPr>
        <p:spPr bwMode="auto">
          <a:xfrm rot="16200000">
            <a:off x="6998875" y="5473898"/>
            <a:ext cx="471678" cy="0"/>
          </a:xfrm>
          <a:prstGeom prst="line">
            <a:avLst/>
          </a:prstGeom>
          <a:noFill/>
          <a:ln w="76200">
            <a:solidFill>
              <a:srgbClr val="FF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0099"/>
              </a:solidFill>
              <a:latin typeface="Calibri" panose="020F0502020204030204" pitchFamily="34" charset="0"/>
              <a:ea typeface="华文楷体" panose="02010600040101010101" pitchFamily="2" charset="-122"/>
            </a:endParaRPr>
          </a:p>
        </p:txBody>
      </p:sp>
      <p:sp>
        <p:nvSpPr>
          <p:cNvPr id="14" name="Text Box 12"/>
          <p:cNvSpPr txBox="1">
            <a:spLocks noChangeArrowheads="1"/>
          </p:cNvSpPr>
          <p:nvPr/>
        </p:nvSpPr>
        <p:spPr bwMode="auto">
          <a:xfrm>
            <a:off x="6747176" y="4990927"/>
            <a:ext cx="9750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dirty="0">
                <a:latin typeface="Calibri" panose="020F0502020204030204" pitchFamily="34" charset="0"/>
                <a:ea typeface="华文楷体" panose="02010600040101010101" pitchFamily="2" charset="-122"/>
              </a:rPr>
              <a:t>收到 </a:t>
            </a:r>
            <a:r>
              <a:rPr kumimoji="1" lang="en-US" altLang="zh-CN" sz="1600" dirty="0">
                <a:latin typeface="Calibri" panose="020F0502020204030204" pitchFamily="34" charset="0"/>
                <a:ea typeface="华文楷体" panose="02010600040101010101" pitchFamily="2" charset="-122"/>
              </a:rPr>
              <a:t>ACK</a:t>
            </a:r>
          </a:p>
        </p:txBody>
      </p:sp>
      <p:grpSp>
        <p:nvGrpSpPr>
          <p:cNvPr id="29" name="组合 28"/>
          <p:cNvGrpSpPr/>
          <p:nvPr/>
        </p:nvGrpSpPr>
        <p:grpSpPr>
          <a:xfrm>
            <a:off x="648550" y="5709737"/>
            <a:ext cx="8166186" cy="351748"/>
            <a:chOff x="648550" y="5984060"/>
            <a:chExt cx="8166186" cy="351748"/>
          </a:xfrm>
        </p:grpSpPr>
        <p:sp>
          <p:nvSpPr>
            <p:cNvPr id="8" name="Line 6"/>
            <p:cNvSpPr>
              <a:spLocks noChangeShapeType="1"/>
            </p:cNvSpPr>
            <p:nvPr/>
          </p:nvSpPr>
          <p:spPr bwMode="auto">
            <a:xfrm>
              <a:off x="648550" y="5984060"/>
              <a:ext cx="8082946" cy="0"/>
            </a:xfrm>
            <a:prstGeom prst="line">
              <a:avLst/>
            </a:prstGeom>
            <a:noFill/>
            <a:ln w="28575">
              <a:solidFill>
                <a:srgbClr val="333399"/>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0099"/>
                </a:solidFill>
                <a:latin typeface="Calibri" panose="020F0502020204030204" pitchFamily="34" charset="0"/>
                <a:ea typeface="华文楷体" panose="02010600040101010101" pitchFamily="2" charset="-122"/>
              </a:endParaRPr>
            </a:p>
          </p:txBody>
        </p:sp>
        <p:sp>
          <p:nvSpPr>
            <p:cNvPr id="15" name="Text Box 13"/>
            <p:cNvSpPr txBox="1">
              <a:spLocks noChangeArrowheads="1"/>
            </p:cNvSpPr>
            <p:nvPr/>
          </p:nvSpPr>
          <p:spPr bwMode="auto">
            <a:xfrm>
              <a:off x="8561140" y="5997254"/>
              <a:ext cx="2535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dirty="0">
                  <a:solidFill>
                    <a:srgbClr val="000099"/>
                  </a:solidFill>
                  <a:latin typeface="Calibri" panose="020F0502020204030204" pitchFamily="34" charset="0"/>
                  <a:ea typeface="华文楷体" panose="02010600040101010101" pitchFamily="2" charset="-122"/>
                </a:rPr>
                <a:t>t</a:t>
              </a:r>
              <a:endParaRPr kumimoji="1" lang="zh-CN" altLang="en-US" sz="1600" dirty="0">
                <a:solidFill>
                  <a:srgbClr val="000099"/>
                </a:solidFill>
                <a:latin typeface="Calibri" panose="020F0502020204030204" pitchFamily="34" charset="0"/>
                <a:ea typeface="华文楷体" panose="02010600040101010101" pitchFamily="2" charset="-122"/>
              </a:endParaRPr>
            </a:p>
          </p:txBody>
        </p:sp>
      </p:grpSp>
      <p:sp>
        <p:nvSpPr>
          <p:cNvPr id="16" name="Text Box 14"/>
          <p:cNvSpPr txBox="1">
            <a:spLocks noChangeArrowheads="1"/>
          </p:cNvSpPr>
          <p:nvPr/>
        </p:nvSpPr>
        <p:spPr bwMode="auto">
          <a:xfrm>
            <a:off x="787623" y="5657787"/>
            <a:ext cx="3225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dirty="0">
                <a:latin typeface="Calibri" panose="020F0502020204030204" pitchFamily="34" charset="0"/>
                <a:ea typeface="华文楷体" panose="02010600040101010101" pitchFamily="2" charset="-122"/>
              </a:rPr>
              <a:t>t</a:t>
            </a:r>
            <a:r>
              <a:rPr kumimoji="1" lang="en-US" altLang="zh-CN" sz="1600" baseline="-25000" dirty="0">
                <a:latin typeface="Calibri" panose="020F0502020204030204" pitchFamily="34" charset="0"/>
                <a:ea typeface="华文楷体" panose="02010600040101010101" pitchFamily="2" charset="-122"/>
              </a:rPr>
              <a:t>1</a:t>
            </a:r>
          </a:p>
        </p:txBody>
      </p:sp>
      <p:sp>
        <p:nvSpPr>
          <p:cNvPr id="18" name="Line 16"/>
          <p:cNvSpPr>
            <a:spLocks noChangeShapeType="1"/>
          </p:cNvSpPr>
          <p:nvPr/>
        </p:nvSpPr>
        <p:spPr bwMode="auto">
          <a:xfrm>
            <a:off x="3642113" y="5776569"/>
            <a:ext cx="0" cy="20306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0099"/>
              </a:solidFill>
              <a:latin typeface="Calibri" panose="020F0502020204030204" pitchFamily="34" charset="0"/>
              <a:ea typeface="华文楷体" panose="02010600040101010101" pitchFamily="2" charset="-122"/>
            </a:endParaRPr>
          </a:p>
        </p:txBody>
      </p:sp>
      <p:sp>
        <p:nvSpPr>
          <p:cNvPr id="19" name="Line 17"/>
          <p:cNvSpPr>
            <a:spLocks noChangeShapeType="1"/>
          </p:cNvSpPr>
          <p:nvPr/>
        </p:nvSpPr>
        <p:spPr bwMode="auto">
          <a:xfrm>
            <a:off x="7234715" y="5776569"/>
            <a:ext cx="0" cy="59891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0099"/>
              </a:solidFill>
              <a:latin typeface="Calibri" panose="020F0502020204030204" pitchFamily="34" charset="0"/>
              <a:ea typeface="华文楷体" panose="02010600040101010101" pitchFamily="2" charset="-122"/>
            </a:endParaRPr>
          </a:p>
        </p:txBody>
      </p:sp>
      <p:sp>
        <p:nvSpPr>
          <p:cNvPr id="20" name="Line 18"/>
          <p:cNvSpPr>
            <a:spLocks noChangeShapeType="1"/>
          </p:cNvSpPr>
          <p:nvPr/>
        </p:nvSpPr>
        <p:spPr bwMode="auto">
          <a:xfrm>
            <a:off x="948885" y="5776569"/>
            <a:ext cx="0" cy="59891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0099"/>
              </a:solidFill>
              <a:latin typeface="Calibri" panose="020F0502020204030204" pitchFamily="34" charset="0"/>
              <a:ea typeface="华文楷体" panose="02010600040101010101" pitchFamily="2" charset="-122"/>
            </a:endParaRPr>
          </a:p>
        </p:txBody>
      </p:sp>
      <p:grpSp>
        <p:nvGrpSpPr>
          <p:cNvPr id="31" name="组合 30"/>
          <p:cNvGrpSpPr/>
          <p:nvPr/>
        </p:nvGrpSpPr>
        <p:grpSpPr>
          <a:xfrm>
            <a:off x="948885" y="6054178"/>
            <a:ext cx="6285828" cy="338554"/>
            <a:chOff x="948885" y="6328501"/>
            <a:chExt cx="6285828" cy="338554"/>
          </a:xfrm>
        </p:grpSpPr>
        <p:sp>
          <p:nvSpPr>
            <p:cNvPr id="21" name="Line 19"/>
            <p:cNvSpPr>
              <a:spLocks noChangeShapeType="1"/>
            </p:cNvSpPr>
            <p:nvPr/>
          </p:nvSpPr>
          <p:spPr bwMode="auto">
            <a:xfrm>
              <a:off x="948885" y="6513572"/>
              <a:ext cx="628582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0099"/>
                </a:solidFill>
                <a:latin typeface="Calibri" panose="020F0502020204030204" pitchFamily="34" charset="0"/>
                <a:ea typeface="华文楷体" panose="02010600040101010101" pitchFamily="2" charset="-122"/>
              </a:endParaRPr>
            </a:p>
          </p:txBody>
        </p:sp>
        <mc:AlternateContent xmlns:mc="http://schemas.openxmlformats.org/markup-compatibility/2006" xmlns:a14="http://schemas.microsoft.com/office/drawing/2010/main">
          <mc:Choice Requires="a14">
            <p:sp>
              <p:nvSpPr>
                <p:cNvPr id="22" name="Text Box 20"/>
                <p:cNvSpPr txBox="1">
                  <a:spLocks noChangeArrowheads="1"/>
                </p:cNvSpPr>
                <p:nvPr/>
              </p:nvSpPr>
              <p:spPr bwMode="auto">
                <a:xfrm>
                  <a:off x="2822825" y="6328501"/>
                  <a:ext cx="2247411" cy="338554"/>
                </a:xfrm>
                <a:prstGeom prst="rect">
                  <a:avLst/>
                </a:prstGeom>
                <a:solidFill>
                  <a:schemeClr val="bg1"/>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r>
                    <a:rPr kumimoji="1" lang="zh-CN" altLang="en-US" sz="1600" dirty="0">
                      <a:solidFill>
                        <a:srgbClr val="0000FF"/>
                      </a:solidFill>
                      <a:latin typeface="Calibri" panose="020F0502020204030204" pitchFamily="34" charset="0"/>
                      <a:ea typeface="华文楷体" panose="02010600040101010101" pitchFamily="2" charset="-122"/>
                    </a:rPr>
                    <a:t>往返时间 </a:t>
                  </a:r>
                  <a14:m>
                    <m:oMath xmlns:m="http://schemas.openxmlformats.org/officeDocument/2006/math">
                      <m:r>
                        <a:rPr kumimoji="1" lang="en-US" altLang="zh-CN" sz="1600" i="1" dirty="0">
                          <a:solidFill>
                            <a:srgbClr val="0000FF"/>
                          </a:solidFill>
                          <a:latin typeface="Cambria Math" panose="02040503050406030204" pitchFamily="18" charset="0"/>
                          <a:ea typeface="华文楷体" panose="02010600040101010101" pitchFamily="2" charset="-122"/>
                        </a:rPr>
                        <m:t>𝑆𝑎𝑚𝑝𝑙𝑒𝑅𝑇𝑇</m:t>
                      </m:r>
                    </m:oMath>
                  </a14:m>
                  <a:r>
                    <a:rPr kumimoji="1" lang="en-US" altLang="zh-CN" sz="1600" dirty="0">
                      <a:solidFill>
                        <a:srgbClr val="0000FF"/>
                      </a:solidFill>
                      <a:latin typeface="Calibri" panose="020F0502020204030204" pitchFamily="34" charset="0"/>
                      <a:ea typeface="华文楷体" panose="02010600040101010101" pitchFamily="2" charset="-122"/>
                    </a:rPr>
                    <a:t> ?</a:t>
                  </a:r>
                </a:p>
              </p:txBody>
            </p:sp>
          </mc:Choice>
          <mc:Fallback xmlns="">
            <p:sp>
              <p:nvSpPr>
                <p:cNvPr id="22" name="Text Box 20"/>
                <p:cNvSpPr txBox="1">
                  <a:spLocks noRot="1" noChangeAspect="1" noMove="1" noResize="1" noEditPoints="1" noAdjustHandles="1" noChangeArrowheads="1" noChangeShapeType="1" noTextEdit="1"/>
                </p:cNvSpPr>
                <p:nvPr/>
              </p:nvSpPr>
              <p:spPr bwMode="auto">
                <a:xfrm>
                  <a:off x="2822825" y="6328501"/>
                  <a:ext cx="2247411" cy="338554"/>
                </a:xfrm>
                <a:prstGeom prst="rect">
                  <a:avLst/>
                </a:prstGeom>
                <a:blipFill rotWithShape="0">
                  <a:blip r:embed="rId8" cstate="print"/>
                  <a:stretch>
                    <a:fillRect l="-813" t="-5357" r="-813" b="-23214"/>
                  </a:stretch>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zh-CN" altLang="en-US">
                      <a:noFill/>
                    </a:rPr>
                    <a:t> </a:t>
                  </a:r>
                </a:p>
              </p:txBody>
            </p:sp>
          </mc:Fallback>
        </mc:AlternateContent>
      </p:grpSp>
      <p:sp>
        <p:nvSpPr>
          <p:cNvPr id="23" name="Freeform 21"/>
          <p:cNvSpPr>
            <a:spLocks/>
          </p:cNvSpPr>
          <p:nvPr/>
        </p:nvSpPr>
        <p:spPr bwMode="auto">
          <a:xfrm>
            <a:off x="4241152" y="4735536"/>
            <a:ext cx="2794427" cy="266041"/>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41275" cap="flat" cmpd="sng">
            <a:solidFill>
              <a:srgbClr val="FF0000"/>
            </a:solidFill>
            <a:prstDash val="sysDash"/>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0099"/>
              </a:solidFill>
              <a:latin typeface="Calibri" panose="020F0502020204030204" pitchFamily="34" charset="0"/>
              <a:ea typeface="华文楷体" panose="02010600040101010101" pitchFamily="2" charset="-122"/>
            </a:endParaRPr>
          </a:p>
        </p:txBody>
      </p:sp>
      <p:sp>
        <p:nvSpPr>
          <p:cNvPr id="24" name="Freeform 22"/>
          <p:cNvSpPr>
            <a:spLocks/>
          </p:cNvSpPr>
          <p:nvPr/>
        </p:nvSpPr>
        <p:spPr bwMode="auto">
          <a:xfrm>
            <a:off x="1547925" y="4500340"/>
            <a:ext cx="5487655" cy="467822"/>
          </a:xfrm>
          <a:custGeom>
            <a:avLst/>
            <a:gdLst>
              <a:gd name="T0" fmla="*/ 1472 w 1472"/>
              <a:gd name="T1" fmla="*/ 189 h 189"/>
              <a:gd name="T2" fmla="*/ 1240 w 1472"/>
              <a:gd name="T3" fmla="*/ 85 h 189"/>
              <a:gd name="T4" fmla="*/ 948 w 1472"/>
              <a:gd name="T5" fmla="*/ 17 h 189"/>
              <a:gd name="T6" fmla="*/ 684 w 1472"/>
              <a:gd name="T7" fmla="*/ 1 h 189"/>
              <a:gd name="T8" fmla="*/ 480 w 1472"/>
              <a:gd name="T9" fmla="*/ 13 h 189"/>
              <a:gd name="T10" fmla="*/ 268 w 1472"/>
              <a:gd name="T11" fmla="*/ 61 h 189"/>
              <a:gd name="T12" fmla="*/ 96 w 1472"/>
              <a:gd name="T13" fmla="*/ 117 h 189"/>
              <a:gd name="T14" fmla="*/ 0 w 1472"/>
              <a:gd name="T15" fmla="*/ 165 h 1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2" h="189">
                <a:moveTo>
                  <a:pt x="1472" y="189"/>
                </a:moveTo>
                <a:cubicBezTo>
                  <a:pt x="1433" y="172"/>
                  <a:pt x="1327" y="114"/>
                  <a:pt x="1240" y="85"/>
                </a:cubicBezTo>
                <a:cubicBezTo>
                  <a:pt x="1153" y="56"/>
                  <a:pt x="1041" y="31"/>
                  <a:pt x="948" y="17"/>
                </a:cubicBezTo>
                <a:cubicBezTo>
                  <a:pt x="855" y="3"/>
                  <a:pt x="762" y="2"/>
                  <a:pt x="684" y="1"/>
                </a:cubicBezTo>
                <a:cubicBezTo>
                  <a:pt x="606" y="0"/>
                  <a:pt x="549" y="3"/>
                  <a:pt x="480" y="13"/>
                </a:cubicBezTo>
                <a:cubicBezTo>
                  <a:pt x="411" y="23"/>
                  <a:pt x="332" y="44"/>
                  <a:pt x="268" y="61"/>
                </a:cubicBezTo>
                <a:cubicBezTo>
                  <a:pt x="204" y="78"/>
                  <a:pt x="141" y="100"/>
                  <a:pt x="96" y="117"/>
                </a:cubicBezTo>
                <a:cubicBezTo>
                  <a:pt x="51" y="134"/>
                  <a:pt x="28" y="149"/>
                  <a:pt x="0" y="165"/>
                </a:cubicBezTo>
              </a:path>
            </a:pathLst>
          </a:custGeom>
          <a:noFill/>
          <a:ln w="41275" cap="flat" cmpd="sng">
            <a:solidFill>
              <a:srgbClr val="FF0000"/>
            </a:solidFill>
            <a:prstDash val="sysDash"/>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srgbClr val="000099"/>
              </a:solidFill>
              <a:latin typeface="Calibri" panose="020F0502020204030204" pitchFamily="34" charset="0"/>
              <a:ea typeface="华文楷体" panose="02010600040101010101" pitchFamily="2" charset="-122"/>
            </a:endParaRPr>
          </a:p>
        </p:txBody>
      </p:sp>
      <p:sp>
        <p:nvSpPr>
          <p:cNvPr id="25" name="Text Box 23"/>
          <p:cNvSpPr txBox="1">
            <a:spLocks noChangeArrowheads="1"/>
          </p:cNvSpPr>
          <p:nvPr/>
        </p:nvSpPr>
        <p:spPr bwMode="auto">
          <a:xfrm>
            <a:off x="6523201" y="4323803"/>
            <a:ext cx="1826141" cy="5000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dirty="0">
                <a:solidFill>
                  <a:srgbClr val="0000FF"/>
                </a:solidFill>
                <a:latin typeface="Calibri" panose="020F0502020204030204" pitchFamily="34" charset="0"/>
                <a:ea typeface="华文楷体" panose="02010600040101010101" pitchFamily="2" charset="-122"/>
              </a:rPr>
              <a:t>是对哪一个报文段</a:t>
            </a:r>
          </a:p>
          <a:p>
            <a:pPr algn="ctr"/>
            <a:r>
              <a:rPr kumimoji="1" lang="zh-CN" altLang="en-US" sz="1600" dirty="0">
                <a:solidFill>
                  <a:srgbClr val="0000FF"/>
                </a:solidFill>
                <a:latin typeface="Calibri" panose="020F0502020204030204" pitchFamily="34" charset="0"/>
                <a:ea typeface="华文楷体" panose="02010600040101010101" pitchFamily="2" charset="-122"/>
              </a:rPr>
              <a:t>的确认？</a:t>
            </a:r>
          </a:p>
        </p:txBody>
      </p:sp>
      <p:sp>
        <p:nvSpPr>
          <p:cNvPr id="28" name="Text Box 14"/>
          <p:cNvSpPr txBox="1">
            <a:spLocks noChangeArrowheads="1"/>
          </p:cNvSpPr>
          <p:nvPr/>
        </p:nvSpPr>
        <p:spPr bwMode="auto">
          <a:xfrm>
            <a:off x="6998324" y="5637754"/>
            <a:ext cx="51504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1600" dirty="0">
                <a:latin typeface="Calibri" panose="020F0502020204030204" pitchFamily="34" charset="0"/>
                <a:ea typeface="华文楷体" panose="02010600040101010101" pitchFamily="2" charset="-122"/>
              </a:rPr>
              <a:t>t</a:t>
            </a:r>
            <a:r>
              <a:rPr kumimoji="1" lang="en-US" altLang="zh-CN" sz="1600" baseline="-25000" dirty="0">
                <a:latin typeface="Calibri" panose="020F0502020204030204" pitchFamily="34" charset="0"/>
                <a:ea typeface="华文楷体" panose="02010600040101010101" pitchFamily="2" charset="-122"/>
              </a:rPr>
              <a:t>3</a:t>
            </a:r>
          </a:p>
        </p:txBody>
      </p:sp>
      <p:sp>
        <p:nvSpPr>
          <p:cNvPr id="32" name="文本框 31">
            <a:extLst>
              <a:ext uri="{FF2B5EF4-FFF2-40B4-BE49-F238E27FC236}">
                <a16:creationId xmlns:a16="http://schemas.microsoft.com/office/drawing/2014/main" id="{EADC1A0A-CB33-454A-B4E7-51B36F25DA30}"/>
              </a:ext>
            </a:extLst>
          </p:cNvPr>
          <p:cNvSpPr txBox="1">
            <a:spLocks noChangeArrowheads="1"/>
          </p:cNvSpPr>
          <p:nvPr/>
        </p:nvSpPr>
        <p:spPr bwMode="auto">
          <a:xfrm>
            <a:off x="7067006" y="87868"/>
            <a:ext cx="1969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5.3.7   </a:t>
            </a:r>
            <a:r>
              <a:rPr lang="zh-CN" altLang="en-US" sz="1800" dirty="0">
                <a:solidFill>
                  <a:schemeClr val="bg2">
                    <a:lumMod val="75000"/>
                  </a:schemeClr>
                </a:solidFill>
                <a:latin typeface="Calibri" panose="020F0502020204030204" pitchFamily="34" charset="0"/>
                <a:ea typeface="黑体" panose="02010609060101010101" pitchFamily="49" charset="-122"/>
              </a:rPr>
              <a:t>丢失恢复</a:t>
            </a:r>
          </a:p>
        </p:txBody>
      </p:sp>
    </p:spTree>
    <p:custDataLst>
      <p:tags r:id="rId1"/>
    </p:custDataLst>
    <p:extLst>
      <p:ext uri="{BB962C8B-B14F-4D97-AF65-F5344CB8AC3E}">
        <p14:creationId xmlns:p14="http://schemas.microsoft.com/office/powerpoint/2010/main" val="234358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childTnLst>
                          </p:cTn>
                        </p:par>
                        <p:par>
                          <p:cTn id="32" fill="hold">
                            <p:stCondLst>
                              <p:cond delay="1000"/>
                            </p:stCondLst>
                            <p:childTnLst>
                              <p:par>
                                <p:cTn id="33" presetID="22" presetClass="entr" presetSubtype="4"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dissolve">
                                      <p:cBhvr>
                                        <p:cTn id="40" dur="500"/>
                                        <p:tgtEl>
                                          <p:spTgt spid="27"/>
                                        </p:tgtEl>
                                      </p:cBhvr>
                                    </p:animEffect>
                                  </p:childTnLst>
                                </p:cTn>
                              </p:par>
                            </p:childTnLst>
                          </p:cTn>
                        </p:par>
                        <p:par>
                          <p:cTn id="41" fill="hold">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down)">
                                      <p:cBhvr>
                                        <p:cTn id="44" dur="500"/>
                                        <p:tgtEl>
                                          <p:spTgt spid="11"/>
                                        </p:tgtEl>
                                      </p:cBhvr>
                                    </p:animEffect>
                                  </p:childTnLst>
                                </p:cTn>
                              </p:par>
                            </p:childTnLst>
                          </p:cTn>
                        </p:par>
                        <p:par>
                          <p:cTn id="45" fill="hold">
                            <p:stCondLst>
                              <p:cond delay="1000"/>
                            </p:stCondLst>
                            <p:childTnLst>
                              <p:par>
                                <p:cTn id="46" presetID="22" presetClass="entr" presetSubtype="4"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dissolve">
                                      <p:cBhvr>
                                        <p:cTn id="53" dur="500"/>
                                        <p:tgtEl>
                                          <p:spTgt spid="28"/>
                                        </p:tgtEl>
                                      </p:cBhvr>
                                    </p:animEffect>
                                  </p:childTnLst>
                                </p:cTn>
                              </p:par>
                            </p:childTnLst>
                          </p:cTn>
                        </p:par>
                        <p:par>
                          <p:cTn id="54" fill="hold">
                            <p:stCondLst>
                              <p:cond delay="500"/>
                            </p:stCondLst>
                            <p:childTnLst>
                              <p:par>
                                <p:cTn id="55" presetID="22" presetClass="entr" presetSubtype="4"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down)">
                                      <p:cBhvr>
                                        <p:cTn id="57" dur="500"/>
                                        <p:tgtEl>
                                          <p:spTgt spid="13"/>
                                        </p:tgtEl>
                                      </p:cBhvr>
                                    </p:animEffect>
                                  </p:childTnLst>
                                </p:cTn>
                              </p:par>
                            </p:childTnLst>
                          </p:cTn>
                        </p:par>
                        <p:par>
                          <p:cTn id="58" fill="hold">
                            <p:stCondLst>
                              <p:cond delay="1000"/>
                            </p:stCondLst>
                            <p:childTnLst>
                              <p:par>
                                <p:cTn id="59" presetID="22" presetClass="entr" presetSubtype="4"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down)">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dissolve">
                                      <p:cBhvr>
                                        <p:cTn id="66" dur="500"/>
                                        <p:tgtEl>
                                          <p:spTgt spid="25"/>
                                        </p:tgtEl>
                                      </p:cBhvr>
                                    </p:animEffect>
                                  </p:childTnLst>
                                </p:cTn>
                              </p:par>
                            </p:childTnLst>
                          </p:cTn>
                        </p:par>
                        <p:par>
                          <p:cTn id="67" fill="hold">
                            <p:stCondLst>
                              <p:cond delay="500"/>
                            </p:stCondLst>
                            <p:childTnLst>
                              <p:par>
                                <p:cTn id="68" presetID="22" presetClass="entr" presetSubtype="2" fill="hold" grpId="0" nodeType="after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right)">
                                      <p:cBhvr>
                                        <p:cTn id="70" dur="500"/>
                                        <p:tgtEl>
                                          <p:spTgt spid="23"/>
                                        </p:tgtEl>
                                      </p:cBhvr>
                                    </p:animEffect>
                                  </p:childTnLst>
                                </p:cTn>
                              </p:par>
                            </p:childTnLst>
                          </p:cTn>
                        </p:par>
                        <p:par>
                          <p:cTn id="71" fill="hold">
                            <p:stCondLst>
                              <p:cond delay="1000"/>
                            </p:stCondLst>
                            <p:childTnLst>
                              <p:par>
                                <p:cTn id="72" presetID="22" presetClass="entr" presetSubtype="2" fill="hold" grpId="0" nodeType="after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wipe(right)">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500"/>
                                        <p:tgtEl>
                                          <p:spTgt spid="19"/>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up)">
                                      <p:cBhvr>
                                        <p:cTn id="82" dur="500"/>
                                        <p:tgtEl>
                                          <p:spTgt spid="20"/>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up)">
                                      <p:cBhvr>
                                        <p:cTn id="85" dur="500"/>
                                        <p:tgtEl>
                                          <p:spTgt spid="18"/>
                                        </p:tgtEl>
                                      </p:cBhvr>
                                    </p:animEffect>
                                  </p:childTnLst>
                                </p:cTn>
                              </p:par>
                            </p:childTnLst>
                          </p:cTn>
                        </p:par>
                        <p:par>
                          <p:cTn id="86" fill="hold">
                            <p:stCondLst>
                              <p:cond delay="500"/>
                            </p:stCondLst>
                            <p:childTnLst>
                              <p:par>
                                <p:cTn id="87" presetID="22" presetClass="entr" presetSubtype="2"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right)">
                                      <p:cBhvr>
                                        <p:cTn id="89" dur="500"/>
                                        <p:tgtEl>
                                          <p:spTgt spid="30"/>
                                        </p:tgtEl>
                                      </p:cBhvr>
                                    </p:animEffect>
                                  </p:childTnLst>
                                </p:cTn>
                              </p:par>
                            </p:childTnLst>
                          </p:cTn>
                        </p:par>
                        <p:par>
                          <p:cTn id="90" fill="hold">
                            <p:stCondLst>
                              <p:cond delay="1000"/>
                            </p:stCondLst>
                            <p:childTnLst>
                              <p:par>
                                <p:cTn id="91" presetID="22" presetClass="entr" presetSubtype="2" fill="hold" nodeType="after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wipe(right)">
                                      <p:cBhvr>
                                        <p:cTn id="93" dur="500"/>
                                        <p:tgtEl>
                                          <p:spTgt spid="3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
                                            <p:txEl>
                                              <p:pRg st="3" end="3"/>
                                            </p:txEl>
                                          </p:spTgt>
                                        </p:tgtEl>
                                        <p:attrNameLst>
                                          <p:attrName>style.visibility</p:attrName>
                                        </p:attrNameLst>
                                      </p:cBhvr>
                                      <p:to>
                                        <p:strVal val="visible"/>
                                      </p:to>
                                    </p:set>
                                    <p:animEffect transition="in" filter="wipe(left)">
                                      <p:cBhvr>
                                        <p:cTn id="98" dur="500"/>
                                        <p:tgtEl>
                                          <p:spTgt spid="3">
                                            <p:txEl>
                                              <p:pRg st="3" end="3"/>
                                            </p:txEl>
                                          </p:spTgt>
                                        </p:tgtEl>
                                      </p:cBhvr>
                                    </p:animEffect>
                                  </p:childTnLst>
                                </p:cTn>
                              </p:par>
                            </p:childTnLst>
                          </p:cTn>
                        </p:par>
                        <p:par>
                          <p:cTn id="99" fill="hold">
                            <p:stCondLst>
                              <p:cond delay="500"/>
                            </p:stCondLst>
                            <p:childTnLst>
                              <p:par>
                                <p:cTn id="100" presetID="22" presetClass="entr" presetSubtype="8" fill="hold" nodeType="afterEffect">
                                  <p:stCondLst>
                                    <p:cond delay="0"/>
                                  </p:stCondLst>
                                  <p:childTnLst>
                                    <p:set>
                                      <p:cBhvr>
                                        <p:cTn id="101" dur="1" fill="hold">
                                          <p:stCondLst>
                                            <p:cond delay="0"/>
                                          </p:stCondLst>
                                        </p:cTn>
                                        <p:tgtEl>
                                          <p:spTgt spid="3">
                                            <p:txEl>
                                              <p:pRg st="4" end="4"/>
                                            </p:txEl>
                                          </p:spTgt>
                                        </p:tgtEl>
                                        <p:attrNameLst>
                                          <p:attrName>style.visibility</p:attrName>
                                        </p:attrNameLst>
                                      </p:cBhvr>
                                      <p:to>
                                        <p:strVal val="visible"/>
                                      </p:to>
                                    </p:set>
                                    <p:animEffect transition="in" filter="wipe(left)">
                                      <p:cBhvr>
                                        <p:cTn id="10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9" grpId="0" animBg="1"/>
      <p:bldP spid="10" grpId="0"/>
      <p:bldP spid="11" grpId="0" animBg="1"/>
      <p:bldP spid="12" grpId="0"/>
      <p:bldP spid="13" grpId="0" animBg="1"/>
      <p:bldP spid="14" grpId="0"/>
      <p:bldP spid="16" grpId="0"/>
      <p:bldP spid="18" grpId="0" animBg="1"/>
      <p:bldP spid="19" grpId="0" animBg="1"/>
      <p:bldP spid="20" grpId="0" animBg="1"/>
      <p:bldP spid="23" grpId="0" animBg="1"/>
      <p:bldP spid="24" grpId="0" animBg="1"/>
      <p:bldP spid="25" grpId="0"/>
      <p:bldP spid="28" grpId="0"/>
    </p:bldLst>
  </p:timing>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自适应重传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366281"/>
                <a:ext cx="8579553" cy="5204336"/>
              </a:xfrm>
            </p:spPr>
            <p:txBody>
              <a:bodyPr/>
              <a:lstStyle/>
              <a:p>
                <a:r>
                  <a:rPr lang="en-US" altLang="zh-CN" dirty="0"/>
                  <a:t>Karn/Partridge</a:t>
                </a:r>
                <a:r>
                  <a:rPr lang="zh-CN" altLang="en-US" dirty="0"/>
                  <a:t>算法</a:t>
                </a:r>
              </a:p>
              <a:p>
                <a:pPr lvl="1">
                  <a:lnSpc>
                    <a:spcPct val="150000"/>
                  </a:lnSpc>
                  <a:spcBef>
                    <a:spcPts val="600"/>
                  </a:spcBef>
                </a:pPr>
                <a:r>
                  <a:rPr lang="zh-CN" altLang="en-US" sz="1800" dirty="0"/>
                  <a:t>每次超时重传一个报文段时，停止计算</a:t>
                </a:r>
                <a:r>
                  <a:rPr lang="en-US" altLang="zh-CN" sz="1800" dirty="0"/>
                  <a:t>RTT</a:t>
                </a:r>
                <a:r>
                  <a:rPr lang="zh-CN" altLang="en-US" sz="1800" dirty="0"/>
                  <a:t>样本值</a:t>
                </a:r>
                <a14:m>
                  <m:oMath xmlns:m="http://schemas.openxmlformats.org/officeDocument/2006/math">
                    <m:r>
                      <a:rPr lang="en-US" altLang="zh-CN" sz="1800" i="1">
                        <a:latin typeface="Cambria Math" panose="02040503050406030204" pitchFamily="18" charset="0"/>
                        <a:ea typeface="Cambria Math" panose="02040503050406030204" pitchFamily="18" charset="0"/>
                      </a:rPr>
                      <m:t>𝑆𝑎𝑚𝑝𝑙𝑒𝑅𝑇𝑇</m:t>
                    </m:r>
                  </m:oMath>
                </a14:m>
                <a:endParaRPr lang="en-US" altLang="zh-CN" sz="1800" dirty="0"/>
              </a:p>
              <a:p>
                <a:pPr lvl="2">
                  <a:lnSpc>
                    <a:spcPct val="150000"/>
                  </a:lnSpc>
                  <a:spcBef>
                    <a:spcPts val="600"/>
                  </a:spcBef>
                </a:pPr>
                <a:r>
                  <a:rPr lang="zh-CN" altLang="en-US" sz="1600" dirty="0"/>
                  <a:t>得出的加权平均往返时间 </a:t>
                </a:r>
                <a14:m>
                  <m:oMath xmlns:m="http://schemas.openxmlformats.org/officeDocument/2006/math">
                    <m:r>
                      <a:rPr lang="en-US" altLang="zh-CN" sz="1600" i="1">
                        <a:latin typeface="Cambria Math" panose="02040503050406030204" pitchFamily="18" charset="0"/>
                        <a:ea typeface="Cambria Math" panose="02040503050406030204" pitchFamily="18" charset="0"/>
                      </a:rPr>
                      <m:t>𝐸𝑠𝑡𝑖𝑚𝑎𝑡𝑒𝑑𝑅𝑇𝑇</m:t>
                    </m:r>
                  </m:oMath>
                </a14:m>
                <a:r>
                  <a:rPr lang="en-US" altLang="zh-CN" sz="1600" dirty="0"/>
                  <a:t> </a:t>
                </a:r>
                <a:r>
                  <a:rPr lang="zh-CN" altLang="en-US" sz="1600" dirty="0"/>
                  <a:t>和超时重传时间 </a:t>
                </a:r>
                <a14:m>
                  <m:oMath xmlns:m="http://schemas.openxmlformats.org/officeDocument/2006/math">
                    <m:r>
                      <a:rPr lang="en-US" altLang="zh-CN" sz="1600" i="1">
                        <a:latin typeface="Cambria Math" panose="02040503050406030204" pitchFamily="18" charset="0"/>
                      </a:rPr>
                      <m:t>𝑅𝑇𝑂</m:t>
                    </m:r>
                  </m:oMath>
                </a14:m>
                <a:r>
                  <a:rPr lang="zh-CN" altLang="en-US" sz="1600" dirty="0"/>
                  <a:t> 就更准确</a:t>
                </a:r>
                <a:endParaRPr lang="en-US" altLang="zh-CN" sz="1600" dirty="0"/>
              </a:p>
              <a:p>
                <a:pPr lvl="1">
                  <a:lnSpc>
                    <a:spcPct val="150000"/>
                  </a:lnSpc>
                  <a:spcBef>
                    <a:spcPts val="1800"/>
                  </a:spcBef>
                </a:pPr>
                <a:r>
                  <a:rPr lang="zh-CN" altLang="en-US" sz="1800" dirty="0"/>
                  <a:t>每次超时重传一个报文段后，把下次的</a:t>
                </a:r>
                <a14:m>
                  <m:oMath xmlns:m="http://schemas.openxmlformats.org/officeDocument/2006/math">
                    <m:r>
                      <a:rPr lang="en-US" altLang="zh-CN" sz="1800" i="1">
                        <a:latin typeface="Cambria Math" panose="02040503050406030204" pitchFamily="18" charset="0"/>
                      </a:rPr>
                      <m:t>𝑅𝑇𝑂</m:t>
                    </m:r>
                  </m:oMath>
                </a14:m>
                <a:r>
                  <a:rPr lang="zh-CN" altLang="en-US" sz="1800" dirty="0"/>
                  <a:t>设置为上次的 </a:t>
                </a:r>
                <a14:m>
                  <m:oMath xmlns:m="http://schemas.openxmlformats.org/officeDocument/2006/math">
                    <m:r>
                      <a:rPr lang="zh-CN" altLang="en-US" sz="1800" i="1" dirty="0" smtClean="0">
                        <a:latin typeface="Cambria Math" panose="02040503050406030204" pitchFamily="18" charset="0"/>
                      </a:rPr>
                      <m:t>𝛾</m:t>
                    </m:r>
                  </m:oMath>
                </a14:m>
                <a:r>
                  <a:rPr lang="zh-CN" altLang="en-US" sz="1800" dirty="0"/>
                  <a:t> </a:t>
                </a:r>
                <a:r>
                  <a:rPr lang="en-US" altLang="zh-CN" sz="1800" dirty="0"/>
                  <a:t>(</a:t>
                </a:r>
                <a:r>
                  <a:rPr lang="zh-CN" altLang="en-US" sz="1800" dirty="0"/>
                  <a:t>一般取值</a:t>
                </a:r>
                <a:r>
                  <a:rPr lang="en-US" altLang="zh-CN" sz="1800" dirty="0"/>
                  <a:t>2) </a:t>
                </a:r>
                <a:r>
                  <a:rPr lang="zh-CN" altLang="en-US" sz="1800" dirty="0"/>
                  <a:t>倍，不以</a:t>
                </a:r>
                <a14:m>
                  <m:oMath xmlns:m="http://schemas.openxmlformats.org/officeDocument/2006/math">
                    <m:r>
                      <a:rPr lang="en-US" altLang="zh-CN" sz="1800" b="0" i="0" smtClean="0">
                        <a:latin typeface="Cambria Math" panose="02040503050406030204" pitchFamily="18" charset="0"/>
                        <a:ea typeface="Cambria Math" panose="02040503050406030204" pitchFamily="18" charset="0"/>
                      </a:rPr>
                      <m:t> </m:t>
                    </m:r>
                    <m:r>
                      <a:rPr lang="en-US" altLang="zh-CN" sz="1800" i="1">
                        <a:latin typeface="Cambria Math" panose="02040503050406030204" pitchFamily="18" charset="0"/>
                        <a:ea typeface="Cambria Math" panose="02040503050406030204" pitchFamily="18" charset="0"/>
                      </a:rPr>
                      <m:t>𝐸𝑠𝑡𝑖𝑚𝑎𝑡𝑒𝑑𝑅𝑇𝑇</m:t>
                    </m:r>
                  </m:oMath>
                </a14:m>
                <a:r>
                  <a:rPr lang="en-US" altLang="zh-CN" sz="1800" dirty="0"/>
                  <a:t> </a:t>
                </a:r>
                <a:r>
                  <a:rPr lang="zh-CN" altLang="en-US" sz="1800" dirty="0"/>
                  <a:t>为基础</a:t>
                </a:r>
                <a:endParaRPr lang="en-US" altLang="zh-CN" sz="1800" dirty="0"/>
              </a:p>
              <a:p>
                <a:pPr lvl="2">
                  <a:lnSpc>
                    <a:spcPct val="150000"/>
                  </a:lnSpc>
                  <a:spcBef>
                    <a:spcPts val="600"/>
                  </a:spcBef>
                </a:pPr>
                <a:r>
                  <a:rPr lang="zh-CN" altLang="en-US" sz="1600" dirty="0"/>
                  <a:t>指数回退算法：丢包最大原因是拥塞，基于该算法使得</a:t>
                </a:r>
                <a:r>
                  <a:rPr lang="en-US" altLang="zh-CN" sz="1600" dirty="0"/>
                  <a:t>TCP</a:t>
                </a:r>
                <a:r>
                  <a:rPr lang="zh-CN" altLang="en-US" sz="1600" dirty="0"/>
                  <a:t>对超时的反应别太主动</a:t>
                </a:r>
                <a:endParaRPr lang="en-US" altLang="zh-CN" sz="1600" dirty="0"/>
              </a:p>
              <a:p>
                <a:pPr lvl="1">
                  <a:lnSpc>
                    <a:spcPct val="150000"/>
                  </a:lnSpc>
                  <a:spcBef>
                    <a:spcPts val="1800"/>
                  </a:spcBef>
                </a:pPr>
                <a:r>
                  <a:rPr lang="zh-CN" altLang="en-US" sz="1800" dirty="0"/>
                  <a:t>当不再发生报文段的重传时，才根据报文段的 𝑆𝑎𝑚𝑝𝑙𝑒𝑅𝑇𝑇 更新平均往返时延 </a:t>
                </a:r>
                <a14:m>
                  <m:oMath xmlns:m="http://schemas.openxmlformats.org/officeDocument/2006/math">
                    <m:r>
                      <a:rPr lang="en-US" altLang="zh-CN" sz="1800" i="1">
                        <a:latin typeface="Cambria Math" panose="02040503050406030204" pitchFamily="18" charset="0"/>
                        <a:ea typeface="Cambria Math" panose="02040503050406030204" pitchFamily="18" charset="0"/>
                      </a:rPr>
                      <m:t>𝐸𝑠𝑡𝑖𝑚𝑎𝑡𝑒𝑑𝑅𝑇𝑇</m:t>
                    </m:r>
                  </m:oMath>
                </a14:m>
                <a:r>
                  <a:rPr lang="zh-CN" altLang="en-US" sz="1800" dirty="0"/>
                  <a:t> ，并基于此设置超时重传时间 </a:t>
                </a:r>
                <a14:m>
                  <m:oMath xmlns:m="http://schemas.openxmlformats.org/officeDocument/2006/math">
                    <m:r>
                      <a:rPr lang="en-US" altLang="zh-CN" sz="1800" i="1">
                        <a:latin typeface="Cambria Math" panose="02040503050406030204" pitchFamily="18" charset="0"/>
                      </a:rPr>
                      <m:t>𝑅𝑇𝑂</m:t>
                    </m:r>
                  </m:oMath>
                </a14:m>
                <a:r>
                  <a:rPr lang="zh-CN" altLang="en-US" sz="1800" dirty="0"/>
                  <a:t> </a:t>
                </a:r>
                <a:endParaRPr lang="en-US" altLang="zh-CN"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366281"/>
                <a:ext cx="8579553" cy="5204336"/>
              </a:xfrm>
              <a:blipFill rotWithShape="0">
                <a:blip r:embed="rId6" cstate="print"/>
                <a:stretch>
                  <a:fillRect l="-426" r="-213"/>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sp>
        <p:nvSpPr>
          <p:cNvPr id="7" name="文本框 6">
            <a:extLst>
              <a:ext uri="{FF2B5EF4-FFF2-40B4-BE49-F238E27FC236}">
                <a16:creationId xmlns:a16="http://schemas.microsoft.com/office/drawing/2014/main" id="{265E5017-81B3-47C8-A8A1-F8101E2126AF}"/>
              </a:ext>
            </a:extLst>
          </p:cNvPr>
          <p:cNvSpPr txBox="1">
            <a:spLocks noChangeArrowheads="1"/>
          </p:cNvSpPr>
          <p:nvPr/>
        </p:nvSpPr>
        <p:spPr bwMode="auto">
          <a:xfrm>
            <a:off x="7067006" y="87868"/>
            <a:ext cx="1969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5.3.7   </a:t>
            </a:r>
            <a:r>
              <a:rPr lang="zh-CN" altLang="en-US" sz="1800" dirty="0">
                <a:solidFill>
                  <a:schemeClr val="bg2">
                    <a:lumMod val="75000"/>
                  </a:schemeClr>
                </a:solidFill>
                <a:latin typeface="Calibri" panose="020F0502020204030204" pitchFamily="34" charset="0"/>
                <a:ea typeface="黑体" panose="02010609060101010101" pitchFamily="49" charset="-122"/>
              </a:rPr>
              <a:t>丢失恢复</a:t>
            </a:r>
          </a:p>
        </p:txBody>
      </p:sp>
    </p:spTree>
    <p:custDataLst>
      <p:tags r:id="rId1"/>
    </p:custDataLst>
    <p:extLst>
      <p:ext uri="{BB962C8B-B14F-4D97-AF65-F5344CB8AC3E}">
        <p14:creationId xmlns:p14="http://schemas.microsoft.com/office/powerpoint/2010/main" val="2675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dissolv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自适应重传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366281"/>
                <a:ext cx="8579553" cy="5204336"/>
              </a:xfrm>
            </p:spPr>
            <p:txBody>
              <a:bodyPr/>
              <a:lstStyle/>
              <a:p>
                <a:r>
                  <a:rPr lang="zh-CN" altLang="en-US" sz="2000" dirty="0"/>
                  <a:t>超时值</a:t>
                </a:r>
                <a14:m>
                  <m:oMath xmlns:m="http://schemas.openxmlformats.org/officeDocument/2006/math">
                    <m:r>
                      <a:rPr lang="en-US" altLang="zh-CN" sz="2000" i="1">
                        <a:latin typeface="Cambria Math" panose="02040503050406030204" pitchFamily="18" charset="0"/>
                      </a:rPr>
                      <m:t>𝑅𝑇𝑂</m:t>
                    </m:r>
                  </m:oMath>
                </a14:m>
                <a:r>
                  <a:rPr lang="zh-CN" altLang="en-US" sz="2000" dirty="0"/>
                  <a:t>的计算需要准确</a:t>
                </a:r>
              </a:p>
              <a:p>
                <a:pPr lvl="1">
                  <a:lnSpc>
                    <a:spcPct val="150000"/>
                  </a:lnSpc>
                  <a:spcBef>
                    <a:spcPts val="0"/>
                  </a:spcBef>
                </a:pPr>
                <a:r>
                  <a:rPr lang="zh-CN" altLang="en-US" sz="1800" dirty="0"/>
                  <a:t>基本原因：关系重传效率</a:t>
                </a:r>
                <a:endParaRPr lang="en-US" altLang="zh-CN" sz="1800" dirty="0"/>
              </a:p>
              <a:p>
                <a:pPr lvl="1">
                  <a:lnSpc>
                    <a:spcPct val="150000"/>
                  </a:lnSpc>
                  <a:spcBef>
                    <a:spcPts val="0"/>
                  </a:spcBef>
                </a:pPr>
                <a:r>
                  <a:rPr lang="zh-CN" altLang="en-US" sz="1800" dirty="0"/>
                  <a:t>关系网络拥塞问题</a:t>
                </a:r>
                <a:endParaRPr lang="en-US" altLang="zh-CN" sz="1800" dirty="0"/>
              </a:p>
              <a:p>
                <a:pPr lvl="2">
                  <a:lnSpc>
                    <a:spcPct val="150000"/>
                  </a:lnSpc>
                  <a:spcBef>
                    <a:spcPts val="0"/>
                  </a:spcBef>
                </a:pPr>
                <a:r>
                  <a:rPr lang="zh-CN" altLang="en-US" sz="1600" dirty="0"/>
                  <a:t>超时太快，可能导致不必要的重传，增加网络负载</a:t>
                </a:r>
                <a:endParaRPr lang="en-US" altLang="zh-CN" sz="1600" dirty="0"/>
              </a:p>
              <a:p>
                <a:pPr lvl="2">
                  <a:lnSpc>
                    <a:spcPct val="150000"/>
                  </a:lnSpc>
                  <a:spcBef>
                    <a:spcPts val="0"/>
                  </a:spcBef>
                </a:pPr>
                <a:r>
                  <a:rPr lang="zh-CN" altLang="en-US" sz="1600" dirty="0"/>
                  <a:t>超时被用于隐式地指示 </a:t>
                </a:r>
                <a:r>
                  <a:rPr lang="en-US" altLang="zh-CN" sz="1600" dirty="0"/>
                  <a:t>(</a:t>
                </a:r>
                <a:r>
                  <a:rPr lang="zh-CN" altLang="en-US" sz="1600" dirty="0"/>
                  <a:t>暗示</a:t>
                </a:r>
                <a:r>
                  <a:rPr lang="en-US" altLang="zh-CN" sz="1600" dirty="0"/>
                  <a:t>) </a:t>
                </a:r>
                <a:r>
                  <a:rPr lang="zh-CN" altLang="en-US" sz="1600" dirty="0"/>
                  <a:t>发生了拥塞，会触发拥塞控制机制</a:t>
                </a:r>
                <a:endParaRPr lang="en-US" altLang="zh-CN" sz="1600" dirty="0"/>
              </a:p>
              <a:p>
                <a:pPr>
                  <a:spcBef>
                    <a:spcPts val="1800"/>
                  </a:spcBef>
                </a:pPr>
                <a:r>
                  <a:rPr lang="zh-CN" altLang="en-US" sz="2000" dirty="0"/>
                  <a:t>原始算法对</a:t>
                </a:r>
                <a14:m>
                  <m:oMath xmlns:m="http://schemas.openxmlformats.org/officeDocument/2006/math">
                    <m:r>
                      <a:rPr lang="en-US" altLang="zh-CN" sz="2000" i="1">
                        <a:latin typeface="Cambria Math" panose="02040503050406030204" pitchFamily="18" charset="0"/>
                      </a:rPr>
                      <m:t>𝑅𝑇𝑂</m:t>
                    </m:r>
                  </m:oMath>
                </a14:m>
                <a:r>
                  <a:rPr lang="zh-CN" altLang="en-US" sz="2000" dirty="0"/>
                  <a:t>的计算过于简单，未考虑到</a:t>
                </a:r>
                <a:r>
                  <a:rPr lang="en-US" altLang="zh-CN" sz="2000" dirty="0"/>
                  <a:t>RTT</a:t>
                </a:r>
                <a:r>
                  <a:rPr lang="zh-CN" altLang="en-US" sz="2000" dirty="0"/>
                  <a:t>样本值的变化情况</a:t>
                </a:r>
                <a:endParaRPr lang="en-US" altLang="zh-CN" sz="2000" dirty="0"/>
              </a:p>
              <a:p>
                <a:pPr lvl="1">
                  <a:lnSpc>
                    <a:spcPct val="150000"/>
                  </a:lnSpc>
                  <a:spcBef>
                    <a:spcPts val="0"/>
                  </a:spcBef>
                </a:pPr>
                <a:r>
                  <a:rPr lang="zh-CN" altLang="en-US" sz="1800" dirty="0"/>
                  <a:t>若 </a:t>
                </a:r>
                <a14:m>
                  <m:oMath xmlns:m="http://schemas.openxmlformats.org/officeDocument/2006/math">
                    <m:r>
                      <a:rPr lang="en-US" altLang="zh-CN" sz="1800" i="1">
                        <a:latin typeface="Cambria Math" panose="02040503050406030204" pitchFamily="18" charset="0"/>
                        <a:ea typeface="Cambria Math" panose="02040503050406030204" pitchFamily="18" charset="0"/>
                      </a:rPr>
                      <m:t>𝑆𝑎𝑚𝑝𝑙𝑒𝑅𝑇𝑇</m:t>
                    </m:r>
                  </m:oMath>
                </a14:m>
                <a:r>
                  <a:rPr lang="zh-CN" altLang="en-US" sz="1800" dirty="0"/>
                  <a:t> 变化较小，则 </a:t>
                </a:r>
                <a14:m>
                  <m:oMath xmlns:m="http://schemas.openxmlformats.org/officeDocument/2006/math">
                    <m:r>
                      <a:rPr lang="en-US" altLang="zh-CN" sz="1800" i="1">
                        <a:latin typeface="Cambria Math" panose="02040503050406030204" pitchFamily="18" charset="0"/>
                        <a:ea typeface="Cambria Math" panose="02040503050406030204" pitchFamily="18" charset="0"/>
                      </a:rPr>
                      <m:t>𝐸𝑠𝑡𝑖𝑚𝑎𝑡𝑒𝑑𝑅𝑇𝑇</m:t>
                    </m:r>
                  </m:oMath>
                </a14:m>
                <a:r>
                  <a:rPr lang="zh-CN" altLang="en-US" sz="1800" dirty="0"/>
                  <a:t> 的值更可信，</a:t>
                </a:r>
                <a:r>
                  <a:rPr lang="en-US" altLang="zh-CN" sz="1800" dirty="0"/>
                  <a:t> </a:t>
                </a:r>
                <a:r>
                  <a:rPr lang="zh-CN" altLang="en-US" sz="1800" dirty="0"/>
                  <a:t>没必要把这个值乘以</a:t>
                </a:r>
                <a:r>
                  <a:rPr lang="en-US" altLang="zh-CN" sz="1800" dirty="0"/>
                  <a:t>2</a:t>
                </a:r>
                <a:r>
                  <a:rPr lang="zh-CN" altLang="en-US" sz="1800" dirty="0"/>
                  <a:t>来计算 </a:t>
                </a:r>
                <a14:m>
                  <m:oMath xmlns:m="http://schemas.openxmlformats.org/officeDocument/2006/math">
                    <m:r>
                      <a:rPr lang="en-US" altLang="zh-CN" sz="1800" i="1">
                        <a:latin typeface="Cambria Math" panose="02040503050406030204" pitchFamily="18" charset="0"/>
                      </a:rPr>
                      <m:t>𝑅𝑇𝑂</m:t>
                    </m:r>
                  </m:oMath>
                </a14:m>
                <a:endParaRPr lang="en-US" altLang="zh-CN" sz="1800" dirty="0"/>
              </a:p>
              <a:p>
                <a:pPr lvl="1">
                  <a:lnSpc>
                    <a:spcPct val="150000"/>
                  </a:lnSpc>
                  <a:spcBef>
                    <a:spcPts val="0"/>
                  </a:spcBef>
                </a:pPr>
                <a:r>
                  <a:rPr lang="zh-CN" altLang="en-US" sz="1800" dirty="0"/>
                  <a:t>若 </a:t>
                </a:r>
                <a14:m>
                  <m:oMath xmlns:m="http://schemas.openxmlformats.org/officeDocument/2006/math">
                    <m:r>
                      <a:rPr lang="en-US" altLang="zh-CN" sz="1800" i="1">
                        <a:latin typeface="Cambria Math" panose="02040503050406030204" pitchFamily="18" charset="0"/>
                        <a:ea typeface="Cambria Math" panose="02040503050406030204" pitchFamily="18" charset="0"/>
                      </a:rPr>
                      <m:t>𝑆𝑎𝑚𝑝𝑙𝑒𝑅𝑇𝑇</m:t>
                    </m:r>
                  </m:oMath>
                </a14:m>
                <a:r>
                  <a:rPr lang="zh-CN" altLang="en-US" sz="1800" dirty="0"/>
                  <a:t> 变化大，说明 </a:t>
                </a:r>
                <a14:m>
                  <m:oMath xmlns:m="http://schemas.openxmlformats.org/officeDocument/2006/math">
                    <m:r>
                      <a:rPr lang="en-US" altLang="zh-CN" sz="1800" i="1">
                        <a:latin typeface="Cambria Math" panose="02040503050406030204" pitchFamily="18" charset="0"/>
                      </a:rPr>
                      <m:t>𝑅𝑇𝑂</m:t>
                    </m:r>
                  </m:oMath>
                </a14:m>
                <a:r>
                  <a:rPr lang="en-US" altLang="zh-CN" sz="1800" dirty="0"/>
                  <a:t> </a:t>
                </a:r>
                <a:r>
                  <a:rPr lang="zh-CN" altLang="en-US" sz="1800" dirty="0"/>
                  <a:t>应远不止 </a:t>
                </a:r>
                <a14:m>
                  <m:oMath xmlns:m="http://schemas.openxmlformats.org/officeDocument/2006/math">
                    <m:r>
                      <a:rPr lang="en-US" altLang="zh-CN" sz="1800" i="1">
                        <a:latin typeface="Cambria Math" panose="02040503050406030204" pitchFamily="18" charset="0"/>
                        <a:ea typeface="Cambria Math" panose="02040503050406030204" pitchFamily="18" charset="0"/>
                      </a:rPr>
                      <m:t>𝐸𝑠𝑡𝑖𝑚𝑎𝑡𝑒𝑑𝑅𝑇𝑇</m:t>
                    </m:r>
                  </m:oMath>
                </a14:m>
                <a:r>
                  <a:rPr lang="en-US" altLang="zh-CN" sz="1800" dirty="0"/>
                  <a:t> </a:t>
                </a:r>
                <a:r>
                  <a:rPr lang="zh-CN" altLang="en-US" sz="1800" dirty="0"/>
                  <a:t>的 </a:t>
                </a:r>
                <a:r>
                  <a:rPr lang="en-US" altLang="zh-CN" sz="1800" dirty="0"/>
                  <a:t>2 </a:t>
                </a:r>
                <a:r>
                  <a:rPr lang="zh-CN" altLang="en-US" sz="1800" dirty="0"/>
                  <a:t>倍</a:t>
                </a:r>
                <a:endParaRPr lang="en-US" altLang="zh-CN" sz="1800" dirty="0"/>
              </a:p>
              <a:p>
                <a:pPr lvl="2">
                  <a:lnSpc>
                    <a:spcPct val="150000"/>
                  </a:lnSpc>
                  <a:spcBef>
                    <a:spcPts val="0"/>
                  </a:spcBef>
                </a:pPr>
                <a:r>
                  <a:rPr lang="zh-CN" altLang="en-US" sz="1600" dirty="0">
                    <a:solidFill>
                      <a:srgbClr val="FF0000"/>
                    </a:solidFill>
                  </a:rPr>
                  <a:t>旧的</a:t>
                </a:r>
                <a:r>
                  <a:rPr lang="en-US" altLang="zh-CN" sz="1600" dirty="0" err="1">
                    <a:solidFill>
                      <a:srgbClr val="FF0000"/>
                    </a:solidFill>
                  </a:rPr>
                  <a:t>EstimatedRTT</a:t>
                </a:r>
                <a:r>
                  <a:rPr lang="zh-CN" altLang="en-US" sz="1600" dirty="0">
                    <a:solidFill>
                      <a:srgbClr val="FF0000"/>
                    </a:solidFill>
                  </a:rPr>
                  <a:t>仍然影响计算，但实际</a:t>
                </a:r>
                <a:r>
                  <a:rPr lang="en-US" altLang="zh-CN" sz="1600" dirty="0">
                    <a:solidFill>
                      <a:srgbClr val="FF0000"/>
                    </a:solidFill>
                  </a:rPr>
                  <a:t>RTT</a:t>
                </a:r>
                <a:r>
                  <a:rPr lang="zh-CN" altLang="en-US" sz="1600" dirty="0">
                    <a:solidFill>
                      <a:srgbClr val="FF0000"/>
                    </a:solidFill>
                  </a:rPr>
                  <a:t>与</a:t>
                </a:r>
                <a:r>
                  <a:rPr lang="en-US" altLang="zh-CN" sz="1600" dirty="0" err="1">
                    <a:solidFill>
                      <a:srgbClr val="FF0000"/>
                    </a:solidFill>
                  </a:rPr>
                  <a:t>SampleRTT</a:t>
                </a:r>
                <a:r>
                  <a:rPr lang="zh-CN" altLang="en-US" sz="1600" dirty="0">
                    <a:solidFill>
                      <a:srgbClr val="FF0000"/>
                    </a:solidFill>
                  </a:rPr>
                  <a:t>更接近</a:t>
                </a:r>
                <a:endParaRPr lang="en-US" altLang="zh-CN" sz="1600" dirty="0">
                  <a:solidFill>
                    <a:srgbClr val="FF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366281"/>
                <a:ext cx="8579553" cy="5204336"/>
              </a:xfrm>
              <a:blipFill>
                <a:blip r:embed="rId6"/>
                <a:stretch>
                  <a:fillRect l="-213"/>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sp>
        <p:nvSpPr>
          <p:cNvPr id="6" name="文本框 5">
            <a:extLst>
              <a:ext uri="{FF2B5EF4-FFF2-40B4-BE49-F238E27FC236}">
                <a16:creationId xmlns:a16="http://schemas.microsoft.com/office/drawing/2014/main" id="{4B89432F-3015-4A60-8D2B-3D53CE332701}"/>
              </a:ext>
            </a:extLst>
          </p:cNvPr>
          <p:cNvSpPr txBox="1">
            <a:spLocks noChangeArrowheads="1"/>
          </p:cNvSpPr>
          <p:nvPr/>
        </p:nvSpPr>
        <p:spPr bwMode="auto">
          <a:xfrm>
            <a:off x="7067006" y="87868"/>
            <a:ext cx="1969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5.3.7   </a:t>
            </a:r>
            <a:r>
              <a:rPr lang="zh-CN" altLang="en-US" sz="1800" dirty="0">
                <a:solidFill>
                  <a:schemeClr val="bg2">
                    <a:lumMod val="75000"/>
                  </a:schemeClr>
                </a:solidFill>
                <a:latin typeface="Calibri" panose="020F0502020204030204" pitchFamily="34" charset="0"/>
                <a:ea typeface="黑体" panose="02010609060101010101" pitchFamily="49" charset="-122"/>
              </a:rPr>
              <a:t>丢失恢复</a:t>
            </a:r>
          </a:p>
        </p:txBody>
      </p:sp>
    </p:spTree>
    <p:custDataLst>
      <p:tags r:id="rId1"/>
    </p:custDataLst>
    <p:extLst>
      <p:ext uri="{BB962C8B-B14F-4D97-AF65-F5344CB8AC3E}">
        <p14:creationId xmlns:p14="http://schemas.microsoft.com/office/powerpoint/2010/main" val="29418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ssolv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自适应重传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366281"/>
                <a:ext cx="8686800" cy="4302999"/>
              </a:xfrm>
            </p:spPr>
            <p:txBody>
              <a:bodyPr/>
              <a:lstStyle/>
              <a:p>
                <a:r>
                  <a:rPr lang="en-US" altLang="zh-CN" dirty="0"/>
                  <a:t>Jacobson/</a:t>
                </a:r>
                <a:r>
                  <a:rPr lang="en-US" altLang="zh-CN" dirty="0" err="1"/>
                  <a:t>Karels</a:t>
                </a:r>
                <a:r>
                  <a:rPr lang="zh-CN" altLang="en-US" dirty="0"/>
                  <a:t>算法</a:t>
                </a:r>
              </a:p>
              <a:p>
                <a:pPr lvl="1">
                  <a:lnSpc>
                    <a:spcPct val="150000"/>
                  </a:lnSpc>
                  <a:spcBef>
                    <a:spcPts val="0"/>
                  </a:spcBef>
                </a:pPr>
                <a:r>
                  <a:rPr lang="en-US" altLang="zh-CN" sz="1800" dirty="0"/>
                  <a:t>RTO</a:t>
                </a:r>
                <a:r>
                  <a:rPr lang="zh-CN" altLang="en-US" sz="1800" dirty="0"/>
                  <a:t>同时反映出 </a:t>
                </a:r>
                <a:r>
                  <a:rPr lang="en-US" altLang="zh-CN" sz="1800" dirty="0"/>
                  <a:t>RTT </a:t>
                </a:r>
                <a:r>
                  <a:rPr lang="zh-CN" altLang="en-US" sz="1800" dirty="0"/>
                  <a:t>和 </a:t>
                </a:r>
                <a:r>
                  <a:rPr lang="en-US" altLang="zh-CN" sz="1800" dirty="0"/>
                  <a:t>RTT</a:t>
                </a:r>
                <a:r>
                  <a:rPr lang="zh-CN" altLang="en-US" sz="1800" dirty="0"/>
                  <a:t>的变化</a:t>
                </a:r>
                <a:endParaRPr lang="en-US" altLang="zh-CN" sz="1800" dirty="0"/>
              </a:p>
              <a:p>
                <a:pPr lvl="1">
                  <a:lnSpc>
                    <a:spcPct val="150000"/>
                  </a:lnSpc>
                  <a:spcBef>
                    <a:spcPts val="0"/>
                  </a:spcBef>
                </a:pPr>
                <a14:m>
                  <m:oMath xmlns:m="http://schemas.openxmlformats.org/officeDocument/2006/math">
                    <m:r>
                      <a:rPr lang="en-US" altLang="zh-CN" sz="1800" i="1">
                        <a:latin typeface="Cambria Math" panose="02040503050406030204" pitchFamily="18" charset="0"/>
                      </a:rPr>
                      <m:t>𝑅𝑇𝑂</m:t>
                    </m:r>
                    <m:r>
                      <a:rPr lang="en-US" altLang="zh-CN" sz="1800" i="1">
                        <a:latin typeface="Cambria Math" panose="02040503050406030204" pitchFamily="18" charset="0"/>
                      </a:rPr>
                      <m:t>=</m:t>
                    </m:r>
                    <m:r>
                      <a:rPr lang="en-US" altLang="zh-CN" sz="1800" i="1">
                        <a:latin typeface="Cambria Math" panose="02040503050406030204" pitchFamily="18" charset="0"/>
                        <a:ea typeface="Cambria Math" panose="02040503050406030204" pitchFamily="18" charset="0"/>
                      </a:rPr>
                      <m:t>𝐸𝑠𝑡𝑖𝑚𝑎𝑡𝑒𝑑𝑅𝑇𝑇</m:t>
                    </m:r>
                    <m:r>
                      <a:rPr lang="en-US" altLang="zh-CN" sz="180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4×</m:t>
                    </m:r>
                    <m:r>
                      <a:rPr lang="en-US" altLang="zh-CN" sz="1800" b="0" i="1" smtClean="0">
                        <a:latin typeface="Cambria Math" panose="02040503050406030204" pitchFamily="18" charset="0"/>
                        <a:ea typeface="Cambria Math" panose="02040503050406030204" pitchFamily="18" charset="0"/>
                      </a:rPr>
                      <m:t>𝑅𝑇𝑇𝐷𝑒𝑣𝑖𝑎𝑡𝑖𝑜𝑛</m:t>
                    </m:r>
                  </m:oMath>
                </a14:m>
                <a:endParaRPr lang="en-US" altLang="zh-CN" sz="1800" dirty="0"/>
              </a:p>
              <a:p>
                <a:pPr lvl="1">
                  <a:lnSpc>
                    <a:spcPct val="150000"/>
                  </a:lnSpc>
                  <a:spcBef>
                    <a:spcPts val="0"/>
                  </a:spcBef>
                </a:pPr>
                <a14:m>
                  <m:oMath xmlns:m="http://schemas.openxmlformats.org/officeDocument/2006/math">
                    <m:r>
                      <a:rPr lang="en-US" altLang="zh-CN" sz="1800" i="1">
                        <a:latin typeface="Cambria Math" panose="02040503050406030204" pitchFamily="18" charset="0"/>
                        <a:ea typeface="Cambria Math" panose="02040503050406030204" pitchFamily="18" charset="0"/>
                      </a:rPr>
                      <m:t>𝐸𝑠𝑡𝑖𝑚𝑎𝑡𝑒𝑑𝑅𝑇𝑇</m:t>
                    </m:r>
                  </m:oMath>
                </a14:m>
                <a:r>
                  <a:rPr lang="zh-CN" altLang="en-US" sz="1800" dirty="0"/>
                  <a:t>计算方法同原有方法</a:t>
                </a:r>
                <a:endParaRPr lang="en-US" altLang="zh-CN" sz="1800" dirty="0"/>
              </a:p>
              <a:p>
                <a:pPr lvl="2">
                  <a:lnSpc>
                    <a:spcPct val="150000"/>
                  </a:lnSpc>
                  <a:spcBef>
                    <a:spcPts val="0"/>
                  </a:spcBef>
                </a:pPr>
                <a14:m>
                  <m:oMath xmlns:m="http://schemas.openxmlformats.org/officeDocument/2006/math">
                    <m:r>
                      <a:rPr lang="en-US" altLang="zh-CN" sz="1600" i="1">
                        <a:latin typeface="Cambria Math" panose="02040503050406030204" pitchFamily="18" charset="0"/>
                      </a:rPr>
                      <m:t>𝐸𝑠𝑡𝑖𝑚𝑎𝑡𝑒𝑑𝑅𝑇𝑇</m:t>
                    </m:r>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zh-CN" altLang="en-US" sz="1600" i="1">
                            <a:latin typeface="Cambria Math" panose="02040503050406030204" pitchFamily="18" charset="0"/>
                          </a:rPr>
                          <m:t>𝛼</m:t>
                        </m:r>
                      </m:e>
                    </m:d>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rPr>
                      <m:t>𝐸𝑠𝑡𝑖𝑚𝑎𝑡𝑒𝑑𝑅𝑇𝑇</m:t>
                    </m:r>
                    <m:r>
                      <a:rPr lang="en-US" altLang="zh-CN" sz="1600" i="1">
                        <a:latin typeface="Cambria Math" panose="02040503050406030204" pitchFamily="18" charset="0"/>
                      </a:rPr>
                      <m:t>+</m:t>
                    </m:r>
                    <m:r>
                      <a:rPr lang="zh-CN" altLang="en-US" sz="1600" i="1">
                        <a:latin typeface="Cambria Math" panose="02040503050406030204" pitchFamily="18" charset="0"/>
                      </a:rPr>
                      <m:t>𝛼</m:t>
                    </m:r>
                    <m:r>
                      <a:rPr lang="en-US" altLang="zh-CN" sz="1600" i="1">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𝑆𝑎𝑚𝑝𝑙𝑒𝑅𝑇𝑇</m:t>
                    </m:r>
                  </m:oMath>
                </a14:m>
                <a:r>
                  <a:rPr lang="zh-CN" altLang="en-US" sz="1600" dirty="0"/>
                  <a:t> </a:t>
                </a:r>
                <a:endParaRPr lang="en-US" altLang="zh-CN" sz="1600" dirty="0"/>
              </a:p>
              <a:p>
                <a:pPr lvl="3">
                  <a:lnSpc>
                    <a:spcPct val="150000"/>
                  </a:lnSpc>
                  <a:spcBef>
                    <a:spcPts val="0"/>
                  </a:spcBef>
                </a:pPr>
                <a14:m>
                  <m:oMath xmlns:m="http://schemas.openxmlformats.org/officeDocument/2006/math">
                    <m:r>
                      <a:rPr lang="zh-CN" altLang="en-US" i="1">
                        <a:latin typeface="Cambria Math" panose="02040503050406030204" pitchFamily="18" charset="0"/>
                      </a:rPr>
                      <m:t>𝛼</m:t>
                    </m:r>
                    <m:r>
                      <a:rPr lang="en-US" altLang="zh-CN" b="0" i="1" smtClean="0">
                        <a:latin typeface="Cambria Math" panose="02040503050406030204" pitchFamily="18" charset="0"/>
                      </a:rPr>
                      <m:t> </m:t>
                    </m:r>
                  </m:oMath>
                </a14:m>
                <a:r>
                  <a:rPr lang="zh-CN" altLang="en-US" dirty="0"/>
                  <a:t>推荐值为 </a:t>
                </a:r>
                <a:r>
                  <a:rPr lang="en-US" altLang="zh-CN" dirty="0"/>
                  <a:t>1/8 </a:t>
                </a:r>
              </a:p>
              <a:p>
                <a:pPr lvl="1">
                  <a:lnSpc>
                    <a:spcPct val="150000"/>
                  </a:lnSpc>
                  <a:spcBef>
                    <a:spcPts val="0"/>
                  </a:spcBef>
                </a:pPr>
                <a14:m>
                  <m:oMath xmlns:m="http://schemas.openxmlformats.org/officeDocument/2006/math">
                    <m:r>
                      <a:rPr lang="en-US" altLang="zh-CN" sz="1800" i="1">
                        <a:latin typeface="Cambria Math" panose="02040503050406030204" pitchFamily="18" charset="0"/>
                        <a:ea typeface="Cambria Math" panose="02040503050406030204" pitchFamily="18" charset="0"/>
                      </a:rPr>
                      <m:t>𝑅𝑇𝑇𝐷𝑒𝑣𝑖𝑎𝑡𝑖𝑜𝑛</m:t>
                    </m:r>
                  </m:oMath>
                </a14:m>
                <a:r>
                  <a:rPr lang="zh-CN" altLang="en-US" sz="1800" dirty="0"/>
                  <a:t>计算方法</a:t>
                </a:r>
                <a:endParaRPr lang="en-US" altLang="zh-CN" sz="1800" dirty="0"/>
              </a:p>
              <a:p>
                <a:pPr lvl="2">
                  <a:lnSpc>
                    <a:spcPct val="150000"/>
                  </a:lnSpc>
                  <a:spcBef>
                    <a:spcPts val="0"/>
                  </a:spcBef>
                </a:pPr>
                <a14:m>
                  <m:oMath xmlns:m="http://schemas.openxmlformats.org/officeDocument/2006/math">
                    <m:r>
                      <a:rPr lang="en-US" altLang="zh-CN" sz="1600" b="0" i="1" smtClean="0">
                        <a:latin typeface="Cambria Math" panose="02040503050406030204" pitchFamily="18" charset="0"/>
                      </a:rPr>
                      <m:t>𝑅𝑇𝑇𝐷𝑒𝑣𝑖𝑎𝑡𝑖𝑜𝑛</m:t>
                    </m:r>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1−</m:t>
                        </m:r>
                        <m:r>
                          <a:rPr lang="zh-CN" altLang="en-US" sz="1600" b="0" i="1" smtClean="0">
                            <a:latin typeface="Cambria Math" panose="02040503050406030204" pitchFamily="18" charset="0"/>
                          </a:rPr>
                          <m:t>𝛿</m:t>
                        </m:r>
                      </m:e>
                    </m:d>
                    <m:r>
                      <a:rPr lang="en-US" altLang="zh-CN" sz="1600" b="0" i="1" smtClean="0">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rPr>
                      <m:t>𝑅𝑇𝑇𝐷𝑒𝑣𝑖𝑎𝑡𝑖𝑜𝑛</m:t>
                    </m:r>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𝛿</m:t>
                    </m:r>
                    <m:r>
                      <a:rPr lang="en-US" altLang="zh-CN" sz="1600" b="0" i="1" smtClean="0">
                        <a:latin typeface="Cambria Math" panose="02040503050406030204" pitchFamily="18" charset="0"/>
                        <a:ea typeface="Cambria Math" panose="02040503050406030204" pitchFamily="18" charset="0"/>
                      </a:rPr>
                      <m:t>×</m:t>
                    </m:r>
                    <m:d>
                      <m:dPr>
                        <m:begChr m:val="|"/>
                        <m:endChr m:val="|"/>
                        <m:ctrlPr>
                          <a:rPr lang="en-US" altLang="zh-CN" sz="1600" b="0" i="1" smtClean="0">
                            <a:latin typeface="Cambria Math" panose="02040503050406030204" pitchFamily="18" charset="0"/>
                            <a:ea typeface="Cambria Math" panose="02040503050406030204" pitchFamily="18" charset="0"/>
                          </a:rPr>
                        </m:ctrlPr>
                      </m:dPr>
                      <m:e>
                        <m:r>
                          <a:rPr lang="en-US" altLang="zh-CN" sz="1600" b="0" i="1" smtClean="0">
                            <a:latin typeface="Cambria Math" panose="02040503050406030204" pitchFamily="18" charset="0"/>
                            <a:ea typeface="Cambria Math" panose="02040503050406030204" pitchFamily="18" charset="0"/>
                          </a:rPr>
                          <m:t>𝐸𝑠𝑡𝑖𝑚𝑎𝑡𝑒𝑑𝑅𝑇𝑇</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𝑆𝑎𝑚𝑝𝑙𝑒𝑅𝑇𝑇</m:t>
                        </m:r>
                      </m:e>
                    </m:d>
                  </m:oMath>
                </a14:m>
                <a:r>
                  <a:rPr lang="zh-CN" altLang="en-US" sz="1600" dirty="0"/>
                  <a:t> </a:t>
                </a:r>
                <a:endParaRPr lang="en-US" altLang="zh-CN" sz="1600" dirty="0"/>
              </a:p>
              <a:p>
                <a:pPr lvl="3">
                  <a:lnSpc>
                    <a:spcPct val="150000"/>
                  </a:lnSpc>
                  <a:spcBef>
                    <a:spcPts val="0"/>
                  </a:spcBef>
                </a:pPr>
                <a14:m>
                  <m:oMath xmlns:m="http://schemas.openxmlformats.org/officeDocument/2006/math">
                    <m:r>
                      <a:rPr lang="zh-CN" altLang="en-US" i="1">
                        <a:latin typeface="Cambria Math" panose="02040503050406030204" pitchFamily="18" charset="0"/>
                      </a:rPr>
                      <m:t>𝛿</m:t>
                    </m:r>
                    <m:r>
                      <a:rPr lang="zh-CN" altLang="en-US"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0, 1</m:t>
                        </m:r>
                      </m:e>
                    </m:d>
                  </m:oMath>
                </a14:m>
                <a:r>
                  <a:rPr lang="zh-CN" altLang="en-US" dirty="0"/>
                  <a:t>，推荐值 </a:t>
                </a:r>
                <a:r>
                  <a:rPr lang="en-US" altLang="zh-CN" dirty="0"/>
                  <a:t>1/4</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366281"/>
                <a:ext cx="8686800" cy="4302999"/>
              </a:xfrm>
              <a:blipFill>
                <a:blip r:embed="rId6"/>
                <a:stretch>
                  <a:fillRect l="-421"/>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sp>
        <p:nvSpPr>
          <p:cNvPr id="6" name="文本框 5"/>
          <p:cNvSpPr txBox="1"/>
          <p:nvPr/>
        </p:nvSpPr>
        <p:spPr>
          <a:xfrm>
            <a:off x="261257" y="5374915"/>
            <a:ext cx="8775496" cy="81156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252000" t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buFont typeface="Wingdings" panose="05000000000000000000" pitchFamily="2" charset="2"/>
              <a:buChar char="¥"/>
            </a:pPr>
            <a:r>
              <a:rPr lang="zh-CN" altLang="en-US" dirty="0">
                <a:latin typeface="黑体" panose="02010609060101010101" pitchFamily="49" charset="-122"/>
                <a:ea typeface="黑体" panose="02010609060101010101" pitchFamily="49" charset="-122"/>
              </a:rPr>
              <a:t>变化小时，𝑅𝑇𝑂 更接近 𝐸𝑠𝑡𝑖𝑚𝑎𝑡𝑒𝑑𝑅𝑇𝑇；变化大时 𝑅𝑇𝑇𝐷𝑒𝑣𝑖𝑎𝑡𝑖𝑜𝑛决定计算结果</a:t>
            </a:r>
            <a:endParaRPr lang="en-US" altLang="zh-CN"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27706EA6-AE93-403D-8473-98F91D103081}"/>
              </a:ext>
            </a:extLst>
          </p:cNvPr>
          <p:cNvSpPr txBox="1">
            <a:spLocks noChangeArrowheads="1"/>
          </p:cNvSpPr>
          <p:nvPr/>
        </p:nvSpPr>
        <p:spPr bwMode="auto">
          <a:xfrm>
            <a:off x="7067006" y="87868"/>
            <a:ext cx="1969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5.3.7   </a:t>
            </a:r>
            <a:r>
              <a:rPr lang="zh-CN" altLang="en-US" sz="1800" dirty="0">
                <a:solidFill>
                  <a:schemeClr val="bg2">
                    <a:lumMod val="75000"/>
                  </a:schemeClr>
                </a:solidFill>
                <a:latin typeface="Calibri" panose="020F0502020204030204" pitchFamily="34" charset="0"/>
                <a:ea typeface="黑体" panose="02010609060101010101" pitchFamily="49" charset="-122"/>
              </a:rPr>
              <a:t>丢失恢复</a:t>
            </a:r>
          </a:p>
        </p:txBody>
      </p:sp>
    </p:spTree>
    <p:custDataLst>
      <p:tags r:id="rId1"/>
    </p:custDataLst>
    <p:extLst>
      <p:ext uri="{BB962C8B-B14F-4D97-AF65-F5344CB8AC3E}">
        <p14:creationId xmlns:p14="http://schemas.microsoft.com/office/powerpoint/2010/main" val="1974559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dissolv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dissolve">
                                      <p:cBhvr>
                                        <p:cTn id="34" dur="500"/>
                                        <p:tgtEl>
                                          <p:spTgt spid="3">
                                            <p:txEl>
                                              <p:pRg st="6" end="6"/>
                                            </p:txEl>
                                          </p:spTgt>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dissolve">
                                      <p:cBhvr>
                                        <p:cTn id="38" dur="500"/>
                                        <p:tgtEl>
                                          <p:spTgt spid="3">
                                            <p:txEl>
                                              <p:pRg st="7" end="7"/>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dissolv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up)">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extLst mod="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p:cNvPicPr>
            <a:picLocks noChangeAspect="1"/>
          </p:cNvPicPr>
          <p:nvPr/>
        </p:nvPicPr>
        <p:blipFill>
          <a:blip r:embed="rId4" cstate="print"/>
          <a:stretch>
            <a:fillRect/>
          </a:stretch>
        </p:blipFill>
        <p:spPr>
          <a:xfrm>
            <a:off x="1304669" y="2830695"/>
            <a:ext cx="6363227" cy="4027305"/>
          </a:xfrm>
          <a:prstGeom prst="rect">
            <a:avLst/>
          </a:prstGeom>
        </p:spPr>
      </p:pic>
      <p:sp>
        <p:nvSpPr>
          <p:cNvPr id="2" name="标题 1"/>
          <p:cNvSpPr>
            <a:spLocks noGrp="1"/>
          </p:cNvSpPr>
          <p:nvPr>
            <p:ph type="title"/>
          </p:nvPr>
        </p:nvSpPr>
        <p:spPr/>
        <p:txBody>
          <a:bodyPr/>
          <a:lstStyle/>
          <a:p>
            <a:r>
              <a:rPr lang="zh-CN" altLang="en-US" dirty="0"/>
              <a:t>超时重传的效率问题</a:t>
            </a:r>
          </a:p>
        </p:txBody>
      </p:sp>
      <p:sp>
        <p:nvSpPr>
          <p:cNvPr id="3" name="内容占位符 2"/>
          <p:cNvSpPr>
            <a:spLocks noGrp="1"/>
          </p:cNvSpPr>
          <p:nvPr>
            <p:ph idx="1"/>
          </p:nvPr>
        </p:nvSpPr>
        <p:spPr>
          <a:xfrm>
            <a:off x="457200" y="1366281"/>
            <a:ext cx="8579553" cy="2158047"/>
          </a:xfrm>
        </p:spPr>
        <p:txBody>
          <a:bodyPr/>
          <a:lstStyle/>
          <a:p>
            <a:r>
              <a:rPr lang="zh-CN" altLang="en-US" sz="2000" dirty="0"/>
              <a:t>超时重传，作为</a:t>
            </a:r>
            <a:r>
              <a:rPr lang="en-US" altLang="zh-CN" sz="2000" dirty="0"/>
              <a:t>TCP</a:t>
            </a:r>
            <a:r>
              <a:rPr lang="zh-CN" altLang="en-US" sz="2000" dirty="0"/>
              <a:t>中最基本的重传机制，通常效率很低</a:t>
            </a:r>
          </a:p>
          <a:p>
            <a:pPr lvl="1">
              <a:spcBef>
                <a:spcPts val="600"/>
              </a:spcBef>
            </a:pPr>
            <a:r>
              <a:rPr lang="zh-CN" altLang="en-US" sz="1600" dirty="0"/>
              <a:t>超时的粗粒度实现方法导致连接在等待一个定时器超时时，很长一段时间连接无效</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18</a:t>
            </a:fld>
            <a:endParaRPr lang="zh-CN" altLang="en-US" dirty="0"/>
          </a:p>
        </p:txBody>
      </p:sp>
      <p:sp>
        <p:nvSpPr>
          <p:cNvPr id="67" name="Text Box 13"/>
          <p:cNvSpPr txBox="1">
            <a:spLocks noChangeArrowheads="1"/>
          </p:cNvSpPr>
          <p:nvPr/>
        </p:nvSpPr>
        <p:spPr bwMode="auto">
          <a:xfrm>
            <a:off x="5979620" y="3748240"/>
            <a:ext cx="9463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 </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grpSp>
        <p:nvGrpSpPr>
          <p:cNvPr id="7" name="组合 6"/>
          <p:cNvGrpSpPr/>
          <p:nvPr/>
        </p:nvGrpSpPr>
        <p:grpSpPr>
          <a:xfrm>
            <a:off x="2836725" y="2830695"/>
            <a:ext cx="3499391" cy="4058479"/>
            <a:chOff x="2851358" y="2802385"/>
            <a:chExt cx="3499391" cy="4087008"/>
          </a:xfrm>
        </p:grpSpPr>
        <p:sp>
          <p:nvSpPr>
            <p:cNvPr id="41" name="Text Box 15"/>
            <p:cNvSpPr txBox="1">
              <a:spLocks noChangeArrowheads="1"/>
            </p:cNvSpPr>
            <p:nvPr/>
          </p:nvSpPr>
          <p:spPr bwMode="auto">
            <a:xfrm>
              <a:off x="2851358" y="2802385"/>
              <a:ext cx="3173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i="0" u="none" strike="noStrike" kern="0" cap="none" spc="0" normalizeH="0" noProof="0" dirty="0">
                  <a:ln>
                    <a:noFill/>
                  </a:ln>
                  <a:effectLst/>
                  <a:uLnTx/>
                  <a:uFillTx/>
                  <a:latin typeface="Calibri" panose="020F0502020204030204" pitchFamily="34" charset="0"/>
                  <a:ea typeface="华文楷体" panose="02010600040101010101" pitchFamily="2" charset="-122"/>
                </a:rPr>
                <a:t>S</a:t>
              </a:r>
              <a:endParaRPr kumimoji="1" lang="zh-CN" altLang="en-US"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42" name="Text Box 16"/>
            <p:cNvSpPr txBox="1">
              <a:spLocks noChangeArrowheads="1"/>
            </p:cNvSpPr>
            <p:nvPr/>
          </p:nvSpPr>
          <p:spPr bwMode="auto">
            <a:xfrm>
              <a:off x="5949938" y="2830695"/>
              <a:ext cx="2880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i="0" u="none" strike="noStrike" kern="0" cap="none" spc="0" normalizeH="0" noProof="0" dirty="0">
                  <a:ln>
                    <a:noFill/>
                  </a:ln>
                  <a:effectLst/>
                  <a:uLnTx/>
                  <a:uFillTx/>
                  <a:latin typeface="Calibri" panose="020F0502020204030204" pitchFamily="34" charset="0"/>
                  <a:ea typeface="华文楷体" panose="02010600040101010101" pitchFamily="2" charset="-122"/>
                </a:rPr>
                <a:t>R</a:t>
              </a:r>
              <a:endParaRPr kumimoji="1" lang="zh-CN" altLang="en-US"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63" name="Text Box 9"/>
            <p:cNvSpPr txBox="1">
              <a:spLocks noChangeArrowheads="1"/>
            </p:cNvSpPr>
            <p:nvPr/>
          </p:nvSpPr>
          <p:spPr bwMode="auto">
            <a:xfrm>
              <a:off x="2969747" y="6538837"/>
              <a:ext cx="256802" cy="3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i="1" kern="0" dirty="0">
                  <a:latin typeface="Calibri" panose="020F0502020204030204" pitchFamily="34" charset="0"/>
                  <a:ea typeface="华文楷体" panose="02010600040101010101" pitchFamily="2" charset="-122"/>
                </a:rPr>
                <a:t>t</a:t>
              </a:r>
            </a:p>
          </p:txBody>
        </p:sp>
        <p:grpSp>
          <p:nvGrpSpPr>
            <p:cNvPr id="64" name="Group 10"/>
            <p:cNvGrpSpPr>
              <a:grpSpLocks/>
            </p:cNvGrpSpPr>
            <p:nvPr/>
          </p:nvGrpSpPr>
          <p:grpSpPr bwMode="auto">
            <a:xfrm>
              <a:off x="2963886" y="3128941"/>
              <a:ext cx="3138854" cy="3678602"/>
              <a:chOff x="1607" y="677"/>
              <a:chExt cx="1640" cy="2728"/>
            </a:xfrm>
          </p:grpSpPr>
          <p:sp>
            <p:nvSpPr>
              <p:cNvPr id="65" name="Line 11"/>
              <p:cNvSpPr>
                <a:spLocks noChangeShapeType="1"/>
              </p:cNvSpPr>
              <p:nvPr/>
            </p:nvSpPr>
            <p:spPr bwMode="auto">
              <a:xfrm>
                <a:off x="1607" y="677"/>
                <a:ext cx="0" cy="2728"/>
              </a:xfrm>
              <a:prstGeom prst="line">
                <a:avLst/>
              </a:prstGeom>
              <a:noFill/>
              <a:ln w="22225">
                <a:solidFill>
                  <a:schemeClr val="tx1">
                    <a:lumMod val="75000"/>
                    <a:lumOff val="25000"/>
                  </a:scheme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62" kern="0">
                  <a:solidFill>
                    <a:srgbClr val="000099"/>
                  </a:solidFill>
                  <a:latin typeface="Calibri" panose="020F0502020204030204" pitchFamily="34" charset="0"/>
                  <a:ea typeface="华文楷体" panose="02010600040101010101" pitchFamily="2" charset="-122"/>
                </a:endParaRPr>
              </a:p>
            </p:txBody>
          </p:sp>
          <p:sp>
            <p:nvSpPr>
              <p:cNvPr id="66" name="Line 12"/>
              <p:cNvSpPr>
                <a:spLocks noChangeShapeType="1"/>
              </p:cNvSpPr>
              <p:nvPr/>
            </p:nvSpPr>
            <p:spPr bwMode="auto">
              <a:xfrm>
                <a:off x="3247" y="677"/>
                <a:ext cx="0" cy="2728"/>
              </a:xfrm>
              <a:prstGeom prst="line">
                <a:avLst/>
              </a:prstGeom>
              <a:noFill/>
              <a:ln w="22225">
                <a:solidFill>
                  <a:schemeClr val="tx1">
                    <a:lumMod val="75000"/>
                    <a:lumOff val="25000"/>
                  </a:scheme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62" kern="0">
                  <a:solidFill>
                    <a:srgbClr val="000099"/>
                  </a:solidFill>
                  <a:latin typeface="Calibri" panose="020F0502020204030204" pitchFamily="34" charset="0"/>
                  <a:ea typeface="华文楷体" panose="02010600040101010101" pitchFamily="2" charset="-122"/>
                </a:endParaRPr>
              </a:p>
            </p:txBody>
          </p:sp>
        </p:grpSp>
        <p:sp>
          <p:nvSpPr>
            <p:cNvPr id="85" name="Text Box 31"/>
            <p:cNvSpPr txBox="1">
              <a:spLocks noChangeArrowheads="1"/>
            </p:cNvSpPr>
            <p:nvPr/>
          </p:nvSpPr>
          <p:spPr bwMode="auto">
            <a:xfrm>
              <a:off x="6093947" y="6538837"/>
              <a:ext cx="256802" cy="3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i="1" kern="0">
                  <a:latin typeface="Calibri" panose="020F0502020204030204" pitchFamily="34" charset="0"/>
                  <a:ea typeface="华文楷体" panose="02010600040101010101" pitchFamily="2" charset="-122"/>
                </a:rPr>
                <a:t>t</a:t>
              </a:r>
            </a:p>
          </p:txBody>
        </p:sp>
      </p:grpSp>
      <p:sp>
        <p:nvSpPr>
          <p:cNvPr id="59" name="Text Box 5"/>
          <p:cNvSpPr txBox="1">
            <a:spLocks noChangeArrowheads="1"/>
          </p:cNvSpPr>
          <p:nvPr/>
        </p:nvSpPr>
        <p:spPr bwMode="auto">
          <a:xfrm>
            <a:off x="2046576" y="3040621"/>
            <a:ext cx="917239" cy="27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62" b="0" kern="0" dirty="0">
                <a:solidFill>
                  <a:srgbClr val="000099"/>
                </a:solidFill>
                <a:latin typeface="Calibri" panose="020F0502020204030204" pitchFamily="34" charset="0"/>
                <a:ea typeface="华文楷体" panose="02010600040101010101" pitchFamily="2" charset="-122"/>
              </a:rPr>
              <a:t>发送 </a:t>
            </a:r>
            <a:r>
              <a:rPr kumimoji="0" lang="en-US" altLang="zh-CN" sz="1662" b="0" kern="0" dirty="0">
                <a:solidFill>
                  <a:srgbClr val="000099"/>
                </a:solidFill>
                <a:latin typeface="Calibri" panose="020F0502020204030204" pitchFamily="34" charset="0"/>
                <a:ea typeface="华文楷体" panose="02010600040101010101" pitchFamily="2" charset="-122"/>
              </a:rPr>
              <a:t>M</a:t>
            </a:r>
            <a:r>
              <a:rPr kumimoji="0" lang="en-US" altLang="zh-CN" sz="1662" b="0" kern="0" baseline="-25000" dirty="0">
                <a:solidFill>
                  <a:srgbClr val="000099"/>
                </a:solidFill>
                <a:latin typeface="Calibri" panose="020F0502020204030204" pitchFamily="34" charset="0"/>
                <a:ea typeface="华文楷体" panose="02010600040101010101" pitchFamily="2" charset="-122"/>
              </a:rPr>
              <a:t>1</a:t>
            </a:r>
          </a:p>
        </p:txBody>
      </p:sp>
      <p:sp>
        <p:nvSpPr>
          <p:cNvPr id="60" name="Line 6"/>
          <p:cNvSpPr>
            <a:spLocks noChangeShapeType="1"/>
          </p:cNvSpPr>
          <p:nvPr/>
        </p:nvSpPr>
        <p:spPr bwMode="auto">
          <a:xfrm>
            <a:off x="2949253" y="3220663"/>
            <a:ext cx="3138854" cy="227061"/>
          </a:xfrm>
          <a:prstGeom prst="line">
            <a:avLst/>
          </a:prstGeom>
          <a:noFill/>
          <a:ln w="38100">
            <a:solidFill>
              <a:srgbClr val="333399"/>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61" name="Line 7"/>
          <p:cNvSpPr>
            <a:spLocks noChangeShapeType="1"/>
          </p:cNvSpPr>
          <p:nvPr/>
        </p:nvSpPr>
        <p:spPr bwMode="auto">
          <a:xfrm flipH="1">
            <a:off x="2949253" y="3536026"/>
            <a:ext cx="3138854" cy="227061"/>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62" name="Text Box 8"/>
          <p:cNvSpPr txBox="1">
            <a:spLocks noChangeArrowheads="1"/>
          </p:cNvSpPr>
          <p:nvPr/>
        </p:nvSpPr>
        <p:spPr bwMode="auto">
          <a:xfrm>
            <a:off x="5994322" y="3405293"/>
            <a:ext cx="931665"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1</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68" name="Line 14"/>
          <p:cNvSpPr>
            <a:spLocks noChangeShapeType="1"/>
          </p:cNvSpPr>
          <p:nvPr/>
        </p:nvSpPr>
        <p:spPr bwMode="auto">
          <a:xfrm flipH="1">
            <a:off x="2949253" y="3914460"/>
            <a:ext cx="3138854" cy="225914"/>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72" name="Text Box 18"/>
          <p:cNvSpPr txBox="1">
            <a:spLocks noChangeArrowheads="1"/>
          </p:cNvSpPr>
          <p:nvPr/>
        </p:nvSpPr>
        <p:spPr bwMode="auto">
          <a:xfrm>
            <a:off x="2046576" y="3404147"/>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2</a:t>
            </a:r>
          </a:p>
        </p:txBody>
      </p:sp>
      <p:sp>
        <p:nvSpPr>
          <p:cNvPr id="73" name="Text Box 19"/>
          <p:cNvSpPr txBox="1">
            <a:spLocks noChangeArrowheads="1"/>
          </p:cNvSpPr>
          <p:nvPr/>
        </p:nvSpPr>
        <p:spPr bwMode="auto">
          <a:xfrm>
            <a:off x="2046576" y="377226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3</a:t>
            </a:r>
          </a:p>
        </p:txBody>
      </p:sp>
      <p:sp>
        <p:nvSpPr>
          <p:cNvPr id="74" name="Text Box 20"/>
          <p:cNvSpPr txBox="1">
            <a:spLocks noChangeArrowheads="1"/>
          </p:cNvSpPr>
          <p:nvPr/>
        </p:nvSpPr>
        <p:spPr bwMode="auto">
          <a:xfrm>
            <a:off x="2046576" y="413808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dirty="0">
                <a:solidFill>
                  <a:srgbClr val="000099"/>
                </a:solidFill>
                <a:latin typeface="Calibri" panose="020F0502020204030204" pitchFamily="34" charset="0"/>
                <a:ea typeface="华文楷体" panose="02010600040101010101" pitchFamily="2" charset="-122"/>
              </a:rPr>
              <a:t>发送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4</a:t>
            </a:r>
          </a:p>
        </p:txBody>
      </p:sp>
      <p:sp>
        <p:nvSpPr>
          <p:cNvPr id="75" name="Line 21"/>
          <p:cNvSpPr>
            <a:spLocks noChangeShapeType="1"/>
          </p:cNvSpPr>
          <p:nvPr/>
        </p:nvSpPr>
        <p:spPr bwMode="auto">
          <a:xfrm>
            <a:off x="2949253" y="4365141"/>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77" name="Text Box 23"/>
          <p:cNvSpPr txBox="1">
            <a:spLocks noChangeArrowheads="1"/>
          </p:cNvSpPr>
          <p:nvPr/>
        </p:nvSpPr>
        <p:spPr bwMode="auto">
          <a:xfrm>
            <a:off x="2046576" y="4533715"/>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5</a:t>
            </a:r>
          </a:p>
        </p:txBody>
      </p:sp>
      <p:sp>
        <p:nvSpPr>
          <p:cNvPr id="78" name="Text Box 24"/>
          <p:cNvSpPr txBox="1">
            <a:spLocks noChangeArrowheads="1"/>
          </p:cNvSpPr>
          <p:nvPr/>
        </p:nvSpPr>
        <p:spPr bwMode="auto">
          <a:xfrm>
            <a:off x="2046576" y="4909856"/>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6</a:t>
            </a:r>
          </a:p>
        </p:txBody>
      </p:sp>
      <p:grpSp>
        <p:nvGrpSpPr>
          <p:cNvPr id="80" name="Group 26"/>
          <p:cNvGrpSpPr>
            <a:grpSpLocks/>
          </p:cNvGrpSpPr>
          <p:nvPr/>
        </p:nvGrpSpPr>
        <p:grpSpPr bwMode="auto">
          <a:xfrm>
            <a:off x="2949253" y="6256232"/>
            <a:ext cx="3138854" cy="411687"/>
            <a:chOff x="2471" y="3668"/>
            <a:chExt cx="2142" cy="359"/>
          </a:xfrm>
        </p:grpSpPr>
        <p:sp>
          <p:nvSpPr>
            <p:cNvPr id="81" name="Line 27"/>
            <p:cNvSpPr>
              <a:spLocks noChangeShapeType="1"/>
            </p:cNvSpPr>
            <p:nvPr/>
          </p:nvSpPr>
          <p:spPr bwMode="auto">
            <a:xfrm>
              <a:off x="2471" y="3828"/>
              <a:ext cx="2142" cy="199"/>
            </a:xfrm>
            <a:prstGeom prst="line">
              <a:avLst/>
            </a:prstGeom>
            <a:noFill/>
            <a:ln w="38100">
              <a:solidFill>
                <a:srgbClr val="33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82" name="Text Box 28"/>
            <p:cNvSpPr txBox="1">
              <a:spLocks noChangeArrowheads="1"/>
            </p:cNvSpPr>
            <p:nvPr/>
          </p:nvSpPr>
          <p:spPr bwMode="auto">
            <a:xfrm rot="275181">
              <a:off x="3231" y="3668"/>
              <a:ext cx="6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dirty="0">
                  <a:solidFill>
                    <a:srgbClr val="000099"/>
                  </a:solidFill>
                  <a:latin typeface="Calibri" panose="020F0502020204030204" pitchFamily="34" charset="0"/>
                  <a:ea typeface="华文楷体" panose="02010600040101010101" pitchFamily="2" charset="-122"/>
                </a:rPr>
                <a:t>重传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3</a:t>
              </a:r>
            </a:p>
          </p:txBody>
        </p:sp>
      </p:grpSp>
      <p:sp>
        <p:nvSpPr>
          <p:cNvPr id="86" name="Line 32"/>
          <p:cNvSpPr>
            <a:spLocks noChangeShapeType="1"/>
          </p:cNvSpPr>
          <p:nvPr/>
        </p:nvSpPr>
        <p:spPr bwMode="auto">
          <a:xfrm>
            <a:off x="2955114" y="5495857"/>
            <a:ext cx="3137388"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87" name="Text Box 33"/>
          <p:cNvSpPr txBox="1">
            <a:spLocks noChangeArrowheads="1"/>
          </p:cNvSpPr>
          <p:nvPr/>
        </p:nvSpPr>
        <p:spPr bwMode="auto">
          <a:xfrm>
            <a:off x="2046576" y="531008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7</a:t>
            </a:r>
          </a:p>
        </p:txBody>
      </p:sp>
      <p:sp>
        <p:nvSpPr>
          <p:cNvPr id="90" name="Line 42"/>
          <p:cNvSpPr>
            <a:spLocks noChangeShapeType="1"/>
          </p:cNvSpPr>
          <p:nvPr/>
        </p:nvSpPr>
        <p:spPr bwMode="auto">
          <a:xfrm>
            <a:off x="2949253" y="3614006"/>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1" name="Line 43"/>
          <p:cNvSpPr>
            <a:spLocks noChangeShapeType="1"/>
          </p:cNvSpPr>
          <p:nvPr/>
        </p:nvSpPr>
        <p:spPr bwMode="auto">
          <a:xfrm>
            <a:off x="2949252" y="3989000"/>
            <a:ext cx="2300975" cy="175538"/>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2" name="Line 44"/>
          <p:cNvSpPr>
            <a:spLocks noChangeShapeType="1"/>
          </p:cNvSpPr>
          <p:nvPr/>
        </p:nvSpPr>
        <p:spPr bwMode="auto">
          <a:xfrm>
            <a:off x="2955114" y="4741282"/>
            <a:ext cx="3137388" cy="228207"/>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3" name="Line 45"/>
          <p:cNvSpPr>
            <a:spLocks noChangeShapeType="1"/>
          </p:cNvSpPr>
          <p:nvPr/>
        </p:nvSpPr>
        <p:spPr bwMode="auto">
          <a:xfrm>
            <a:off x="2955114" y="5118569"/>
            <a:ext cx="3137388"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grpSp>
        <p:nvGrpSpPr>
          <p:cNvPr id="9" name="组合 8"/>
          <p:cNvGrpSpPr/>
          <p:nvPr/>
        </p:nvGrpSpPr>
        <p:grpSpPr>
          <a:xfrm>
            <a:off x="4842741" y="4052251"/>
            <a:ext cx="170702" cy="237203"/>
            <a:chOff x="4904375" y="4292418"/>
            <a:chExt cx="170702" cy="277903"/>
          </a:xfrm>
        </p:grpSpPr>
        <p:cxnSp>
          <p:nvCxnSpPr>
            <p:cNvPr id="95" name="直接连接符 94"/>
            <p:cNvCxnSpPr/>
            <p:nvPr/>
          </p:nvCxnSpPr>
          <p:spPr>
            <a:xfrm>
              <a:off x="4904375" y="4292418"/>
              <a:ext cx="170702" cy="277903"/>
            </a:xfrm>
            <a:prstGeom prst="line">
              <a:avLst/>
            </a:prstGeom>
            <a:ln w="2540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4904375" y="4292418"/>
              <a:ext cx="140829" cy="277903"/>
            </a:xfrm>
            <a:prstGeom prst="line">
              <a:avLst/>
            </a:prstGeom>
            <a:ln w="25400">
              <a:solidFill>
                <a:srgbClr val="FF3300"/>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391497" y="3944633"/>
            <a:ext cx="775634" cy="2596431"/>
            <a:chOff x="1391497" y="3944633"/>
            <a:chExt cx="775634" cy="2596431"/>
          </a:xfrm>
        </p:grpSpPr>
        <p:sp>
          <p:nvSpPr>
            <p:cNvPr id="11" name="左大括号 10"/>
            <p:cNvSpPr/>
            <p:nvPr/>
          </p:nvSpPr>
          <p:spPr>
            <a:xfrm>
              <a:off x="1740349" y="3944633"/>
              <a:ext cx="426782" cy="2596431"/>
            </a:xfrm>
            <a:prstGeom prst="leftBrace">
              <a:avLst/>
            </a:prstGeom>
            <a:ln w="22225">
              <a:solidFill>
                <a:srgbClr val="CC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 name="Text Box 14"/>
            <p:cNvSpPr txBox="1">
              <a:spLocks noChangeArrowheads="1"/>
            </p:cNvSpPr>
            <p:nvPr/>
          </p:nvSpPr>
          <p:spPr bwMode="auto">
            <a:xfrm rot="10800000">
              <a:off x="1391497" y="4881438"/>
              <a:ext cx="430887" cy="569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rPr>
                <a:t>RTO</a:t>
              </a:r>
              <a:endParaRPr kumimoji="1" lang="zh-CN" altLang="en-US" sz="1600" i="0" u="none" strike="noStrike" kern="0" cap="none" spc="0" normalizeH="0" noProof="0" dirty="0">
                <a:ln>
                  <a:noFill/>
                </a:ln>
                <a:solidFill>
                  <a:srgbClr val="3333CC"/>
                </a:solidFill>
                <a:effectLst/>
                <a:uLnTx/>
                <a:uFillTx/>
                <a:latin typeface="Calibri" panose="020F0502020204030204" pitchFamily="34" charset="0"/>
                <a:ea typeface="华文楷体" panose="02010600040101010101" pitchFamily="2" charset="-122"/>
              </a:endParaRPr>
            </a:p>
          </p:txBody>
        </p:sp>
      </p:grpSp>
      <p:sp>
        <p:nvSpPr>
          <p:cNvPr id="43" name="文本框 42">
            <a:extLst>
              <a:ext uri="{FF2B5EF4-FFF2-40B4-BE49-F238E27FC236}">
                <a16:creationId xmlns:a16="http://schemas.microsoft.com/office/drawing/2014/main" id="{1661308E-54CC-489F-8163-85DD0BB83FBE}"/>
              </a:ext>
            </a:extLst>
          </p:cNvPr>
          <p:cNvSpPr txBox="1">
            <a:spLocks noChangeArrowheads="1"/>
          </p:cNvSpPr>
          <p:nvPr/>
        </p:nvSpPr>
        <p:spPr bwMode="auto">
          <a:xfrm>
            <a:off x="7067006" y="87868"/>
            <a:ext cx="1969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5.3.7   </a:t>
            </a:r>
            <a:r>
              <a:rPr lang="zh-CN" altLang="en-US" sz="1800" dirty="0">
                <a:solidFill>
                  <a:schemeClr val="bg2">
                    <a:lumMod val="75000"/>
                  </a:schemeClr>
                </a:solidFill>
                <a:latin typeface="Calibri" panose="020F0502020204030204" pitchFamily="34" charset="0"/>
                <a:ea typeface="黑体" panose="02010609060101010101" pitchFamily="49" charset="-122"/>
              </a:rPr>
              <a:t>丢失恢复</a:t>
            </a:r>
          </a:p>
        </p:txBody>
      </p:sp>
    </p:spTree>
    <p:custDataLst>
      <p:tags r:id="rId1"/>
    </p:custDataLst>
    <p:extLst>
      <p:ext uri="{BB962C8B-B14F-4D97-AF65-F5344CB8AC3E}">
        <p14:creationId xmlns:p14="http://schemas.microsoft.com/office/powerpoint/2010/main" val="428674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wipe(up)">
                                      <p:cBhvr>
                                        <p:cTn id="17" dur="500"/>
                                        <p:tgtEl>
                                          <p:spTgt spid="94"/>
                                        </p:tgtEl>
                                      </p:cBhvr>
                                    </p:animEffect>
                                  </p:childTnLst>
                                </p:cTn>
                              </p:par>
                              <p:par>
                                <p:cTn id="18" presetID="22" presetClass="entr" presetSubtype="1"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ipe(left)">
                                      <p:cBhvr>
                                        <p:cTn id="25" dur="500"/>
                                        <p:tgtEl>
                                          <p:spTgt spid="59"/>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wipe(left)">
                                      <p:cBhvr>
                                        <p:cTn id="29" dur="500"/>
                                        <p:tgtEl>
                                          <p:spTgt spid="6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wipe(left)">
                                      <p:cBhvr>
                                        <p:cTn id="32" dur="500"/>
                                        <p:tgtEl>
                                          <p:spTgt spid="72"/>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wipe(left)">
                                      <p:cBhvr>
                                        <p:cTn id="36" dur="500"/>
                                        <p:tgtEl>
                                          <p:spTgt spid="9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ipe(left)">
                                      <p:cBhvr>
                                        <p:cTn id="39" dur="500"/>
                                        <p:tgtEl>
                                          <p:spTgt spid="73"/>
                                        </p:tgtEl>
                                      </p:cBhvr>
                                    </p:animEffect>
                                  </p:childTnLst>
                                </p:cTn>
                              </p:par>
                            </p:childTnLst>
                          </p:cTn>
                        </p:par>
                        <p:par>
                          <p:cTn id="40" fill="hold">
                            <p:stCondLst>
                              <p:cond delay="1500"/>
                            </p:stCondLst>
                            <p:childTnLst>
                              <p:par>
                                <p:cTn id="41" presetID="22" presetClass="entr" presetSubtype="8" fill="hold" grpId="0" nodeType="afterEffect">
                                  <p:stCondLst>
                                    <p:cond delay="0"/>
                                  </p:stCondLst>
                                  <p:childTnLst>
                                    <p:set>
                                      <p:cBhvr>
                                        <p:cTn id="42" dur="1" fill="hold">
                                          <p:stCondLst>
                                            <p:cond delay="0"/>
                                          </p:stCondLst>
                                        </p:cTn>
                                        <p:tgtEl>
                                          <p:spTgt spid="91"/>
                                        </p:tgtEl>
                                        <p:attrNameLst>
                                          <p:attrName>style.visibility</p:attrName>
                                        </p:attrNameLst>
                                      </p:cBhvr>
                                      <p:to>
                                        <p:strVal val="visible"/>
                                      </p:to>
                                    </p:set>
                                    <p:animEffect transition="in" filter="wipe(left)">
                                      <p:cBhvr>
                                        <p:cTn id="43" dur="500"/>
                                        <p:tgtEl>
                                          <p:spTgt spid="91"/>
                                        </p:tgtEl>
                                      </p:cBhvr>
                                    </p:animEffect>
                                  </p:childTnLst>
                                </p:cTn>
                              </p:par>
                            </p:childTnLst>
                          </p:cTn>
                        </p:par>
                        <p:par>
                          <p:cTn id="44" fill="hold">
                            <p:stCondLst>
                              <p:cond delay="2000"/>
                            </p:stCondLst>
                            <p:childTnLst>
                              <p:par>
                                <p:cTn id="45" presetID="16" presetClass="entr" presetSubtype="37"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outVertical)">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wipe(right)">
                                      <p:cBhvr>
                                        <p:cTn id="52" dur="500"/>
                                        <p:tgtEl>
                                          <p:spTgt spid="62"/>
                                        </p:tgtEl>
                                      </p:cBhvr>
                                    </p:animEffect>
                                  </p:childTnLst>
                                </p:cTn>
                              </p:par>
                            </p:childTnLst>
                          </p:cTn>
                        </p:par>
                        <p:par>
                          <p:cTn id="53" fill="hold">
                            <p:stCondLst>
                              <p:cond delay="500"/>
                            </p:stCondLst>
                            <p:childTnLst>
                              <p:par>
                                <p:cTn id="54" presetID="22" presetClass="entr" presetSubtype="2" fill="hold" grpId="0" nodeType="after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wipe(right)">
                                      <p:cBhvr>
                                        <p:cTn id="56" dur="500"/>
                                        <p:tgtEl>
                                          <p:spTgt spid="61"/>
                                        </p:tgtEl>
                                      </p:cBhvr>
                                    </p:animEffect>
                                  </p:childTnLst>
                                </p:cTn>
                              </p:par>
                              <p:par>
                                <p:cTn id="57" presetID="22" presetClass="entr" presetSubtype="2"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wipe(right)">
                                      <p:cBhvr>
                                        <p:cTn id="59" dur="500"/>
                                        <p:tgtEl>
                                          <p:spTgt spid="67"/>
                                        </p:tgtEl>
                                      </p:cBhvr>
                                    </p:animEffect>
                                  </p:childTnLst>
                                </p:cTn>
                              </p:par>
                            </p:childTnLst>
                          </p:cTn>
                        </p:par>
                        <p:par>
                          <p:cTn id="60" fill="hold">
                            <p:stCondLst>
                              <p:cond delay="1000"/>
                            </p:stCondLst>
                            <p:childTnLst>
                              <p:par>
                                <p:cTn id="61" presetID="22" presetClass="entr" presetSubtype="2" fill="hold" grpId="0" nodeType="after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wipe(right)">
                                      <p:cBhvr>
                                        <p:cTn id="63" dur="500"/>
                                        <p:tgtEl>
                                          <p:spTgt spid="6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wipe(left)">
                                      <p:cBhvr>
                                        <p:cTn id="68" dur="500"/>
                                        <p:tgtEl>
                                          <p:spTgt spid="74"/>
                                        </p:tgtEl>
                                      </p:cBhvr>
                                    </p:animEffec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wipe(left)">
                                      <p:cBhvr>
                                        <p:cTn id="72" dur="500"/>
                                        <p:tgtEl>
                                          <p:spTgt spid="75"/>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animEffect transition="in" filter="wipe(left)">
                                      <p:cBhvr>
                                        <p:cTn id="75" dur="500"/>
                                        <p:tgtEl>
                                          <p:spTgt spid="77"/>
                                        </p:tgtEl>
                                      </p:cBhvr>
                                    </p:animEffect>
                                  </p:childTnLst>
                                </p:cTn>
                              </p:par>
                            </p:childTnLst>
                          </p:cTn>
                        </p:par>
                        <p:par>
                          <p:cTn id="76" fill="hold">
                            <p:stCondLst>
                              <p:cond delay="1000"/>
                            </p:stCondLst>
                            <p:childTnLst>
                              <p:par>
                                <p:cTn id="77" presetID="22" presetClass="entr" presetSubtype="8" fill="hold" grpId="0" nodeType="after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wipe(left)">
                                      <p:cBhvr>
                                        <p:cTn id="79" dur="500"/>
                                        <p:tgtEl>
                                          <p:spTgt spid="92"/>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78"/>
                                        </p:tgtEl>
                                        <p:attrNameLst>
                                          <p:attrName>style.visibility</p:attrName>
                                        </p:attrNameLst>
                                      </p:cBhvr>
                                      <p:to>
                                        <p:strVal val="visible"/>
                                      </p:to>
                                    </p:set>
                                    <p:animEffect transition="in" filter="wipe(left)">
                                      <p:cBhvr>
                                        <p:cTn id="82" dur="500"/>
                                        <p:tgtEl>
                                          <p:spTgt spid="78"/>
                                        </p:tgtEl>
                                      </p:cBhvr>
                                    </p:animEffect>
                                  </p:childTnLst>
                                </p:cTn>
                              </p:par>
                            </p:childTnLst>
                          </p:cTn>
                        </p:par>
                        <p:par>
                          <p:cTn id="83" fill="hold">
                            <p:stCondLst>
                              <p:cond delay="1500"/>
                            </p:stCondLst>
                            <p:childTnLst>
                              <p:par>
                                <p:cTn id="84" presetID="22" presetClass="entr" presetSubtype="8" fill="hold" grpId="0" nodeType="after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wipe(left)">
                                      <p:cBhvr>
                                        <p:cTn id="86" dur="500"/>
                                        <p:tgtEl>
                                          <p:spTgt spid="9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87"/>
                                        </p:tgtEl>
                                        <p:attrNameLst>
                                          <p:attrName>style.visibility</p:attrName>
                                        </p:attrNameLst>
                                      </p:cBhvr>
                                      <p:to>
                                        <p:strVal val="visible"/>
                                      </p:to>
                                    </p:set>
                                    <p:animEffect transition="in" filter="wipe(left)">
                                      <p:cBhvr>
                                        <p:cTn id="89" dur="500"/>
                                        <p:tgtEl>
                                          <p:spTgt spid="87"/>
                                        </p:tgtEl>
                                      </p:cBhvr>
                                    </p:animEffect>
                                  </p:childTnLst>
                                </p:cTn>
                              </p:par>
                            </p:childTnLst>
                          </p:cTn>
                        </p:par>
                        <p:par>
                          <p:cTn id="90" fill="hold">
                            <p:stCondLst>
                              <p:cond delay="2000"/>
                            </p:stCondLst>
                            <p:childTnLst>
                              <p:par>
                                <p:cTn id="91" presetID="22" presetClass="entr" presetSubtype="8" fill="hold" grpId="0" nodeType="afterEffect">
                                  <p:stCondLst>
                                    <p:cond delay="0"/>
                                  </p:stCondLst>
                                  <p:childTnLst>
                                    <p:set>
                                      <p:cBhvr>
                                        <p:cTn id="92" dur="1" fill="hold">
                                          <p:stCondLst>
                                            <p:cond delay="0"/>
                                          </p:stCondLst>
                                        </p:cTn>
                                        <p:tgtEl>
                                          <p:spTgt spid="86"/>
                                        </p:tgtEl>
                                        <p:attrNameLst>
                                          <p:attrName>style.visibility</p:attrName>
                                        </p:attrNameLst>
                                      </p:cBhvr>
                                      <p:to>
                                        <p:strVal val="visible"/>
                                      </p:to>
                                    </p:set>
                                    <p:animEffect transition="in" filter="wipe(left)">
                                      <p:cBhvr>
                                        <p:cTn id="93" dur="500"/>
                                        <p:tgtEl>
                                          <p:spTgt spid="8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12"/>
                                        </p:tgtEl>
                                        <p:attrNameLst>
                                          <p:attrName>style.visibility</p:attrName>
                                        </p:attrNameLst>
                                      </p:cBhvr>
                                      <p:to>
                                        <p:strVal val="visible"/>
                                      </p:to>
                                    </p:set>
                                    <p:animEffect transition="in" filter="wipe(up)">
                                      <p:cBhvr>
                                        <p:cTn id="98" dur="500"/>
                                        <p:tgtEl>
                                          <p:spTgt spid="12"/>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80"/>
                                        </p:tgtEl>
                                        <p:attrNameLst>
                                          <p:attrName>style.visibility</p:attrName>
                                        </p:attrNameLst>
                                      </p:cBhvr>
                                      <p:to>
                                        <p:strVal val="visible"/>
                                      </p:to>
                                    </p:set>
                                    <p:animEffect transition="in" filter="wipe(left)">
                                      <p:cBhvr>
                                        <p:cTn id="10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59" grpId="0"/>
      <p:bldP spid="60" grpId="0" animBg="1"/>
      <p:bldP spid="61" grpId="0" animBg="1"/>
      <p:bldP spid="62" grpId="0"/>
      <p:bldP spid="68" grpId="0" animBg="1"/>
      <p:bldP spid="72" grpId="0"/>
      <p:bldP spid="73" grpId="0"/>
      <p:bldP spid="74" grpId="0"/>
      <p:bldP spid="75" grpId="0" animBg="1"/>
      <p:bldP spid="77" grpId="0"/>
      <p:bldP spid="78" grpId="0"/>
      <p:bldP spid="86" grpId="0" animBg="1"/>
      <p:bldP spid="87" grpId="0"/>
      <p:bldP spid="90" grpId="0" animBg="1"/>
      <p:bldP spid="91" grpId="0" animBg="1"/>
      <p:bldP spid="92" grpId="0" animBg="1"/>
      <p:bldP spid="9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快速重传 </a:t>
            </a:r>
            <a:r>
              <a:rPr lang="en-US" altLang="zh-CN" dirty="0"/>
              <a:t>(fast retransmit)</a:t>
            </a:r>
            <a:endParaRPr lang="zh-CN" altLang="en-US" dirty="0"/>
          </a:p>
        </p:txBody>
      </p:sp>
      <p:sp>
        <p:nvSpPr>
          <p:cNvPr id="3" name="内容占位符 2"/>
          <p:cNvSpPr>
            <a:spLocks noGrp="1"/>
          </p:cNvSpPr>
          <p:nvPr>
            <p:ph idx="1"/>
          </p:nvPr>
        </p:nvSpPr>
        <p:spPr>
          <a:xfrm>
            <a:off x="457200" y="1366281"/>
            <a:ext cx="8579553" cy="3976428"/>
          </a:xfrm>
        </p:spPr>
        <p:txBody>
          <a:bodyPr/>
          <a:lstStyle/>
          <a:p>
            <a:r>
              <a:rPr lang="zh-CN" altLang="en-US" sz="2000" dirty="0"/>
              <a:t>基本思想：重复确认触发重传</a:t>
            </a:r>
          </a:p>
          <a:p>
            <a:pPr lvl="1">
              <a:lnSpc>
                <a:spcPct val="150000"/>
              </a:lnSpc>
              <a:spcBef>
                <a:spcPts val="600"/>
              </a:spcBef>
            </a:pPr>
            <a:r>
              <a:rPr lang="zh-CN" altLang="en-US" sz="1600" dirty="0"/>
              <a:t>接收方：当报文段到达，立刻回复</a:t>
            </a:r>
            <a:r>
              <a:rPr lang="en-US" altLang="zh-CN" sz="1600" dirty="0"/>
              <a:t>ACK</a:t>
            </a:r>
            <a:r>
              <a:rPr lang="zh-CN" altLang="en-US" sz="1600" dirty="0"/>
              <a:t>，即使该序号已被确认过</a:t>
            </a:r>
            <a:endParaRPr lang="en-US" altLang="zh-CN" sz="1600" dirty="0"/>
          </a:p>
          <a:p>
            <a:pPr lvl="2">
              <a:lnSpc>
                <a:spcPct val="150000"/>
              </a:lnSpc>
              <a:spcBef>
                <a:spcPts val="600"/>
              </a:spcBef>
            </a:pPr>
            <a:r>
              <a:rPr lang="zh-CN" altLang="zh-CN" sz="1600" dirty="0"/>
              <a:t>要求接收方不要等待自己发送数据时才进行捎带确认，而是要立即发送</a:t>
            </a:r>
            <a:r>
              <a:rPr lang="en-US" altLang="zh-CN" sz="1600" dirty="0"/>
              <a:t>ACK</a:t>
            </a:r>
            <a:r>
              <a:rPr lang="zh-CN" altLang="zh-CN" sz="1600" dirty="0"/>
              <a:t>，即使收到了</a:t>
            </a:r>
            <a:r>
              <a:rPr lang="zh-CN" altLang="en-US" sz="1600" dirty="0"/>
              <a:t>乱序</a:t>
            </a:r>
            <a:r>
              <a:rPr lang="zh-CN" altLang="zh-CN" sz="1600" dirty="0"/>
              <a:t>的报文段也要立即发出对已收到的报文段的重复确认</a:t>
            </a:r>
            <a:endParaRPr lang="en-US" altLang="zh-CN" sz="1600" dirty="0"/>
          </a:p>
          <a:p>
            <a:pPr lvl="3">
              <a:lnSpc>
                <a:spcPct val="150000"/>
              </a:lnSpc>
              <a:spcBef>
                <a:spcPts val="600"/>
              </a:spcBef>
            </a:pPr>
            <a:r>
              <a:rPr lang="zh-CN" altLang="en-US" dirty="0"/>
              <a:t>同一个确认的再一次重传称为重复确认 </a:t>
            </a:r>
            <a:r>
              <a:rPr lang="en-US" altLang="zh-CN" dirty="0"/>
              <a:t>(duplicate ACK)</a:t>
            </a:r>
          </a:p>
          <a:p>
            <a:pPr lvl="1">
              <a:lnSpc>
                <a:spcPct val="150000"/>
              </a:lnSpc>
              <a:spcBef>
                <a:spcPts val="600"/>
              </a:spcBef>
            </a:pPr>
            <a:r>
              <a:rPr lang="zh-CN" altLang="en-US" sz="1600" dirty="0"/>
              <a:t>发送方：收到一个重复</a:t>
            </a:r>
            <a:r>
              <a:rPr lang="en-US" altLang="zh-CN" sz="1600" dirty="0"/>
              <a:t>ACK</a:t>
            </a:r>
            <a:r>
              <a:rPr lang="zh-CN" altLang="en-US" sz="1600" dirty="0"/>
              <a:t>，就知道接收方必定收到乱序到达的报文段，表明其前面的分组可能丢失</a:t>
            </a:r>
            <a:endParaRPr lang="en-US" altLang="zh-CN" sz="1600" dirty="0"/>
          </a:p>
          <a:p>
            <a:pPr lvl="2">
              <a:lnSpc>
                <a:spcPct val="150000"/>
              </a:lnSpc>
              <a:spcBef>
                <a:spcPts val="600"/>
              </a:spcBef>
            </a:pPr>
            <a:r>
              <a:rPr lang="zh-CN" altLang="en-US" sz="1600" dirty="0"/>
              <a:t>也可能只是延迟，未丢失</a:t>
            </a:r>
            <a:endParaRPr lang="en-US" altLang="zh-CN" sz="1600" dirty="0"/>
          </a:p>
          <a:p>
            <a:pPr lvl="2">
              <a:lnSpc>
                <a:spcPct val="150000"/>
              </a:lnSpc>
              <a:spcBef>
                <a:spcPts val="600"/>
              </a:spcBef>
            </a:pPr>
            <a:r>
              <a:rPr lang="zh-CN" altLang="en-US" sz="1600" dirty="0"/>
              <a:t>发送方等待，一旦收到一定数量 </a:t>
            </a:r>
            <a:r>
              <a:rPr lang="en-US" altLang="zh-CN" sz="1600" dirty="0"/>
              <a:t>(</a:t>
            </a:r>
            <a:r>
              <a:rPr lang="zh-CN" altLang="en-US" sz="1600" dirty="0"/>
              <a:t>实际应用中，</a:t>
            </a:r>
            <a:r>
              <a:rPr lang="en-US" altLang="zh-CN" sz="1600" dirty="0"/>
              <a:t>3) </a:t>
            </a:r>
            <a:r>
              <a:rPr lang="zh-CN" altLang="en-US" sz="1600" dirty="0"/>
              <a:t>的重复</a:t>
            </a:r>
            <a:r>
              <a:rPr lang="en-US" altLang="zh-CN" sz="1600" dirty="0"/>
              <a:t>ACK</a:t>
            </a:r>
            <a:r>
              <a:rPr lang="zh-CN" altLang="en-US" sz="1600" dirty="0"/>
              <a:t>，立即触发重传</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19</a:t>
            </a:fld>
            <a:endParaRPr lang="zh-CN" altLang="en-US" dirty="0"/>
          </a:p>
        </p:txBody>
      </p:sp>
      <p:sp>
        <p:nvSpPr>
          <p:cNvPr id="6" name="文本框 5">
            <a:extLst>
              <a:ext uri="{FF2B5EF4-FFF2-40B4-BE49-F238E27FC236}">
                <a16:creationId xmlns:a16="http://schemas.microsoft.com/office/drawing/2014/main" id="{D6C0B2E0-B83B-4C29-AFDC-09B5A8CCD915}"/>
              </a:ext>
            </a:extLst>
          </p:cNvPr>
          <p:cNvSpPr txBox="1">
            <a:spLocks noChangeArrowheads="1"/>
          </p:cNvSpPr>
          <p:nvPr/>
        </p:nvSpPr>
        <p:spPr bwMode="auto">
          <a:xfrm>
            <a:off x="7067006" y="87868"/>
            <a:ext cx="1969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5.3.7   </a:t>
            </a:r>
            <a:r>
              <a:rPr lang="zh-CN" altLang="en-US" sz="1800" dirty="0">
                <a:solidFill>
                  <a:schemeClr val="bg2">
                    <a:lumMod val="75000"/>
                  </a:schemeClr>
                </a:solidFill>
                <a:latin typeface="Calibri" panose="020F0502020204030204" pitchFamily="34" charset="0"/>
                <a:ea typeface="黑体" panose="02010609060101010101" pitchFamily="49" charset="-122"/>
              </a:rPr>
              <a:t>丢失恢复</a:t>
            </a:r>
          </a:p>
        </p:txBody>
      </p:sp>
    </p:spTree>
    <p:custDataLst>
      <p:tags r:id="rId1"/>
    </p:custDataLst>
    <p:extLst>
      <p:ext uri="{BB962C8B-B14F-4D97-AF65-F5344CB8AC3E}">
        <p14:creationId xmlns:p14="http://schemas.microsoft.com/office/powerpoint/2010/main" val="298243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dissolve">
                                      <p:cBhvr>
                                        <p:cTn id="26" dur="500"/>
                                        <p:tgtEl>
                                          <p:spTgt spid="3">
                                            <p:txEl>
                                              <p:pRg st="4" end="4"/>
                                            </p:txEl>
                                          </p:spTgt>
                                        </p:tgtEl>
                                      </p:cBhvr>
                                    </p:animEffec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4" fill="hold" nodeType="clickEffect">
                                  <p:stCondLst>
                                    <p:cond delay="0"/>
                                  </p:stCondLst>
                                  <p:childTnLst>
                                    <p:animEffect transition="out" filter="wipe(down)">
                                      <p:cBhvr>
                                        <p:cTn id="39" dur="500"/>
                                        <p:tgtEl>
                                          <p:spTgt spid="3">
                                            <p:txEl>
                                              <p:pRg st="1" end="1"/>
                                            </p:txEl>
                                          </p:spTgt>
                                        </p:tgtEl>
                                      </p:cBhvr>
                                    </p:animEffect>
                                    <p:set>
                                      <p:cBhvr>
                                        <p:cTn id="40" dur="1" fill="hold">
                                          <p:stCondLst>
                                            <p:cond delay="499"/>
                                          </p:stCondLst>
                                        </p:cTn>
                                        <p:tgtEl>
                                          <p:spTgt spid="3">
                                            <p:txEl>
                                              <p:pRg st="1" end="1"/>
                                            </p:txEl>
                                          </p:spTgt>
                                        </p:tgtEl>
                                        <p:attrNameLst>
                                          <p:attrName>style.visibility</p:attrName>
                                        </p:attrNameLst>
                                      </p:cBhvr>
                                      <p:to>
                                        <p:strVal val="hidden"/>
                                      </p:to>
                                    </p:set>
                                  </p:childTnLst>
                                </p:cTn>
                              </p:par>
                              <p:par>
                                <p:cTn id="41" presetID="22" presetClass="exit" presetSubtype="4" fill="hold" nodeType="withEffect">
                                  <p:stCondLst>
                                    <p:cond delay="0"/>
                                  </p:stCondLst>
                                  <p:childTnLst>
                                    <p:animEffect transition="out" filter="wipe(down)">
                                      <p:cBhvr>
                                        <p:cTn id="42" dur="500"/>
                                        <p:tgtEl>
                                          <p:spTgt spid="3">
                                            <p:txEl>
                                              <p:pRg st="2" end="2"/>
                                            </p:txEl>
                                          </p:spTgt>
                                        </p:tgtEl>
                                      </p:cBhvr>
                                    </p:animEffect>
                                    <p:set>
                                      <p:cBhvr>
                                        <p:cTn id="43" dur="1" fill="hold">
                                          <p:stCondLst>
                                            <p:cond delay="499"/>
                                          </p:stCondLst>
                                        </p:cTn>
                                        <p:tgtEl>
                                          <p:spTgt spid="3">
                                            <p:txEl>
                                              <p:pRg st="2" end="2"/>
                                            </p:txEl>
                                          </p:spTgt>
                                        </p:tgtEl>
                                        <p:attrNameLst>
                                          <p:attrName>style.visibility</p:attrName>
                                        </p:attrNameLst>
                                      </p:cBhvr>
                                      <p:to>
                                        <p:strVal val="hidden"/>
                                      </p:to>
                                    </p:set>
                                  </p:childTnLst>
                                </p:cTn>
                              </p:par>
                              <p:par>
                                <p:cTn id="44" presetID="22" presetClass="exit" presetSubtype="4" fill="hold" nodeType="withEffect">
                                  <p:stCondLst>
                                    <p:cond delay="0"/>
                                  </p:stCondLst>
                                  <p:childTnLst>
                                    <p:animEffect transition="out" filter="wipe(down)">
                                      <p:cBhvr>
                                        <p:cTn id="45" dur="500"/>
                                        <p:tgtEl>
                                          <p:spTgt spid="3">
                                            <p:txEl>
                                              <p:pRg st="3" end="3"/>
                                            </p:txEl>
                                          </p:spTgt>
                                        </p:tgtEl>
                                      </p:cBhvr>
                                    </p:animEffect>
                                    <p:set>
                                      <p:cBhvr>
                                        <p:cTn id="46" dur="1" fill="hold">
                                          <p:stCondLst>
                                            <p:cond delay="499"/>
                                          </p:stCondLst>
                                        </p:cTn>
                                        <p:tgtEl>
                                          <p:spTgt spid="3">
                                            <p:txEl>
                                              <p:pRg st="3" end="3"/>
                                            </p:txEl>
                                          </p:spTgt>
                                        </p:tgtEl>
                                        <p:attrNameLst>
                                          <p:attrName>style.visibility</p:attrName>
                                        </p:attrNameLst>
                                      </p:cBhvr>
                                      <p:to>
                                        <p:strVal val="hidden"/>
                                      </p:to>
                                    </p:set>
                                  </p:childTnLst>
                                </p:cTn>
                              </p:par>
                              <p:par>
                                <p:cTn id="47" presetID="22" presetClass="exit" presetSubtype="4" fill="hold" nodeType="withEffect">
                                  <p:stCondLst>
                                    <p:cond delay="0"/>
                                  </p:stCondLst>
                                  <p:childTnLst>
                                    <p:animEffect transition="out" filter="wipe(down)">
                                      <p:cBhvr>
                                        <p:cTn id="48" dur="500"/>
                                        <p:tgtEl>
                                          <p:spTgt spid="3">
                                            <p:txEl>
                                              <p:pRg st="4" end="4"/>
                                            </p:txEl>
                                          </p:spTgt>
                                        </p:tgtEl>
                                      </p:cBhvr>
                                    </p:animEffect>
                                    <p:set>
                                      <p:cBhvr>
                                        <p:cTn id="49" dur="1" fill="hold">
                                          <p:stCondLst>
                                            <p:cond delay="499"/>
                                          </p:stCondLst>
                                        </p:cTn>
                                        <p:tgtEl>
                                          <p:spTgt spid="3">
                                            <p:txEl>
                                              <p:pRg st="4" end="4"/>
                                            </p:txEl>
                                          </p:spTgt>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500"/>
                                        <p:tgtEl>
                                          <p:spTgt spid="3">
                                            <p:txEl>
                                              <p:pRg st="5" end="5"/>
                                            </p:txEl>
                                          </p:spTgt>
                                        </p:tgtEl>
                                      </p:cBhvr>
                                    </p:animEffect>
                                    <p:set>
                                      <p:cBhvr>
                                        <p:cTn id="52" dur="1" fill="hold">
                                          <p:stCondLst>
                                            <p:cond delay="499"/>
                                          </p:stCondLst>
                                        </p:cTn>
                                        <p:tgtEl>
                                          <p:spTgt spid="3">
                                            <p:txEl>
                                              <p:pRg st="5" end="5"/>
                                            </p:txEl>
                                          </p:spTgt>
                                        </p:tgtEl>
                                        <p:attrNameLst>
                                          <p:attrName>style.visibility</p:attrName>
                                        </p:attrNameLst>
                                      </p:cBhvr>
                                      <p:to>
                                        <p:strVal val="hidden"/>
                                      </p:to>
                                    </p:set>
                                  </p:childTnLst>
                                </p:cTn>
                              </p:par>
                              <p:par>
                                <p:cTn id="53" presetID="22" presetClass="exit" presetSubtype="4" fill="hold" nodeType="withEffect">
                                  <p:stCondLst>
                                    <p:cond delay="0"/>
                                  </p:stCondLst>
                                  <p:childTnLst>
                                    <p:animEffect transition="out" filter="wipe(down)">
                                      <p:cBhvr>
                                        <p:cTn id="54" dur="500"/>
                                        <p:tgtEl>
                                          <p:spTgt spid="3">
                                            <p:txEl>
                                              <p:pRg st="6" end="6"/>
                                            </p:txEl>
                                          </p:spTgt>
                                        </p:tgtEl>
                                      </p:cBhvr>
                                    </p:animEffect>
                                    <p:set>
                                      <p:cBhvr>
                                        <p:cTn id="55"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319346"/>
            <a:ext cx="8229600" cy="5538654"/>
          </a:xfrm>
        </p:spPr>
        <p:txBody>
          <a:bodyPr/>
          <a:lstStyle/>
          <a:p>
            <a:pPr>
              <a:lnSpc>
                <a:spcPct val="150000"/>
              </a:lnSpc>
            </a:pPr>
            <a:r>
              <a:rPr lang="en-US" altLang="zh-CN" dirty="0">
                <a:solidFill>
                  <a:schemeClr val="bg1">
                    <a:lumMod val="75000"/>
                  </a:schemeClr>
                </a:solidFill>
              </a:rPr>
              <a:t>5.1  </a:t>
            </a:r>
            <a:r>
              <a:rPr lang="zh-CN" altLang="en-US" dirty="0">
                <a:solidFill>
                  <a:schemeClr val="bg1">
                    <a:lumMod val="75000"/>
                  </a:schemeClr>
                </a:solidFill>
              </a:rPr>
              <a:t>传输层协议概述</a:t>
            </a:r>
            <a:endParaRPr lang="en-US" altLang="zh-CN" dirty="0">
              <a:solidFill>
                <a:schemeClr val="bg1">
                  <a:lumMod val="75000"/>
                </a:schemeClr>
              </a:solidFill>
            </a:endParaRPr>
          </a:p>
          <a:p>
            <a:r>
              <a:rPr lang="en-US" altLang="zh-CN" dirty="0">
                <a:solidFill>
                  <a:schemeClr val="bg1">
                    <a:lumMod val="75000"/>
                  </a:schemeClr>
                </a:solidFill>
              </a:rPr>
              <a:t>5.2  </a:t>
            </a:r>
            <a:r>
              <a:rPr lang="zh-CN" altLang="en-US" dirty="0">
                <a:solidFill>
                  <a:schemeClr val="bg1">
                    <a:lumMod val="75000"/>
                  </a:schemeClr>
                </a:solidFill>
              </a:rPr>
              <a:t>用户数据报协议 </a:t>
            </a:r>
            <a:r>
              <a:rPr lang="en-US" altLang="zh-CN" dirty="0">
                <a:solidFill>
                  <a:schemeClr val="bg1">
                    <a:lumMod val="75000"/>
                  </a:schemeClr>
                </a:solidFill>
              </a:rPr>
              <a:t>UDP</a:t>
            </a:r>
          </a:p>
          <a:p>
            <a:r>
              <a:rPr lang="en-US" altLang="zh-CN" dirty="0"/>
              <a:t>5.3  </a:t>
            </a:r>
            <a:r>
              <a:rPr lang="zh-CN" altLang="en-US" dirty="0"/>
              <a:t>传输控制协议 </a:t>
            </a:r>
            <a:r>
              <a:rPr lang="en-US" altLang="zh-CN" dirty="0"/>
              <a:t>TCP </a:t>
            </a:r>
          </a:p>
          <a:p>
            <a:pPr lvl="1">
              <a:spcBef>
                <a:spcPts val="1200"/>
              </a:spcBef>
            </a:pPr>
            <a:r>
              <a:rPr lang="en-US" altLang="zh-CN" dirty="0"/>
              <a:t>5.3.1  TCP</a:t>
            </a:r>
            <a:r>
              <a:rPr lang="zh-CN" altLang="en-US" dirty="0"/>
              <a:t>协议概述</a:t>
            </a:r>
            <a:endParaRPr lang="en-US" altLang="zh-CN" dirty="0"/>
          </a:p>
          <a:p>
            <a:pPr lvl="1">
              <a:spcBef>
                <a:spcPts val="1200"/>
              </a:spcBef>
            </a:pPr>
            <a:r>
              <a:rPr lang="en-US" altLang="zh-CN" dirty="0"/>
              <a:t>5.3.2  TCP</a:t>
            </a:r>
            <a:r>
              <a:rPr lang="zh-CN" altLang="en-US" dirty="0"/>
              <a:t>报文段格式</a:t>
            </a:r>
            <a:endParaRPr lang="en-US" altLang="zh-CN" dirty="0"/>
          </a:p>
          <a:p>
            <a:pPr lvl="1">
              <a:spcBef>
                <a:spcPts val="1200"/>
              </a:spcBef>
            </a:pPr>
            <a:r>
              <a:rPr lang="en-US" altLang="zh-CN" dirty="0"/>
              <a:t>5.3.3  </a:t>
            </a:r>
            <a:r>
              <a:rPr lang="zh-CN" altLang="en-US" dirty="0"/>
              <a:t>连接管理</a:t>
            </a:r>
            <a:endParaRPr lang="en-US" altLang="zh-CN" dirty="0"/>
          </a:p>
          <a:p>
            <a:pPr lvl="1">
              <a:spcBef>
                <a:spcPts val="1200"/>
              </a:spcBef>
            </a:pPr>
            <a:r>
              <a:rPr lang="en-US" altLang="zh-CN" dirty="0"/>
              <a:t>5.3.4  </a:t>
            </a:r>
            <a:r>
              <a:rPr lang="zh-CN" altLang="en-US" dirty="0"/>
              <a:t>滑动窗口</a:t>
            </a:r>
            <a:endParaRPr lang="en-US" altLang="zh-CN" dirty="0"/>
          </a:p>
          <a:p>
            <a:pPr lvl="1">
              <a:spcBef>
                <a:spcPts val="1200"/>
              </a:spcBef>
            </a:pPr>
            <a:r>
              <a:rPr lang="en-US" altLang="zh-CN" dirty="0"/>
              <a:t>5.3.5  </a:t>
            </a:r>
            <a:r>
              <a:rPr lang="zh-CN" altLang="en-US" dirty="0"/>
              <a:t>流量控制</a:t>
            </a:r>
            <a:endParaRPr lang="en-US" altLang="zh-CN" dirty="0"/>
          </a:p>
          <a:p>
            <a:pPr lvl="1">
              <a:spcBef>
                <a:spcPts val="1200"/>
              </a:spcBef>
            </a:pPr>
            <a:r>
              <a:rPr lang="en-US" altLang="zh-CN" dirty="0"/>
              <a:t>5.3.6  </a:t>
            </a:r>
            <a:r>
              <a:rPr lang="zh-CN" altLang="en-US" dirty="0"/>
              <a:t>触发传输</a:t>
            </a:r>
            <a:endParaRPr lang="en-US" altLang="zh-CN" dirty="0"/>
          </a:p>
          <a:p>
            <a:pPr lvl="1">
              <a:spcBef>
                <a:spcPts val="1200"/>
              </a:spcBef>
            </a:pPr>
            <a:r>
              <a:rPr lang="en-US" altLang="zh-CN" dirty="0"/>
              <a:t>5.3.7  </a:t>
            </a:r>
            <a:r>
              <a:rPr lang="zh-CN" altLang="en-US" dirty="0"/>
              <a:t>丢失恢复</a:t>
            </a:r>
            <a:endParaRPr lang="en-US" altLang="zh-CN" dirty="0"/>
          </a:p>
          <a:p>
            <a:pPr lvl="1">
              <a:spcBef>
                <a:spcPts val="1200"/>
              </a:spcBef>
            </a:pPr>
            <a:r>
              <a:rPr lang="en-US" altLang="zh-CN" dirty="0"/>
              <a:t>5.3.8  </a:t>
            </a:r>
            <a:r>
              <a:rPr lang="zh-CN" altLang="en-US" dirty="0"/>
              <a:t>拥塞控制</a:t>
            </a:r>
            <a:endParaRPr lang="en-US" altLang="zh-CN" dirty="0"/>
          </a:p>
          <a:p>
            <a:pPr lvl="1"/>
            <a:endParaRPr lang="en-US" altLang="zh-CN" dirty="0"/>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custDataLst>
      <p:tags r:id="rId1"/>
    </p:custDataLst>
    <p:extLst>
      <p:ext uri="{BB962C8B-B14F-4D97-AF65-F5344CB8AC3E}">
        <p14:creationId xmlns:p14="http://schemas.microsoft.com/office/powerpoint/2010/main" val="2153365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3" end="3"/>
                                            </p:txEl>
                                          </p:spTgt>
                                        </p:tgtEl>
                                        <p:attrNameLst>
                                          <p:attrName>style.opacity</p:attrName>
                                        </p:attrNameLst>
                                      </p:cBhvr>
                                      <p:to>
                                        <p:strVal val="0.25"/>
                                      </p:to>
                                    </p:set>
                                    <p:animEffect filter="image" prLst="opacity: 0.25">
                                      <p:cBhvr rctx="IE">
                                        <p:cTn id="7" dur="indefinite"/>
                                        <p:tgtEl>
                                          <p:spTgt spid="3">
                                            <p:txEl>
                                              <p:pRg st="3" end="3"/>
                                            </p:txEl>
                                          </p:spTgt>
                                        </p:tgtEl>
                                      </p:cBhvr>
                                    </p:animEffect>
                                  </p:childTnLst>
                                </p:cTn>
                              </p:par>
                              <p:par>
                                <p:cTn id="8" presetID="9" presetClass="emph" presetSubtype="0" nodeType="withEffect">
                                  <p:stCondLst>
                                    <p:cond delay="0"/>
                                  </p:stCondLst>
                                  <p:childTnLst>
                                    <p:set>
                                      <p:cBhvr rctx="PPT">
                                        <p:cTn id="9" dur="indefinite"/>
                                        <p:tgtEl>
                                          <p:spTgt spid="3">
                                            <p:txEl>
                                              <p:pRg st="5" end="5"/>
                                            </p:txEl>
                                          </p:spTgt>
                                        </p:tgtEl>
                                        <p:attrNameLst>
                                          <p:attrName>style.opacity</p:attrName>
                                        </p:attrNameLst>
                                      </p:cBhvr>
                                      <p:to>
                                        <p:strVal val="0.25"/>
                                      </p:to>
                                    </p:set>
                                    <p:animEffect filter="image" prLst="opacity: 0.25">
                                      <p:cBhvr rctx="IE">
                                        <p:cTn id="10" dur="indefinite"/>
                                        <p:tgtEl>
                                          <p:spTgt spid="3">
                                            <p:txEl>
                                              <p:pRg st="5" end="5"/>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3">
                                            <p:txEl>
                                              <p:pRg st="6" end="6"/>
                                            </p:txEl>
                                          </p:spTgt>
                                        </p:tgtEl>
                                        <p:attrNameLst>
                                          <p:attrName>style.opacity</p:attrName>
                                        </p:attrNameLst>
                                      </p:cBhvr>
                                      <p:to>
                                        <p:strVal val="0.25"/>
                                      </p:to>
                                    </p:set>
                                    <p:animEffect filter="image" prLst="opacity: 0.25">
                                      <p:cBhvr rctx="IE">
                                        <p:cTn id="13" dur="indefinite"/>
                                        <p:tgtEl>
                                          <p:spTgt spid="3">
                                            <p:txEl>
                                              <p:pRg st="6" end="6"/>
                                            </p:txEl>
                                          </p:spTgt>
                                        </p:tgtEl>
                                      </p:cBhvr>
                                    </p:animEffect>
                                  </p:childTnLst>
                                </p:cTn>
                              </p:par>
                              <p:par>
                                <p:cTn id="14" presetID="9" presetClass="emph" presetSubtype="0" nodeType="withEffect">
                                  <p:stCondLst>
                                    <p:cond delay="0"/>
                                  </p:stCondLst>
                                  <p:childTnLst>
                                    <p:set>
                                      <p:cBhvr rctx="PPT">
                                        <p:cTn id="15" dur="indefinite"/>
                                        <p:tgtEl>
                                          <p:spTgt spid="3">
                                            <p:txEl>
                                              <p:pRg st="7" end="7"/>
                                            </p:txEl>
                                          </p:spTgt>
                                        </p:tgtEl>
                                        <p:attrNameLst>
                                          <p:attrName>style.opacity</p:attrName>
                                        </p:attrNameLst>
                                      </p:cBhvr>
                                      <p:to>
                                        <p:strVal val="0.25"/>
                                      </p:to>
                                    </p:set>
                                    <p:animEffect filter="image" prLst="opacity: 0.25">
                                      <p:cBhvr rctx="IE">
                                        <p:cTn id="16" dur="indefinite"/>
                                        <p:tgtEl>
                                          <p:spTgt spid="3">
                                            <p:txEl>
                                              <p:pRg st="7" end="7"/>
                                            </p:txEl>
                                          </p:spTgt>
                                        </p:tgtEl>
                                      </p:cBhvr>
                                    </p:animEffect>
                                  </p:childTnLst>
                                </p:cTn>
                              </p:par>
                              <p:par>
                                <p:cTn id="17" presetID="18" presetClass="emph" presetSubtype="0" fill="hold" nodeType="withEffect">
                                  <p:stCondLst>
                                    <p:cond delay="0"/>
                                  </p:stCondLst>
                                  <p:iterate type="lt">
                                    <p:tmPct val="4000"/>
                                  </p:iterate>
                                  <p:childTnLst>
                                    <p:set>
                                      <p:cBhvr override="childStyle">
                                        <p:cTn id="18" dur="500" fill="hold"/>
                                        <p:tgtEl>
                                          <p:spTgt spid="3">
                                            <p:txEl>
                                              <p:pRg st="8" end="8"/>
                                            </p:txEl>
                                          </p:spTgt>
                                        </p:tgtEl>
                                        <p:attrNameLst>
                                          <p:attrName>style.textDecorationUnderline</p:attrName>
                                        </p:attrNameLst>
                                      </p:cBhvr>
                                      <p:to>
                                        <p:strVal val="true"/>
                                      </p:to>
                                    </p:set>
                                  </p:childTnLst>
                                </p:cTn>
                              </p:par>
                              <p:par>
                                <p:cTn id="19" presetID="9" presetClass="emph" presetSubtype="0" nodeType="withEffect">
                                  <p:stCondLst>
                                    <p:cond delay="0"/>
                                  </p:stCondLst>
                                  <p:childTnLst>
                                    <p:set>
                                      <p:cBhvr rctx="PPT">
                                        <p:cTn id="20" dur="indefinite"/>
                                        <p:tgtEl>
                                          <p:spTgt spid="3">
                                            <p:txEl>
                                              <p:pRg st="9" end="9"/>
                                            </p:txEl>
                                          </p:spTgt>
                                        </p:tgtEl>
                                        <p:attrNameLst>
                                          <p:attrName>style.opacity</p:attrName>
                                        </p:attrNameLst>
                                      </p:cBhvr>
                                      <p:to>
                                        <p:strVal val="0.25"/>
                                      </p:to>
                                    </p:set>
                                    <p:animEffect filter="image" prLst="opacity: 0.25">
                                      <p:cBhvr rctx="IE">
                                        <p:cTn id="21" dur="indefinite"/>
                                        <p:tgtEl>
                                          <p:spTgt spid="3">
                                            <p:txEl>
                                              <p:pRg st="9" end="9"/>
                                            </p:txEl>
                                          </p:spTgt>
                                        </p:tgtEl>
                                      </p:cBhvr>
                                    </p:animEffect>
                                  </p:childTnLst>
                                </p:cTn>
                              </p:par>
                              <p:par>
                                <p:cTn id="22" presetID="9" presetClass="emph" presetSubtype="0" nodeType="withEffect">
                                  <p:stCondLst>
                                    <p:cond delay="0"/>
                                  </p:stCondLst>
                                  <p:childTnLst>
                                    <p:set>
                                      <p:cBhvr rctx="PPT">
                                        <p:cTn id="23" dur="indefinite"/>
                                        <p:tgtEl>
                                          <p:spTgt spid="3">
                                            <p:txEl>
                                              <p:pRg st="10" end="10"/>
                                            </p:txEl>
                                          </p:spTgt>
                                        </p:tgtEl>
                                        <p:attrNameLst>
                                          <p:attrName>style.opacity</p:attrName>
                                        </p:attrNameLst>
                                      </p:cBhvr>
                                      <p:to>
                                        <p:strVal val="0.25"/>
                                      </p:to>
                                    </p:set>
                                    <p:animEffect filter="image" prLst="opacity: 0.25">
                                      <p:cBhvr rctx="IE">
                                        <p:cTn id="24" dur="indefinite"/>
                                        <p:tgtEl>
                                          <p:spTgt spid="3">
                                            <p:txEl>
                                              <p:pRg st="10" end="10"/>
                                            </p:txEl>
                                          </p:spTgt>
                                        </p:tgtEl>
                                      </p:cBhvr>
                                    </p:animEffect>
                                  </p:childTnLst>
                                </p:cTn>
                              </p:par>
                              <p:par>
                                <p:cTn id="25" presetID="9" presetClass="emph" presetSubtype="0" nodeType="withEffect">
                                  <p:stCondLst>
                                    <p:cond delay="0"/>
                                  </p:stCondLst>
                                  <p:iterate type="lt">
                                    <p:tmAbs val="0"/>
                                  </p:iterate>
                                  <p:childTnLst>
                                    <p:set>
                                      <p:cBhvr rctx="PPT">
                                        <p:cTn id="26" dur="indefinite"/>
                                        <p:tgtEl>
                                          <p:spTgt spid="3">
                                            <p:txEl>
                                              <p:pRg st="4" end="4"/>
                                            </p:txEl>
                                          </p:spTgt>
                                        </p:tgtEl>
                                        <p:attrNameLst>
                                          <p:attrName>style.opacity</p:attrName>
                                        </p:attrNameLst>
                                      </p:cBhvr>
                                      <p:to>
                                        <p:strVal val="0.25"/>
                                      </p:to>
                                    </p:set>
                                    <p:animEffect filter="image" prLst="opacity: 0.25">
                                      <p:cBhvr rctx="IE">
                                        <p:cTn id="27" dur="indefinite"/>
                                        <p:tgtEl>
                                          <p:spTgt spid="3">
                                            <p:txEl>
                                              <p:pRg st="4" end="4"/>
                                            </p:txEl>
                                          </p:spTgt>
                                        </p:tgtEl>
                                      </p:cBhvr>
                                    </p:animEffect>
                                  </p:childTnLst>
                                </p:cTn>
                              </p:par>
                              <p:par>
                                <p:cTn id="28" presetID="3" presetClass="emph" presetSubtype="2" fill="hold" nodeType="withEffect">
                                  <p:stCondLst>
                                    <p:cond delay="0"/>
                                  </p:stCondLst>
                                  <p:iterate type="lt">
                                    <p:tmPct val="0"/>
                                  </p:iterate>
                                  <p:childTnLst>
                                    <p:animClr clrSpc="rgb" dir="cw">
                                      <p:cBhvr override="childStyle">
                                        <p:cTn id="29" dur="500" fill="hold"/>
                                        <p:tgtEl>
                                          <p:spTgt spid="3">
                                            <p:txEl>
                                              <p:pRg st="8" end="8"/>
                                            </p:txEl>
                                          </p:spTgt>
                                        </p:tgtEl>
                                        <p:attrNameLst>
                                          <p:attrName>style.color</p:attrName>
                                        </p:attrNameLst>
                                      </p:cBhvr>
                                      <p:to>
                                        <a:srgbClr val="CC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p:cNvPicPr>
            <a:picLocks noChangeAspect="1"/>
          </p:cNvPicPr>
          <p:nvPr/>
        </p:nvPicPr>
        <p:blipFill>
          <a:blip r:embed="rId4" cstate="print"/>
          <a:stretch>
            <a:fillRect/>
          </a:stretch>
        </p:blipFill>
        <p:spPr>
          <a:xfrm>
            <a:off x="104503" y="2830695"/>
            <a:ext cx="8723408" cy="4027305"/>
          </a:xfrm>
          <a:prstGeom prst="rect">
            <a:avLst/>
          </a:prstGeom>
        </p:spPr>
      </p:pic>
      <p:sp>
        <p:nvSpPr>
          <p:cNvPr id="2" name="标题 1"/>
          <p:cNvSpPr>
            <a:spLocks noGrp="1"/>
          </p:cNvSpPr>
          <p:nvPr>
            <p:ph type="title"/>
          </p:nvPr>
        </p:nvSpPr>
        <p:spPr/>
        <p:txBody>
          <a:bodyPr/>
          <a:lstStyle/>
          <a:p>
            <a:r>
              <a:rPr lang="zh-CN" altLang="en-US" dirty="0"/>
              <a:t>快速重传 </a:t>
            </a:r>
            <a:r>
              <a:rPr lang="en-US" altLang="zh-CN" dirty="0"/>
              <a:t>(fast retransmit)</a:t>
            </a:r>
            <a:endParaRPr lang="zh-CN" altLang="en-US" dirty="0"/>
          </a:p>
        </p:txBody>
      </p:sp>
      <p:sp>
        <p:nvSpPr>
          <p:cNvPr id="3" name="内容占位符 2"/>
          <p:cNvSpPr>
            <a:spLocks noGrp="1"/>
          </p:cNvSpPr>
          <p:nvPr>
            <p:ph idx="1"/>
          </p:nvPr>
        </p:nvSpPr>
        <p:spPr>
          <a:xfrm>
            <a:off x="457200" y="1366281"/>
            <a:ext cx="8579553" cy="2158047"/>
          </a:xfrm>
        </p:spPr>
        <p:txBody>
          <a:bodyPr/>
          <a:lstStyle/>
          <a:p>
            <a:r>
              <a:rPr lang="zh-CN" altLang="en-US" sz="2000" dirty="0"/>
              <a:t>基本思想：重复确认触发重传</a:t>
            </a:r>
            <a:endParaRPr lang="en-US" altLang="zh-CN" sz="2000" dirty="0"/>
          </a:p>
          <a:p>
            <a:pPr lvl="1"/>
            <a:endParaRPr lang="zh-CN" altLang="en-US"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20</a:t>
            </a:fld>
            <a:endParaRPr lang="zh-CN" altLang="en-US" dirty="0"/>
          </a:p>
        </p:txBody>
      </p:sp>
      <p:sp>
        <p:nvSpPr>
          <p:cNvPr id="67" name="Text Box 13"/>
          <p:cNvSpPr txBox="1">
            <a:spLocks noChangeArrowheads="1"/>
          </p:cNvSpPr>
          <p:nvPr/>
        </p:nvSpPr>
        <p:spPr bwMode="auto">
          <a:xfrm>
            <a:off x="5979620" y="3748240"/>
            <a:ext cx="9463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 </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grpSp>
        <p:nvGrpSpPr>
          <p:cNvPr id="7" name="组合 6"/>
          <p:cNvGrpSpPr/>
          <p:nvPr/>
        </p:nvGrpSpPr>
        <p:grpSpPr>
          <a:xfrm>
            <a:off x="2836725" y="2830695"/>
            <a:ext cx="3499391" cy="4058479"/>
            <a:chOff x="2851358" y="2802385"/>
            <a:chExt cx="3499391" cy="4087008"/>
          </a:xfrm>
        </p:grpSpPr>
        <p:sp>
          <p:nvSpPr>
            <p:cNvPr id="41" name="Text Box 15"/>
            <p:cNvSpPr txBox="1">
              <a:spLocks noChangeArrowheads="1"/>
            </p:cNvSpPr>
            <p:nvPr/>
          </p:nvSpPr>
          <p:spPr bwMode="auto">
            <a:xfrm>
              <a:off x="2851358" y="2802385"/>
              <a:ext cx="3173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i="0" u="none" strike="noStrike" kern="0" cap="none" spc="0" normalizeH="0" noProof="0" dirty="0">
                  <a:ln>
                    <a:noFill/>
                  </a:ln>
                  <a:effectLst/>
                  <a:uLnTx/>
                  <a:uFillTx/>
                  <a:latin typeface="Calibri" panose="020F0502020204030204" pitchFamily="34" charset="0"/>
                  <a:ea typeface="华文楷体" panose="02010600040101010101" pitchFamily="2" charset="-122"/>
                </a:rPr>
                <a:t>S</a:t>
              </a:r>
              <a:endParaRPr kumimoji="1" lang="zh-CN" altLang="en-US"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42" name="Text Box 16"/>
            <p:cNvSpPr txBox="1">
              <a:spLocks noChangeArrowheads="1"/>
            </p:cNvSpPr>
            <p:nvPr/>
          </p:nvSpPr>
          <p:spPr bwMode="auto">
            <a:xfrm>
              <a:off x="5949938" y="2830695"/>
              <a:ext cx="2880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i="0" u="none" strike="noStrike" kern="0" cap="none" spc="0" normalizeH="0" noProof="0" dirty="0">
                  <a:ln>
                    <a:noFill/>
                  </a:ln>
                  <a:effectLst/>
                  <a:uLnTx/>
                  <a:uFillTx/>
                  <a:latin typeface="Calibri" panose="020F0502020204030204" pitchFamily="34" charset="0"/>
                  <a:ea typeface="华文楷体" panose="02010600040101010101" pitchFamily="2" charset="-122"/>
                </a:rPr>
                <a:t>R</a:t>
              </a:r>
              <a:endParaRPr kumimoji="1" lang="zh-CN" altLang="en-US"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63" name="Text Box 9"/>
            <p:cNvSpPr txBox="1">
              <a:spLocks noChangeArrowheads="1"/>
            </p:cNvSpPr>
            <p:nvPr/>
          </p:nvSpPr>
          <p:spPr bwMode="auto">
            <a:xfrm>
              <a:off x="2969747" y="6538837"/>
              <a:ext cx="256802" cy="3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i="1" kern="0" dirty="0">
                  <a:latin typeface="Calibri" panose="020F0502020204030204" pitchFamily="34" charset="0"/>
                  <a:ea typeface="华文楷体" panose="02010600040101010101" pitchFamily="2" charset="-122"/>
                </a:rPr>
                <a:t>t</a:t>
              </a:r>
            </a:p>
          </p:txBody>
        </p:sp>
        <p:grpSp>
          <p:nvGrpSpPr>
            <p:cNvPr id="64" name="Group 10"/>
            <p:cNvGrpSpPr>
              <a:grpSpLocks/>
            </p:cNvGrpSpPr>
            <p:nvPr/>
          </p:nvGrpSpPr>
          <p:grpSpPr bwMode="auto">
            <a:xfrm>
              <a:off x="2963886" y="3128941"/>
              <a:ext cx="3138854" cy="3678602"/>
              <a:chOff x="1607" y="677"/>
              <a:chExt cx="1640" cy="2728"/>
            </a:xfrm>
          </p:grpSpPr>
          <p:sp>
            <p:nvSpPr>
              <p:cNvPr id="65" name="Line 11"/>
              <p:cNvSpPr>
                <a:spLocks noChangeShapeType="1"/>
              </p:cNvSpPr>
              <p:nvPr/>
            </p:nvSpPr>
            <p:spPr bwMode="auto">
              <a:xfrm>
                <a:off x="1607" y="677"/>
                <a:ext cx="0" cy="2728"/>
              </a:xfrm>
              <a:prstGeom prst="line">
                <a:avLst/>
              </a:prstGeom>
              <a:noFill/>
              <a:ln w="22225">
                <a:solidFill>
                  <a:schemeClr val="tx1">
                    <a:lumMod val="75000"/>
                    <a:lumOff val="25000"/>
                  </a:scheme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62" kern="0">
                  <a:solidFill>
                    <a:srgbClr val="000099"/>
                  </a:solidFill>
                  <a:latin typeface="Calibri" panose="020F0502020204030204" pitchFamily="34" charset="0"/>
                  <a:ea typeface="华文楷体" panose="02010600040101010101" pitchFamily="2" charset="-122"/>
                </a:endParaRPr>
              </a:p>
            </p:txBody>
          </p:sp>
          <p:sp>
            <p:nvSpPr>
              <p:cNvPr id="66" name="Line 12"/>
              <p:cNvSpPr>
                <a:spLocks noChangeShapeType="1"/>
              </p:cNvSpPr>
              <p:nvPr/>
            </p:nvSpPr>
            <p:spPr bwMode="auto">
              <a:xfrm>
                <a:off x="3247" y="677"/>
                <a:ext cx="0" cy="2728"/>
              </a:xfrm>
              <a:prstGeom prst="line">
                <a:avLst/>
              </a:prstGeom>
              <a:noFill/>
              <a:ln w="22225">
                <a:solidFill>
                  <a:schemeClr val="tx1">
                    <a:lumMod val="75000"/>
                    <a:lumOff val="25000"/>
                  </a:scheme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62" kern="0">
                  <a:solidFill>
                    <a:srgbClr val="000099"/>
                  </a:solidFill>
                  <a:latin typeface="Calibri" panose="020F0502020204030204" pitchFamily="34" charset="0"/>
                  <a:ea typeface="华文楷体" panose="02010600040101010101" pitchFamily="2" charset="-122"/>
                </a:endParaRPr>
              </a:p>
            </p:txBody>
          </p:sp>
        </p:grpSp>
        <p:sp>
          <p:nvSpPr>
            <p:cNvPr id="85" name="Text Box 31"/>
            <p:cNvSpPr txBox="1">
              <a:spLocks noChangeArrowheads="1"/>
            </p:cNvSpPr>
            <p:nvPr/>
          </p:nvSpPr>
          <p:spPr bwMode="auto">
            <a:xfrm>
              <a:off x="6093947" y="6538837"/>
              <a:ext cx="256802" cy="3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i="1" kern="0">
                  <a:latin typeface="Calibri" panose="020F0502020204030204" pitchFamily="34" charset="0"/>
                  <a:ea typeface="华文楷体" panose="02010600040101010101" pitchFamily="2" charset="-122"/>
                </a:rPr>
                <a:t>t</a:t>
              </a:r>
            </a:p>
          </p:txBody>
        </p:sp>
      </p:grpSp>
      <p:sp>
        <p:nvSpPr>
          <p:cNvPr id="59" name="Text Box 5"/>
          <p:cNvSpPr txBox="1">
            <a:spLocks noChangeArrowheads="1"/>
          </p:cNvSpPr>
          <p:nvPr/>
        </p:nvSpPr>
        <p:spPr bwMode="auto">
          <a:xfrm>
            <a:off x="2046576" y="3040621"/>
            <a:ext cx="917239" cy="27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62" b="0" kern="0" dirty="0">
                <a:solidFill>
                  <a:srgbClr val="000099"/>
                </a:solidFill>
                <a:latin typeface="Calibri" panose="020F0502020204030204" pitchFamily="34" charset="0"/>
                <a:ea typeface="华文楷体" panose="02010600040101010101" pitchFamily="2" charset="-122"/>
              </a:rPr>
              <a:t>发送 </a:t>
            </a:r>
            <a:r>
              <a:rPr kumimoji="0" lang="en-US" altLang="zh-CN" sz="1662" b="0" kern="0" dirty="0">
                <a:solidFill>
                  <a:srgbClr val="000099"/>
                </a:solidFill>
                <a:latin typeface="Calibri" panose="020F0502020204030204" pitchFamily="34" charset="0"/>
                <a:ea typeface="华文楷体" panose="02010600040101010101" pitchFamily="2" charset="-122"/>
              </a:rPr>
              <a:t>M</a:t>
            </a:r>
            <a:r>
              <a:rPr kumimoji="0" lang="en-US" altLang="zh-CN" sz="1662" b="0" kern="0" baseline="-25000" dirty="0">
                <a:solidFill>
                  <a:srgbClr val="000099"/>
                </a:solidFill>
                <a:latin typeface="Calibri" panose="020F0502020204030204" pitchFamily="34" charset="0"/>
                <a:ea typeface="华文楷体" panose="02010600040101010101" pitchFamily="2" charset="-122"/>
              </a:rPr>
              <a:t>1</a:t>
            </a:r>
          </a:p>
        </p:txBody>
      </p:sp>
      <p:sp>
        <p:nvSpPr>
          <p:cNvPr id="60" name="Line 6"/>
          <p:cNvSpPr>
            <a:spLocks noChangeShapeType="1"/>
          </p:cNvSpPr>
          <p:nvPr/>
        </p:nvSpPr>
        <p:spPr bwMode="auto">
          <a:xfrm>
            <a:off x="2949253" y="3220663"/>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61" name="Line 7"/>
          <p:cNvSpPr>
            <a:spLocks noChangeShapeType="1"/>
          </p:cNvSpPr>
          <p:nvPr/>
        </p:nvSpPr>
        <p:spPr bwMode="auto">
          <a:xfrm flipH="1">
            <a:off x="2949253" y="3536026"/>
            <a:ext cx="3138854" cy="227061"/>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62" name="Text Box 8"/>
          <p:cNvSpPr txBox="1">
            <a:spLocks noChangeArrowheads="1"/>
          </p:cNvSpPr>
          <p:nvPr/>
        </p:nvSpPr>
        <p:spPr bwMode="auto">
          <a:xfrm>
            <a:off x="5994322" y="3405293"/>
            <a:ext cx="931665"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1</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68" name="Line 14"/>
          <p:cNvSpPr>
            <a:spLocks noChangeShapeType="1"/>
          </p:cNvSpPr>
          <p:nvPr/>
        </p:nvSpPr>
        <p:spPr bwMode="auto">
          <a:xfrm flipH="1">
            <a:off x="2949253" y="3914460"/>
            <a:ext cx="3138854" cy="225914"/>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72" name="Text Box 18"/>
          <p:cNvSpPr txBox="1">
            <a:spLocks noChangeArrowheads="1"/>
          </p:cNvSpPr>
          <p:nvPr/>
        </p:nvSpPr>
        <p:spPr bwMode="auto">
          <a:xfrm>
            <a:off x="2046576" y="3404147"/>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2</a:t>
            </a:r>
          </a:p>
        </p:txBody>
      </p:sp>
      <p:sp>
        <p:nvSpPr>
          <p:cNvPr id="73" name="Text Box 19"/>
          <p:cNvSpPr txBox="1">
            <a:spLocks noChangeArrowheads="1"/>
          </p:cNvSpPr>
          <p:nvPr/>
        </p:nvSpPr>
        <p:spPr bwMode="auto">
          <a:xfrm>
            <a:off x="2046576" y="377226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3</a:t>
            </a:r>
          </a:p>
        </p:txBody>
      </p:sp>
      <p:sp>
        <p:nvSpPr>
          <p:cNvPr id="74" name="Text Box 20"/>
          <p:cNvSpPr txBox="1">
            <a:spLocks noChangeArrowheads="1"/>
          </p:cNvSpPr>
          <p:nvPr/>
        </p:nvSpPr>
        <p:spPr bwMode="auto">
          <a:xfrm>
            <a:off x="2046576" y="413808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dirty="0">
                <a:solidFill>
                  <a:srgbClr val="000099"/>
                </a:solidFill>
                <a:latin typeface="Calibri" panose="020F0502020204030204" pitchFamily="34" charset="0"/>
                <a:ea typeface="华文楷体" panose="02010600040101010101" pitchFamily="2" charset="-122"/>
              </a:rPr>
              <a:t>发送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4</a:t>
            </a:r>
          </a:p>
        </p:txBody>
      </p:sp>
      <p:sp>
        <p:nvSpPr>
          <p:cNvPr id="75" name="Line 21"/>
          <p:cNvSpPr>
            <a:spLocks noChangeShapeType="1"/>
          </p:cNvSpPr>
          <p:nvPr/>
        </p:nvSpPr>
        <p:spPr bwMode="auto">
          <a:xfrm>
            <a:off x="2949253" y="4365141"/>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77" name="Text Box 23"/>
          <p:cNvSpPr txBox="1">
            <a:spLocks noChangeArrowheads="1"/>
          </p:cNvSpPr>
          <p:nvPr/>
        </p:nvSpPr>
        <p:spPr bwMode="auto">
          <a:xfrm>
            <a:off x="2046576" y="4533715"/>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5</a:t>
            </a:r>
          </a:p>
        </p:txBody>
      </p:sp>
      <p:sp>
        <p:nvSpPr>
          <p:cNvPr id="78" name="Text Box 24"/>
          <p:cNvSpPr txBox="1">
            <a:spLocks noChangeArrowheads="1"/>
          </p:cNvSpPr>
          <p:nvPr/>
        </p:nvSpPr>
        <p:spPr bwMode="auto">
          <a:xfrm>
            <a:off x="2046576" y="4909856"/>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6</a:t>
            </a:r>
          </a:p>
        </p:txBody>
      </p:sp>
      <p:grpSp>
        <p:nvGrpSpPr>
          <p:cNvPr id="80" name="Group 26"/>
          <p:cNvGrpSpPr>
            <a:grpSpLocks/>
          </p:cNvGrpSpPr>
          <p:nvPr/>
        </p:nvGrpSpPr>
        <p:grpSpPr bwMode="auto">
          <a:xfrm>
            <a:off x="2966896" y="5685233"/>
            <a:ext cx="3138854" cy="405954"/>
            <a:chOff x="2471" y="3673"/>
            <a:chExt cx="2142" cy="354"/>
          </a:xfrm>
        </p:grpSpPr>
        <p:sp>
          <p:nvSpPr>
            <p:cNvPr id="81" name="Line 27"/>
            <p:cNvSpPr>
              <a:spLocks noChangeShapeType="1"/>
            </p:cNvSpPr>
            <p:nvPr/>
          </p:nvSpPr>
          <p:spPr bwMode="auto">
            <a:xfrm>
              <a:off x="2471" y="3828"/>
              <a:ext cx="2142" cy="199"/>
            </a:xfrm>
            <a:prstGeom prst="line">
              <a:avLst/>
            </a:prstGeom>
            <a:noFill/>
            <a:ln w="38100">
              <a:solidFill>
                <a:srgbClr val="33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82" name="Text Box 28"/>
            <p:cNvSpPr txBox="1">
              <a:spLocks noChangeArrowheads="1"/>
            </p:cNvSpPr>
            <p:nvPr/>
          </p:nvSpPr>
          <p:spPr bwMode="auto">
            <a:xfrm rot="275181">
              <a:off x="3225" y="3673"/>
              <a:ext cx="6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dirty="0">
                  <a:solidFill>
                    <a:srgbClr val="000099"/>
                  </a:solidFill>
                  <a:latin typeface="Calibri" panose="020F0502020204030204" pitchFamily="34" charset="0"/>
                  <a:ea typeface="华文楷体" panose="02010600040101010101" pitchFamily="2" charset="-122"/>
                </a:rPr>
                <a:t>重传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3</a:t>
              </a:r>
            </a:p>
          </p:txBody>
        </p:sp>
      </p:grpSp>
      <p:sp>
        <p:nvSpPr>
          <p:cNvPr id="86" name="Line 32"/>
          <p:cNvSpPr>
            <a:spLocks noChangeShapeType="1"/>
          </p:cNvSpPr>
          <p:nvPr/>
        </p:nvSpPr>
        <p:spPr bwMode="auto">
          <a:xfrm>
            <a:off x="2955114" y="5495857"/>
            <a:ext cx="3137388"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87" name="Text Box 33"/>
          <p:cNvSpPr txBox="1">
            <a:spLocks noChangeArrowheads="1"/>
          </p:cNvSpPr>
          <p:nvPr/>
        </p:nvSpPr>
        <p:spPr bwMode="auto">
          <a:xfrm>
            <a:off x="2046576" y="531008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7</a:t>
            </a:r>
          </a:p>
        </p:txBody>
      </p:sp>
      <p:sp>
        <p:nvSpPr>
          <p:cNvPr id="90" name="Line 42"/>
          <p:cNvSpPr>
            <a:spLocks noChangeShapeType="1"/>
          </p:cNvSpPr>
          <p:nvPr/>
        </p:nvSpPr>
        <p:spPr bwMode="auto">
          <a:xfrm>
            <a:off x="2949253" y="3614006"/>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1" name="Line 43"/>
          <p:cNvSpPr>
            <a:spLocks noChangeShapeType="1"/>
          </p:cNvSpPr>
          <p:nvPr/>
        </p:nvSpPr>
        <p:spPr bwMode="auto">
          <a:xfrm>
            <a:off x="2949252" y="3989000"/>
            <a:ext cx="2300975" cy="175538"/>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2" name="Line 44"/>
          <p:cNvSpPr>
            <a:spLocks noChangeShapeType="1"/>
          </p:cNvSpPr>
          <p:nvPr/>
        </p:nvSpPr>
        <p:spPr bwMode="auto">
          <a:xfrm>
            <a:off x="2955114" y="4741282"/>
            <a:ext cx="3137388" cy="228207"/>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3" name="Line 45"/>
          <p:cNvSpPr>
            <a:spLocks noChangeShapeType="1"/>
          </p:cNvSpPr>
          <p:nvPr/>
        </p:nvSpPr>
        <p:spPr bwMode="auto">
          <a:xfrm>
            <a:off x="2955114" y="5118569"/>
            <a:ext cx="3137388"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grpSp>
        <p:nvGrpSpPr>
          <p:cNvPr id="9" name="组合 8"/>
          <p:cNvGrpSpPr/>
          <p:nvPr/>
        </p:nvGrpSpPr>
        <p:grpSpPr>
          <a:xfrm>
            <a:off x="4842741" y="4052251"/>
            <a:ext cx="170702" cy="237203"/>
            <a:chOff x="4904375" y="4292418"/>
            <a:chExt cx="170702" cy="277903"/>
          </a:xfrm>
        </p:grpSpPr>
        <p:cxnSp>
          <p:nvCxnSpPr>
            <p:cNvPr id="95" name="直接连接符 94"/>
            <p:cNvCxnSpPr/>
            <p:nvPr/>
          </p:nvCxnSpPr>
          <p:spPr>
            <a:xfrm>
              <a:off x="4904375" y="4292418"/>
              <a:ext cx="170702" cy="277903"/>
            </a:xfrm>
            <a:prstGeom prst="line">
              <a:avLst/>
            </a:prstGeom>
            <a:ln w="2540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4904375" y="4292418"/>
              <a:ext cx="140829" cy="277903"/>
            </a:xfrm>
            <a:prstGeom prst="line">
              <a:avLst/>
            </a:prstGeom>
            <a:ln w="25400">
              <a:solidFill>
                <a:srgbClr val="FF3300"/>
              </a:solidFill>
            </a:ln>
          </p:spPr>
          <p:style>
            <a:lnRef idx="1">
              <a:schemeClr val="accent1"/>
            </a:lnRef>
            <a:fillRef idx="0">
              <a:schemeClr val="accent1"/>
            </a:fillRef>
            <a:effectRef idx="0">
              <a:schemeClr val="accent1"/>
            </a:effectRef>
            <a:fontRef idx="minor">
              <a:schemeClr val="tx1"/>
            </a:fontRef>
          </p:style>
        </p:cxnSp>
      </p:grpSp>
      <p:sp>
        <p:nvSpPr>
          <p:cNvPr id="43" name="Text Box 13"/>
          <p:cNvSpPr txBox="1">
            <a:spLocks noChangeArrowheads="1"/>
          </p:cNvSpPr>
          <p:nvPr/>
        </p:nvSpPr>
        <p:spPr bwMode="auto">
          <a:xfrm>
            <a:off x="5962122" y="4841178"/>
            <a:ext cx="13567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重复确认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 </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44" name="Line 7"/>
          <p:cNvSpPr>
            <a:spLocks noChangeShapeType="1"/>
          </p:cNvSpPr>
          <p:nvPr/>
        </p:nvSpPr>
        <p:spPr bwMode="auto">
          <a:xfrm flipH="1">
            <a:off x="2931755" y="4628964"/>
            <a:ext cx="3138854" cy="227061"/>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45" name="Text Box 8"/>
          <p:cNvSpPr txBox="1">
            <a:spLocks noChangeArrowheads="1"/>
          </p:cNvSpPr>
          <p:nvPr/>
        </p:nvSpPr>
        <p:spPr bwMode="auto">
          <a:xfrm>
            <a:off x="5976824" y="4498231"/>
            <a:ext cx="13420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重复确认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46" name="Line 14"/>
          <p:cNvSpPr>
            <a:spLocks noChangeShapeType="1"/>
          </p:cNvSpPr>
          <p:nvPr/>
        </p:nvSpPr>
        <p:spPr bwMode="auto">
          <a:xfrm flipH="1">
            <a:off x="2931755" y="5007398"/>
            <a:ext cx="3138854" cy="225914"/>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47" name="Text Box 13"/>
          <p:cNvSpPr txBox="1">
            <a:spLocks noChangeArrowheads="1"/>
          </p:cNvSpPr>
          <p:nvPr/>
        </p:nvSpPr>
        <p:spPr bwMode="auto">
          <a:xfrm>
            <a:off x="5994182" y="5201801"/>
            <a:ext cx="13567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重复确认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 </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48" name="Line 14"/>
          <p:cNvSpPr>
            <a:spLocks noChangeShapeType="1"/>
          </p:cNvSpPr>
          <p:nvPr/>
        </p:nvSpPr>
        <p:spPr bwMode="auto">
          <a:xfrm flipH="1">
            <a:off x="2963815" y="5368021"/>
            <a:ext cx="3138854" cy="225914"/>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grpSp>
        <p:nvGrpSpPr>
          <p:cNvPr id="49" name="Group 34"/>
          <p:cNvGrpSpPr>
            <a:grpSpLocks/>
          </p:cNvGrpSpPr>
          <p:nvPr/>
        </p:nvGrpSpPr>
        <p:grpSpPr bwMode="auto">
          <a:xfrm>
            <a:off x="197554" y="4791847"/>
            <a:ext cx="2737138" cy="879786"/>
            <a:chOff x="279" y="2605"/>
            <a:chExt cx="2175" cy="739"/>
          </a:xfrm>
        </p:grpSpPr>
        <p:grpSp>
          <p:nvGrpSpPr>
            <p:cNvPr id="50" name="Group 35"/>
            <p:cNvGrpSpPr>
              <a:grpSpLocks/>
            </p:cNvGrpSpPr>
            <p:nvPr/>
          </p:nvGrpSpPr>
          <p:grpSpPr bwMode="auto">
            <a:xfrm>
              <a:off x="1729" y="2635"/>
              <a:ext cx="725" cy="666"/>
              <a:chOff x="1257" y="1749"/>
              <a:chExt cx="817" cy="460"/>
            </a:xfrm>
          </p:grpSpPr>
          <p:sp>
            <p:nvSpPr>
              <p:cNvPr id="52" name="Line 36"/>
              <p:cNvSpPr>
                <a:spLocks noChangeShapeType="1"/>
              </p:cNvSpPr>
              <p:nvPr/>
            </p:nvSpPr>
            <p:spPr bwMode="auto">
              <a:xfrm>
                <a:off x="1257" y="1749"/>
                <a:ext cx="817" cy="0"/>
              </a:xfrm>
              <a:prstGeom prst="line">
                <a:avLst/>
              </a:prstGeom>
              <a:noFill/>
              <a:ln w="28575">
                <a:solidFill>
                  <a:srgbClr val="CC0099"/>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53" name="Line 37"/>
              <p:cNvSpPr>
                <a:spLocks noChangeShapeType="1"/>
              </p:cNvSpPr>
              <p:nvPr/>
            </p:nvSpPr>
            <p:spPr bwMode="auto">
              <a:xfrm>
                <a:off x="1257" y="1979"/>
                <a:ext cx="817" cy="0"/>
              </a:xfrm>
              <a:prstGeom prst="line">
                <a:avLst/>
              </a:prstGeom>
              <a:noFill/>
              <a:ln w="28575">
                <a:solidFill>
                  <a:srgbClr val="CC0099"/>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54" name="Line 38"/>
              <p:cNvSpPr>
                <a:spLocks noChangeShapeType="1"/>
              </p:cNvSpPr>
              <p:nvPr/>
            </p:nvSpPr>
            <p:spPr bwMode="auto">
              <a:xfrm>
                <a:off x="1257" y="2209"/>
                <a:ext cx="817" cy="0"/>
              </a:xfrm>
              <a:prstGeom prst="line">
                <a:avLst/>
              </a:prstGeom>
              <a:noFill/>
              <a:ln w="28575">
                <a:solidFill>
                  <a:srgbClr val="CC0099"/>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grpSp>
        <p:sp>
          <p:nvSpPr>
            <p:cNvPr id="51" name="Text Box 39"/>
            <p:cNvSpPr txBox="1">
              <a:spLocks noChangeArrowheads="1"/>
            </p:cNvSpPr>
            <p:nvPr/>
          </p:nvSpPr>
          <p:spPr bwMode="auto">
            <a:xfrm>
              <a:off x="279" y="2605"/>
              <a:ext cx="1389" cy="739"/>
            </a:xfrm>
            <a:prstGeom prst="rect">
              <a:avLst/>
            </a:prstGeom>
            <a:solidFill>
              <a:srgbClr val="CC0099"/>
            </a:solidFill>
            <a:ln w="9525">
              <a:solidFill>
                <a:srgbClr val="CC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hangingPunct="1">
                <a:defRPr/>
              </a:pPr>
              <a:r>
                <a:rPr kumimoji="0" lang="zh-CN" altLang="en-US" sz="1600" b="0" kern="0" dirty="0">
                  <a:solidFill>
                    <a:schemeClr val="bg1"/>
                  </a:solidFill>
                  <a:latin typeface="Calibri" panose="020F0502020204030204" pitchFamily="34" charset="0"/>
                  <a:ea typeface="华文楷体" panose="02010600040101010101" pitchFamily="2" charset="-122"/>
                </a:rPr>
                <a:t>收到三个连续的</a:t>
              </a:r>
            </a:p>
            <a:p>
              <a:pPr algn="ctr" eaLnBrk="1" hangingPunct="1">
                <a:defRPr/>
              </a:pPr>
              <a:r>
                <a:rPr kumimoji="0" lang="zh-CN" altLang="en-US" sz="1600" b="0" kern="0" dirty="0">
                  <a:solidFill>
                    <a:schemeClr val="bg1"/>
                  </a:solidFill>
                  <a:latin typeface="Calibri" panose="020F0502020204030204" pitchFamily="34" charset="0"/>
                  <a:ea typeface="华文楷体" panose="02010600040101010101" pitchFamily="2" charset="-122"/>
                </a:rPr>
                <a:t>对 </a:t>
              </a:r>
              <a:r>
                <a:rPr kumimoji="0" lang="en-US" altLang="zh-CN" sz="1600" b="0" kern="0" dirty="0">
                  <a:solidFill>
                    <a:schemeClr val="bg1"/>
                  </a:solidFill>
                  <a:latin typeface="Calibri" panose="020F0502020204030204" pitchFamily="34" charset="0"/>
                  <a:ea typeface="华文楷体" panose="02010600040101010101" pitchFamily="2" charset="-122"/>
                </a:rPr>
                <a:t>M</a:t>
              </a:r>
              <a:r>
                <a:rPr kumimoji="0" lang="en-US" altLang="zh-CN" sz="1600" b="0" kern="0" baseline="-25000" dirty="0">
                  <a:solidFill>
                    <a:schemeClr val="bg1"/>
                  </a:solidFill>
                  <a:latin typeface="Calibri" panose="020F0502020204030204" pitchFamily="34" charset="0"/>
                  <a:ea typeface="华文楷体" panose="02010600040101010101" pitchFamily="2" charset="-122"/>
                </a:rPr>
                <a:t>2</a:t>
              </a:r>
              <a:r>
                <a:rPr kumimoji="0" lang="en-US" altLang="zh-CN" sz="1600" b="0" kern="0" dirty="0">
                  <a:solidFill>
                    <a:schemeClr val="bg1"/>
                  </a:solidFill>
                  <a:latin typeface="Calibri" panose="020F0502020204030204" pitchFamily="34" charset="0"/>
                  <a:ea typeface="华文楷体" panose="02010600040101010101" pitchFamily="2" charset="-122"/>
                </a:rPr>
                <a:t> </a:t>
              </a:r>
              <a:r>
                <a:rPr kumimoji="0" lang="zh-CN" altLang="en-US" sz="1600" b="0" kern="0" dirty="0">
                  <a:solidFill>
                    <a:schemeClr val="bg1"/>
                  </a:solidFill>
                  <a:latin typeface="Calibri" panose="020F0502020204030204" pitchFamily="34" charset="0"/>
                  <a:ea typeface="华文楷体" panose="02010600040101010101" pitchFamily="2" charset="-122"/>
                </a:rPr>
                <a:t>的重复确认</a:t>
              </a:r>
            </a:p>
            <a:p>
              <a:pPr algn="ctr" eaLnBrk="1" hangingPunct="1">
                <a:spcBef>
                  <a:spcPct val="20000"/>
                </a:spcBef>
                <a:defRPr/>
              </a:pPr>
              <a:r>
                <a:rPr kumimoji="0" lang="zh-CN" altLang="en-US" sz="1600" b="0" kern="0" dirty="0">
                  <a:solidFill>
                    <a:schemeClr val="bg1"/>
                  </a:solidFill>
                  <a:latin typeface="Calibri" panose="020F0502020204030204" pitchFamily="34" charset="0"/>
                  <a:ea typeface="华文楷体" panose="02010600040101010101" pitchFamily="2" charset="-122"/>
                </a:rPr>
                <a:t>立即重传 </a:t>
              </a:r>
              <a:r>
                <a:rPr kumimoji="0" lang="en-US" altLang="zh-CN" sz="1600" b="0" kern="0" dirty="0">
                  <a:solidFill>
                    <a:schemeClr val="bg1"/>
                  </a:solidFill>
                  <a:latin typeface="Calibri" panose="020F0502020204030204" pitchFamily="34" charset="0"/>
                  <a:ea typeface="华文楷体" panose="02010600040101010101" pitchFamily="2" charset="-122"/>
                </a:rPr>
                <a:t>M</a:t>
              </a:r>
              <a:r>
                <a:rPr kumimoji="0" lang="en-US" altLang="zh-CN" sz="1600" b="0" kern="0" baseline="-25000" dirty="0">
                  <a:solidFill>
                    <a:schemeClr val="bg1"/>
                  </a:solidFill>
                  <a:latin typeface="Calibri" panose="020F0502020204030204" pitchFamily="34" charset="0"/>
                  <a:ea typeface="华文楷体" panose="02010600040101010101" pitchFamily="2" charset="-122"/>
                </a:rPr>
                <a:t>3</a:t>
              </a:r>
              <a:endParaRPr kumimoji="0" lang="en-US" altLang="zh-CN" sz="1600" b="0" kern="0" dirty="0">
                <a:solidFill>
                  <a:schemeClr val="bg1"/>
                </a:solidFill>
                <a:latin typeface="Calibri" panose="020F0502020204030204" pitchFamily="34" charset="0"/>
                <a:ea typeface="华文楷体" panose="02010600040101010101" pitchFamily="2" charset="-122"/>
              </a:endParaRPr>
            </a:p>
          </p:txBody>
        </p:sp>
      </p:grpSp>
      <p:pic>
        <p:nvPicPr>
          <p:cNvPr id="6" name="图片 5"/>
          <p:cNvPicPr>
            <a:picLocks noChangeAspect="1"/>
          </p:cNvPicPr>
          <p:nvPr/>
        </p:nvPicPr>
        <p:blipFill>
          <a:blip r:embed="rId5"/>
          <a:stretch>
            <a:fillRect/>
          </a:stretch>
        </p:blipFill>
        <p:spPr>
          <a:xfrm>
            <a:off x="5796424" y="6347"/>
            <a:ext cx="3345548" cy="2185502"/>
          </a:xfrm>
          <a:prstGeom prst="rect">
            <a:avLst/>
          </a:prstGeom>
        </p:spPr>
      </p:pic>
    </p:spTree>
    <p:custDataLst>
      <p:tags r:id="rId1"/>
    </p:custDataLst>
    <p:extLst>
      <p:ext uri="{BB962C8B-B14F-4D97-AF65-F5344CB8AC3E}">
        <p14:creationId xmlns:p14="http://schemas.microsoft.com/office/powerpoint/2010/main" val="34447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up)">
                                      <p:cBhvr>
                                        <p:cTn id="7" dur="500"/>
                                        <p:tgtEl>
                                          <p:spTgt spid="94"/>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left)">
                                      <p:cBhvr>
                                        <p:cTn id="22" dur="500"/>
                                        <p:tgtEl>
                                          <p:spTgt spid="7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wipe(left)">
                                      <p:cBhvr>
                                        <p:cTn id="26" dur="500"/>
                                        <p:tgtEl>
                                          <p:spTgt spid="9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left)">
                                      <p:cBhvr>
                                        <p:cTn id="29" dur="500"/>
                                        <p:tgtEl>
                                          <p:spTgt spid="73"/>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91"/>
                                        </p:tgtEl>
                                        <p:attrNameLst>
                                          <p:attrName>style.visibility</p:attrName>
                                        </p:attrNameLst>
                                      </p:cBhvr>
                                      <p:to>
                                        <p:strVal val="visible"/>
                                      </p:to>
                                    </p:set>
                                    <p:animEffect transition="in" filter="wipe(left)">
                                      <p:cBhvr>
                                        <p:cTn id="33" dur="500"/>
                                        <p:tgtEl>
                                          <p:spTgt spid="91"/>
                                        </p:tgtEl>
                                      </p:cBhvr>
                                    </p:animEffect>
                                  </p:childTnLst>
                                </p:cTn>
                              </p:par>
                            </p:childTnLst>
                          </p:cTn>
                        </p:par>
                        <p:par>
                          <p:cTn id="34" fill="hold">
                            <p:stCondLst>
                              <p:cond delay="2000"/>
                            </p:stCondLst>
                            <p:childTnLst>
                              <p:par>
                                <p:cTn id="35" presetID="16" presetClass="entr" presetSubtype="37"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outVertic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wipe(right)">
                                      <p:cBhvr>
                                        <p:cTn id="42" dur="500"/>
                                        <p:tgtEl>
                                          <p:spTgt spid="62"/>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wipe(right)">
                                      <p:cBhvr>
                                        <p:cTn id="46" dur="500"/>
                                        <p:tgtEl>
                                          <p:spTgt spid="61"/>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wipe(right)">
                                      <p:cBhvr>
                                        <p:cTn id="49" dur="500"/>
                                        <p:tgtEl>
                                          <p:spTgt spid="67"/>
                                        </p:tgtEl>
                                      </p:cBhvr>
                                    </p:animEffect>
                                  </p:childTnLst>
                                </p:cTn>
                              </p:par>
                            </p:childTnLst>
                          </p:cTn>
                        </p:par>
                        <p:par>
                          <p:cTn id="50" fill="hold">
                            <p:stCondLst>
                              <p:cond delay="1000"/>
                            </p:stCondLst>
                            <p:childTnLst>
                              <p:par>
                                <p:cTn id="51" presetID="22" presetClass="entr" presetSubtype="2" fill="hold" grpId="0" nodeType="after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wipe(right)">
                                      <p:cBhvr>
                                        <p:cTn id="53" dur="500"/>
                                        <p:tgtEl>
                                          <p:spTgt spid="6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wipe(left)">
                                      <p:cBhvr>
                                        <p:cTn id="58" dur="500"/>
                                        <p:tgtEl>
                                          <p:spTgt spid="74"/>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wipe(left)">
                                      <p:cBhvr>
                                        <p:cTn id="62" dur="500"/>
                                        <p:tgtEl>
                                          <p:spTgt spid="75"/>
                                        </p:tgtEl>
                                      </p:cBhvr>
                                    </p:animEffect>
                                  </p:childTnLst>
                                </p:cTn>
                              </p:par>
                            </p:childTnLst>
                          </p:cTn>
                        </p:par>
                        <p:par>
                          <p:cTn id="63" fill="hold">
                            <p:stCondLst>
                              <p:cond delay="1000"/>
                            </p:stCondLst>
                            <p:childTnLst>
                              <p:par>
                                <p:cTn id="64" presetID="22" presetClass="entr" presetSubtype="2"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wipe(right)">
                                      <p:cBhvr>
                                        <p:cTn id="66" dur="500"/>
                                        <p:tgtEl>
                                          <p:spTgt spid="45"/>
                                        </p:tgtEl>
                                      </p:cBhvr>
                                    </p:animEffect>
                                  </p:childTnLst>
                                </p:cTn>
                              </p:par>
                            </p:childTnLst>
                          </p:cTn>
                        </p:par>
                        <p:par>
                          <p:cTn id="67" fill="hold">
                            <p:stCondLst>
                              <p:cond delay="1500"/>
                            </p:stCondLst>
                            <p:childTnLst>
                              <p:par>
                                <p:cTn id="68" presetID="22" presetClass="entr" presetSubtype="2" fill="hold" grpId="0" nodeType="after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right)">
                                      <p:cBhvr>
                                        <p:cTn id="70" dur="500"/>
                                        <p:tgtEl>
                                          <p:spTgt spid="44"/>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wipe(left)">
                                      <p:cBhvr>
                                        <p:cTn id="73" dur="500"/>
                                        <p:tgtEl>
                                          <p:spTgt spid="7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92"/>
                                        </p:tgtEl>
                                        <p:attrNameLst>
                                          <p:attrName>style.visibility</p:attrName>
                                        </p:attrNameLst>
                                      </p:cBhvr>
                                      <p:to>
                                        <p:strVal val="visible"/>
                                      </p:to>
                                    </p:set>
                                    <p:animEffect transition="in" filter="wipe(left)">
                                      <p:cBhvr>
                                        <p:cTn id="78" dur="500"/>
                                        <p:tgtEl>
                                          <p:spTgt spid="92"/>
                                        </p:tgtEl>
                                      </p:cBhvr>
                                    </p:animEffect>
                                  </p:childTnLst>
                                </p:cTn>
                              </p:par>
                            </p:childTnLst>
                          </p:cTn>
                        </p:par>
                        <p:par>
                          <p:cTn id="79" fill="hold">
                            <p:stCondLst>
                              <p:cond delay="500"/>
                            </p:stCondLst>
                            <p:childTnLst>
                              <p:par>
                                <p:cTn id="80" presetID="22" presetClass="entr" presetSubtype="2" fill="hold" grpId="0" nodeType="after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wipe(right)">
                                      <p:cBhvr>
                                        <p:cTn id="82" dur="500"/>
                                        <p:tgtEl>
                                          <p:spTgt spid="43"/>
                                        </p:tgtEl>
                                      </p:cBhvr>
                                    </p:animEffect>
                                  </p:childTnLst>
                                </p:cTn>
                              </p:par>
                            </p:childTnLst>
                          </p:cTn>
                        </p:par>
                        <p:par>
                          <p:cTn id="83" fill="hold">
                            <p:stCondLst>
                              <p:cond delay="1000"/>
                            </p:stCondLst>
                            <p:childTnLst>
                              <p:par>
                                <p:cTn id="84" presetID="22" presetClass="entr" presetSubtype="2" fill="hold" grpId="0" nodeType="after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wipe(right)">
                                      <p:cBhvr>
                                        <p:cTn id="86" dur="500"/>
                                        <p:tgtEl>
                                          <p:spTgt spid="46"/>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78"/>
                                        </p:tgtEl>
                                        <p:attrNameLst>
                                          <p:attrName>style.visibility</p:attrName>
                                        </p:attrNameLst>
                                      </p:cBhvr>
                                      <p:to>
                                        <p:strVal val="visible"/>
                                      </p:to>
                                    </p:set>
                                    <p:animEffect transition="in" filter="wipe(left)">
                                      <p:cBhvr>
                                        <p:cTn id="89" dur="500"/>
                                        <p:tgtEl>
                                          <p:spTgt spid="7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93"/>
                                        </p:tgtEl>
                                        <p:attrNameLst>
                                          <p:attrName>style.visibility</p:attrName>
                                        </p:attrNameLst>
                                      </p:cBhvr>
                                      <p:to>
                                        <p:strVal val="visible"/>
                                      </p:to>
                                    </p:set>
                                    <p:animEffect transition="in" filter="wipe(left)">
                                      <p:cBhvr>
                                        <p:cTn id="94" dur="500"/>
                                        <p:tgtEl>
                                          <p:spTgt spid="93"/>
                                        </p:tgtEl>
                                      </p:cBhvr>
                                    </p:animEffect>
                                  </p:childTnLst>
                                </p:cTn>
                              </p:par>
                            </p:childTnLst>
                          </p:cTn>
                        </p:par>
                        <p:par>
                          <p:cTn id="95" fill="hold">
                            <p:stCondLst>
                              <p:cond delay="500"/>
                            </p:stCondLst>
                            <p:childTnLst>
                              <p:par>
                                <p:cTn id="96" presetID="22" presetClass="entr" presetSubtype="2" fill="hold" grpId="0" nodeType="afterEffect">
                                  <p:stCondLst>
                                    <p:cond delay="0"/>
                                  </p:stCondLst>
                                  <p:childTnLst>
                                    <p:set>
                                      <p:cBhvr>
                                        <p:cTn id="97" dur="1" fill="hold">
                                          <p:stCondLst>
                                            <p:cond delay="0"/>
                                          </p:stCondLst>
                                        </p:cTn>
                                        <p:tgtEl>
                                          <p:spTgt spid="47"/>
                                        </p:tgtEl>
                                        <p:attrNameLst>
                                          <p:attrName>style.visibility</p:attrName>
                                        </p:attrNameLst>
                                      </p:cBhvr>
                                      <p:to>
                                        <p:strVal val="visible"/>
                                      </p:to>
                                    </p:set>
                                    <p:animEffect transition="in" filter="wipe(right)">
                                      <p:cBhvr>
                                        <p:cTn id="98" dur="500"/>
                                        <p:tgtEl>
                                          <p:spTgt spid="47"/>
                                        </p:tgtEl>
                                      </p:cBhvr>
                                    </p:animEffect>
                                  </p:childTnLst>
                                </p:cTn>
                              </p:par>
                            </p:childTnLst>
                          </p:cTn>
                        </p:par>
                        <p:par>
                          <p:cTn id="99" fill="hold">
                            <p:stCondLst>
                              <p:cond delay="1000"/>
                            </p:stCondLst>
                            <p:childTnLst>
                              <p:par>
                                <p:cTn id="100" presetID="22" presetClass="entr" presetSubtype="2" fill="hold" grpId="0" nodeType="after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wipe(right)">
                                      <p:cBhvr>
                                        <p:cTn id="102" dur="500"/>
                                        <p:tgtEl>
                                          <p:spTgt spid="48"/>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87"/>
                                        </p:tgtEl>
                                        <p:attrNameLst>
                                          <p:attrName>style.visibility</p:attrName>
                                        </p:attrNameLst>
                                      </p:cBhvr>
                                      <p:to>
                                        <p:strVal val="visible"/>
                                      </p:to>
                                    </p:set>
                                    <p:animEffect transition="in" filter="wipe(left)">
                                      <p:cBhvr>
                                        <p:cTn id="105" dur="500"/>
                                        <p:tgtEl>
                                          <p:spTgt spid="87"/>
                                        </p:tgtEl>
                                      </p:cBhvr>
                                    </p:animEffect>
                                  </p:childTnLst>
                                </p:cTn>
                              </p:par>
                            </p:childTnLst>
                          </p:cTn>
                        </p:par>
                        <p:par>
                          <p:cTn id="106" fill="hold">
                            <p:stCondLst>
                              <p:cond delay="1500"/>
                            </p:stCondLst>
                            <p:childTnLst>
                              <p:par>
                                <p:cTn id="107" presetID="22" presetClass="entr" presetSubtype="8" fill="hold" grpId="0" nodeType="after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wipe(left)">
                                      <p:cBhvr>
                                        <p:cTn id="109" dur="500"/>
                                        <p:tgtEl>
                                          <p:spTgt spid="86"/>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2" fill="hold" nodeType="clickEffect">
                                  <p:stCondLst>
                                    <p:cond delay="0"/>
                                  </p:stCondLst>
                                  <p:childTnLst>
                                    <p:set>
                                      <p:cBhvr>
                                        <p:cTn id="113" dur="1" fill="hold">
                                          <p:stCondLst>
                                            <p:cond delay="0"/>
                                          </p:stCondLst>
                                        </p:cTn>
                                        <p:tgtEl>
                                          <p:spTgt spid="49"/>
                                        </p:tgtEl>
                                        <p:attrNameLst>
                                          <p:attrName>style.visibility</p:attrName>
                                        </p:attrNameLst>
                                      </p:cBhvr>
                                      <p:to>
                                        <p:strVal val="visible"/>
                                      </p:to>
                                    </p:set>
                                    <p:animEffect transition="in" filter="wipe(right)">
                                      <p:cBhvr>
                                        <p:cTn id="114" dur="1000"/>
                                        <p:tgtEl>
                                          <p:spTgt spid="4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80"/>
                                        </p:tgtEl>
                                        <p:attrNameLst>
                                          <p:attrName>style.visibility</p:attrName>
                                        </p:attrNameLst>
                                      </p:cBhvr>
                                      <p:to>
                                        <p:strVal val="visible"/>
                                      </p:to>
                                    </p:set>
                                    <p:animEffect transition="in" filter="wipe(left)">
                                      <p:cBhvr>
                                        <p:cTn id="119" dur="500"/>
                                        <p:tgtEl>
                                          <p:spTgt spid="80"/>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xit" presetSubtype="4" fill="hold" nodeType="clickEffect">
                                  <p:stCondLst>
                                    <p:cond delay="0"/>
                                  </p:stCondLst>
                                  <p:childTnLst>
                                    <p:animEffect transition="out" filter="wipe(down)">
                                      <p:cBhvr>
                                        <p:cTn id="123" dur="500"/>
                                        <p:tgtEl>
                                          <p:spTgt spid="3">
                                            <p:txEl>
                                              <p:pRg st="0" end="0"/>
                                            </p:txEl>
                                          </p:spTgt>
                                        </p:tgtEl>
                                      </p:cBhvr>
                                    </p:animEffect>
                                    <p:set>
                                      <p:cBhvr>
                                        <p:cTn id="124"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59" grpId="0"/>
      <p:bldP spid="60" grpId="0" animBg="1"/>
      <p:bldP spid="61" grpId="0" animBg="1"/>
      <p:bldP spid="62" grpId="0"/>
      <p:bldP spid="68" grpId="0" animBg="1"/>
      <p:bldP spid="72" grpId="0"/>
      <p:bldP spid="73" grpId="0"/>
      <p:bldP spid="74" grpId="0"/>
      <p:bldP spid="75" grpId="0" animBg="1"/>
      <p:bldP spid="77" grpId="0"/>
      <p:bldP spid="78" grpId="0"/>
      <p:bldP spid="86" grpId="0" animBg="1"/>
      <p:bldP spid="87" grpId="0"/>
      <p:bldP spid="90" grpId="0" animBg="1"/>
      <p:bldP spid="91" grpId="0" animBg="1"/>
      <p:bldP spid="92" grpId="0" animBg="1"/>
      <p:bldP spid="93" grpId="0" animBg="1"/>
      <p:bldP spid="43" grpId="0"/>
      <p:bldP spid="44" grpId="0" animBg="1"/>
      <p:bldP spid="45" grpId="0"/>
      <p:bldP spid="46" grpId="0" animBg="1"/>
      <p:bldP spid="47" grpId="0"/>
      <p:bldP spid="4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p:cNvPicPr>
            <a:picLocks noChangeAspect="1"/>
          </p:cNvPicPr>
          <p:nvPr/>
        </p:nvPicPr>
        <p:blipFill>
          <a:blip r:embed="rId4" cstate="print"/>
          <a:stretch>
            <a:fillRect/>
          </a:stretch>
        </p:blipFill>
        <p:spPr>
          <a:xfrm>
            <a:off x="104503" y="2830695"/>
            <a:ext cx="8723408" cy="4027305"/>
          </a:xfrm>
          <a:prstGeom prst="rect">
            <a:avLst/>
          </a:prstGeom>
        </p:spPr>
      </p:pic>
      <p:sp>
        <p:nvSpPr>
          <p:cNvPr id="2" name="标题 1"/>
          <p:cNvSpPr>
            <a:spLocks noGrp="1"/>
          </p:cNvSpPr>
          <p:nvPr>
            <p:ph type="title"/>
          </p:nvPr>
        </p:nvSpPr>
        <p:spPr/>
        <p:txBody>
          <a:bodyPr/>
          <a:lstStyle/>
          <a:p>
            <a:r>
              <a:rPr lang="zh-CN" altLang="en-US" dirty="0"/>
              <a:t>快速重传 </a:t>
            </a:r>
            <a:r>
              <a:rPr lang="en-US" altLang="zh-CN" dirty="0"/>
              <a:t>(fast retransmit)</a:t>
            </a:r>
            <a:endParaRPr lang="zh-CN" altLang="en-US" dirty="0"/>
          </a:p>
        </p:txBody>
      </p:sp>
      <p:sp>
        <p:nvSpPr>
          <p:cNvPr id="3" name="内容占位符 2"/>
          <p:cNvSpPr>
            <a:spLocks noGrp="1"/>
          </p:cNvSpPr>
          <p:nvPr>
            <p:ph idx="1"/>
          </p:nvPr>
        </p:nvSpPr>
        <p:spPr>
          <a:xfrm>
            <a:off x="457200" y="1366281"/>
            <a:ext cx="8579553" cy="1300539"/>
          </a:xfrm>
        </p:spPr>
        <p:txBody>
          <a:bodyPr/>
          <a:lstStyle/>
          <a:p>
            <a:r>
              <a:rPr lang="zh-CN" altLang="en-US" sz="2000" dirty="0"/>
              <a:t>快速重传通常可以在</a:t>
            </a:r>
            <a:r>
              <a:rPr lang="en-US" altLang="zh-CN" sz="2000" dirty="0"/>
              <a:t>1</a:t>
            </a:r>
            <a:r>
              <a:rPr lang="zh-CN" altLang="en-US" sz="2000" dirty="0"/>
              <a:t>个</a:t>
            </a:r>
            <a:r>
              <a:rPr lang="en-US" altLang="zh-CN" sz="2000" dirty="0"/>
              <a:t>RTT</a:t>
            </a:r>
            <a:r>
              <a:rPr lang="zh-CN" altLang="en-US" sz="2000" dirty="0"/>
              <a:t>内重传数据丢包</a:t>
            </a:r>
          </a:p>
          <a:p>
            <a:pPr lvl="1"/>
            <a:r>
              <a:rPr lang="zh-CN" altLang="en-US" sz="1600" dirty="0"/>
              <a:t>因为数据包通常都是连续发送的</a:t>
            </a:r>
            <a:endParaRPr lang="en-US" altLang="zh-CN" sz="1600" dirty="0"/>
          </a:p>
          <a:p>
            <a:r>
              <a:rPr lang="zh-CN" altLang="en-US" sz="2000" dirty="0"/>
              <a:t>网络的吞吐量提高约</a:t>
            </a:r>
            <a:r>
              <a:rPr lang="en-US" altLang="zh-CN" sz="2000" dirty="0"/>
              <a:t>20%</a:t>
            </a:r>
            <a:endParaRPr lang="zh-CN" altLang="en-US" sz="2000" dirty="0"/>
          </a:p>
          <a:p>
            <a:pPr lvl="1"/>
            <a:endParaRPr lang="zh-CN" altLang="en-US"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21</a:t>
            </a:fld>
            <a:endParaRPr lang="zh-CN" altLang="en-US" dirty="0"/>
          </a:p>
        </p:txBody>
      </p:sp>
      <p:sp>
        <p:nvSpPr>
          <p:cNvPr id="67" name="Text Box 13"/>
          <p:cNvSpPr txBox="1">
            <a:spLocks noChangeArrowheads="1"/>
          </p:cNvSpPr>
          <p:nvPr/>
        </p:nvSpPr>
        <p:spPr bwMode="auto">
          <a:xfrm>
            <a:off x="5979620" y="3748240"/>
            <a:ext cx="9463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 </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grpSp>
        <p:nvGrpSpPr>
          <p:cNvPr id="7" name="组合 6"/>
          <p:cNvGrpSpPr/>
          <p:nvPr/>
        </p:nvGrpSpPr>
        <p:grpSpPr>
          <a:xfrm>
            <a:off x="2836725" y="2830695"/>
            <a:ext cx="3499391" cy="4058479"/>
            <a:chOff x="2851358" y="2802385"/>
            <a:chExt cx="3499391" cy="4087008"/>
          </a:xfrm>
        </p:grpSpPr>
        <p:sp>
          <p:nvSpPr>
            <p:cNvPr id="41" name="Text Box 15"/>
            <p:cNvSpPr txBox="1">
              <a:spLocks noChangeArrowheads="1"/>
            </p:cNvSpPr>
            <p:nvPr/>
          </p:nvSpPr>
          <p:spPr bwMode="auto">
            <a:xfrm>
              <a:off x="2851358" y="2802385"/>
              <a:ext cx="3173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i="0" u="none" strike="noStrike" kern="0" cap="none" spc="0" normalizeH="0" noProof="0" dirty="0">
                  <a:ln>
                    <a:noFill/>
                  </a:ln>
                  <a:effectLst/>
                  <a:uLnTx/>
                  <a:uFillTx/>
                  <a:latin typeface="Calibri" panose="020F0502020204030204" pitchFamily="34" charset="0"/>
                  <a:ea typeface="华文楷体" panose="02010600040101010101" pitchFamily="2" charset="-122"/>
                </a:rPr>
                <a:t>S</a:t>
              </a:r>
              <a:endParaRPr kumimoji="1" lang="zh-CN" altLang="en-US"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42" name="Text Box 16"/>
            <p:cNvSpPr txBox="1">
              <a:spLocks noChangeArrowheads="1"/>
            </p:cNvSpPr>
            <p:nvPr/>
          </p:nvSpPr>
          <p:spPr bwMode="auto">
            <a:xfrm>
              <a:off x="5949938" y="2830695"/>
              <a:ext cx="2880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i="0" u="none" strike="noStrike" kern="0" cap="none" spc="0" normalizeH="0" noProof="0" dirty="0">
                  <a:ln>
                    <a:noFill/>
                  </a:ln>
                  <a:effectLst/>
                  <a:uLnTx/>
                  <a:uFillTx/>
                  <a:latin typeface="Calibri" panose="020F0502020204030204" pitchFamily="34" charset="0"/>
                  <a:ea typeface="华文楷体" panose="02010600040101010101" pitchFamily="2" charset="-122"/>
                </a:rPr>
                <a:t>R</a:t>
              </a:r>
              <a:endParaRPr kumimoji="1" lang="zh-CN" altLang="en-US"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63" name="Text Box 9"/>
            <p:cNvSpPr txBox="1">
              <a:spLocks noChangeArrowheads="1"/>
            </p:cNvSpPr>
            <p:nvPr/>
          </p:nvSpPr>
          <p:spPr bwMode="auto">
            <a:xfrm>
              <a:off x="2969747" y="6538837"/>
              <a:ext cx="256802" cy="3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i="1" kern="0" dirty="0">
                  <a:latin typeface="Calibri" panose="020F0502020204030204" pitchFamily="34" charset="0"/>
                  <a:ea typeface="华文楷体" panose="02010600040101010101" pitchFamily="2" charset="-122"/>
                </a:rPr>
                <a:t>t</a:t>
              </a:r>
            </a:p>
          </p:txBody>
        </p:sp>
        <p:grpSp>
          <p:nvGrpSpPr>
            <p:cNvPr id="64" name="Group 10"/>
            <p:cNvGrpSpPr>
              <a:grpSpLocks/>
            </p:cNvGrpSpPr>
            <p:nvPr/>
          </p:nvGrpSpPr>
          <p:grpSpPr bwMode="auto">
            <a:xfrm>
              <a:off x="2963886" y="3128941"/>
              <a:ext cx="3138854" cy="3678602"/>
              <a:chOff x="1607" y="677"/>
              <a:chExt cx="1640" cy="2728"/>
            </a:xfrm>
          </p:grpSpPr>
          <p:sp>
            <p:nvSpPr>
              <p:cNvPr id="65" name="Line 11"/>
              <p:cNvSpPr>
                <a:spLocks noChangeShapeType="1"/>
              </p:cNvSpPr>
              <p:nvPr/>
            </p:nvSpPr>
            <p:spPr bwMode="auto">
              <a:xfrm>
                <a:off x="1607" y="677"/>
                <a:ext cx="0" cy="2728"/>
              </a:xfrm>
              <a:prstGeom prst="line">
                <a:avLst/>
              </a:prstGeom>
              <a:noFill/>
              <a:ln w="22225">
                <a:solidFill>
                  <a:schemeClr val="tx1">
                    <a:lumMod val="75000"/>
                    <a:lumOff val="25000"/>
                  </a:scheme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62" kern="0">
                  <a:solidFill>
                    <a:srgbClr val="000099"/>
                  </a:solidFill>
                  <a:latin typeface="Calibri" panose="020F0502020204030204" pitchFamily="34" charset="0"/>
                  <a:ea typeface="华文楷体" panose="02010600040101010101" pitchFamily="2" charset="-122"/>
                </a:endParaRPr>
              </a:p>
            </p:txBody>
          </p:sp>
          <p:sp>
            <p:nvSpPr>
              <p:cNvPr id="66" name="Line 12"/>
              <p:cNvSpPr>
                <a:spLocks noChangeShapeType="1"/>
              </p:cNvSpPr>
              <p:nvPr/>
            </p:nvSpPr>
            <p:spPr bwMode="auto">
              <a:xfrm>
                <a:off x="3247" y="677"/>
                <a:ext cx="0" cy="2728"/>
              </a:xfrm>
              <a:prstGeom prst="line">
                <a:avLst/>
              </a:prstGeom>
              <a:noFill/>
              <a:ln w="22225">
                <a:solidFill>
                  <a:schemeClr val="tx1">
                    <a:lumMod val="75000"/>
                    <a:lumOff val="25000"/>
                  </a:scheme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62" kern="0">
                  <a:solidFill>
                    <a:srgbClr val="000099"/>
                  </a:solidFill>
                  <a:latin typeface="Calibri" panose="020F0502020204030204" pitchFamily="34" charset="0"/>
                  <a:ea typeface="华文楷体" panose="02010600040101010101" pitchFamily="2" charset="-122"/>
                </a:endParaRPr>
              </a:p>
            </p:txBody>
          </p:sp>
        </p:grpSp>
        <p:sp>
          <p:nvSpPr>
            <p:cNvPr id="85" name="Text Box 31"/>
            <p:cNvSpPr txBox="1">
              <a:spLocks noChangeArrowheads="1"/>
            </p:cNvSpPr>
            <p:nvPr/>
          </p:nvSpPr>
          <p:spPr bwMode="auto">
            <a:xfrm>
              <a:off x="6093947" y="6538837"/>
              <a:ext cx="256802" cy="3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i="1" kern="0">
                  <a:latin typeface="Calibri" panose="020F0502020204030204" pitchFamily="34" charset="0"/>
                  <a:ea typeface="华文楷体" panose="02010600040101010101" pitchFamily="2" charset="-122"/>
                </a:rPr>
                <a:t>t</a:t>
              </a:r>
            </a:p>
          </p:txBody>
        </p:sp>
      </p:grpSp>
      <p:sp>
        <p:nvSpPr>
          <p:cNvPr id="59" name="Text Box 5"/>
          <p:cNvSpPr txBox="1">
            <a:spLocks noChangeArrowheads="1"/>
          </p:cNvSpPr>
          <p:nvPr/>
        </p:nvSpPr>
        <p:spPr bwMode="auto">
          <a:xfrm>
            <a:off x="2046576" y="3040621"/>
            <a:ext cx="917239" cy="27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62" b="0" kern="0" dirty="0">
                <a:solidFill>
                  <a:srgbClr val="000099"/>
                </a:solidFill>
                <a:latin typeface="Calibri" panose="020F0502020204030204" pitchFamily="34" charset="0"/>
                <a:ea typeface="华文楷体" panose="02010600040101010101" pitchFamily="2" charset="-122"/>
              </a:rPr>
              <a:t>发送 </a:t>
            </a:r>
            <a:r>
              <a:rPr kumimoji="0" lang="en-US" altLang="zh-CN" sz="1662" b="0" kern="0" dirty="0">
                <a:solidFill>
                  <a:srgbClr val="000099"/>
                </a:solidFill>
                <a:latin typeface="Calibri" panose="020F0502020204030204" pitchFamily="34" charset="0"/>
                <a:ea typeface="华文楷体" panose="02010600040101010101" pitchFamily="2" charset="-122"/>
              </a:rPr>
              <a:t>M</a:t>
            </a:r>
            <a:r>
              <a:rPr kumimoji="0" lang="en-US" altLang="zh-CN" sz="1662" b="0" kern="0" baseline="-25000" dirty="0">
                <a:solidFill>
                  <a:srgbClr val="000099"/>
                </a:solidFill>
                <a:latin typeface="Calibri" panose="020F0502020204030204" pitchFamily="34" charset="0"/>
                <a:ea typeface="华文楷体" panose="02010600040101010101" pitchFamily="2" charset="-122"/>
              </a:rPr>
              <a:t>1</a:t>
            </a:r>
          </a:p>
        </p:txBody>
      </p:sp>
      <p:sp>
        <p:nvSpPr>
          <p:cNvPr id="60" name="Line 6"/>
          <p:cNvSpPr>
            <a:spLocks noChangeShapeType="1"/>
          </p:cNvSpPr>
          <p:nvPr/>
        </p:nvSpPr>
        <p:spPr bwMode="auto">
          <a:xfrm>
            <a:off x="2949253" y="3220663"/>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61" name="Line 7"/>
          <p:cNvSpPr>
            <a:spLocks noChangeShapeType="1"/>
          </p:cNvSpPr>
          <p:nvPr/>
        </p:nvSpPr>
        <p:spPr bwMode="auto">
          <a:xfrm flipH="1">
            <a:off x="2949253" y="3536026"/>
            <a:ext cx="3138854" cy="227061"/>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62" name="Text Box 8"/>
          <p:cNvSpPr txBox="1">
            <a:spLocks noChangeArrowheads="1"/>
          </p:cNvSpPr>
          <p:nvPr/>
        </p:nvSpPr>
        <p:spPr bwMode="auto">
          <a:xfrm>
            <a:off x="5994322" y="3405293"/>
            <a:ext cx="931665"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1</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68" name="Line 14"/>
          <p:cNvSpPr>
            <a:spLocks noChangeShapeType="1"/>
          </p:cNvSpPr>
          <p:nvPr/>
        </p:nvSpPr>
        <p:spPr bwMode="auto">
          <a:xfrm flipH="1">
            <a:off x="2949253" y="3914460"/>
            <a:ext cx="3138854" cy="225914"/>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72" name="Text Box 18"/>
          <p:cNvSpPr txBox="1">
            <a:spLocks noChangeArrowheads="1"/>
          </p:cNvSpPr>
          <p:nvPr/>
        </p:nvSpPr>
        <p:spPr bwMode="auto">
          <a:xfrm>
            <a:off x="2046576" y="3404147"/>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2</a:t>
            </a:r>
          </a:p>
        </p:txBody>
      </p:sp>
      <p:sp>
        <p:nvSpPr>
          <p:cNvPr id="73" name="Text Box 19"/>
          <p:cNvSpPr txBox="1">
            <a:spLocks noChangeArrowheads="1"/>
          </p:cNvSpPr>
          <p:nvPr/>
        </p:nvSpPr>
        <p:spPr bwMode="auto">
          <a:xfrm>
            <a:off x="2046576" y="377226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3</a:t>
            </a:r>
          </a:p>
        </p:txBody>
      </p:sp>
      <p:sp>
        <p:nvSpPr>
          <p:cNvPr id="74" name="Text Box 20"/>
          <p:cNvSpPr txBox="1">
            <a:spLocks noChangeArrowheads="1"/>
          </p:cNvSpPr>
          <p:nvPr/>
        </p:nvSpPr>
        <p:spPr bwMode="auto">
          <a:xfrm>
            <a:off x="2046576" y="413808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dirty="0">
                <a:solidFill>
                  <a:srgbClr val="000099"/>
                </a:solidFill>
                <a:latin typeface="Calibri" panose="020F0502020204030204" pitchFamily="34" charset="0"/>
                <a:ea typeface="华文楷体" panose="02010600040101010101" pitchFamily="2" charset="-122"/>
              </a:rPr>
              <a:t>发送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4</a:t>
            </a:r>
          </a:p>
        </p:txBody>
      </p:sp>
      <p:sp>
        <p:nvSpPr>
          <p:cNvPr id="75" name="Line 21"/>
          <p:cNvSpPr>
            <a:spLocks noChangeShapeType="1"/>
          </p:cNvSpPr>
          <p:nvPr/>
        </p:nvSpPr>
        <p:spPr bwMode="auto">
          <a:xfrm>
            <a:off x="2949253" y="4365141"/>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77" name="Text Box 23"/>
          <p:cNvSpPr txBox="1">
            <a:spLocks noChangeArrowheads="1"/>
          </p:cNvSpPr>
          <p:nvPr/>
        </p:nvSpPr>
        <p:spPr bwMode="auto">
          <a:xfrm>
            <a:off x="2046576" y="4533715"/>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5</a:t>
            </a:r>
          </a:p>
        </p:txBody>
      </p:sp>
      <p:sp>
        <p:nvSpPr>
          <p:cNvPr id="78" name="Text Box 24"/>
          <p:cNvSpPr txBox="1">
            <a:spLocks noChangeArrowheads="1"/>
          </p:cNvSpPr>
          <p:nvPr/>
        </p:nvSpPr>
        <p:spPr bwMode="auto">
          <a:xfrm>
            <a:off x="2046576" y="4909856"/>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6</a:t>
            </a:r>
          </a:p>
        </p:txBody>
      </p:sp>
      <p:sp>
        <p:nvSpPr>
          <p:cNvPr id="86" name="Line 32"/>
          <p:cNvSpPr>
            <a:spLocks noChangeShapeType="1"/>
          </p:cNvSpPr>
          <p:nvPr/>
        </p:nvSpPr>
        <p:spPr bwMode="auto">
          <a:xfrm>
            <a:off x="2955114" y="5495857"/>
            <a:ext cx="3137388"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87" name="Text Box 33"/>
          <p:cNvSpPr txBox="1">
            <a:spLocks noChangeArrowheads="1"/>
          </p:cNvSpPr>
          <p:nvPr/>
        </p:nvSpPr>
        <p:spPr bwMode="auto">
          <a:xfrm>
            <a:off x="2046576" y="531008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7</a:t>
            </a:r>
          </a:p>
        </p:txBody>
      </p:sp>
      <p:sp>
        <p:nvSpPr>
          <p:cNvPr id="90" name="Line 42"/>
          <p:cNvSpPr>
            <a:spLocks noChangeShapeType="1"/>
          </p:cNvSpPr>
          <p:nvPr/>
        </p:nvSpPr>
        <p:spPr bwMode="auto">
          <a:xfrm>
            <a:off x="2949253" y="3614006"/>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1" name="Line 43"/>
          <p:cNvSpPr>
            <a:spLocks noChangeShapeType="1"/>
          </p:cNvSpPr>
          <p:nvPr/>
        </p:nvSpPr>
        <p:spPr bwMode="auto">
          <a:xfrm>
            <a:off x="2949252" y="3989000"/>
            <a:ext cx="2300975" cy="175538"/>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2" name="Line 44"/>
          <p:cNvSpPr>
            <a:spLocks noChangeShapeType="1"/>
          </p:cNvSpPr>
          <p:nvPr/>
        </p:nvSpPr>
        <p:spPr bwMode="auto">
          <a:xfrm>
            <a:off x="2955114" y="4741282"/>
            <a:ext cx="3137388" cy="228207"/>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3" name="Line 45"/>
          <p:cNvSpPr>
            <a:spLocks noChangeShapeType="1"/>
          </p:cNvSpPr>
          <p:nvPr/>
        </p:nvSpPr>
        <p:spPr bwMode="auto">
          <a:xfrm>
            <a:off x="2955114" y="5118569"/>
            <a:ext cx="3137388"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grpSp>
        <p:nvGrpSpPr>
          <p:cNvPr id="9" name="组合 8"/>
          <p:cNvGrpSpPr/>
          <p:nvPr/>
        </p:nvGrpSpPr>
        <p:grpSpPr>
          <a:xfrm>
            <a:off x="4842741" y="4052251"/>
            <a:ext cx="170702" cy="237203"/>
            <a:chOff x="4904375" y="4292418"/>
            <a:chExt cx="170702" cy="277903"/>
          </a:xfrm>
        </p:grpSpPr>
        <p:cxnSp>
          <p:nvCxnSpPr>
            <p:cNvPr id="95" name="直接连接符 94"/>
            <p:cNvCxnSpPr/>
            <p:nvPr/>
          </p:nvCxnSpPr>
          <p:spPr>
            <a:xfrm>
              <a:off x="4904375" y="4292418"/>
              <a:ext cx="170702" cy="277903"/>
            </a:xfrm>
            <a:prstGeom prst="line">
              <a:avLst/>
            </a:prstGeom>
            <a:ln w="2540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4904375" y="4292418"/>
              <a:ext cx="140829" cy="277903"/>
            </a:xfrm>
            <a:prstGeom prst="line">
              <a:avLst/>
            </a:prstGeom>
            <a:ln w="25400">
              <a:solidFill>
                <a:srgbClr val="FF3300"/>
              </a:solidFill>
            </a:ln>
          </p:spPr>
          <p:style>
            <a:lnRef idx="1">
              <a:schemeClr val="accent1"/>
            </a:lnRef>
            <a:fillRef idx="0">
              <a:schemeClr val="accent1"/>
            </a:fillRef>
            <a:effectRef idx="0">
              <a:schemeClr val="accent1"/>
            </a:effectRef>
            <a:fontRef idx="minor">
              <a:schemeClr val="tx1"/>
            </a:fontRef>
          </p:style>
        </p:cxnSp>
      </p:grpSp>
      <p:sp>
        <p:nvSpPr>
          <p:cNvPr id="43" name="Text Box 13"/>
          <p:cNvSpPr txBox="1">
            <a:spLocks noChangeArrowheads="1"/>
          </p:cNvSpPr>
          <p:nvPr/>
        </p:nvSpPr>
        <p:spPr bwMode="auto">
          <a:xfrm>
            <a:off x="5962122" y="4841178"/>
            <a:ext cx="13567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重复确认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 </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44" name="Line 7"/>
          <p:cNvSpPr>
            <a:spLocks noChangeShapeType="1"/>
          </p:cNvSpPr>
          <p:nvPr/>
        </p:nvSpPr>
        <p:spPr bwMode="auto">
          <a:xfrm flipH="1">
            <a:off x="2931755" y="4628964"/>
            <a:ext cx="3138854" cy="227061"/>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45" name="Text Box 8"/>
          <p:cNvSpPr txBox="1">
            <a:spLocks noChangeArrowheads="1"/>
          </p:cNvSpPr>
          <p:nvPr/>
        </p:nvSpPr>
        <p:spPr bwMode="auto">
          <a:xfrm>
            <a:off x="5976824" y="4498231"/>
            <a:ext cx="13420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重复确认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46" name="Line 14"/>
          <p:cNvSpPr>
            <a:spLocks noChangeShapeType="1"/>
          </p:cNvSpPr>
          <p:nvPr/>
        </p:nvSpPr>
        <p:spPr bwMode="auto">
          <a:xfrm flipH="1">
            <a:off x="2931755" y="5007398"/>
            <a:ext cx="3138854" cy="225914"/>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47" name="Text Box 13"/>
          <p:cNvSpPr txBox="1">
            <a:spLocks noChangeArrowheads="1"/>
          </p:cNvSpPr>
          <p:nvPr/>
        </p:nvSpPr>
        <p:spPr bwMode="auto">
          <a:xfrm>
            <a:off x="5994182" y="5201801"/>
            <a:ext cx="13567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重复确认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 </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48" name="Line 14"/>
          <p:cNvSpPr>
            <a:spLocks noChangeShapeType="1"/>
          </p:cNvSpPr>
          <p:nvPr/>
        </p:nvSpPr>
        <p:spPr bwMode="auto">
          <a:xfrm flipH="1">
            <a:off x="2963815" y="5368021"/>
            <a:ext cx="3138854" cy="225914"/>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grpSp>
        <p:nvGrpSpPr>
          <p:cNvPr id="49" name="Group 34"/>
          <p:cNvGrpSpPr>
            <a:grpSpLocks/>
          </p:cNvGrpSpPr>
          <p:nvPr/>
        </p:nvGrpSpPr>
        <p:grpSpPr bwMode="auto">
          <a:xfrm>
            <a:off x="197554" y="4791847"/>
            <a:ext cx="2737138" cy="879786"/>
            <a:chOff x="279" y="2605"/>
            <a:chExt cx="2175" cy="739"/>
          </a:xfrm>
        </p:grpSpPr>
        <p:grpSp>
          <p:nvGrpSpPr>
            <p:cNvPr id="50" name="Group 35"/>
            <p:cNvGrpSpPr>
              <a:grpSpLocks/>
            </p:cNvGrpSpPr>
            <p:nvPr/>
          </p:nvGrpSpPr>
          <p:grpSpPr bwMode="auto">
            <a:xfrm>
              <a:off x="1729" y="2635"/>
              <a:ext cx="725" cy="666"/>
              <a:chOff x="1257" y="1749"/>
              <a:chExt cx="817" cy="460"/>
            </a:xfrm>
          </p:grpSpPr>
          <p:sp>
            <p:nvSpPr>
              <p:cNvPr id="52" name="Line 36"/>
              <p:cNvSpPr>
                <a:spLocks noChangeShapeType="1"/>
              </p:cNvSpPr>
              <p:nvPr/>
            </p:nvSpPr>
            <p:spPr bwMode="auto">
              <a:xfrm>
                <a:off x="1257" y="1749"/>
                <a:ext cx="817" cy="0"/>
              </a:xfrm>
              <a:prstGeom prst="line">
                <a:avLst/>
              </a:prstGeom>
              <a:noFill/>
              <a:ln w="28575">
                <a:solidFill>
                  <a:srgbClr val="CC0099"/>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53" name="Line 37"/>
              <p:cNvSpPr>
                <a:spLocks noChangeShapeType="1"/>
              </p:cNvSpPr>
              <p:nvPr/>
            </p:nvSpPr>
            <p:spPr bwMode="auto">
              <a:xfrm>
                <a:off x="1257" y="1979"/>
                <a:ext cx="817" cy="0"/>
              </a:xfrm>
              <a:prstGeom prst="line">
                <a:avLst/>
              </a:prstGeom>
              <a:noFill/>
              <a:ln w="28575">
                <a:solidFill>
                  <a:srgbClr val="CC0099"/>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54" name="Line 38"/>
              <p:cNvSpPr>
                <a:spLocks noChangeShapeType="1"/>
              </p:cNvSpPr>
              <p:nvPr/>
            </p:nvSpPr>
            <p:spPr bwMode="auto">
              <a:xfrm>
                <a:off x="1257" y="2209"/>
                <a:ext cx="817" cy="0"/>
              </a:xfrm>
              <a:prstGeom prst="line">
                <a:avLst/>
              </a:prstGeom>
              <a:noFill/>
              <a:ln w="28575">
                <a:solidFill>
                  <a:srgbClr val="CC0099"/>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grpSp>
        <p:sp>
          <p:nvSpPr>
            <p:cNvPr id="51" name="Text Box 39"/>
            <p:cNvSpPr txBox="1">
              <a:spLocks noChangeArrowheads="1"/>
            </p:cNvSpPr>
            <p:nvPr/>
          </p:nvSpPr>
          <p:spPr bwMode="auto">
            <a:xfrm>
              <a:off x="279" y="2605"/>
              <a:ext cx="1389" cy="739"/>
            </a:xfrm>
            <a:prstGeom prst="rect">
              <a:avLst/>
            </a:prstGeom>
            <a:solidFill>
              <a:srgbClr val="CC0099"/>
            </a:solidFill>
            <a:ln w="9525">
              <a:solidFill>
                <a:srgbClr val="CC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hangingPunct="1">
                <a:defRPr/>
              </a:pPr>
              <a:r>
                <a:rPr kumimoji="0" lang="zh-CN" altLang="en-US" sz="1600" b="0" kern="0" dirty="0">
                  <a:solidFill>
                    <a:schemeClr val="bg1"/>
                  </a:solidFill>
                  <a:latin typeface="Calibri" panose="020F0502020204030204" pitchFamily="34" charset="0"/>
                  <a:ea typeface="华文楷体" panose="02010600040101010101" pitchFamily="2" charset="-122"/>
                </a:rPr>
                <a:t>收到三个连续的</a:t>
              </a:r>
            </a:p>
            <a:p>
              <a:pPr algn="ctr" eaLnBrk="1" hangingPunct="1">
                <a:defRPr/>
              </a:pPr>
              <a:r>
                <a:rPr kumimoji="0" lang="zh-CN" altLang="en-US" sz="1600" b="0" kern="0" dirty="0">
                  <a:solidFill>
                    <a:schemeClr val="bg1"/>
                  </a:solidFill>
                  <a:latin typeface="Calibri" panose="020F0502020204030204" pitchFamily="34" charset="0"/>
                  <a:ea typeface="华文楷体" panose="02010600040101010101" pitchFamily="2" charset="-122"/>
                </a:rPr>
                <a:t>对 </a:t>
              </a:r>
              <a:r>
                <a:rPr kumimoji="0" lang="en-US" altLang="zh-CN" sz="1600" b="0" kern="0" dirty="0">
                  <a:solidFill>
                    <a:schemeClr val="bg1"/>
                  </a:solidFill>
                  <a:latin typeface="Calibri" panose="020F0502020204030204" pitchFamily="34" charset="0"/>
                  <a:ea typeface="华文楷体" panose="02010600040101010101" pitchFamily="2" charset="-122"/>
                </a:rPr>
                <a:t>M</a:t>
              </a:r>
              <a:r>
                <a:rPr kumimoji="0" lang="en-US" altLang="zh-CN" sz="1600" b="0" kern="0" baseline="-25000" dirty="0">
                  <a:solidFill>
                    <a:schemeClr val="bg1"/>
                  </a:solidFill>
                  <a:latin typeface="Calibri" panose="020F0502020204030204" pitchFamily="34" charset="0"/>
                  <a:ea typeface="华文楷体" panose="02010600040101010101" pitchFamily="2" charset="-122"/>
                </a:rPr>
                <a:t>2</a:t>
              </a:r>
              <a:r>
                <a:rPr kumimoji="0" lang="en-US" altLang="zh-CN" sz="1600" b="0" kern="0" dirty="0">
                  <a:solidFill>
                    <a:schemeClr val="bg1"/>
                  </a:solidFill>
                  <a:latin typeface="Calibri" panose="020F0502020204030204" pitchFamily="34" charset="0"/>
                  <a:ea typeface="华文楷体" panose="02010600040101010101" pitchFamily="2" charset="-122"/>
                </a:rPr>
                <a:t> </a:t>
              </a:r>
              <a:r>
                <a:rPr kumimoji="0" lang="zh-CN" altLang="en-US" sz="1600" b="0" kern="0" dirty="0">
                  <a:solidFill>
                    <a:schemeClr val="bg1"/>
                  </a:solidFill>
                  <a:latin typeface="Calibri" panose="020F0502020204030204" pitchFamily="34" charset="0"/>
                  <a:ea typeface="华文楷体" panose="02010600040101010101" pitchFamily="2" charset="-122"/>
                </a:rPr>
                <a:t>的重复确认</a:t>
              </a:r>
            </a:p>
            <a:p>
              <a:pPr algn="ctr" eaLnBrk="1" hangingPunct="1">
                <a:spcBef>
                  <a:spcPct val="20000"/>
                </a:spcBef>
                <a:defRPr/>
              </a:pPr>
              <a:r>
                <a:rPr kumimoji="0" lang="zh-CN" altLang="en-US" sz="1600" b="0" kern="0" dirty="0">
                  <a:solidFill>
                    <a:schemeClr val="bg1"/>
                  </a:solidFill>
                  <a:latin typeface="Calibri" panose="020F0502020204030204" pitchFamily="34" charset="0"/>
                  <a:ea typeface="华文楷体" panose="02010600040101010101" pitchFamily="2" charset="-122"/>
                </a:rPr>
                <a:t>立即重传 </a:t>
              </a:r>
              <a:r>
                <a:rPr kumimoji="0" lang="en-US" altLang="zh-CN" sz="1600" b="0" kern="0" dirty="0">
                  <a:solidFill>
                    <a:schemeClr val="bg1"/>
                  </a:solidFill>
                  <a:latin typeface="Calibri" panose="020F0502020204030204" pitchFamily="34" charset="0"/>
                  <a:ea typeface="华文楷体" panose="02010600040101010101" pitchFamily="2" charset="-122"/>
                </a:rPr>
                <a:t>M</a:t>
              </a:r>
              <a:r>
                <a:rPr kumimoji="0" lang="en-US" altLang="zh-CN" sz="1600" b="0" kern="0" baseline="-25000" dirty="0">
                  <a:solidFill>
                    <a:schemeClr val="bg1"/>
                  </a:solidFill>
                  <a:latin typeface="Calibri" panose="020F0502020204030204" pitchFamily="34" charset="0"/>
                  <a:ea typeface="华文楷体" panose="02010600040101010101" pitchFamily="2" charset="-122"/>
                </a:rPr>
                <a:t>3</a:t>
              </a:r>
              <a:endParaRPr kumimoji="0" lang="en-US" altLang="zh-CN" sz="1600" b="0" kern="0" dirty="0">
                <a:solidFill>
                  <a:schemeClr val="bg1"/>
                </a:solidFill>
                <a:latin typeface="Calibri" panose="020F0502020204030204" pitchFamily="34" charset="0"/>
                <a:ea typeface="华文楷体" panose="02010600040101010101" pitchFamily="2" charset="-122"/>
              </a:endParaRPr>
            </a:p>
          </p:txBody>
        </p:sp>
      </p:grpSp>
      <p:grpSp>
        <p:nvGrpSpPr>
          <p:cNvPr id="55" name="Group 26"/>
          <p:cNvGrpSpPr>
            <a:grpSpLocks/>
          </p:cNvGrpSpPr>
          <p:nvPr/>
        </p:nvGrpSpPr>
        <p:grpSpPr bwMode="auto">
          <a:xfrm>
            <a:off x="2966896" y="5705871"/>
            <a:ext cx="3138854" cy="385312"/>
            <a:chOff x="2471" y="3691"/>
            <a:chExt cx="2142" cy="336"/>
          </a:xfrm>
        </p:grpSpPr>
        <p:sp>
          <p:nvSpPr>
            <p:cNvPr id="56" name="Line 27"/>
            <p:cNvSpPr>
              <a:spLocks noChangeShapeType="1"/>
            </p:cNvSpPr>
            <p:nvPr/>
          </p:nvSpPr>
          <p:spPr bwMode="auto">
            <a:xfrm>
              <a:off x="2471" y="3828"/>
              <a:ext cx="2142" cy="199"/>
            </a:xfrm>
            <a:prstGeom prst="line">
              <a:avLst/>
            </a:prstGeom>
            <a:noFill/>
            <a:ln w="38100">
              <a:solidFill>
                <a:srgbClr val="33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57" name="Text Box 28"/>
            <p:cNvSpPr txBox="1">
              <a:spLocks noChangeArrowheads="1"/>
            </p:cNvSpPr>
            <p:nvPr/>
          </p:nvSpPr>
          <p:spPr bwMode="auto">
            <a:xfrm rot="275181">
              <a:off x="3225" y="3691"/>
              <a:ext cx="6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dirty="0">
                  <a:solidFill>
                    <a:srgbClr val="000099"/>
                  </a:solidFill>
                  <a:latin typeface="Calibri" panose="020F0502020204030204" pitchFamily="34" charset="0"/>
                  <a:ea typeface="华文楷体" panose="02010600040101010101" pitchFamily="2" charset="-122"/>
                </a:rPr>
                <a:t>重传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3</a:t>
              </a:r>
            </a:p>
          </p:txBody>
        </p:sp>
      </p:grpSp>
      <p:sp>
        <p:nvSpPr>
          <p:cNvPr id="69" name="文本框 68">
            <a:extLst>
              <a:ext uri="{FF2B5EF4-FFF2-40B4-BE49-F238E27FC236}">
                <a16:creationId xmlns:a16="http://schemas.microsoft.com/office/drawing/2014/main" id="{A3B5DFA8-6086-4178-9747-B011DE596941}"/>
              </a:ext>
            </a:extLst>
          </p:cNvPr>
          <p:cNvSpPr txBox="1">
            <a:spLocks noChangeArrowheads="1"/>
          </p:cNvSpPr>
          <p:nvPr/>
        </p:nvSpPr>
        <p:spPr bwMode="auto">
          <a:xfrm>
            <a:off x="7067006" y="87868"/>
            <a:ext cx="1969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5.3.7   </a:t>
            </a:r>
            <a:r>
              <a:rPr lang="zh-CN" altLang="en-US" sz="1800" dirty="0">
                <a:solidFill>
                  <a:schemeClr val="bg2">
                    <a:lumMod val="75000"/>
                  </a:schemeClr>
                </a:solidFill>
                <a:latin typeface="Calibri" panose="020F0502020204030204" pitchFamily="34" charset="0"/>
                <a:ea typeface="黑体" panose="02010609060101010101" pitchFamily="49" charset="-122"/>
              </a:rPr>
              <a:t>丢失恢复</a:t>
            </a:r>
          </a:p>
        </p:txBody>
      </p:sp>
    </p:spTree>
    <p:custDataLst>
      <p:tags r:id="rId1"/>
    </p:custDataLst>
    <p:extLst>
      <p:ext uri="{BB962C8B-B14F-4D97-AF65-F5344CB8AC3E}">
        <p14:creationId xmlns:p14="http://schemas.microsoft.com/office/powerpoint/2010/main" val="371098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4" fill="hold" nodeType="clickEffect">
                                  <p:stCondLst>
                                    <p:cond delay="0"/>
                                  </p:stCondLst>
                                  <p:childTnLst>
                                    <p:animEffect transition="out" filter="wipe(down)">
                                      <p:cBhvr>
                                        <p:cTn id="17" dur="500"/>
                                        <p:tgtEl>
                                          <p:spTgt spid="3">
                                            <p:txEl>
                                              <p:pRg st="0" end="0"/>
                                            </p:txEl>
                                          </p:spTgt>
                                        </p:tgtEl>
                                      </p:cBhvr>
                                    </p:animEffect>
                                    <p:set>
                                      <p:cBhvr>
                                        <p:cTn id="18" dur="1" fill="hold">
                                          <p:stCondLst>
                                            <p:cond delay="499"/>
                                          </p:stCondLst>
                                        </p:cTn>
                                        <p:tgtEl>
                                          <p:spTgt spid="3">
                                            <p:txEl>
                                              <p:pRg st="0" end="0"/>
                                            </p:txEl>
                                          </p:spTgt>
                                        </p:tgtEl>
                                        <p:attrNameLst>
                                          <p:attrName>style.visibility</p:attrName>
                                        </p:attrNameLst>
                                      </p:cBhvr>
                                      <p:to>
                                        <p:strVal val="hidden"/>
                                      </p:to>
                                    </p:set>
                                  </p:childTnLst>
                                </p:cTn>
                              </p:par>
                              <p:par>
                                <p:cTn id="19" presetID="22" presetClass="exit" presetSubtype="4" fill="hold" nodeType="withEffect">
                                  <p:stCondLst>
                                    <p:cond delay="0"/>
                                  </p:stCondLst>
                                  <p:childTnLst>
                                    <p:animEffect transition="out" filter="wipe(down)">
                                      <p:cBhvr>
                                        <p:cTn id="20" dur="500"/>
                                        <p:tgtEl>
                                          <p:spTgt spid="3">
                                            <p:txEl>
                                              <p:pRg st="1" end="1"/>
                                            </p:txEl>
                                          </p:spTgt>
                                        </p:tgtEl>
                                      </p:cBhvr>
                                    </p:animEffect>
                                    <p:set>
                                      <p:cBhvr>
                                        <p:cTn id="21" dur="1" fill="hold">
                                          <p:stCondLst>
                                            <p:cond delay="499"/>
                                          </p:stCondLst>
                                        </p:cTn>
                                        <p:tgtEl>
                                          <p:spTgt spid="3">
                                            <p:txEl>
                                              <p:pRg st="1" end="1"/>
                                            </p:txEl>
                                          </p:spTgt>
                                        </p:tgtEl>
                                        <p:attrNameLst>
                                          <p:attrName>style.visibility</p:attrName>
                                        </p:attrNameLst>
                                      </p:cBhvr>
                                      <p:to>
                                        <p:strVal val="hidden"/>
                                      </p:to>
                                    </p:set>
                                  </p:childTnLst>
                                </p:cTn>
                              </p:par>
                              <p:par>
                                <p:cTn id="22" presetID="22" presetClass="exit" presetSubtype="4" fill="hold" nodeType="withEffect">
                                  <p:stCondLst>
                                    <p:cond delay="0"/>
                                  </p:stCondLst>
                                  <p:childTnLst>
                                    <p:animEffect transition="out" filter="wipe(down)">
                                      <p:cBhvr>
                                        <p:cTn id="23" dur="500"/>
                                        <p:tgtEl>
                                          <p:spTgt spid="3">
                                            <p:txEl>
                                              <p:pRg st="2" end="2"/>
                                            </p:txEl>
                                          </p:spTgt>
                                        </p:tgtEl>
                                      </p:cBhvr>
                                    </p:animEffect>
                                    <p:set>
                                      <p:cBhvr>
                                        <p:cTn id="24"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 93"/>
          <p:cNvPicPr>
            <a:picLocks noChangeAspect="1"/>
          </p:cNvPicPr>
          <p:nvPr/>
        </p:nvPicPr>
        <p:blipFill>
          <a:blip r:embed="rId3" cstate="print"/>
          <a:stretch>
            <a:fillRect/>
          </a:stretch>
        </p:blipFill>
        <p:spPr>
          <a:xfrm>
            <a:off x="104503" y="2830695"/>
            <a:ext cx="8723408" cy="4027305"/>
          </a:xfrm>
          <a:prstGeom prst="rect">
            <a:avLst/>
          </a:prstGeom>
        </p:spPr>
      </p:pic>
      <p:sp>
        <p:nvSpPr>
          <p:cNvPr id="2" name="标题 1"/>
          <p:cNvSpPr>
            <a:spLocks noGrp="1"/>
          </p:cNvSpPr>
          <p:nvPr>
            <p:ph type="title"/>
          </p:nvPr>
        </p:nvSpPr>
        <p:spPr/>
        <p:txBody>
          <a:bodyPr/>
          <a:lstStyle/>
          <a:p>
            <a:r>
              <a:rPr lang="zh-CN" altLang="en-US" dirty="0"/>
              <a:t>快速重传 </a:t>
            </a:r>
            <a:r>
              <a:rPr lang="en-US" altLang="zh-CN" dirty="0"/>
              <a:t>(fast retransmit)</a:t>
            </a:r>
            <a:endParaRPr lang="zh-CN" altLang="en-US" dirty="0"/>
          </a:p>
        </p:txBody>
      </p:sp>
      <p:sp>
        <p:nvSpPr>
          <p:cNvPr id="3" name="内容占位符 2"/>
          <p:cNvSpPr>
            <a:spLocks noGrp="1"/>
          </p:cNvSpPr>
          <p:nvPr>
            <p:ph idx="1"/>
          </p:nvPr>
        </p:nvSpPr>
        <p:spPr>
          <a:xfrm>
            <a:off x="457200" y="1366281"/>
            <a:ext cx="8579553" cy="1262903"/>
          </a:xfrm>
        </p:spPr>
        <p:txBody>
          <a:bodyPr/>
          <a:lstStyle/>
          <a:p>
            <a:r>
              <a:rPr lang="zh-CN" altLang="en-US" sz="2000" dirty="0"/>
              <a:t>快速重传不能代替常规超时机制，仅是增强功能</a:t>
            </a:r>
          </a:p>
          <a:p>
            <a:pPr lvl="1">
              <a:lnSpc>
                <a:spcPct val="150000"/>
              </a:lnSpc>
            </a:pPr>
            <a:r>
              <a:rPr lang="zh-CN" altLang="en-US" sz="1600" dirty="0"/>
              <a:t>并非取消超时重传定时器，而是在某些情况下可更早地触发重传丢失的报文段</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22</a:t>
            </a:fld>
            <a:endParaRPr lang="zh-CN" altLang="en-US" dirty="0"/>
          </a:p>
        </p:txBody>
      </p:sp>
      <p:sp>
        <p:nvSpPr>
          <p:cNvPr id="67" name="Text Box 13"/>
          <p:cNvSpPr txBox="1">
            <a:spLocks noChangeArrowheads="1"/>
          </p:cNvSpPr>
          <p:nvPr/>
        </p:nvSpPr>
        <p:spPr bwMode="auto">
          <a:xfrm>
            <a:off x="5979620" y="3748240"/>
            <a:ext cx="94636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 </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grpSp>
        <p:nvGrpSpPr>
          <p:cNvPr id="7" name="组合 6"/>
          <p:cNvGrpSpPr/>
          <p:nvPr/>
        </p:nvGrpSpPr>
        <p:grpSpPr>
          <a:xfrm>
            <a:off x="2836725" y="2830695"/>
            <a:ext cx="3499391" cy="4058479"/>
            <a:chOff x="2851358" y="2802385"/>
            <a:chExt cx="3499391" cy="4087008"/>
          </a:xfrm>
        </p:grpSpPr>
        <p:sp>
          <p:nvSpPr>
            <p:cNvPr id="41" name="Text Box 15"/>
            <p:cNvSpPr txBox="1">
              <a:spLocks noChangeArrowheads="1"/>
            </p:cNvSpPr>
            <p:nvPr/>
          </p:nvSpPr>
          <p:spPr bwMode="auto">
            <a:xfrm>
              <a:off x="2851358" y="2802385"/>
              <a:ext cx="3173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i="0" u="none" strike="noStrike" kern="0" cap="none" spc="0" normalizeH="0" noProof="0" dirty="0">
                  <a:ln>
                    <a:noFill/>
                  </a:ln>
                  <a:effectLst/>
                  <a:uLnTx/>
                  <a:uFillTx/>
                  <a:latin typeface="Calibri" panose="020F0502020204030204" pitchFamily="34" charset="0"/>
                  <a:ea typeface="华文楷体" panose="02010600040101010101" pitchFamily="2" charset="-122"/>
                </a:rPr>
                <a:t>S</a:t>
              </a:r>
              <a:endParaRPr kumimoji="1" lang="zh-CN" altLang="en-US"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42" name="Text Box 16"/>
            <p:cNvSpPr txBox="1">
              <a:spLocks noChangeArrowheads="1"/>
            </p:cNvSpPr>
            <p:nvPr/>
          </p:nvSpPr>
          <p:spPr bwMode="auto">
            <a:xfrm>
              <a:off x="5949938" y="2830695"/>
              <a:ext cx="2880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i="0" u="none" strike="noStrike" kern="0" cap="none" spc="0" normalizeH="0" noProof="0" dirty="0">
                  <a:ln>
                    <a:noFill/>
                  </a:ln>
                  <a:effectLst/>
                  <a:uLnTx/>
                  <a:uFillTx/>
                  <a:latin typeface="Calibri" panose="020F0502020204030204" pitchFamily="34" charset="0"/>
                  <a:ea typeface="华文楷体" panose="02010600040101010101" pitchFamily="2" charset="-122"/>
                </a:rPr>
                <a:t>R</a:t>
              </a:r>
              <a:endParaRPr kumimoji="1" lang="zh-CN" altLang="en-US" i="0" u="none" strike="noStrike" kern="0" cap="none" spc="0" normalizeH="0" noProof="0" dirty="0">
                <a:ln>
                  <a:noFill/>
                </a:ln>
                <a:effectLst/>
                <a:uLnTx/>
                <a:uFillTx/>
                <a:latin typeface="Calibri" panose="020F0502020204030204" pitchFamily="34" charset="0"/>
                <a:ea typeface="华文楷体" panose="02010600040101010101" pitchFamily="2" charset="-122"/>
              </a:endParaRPr>
            </a:p>
          </p:txBody>
        </p:sp>
        <p:sp>
          <p:nvSpPr>
            <p:cNvPr id="63" name="Text Box 9"/>
            <p:cNvSpPr txBox="1">
              <a:spLocks noChangeArrowheads="1"/>
            </p:cNvSpPr>
            <p:nvPr/>
          </p:nvSpPr>
          <p:spPr bwMode="auto">
            <a:xfrm>
              <a:off x="2969747" y="6538837"/>
              <a:ext cx="256802" cy="3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i="1" kern="0" dirty="0">
                  <a:latin typeface="Calibri" panose="020F0502020204030204" pitchFamily="34" charset="0"/>
                  <a:ea typeface="华文楷体" panose="02010600040101010101" pitchFamily="2" charset="-122"/>
                </a:rPr>
                <a:t>t</a:t>
              </a:r>
            </a:p>
          </p:txBody>
        </p:sp>
        <p:grpSp>
          <p:nvGrpSpPr>
            <p:cNvPr id="64" name="Group 10"/>
            <p:cNvGrpSpPr>
              <a:grpSpLocks/>
            </p:cNvGrpSpPr>
            <p:nvPr/>
          </p:nvGrpSpPr>
          <p:grpSpPr bwMode="auto">
            <a:xfrm>
              <a:off x="2963886" y="3128941"/>
              <a:ext cx="3138854" cy="3678602"/>
              <a:chOff x="1607" y="677"/>
              <a:chExt cx="1640" cy="2728"/>
            </a:xfrm>
          </p:grpSpPr>
          <p:sp>
            <p:nvSpPr>
              <p:cNvPr id="65" name="Line 11"/>
              <p:cNvSpPr>
                <a:spLocks noChangeShapeType="1"/>
              </p:cNvSpPr>
              <p:nvPr/>
            </p:nvSpPr>
            <p:spPr bwMode="auto">
              <a:xfrm>
                <a:off x="1607" y="677"/>
                <a:ext cx="0" cy="2728"/>
              </a:xfrm>
              <a:prstGeom prst="line">
                <a:avLst/>
              </a:prstGeom>
              <a:noFill/>
              <a:ln w="22225">
                <a:solidFill>
                  <a:schemeClr val="tx1">
                    <a:lumMod val="75000"/>
                    <a:lumOff val="25000"/>
                  </a:scheme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62" kern="0">
                  <a:solidFill>
                    <a:srgbClr val="000099"/>
                  </a:solidFill>
                  <a:latin typeface="Calibri" panose="020F0502020204030204" pitchFamily="34" charset="0"/>
                  <a:ea typeface="华文楷体" panose="02010600040101010101" pitchFamily="2" charset="-122"/>
                </a:endParaRPr>
              </a:p>
            </p:txBody>
          </p:sp>
          <p:sp>
            <p:nvSpPr>
              <p:cNvPr id="66" name="Line 12"/>
              <p:cNvSpPr>
                <a:spLocks noChangeShapeType="1"/>
              </p:cNvSpPr>
              <p:nvPr/>
            </p:nvSpPr>
            <p:spPr bwMode="auto">
              <a:xfrm>
                <a:off x="3247" y="677"/>
                <a:ext cx="0" cy="2728"/>
              </a:xfrm>
              <a:prstGeom prst="line">
                <a:avLst/>
              </a:prstGeom>
              <a:noFill/>
              <a:ln w="22225">
                <a:solidFill>
                  <a:schemeClr val="tx1">
                    <a:lumMod val="75000"/>
                    <a:lumOff val="25000"/>
                  </a:scheme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62" kern="0">
                  <a:solidFill>
                    <a:srgbClr val="000099"/>
                  </a:solidFill>
                  <a:latin typeface="Calibri" panose="020F0502020204030204" pitchFamily="34" charset="0"/>
                  <a:ea typeface="华文楷体" panose="02010600040101010101" pitchFamily="2" charset="-122"/>
                </a:endParaRPr>
              </a:p>
            </p:txBody>
          </p:sp>
        </p:grpSp>
        <p:sp>
          <p:nvSpPr>
            <p:cNvPr id="85" name="Text Box 31"/>
            <p:cNvSpPr txBox="1">
              <a:spLocks noChangeArrowheads="1"/>
            </p:cNvSpPr>
            <p:nvPr/>
          </p:nvSpPr>
          <p:spPr bwMode="auto">
            <a:xfrm>
              <a:off x="6093947" y="6538837"/>
              <a:ext cx="256802" cy="350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i="1" kern="0">
                  <a:latin typeface="Calibri" panose="020F0502020204030204" pitchFamily="34" charset="0"/>
                  <a:ea typeface="华文楷体" panose="02010600040101010101" pitchFamily="2" charset="-122"/>
                </a:rPr>
                <a:t>t</a:t>
              </a:r>
            </a:p>
          </p:txBody>
        </p:sp>
      </p:grpSp>
      <p:sp>
        <p:nvSpPr>
          <p:cNvPr id="59" name="Text Box 5"/>
          <p:cNvSpPr txBox="1">
            <a:spLocks noChangeArrowheads="1"/>
          </p:cNvSpPr>
          <p:nvPr/>
        </p:nvSpPr>
        <p:spPr bwMode="auto">
          <a:xfrm>
            <a:off x="2046576" y="3040621"/>
            <a:ext cx="917239" cy="27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62" b="0" kern="0" dirty="0">
                <a:solidFill>
                  <a:srgbClr val="000099"/>
                </a:solidFill>
                <a:latin typeface="Calibri" panose="020F0502020204030204" pitchFamily="34" charset="0"/>
                <a:ea typeface="华文楷体" panose="02010600040101010101" pitchFamily="2" charset="-122"/>
              </a:rPr>
              <a:t>发送 </a:t>
            </a:r>
            <a:r>
              <a:rPr kumimoji="0" lang="en-US" altLang="zh-CN" sz="1662" b="0" kern="0" dirty="0">
                <a:solidFill>
                  <a:srgbClr val="000099"/>
                </a:solidFill>
                <a:latin typeface="Calibri" panose="020F0502020204030204" pitchFamily="34" charset="0"/>
                <a:ea typeface="华文楷体" panose="02010600040101010101" pitchFamily="2" charset="-122"/>
              </a:rPr>
              <a:t>M</a:t>
            </a:r>
            <a:r>
              <a:rPr kumimoji="0" lang="en-US" altLang="zh-CN" sz="1662" b="0" kern="0" baseline="-25000" dirty="0">
                <a:solidFill>
                  <a:srgbClr val="000099"/>
                </a:solidFill>
                <a:latin typeface="Calibri" panose="020F0502020204030204" pitchFamily="34" charset="0"/>
                <a:ea typeface="华文楷体" panose="02010600040101010101" pitchFamily="2" charset="-122"/>
              </a:rPr>
              <a:t>1</a:t>
            </a:r>
          </a:p>
        </p:txBody>
      </p:sp>
      <p:sp>
        <p:nvSpPr>
          <p:cNvPr id="60" name="Line 6"/>
          <p:cNvSpPr>
            <a:spLocks noChangeShapeType="1"/>
          </p:cNvSpPr>
          <p:nvPr/>
        </p:nvSpPr>
        <p:spPr bwMode="auto">
          <a:xfrm>
            <a:off x="2949253" y="3220663"/>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61" name="Line 7"/>
          <p:cNvSpPr>
            <a:spLocks noChangeShapeType="1"/>
          </p:cNvSpPr>
          <p:nvPr/>
        </p:nvSpPr>
        <p:spPr bwMode="auto">
          <a:xfrm flipH="1">
            <a:off x="2949253" y="3536026"/>
            <a:ext cx="3138854" cy="227061"/>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62" name="Text Box 8"/>
          <p:cNvSpPr txBox="1">
            <a:spLocks noChangeArrowheads="1"/>
          </p:cNvSpPr>
          <p:nvPr/>
        </p:nvSpPr>
        <p:spPr bwMode="auto">
          <a:xfrm>
            <a:off x="5994322" y="3405293"/>
            <a:ext cx="931665"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1</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68" name="Line 14"/>
          <p:cNvSpPr>
            <a:spLocks noChangeShapeType="1"/>
          </p:cNvSpPr>
          <p:nvPr/>
        </p:nvSpPr>
        <p:spPr bwMode="auto">
          <a:xfrm flipH="1">
            <a:off x="2949253" y="3914460"/>
            <a:ext cx="3138854" cy="225914"/>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72" name="Text Box 18"/>
          <p:cNvSpPr txBox="1">
            <a:spLocks noChangeArrowheads="1"/>
          </p:cNvSpPr>
          <p:nvPr/>
        </p:nvSpPr>
        <p:spPr bwMode="auto">
          <a:xfrm>
            <a:off x="2046576" y="3404147"/>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2</a:t>
            </a:r>
          </a:p>
        </p:txBody>
      </p:sp>
      <p:sp>
        <p:nvSpPr>
          <p:cNvPr id="73" name="Text Box 19"/>
          <p:cNvSpPr txBox="1">
            <a:spLocks noChangeArrowheads="1"/>
          </p:cNvSpPr>
          <p:nvPr/>
        </p:nvSpPr>
        <p:spPr bwMode="auto">
          <a:xfrm>
            <a:off x="2046576" y="377226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3</a:t>
            </a:r>
          </a:p>
        </p:txBody>
      </p:sp>
      <p:sp>
        <p:nvSpPr>
          <p:cNvPr id="74" name="Text Box 20"/>
          <p:cNvSpPr txBox="1">
            <a:spLocks noChangeArrowheads="1"/>
          </p:cNvSpPr>
          <p:nvPr/>
        </p:nvSpPr>
        <p:spPr bwMode="auto">
          <a:xfrm>
            <a:off x="2046576" y="413808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dirty="0">
                <a:solidFill>
                  <a:srgbClr val="000099"/>
                </a:solidFill>
                <a:latin typeface="Calibri" panose="020F0502020204030204" pitchFamily="34" charset="0"/>
                <a:ea typeface="华文楷体" panose="02010600040101010101" pitchFamily="2" charset="-122"/>
              </a:rPr>
              <a:t>发送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4</a:t>
            </a:r>
          </a:p>
        </p:txBody>
      </p:sp>
      <p:sp>
        <p:nvSpPr>
          <p:cNvPr id="75" name="Line 21"/>
          <p:cNvSpPr>
            <a:spLocks noChangeShapeType="1"/>
          </p:cNvSpPr>
          <p:nvPr/>
        </p:nvSpPr>
        <p:spPr bwMode="auto">
          <a:xfrm>
            <a:off x="2949253" y="4365141"/>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77" name="Text Box 23"/>
          <p:cNvSpPr txBox="1">
            <a:spLocks noChangeArrowheads="1"/>
          </p:cNvSpPr>
          <p:nvPr/>
        </p:nvSpPr>
        <p:spPr bwMode="auto">
          <a:xfrm>
            <a:off x="2046576" y="4533715"/>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5</a:t>
            </a:r>
          </a:p>
        </p:txBody>
      </p:sp>
      <p:sp>
        <p:nvSpPr>
          <p:cNvPr id="78" name="Text Box 24"/>
          <p:cNvSpPr txBox="1">
            <a:spLocks noChangeArrowheads="1"/>
          </p:cNvSpPr>
          <p:nvPr/>
        </p:nvSpPr>
        <p:spPr bwMode="auto">
          <a:xfrm>
            <a:off x="2046576" y="4909856"/>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6</a:t>
            </a:r>
          </a:p>
        </p:txBody>
      </p:sp>
      <p:sp>
        <p:nvSpPr>
          <p:cNvPr id="86" name="Line 32"/>
          <p:cNvSpPr>
            <a:spLocks noChangeShapeType="1"/>
          </p:cNvSpPr>
          <p:nvPr/>
        </p:nvSpPr>
        <p:spPr bwMode="auto">
          <a:xfrm>
            <a:off x="2955114" y="5495857"/>
            <a:ext cx="3137388"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87" name="Text Box 33"/>
          <p:cNvSpPr txBox="1">
            <a:spLocks noChangeArrowheads="1"/>
          </p:cNvSpPr>
          <p:nvPr/>
        </p:nvSpPr>
        <p:spPr bwMode="auto">
          <a:xfrm>
            <a:off x="2046576" y="5310080"/>
            <a:ext cx="885179" cy="288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a:solidFill>
                  <a:srgbClr val="000099"/>
                </a:solidFill>
                <a:latin typeface="Calibri" panose="020F0502020204030204" pitchFamily="34" charset="0"/>
                <a:ea typeface="华文楷体" panose="02010600040101010101" pitchFamily="2" charset="-122"/>
              </a:rPr>
              <a:t>发送 </a:t>
            </a:r>
            <a:r>
              <a:rPr kumimoji="0" lang="en-US" altLang="zh-CN" sz="1600" b="0" kern="0">
                <a:solidFill>
                  <a:srgbClr val="000099"/>
                </a:solidFill>
                <a:latin typeface="Calibri" panose="020F0502020204030204" pitchFamily="34" charset="0"/>
                <a:ea typeface="华文楷体" panose="02010600040101010101" pitchFamily="2" charset="-122"/>
              </a:rPr>
              <a:t>M</a:t>
            </a:r>
            <a:r>
              <a:rPr kumimoji="0" lang="en-US" altLang="zh-CN" sz="1600" b="0" kern="0" baseline="-25000">
                <a:solidFill>
                  <a:srgbClr val="000099"/>
                </a:solidFill>
                <a:latin typeface="Calibri" panose="020F0502020204030204" pitchFamily="34" charset="0"/>
                <a:ea typeface="华文楷体" panose="02010600040101010101" pitchFamily="2" charset="-122"/>
              </a:rPr>
              <a:t>7</a:t>
            </a:r>
          </a:p>
        </p:txBody>
      </p:sp>
      <p:sp>
        <p:nvSpPr>
          <p:cNvPr id="90" name="Line 42"/>
          <p:cNvSpPr>
            <a:spLocks noChangeShapeType="1"/>
          </p:cNvSpPr>
          <p:nvPr/>
        </p:nvSpPr>
        <p:spPr bwMode="auto">
          <a:xfrm>
            <a:off x="2949253" y="3614006"/>
            <a:ext cx="3138854"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1" name="Line 43"/>
          <p:cNvSpPr>
            <a:spLocks noChangeShapeType="1"/>
          </p:cNvSpPr>
          <p:nvPr/>
        </p:nvSpPr>
        <p:spPr bwMode="auto">
          <a:xfrm>
            <a:off x="2949252" y="3989000"/>
            <a:ext cx="2300975" cy="175538"/>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2" name="Line 44"/>
          <p:cNvSpPr>
            <a:spLocks noChangeShapeType="1"/>
          </p:cNvSpPr>
          <p:nvPr/>
        </p:nvSpPr>
        <p:spPr bwMode="auto">
          <a:xfrm>
            <a:off x="2955114" y="4741282"/>
            <a:ext cx="3137388" cy="228207"/>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93" name="Line 45"/>
          <p:cNvSpPr>
            <a:spLocks noChangeShapeType="1"/>
          </p:cNvSpPr>
          <p:nvPr/>
        </p:nvSpPr>
        <p:spPr bwMode="auto">
          <a:xfrm>
            <a:off x="2955114" y="5118569"/>
            <a:ext cx="3137388" cy="227061"/>
          </a:xfrm>
          <a:prstGeom prst="line">
            <a:avLst/>
          </a:prstGeom>
          <a:noFill/>
          <a:ln w="381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grpSp>
        <p:nvGrpSpPr>
          <p:cNvPr id="9" name="组合 8"/>
          <p:cNvGrpSpPr/>
          <p:nvPr/>
        </p:nvGrpSpPr>
        <p:grpSpPr>
          <a:xfrm>
            <a:off x="4842741" y="4052251"/>
            <a:ext cx="170702" cy="237203"/>
            <a:chOff x="4904375" y="4292418"/>
            <a:chExt cx="170702" cy="277903"/>
          </a:xfrm>
        </p:grpSpPr>
        <p:cxnSp>
          <p:nvCxnSpPr>
            <p:cNvPr id="95" name="直接连接符 94"/>
            <p:cNvCxnSpPr/>
            <p:nvPr/>
          </p:nvCxnSpPr>
          <p:spPr>
            <a:xfrm>
              <a:off x="4904375" y="4292418"/>
              <a:ext cx="170702" cy="277903"/>
            </a:xfrm>
            <a:prstGeom prst="line">
              <a:avLst/>
            </a:prstGeom>
            <a:ln w="2540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4904375" y="4292418"/>
              <a:ext cx="140829" cy="277903"/>
            </a:xfrm>
            <a:prstGeom prst="line">
              <a:avLst/>
            </a:prstGeom>
            <a:ln w="25400">
              <a:solidFill>
                <a:srgbClr val="FF3300"/>
              </a:solidFill>
            </a:ln>
          </p:spPr>
          <p:style>
            <a:lnRef idx="1">
              <a:schemeClr val="accent1"/>
            </a:lnRef>
            <a:fillRef idx="0">
              <a:schemeClr val="accent1"/>
            </a:fillRef>
            <a:effectRef idx="0">
              <a:schemeClr val="accent1"/>
            </a:effectRef>
            <a:fontRef idx="minor">
              <a:schemeClr val="tx1"/>
            </a:fontRef>
          </p:style>
        </p:cxnSp>
      </p:grpSp>
      <p:sp>
        <p:nvSpPr>
          <p:cNvPr id="43" name="Text Box 13"/>
          <p:cNvSpPr txBox="1">
            <a:spLocks noChangeArrowheads="1"/>
          </p:cNvSpPr>
          <p:nvPr/>
        </p:nvSpPr>
        <p:spPr bwMode="auto">
          <a:xfrm>
            <a:off x="5962122" y="4841178"/>
            <a:ext cx="13567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重复确认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 </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44" name="Line 7"/>
          <p:cNvSpPr>
            <a:spLocks noChangeShapeType="1"/>
          </p:cNvSpPr>
          <p:nvPr/>
        </p:nvSpPr>
        <p:spPr bwMode="auto">
          <a:xfrm flipH="1">
            <a:off x="2931755" y="4628964"/>
            <a:ext cx="3138854" cy="227061"/>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45" name="Text Box 8"/>
          <p:cNvSpPr txBox="1">
            <a:spLocks noChangeArrowheads="1"/>
          </p:cNvSpPr>
          <p:nvPr/>
        </p:nvSpPr>
        <p:spPr bwMode="auto">
          <a:xfrm>
            <a:off x="5976824" y="4498231"/>
            <a:ext cx="13420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重复确认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46" name="Line 14"/>
          <p:cNvSpPr>
            <a:spLocks noChangeShapeType="1"/>
          </p:cNvSpPr>
          <p:nvPr/>
        </p:nvSpPr>
        <p:spPr bwMode="auto">
          <a:xfrm flipH="1">
            <a:off x="2931755" y="5007398"/>
            <a:ext cx="3138854" cy="225914"/>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47" name="Text Box 13"/>
          <p:cNvSpPr txBox="1">
            <a:spLocks noChangeArrowheads="1"/>
          </p:cNvSpPr>
          <p:nvPr/>
        </p:nvSpPr>
        <p:spPr bwMode="auto">
          <a:xfrm>
            <a:off x="5994182" y="5201801"/>
            <a:ext cx="13567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en-US" altLang="zh-CN" sz="1600" b="0" kern="0" dirty="0">
                <a:solidFill>
                  <a:srgbClr val="000099"/>
                </a:solidFill>
                <a:latin typeface="Calibri" panose="020F0502020204030204" pitchFamily="34" charset="0"/>
                <a:ea typeface="华文楷体" panose="02010600040101010101" pitchFamily="2" charset="-122"/>
              </a:rPr>
              <a:t> </a:t>
            </a:r>
            <a:r>
              <a:rPr kumimoji="0" lang="zh-CN" altLang="en-US" sz="1600" b="0" kern="0" dirty="0">
                <a:solidFill>
                  <a:srgbClr val="000099"/>
                </a:solidFill>
                <a:latin typeface="Calibri" panose="020F0502020204030204" pitchFamily="34" charset="0"/>
                <a:ea typeface="华文楷体" panose="02010600040101010101" pitchFamily="2" charset="-122"/>
              </a:rPr>
              <a:t>重复确认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2 </a:t>
            </a:r>
            <a:endParaRPr kumimoji="0" lang="en-US" altLang="zh-CN" sz="1600" b="0" kern="0" dirty="0">
              <a:solidFill>
                <a:srgbClr val="000099"/>
              </a:solidFill>
              <a:latin typeface="Calibri" panose="020F0502020204030204" pitchFamily="34" charset="0"/>
              <a:ea typeface="华文楷体" panose="02010600040101010101" pitchFamily="2" charset="-122"/>
            </a:endParaRPr>
          </a:p>
        </p:txBody>
      </p:sp>
      <p:sp>
        <p:nvSpPr>
          <p:cNvPr id="48" name="Line 14"/>
          <p:cNvSpPr>
            <a:spLocks noChangeShapeType="1"/>
          </p:cNvSpPr>
          <p:nvPr/>
        </p:nvSpPr>
        <p:spPr bwMode="auto">
          <a:xfrm flipH="1">
            <a:off x="2963815" y="5368021"/>
            <a:ext cx="3138854" cy="225914"/>
          </a:xfrm>
          <a:prstGeom prst="line">
            <a:avLst/>
          </a:prstGeom>
          <a:noFill/>
          <a:ln w="38100">
            <a:solidFill>
              <a:srgbClr val="CC00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grpSp>
        <p:nvGrpSpPr>
          <p:cNvPr id="49" name="Group 34"/>
          <p:cNvGrpSpPr>
            <a:grpSpLocks/>
          </p:cNvGrpSpPr>
          <p:nvPr/>
        </p:nvGrpSpPr>
        <p:grpSpPr bwMode="auto">
          <a:xfrm>
            <a:off x="197554" y="4791847"/>
            <a:ext cx="2737138" cy="879786"/>
            <a:chOff x="279" y="2605"/>
            <a:chExt cx="2175" cy="739"/>
          </a:xfrm>
        </p:grpSpPr>
        <p:grpSp>
          <p:nvGrpSpPr>
            <p:cNvPr id="50" name="Group 35"/>
            <p:cNvGrpSpPr>
              <a:grpSpLocks/>
            </p:cNvGrpSpPr>
            <p:nvPr/>
          </p:nvGrpSpPr>
          <p:grpSpPr bwMode="auto">
            <a:xfrm>
              <a:off x="1729" y="2635"/>
              <a:ext cx="725" cy="666"/>
              <a:chOff x="1257" y="1749"/>
              <a:chExt cx="817" cy="460"/>
            </a:xfrm>
          </p:grpSpPr>
          <p:sp>
            <p:nvSpPr>
              <p:cNvPr id="52" name="Line 36"/>
              <p:cNvSpPr>
                <a:spLocks noChangeShapeType="1"/>
              </p:cNvSpPr>
              <p:nvPr/>
            </p:nvSpPr>
            <p:spPr bwMode="auto">
              <a:xfrm>
                <a:off x="1257" y="1749"/>
                <a:ext cx="817" cy="0"/>
              </a:xfrm>
              <a:prstGeom prst="line">
                <a:avLst/>
              </a:prstGeom>
              <a:noFill/>
              <a:ln w="28575">
                <a:solidFill>
                  <a:srgbClr val="CC0099"/>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53" name="Line 37"/>
              <p:cNvSpPr>
                <a:spLocks noChangeShapeType="1"/>
              </p:cNvSpPr>
              <p:nvPr/>
            </p:nvSpPr>
            <p:spPr bwMode="auto">
              <a:xfrm>
                <a:off x="1257" y="1979"/>
                <a:ext cx="817" cy="0"/>
              </a:xfrm>
              <a:prstGeom prst="line">
                <a:avLst/>
              </a:prstGeom>
              <a:noFill/>
              <a:ln w="28575">
                <a:solidFill>
                  <a:srgbClr val="CC0099"/>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54" name="Line 38"/>
              <p:cNvSpPr>
                <a:spLocks noChangeShapeType="1"/>
              </p:cNvSpPr>
              <p:nvPr/>
            </p:nvSpPr>
            <p:spPr bwMode="auto">
              <a:xfrm>
                <a:off x="1257" y="2209"/>
                <a:ext cx="817" cy="0"/>
              </a:xfrm>
              <a:prstGeom prst="line">
                <a:avLst/>
              </a:prstGeom>
              <a:noFill/>
              <a:ln w="28575">
                <a:solidFill>
                  <a:srgbClr val="CC0099"/>
                </a:solidFill>
                <a:prstDash val="dash"/>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grpSp>
        <p:sp>
          <p:nvSpPr>
            <p:cNvPr id="51" name="Text Box 39"/>
            <p:cNvSpPr txBox="1">
              <a:spLocks noChangeArrowheads="1"/>
            </p:cNvSpPr>
            <p:nvPr/>
          </p:nvSpPr>
          <p:spPr bwMode="auto">
            <a:xfrm>
              <a:off x="279" y="2605"/>
              <a:ext cx="1389" cy="739"/>
            </a:xfrm>
            <a:prstGeom prst="rect">
              <a:avLst/>
            </a:prstGeom>
            <a:solidFill>
              <a:srgbClr val="CC0099"/>
            </a:solidFill>
            <a:ln w="9525">
              <a:solidFill>
                <a:srgbClr val="CC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hangingPunct="1">
                <a:defRPr/>
              </a:pPr>
              <a:r>
                <a:rPr kumimoji="0" lang="zh-CN" altLang="en-US" sz="1600" b="0" kern="0" dirty="0">
                  <a:solidFill>
                    <a:schemeClr val="bg1"/>
                  </a:solidFill>
                  <a:latin typeface="Calibri" panose="020F0502020204030204" pitchFamily="34" charset="0"/>
                  <a:ea typeface="华文楷体" panose="02010600040101010101" pitchFamily="2" charset="-122"/>
                </a:rPr>
                <a:t>收到三个连续的</a:t>
              </a:r>
            </a:p>
            <a:p>
              <a:pPr algn="ctr" eaLnBrk="1" hangingPunct="1">
                <a:defRPr/>
              </a:pPr>
              <a:r>
                <a:rPr kumimoji="0" lang="zh-CN" altLang="en-US" sz="1600" b="0" kern="0" dirty="0">
                  <a:solidFill>
                    <a:schemeClr val="bg1"/>
                  </a:solidFill>
                  <a:latin typeface="Calibri" panose="020F0502020204030204" pitchFamily="34" charset="0"/>
                  <a:ea typeface="华文楷体" panose="02010600040101010101" pitchFamily="2" charset="-122"/>
                </a:rPr>
                <a:t>对 </a:t>
              </a:r>
              <a:r>
                <a:rPr kumimoji="0" lang="en-US" altLang="zh-CN" sz="1600" b="0" kern="0" dirty="0">
                  <a:solidFill>
                    <a:schemeClr val="bg1"/>
                  </a:solidFill>
                  <a:latin typeface="Calibri" panose="020F0502020204030204" pitchFamily="34" charset="0"/>
                  <a:ea typeface="华文楷体" panose="02010600040101010101" pitchFamily="2" charset="-122"/>
                </a:rPr>
                <a:t>M</a:t>
              </a:r>
              <a:r>
                <a:rPr kumimoji="0" lang="en-US" altLang="zh-CN" sz="1600" b="0" kern="0" baseline="-25000" dirty="0">
                  <a:solidFill>
                    <a:schemeClr val="bg1"/>
                  </a:solidFill>
                  <a:latin typeface="Calibri" panose="020F0502020204030204" pitchFamily="34" charset="0"/>
                  <a:ea typeface="华文楷体" panose="02010600040101010101" pitchFamily="2" charset="-122"/>
                </a:rPr>
                <a:t>2</a:t>
              </a:r>
              <a:r>
                <a:rPr kumimoji="0" lang="en-US" altLang="zh-CN" sz="1600" b="0" kern="0" dirty="0">
                  <a:solidFill>
                    <a:schemeClr val="bg1"/>
                  </a:solidFill>
                  <a:latin typeface="Calibri" panose="020F0502020204030204" pitchFamily="34" charset="0"/>
                  <a:ea typeface="华文楷体" panose="02010600040101010101" pitchFamily="2" charset="-122"/>
                </a:rPr>
                <a:t> </a:t>
              </a:r>
              <a:r>
                <a:rPr kumimoji="0" lang="zh-CN" altLang="en-US" sz="1600" b="0" kern="0" dirty="0">
                  <a:solidFill>
                    <a:schemeClr val="bg1"/>
                  </a:solidFill>
                  <a:latin typeface="Calibri" panose="020F0502020204030204" pitchFamily="34" charset="0"/>
                  <a:ea typeface="华文楷体" panose="02010600040101010101" pitchFamily="2" charset="-122"/>
                </a:rPr>
                <a:t>的重复确认</a:t>
              </a:r>
            </a:p>
            <a:p>
              <a:pPr algn="ctr" eaLnBrk="1" hangingPunct="1">
                <a:spcBef>
                  <a:spcPct val="20000"/>
                </a:spcBef>
                <a:defRPr/>
              </a:pPr>
              <a:r>
                <a:rPr kumimoji="0" lang="zh-CN" altLang="en-US" sz="1600" b="0" kern="0" dirty="0">
                  <a:solidFill>
                    <a:schemeClr val="bg1"/>
                  </a:solidFill>
                  <a:latin typeface="Calibri" panose="020F0502020204030204" pitchFamily="34" charset="0"/>
                  <a:ea typeface="华文楷体" panose="02010600040101010101" pitchFamily="2" charset="-122"/>
                </a:rPr>
                <a:t>立即重传 </a:t>
              </a:r>
              <a:r>
                <a:rPr kumimoji="0" lang="en-US" altLang="zh-CN" sz="1600" b="0" kern="0" dirty="0">
                  <a:solidFill>
                    <a:schemeClr val="bg1"/>
                  </a:solidFill>
                  <a:latin typeface="Calibri" panose="020F0502020204030204" pitchFamily="34" charset="0"/>
                  <a:ea typeface="华文楷体" panose="02010600040101010101" pitchFamily="2" charset="-122"/>
                </a:rPr>
                <a:t>M</a:t>
              </a:r>
              <a:r>
                <a:rPr kumimoji="0" lang="en-US" altLang="zh-CN" sz="1600" b="0" kern="0" baseline="-25000" dirty="0">
                  <a:solidFill>
                    <a:schemeClr val="bg1"/>
                  </a:solidFill>
                  <a:latin typeface="Calibri" panose="020F0502020204030204" pitchFamily="34" charset="0"/>
                  <a:ea typeface="华文楷体" panose="02010600040101010101" pitchFamily="2" charset="-122"/>
                </a:rPr>
                <a:t>3</a:t>
              </a:r>
              <a:endParaRPr kumimoji="0" lang="en-US" altLang="zh-CN" sz="1600" b="0" kern="0" dirty="0">
                <a:solidFill>
                  <a:schemeClr val="bg1"/>
                </a:solidFill>
                <a:latin typeface="Calibri" panose="020F0502020204030204" pitchFamily="34" charset="0"/>
                <a:ea typeface="华文楷体" panose="02010600040101010101" pitchFamily="2" charset="-122"/>
              </a:endParaRPr>
            </a:p>
          </p:txBody>
        </p:sp>
      </p:grpSp>
      <p:grpSp>
        <p:nvGrpSpPr>
          <p:cNvPr id="55" name="Group 26"/>
          <p:cNvGrpSpPr>
            <a:grpSpLocks/>
          </p:cNvGrpSpPr>
          <p:nvPr/>
        </p:nvGrpSpPr>
        <p:grpSpPr bwMode="auto">
          <a:xfrm>
            <a:off x="2966896" y="5705871"/>
            <a:ext cx="3138854" cy="385312"/>
            <a:chOff x="2471" y="3691"/>
            <a:chExt cx="2142" cy="336"/>
          </a:xfrm>
        </p:grpSpPr>
        <p:sp>
          <p:nvSpPr>
            <p:cNvPr id="56" name="Line 27"/>
            <p:cNvSpPr>
              <a:spLocks noChangeShapeType="1"/>
            </p:cNvSpPr>
            <p:nvPr/>
          </p:nvSpPr>
          <p:spPr bwMode="auto">
            <a:xfrm>
              <a:off x="2471" y="3828"/>
              <a:ext cx="2142" cy="199"/>
            </a:xfrm>
            <a:prstGeom prst="line">
              <a:avLst/>
            </a:prstGeom>
            <a:noFill/>
            <a:ln w="38100">
              <a:solidFill>
                <a:srgbClr val="33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600" kern="0">
                <a:solidFill>
                  <a:srgbClr val="000099"/>
                </a:solidFill>
                <a:latin typeface="Calibri" panose="020F0502020204030204" pitchFamily="34" charset="0"/>
                <a:ea typeface="华文楷体" panose="02010600040101010101" pitchFamily="2" charset="-122"/>
              </a:endParaRPr>
            </a:p>
          </p:txBody>
        </p:sp>
        <p:sp>
          <p:nvSpPr>
            <p:cNvPr id="57" name="Text Box 28"/>
            <p:cNvSpPr txBox="1">
              <a:spLocks noChangeArrowheads="1"/>
            </p:cNvSpPr>
            <p:nvPr/>
          </p:nvSpPr>
          <p:spPr bwMode="auto">
            <a:xfrm rot="275181">
              <a:off x="3225" y="3691"/>
              <a:ext cx="6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defRPr/>
              </a:pPr>
              <a:r>
                <a:rPr kumimoji="0" lang="zh-CN" altLang="en-US" sz="1600" b="0" kern="0" dirty="0">
                  <a:solidFill>
                    <a:srgbClr val="000099"/>
                  </a:solidFill>
                  <a:latin typeface="Calibri" panose="020F0502020204030204" pitchFamily="34" charset="0"/>
                  <a:ea typeface="华文楷体" panose="02010600040101010101" pitchFamily="2" charset="-122"/>
                </a:rPr>
                <a:t>重传 </a:t>
              </a:r>
              <a:r>
                <a:rPr kumimoji="0" lang="en-US" altLang="zh-CN" sz="1600" b="0" kern="0" dirty="0">
                  <a:solidFill>
                    <a:srgbClr val="000099"/>
                  </a:solidFill>
                  <a:latin typeface="Calibri" panose="020F0502020204030204" pitchFamily="34" charset="0"/>
                  <a:ea typeface="华文楷体" panose="02010600040101010101" pitchFamily="2" charset="-122"/>
                </a:rPr>
                <a:t>M</a:t>
              </a:r>
              <a:r>
                <a:rPr kumimoji="0" lang="en-US" altLang="zh-CN" sz="1600" b="0" kern="0" baseline="-25000" dirty="0">
                  <a:solidFill>
                    <a:srgbClr val="000099"/>
                  </a:solidFill>
                  <a:latin typeface="Calibri" panose="020F0502020204030204" pitchFamily="34" charset="0"/>
                  <a:ea typeface="华文楷体" panose="02010600040101010101" pitchFamily="2" charset="-122"/>
                </a:rPr>
                <a:t>3</a:t>
              </a:r>
            </a:p>
          </p:txBody>
        </p:sp>
      </p:grpSp>
      <p:sp>
        <p:nvSpPr>
          <p:cNvPr id="58" name="文本框 57">
            <a:extLst>
              <a:ext uri="{FF2B5EF4-FFF2-40B4-BE49-F238E27FC236}">
                <a16:creationId xmlns:a16="http://schemas.microsoft.com/office/drawing/2014/main" id="{1D6941D1-3155-4ED3-97D0-AC8EC9730D66}"/>
              </a:ext>
            </a:extLst>
          </p:cNvPr>
          <p:cNvSpPr txBox="1">
            <a:spLocks noChangeArrowheads="1"/>
          </p:cNvSpPr>
          <p:nvPr/>
        </p:nvSpPr>
        <p:spPr bwMode="auto">
          <a:xfrm>
            <a:off x="7067006" y="87868"/>
            <a:ext cx="1969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5.3.7   </a:t>
            </a:r>
            <a:r>
              <a:rPr lang="zh-CN" altLang="en-US" sz="1800" dirty="0">
                <a:solidFill>
                  <a:schemeClr val="bg2">
                    <a:lumMod val="75000"/>
                  </a:schemeClr>
                </a:solidFill>
                <a:latin typeface="Calibri" panose="020F0502020204030204" pitchFamily="34" charset="0"/>
                <a:ea typeface="黑体" panose="02010609060101010101" pitchFamily="49" charset="-122"/>
              </a:rPr>
              <a:t>丢失恢复</a:t>
            </a:r>
          </a:p>
        </p:txBody>
      </p:sp>
    </p:spTree>
    <p:extLst>
      <p:ext uri="{BB962C8B-B14F-4D97-AF65-F5344CB8AC3E}">
        <p14:creationId xmlns:p14="http://schemas.microsoft.com/office/powerpoint/2010/main" val="209868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时间戳</a:t>
            </a:r>
            <a:r>
              <a:rPr lang="en-US" altLang="zh-CN" dirty="0"/>
              <a:t>(timestamp)</a:t>
            </a:r>
            <a:r>
              <a:rPr lang="zh-CN" altLang="en-US" dirty="0"/>
              <a:t>选项</a:t>
            </a:r>
          </a:p>
        </p:txBody>
      </p:sp>
      <p:sp>
        <p:nvSpPr>
          <p:cNvPr id="3" name="内容占位符 2"/>
          <p:cNvSpPr>
            <a:spLocks noGrp="1"/>
          </p:cNvSpPr>
          <p:nvPr>
            <p:ph idx="1"/>
          </p:nvPr>
        </p:nvSpPr>
        <p:spPr>
          <a:xfrm>
            <a:off x="457200" y="1366280"/>
            <a:ext cx="8579553" cy="2644017"/>
          </a:xfrm>
        </p:spPr>
        <p:txBody>
          <a:bodyPr/>
          <a:lstStyle/>
          <a:p>
            <a:r>
              <a:rPr lang="zh-CN" altLang="en-US" sz="2000" dirty="0"/>
              <a:t>选项格式</a:t>
            </a:r>
          </a:p>
          <a:p>
            <a:pPr lvl="1">
              <a:lnSpc>
                <a:spcPct val="150000"/>
              </a:lnSpc>
              <a:spcBef>
                <a:spcPts val="600"/>
              </a:spcBef>
            </a:pPr>
            <a:r>
              <a:rPr lang="en-US" altLang="zh-CN" sz="1600" dirty="0"/>
              <a:t>TS value</a:t>
            </a:r>
          </a:p>
          <a:p>
            <a:pPr lvl="2">
              <a:spcBef>
                <a:spcPts val="600"/>
              </a:spcBef>
            </a:pPr>
            <a:r>
              <a:rPr lang="zh-CN" altLang="en-US" sz="1600" dirty="0"/>
              <a:t>发送方在发送报文段时，读取系统时钟，将当前时钟值放入该字段</a:t>
            </a:r>
            <a:endParaRPr lang="en-US" altLang="zh-CN" sz="1600" dirty="0"/>
          </a:p>
          <a:p>
            <a:pPr lvl="1">
              <a:lnSpc>
                <a:spcPct val="150000"/>
              </a:lnSpc>
              <a:spcBef>
                <a:spcPts val="600"/>
              </a:spcBef>
            </a:pPr>
            <a:r>
              <a:rPr lang="en-US" altLang="zh-CN" sz="1600" dirty="0"/>
              <a:t>TS Echo Reply</a:t>
            </a:r>
          </a:p>
          <a:p>
            <a:pPr lvl="2">
              <a:spcBef>
                <a:spcPts val="600"/>
              </a:spcBef>
            </a:pPr>
            <a:r>
              <a:rPr lang="zh-CN" altLang="en-US" sz="1600" dirty="0"/>
              <a:t>接收方收到一个报文段时，读出该报文段时间戳选项中的“</a:t>
            </a:r>
            <a:r>
              <a:rPr lang="en-US" altLang="zh-CN" sz="1600" dirty="0"/>
              <a:t>TS value</a:t>
            </a:r>
            <a:r>
              <a:rPr lang="zh-CN" altLang="en-US" sz="1600" dirty="0"/>
              <a:t>”，当回复相应</a:t>
            </a:r>
            <a:r>
              <a:rPr lang="en-US" altLang="zh-CN" sz="1600" dirty="0"/>
              <a:t>ACK</a:t>
            </a:r>
            <a:r>
              <a:rPr lang="zh-CN" altLang="en-US" sz="1600" dirty="0"/>
              <a:t>时，将该值写入</a:t>
            </a:r>
            <a:r>
              <a:rPr lang="en-US" altLang="zh-CN" sz="1600" dirty="0"/>
              <a:t>ACK</a:t>
            </a:r>
            <a:r>
              <a:rPr lang="zh-CN" altLang="en-US" sz="1600" dirty="0"/>
              <a:t>的“</a:t>
            </a:r>
            <a:r>
              <a:rPr lang="en-US" altLang="zh-CN" sz="1600" dirty="0"/>
              <a:t>TS Echo Reply</a:t>
            </a:r>
            <a:r>
              <a:rPr lang="zh-CN" altLang="en-US" sz="1600" dirty="0"/>
              <a:t>”字段，回送给发送方</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23</a:t>
            </a:fld>
            <a:endParaRPr lang="zh-CN" altLang="en-US" dirty="0"/>
          </a:p>
        </p:txBody>
      </p:sp>
      <p:graphicFrame>
        <p:nvGraphicFramePr>
          <p:cNvPr id="6" name="表格 5"/>
          <p:cNvGraphicFramePr>
            <a:graphicFrameLocks noGrp="1"/>
          </p:cNvGraphicFramePr>
          <p:nvPr>
            <p:extLst/>
          </p:nvPr>
        </p:nvGraphicFramePr>
        <p:xfrm>
          <a:off x="1052453" y="4424722"/>
          <a:ext cx="7333901" cy="517846"/>
        </p:xfrm>
        <a:graphic>
          <a:graphicData uri="http://schemas.openxmlformats.org/drawingml/2006/table">
            <a:tbl>
              <a:tblPr bandRow="1">
                <a:tableStyleId>{5C22544A-7EE6-4342-B048-85BDC9FD1C3A}</a:tableStyleId>
              </a:tblPr>
              <a:tblGrid>
                <a:gridCol w="1367538">
                  <a:extLst>
                    <a:ext uri="{9D8B030D-6E8A-4147-A177-3AD203B41FA5}">
                      <a16:colId xmlns:a16="http://schemas.microsoft.com/office/drawing/2014/main" val="20000"/>
                    </a:ext>
                  </a:extLst>
                </a:gridCol>
                <a:gridCol w="1511929">
                  <a:extLst>
                    <a:ext uri="{9D8B030D-6E8A-4147-A177-3AD203B41FA5}">
                      <a16:colId xmlns:a16="http://schemas.microsoft.com/office/drawing/2014/main" val="20001"/>
                    </a:ext>
                  </a:extLst>
                </a:gridCol>
                <a:gridCol w="2455817">
                  <a:extLst>
                    <a:ext uri="{9D8B030D-6E8A-4147-A177-3AD203B41FA5}">
                      <a16:colId xmlns:a16="http://schemas.microsoft.com/office/drawing/2014/main" val="20002"/>
                    </a:ext>
                  </a:extLst>
                </a:gridCol>
                <a:gridCol w="1998617">
                  <a:extLst>
                    <a:ext uri="{9D8B030D-6E8A-4147-A177-3AD203B41FA5}">
                      <a16:colId xmlns:a16="http://schemas.microsoft.com/office/drawing/2014/main" val="20003"/>
                    </a:ext>
                  </a:extLst>
                </a:gridCol>
              </a:tblGrid>
              <a:tr h="517846">
                <a:tc>
                  <a:txBody>
                    <a:bodyPr/>
                    <a:lstStyle/>
                    <a:p>
                      <a:pPr marL="0" algn="ctr" defTabSz="914377" rtl="0" eaLnBrk="1" latinLnBrk="0" hangingPunct="1"/>
                      <a:r>
                        <a:rPr lang="en-US" altLang="zh-CN" sz="1600" kern="1200" dirty="0">
                          <a:solidFill>
                            <a:schemeClr val="dk1"/>
                          </a:solidFill>
                          <a:latin typeface="Calibri" panose="020F0502020204030204" pitchFamily="34" charset="0"/>
                          <a:ea typeface="华文楷体" panose="02010600040101010101" pitchFamily="2" charset="-122"/>
                          <a:cs typeface="+mn-cs"/>
                        </a:rPr>
                        <a:t>Kind (8)</a:t>
                      </a:r>
                      <a:endParaRPr lang="zh-CN" altLang="en-US" sz="1600" kern="1200" dirty="0">
                        <a:solidFill>
                          <a:schemeClr val="dk1"/>
                        </a:solidFill>
                        <a:latin typeface="Calibri" panose="020F0502020204030204" pitchFamily="34" charset="0"/>
                        <a:ea typeface="华文楷体" panose="02010600040101010101" pitchFamily="2" charset="-122"/>
                        <a:cs typeface="+mn-cs"/>
                      </a:endParaRPr>
                    </a:p>
                  </a:txBody>
                  <a:tcPr marT="72000" marB="72000" anchor="ctr"/>
                </a:tc>
                <a:tc>
                  <a:txBody>
                    <a:bodyPr/>
                    <a:lstStyle/>
                    <a:p>
                      <a:pPr algn="ctr"/>
                      <a:r>
                        <a:rPr lang="en-US" altLang="zh-CN" sz="1600" kern="1200" dirty="0">
                          <a:solidFill>
                            <a:schemeClr val="dk1"/>
                          </a:solidFill>
                          <a:latin typeface="Calibri" panose="020F0502020204030204" pitchFamily="34" charset="0"/>
                          <a:ea typeface="华文楷体" panose="02010600040101010101" pitchFamily="2" charset="-122"/>
                          <a:cs typeface="+mn-cs"/>
                        </a:rPr>
                        <a:t>Length</a:t>
                      </a:r>
                      <a:r>
                        <a:rPr lang="en-US" altLang="zh-CN" sz="1600" dirty="0">
                          <a:latin typeface="Calibri" panose="020F0502020204030204" pitchFamily="34" charset="0"/>
                        </a:rPr>
                        <a:t> (10</a:t>
                      </a:r>
                      <a:r>
                        <a:rPr lang="en-US" altLang="zh-CN" sz="1600" baseline="0" dirty="0">
                          <a:latin typeface="Calibri" panose="020F0502020204030204" pitchFamily="34" charset="0"/>
                        </a:rPr>
                        <a:t>)</a:t>
                      </a:r>
                      <a:endParaRPr lang="zh-CN" altLang="en-US" sz="1600" dirty="0">
                        <a:latin typeface="Calibri" panose="020F0502020204030204" pitchFamily="34" charset="0"/>
                      </a:endParaRPr>
                    </a:p>
                  </a:txBody>
                  <a:tcPr marT="72000" marB="72000" anchor="ctr"/>
                </a:tc>
                <a:tc>
                  <a:txBody>
                    <a:bodyPr/>
                    <a:lstStyle/>
                    <a:p>
                      <a:pPr algn="ctr"/>
                      <a:r>
                        <a:rPr lang="en-US" altLang="zh-CN" sz="1600" dirty="0">
                          <a:latin typeface="Calibri" panose="020F0502020204030204" pitchFamily="34" charset="0"/>
                        </a:rPr>
                        <a:t>TS Value </a:t>
                      </a:r>
                      <a:endParaRPr lang="zh-CN" altLang="en-US" sz="1600" dirty="0">
                        <a:latin typeface="Calibri" panose="020F0502020204030204" pitchFamily="34" charset="0"/>
                      </a:endParaRPr>
                    </a:p>
                  </a:txBody>
                  <a:tcPr marT="72000" marB="72000" anchor="ctr">
                    <a:solidFill>
                      <a:srgbClr val="EFEFFF"/>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altLang="zh-CN" sz="1600" kern="1200" dirty="0">
                          <a:solidFill>
                            <a:schemeClr val="dk1"/>
                          </a:solidFill>
                          <a:latin typeface="Calibri" panose="020F0502020204030204" pitchFamily="34" charset="0"/>
                          <a:ea typeface="+mn-ea"/>
                          <a:cs typeface="+mn-cs"/>
                        </a:rPr>
                        <a:t>TS Echo Reply</a:t>
                      </a:r>
                    </a:p>
                  </a:txBody>
                  <a:tcPr marT="72000" marB="72000" anchor="ctr">
                    <a:solidFill>
                      <a:srgbClr val="EFEFFF"/>
                    </a:solidFill>
                  </a:tcPr>
                </a:tc>
                <a:extLst>
                  <a:ext uri="{0D108BD9-81ED-4DB2-BD59-A6C34878D82A}">
                    <a16:rowId xmlns:a16="http://schemas.microsoft.com/office/drawing/2014/main" val="10000"/>
                  </a:ext>
                </a:extLst>
              </a:tr>
            </a:tbl>
          </a:graphicData>
        </a:graphic>
      </p:graphicFrame>
      <p:grpSp>
        <p:nvGrpSpPr>
          <p:cNvPr id="7" name="组合 6"/>
          <p:cNvGrpSpPr/>
          <p:nvPr/>
        </p:nvGrpSpPr>
        <p:grpSpPr>
          <a:xfrm>
            <a:off x="822960" y="4111808"/>
            <a:ext cx="6754237" cy="383015"/>
            <a:chOff x="457200" y="2302873"/>
            <a:chExt cx="6754237" cy="383015"/>
          </a:xfrm>
        </p:grpSpPr>
        <p:sp>
          <p:nvSpPr>
            <p:cNvPr id="8" name="矩形 7"/>
            <p:cNvSpPr/>
            <p:nvPr/>
          </p:nvSpPr>
          <p:spPr>
            <a:xfrm>
              <a:off x="1118280" y="2328512"/>
              <a:ext cx="288862" cy="338554"/>
            </a:xfrm>
            <a:prstGeom prst="rect">
              <a:avLst/>
            </a:prstGeom>
          </p:spPr>
          <p:txBody>
            <a:bodyPr wrap="none">
              <a:spAutoFit/>
            </a:bodyPr>
            <a:lstStyle/>
            <a:p>
              <a:r>
                <a:rPr lang="en-US" altLang="zh-CN" sz="1600" dirty="0">
                  <a:solidFill>
                    <a:schemeClr val="tx1">
                      <a:lumMod val="50000"/>
                      <a:lumOff val="50000"/>
                    </a:schemeClr>
                  </a:solidFill>
                  <a:latin typeface="Calibri" panose="020F0502020204030204" pitchFamily="34" charset="0"/>
                </a:rPr>
                <a:t>1</a:t>
              </a:r>
              <a:endParaRPr lang="zh-CN" altLang="en-US" sz="1600" dirty="0">
                <a:solidFill>
                  <a:schemeClr val="tx1">
                    <a:lumMod val="50000"/>
                    <a:lumOff val="50000"/>
                  </a:schemeClr>
                </a:solidFill>
                <a:latin typeface="Calibri" panose="020F0502020204030204" pitchFamily="34" charset="0"/>
              </a:endParaRPr>
            </a:p>
          </p:txBody>
        </p:sp>
        <p:sp>
          <p:nvSpPr>
            <p:cNvPr id="9" name="矩形 8"/>
            <p:cNvSpPr/>
            <p:nvPr/>
          </p:nvSpPr>
          <p:spPr>
            <a:xfrm>
              <a:off x="2533154" y="2342899"/>
              <a:ext cx="288862" cy="338554"/>
            </a:xfrm>
            <a:prstGeom prst="rect">
              <a:avLst/>
            </a:prstGeom>
          </p:spPr>
          <p:txBody>
            <a:bodyPr wrap="none">
              <a:spAutoFit/>
            </a:bodyPr>
            <a:lstStyle/>
            <a:p>
              <a:r>
                <a:rPr lang="en-US" altLang="zh-CN" sz="1600" dirty="0">
                  <a:solidFill>
                    <a:schemeClr val="tx1">
                      <a:lumMod val="50000"/>
                      <a:lumOff val="50000"/>
                    </a:schemeClr>
                  </a:solidFill>
                  <a:latin typeface="Calibri" panose="020F0502020204030204" pitchFamily="34" charset="0"/>
                </a:rPr>
                <a:t>1</a:t>
              </a:r>
              <a:endParaRPr lang="zh-CN" altLang="en-US" sz="1600" dirty="0">
                <a:solidFill>
                  <a:schemeClr val="tx1">
                    <a:lumMod val="50000"/>
                    <a:lumOff val="50000"/>
                  </a:schemeClr>
                </a:solidFill>
                <a:latin typeface="Calibri" panose="020F0502020204030204" pitchFamily="34" charset="0"/>
              </a:endParaRPr>
            </a:p>
          </p:txBody>
        </p:sp>
        <p:sp>
          <p:nvSpPr>
            <p:cNvPr id="10" name="矩形 9"/>
            <p:cNvSpPr/>
            <p:nvPr/>
          </p:nvSpPr>
          <p:spPr>
            <a:xfrm>
              <a:off x="4602545" y="2302873"/>
              <a:ext cx="288862" cy="338554"/>
            </a:xfrm>
            <a:prstGeom prst="rect">
              <a:avLst/>
            </a:prstGeom>
          </p:spPr>
          <p:txBody>
            <a:bodyPr wrap="none">
              <a:spAutoFit/>
            </a:bodyPr>
            <a:lstStyle/>
            <a:p>
              <a:r>
                <a:rPr lang="en-US" altLang="zh-CN" sz="1600" dirty="0">
                  <a:solidFill>
                    <a:schemeClr val="tx1">
                      <a:lumMod val="50000"/>
                      <a:lumOff val="50000"/>
                    </a:schemeClr>
                  </a:solidFill>
                  <a:latin typeface="Calibri" panose="020F0502020204030204" pitchFamily="34" charset="0"/>
                </a:rPr>
                <a:t>4</a:t>
              </a:r>
              <a:endParaRPr lang="zh-CN" altLang="en-US" sz="1600" dirty="0">
                <a:solidFill>
                  <a:schemeClr val="tx1">
                    <a:lumMod val="50000"/>
                    <a:lumOff val="50000"/>
                  </a:schemeClr>
                </a:solidFill>
                <a:latin typeface="Calibri" panose="020F0502020204030204" pitchFamily="34" charset="0"/>
              </a:endParaRPr>
            </a:p>
          </p:txBody>
        </p:sp>
        <p:sp>
          <p:nvSpPr>
            <p:cNvPr id="11" name="矩形 10"/>
            <p:cNvSpPr/>
            <p:nvPr/>
          </p:nvSpPr>
          <p:spPr>
            <a:xfrm>
              <a:off x="6922575" y="2328512"/>
              <a:ext cx="288862" cy="338554"/>
            </a:xfrm>
            <a:prstGeom prst="rect">
              <a:avLst/>
            </a:prstGeom>
          </p:spPr>
          <p:txBody>
            <a:bodyPr wrap="none">
              <a:spAutoFit/>
            </a:bodyPr>
            <a:lstStyle/>
            <a:p>
              <a:r>
                <a:rPr lang="en-US" altLang="zh-CN" sz="1600" dirty="0">
                  <a:solidFill>
                    <a:schemeClr val="tx1">
                      <a:lumMod val="50000"/>
                      <a:lumOff val="50000"/>
                    </a:schemeClr>
                  </a:solidFill>
                  <a:latin typeface="Calibri" panose="020F0502020204030204" pitchFamily="34" charset="0"/>
                </a:rPr>
                <a:t>4</a:t>
              </a:r>
              <a:endParaRPr lang="zh-CN" altLang="en-US" sz="1600" dirty="0">
                <a:solidFill>
                  <a:schemeClr val="tx1">
                    <a:lumMod val="50000"/>
                    <a:lumOff val="50000"/>
                  </a:schemeClr>
                </a:solidFill>
                <a:latin typeface="Calibri" panose="020F0502020204030204" pitchFamily="34" charset="0"/>
              </a:endParaRPr>
            </a:p>
          </p:txBody>
        </p:sp>
        <p:sp>
          <p:nvSpPr>
            <p:cNvPr id="12" name="矩形 11"/>
            <p:cNvSpPr/>
            <p:nvPr/>
          </p:nvSpPr>
          <p:spPr>
            <a:xfrm>
              <a:off x="457200" y="2347334"/>
              <a:ext cx="595035" cy="338554"/>
            </a:xfrm>
            <a:prstGeom prst="rect">
              <a:avLst/>
            </a:prstGeom>
          </p:spPr>
          <p:txBody>
            <a:bodyPr wrap="none">
              <a:spAutoFit/>
            </a:bodyPr>
            <a:lstStyle/>
            <a:p>
              <a:r>
                <a:rPr lang="zh-CN" altLang="en-US" sz="1600" dirty="0">
                  <a:solidFill>
                    <a:schemeClr val="tx1">
                      <a:lumMod val="50000"/>
                      <a:lumOff val="50000"/>
                    </a:schemeClr>
                  </a:solidFill>
                  <a:latin typeface="华文楷体" panose="02010600040101010101" pitchFamily="2" charset="-122"/>
                  <a:ea typeface="华文楷体" panose="02010600040101010101" pitchFamily="2" charset="-122"/>
                </a:rPr>
                <a:t>字节</a:t>
              </a:r>
            </a:p>
          </p:txBody>
        </p:sp>
      </p:grpSp>
      <p:pic>
        <p:nvPicPr>
          <p:cNvPr id="13" name="图片 12"/>
          <p:cNvPicPr>
            <a:picLocks noChangeAspect="1"/>
          </p:cNvPicPr>
          <p:nvPr/>
        </p:nvPicPr>
        <p:blipFill>
          <a:blip r:embed="rId4"/>
          <a:stretch>
            <a:fillRect/>
          </a:stretch>
        </p:blipFill>
        <p:spPr>
          <a:xfrm>
            <a:off x="5638800" y="-8684"/>
            <a:ext cx="3505200" cy="1804828"/>
          </a:xfrm>
          <a:prstGeom prst="rect">
            <a:avLst/>
          </a:prstGeom>
        </p:spPr>
      </p:pic>
    </p:spTree>
    <p:custDataLst>
      <p:tags r:id="rId1"/>
    </p:custDataLst>
    <p:extLst>
      <p:ext uri="{BB962C8B-B14F-4D97-AF65-F5344CB8AC3E}">
        <p14:creationId xmlns:p14="http://schemas.microsoft.com/office/powerpoint/2010/main" val="399964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dissolve">
                                      <p:cBhvr>
                                        <p:cTn id="20" dur="500"/>
                                        <p:tgtEl>
                                          <p:spTgt spid="3">
                                            <p:txEl>
                                              <p:pRg st="1" end="1"/>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dissolv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dissolve">
                                      <p:cBhvr>
                                        <p:cTn id="29" dur="500"/>
                                        <p:tgtEl>
                                          <p:spTgt spid="3">
                                            <p:txEl>
                                              <p:pRg st="3" end="3"/>
                                            </p:txEl>
                                          </p:spTgt>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dissolve">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时间戳</a:t>
            </a:r>
            <a:r>
              <a:rPr lang="en-US" altLang="zh-CN" dirty="0"/>
              <a:t>(timestamp)</a:t>
            </a:r>
            <a:r>
              <a:rPr lang="zh-CN" altLang="en-US" dirty="0"/>
              <a:t>选项</a:t>
            </a:r>
          </a:p>
        </p:txBody>
      </p:sp>
      <p:sp>
        <p:nvSpPr>
          <p:cNvPr id="3" name="内容占位符 2"/>
          <p:cNvSpPr>
            <a:spLocks noGrp="1"/>
          </p:cNvSpPr>
          <p:nvPr>
            <p:ph idx="1"/>
          </p:nvPr>
        </p:nvSpPr>
        <p:spPr>
          <a:xfrm>
            <a:off x="457200" y="1366280"/>
            <a:ext cx="8579553" cy="4786326"/>
          </a:xfrm>
        </p:spPr>
        <p:txBody>
          <a:bodyPr/>
          <a:lstStyle/>
          <a:p>
            <a:pPr>
              <a:spcBef>
                <a:spcPts val="600"/>
              </a:spcBef>
            </a:pPr>
            <a:r>
              <a:rPr lang="zh-CN" altLang="en-US" sz="2200" dirty="0"/>
              <a:t>更细粒度地测量</a:t>
            </a:r>
            <a:r>
              <a:rPr lang="en-US" altLang="zh-CN" sz="2200" dirty="0"/>
              <a:t>RTT</a:t>
            </a:r>
          </a:p>
          <a:p>
            <a:pPr lvl="1">
              <a:lnSpc>
                <a:spcPct val="150000"/>
              </a:lnSpc>
              <a:spcBef>
                <a:spcPts val="600"/>
              </a:spcBef>
            </a:pPr>
            <a:r>
              <a:rPr lang="zh-CN" altLang="en-US" dirty="0"/>
              <a:t>发送方在发送报文段时，写入发送时刻的时钟值，并能从接收到的</a:t>
            </a:r>
            <a:r>
              <a:rPr lang="en-US" altLang="zh-CN" dirty="0"/>
              <a:t>ACK</a:t>
            </a:r>
            <a:r>
              <a:rPr lang="zh-CN" altLang="en-US" dirty="0"/>
              <a:t>读取该值</a:t>
            </a:r>
            <a:endParaRPr lang="en-US" altLang="zh-CN" dirty="0"/>
          </a:p>
          <a:p>
            <a:pPr lvl="1">
              <a:lnSpc>
                <a:spcPct val="150000"/>
              </a:lnSpc>
              <a:spcBef>
                <a:spcPts val="600"/>
              </a:spcBef>
            </a:pPr>
            <a:r>
              <a:rPr lang="zh-CN" altLang="en-US" dirty="0"/>
              <a:t>发送方接收到</a:t>
            </a:r>
            <a:r>
              <a:rPr lang="en-US" altLang="zh-CN" dirty="0"/>
              <a:t>ACK</a:t>
            </a:r>
            <a:r>
              <a:rPr lang="zh-CN" altLang="en-US" dirty="0"/>
              <a:t>后，用当前时钟值减去这个值，即可测出</a:t>
            </a:r>
            <a:r>
              <a:rPr lang="en-US" altLang="zh-CN" dirty="0"/>
              <a:t>RTT</a:t>
            </a:r>
          </a:p>
          <a:p>
            <a:pPr lvl="1">
              <a:lnSpc>
                <a:spcPct val="150000"/>
              </a:lnSpc>
              <a:spcBef>
                <a:spcPts val="600"/>
              </a:spcBef>
            </a:pPr>
            <a:r>
              <a:rPr lang="zh-CN" altLang="en-US" dirty="0"/>
              <a:t>不需要两端时钟同步，因为读写都是同一端</a:t>
            </a:r>
            <a:r>
              <a:rPr lang="zh-CN" altLang="en-US"/>
              <a:t>在操作</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24</a:t>
            </a:fld>
            <a:endParaRPr lang="zh-CN" altLang="en-US" dirty="0"/>
          </a:p>
        </p:txBody>
      </p:sp>
      <p:pic>
        <p:nvPicPr>
          <p:cNvPr id="6" name="图片 5"/>
          <p:cNvPicPr>
            <a:picLocks noChangeAspect="1"/>
          </p:cNvPicPr>
          <p:nvPr/>
        </p:nvPicPr>
        <p:blipFill>
          <a:blip r:embed="rId4"/>
          <a:stretch>
            <a:fillRect/>
          </a:stretch>
        </p:blipFill>
        <p:spPr>
          <a:xfrm>
            <a:off x="5638800" y="-8684"/>
            <a:ext cx="3505200" cy="1804828"/>
          </a:xfrm>
          <a:prstGeom prst="rect">
            <a:avLst/>
          </a:prstGeom>
        </p:spPr>
      </p:pic>
    </p:spTree>
    <p:custDataLst>
      <p:tags r:id="rId1"/>
    </p:custDataLst>
    <p:extLst>
      <p:ext uri="{BB962C8B-B14F-4D97-AF65-F5344CB8AC3E}">
        <p14:creationId xmlns:p14="http://schemas.microsoft.com/office/powerpoint/2010/main" val="139100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319346"/>
            <a:ext cx="8229600" cy="5538654"/>
          </a:xfrm>
        </p:spPr>
        <p:txBody>
          <a:bodyPr/>
          <a:lstStyle/>
          <a:p>
            <a:pPr>
              <a:lnSpc>
                <a:spcPct val="150000"/>
              </a:lnSpc>
            </a:pPr>
            <a:r>
              <a:rPr lang="en-US" altLang="zh-CN" dirty="0">
                <a:solidFill>
                  <a:schemeClr val="bg1">
                    <a:lumMod val="75000"/>
                  </a:schemeClr>
                </a:solidFill>
              </a:rPr>
              <a:t>5.1  </a:t>
            </a:r>
            <a:r>
              <a:rPr lang="zh-CN" altLang="en-US" dirty="0">
                <a:solidFill>
                  <a:schemeClr val="bg1">
                    <a:lumMod val="75000"/>
                  </a:schemeClr>
                </a:solidFill>
              </a:rPr>
              <a:t>传输层协议概述</a:t>
            </a:r>
            <a:endParaRPr lang="en-US" altLang="zh-CN" dirty="0">
              <a:solidFill>
                <a:schemeClr val="bg1">
                  <a:lumMod val="75000"/>
                </a:schemeClr>
              </a:solidFill>
            </a:endParaRPr>
          </a:p>
          <a:p>
            <a:r>
              <a:rPr lang="en-US" altLang="zh-CN" dirty="0">
                <a:solidFill>
                  <a:schemeClr val="bg1">
                    <a:lumMod val="75000"/>
                  </a:schemeClr>
                </a:solidFill>
              </a:rPr>
              <a:t>5.2  </a:t>
            </a:r>
            <a:r>
              <a:rPr lang="zh-CN" altLang="en-US" dirty="0">
                <a:solidFill>
                  <a:schemeClr val="bg1">
                    <a:lumMod val="75000"/>
                  </a:schemeClr>
                </a:solidFill>
              </a:rPr>
              <a:t>用户数据报协议 </a:t>
            </a:r>
            <a:r>
              <a:rPr lang="en-US" altLang="zh-CN" dirty="0">
                <a:solidFill>
                  <a:schemeClr val="bg1">
                    <a:lumMod val="75000"/>
                  </a:schemeClr>
                </a:solidFill>
              </a:rPr>
              <a:t>UDP</a:t>
            </a:r>
          </a:p>
          <a:p>
            <a:r>
              <a:rPr lang="en-US" altLang="zh-CN" dirty="0"/>
              <a:t>5.3  </a:t>
            </a:r>
            <a:r>
              <a:rPr lang="zh-CN" altLang="en-US" dirty="0"/>
              <a:t>传输控制协议 </a:t>
            </a:r>
            <a:r>
              <a:rPr lang="en-US" altLang="zh-CN" dirty="0"/>
              <a:t>TCP </a:t>
            </a:r>
          </a:p>
          <a:p>
            <a:pPr lvl="1">
              <a:spcBef>
                <a:spcPts val="1200"/>
              </a:spcBef>
            </a:pPr>
            <a:r>
              <a:rPr lang="en-US" altLang="zh-CN" dirty="0"/>
              <a:t>5.3.1  TCP</a:t>
            </a:r>
            <a:r>
              <a:rPr lang="zh-CN" altLang="en-US" dirty="0"/>
              <a:t>协议概述</a:t>
            </a:r>
            <a:endParaRPr lang="en-US" altLang="zh-CN" dirty="0"/>
          </a:p>
          <a:p>
            <a:pPr lvl="1">
              <a:spcBef>
                <a:spcPts val="1200"/>
              </a:spcBef>
            </a:pPr>
            <a:r>
              <a:rPr lang="en-US" altLang="zh-CN" dirty="0"/>
              <a:t>5.3.2  TCP</a:t>
            </a:r>
            <a:r>
              <a:rPr lang="zh-CN" altLang="en-US" dirty="0"/>
              <a:t>报文段格式</a:t>
            </a:r>
            <a:endParaRPr lang="en-US" altLang="zh-CN" dirty="0"/>
          </a:p>
          <a:p>
            <a:pPr lvl="1">
              <a:spcBef>
                <a:spcPts val="1200"/>
              </a:spcBef>
            </a:pPr>
            <a:r>
              <a:rPr lang="en-US" altLang="zh-CN" dirty="0"/>
              <a:t>5.3.3  </a:t>
            </a:r>
            <a:r>
              <a:rPr lang="zh-CN" altLang="en-US" dirty="0"/>
              <a:t>连接管理</a:t>
            </a:r>
            <a:endParaRPr lang="en-US" altLang="zh-CN" dirty="0"/>
          </a:p>
          <a:p>
            <a:pPr lvl="1">
              <a:spcBef>
                <a:spcPts val="1200"/>
              </a:spcBef>
            </a:pPr>
            <a:r>
              <a:rPr lang="en-US" altLang="zh-CN" dirty="0"/>
              <a:t>5.3.4  </a:t>
            </a:r>
            <a:r>
              <a:rPr lang="zh-CN" altLang="en-US" dirty="0"/>
              <a:t>滑动窗口</a:t>
            </a:r>
            <a:endParaRPr lang="en-US" altLang="zh-CN" dirty="0"/>
          </a:p>
          <a:p>
            <a:pPr lvl="1">
              <a:spcBef>
                <a:spcPts val="1200"/>
              </a:spcBef>
            </a:pPr>
            <a:r>
              <a:rPr lang="en-US" altLang="zh-CN" dirty="0"/>
              <a:t>5.3.5  </a:t>
            </a:r>
            <a:r>
              <a:rPr lang="zh-CN" altLang="en-US" dirty="0"/>
              <a:t>流量控制</a:t>
            </a:r>
            <a:endParaRPr lang="en-US" altLang="zh-CN" dirty="0"/>
          </a:p>
          <a:p>
            <a:pPr lvl="1">
              <a:spcBef>
                <a:spcPts val="1200"/>
              </a:spcBef>
            </a:pPr>
            <a:r>
              <a:rPr lang="en-US" altLang="zh-CN" dirty="0"/>
              <a:t>5.3.6  </a:t>
            </a:r>
            <a:r>
              <a:rPr lang="zh-CN" altLang="en-US" dirty="0"/>
              <a:t>触发传输</a:t>
            </a:r>
            <a:endParaRPr lang="en-US" altLang="zh-CN" dirty="0"/>
          </a:p>
          <a:p>
            <a:pPr lvl="1">
              <a:spcBef>
                <a:spcPts val="1200"/>
              </a:spcBef>
            </a:pPr>
            <a:r>
              <a:rPr lang="en-US" altLang="zh-CN" dirty="0"/>
              <a:t>5.3.7  </a:t>
            </a:r>
            <a:r>
              <a:rPr lang="zh-CN" altLang="en-US" dirty="0"/>
              <a:t>丢失恢复</a:t>
            </a:r>
            <a:endParaRPr lang="en-US" altLang="zh-CN" dirty="0"/>
          </a:p>
          <a:p>
            <a:pPr lvl="1">
              <a:spcBef>
                <a:spcPts val="1200"/>
              </a:spcBef>
            </a:pPr>
            <a:r>
              <a:rPr lang="en-US" altLang="zh-CN" dirty="0"/>
              <a:t>5.3.8  </a:t>
            </a:r>
            <a:r>
              <a:rPr lang="zh-CN" altLang="en-US" dirty="0"/>
              <a:t>拥塞控制</a:t>
            </a:r>
            <a:endParaRPr lang="en-US" altLang="zh-CN" dirty="0"/>
          </a:p>
          <a:p>
            <a:pPr lvl="1"/>
            <a:endParaRPr lang="en-US" altLang="zh-CN" dirty="0"/>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25</a:t>
            </a:fld>
            <a:endParaRPr lang="zh-CN" altLang="en-US" dirty="0"/>
          </a:p>
        </p:txBody>
      </p:sp>
    </p:spTree>
    <p:custDataLst>
      <p:tags r:id="rId1"/>
    </p:custDataLst>
    <p:extLst>
      <p:ext uri="{BB962C8B-B14F-4D97-AF65-F5344CB8AC3E}">
        <p14:creationId xmlns:p14="http://schemas.microsoft.com/office/powerpoint/2010/main" val="788283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3" end="3"/>
                                            </p:txEl>
                                          </p:spTgt>
                                        </p:tgtEl>
                                        <p:attrNameLst>
                                          <p:attrName>style.opacity</p:attrName>
                                        </p:attrNameLst>
                                      </p:cBhvr>
                                      <p:to>
                                        <p:strVal val="0.25"/>
                                      </p:to>
                                    </p:set>
                                    <p:animEffect filter="image" prLst="opacity: 0.25">
                                      <p:cBhvr rctx="IE">
                                        <p:cTn id="7" dur="indefinite"/>
                                        <p:tgtEl>
                                          <p:spTgt spid="3">
                                            <p:txEl>
                                              <p:pRg st="3" end="3"/>
                                            </p:txEl>
                                          </p:spTgt>
                                        </p:tgtEl>
                                      </p:cBhvr>
                                    </p:animEffect>
                                  </p:childTnLst>
                                </p:cTn>
                              </p:par>
                              <p:par>
                                <p:cTn id="8" presetID="9" presetClass="emph" presetSubtype="0" nodeType="withEffect">
                                  <p:stCondLst>
                                    <p:cond delay="0"/>
                                  </p:stCondLst>
                                  <p:childTnLst>
                                    <p:set>
                                      <p:cBhvr rctx="PPT">
                                        <p:cTn id="9" dur="indefinite"/>
                                        <p:tgtEl>
                                          <p:spTgt spid="3">
                                            <p:txEl>
                                              <p:pRg st="5" end="5"/>
                                            </p:txEl>
                                          </p:spTgt>
                                        </p:tgtEl>
                                        <p:attrNameLst>
                                          <p:attrName>style.opacity</p:attrName>
                                        </p:attrNameLst>
                                      </p:cBhvr>
                                      <p:to>
                                        <p:strVal val="0.25"/>
                                      </p:to>
                                    </p:set>
                                    <p:animEffect filter="image" prLst="opacity: 0.25">
                                      <p:cBhvr rctx="IE">
                                        <p:cTn id="10" dur="indefinite"/>
                                        <p:tgtEl>
                                          <p:spTgt spid="3">
                                            <p:txEl>
                                              <p:pRg st="5" end="5"/>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3">
                                            <p:txEl>
                                              <p:pRg st="6" end="6"/>
                                            </p:txEl>
                                          </p:spTgt>
                                        </p:tgtEl>
                                        <p:attrNameLst>
                                          <p:attrName>style.opacity</p:attrName>
                                        </p:attrNameLst>
                                      </p:cBhvr>
                                      <p:to>
                                        <p:strVal val="0.25"/>
                                      </p:to>
                                    </p:set>
                                    <p:animEffect filter="image" prLst="opacity: 0.25">
                                      <p:cBhvr rctx="IE">
                                        <p:cTn id="13" dur="indefinite"/>
                                        <p:tgtEl>
                                          <p:spTgt spid="3">
                                            <p:txEl>
                                              <p:pRg st="6" end="6"/>
                                            </p:txEl>
                                          </p:spTgt>
                                        </p:tgtEl>
                                      </p:cBhvr>
                                    </p:animEffect>
                                  </p:childTnLst>
                                </p:cTn>
                              </p:par>
                              <p:par>
                                <p:cTn id="14" presetID="9" presetClass="emph" presetSubtype="0" nodeType="withEffect">
                                  <p:stCondLst>
                                    <p:cond delay="0"/>
                                  </p:stCondLst>
                                  <p:childTnLst>
                                    <p:set>
                                      <p:cBhvr rctx="PPT">
                                        <p:cTn id="15" dur="indefinite"/>
                                        <p:tgtEl>
                                          <p:spTgt spid="3">
                                            <p:txEl>
                                              <p:pRg st="7" end="7"/>
                                            </p:txEl>
                                          </p:spTgt>
                                        </p:tgtEl>
                                        <p:attrNameLst>
                                          <p:attrName>style.opacity</p:attrName>
                                        </p:attrNameLst>
                                      </p:cBhvr>
                                      <p:to>
                                        <p:strVal val="0.25"/>
                                      </p:to>
                                    </p:set>
                                    <p:animEffect filter="image" prLst="opacity: 0.25">
                                      <p:cBhvr rctx="IE">
                                        <p:cTn id="16" dur="indefinite"/>
                                        <p:tgtEl>
                                          <p:spTgt spid="3">
                                            <p:txEl>
                                              <p:pRg st="7" end="7"/>
                                            </p:txEl>
                                          </p:spTgt>
                                        </p:tgtEl>
                                      </p:cBhvr>
                                    </p:animEffect>
                                  </p:childTnLst>
                                </p:cTn>
                              </p:par>
                              <p:par>
                                <p:cTn id="17" presetID="9" presetClass="emph" presetSubtype="0" nodeType="withEffect">
                                  <p:stCondLst>
                                    <p:cond delay="0"/>
                                  </p:stCondLst>
                                  <p:childTnLst>
                                    <p:set>
                                      <p:cBhvr rctx="PPT">
                                        <p:cTn id="18" dur="indefinite"/>
                                        <p:tgtEl>
                                          <p:spTgt spid="3">
                                            <p:txEl>
                                              <p:pRg st="8" end="8"/>
                                            </p:txEl>
                                          </p:spTgt>
                                        </p:tgtEl>
                                        <p:attrNameLst>
                                          <p:attrName>style.opacity</p:attrName>
                                        </p:attrNameLst>
                                      </p:cBhvr>
                                      <p:to>
                                        <p:strVal val="0.25"/>
                                      </p:to>
                                    </p:set>
                                    <p:animEffect filter="image" prLst="opacity: 0.25">
                                      <p:cBhvr rctx="IE">
                                        <p:cTn id="19" dur="indefinite"/>
                                        <p:tgtEl>
                                          <p:spTgt spid="3">
                                            <p:txEl>
                                              <p:pRg st="8" end="8"/>
                                            </p:txEl>
                                          </p:spTgt>
                                        </p:tgtEl>
                                      </p:cBhvr>
                                    </p:animEffect>
                                  </p:childTnLst>
                                </p:cTn>
                              </p:par>
                              <p:par>
                                <p:cTn id="20" presetID="9" presetClass="emph" presetSubtype="0" nodeType="withEffect">
                                  <p:stCondLst>
                                    <p:cond delay="0"/>
                                  </p:stCondLst>
                                  <p:childTnLst>
                                    <p:set>
                                      <p:cBhvr rctx="PPT">
                                        <p:cTn id="21" dur="indefinite"/>
                                        <p:tgtEl>
                                          <p:spTgt spid="3">
                                            <p:txEl>
                                              <p:pRg st="9" end="9"/>
                                            </p:txEl>
                                          </p:spTgt>
                                        </p:tgtEl>
                                        <p:attrNameLst>
                                          <p:attrName>style.opacity</p:attrName>
                                        </p:attrNameLst>
                                      </p:cBhvr>
                                      <p:to>
                                        <p:strVal val="0.25"/>
                                      </p:to>
                                    </p:set>
                                    <p:animEffect filter="image" prLst="opacity: 0.25">
                                      <p:cBhvr rctx="IE">
                                        <p:cTn id="22" dur="indefinite"/>
                                        <p:tgtEl>
                                          <p:spTgt spid="3">
                                            <p:txEl>
                                              <p:pRg st="9" end="9"/>
                                            </p:txEl>
                                          </p:spTgt>
                                        </p:tgtEl>
                                      </p:cBhvr>
                                    </p:animEffect>
                                  </p:childTnLst>
                                </p:cTn>
                              </p:par>
                              <p:par>
                                <p:cTn id="23" presetID="18" presetClass="emph" presetSubtype="0" fill="hold" nodeType="withEffect">
                                  <p:stCondLst>
                                    <p:cond delay="0"/>
                                  </p:stCondLst>
                                  <p:iterate type="lt">
                                    <p:tmPct val="4000"/>
                                  </p:iterate>
                                  <p:childTnLst>
                                    <p:set>
                                      <p:cBhvr override="childStyle">
                                        <p:cTn id="24" dur="500" fill="hold"/>
                                        <p:tgtEl>
                                          <p:spTgt spid="3">
                                            <p:txEl>
                                              <p:pRg st="10" end="10"/>
                                            </p:txEl>
                                          </p:spTgt>
                                        </p:tgtEl>
                                        <p:attrNameLst>
                                          <p:attrName>style.textDecorationUnderline</p:attrName>
                                        </p:attrNameLst>
                                      </p:cBhvr>
                                      <p:to>
                                        <p:strVal val="true"/>
                                      </p:to>
                                    </p:set>
                                  </p:childTnLst>
                                </p:cTn>
                              </p:par>
                              <p:par>
                                <p:cTn id="25" presetID="9" presetClass="emph" presetSubtype="0" nodeType="withEffect">
                                  <p:stCondLst>
                                    <p:cond delay="0"/>
                                  </p:stCondLst>
                                  <p:iterate type="lt">
                                    <p:tmAbs val="0"/>
                                  </p:iterate>
                                  <p:childTnLst>
                                    <p:set>
                                      <p:cBhvr rctx="PPT">
                                        <p:cTn id="26" dur="indefinite"/>
                                        <p:tgtEl>
                                          <p:spTgt spid="3">
                                            <p:txEl>
                                              <p:pRg st="4" end="4"/>
                                            </p:txEl>
                                          </p:spTgt>
                                        </p:tgtEl>
                                        <p:attrNameLst>
                                          <p:attrName>style.opacity</p:attrName>
                                        </p:attrNameLst>
                                      </p:cBhvr>
                                      <p:to>
                                        <p:strVal val="0.25"/>
                                      </p:to>
                                    </p:set>
                                    <p:animEffect filter="image" prLst="opacity: 0.25">
                                      <p:cBhvr rctx="IE">
                                        <p:cTn id="27" dur="indefinite"/>
                                        <p:tgtEl>
                                          <p:spTgt spid="3">
                                            <p:txEl>
                                              <p:pRg st="4" end="4"/>
                                            </p:txEl>
                                          </p:spTgt>
                                        </p:tgtEl>
                                      </p:cBhvr>
                                    </p:animEffect>
                                  </p:childTnLst>
                                </p:cTn>
                              </p:par>
                              <p:par>
                                <p:cTn id="28" presetID="3" presetClass="emph" presetSubtype="2" fill="hold" nodeType="withEffect">
                                  <p:stCondLst>
                                    <p:cond delay="0"/>
                                  </p:stCondLst>
                                  <p:iterate type="lt">
                                    <p:tmPct val="0"/>
                                  </p:iterate>
                                  <p:childTnLst>
                                    <p:animClr clrSpc="rgb" dir="cw">
                                      <p:cBhvr override="childStyle">
                                        <p:cTn id="29" dur="500" fill="hold"/>
                                        <p:tgtEl>
                                          <p:spTgt spid="3">
                                            <p:txEl>
                                              <p:pRg st="10" end="10"/>
                                            </p:txEl>
                                          </p:spTgt>
                                        </p:tgtEl>
                                        <p:attrNameLst>
                                          <p:attrName>style.color</p:attrName>
                                        </p:attrNameLst>
                                      </p:cBhvr>
                                      <p:to>
                                        <a:srgbClr val="CC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我们已经了解了什么</a:t>
            </a:r>
          </a:p>
        </p:txBody>
      </p:sp>
      <p:sp>
        <p:nvSpPr>
          <p:cNvPr id="3" name="内容占位符 2"/>
          <p:cNvSpPr>
            <a:spLocks noGrp="1"/>
          </p:cNvSpPr>
          <p:nvPr>
            <p:ph idx="1"/>
          </p:nvPr>
        </p:nvSpPr>
        <p:spPr>
          <a:xfrm>
            <a:off x="457199" y="1444978"/>
            <a:ext cx="8464731" cy="5260621"/>
          </a:xfrm>
        </p:spPr>
        <p:txBody>
          <a:bodyPr/>
          <a:lstStyle/>
          <a:p>
            <a:r>
              <a:rPr lang="zh-CN" altLang="en-US" dirty="0"/>
              <a:t>网络如何传输分组，实现数据在主机与主机之间的传输</a:t>
            </a:r>
            <a:endParaRPr lang="en-US" altLang="zh-CN" dirty="0"/>
          </a:p>
          <a:p>
            <a:pPr lvl="1"/>
            <a:r>
              <a:rPr lang="en-US" altLang="zh-CN" dirty="0"/>
              <a:t>IP</a:t>
            </a:r>
            <a:r>
              <a:rPr lang="zh-CN" altLang="en-US" dirty="0"/>
              <a:t>以及下层技术</a:t>
            </a:r>
            <a:endParaRPr lang="en-US" altLang="zh-CN" dirty="0"/>
          </a:p>
          <a:p>
            <a:pPr>
              <a:spcBef>
                <a:spcPts val="1800"/>
              </a:spcBef>
            </a:pPr>
            <a:r>
              <a:rPr lang="zh-CN" altLang="en-US" dirty="0"/>
              <a:t>如何实现应用进程间端到端的可靠传输</a:t>
            </a:r>
            <a:endParaRPr lang="en-US" altLang="zh-CN" dirty="0"/>
          </a:p>
          <a:p>
            <a:pPr lvl="1"/>
            <a:r>
              <a:rPr lang="en-US" altLang="zh-CN" dirty="0"/>
              <a:t>TCP</a:t>
            </a:r>
          </a:p>
          <a:p>
            <a:pPr>
              <a:spcBef>
                <a:spcPts val="3000"/>
              </a:spcBef>
            </a:pPr>
            <a:r>
              <a:rPr lang="zh-CN" altLang="en-US" dirty="0"/>
              <a:t>我们还不完全确定：端系统应该以什么样的速率发送数据？</a:t>
            </a:r>
            <a:endParaRPr lang="en-US" altLang="zh-CN" dirty="0"/>
          </a:p>
          <a:p>
            <a:pPr lvl="1"/>
            <a:r>
              <a:rPr lang="zh-CN" altLang="en-US" dirty="0"/>
              <a:t>接收方能够承受</a:t>
            </a:r>
            <a:endParaRPr lang="en-US" altLang="zh-CN" dirty="0"/>
          </a:p>
          <a:p>
            <a:pPr lvl="2"/>
            <a:r>
              <a:rPr lang="zh-CN" altLang="en-US" dirty="0"/>
              <a:t>流量控制</a:t>
            </a:r>
            <a:r>
              <a:rPr lang="en-US" altLang="zh-CN" dirty="0"/>
              <a:t>(Flow Control)</a:t>
            </a:r>
            <a:r>
              <a:rPr lang="zh-CN" altLang="en-US" dirty="0"/>
              <a:t>：防止发送方发出的数据超出接收方的接收能力</a:t>
            </a:r>
            <a:endParaRPr lang="en-US" altLang="zh-CN" dirty="0"/>
          </a:p>
          <a:p>
            <a:pPr lvl="1">
              <a:spcBef>
                <a:spcPts val="1200"/>
              </a:spcBef>
            </a:pPr>
            <a:r>
              <a:rPr lang="zh-CN" altLang="en-US" dirty="0"/>
              <a:t>网络能够承受</a:t>
            </a:r>
            <a:endParaRPr lang="en-US" altLang="zh-CN" dirty="0"/>
          </a:p>
          <a:p>
            <a:pPr lvl="2"/>
            <a:r>
              <a:rPr lang="zh-CN" altLang="en-US" dirty="0"/>
              <a:t>拥塞控制</a:t>
            </a:r>
            <a:r>
              <a:rPr lang="en-US" altLang="zh-CN" dirty="0"/>
              <a:t>(Congestion Control) </a:t>
            </a:r>
            <a:r>
              <a:rPr lang="zh-CN" altLang="en-US" dirty="0"/>
              <a:t>：防止过多数据注入网络造成网络结点或链路超载</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26</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Tree>
    <p:custDataLst>
      <p:tags r:id="rId1"/>
    </p:custDataLst>
    <p:extLst>
      <p:ext uri="{BB962C8B-B14F-4D97-AF65-F5344CB8AC3E}">
        <p14:creationId xmlns:p14="http://schemas.microsoft.com/office/powerpoint/2010/main" val="25666670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dissolve">
                                      <p:cBhvr>
                                        <p:cTn id="29" dur="500"/>
                                        <p:tgtEl>
                                          <p:spTgt spid="3">
                                            <p:txEl>
                                              <p:pRg st="5" end="5"/>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dissolv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网络拥塞</a:t>
            </a:r>
          </a:p>
        </p:txBody>
      </p:sp>
      <p:sp>
        <p:nvSpPr>
          <p:cNvPr id="3" name="内容占位符 2"/>
          <p:cNvSpPr>
            <a:spLocks noGrp="1"/>
          </p:cNvSpPr>
          <p:nvPr>
            <p:ph idx="1"/>
          </p:nvPr>
        </p:nvSpPr>
        <p:spPr>
          <a:xfrm>
            <a:off x="457199" y="1444978"/>
            <a:ext cx="8464731" cy="5260621"/>
          </a:xfrm>
        </p:spPr>
        <p:txBody>
          <a:bodyPr/>
          <a:lstStyle/>
          <a:p>
            <a:r>
              <a:rPr lang="zh-CN" altLang="en-US" dirty="0"/>
              <a:t>网络拥塞原因及影响</a:t>
            </a:r>
            <a:endParaRPr lang="en-US" altLang="zh-CN" dirty="0"/>
          </a:p>
          <a:p>
            <a:pPr lvl="1">
              <a:lnSpc>
                <a:spcPct val="150000"/>
              </a:lnSpc>
            </a:pPr>
            <a:r>
              <a:rPr lang="zh-CN" altLang="en-US" dirty="0"/>
              <a:t>分析</a:t>
            </a:r>
            <a:r>
              <a:rPr lang="en-US" altLang="zh-CN" dirty="0"/>
              <a:t>3</a:t>
            </a:r>
            <a:r>
              <a:rPr lang="zh-CN" altLang="en-US" dirty="0"/>
              <a:t>种发生拥塞的情况</a:t>
            </a:r>
            <a:r>
              <a:rPr lang="en-US" altLang="zh-CN" dirty="0"/>
              <a:t>(</a:t>
            </a:r>
            <a:r>
              <a:rPr lang="zh-CN" altLang="en-US" dirty="0"/>
              <a:t>复杂度从低到高</a:t>
            </a:r>
            <a:r>
              <a:rPr lang="en-US" altLang="zh-CN" dirty="0"/>
              <a:t>)</a:t>
            </a:r>
          </a:p>
          <a:p>
            <a:pPr lvl="1">
              <a:lnSpc>
                <a:spcPct val="150000"/>
              </a:lnSpc>
            </a:pPr>
            <a:r>
              <a:rPr lang="zh-CN" altLang="en-US" dirty="0"/>
              <a:t>没有拥塞控制的情况下，关注主机发送速率变化对网络性能的影响</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27</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Tree>
    <p:custDataLst>
      <p:tags r:id="rId1"/>
    </p:custDataLst>
    <p:extLst>
      <p:ext uri="{BB962C8B-B14F-4D97-AF65-F5344CB8AC3E}">
        <p14:creationId xmlns:p14="http://schemas.microsoft.com/office/powerpoint/2010/main" val="27269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组合 175"/>
          <p:cNvGrpSpPr/>
          <p:nvPr/>
        </p:nvGrpSpPr>
        <p:grpSpPr>
          <a:xfrm>
            <a:off x="3954677" y="4198892"/>
            <a:ext cx="5082077" cy="2637337"/>
            <a:chOff x="4021382" y="3962876"/>
            <a:chExt cx="5082077" cy="2637337"/>
          </a:xfrm>
        </p:grpSpPr>
        <p:grpSp>
          <p:nvGrpSpPr>
            <p:cNvPr id="149" name="组合 148"/>
            <p:cNvGrpSpPr/>
            <p:nvPr/>
          </p:nvGrpSpPr>
          <p:grpSpPr>
            <a:xfrm>
              <a:off x="4021382" y="3962876"/>
              <a:ext cx="5082077" cy="2637337"/>
              <a:chOff x="3803136" y="2882434"/>
              <a:chExt cx="5082077" cy="2637337"/>
            </a:xfrm>
          </p:grpSpPr>
          <p:grpSp>
            <p:nvGrpSpPr>
              <p:cNvPr id="72" name="组合 71"/>
              <p:cNvGrpSpPr/>
              <p:nvPr/>
            </p:nvGrpSpPr>
            <p:grpSpPr>
              <a:xfrm>
                <a:off x="7680855" y="4208217"/>
                <a:ext cx="629579" cy="858379"/>
                <a:chOff x="5676441" y="3010304"/>
                <a:chExt cx="629579" cy="858379"/>
              </a:xfrm>
            </p:grpSpPr>
            <p:sp>
              <p:nvSpPr>
                <p:cNvPr id="73" name="流程图: 手动操作 72"/>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p:cNvGrpSpPr/>
                <p:nvPr/>
              </p:nvGrpSpPr>
              <p:grpSpPr>
                <a:xfrm>
                  <a:off x="5820802" y="3010304"/>
                  <a:ext cx="485218" cy="858379"/>
                  <a:chOff x="5511024" y="2736038"/>
                  <a:chExt cx="485218" cy="858379"/>
                </a:xfrm>
              </p:grpSpPr>
              <p:sp>
                <p:nvSpPr>
                  <p:cNvPr id="75" name="矩形 74"/>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直接连接符 76"/>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直接连接符 77"/>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直接连接符 78"/>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30" name="组合 129"/>
              <p:cNvGrpSpPr/>
              <p:nvPr/>
            </p:nvGrpSpPr>
            <p:grpSpPr>
              <a:xfrm>
                <a:off x="8255634" y="2978823"/>
                <a:ext cx="629579" cy="858379"/>
                <a:chOff x="5676441" y="3010304"/>
                <a:chExt cx="629579" cy="858379"/>
              </a:xfrm>
            </p:grpSpPr>
            <p:sp>
              <p:nvSpPr>
                <p:cNvPr id="131" name="流程图: 手动操作 130"/>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2" name="组合 131"/>
                <p:cNvGrpSpPr/>
                <p:nvPr/>
              </p:nvGrpSpPr>
              <p:grpSpPr>
                <a:xfrm>
                  <a:off x="5820802" y="3010304"/>
                  <a:ext cx="485218" cy="858379"/>
                  <a:chOff x="5511024" y="2736038"/>
                  <a:chExt cx="485218" cy="858379"/>
                </a:xfrm>
              </p:grpSpPr>
              <p:sp>
                <p:nvSpPr>
                  <p:cNvPr id="133" name="矩形 132"/>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4" name="直接连接符 133"/>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5" name="直接连接符 134"/>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6" name="直接连接符 135"/>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7" name="直接连接符 136"/>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8" name="直接连接符 137"/>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87" name="组合 86"/>
              <p:cNvGrpSpPr/>
              <p:nvPr/>
            </p:nvGrpSpPr>
            <p:grpSpPr>
              <a:xfrm>
                <a:off x="4613316" y="2882434"/>
                <a:ext cx="660918" cy="858379"/>
                <a:chOff x="5820802" y="3010304"/>
                <a:chExt cx="660918" cy="858379"/>
              </a:xfrm>
            </p:grpSpPr>
            <p:sp>
              <p:nvSpPr>
                <p:cNvPr id="88" name="流程图: 手动操作 87"/>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9" name="组合 88"/>
                <p:cNvGrpSpPr/>
                <p:nvPr/>
              </p:nvGrpSpPr>
              <p:grpSpPr>
                <a:xfrm>
                  <a:off x="5820802" y="3010304"/>
                  <a:ext cx="485218" cy="858379"/>
                  <a:chOff x="5511024" y="2736038"/>
                  <a:chExt cx="485218" cy="858379"/>
                </a:xfrm>
              </p:grpSpPr>
              <p:sp>
                <p:nvSpPr>
                  <p:cNvPr id="90" name="矩形 89"/>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直接连接符 91"/>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直接连接符 92"/>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4" name="直接连接符 93"/>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5" name="直接连接符 94"/>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39" name="组合 138"/>
              <p:cNvGrpSpPr/>
              <p:nvPr/>
            </p:nvGrpSpPr>
            <p:grpSpPr>
              <a:xfrm>
                <a:off x="3803136" y="4103387"/>
                <a:ext cx="660918" cy="858379"/>
                <a:chOff x="5820802" y="3010304"/>
                <a:chExt cx="660918" cy="858379"/>
              </a:xfrm>
            </p:grpSpPr>
            <p:sp>
              <p:nvSpPr>
                <p:cNvPr id="140" name="流程图: 手动操作 139"/>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1" name="组合 140"/>
                <p:cNvGrpSpPr/>
                <p:nvPr/>
              </p:nvGrpSpPr>
              <p:grpSpPr>
                <a:xfrm>
                  <a:off x="5820802" y="3010304"/>
                  <a:ext cx="485218" cy="858379"/>
                  <a:chOff x="5511024" y="2736038"/>
                  <a:chExt cx="485218" cy="858379"/>
                </a:xfrm>
              </p:grpSpPr>
              <p:sp>
                <p:nvSpPr>
                  <p:cNvPr id="142" name="矩形 141"/>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3" name="直接连接符 142"/>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4" name="直接连接符 143"/>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5" name="直接连接符 144"/>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6" name="直接连接符 145"/>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直接连接符 146"/>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8" name="组合 17"/>
              <p:cNvGrpSpPr/>
              <p:nvPr/>
            </p:nvGrpSpPr>
            <p:grpSpPr>
              <a:xfrm>
                <a:off x="4599024" y="3821194"/>
                <a:ext cx="3615832" cy="1161627"/>
                <a:chOff x="4727298" y="3834236"/>
                <a:chExt cx="3615832" cy="1161627"/>
              </a:xfrm>
            </p:grpSpPr>
            <p:sp>
              <p:nvSpPr>
                <p:cNvPr id="8" name="Line 22"/>
                <p:cNvSpPr>
                  <a:spLocks noChangeShapeType="1"/>
                </p:cNvSpPr>
                <p:nvPr/>
              </p:nvSpPr>
              <p:spPr bwMode="auto">
                <a:xfrm flipH="1">
                  <a:off x="5188376" y="3834236"/>
                  <a:ext cx="936625" cy="1125538"/>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9" name="Line 23"/>
                <p:cNvSpPr>
                  <a:spLocks noChangeShapeType="1"/>
                </p:cNvSpPr>
                <p:nvPr/>
              </p:nvSpPr>
              <p:spPr bwMode="auto">
                <a:xfrm flipH="1">
                  <a:off x="5668016" y="3840826"/>
                  <a:ext cx="442912" cy="1588"/>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0" name="Line 74"/>
                <p:cNvSpPr>
                  <a:spLocks noChangeShapeType="1"/>
                </p:cNvSpPr>
                <p:nvPr/>
              </p:nvSpPr>
              <p:spPr bwMode="auto">
                <a:xfrm flipH="1">
                  <a:off x="4727298" y="4945782"/>
                  <a:ext cx="461078" cy="0"/>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1" name="Line 124"/>
                <p:cNvSpPr>
                  <a:spLocks noChangeShapeType="1"/>
                </p:cNvSpPr>
                <p:nvPr/>
              </p:nvSpPr>
              <p:spPr bwMode="auto">
                <a:xfrm flipH="1">
                  <a:off x="5752191" y="4389438"/>
                  <a:ext cx="1777693" cy="0"/>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5" name="Line 126"/>
                <p:cNvSpPr>
                  <a:spLocks noChangeShapeType="1"/>
                </p:cNvSpPr>
                <p:nvPr/>
              </p:nvSpPr>
              <p:spPr bwMode="auto">
                <a:xfrm flipH="1">
                  <a:off x="6990580" y="3870325"/>
                  <a:ext cx="936625" cy="1125538"/>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 name="Line 127"/>
                <p:cNvSpPr>
                  <a:spLocks noChangeShapeType="1"/>
                </p:cNvSpPr>
                <p:nvPr/>
              </p:nvSpPr>
              <p:spPr bwMode="auto">
                <a:xfrm flipH="1">
                  <a:off x="6981055" y="4991918"/>
                  <a:ext cx="788313" cy="3945"/>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 name="Line 128"/>
                <p:cNvSpPr>
                  <a:spLocks noChangeShapeType="1"/>
                </p:cNvSpPr>
                <p:nvPr/>
              </p:nvSpPr>
              <p:spPr bwMode="auto">
                <a:xfrm flipH="1">
                  <a:off x="7897043" y="3881438"/>
                  <a:ext cx="446087" cy="0"/>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grpSp>
          <p:pic>
            <p:nvPicPr>
              <p:cNvPr id="13" name="Picture 129" descr="抽象图标21黄"/>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5436" y="4252482"/>
                <a:ext cx="385762" cy="2367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3054" y="4236242"/>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 name="Picture 129" descr="抽象图标21黄"/>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3114" y="4268235"/>
                <a:ext cx="385762" cy="272124"/>
              </a:xfrm>
              <a:prstGeom prst="rect">
                <a:avLst/>
              </a:prstGeom>
              <a:noFill/>
              <a:extLst>
                <a:ext uri="{909E8E84-426E-40DD-AFC4-6F175D3DCCD1}">
                  <a14:hiddenFill xmlns:a14="http://schemas.microsoft.com/office/drawing/2010/main">
                    <a:solidFill>
                      <a:srgbClr val="FFFFFF"/>
                    </a:solidFill>
                  </a14:hiddenFill>
                </a:ext>
              </a:extLst>
            </p:spPr>
          </p:pic>
          <p:pic>
            <p:nvPicPr>
              <p:cNvPr id="20" name="内容占位符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311" y="3374529"/>
                <a:ext cx="712807" cy="593726"/>
              </a:xfrm>
              <a:prstGeom prst="rect">
                <a:avLst/>
              </a:prstGeom>
            </p:spPr>
          </p:pic>
          <p:pic>
            <p:nvPicPr>
              <p:cNvPr id="21" name="内容占位符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5156" y="4572295"/>
                <a:ext cx="712807" cy="593726"/>
              </a:xfrm>
              <a:prstGeom prst="rect">
                <a:avLst/>
              </a:prstGeom>
            </p:spPr>
          </p:pic>
          <p:pic>
            <p:nvPicPr>
              <p:cNvPr id="22" name="内容占位符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2404" y="3492810"/>
                <a:ext cx="712807" cy="593726"/>
              </a:xfrm>
              <a:prstGeom prst="rect">
                <a:avLst/>
              </a:prstGeom>
            </p:spPr>
          </p:pic>
          <p:pic>
            <p:nvPicPr>
              <p:cNvPr id="23" name="内容占位符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2320" y="4648520"/>
                <a:ext cx="712807" cy="593726"/>
              </a:xfrm>
              <a:prstGeom prst="rect">
                <a:avLst/>
              </a:prstGeom>
            </p:spPr>
          </p:pic>
          <p:sp>
            <p:nvSpPr>
              <p:cNvPr id="82" name="Text Box 72"/>
              <p:cNvSpPr txBox="1">
                <a:spLocks noChangeArrowheads="1"/>
              </p:cNvSpPr>
              <p:nvPr/>
            </p:nvSpPr>
            <p:spPr bwMode="auto">
              <a:xfrm>
                <a:off x="5105286" y="3105965"/>
                <a:ext cx="858020" cy="314325"/>
              </a:xfrm>
              <a:prstGeom prst="rect">
                <a:avLst/>
              </a:prstGeom>
              <a:noFill/>
              <a:ln w="9525">
                <a:noFill/>
                <a:miter lim="800000"/>
                <a:headEnd/>
                <a:tailEnd/>
              </a:ln>
            </p:spPr>
            <p:txBody>
              <a:body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A</a:t>
                </a:r>
              </a:p>
            </p:txBody>
          </p:sp>
          <p:sp>
            <p:nvSpPr>
              <p:cNvPr id="83" name="Text Box 72"/>
              <p:cNvSpPr txBox="1">
                <a:spLocks noChangeArrowheads="1"/>
              </p:cNvSpPr>
              <p:nvPr/>
            </p:nvSpPr>
            <p:spPr bwMode="auto">
              <a:xfrm>
                <a:off x="4359749" y="4322756"/>
                <a:ext cx="858020" cy="314325"/>
              </a:xfrm>
              <a:prstGeom prst="rect">
                <a:avLst/>
              </a:prstGeom>
              <a:noFill/>
              <a:ln w="9525">
                <a:noFill/>
                <a:miter lim="800000"/>
                <a:headEnd/>
                <a:tailEnd/>
              </a:ln>
            </p:spPr>
            <p:txBody>
              <a:body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B</a:t>
                </a:r>
              </a:p>
            </p:txBody>
          </p:sp>
          <p:sp>
            <p:nvSpPr>
              <p:cNvPr id="84" name="Text Box 72"/>
              <p:cNvSpPr txBox="1">
                <a:spLocks noChangeArrowheads="1"/>
              </p:cNvSpPr>
              <p:nvPr/>
            </p:nvSpPr>
            <p:spPr bwMode="auto">
              <a:xfrm>
                <a:off x="7655527" y="3197153"/>
                <a:ext cx="858020" cy="373833"/>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C</a:t>
                </a:r>
              </a:p>
            </p:txBody>
          </p:sp>
          <p:sp>
            <p:nvSpPr>
              <p:cNvPr id="85" name="Text Box 72"/>
              <p:cNvSpPr txBox="1">
                <a:spLocks noChangeArrowheads="1"/>
              </p:cNvSpPr>
              <p:nvPr/>
            </p:nvSpPr>
            <p:spPr bwMode="auto">
              <a:xfrm>
                <a:off x="7008957" y="5205446"/>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D</a:t>
                </a:r>
              </a:p>
            </p:txBody>
          </p:sp>
        </p:grpSp>
        <p:grpSp>
          <p:nvGrpSpPr>
            <p:cNvPr id="164" name="Group 229"/>
            <p:cNvGrpSpPr>
              <a:grpSpLocks/>
            </p:cNvGrpSpPr>
            <p:nvPr/>
          </p:nvGrpSpPr>
          <p:grpSpPr bwMode="auto">
            <a:xfrm>
              <a:off x="6303442" y="5157516"/>
              <a:ext cx="680349" cy="216527"/>
              <a:chOff x="10808" y="10250"/>
              <a:chExt cx="1018" cy="403"/>
            </a:xfrm>
          </p:grpSpPr>
          <p:sp>
            <p:nvSpPr>
              <p:cNvPr id="165"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p>
                <a:pPr fontAlgn="base">
                  <a:spcBef>
                    <a:spcPct val="0"/>
                  </a:spcBef>
                  <a:spcAft>
                    <a:spcPct val="0"/>
                  </a:spcAft>
                </a:pPr>
                <a:endParaRPr lang="zh-CN" altLang="en-US">
                  <a:solidFill>
                    <a:prstClr val="black"/>
                  </a:solidFill>
                </a:endParaRPr>
              </a:p>
            </p:txBody>
          </p:sp>
          <p:sp>
            <p:nvSpPr>
              <p:cNvPr id="166"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7"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8"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9"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0"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1"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2"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3"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4"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5"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p>
                <a:pPr fontAlgn="base">
                  <a:spcBef>
                    <a:spcPct val="0"/>
                  </a:spcBef>
                  <a:spcAft>
                    <a:spcPct val="0"/>
                  </a:spcAft>
                </a:pPr>
                <a:endParaRPr lang="zh-CN" altLang="en-US">
                  <a:solidFill>
                    <a:prstClr val="black"/>
                  </a:solidFill>
                  <a:latin typeface="Arial" charset="0"/>
                </a:endParaRPr>
              </a:p>
            </p:txBody>
          </p:sp>
        </p:grpSp>
      </p:grpSp>
      <p:sp>
        <p:nvSpPr>
          <p:cNvPr id="2" name="标题 1"/>
          <p:cNvSpPr>
            <a:spLocks noGrp="1"/>
          </p:cNvSpPr>
          <p:nvPr>
            <p:ph type="title"/>
          </p:nvPr>
        </p:nvSpPr>
        <p:spPr/>
        <p:txBody>
          <a:bodyPr/>
          <a:lstStyle/>
          <a:p>
            <a:r>
              <a:rPr lang="zh-CN" altLang="en-US" dirty="0"/>
              <a:t>网络拥塞</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28</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cxnSp>
        <p:nvCxnSpPr>
          <p:cNvPr id="104" name="直接连接符 103"/>
          <p:cNvCxnSpPr/>
          <p:nvPr/>
        </p:nvCxnSpPr>
        <p:spPr>
          <a:xfrm>
            <a:off x="5011817" y="4272301"/>
            <a:ext cx="0" cy="856451"/>
          </a:xfrm>
          <a:prstGeom prst="line">
            <a:avLst/>
          </a:prstGeom>
          <a:noFill/>
          <a:ln w="38100" cmpd="sng">
            <a:solidFill>
              <a:schemeClr val="accent5">
                <a:lumMod val="50000"/>
              </a:schemeClr>
            </a:solidFill>
            <a:round/>
            <a:headEnd type="none" w="med" len="med"/>
            <a:tailEnd type="none" w="med" len="med"/>
          </a:ln>
        </p:spPr>
      </p:cxnSp>
      <p:cxnSp>
        <p:nvCxnSpPr>
          <p:cNvPr id="111" name="直接连接符 110"/>
          <p:cNvCxnSpPr/>
          <p:nvPr/>
        </p:nvCxnSpPr>
        <p:spPr>
          <a:xfrm>
            <a:off x="5017921" y="5127997"/>
            <a:ext cx="1130347" cy="0"/>
          </a:xfrm>
          <a:prstGeom prst="line">
            <a:avLst/>
          </a:prstGeom>
          <a:noFill/>
          <a:ln w="38100" cmpd="sng">
            <a:solidFill>
              <a:schemeClr val="accent5">
                <a:lumMod val="50000"/>
              </a:schemeClr>
            </a:solidFill>
            <a:round/>
            <a:headEnd type="none" w="med" len="med"/>
            <a:tailEnd type="none" w="med" len="med"/>
          </a:ln>
        </p:spPr>
      </p:cxnSp>
      <p:cxnSp>
        <p:nvCxnSpPr>
          <p:cNvPr id="123" name="直接连接符 122"/>
          <p:cNvCxnSpPr/>
          <p:nvPr/>
        </p:nvCxnSpPr>
        <p:spPr>
          <a:xfrm flipV="1">
            <a:off x="5707494" y="5127378"/>
            <a:ext cx="427631" cy="569594"/>
          </a:xfrm>
          <a:prstGeom prst="line">
            <a:avLst/>
          </a:prstGeom>
          <a:noFill/>
          <a:ln w="38100" cmpd="sng">
            <a:solidFill>
              <a:schemeClr val="accent5">
                <a:lumMod val="50000"/>
              </a:schemeClr>
            </a:solidFill>
            <a:round/>
            <a:headEnd type="none" w="med" len="med"/>
            <a:tailEnd type="none" w="med" len="med"/>
          </a:ln>
        </p:spPr>
      </p:cxnSp>
      <p:cxnSp>
        <p:nvCxnSpPr>
          <p:cNvPr id="129" name="直接连接符 128"/>
          <p:cNvCxnSpPr/>
          <p:nvPr/>
        </p:nvCxnSpPr>
        <p:spPr>
          <a:xfrm>
            <a:off x="5697680" y="5693623"/>
            <a:ext cx="1855471" cy="0"/>
          </a:xfrm>
          <a:prstGeom prst="line">
            <a:avLst/>
          </a:prstGeom>
          <a:noFill/>
          <a:ln w="38100" cmpd="sng">
            <a:solidFill>
              <a:schemeClr val="accent5">
                <a:lumMod val="50000"/>
              </a:schemeClr>
            </a:solidFill>
            <a:round/>
            <a:headEnd type="none" w="med" len="med"/>
            <a:tailEnd type="none" w="med" len="med"/>
          </a:ln>
        </p:spPr>
      </p:cxnSp>
      <p:cxnSp>
        <p:nvCxnSpPr>
          <p:cNvPr id="155" name="直接连接符 154"/>
          <p:cNvCxnSpPr/>
          <p:nvPr/>
        </p:nvCxnSpPr>
        <p:spPr>
          <a:xfrm flipV="1">
            <a:off x="7519677" y="5238379"/>
            <a:ext cx="370707" cy="493772"/>
          </a:xfrm>
          <a:prstGeom prst="line">
            <a:avLst/>
          </a:prstGeom>
          <a:noFill/>
          <a:ln w="38100" cmpd="sng">
            <a:solidFill>
              <a:schemeClr val="accent5">
                <a:lumMod val="50000"/>
              </a:schemeClr>
            </a:solidFill>
            <a:round/>
            <a:headEnd type="none" w="med" len="med"/>
            <a:tailEnd type="none" w="med" len="med"/>
          </a:ln>
        </p:spPr>
      </p:cxnSp>
      <p:cxnSp>
        <p:nvCxnSpPr>
          <p:cNvPr id="156" name="直接连接符 155"/>
          <p:cNvCxnSpPr/>
          <p:nvPr/>
        </p:nvCxnSpPr>
        <p:spPr>
          <a:xfrm>
            <a:off x="7892813" y="5207109"/>
            <a:ext cx="903402" cy="0"/>
          </a:xfrm>
          <a:prstGeom prst="line">
            <a:avLst/>
          </a:prstGeom>
          <a:noFill/>
          <a:ln w="38100" cmpd="sng">
            <a:solidFill>
              <a:schemeClr val="accent5">
                <a:lumMod val="50000"/>
              </a:schemeClr>
            </a:solidFill>
            <a:round/>
            <a:headEnd type="none" w="med" len="med"/>
            <a:tailEnd type="none" w="med" len="med"/>
          </a:ln>
        </p:spPr>
      </p:cxnSp>
      <p:cxnSp>
        <p:nvCxnSpPr>
          <p:cNvPr id="159" name="直接连接符 158"/>
          <p:cNvCxnSpPr/>
          <p:nvPr/>
        </p:nvCxnSpPr>
        <p:spPr>
          <a:xfrm>
            <a:off x="8789789" y="4347011"/>
            <a:ext cx="0" cy="856451"/>
          </a:xfrm>
          <a:prstGeom prst="line">
            <a:avLst/>
          </a:prstGeom>
          <a:noFill/>
          <a:ln w="38100" cmpd="sng">
            <a:solidFill>
              <a:schemeClr val="accent5">
                <a:lumMod val="50000"/>
              </a:schemeClr>
            </a:solidFill>
            <a:round/>
            <a:headEnd type="triangle" w="med" len="lg"/>
            <a:tailEnd type="none" w="med" len="med"/>
          </a:ln>
        </p:spPr>
      </p:cxnSp>
      <p:cxnSp>
        <p:nvCxnSpPr>
          <p:cNvPr id="177" name="直接连接符 176"/>
          <p:cNvCxnSpPr/>
          <p:nvPr/>
        </p:nvCxnSpPr>
        <p:spPr>
          <a:xfrm>
            <a:off x="4214522" y="5501795"/>
            <a:ext cx="0" cy="735437"/>
          </a:xfrm>
          <a:prstGeom prst="line">
            <a:avLst/>
          </a:prstGeom>
          <a:noFill/>
          <a:ln w="38100" cmpd="sng">
            <a:solidFill>
              <a:schemeClr val="accent5">
                <a:lumMod val="50000"/>
              </a:schemeClr>
            </a:solidFill>
            <a:round/>
            <a:headEnd type="none" w="med" len="med"/>
            <a:tailEnd type="none" w="med" len="med"/>
          </a:ln>
        </p:spPr>
      </p:cxnSp>
      <p:cxnSp>
        <p:nvCxnSpPr>
          <p:cNvPr id="178" name="直接连接符 177"/>
          <p:cNvCxnSpPr/>
          <p:nvPr/>
        </p:nvCxnSpPr>
        <p:spPr>
          <a:xfrm>
            <a:off x="4210381" y="6225654"/>
            <a:ext cx="1030982" cy="0"/>
          </a:xfrm>
          <a:prstGeom prst="line">
            <a:avLst/>
          </a:prstGeom>
          <a:noFill/>
          <a:ln w="38100" cmpd="sng">
            <a:solidFill>
              <a:schemeClr val="accent5">
                <a:lumMod val="50000"/>
              </a:schemeClr>
            </a:solidFill>
            <a:round/>
            <a:headEnd type="none" w="med" len="med"/>
            <a:tailEnd type="none" w="med" len="med"/>
          </a:ln>
        </p:spPr>
      </p:cxnSp>
      <p:cxnSp>
        <p:nvCxnSpPr>
          <p:cNvPr id="181" name="直接连接符 180"/>
          <p:cNvCxnSpPr/>
          <p:nvPr/>
        </p:nvCxnSpPr>
        <p:spPr>
          <a:xfrm flipV="1">
            <a:off x="5242120" y="5768069"/>
            <a:ext cx="370707" cy="493772"/>
          </a:xfrm>
          <a:prstGeom prst="line">
            <a:avLst/>
          </a:prstGeom>
          <a:noFill/>
          <a:ln w="38100" cmpd="sng">
            <a:solidFill>
              <a:schemeClr val="accent5">
                <a:lumMod val="50000"/>
              </a:schemeClr>
            </a:solidFill>
            <a:round/>
            <a:headEnd type="none" w="med" len="med"/>
            <a:tailEnd type="none" w="med" len="med"/>
          </a:ln>
        </p:spPr>
      </p:cxnSp>
      <p:cxnSp>
        <p:nvCxnSpPr>
          <p:cNvPr id="182" name="直接连接符 181"/>
          <p:cNvCxnSpPr/>
          <p:nvPr/>
        </p:nvCxnSpPr>
        <p:spPr>
          <a:xfrm>
            <a:off x="5583094" y="5768069"/>
            <a:ext cx="1855471" cy="0"/>
          </a:xfrm>
          <a:prstGeom prst="line">
            <a:avLst/>
          </a:prstGeom>
          <a:noFill/>
          <a:ln w="38100" cmpd="sng">
            <a:solidFill>
              <a:schemeClr val="accent5">
                <a:lumMod val="50000"/>
              </a:schemeClr>
            </a:solidFill>
            <a:round/>
            <a:headEnd type="none" w="med" len="med"/>
            <a:tailEnd type="none" w="med" len="med"/>
          </a:ln>
        </p:spPr>
      </p:cxnSp>
      <p:cxnSp>
        <p:nvCxnSpPr>
          <p:cNvPr id="183" name="直接连接符 182"/>
          <p:cNvCxnSpPr/>
          <p:nvPr/>
        </p:nvCxnSpPr>
        <p:spPr>
          <a:xfrm flipV="1">
            <a:off x="6995490" y="5764918"/>
            <a:ext cx="427631" cy="569594"/>
          </a:xfrm>
          <a:prstGeom prst="line">
            <a:avLst/>
          </a:prstGeom>
          <a:noFill/>
          <a:ln w="38100" cmpd="sng">
            <a:solidFill>
              <a:schemeClr val="accent5">
                <a:lumMod val="50000"/>
              </a:schemeClr>
            </a:solidFill>
            <a:round/>
            <a:headEnd type="none" w="med" len="med"/>
            <a:tailEnd type="none" w="med" len="med"/>
          </a:ln>
        </p:spPr>
      </p:cxnSp>
      <p:cxnSp>
        <p:nvCxnSpPr>
          <p:cNvPr id="184" name="直接连接符 183"/>
          <p:cNvCxnSpPr/>
          <p:nvPr/>
        </p:nvCxnSpPr>
        <p:spPr>
          <a:xfrm>
            <a:off x="7013847" y="6295334"/>
            <a:ext cx="1209870" cy="0"/>
          </a:xfrm>
          <a:prstGeom prst="line">
            <a:avLst/>
          </a:prstGeom>
          <a:noFill/>
          <a:ln w="38100" cmpd="sng">
            <a:solidFill>
              <a:schemeClr val="accent5">
                <a:lumMod val="50000"/>
              </a:schemeClr>
            </a:solidFill>
            <a:round/>
            <a:headEnd type="none" w="med" len="med"/>
            <a:tailEnd type="none" w="med" len="med"/>
          </a:ln>
        </p:spPr>
      </p:cxnSp>
      <p:cxnSp>
        <p:nvCxnSpPr>
          <p:cNvPr id="186" name="直接连接符 185"/>
          <p:cNvCxnSpPr/>
          <p:nvPr/>
        </p:nvCxnSpPr>
        <p:spPr>
          <a:xfrm>
            <a:off x="8215010" y="5460527"/>
            <a:ext cx="0" cy="856451"/>
          </a:xfrm>
          <a:prstGeom prst="line">
            <a:avLst/>
          </a:prstGeom>
          <a:noFill/>
          <a:ln w="38100" cmpd="sng">
            <a:solidFill>
              <a:schemeClr val="accent5">
                <a:lumMod val="50000"/>
              </a:schemeClr>
            </a:solidFill>
            <a:round/>
            <a:headEnd type="triangle" w="med" len="lg"/>
            <a:tailEnd type="none" w="med" len="med"/>
          </a:ln>
        </p:spPr>
      </p:cxnSp>
      <mc:AlternateContent xmlns:mc="http://schemas.openxmlformats.org/markup-compatibility/2006" xmlns:a14="http://schemas.microsoft.com/office/drawing/2010/main">
        <mc:Choice Requires="a14">
          <p:sp>
            <p:nvSpPr>
              <p:cNvPr id="187" name="Text Box 73"/>
              <p:cNvSpPr txBox="1">
                <a:spLocks noChangeArrowheads="1"/>
              </p:cNvSpPr>
              <p:nvPr/>
            </p:nvSpPr>
            <p:spPr bwMode="auto">
              <a:xfrm>
                <a:off x="5381650" y="3806301"/>
                <a:ext cx="737618" cy="420336"/>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FF0066"/>
                              </a:solidFill>
                              <a:latin typeface="Cambria Math" panose="02040503050406030204" pitchFamily="18" charset="0"/>
                            </a:rPr>
                          </m:ctrlPr>
                        </m:sSubPr>
                        <m:e>
                          <m:r>
                            <a:rPr lang="zh-CN" altLang="en-US" b="0" i="1" dirty="0">
                              <a:solidFill>
                                <a:srgbClr val="FF0066"/>
                              </a:solidFill>
                              <a:latin typeface="Cambria Math" panose="02040503050406030204" pitchFamily="18" charset="0"/>
                            </a:rPr>
                            <m:t>𝜆</m:t>
                          </m:r>
                        </m:e>
                        <m:sub>
                          <m:r>
                            <a:rPr lang="en-US" altLang="zh-CN" b="0" i="1" dirty="0">
                              <a:solidFill>
                                <a:srgbClr val="FF0066"/>
                              </a:solidFill>
                              <a:latin typeface="Cambria Math" panose="02040503050406030204" pitchFamily="18" charset="0"/>
                            </a:rPr>
                            <m:t>𝑖𝑛</m:t>
                          </m:r>
                        </m:sub>
                      </m:sSub>
                    </m:oMath>
                  </m:oMathPara>
                </a14:m>
                <a:endParaRPr lang="zh-CN" altLang="en-US" dirty="0">
                  <a:solidFill>
                    <a:srgbClr val="1F497D"/>
                  </a:solidFill>
                  <a:latin typeface="Calibri" panose="020F0502020204030204" pitchFamily="34" charset="0"/>
                  <a:ea typeface="华文楷体" panose="02010600040101010101" pitchFamily="2" charset="-122"/>
                </a:endParaRPr>
              </a:p>
            </p:txBody>
          </p:sp>
        </mc:Choice>
        <mc:Fallback xmlns="">
          <p:sp>
            <p:nvSpPr>
              <p:cNvPr id="187" name="Text Box 73"/>
              <p:cNvSpPr txBox="1">
                <a:spLocks noRot="1" noChangeAspect="1" noMove="1" noResize="1" noEditPoints="1" noAdjustHandles="1" noChangeArrowheads="1" noChangeShapeType="1" noTextEdit="1"/>
              </p:cNvSpPr>
              <p:nvPr/>
            </p:nvSpPr>
            <p:spPr bwMode="auto">
              <a:xfrm>
                <a:off x="5381650" y="3806301"/>
                <a:ext cx="737618" cy="420336"/>
              </a:xfrm>
              <a:prstGeom prst="rect">
                <a:avLst/>
              </a:prstGeom>
              <a:blipFill rotWithShape="0">
                <a:blip r:embed="rId7" cstate="print"/>
                <a:stretch>
                  <a:fillRect/>
                </a:stretch>
              </a:blipFill>
              <a:ln w="9525">
                <a:noFill/>
                <a:miter lim="800000"/>
                <a:headEnd/>
                <a:tailEnd/>
              </a:ln>
            </p:spPr>
            <p:txBody>
              <a:bodyPr/>
              <a:lstStyle/>
              <a:p>
                <a:r>
                  <a:rPr lang="zh-CN" altLang="en-US">
                    <a:noFill/>
                  </a:rPr>
                  <a:t> </a:t>
                </a:r>
              </a:p>
            </p:txBody>
          </p:sp>
        </mc:Fallback>
      </mc:AlternateContent>
      <p:sp>
        <p:nvSpPr>
          <p:cNvPr id="188" name="Line 225"/>
          <p:cNvSpPr>
            <a:spLocks noChangeShapeType="1"/>
          </p:cNvSpPr>
          <p:nvPr/>
        </p:nvSpPr>
        <p:spPr bwMode="auto">
          <a:xfrm flipH="1">
            <a:off x="5232425" y="4012883"/>
            <a:ext cx="298450" cy="134937"/>
          </a:xfrm>
          <a:prstGeom prst="line">
            <a:avLst/>
          </a:prstGeom>
          <a:noFill/>
          <a:ln w="9525">
            <a:solidFill>
              <a:srgbClr val="FF0000"/>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p:pic>
        <p:nvPicPr>
          <p:cNvPr id="2050" name="Picture 2"/>
          <p:cNvPicPr>
            <a:picLocks noChangeAspect="1" noChangeArrowheads="1"/>
          </p:cNvPicPr>
          <p:nvPr/>
        </p:nvPicPr>
        <p:blipFill>
          <a:blip r:embed="rId8" cstate="print"/>
          <a:srcRect/>
          <a:stretch>
            <a:fillRect/>
          </a:stretch>
        </p:blipFill>
        <p:spPr bwMode="auto">
          <a:xfrm>
            <a:off x="430211" y="1427180"/>
            <a:ext cx="8486775" cy="2276475"/>
          </a:xfrm>
          <a:prstGeom prst="rect">
            <a:avLst/>
          </a:prstGeom>
          <a:noFill/>
          <a:ln w="9525">
            <a:noFill/>
            <a:miter lim="800000"/>
            <a:headEnd/>
            <a:tailEnd/>
          </a:ln>
        </p:spPr>
      </p:pic>
      <p:sp>
        <p:nvSpPr>
          <p:cNvPr id="3" name="文本框 2"/>
          <p:cNvSpPr txBox="1"/>
          <p:nvPr/>
        </p:nvSpPr>
        <p:spPr>
          <a:xfrm>
            <a:off x="6248391" y="1948599"/>
            <a:ext cx="947065" cy="369332"/>
          </a:xfrm>
          <a:prstGeom prst="rect">
            <a:avLst/>
          </a:prstGeom>
          <a:noFill/>
        </p:spPr>
        <p:txBody>
          <a:bodyPr wrap="square" rtlCol="0">
            <a:spAutoFit/>
          </a:bodyPr>
          <a:lstStyle/>
          <a:p>
            <a:r>
              <a:rPr lang="zh-CN" altLang="en-US" dirty="0">
                <a:solidFill>
                  <a:srgbClr val="FF0000"/>
                </a:solidFill>
              </a:rPr>
              <a:t>（带宽）</a:t>
            </a:r>
          </a:p>
        </p:txBody>
      </p:sp>
    </p:spTree>
    <p:extLst>
      <p:ext uri="{BB962C8B-B14F-4D97-AF65-F5344CB8AC3E}">
        <p14:creationId xmlns:p14="http://schemas.microsoft.com/office/powerpoint/2010/main" val="366722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dissolve">
                                      <p:cBhvr>
                                        <p:cTn id="7" dur="500"/>
                                        <p:tgtEl>
                                          <p:spTgt spid="17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wipe(up)">
                                      <p:cBhvr>
                                        <p:cTn id="11" dur="500"/>
                                        <p:tgtEl>
                                          <p:spTgt spid="10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1"/>
                                        </p:tgtEl>
                                        <p:attrNameLst>
                                          <p:attrName>style.visibility</p:attrName>
                                        </p:attrNameLst>
                                      </p:cBhvr>
                                      <p:to>
                                        <p:strVal val="visible"/>
                                      </p:to>
                                    </p:set>
                                    <p:animEffect transition="in" filter="wipe(left)">
                                      <p:cBhvr>
                                        <p:cTn id="15" dur="500"/>
                                        <p:tgtEl>
                                          <p:spTgt spid="111"/>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wipe(up)">
                                      <p:cBhvr>
                                        <p:cTn id="19" dur="500"/>
                                        <p:tgtEl>
                                          <p:spTgt spid="12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9"/>
                                        </p:tgtEl>
                                        <p:attrNameLst>
                                          <p:attrName>style.visibility</p:attrName>
                                        </p:attrNameLst>
                                      </p:cBhvr>
                                      <p:to>
                                        <p:strVal val="visible"/>
                                      </p:to>
                                    </p:set>
                                    <p:animEffect transition="in" filter="wipe(left)">
                                      <p:cBhvr>
                                        <p:cTn id="23" dur="500"/>
                                        <p:tgtEl>
                                          <p:spTgt spid="129"/>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155"/>
                                        </p:tgtEl>
                                        <p:attrNameLst>
                                          <p:attrName>style.visibility</p:attrName>
                                        </p:attrNameLst>
                                      </p:cBhvr>
                                      <p:to>
                                        <p:strVal val="visible"/>
                                      </p:to>
                                    </p:set>
                                    <p:animEffect transition="in" filter="wipe(down)">
                                      <p:cBhvr>
                                        <p:cTn id="27" dur="500"/>
                                        <p:tgtEl>
                                          <p:spTgt spid="155"/>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56"/>
                                        </p:tgtEl>
                                        <p:attrNameLst>
                                          <p:attrName>style.visibility</p:attrName>
                                        </p:attrNameLst>
                                      </p:cBhvr>
                                      <p:to>
                                        <p:strVal val="visible"/>
                                      </p:to>
                                    </p:set>
                                    <p:animEffect transition="in" filter="wipe(left)">
                                      <p:cBhvr>
                                        <p:cTn id="31" dur="500"/>
                                        <p:tgtEl>
                                          <p:spTgt spid="156"/>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159"/>
                                        </p:tgtEl>
                                        <p:attrNameLst>
                                          <p:attrName>style.visibility</p:attrName>
                                        </p:attrNameLst>
                                      </p:cBhvr>
                                      <p:to>
                                        <p:strVal val="visible"/>
                                      </p:to>
                                    </p:set>
                                    <p:animEffect transition="in" filter="wipe(down)">
                                      <p:cBhvr>
                                        <p:cTn id="35" dur="500"/>
                                        <p:tgtEl>
                                          <p:spTgt spid="159"/>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177"/>
                                        </p:tgtEl>
                                        <p:attrNameLst>
                                          <p:attrName>style.visibility</p:attrName>
                                        </p:attrNameLst>
                                      </p:cBhvr>
                                      <p:to>
                                        <p:strVal val="visible"/>
                                      </p:to>
                                    </p:set>
                                    <p:animEffect transition="in" filter="wipe(up)">
                                      <p:cBhvr>
                                        <p:cTn id="39" dur="500"/>
                                        <p:tgtEl>
                                          <p:spTgt spid="177"/>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178"/>
                                        </p:tgtEl>
                                        <p:attrNameLst>
                                          <p:attrName>style.visibility</p:attrName>
                                        </p:attrNameLst>
                                      </p:cBhvr>
                                      <p:to>
                                        <p:strVal val="visible"/>
                                      </p:to>
                                    </p:set>
                                    <p:animEffect transition="in" filter="wipe(left)">
                                      <p:cBhvr>
                                        <p:cTn id="43" dur="500"/>
                                        <p:tgtEl>
                                          <p:spTgt spid="178"/>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181"/>
                                        </p:tgtEl>
                                        <p:attrNameLst>
                                          <p:attrName>style.visibility</p:attrName>
                                        </p:attrNameLst>
                                      </p:cBhvr>
                                      <p:to>
                                        <p:strVal val="visible"/>
                                      </p:to>
                                    </p:set>
                                    <p:animEffect transition="in" filter="wipe(down)">
                                      <p:cBhvr>
                                        <p:cTn id="47" dur="500"/>
                                        <p:tgtEl>
                                          <p:spTgt spid="181"/>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182"/>
                                        </p:tgtEl>
                                        <p:attrNameLst>
                                          <p:attrName>style.visibility</p:attrName>
                                        </p:attrNameLst>
                                      </p:cBhvr>
                                      <p:to>
                                        <p:strVal val="visible"/>
                                      </p:to>
                                    </p:set>
                                    <p:animEffect transition="in" filter="wipe(left)">
                                      <p:cBhvr>
                                        <p:cTn id="51" dur="500"/>
                                        <p:tgtEl>
                                          <p:spTgt spid="182"/>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183"/>
                                        </p:tgtEl>
                                        <p:attrNameLst>
                                          <p:attrName>style.visibility</p:attrName>
                                        </p:attrNameLst>
                                      </p:cBhvr>
                                      <p:to>
                                        <p:strVal val="visible"/>
                                      </p:to>
                                    </p:set>
                                    <p:animEffect transition="in" filter="wipe(up)">
                                      <p:cBhvr>
                                        <p:cTn id="55" dur="500"/>
                                        <p:tgtEl>
                                          <p:spTgt spid="183"/>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184"/>
                                        </p:tgtEl>
                                        <p:attrNameLst>
                                          <p:attrName>style.visibility</p:attrName>
                                        </p:attrNameLst>
                                      </p:cBhvr>
                                      <p:to>
                                        <p:strVal val="visible"/>
                                      </p:to>
                                    </p:set>
                                    <p:animEffect transition="in" filter="wipe(left)">
                                      <p:cBhvr>
                                        <p:cTn id="59" dur="500"/>
                                        <p:tgtEl>
                                          <p:spTgt spid="184"/>
                                        </p:tgtEl>
                                      </p:cBhvr>
                                    </p:animEffect>
                                  </p:childTnLst>
                                </p:cTn>
                              </p:par>
                            </p:childTnLst>
                          </p:cTn>
                        </p:par>
                        <p:par>
                          <p:cTn id="60" fill="hold">
                            <p:stCondLst>
                              <p:cond delay="7000"/>
                            </p:stCondLst>
                            <p:childTnLst>
                              <p:par>
                                <p:cTn id="61" presetID="22" presetClass="entr" presetSubtype="4" fill="hold" nodeType="afterEffect">
                                  <p:stCondLst>
                                    <p:cond delay="0"/>
                                  </p:stCondLst>
                                  <p:childTnLst>
                                    <p:set>
                                      <p:cBhvr>
                                        <p:cTn id="62" dur="1" fill="hold">
                                          <p:stCondLst>
                                            <p:cond delay="0"/>
                                          </p:stCondLst>
                                        </p:cTn>
                                        <p:tgtEl>
                                          <p:spTgt spid="186"/>
                                        </p:tgtEl>
                                        <p:attrNameLst>
                                          <p:attrName>style.visibility</p:attrName>
                                        </p:attrNameLst>
                                      </p:cBhvr>
                                      <p:to>
                                        <p:strVal val="visible"/>
                                      </p:to>
                                    </p:set>
                                    <p:animEffect transition="in" filter="wipe(down)">
                                      <p:cBhvr>
                                        <p:cTn id="63" dur="500"/>
                                        <p:tgtEl>
                                          <p:spTgt spid="186"/>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87"/>
                                        </p:tgtEl>
                                        <p:attrNameLst>
                                          <p:attrName>style.visibility</p:attrName>
                                        </p:attrNameLst>
                                      </p:cBhvr>
                                      <p:to>
                                        <p:strVal val="visible"/>
                                      </p:to>
                                    </p:set>
                                    <p:animEffect transition="in" filter="dissolve">
                                      <p:cBhvr>
                                        <p:cTn id="66" dur="500"/>
                                        <p:tgtEl>
                                          <p:spTgt spid="187"/>
                                        </p:tgtEl>
                                      </p:cBhvr>
                                    </p:animEffect>
                                  </p:childTnLst>
                                </p:cTn>
                              </p:par>
                            </p:childTnLst>
                          </p:cTn>
                        </p:par>
                        <p:par>
                          <p:cTn id="67" fill="hold">
                            <p:stCondLst>
                              <p:cond delay="7500"/>
                            </p:stCondLst>
                            <p:childTnLst>
                              <p:par>
                                <p:cTn id="68" presetID="22" presetClass="entr" presetSubtype="1" fill="hold" grpId="0" nodeType="afterEffect">
                                  <p:stCondLst>
                                    <p:cond delay="0"/>
                                  </p:stCondLst>
                                  <p:childTnLst>
                                    <p:set>
                                      <p:cBhvr>
                                        <p:cTn id="69" dur="1" fill="hold">
                                          <p:stCondLst>
                                            <p:cond delay="0"/>
                                          </p:stCondLst>
                                        </p:cTn>
                                        <p:tgtEl>
                                          <p:spTgt spid="188"/>
                                        </p:tgtEl>
                                        <p:attrNameLst>
                                          <p:attrName>style.visibility</p:attrName>
                                        </p:attrNameLst>
                                      </p:cBhvr>
                                      <p:to>
                                        <p:strVal val="visible"/>
                                      </p:to>
                                    </p:set>
                                    <p:animEffect transition="in" filter="wipe(up)">
                                      <p:cBhvr>
                                        <p:cTn id="70"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nimBg="1"/>
      <p:bldP spid="18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29141" y="1320816"/>
            <a:ext cx="8553450" cy="2590800"/>
          </a:xfrm>
          <a:prstGeom prst="rect">
            <a:avLst/>
          </a:prstGeom>
          <a:noFill/>
          <a:ln w="9525">
            <a:noFill/>
            <a:miter lim="800000"/>
            <a:headEnd/>
            <a:tailEnd/>
          </a:ln>
        </p:spPr>
      </p:pic>
      <p:grpSp>
        <p:nvGrpSpPr>
          <p:cNvPr id="176" name="组合 175"/>
          <p:cNvGrpSpPr/>
          <p:nvPr/>
        </p:nvGrpSpPr>
        <p:grpSpPr>
          <a:xfrm>
            <a:off x="3954677" y="4198892"/>
            <a:ext cx="5082077" cy="2637337"/>
            <a:chOff x="4021382" y="3962876"/>
            <a:chExt cx="5082077" cy="2637337"/>
          </a:xfrm>
        </p:grpSpPr>
        <p:grpSp>
          <p:nvGrpSpPr>
            <p:cNvPr id="149" name="组合 148"/>
            <p:cNvGrpSpPr/>
            <p:nvPr/>
          </p:nvGrpSpPr>
          <p:grpSpPr>
            <a:xfrm>
              <a:off x="4021382" y="3962876"/>
              <a:ext cx="5082077" cy="2637337"/>
              <a:chOff x="3803136" y="2882434"/>
              <a:chExt cx="5082077" cy="2637337"/>
            </a:xfrm>
          </p:grpSpPr>
          <p:grpSp>
            <p:nvGrpSpPr>
              <p:cNvPr id="72" name="组合 71"/>
              <p:cNvGrpSpPr/>
              <p:nvPr/>
            </p:nvGrpSpPr>
            <p:grpSpPr>
              <a:xfrm>
                <a:off x="7680855" y="4208217"/>
                <a:ext cx="629579" cy="858379"/>
                <a:chOff x="5676441" y="3010304"/>
                <a:chExt cx="629579" cy="858379"/>
              </a:xfrm>
            </p:grpSpPr>
            <p:sp>
              <p:nvSpPr>
                <p:cNvPr id="73" name="流程图: 手动操作 72"/>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p:cNvGrpSpPr/>
                <p:nvPr/>
              </p:nvGrpSpPr>
              <p:grpSpPr>
                <a:xfrm>
                  <a:off x="5820802" y="3010304"/>
                  <a:ext cx="485218" cy="858379"/>
                  <a:chOff x="5511024" y="2736038"/>
                  <a:chExt cx="485218" cy="858379"/>
                </a:xfrm>
              </p:grpSpPr>
              <p:sp>
                <p:nvSpPr>
                  <p:cNvPr id="75" name="矩形 74"/>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直接连接符 76"/>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直接连接符 77"/>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直接连接符 78"/>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30" name="组合 129"/>
              <p:cNvGrpSpPr/>
              <p:nvPr/>
            </p:nvGrpSpPr>
            <p:grpSpPr>
              <a:xfrm>
                <a:off x="8255634" y="2978823"/>
                <a:ext cx="629579" cy="858379"/>
                <a:chOff x="5676441" y="3010304"/>
                <a:chExt cx="629579" cy="858379"/>
              </a:xfrm>
            </p:grpSpPr>
            <p:sp>
              <p:nvSpPr>
                <p:cNvPr id="131" name="流程图: 手动操作 130"/>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2" name="组合 131"/>
                <p:cNvGrpSpPr/>
                <p:nvPr/>
              </p:nvGrpSpPr>
              <p:grpSpPr>
                <a:xfrm>
                  <a:off x="5820802" y="3010304"/>
                  <a:ext cx="485218" cy="858379"/>
                  <a:chOff x="5511024" y="2736038"/>
                  <a:chExt cx="485218" cy="858379"/>
                </a:xfrm>
              </p:grpSpPr>
              <p:sp>
                <p:nvSpPr>
                  <p:cNvPr id="133" name="矩形 132"/>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4" name="直接连接符 133"/>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5" name="直接连接符 134"/>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6" name="直接连接符 135"/>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7" name="直接连接符 136"/>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8" name="直接连接符 137"/>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87" name="组合 86"/>
              <p:cNvGrpSpPr/>
              <p:nvPr/>
            </p:nvGrpSpPr>
            <p:grpSpPr>
              <a:xfrm>
                <a:off x="4613316" y="2882434"/>
                <a:ext cx="660918" cy="858379"/>
                <a:chOff x="5820802" y="3010304"/>
                <a:chExt cx="660918" cy="858379"/>
              </a:xfrm>
            </p:grpSpPr>
            <p:sp>
              <p:nvSpPr>
                <p:cNvPr id="88" name="流程图: 手动操作 87"/>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9" name="组合 88"/>
                <p:cNvGrpSpPr/>
                <p:nvPr/>
              </p:nvGrpSpPr>
              <p:grpSpPr>
                <a:xfrm>
                  <a:off x="5820802" y="3010304"/>
                  <a:ext cx="485218" cy="858379"/>
                  <a:chOff x="5511024" y="2736038"/>
                  <a:chExt cx="485218" cy="858379"/>
                </a:xfrm>
              </p:grpSpPr>
              <p:sp>
                <p:nvSpPr>
                  <p:cNvPr id="90" name="矩形 89"/>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直接连接符 91"/>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直接连接符 92"/>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4" name="直接连接符 93"/>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5" name="直接连接符 94"/>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39" name="组合 138"/>
              <p:cNvGrpSpPr/>
              <p:nvPr/>
            </p:nvGrpSpPr>
            <p:grpSpPr>
              <a:xfrm>
                <a:off x="3803136" y="4103387"/>
                <a:ext cx="660918" cy="858379"/>
                <a:chOff x="5820802" y="3010304"/>
                <a:chExt cx="660918" cy="858379"/>
              </a:xfrm>
            </p:grpSpPr>
            <p:sp>
              <p:nvSpPr>
                <p:cNvPr id="140" name="流程图: 手动操作 139"/>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1" name="组合 140"/>
                <p:cNvGrpSpPr/>
                <p:nvPr/>
              </p:nvGrpSpPr>
              <p:grpSpPr>
                <a:xfrm>
                  <a:off x="5820802" y="3010304"/>
                  <a:ext cx="485218" cy="858379"/>
                  <a:chOff x="5511024" y="2736038"/>
                  <a:chExt cx="485218" cy="858379"/>
                </a:xfrm>
              </p:grpSpPr>
              <p:sp>
                <p:nvSpPr>
                  <p:cNvPr id="142" name="矩形 141"/>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3" name="直接连接符 142"/>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4" name="直接连接符 143"/>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5" name="直接连接符 144"/>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6" name="直接连接符 145"/>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直接连接符 146"/>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8" name="组合 17"/>
              <p:cNvGrpSpPr/>
              <p:nvPr/>
            </p:nvGrpSpPr>
            <p:grpSpPr>
              <a:xfrm>
                <a:off x="4599024" y="3821194"/>
                <a:ext cx="3615832" cy="1161627"/>
                <a:chOff x="4727298" y="3834236"/>
                <a:chExt cx="3615832" cy="1161627"/>
              </a:xfrm>
            </p:grpSpPr>
            <p:sp>
              <p:nvSpPr>
                <p:cNvPr id="8" name="Line 22"/>
                <p:cNvSpPr>
                  <a:spLocks noChangeShapeType="1"/>
                </p:cNvSpPr>
                <p:nvPr/>
              </p:nvSpPr>
              <p:spPr bwMode="auto">
                <a:xfrm flipH="1">
                  <a:off x="5188376" y="3834236"/>
                  <a:ext cx="936625" cy="1125538"/>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9" name="Line 23"/>
                <p:cNvSpPr>
                  <a:spLocks noChangeShapeType="1"/>
                </p:cNvSpPr>
                <p:nvPr/>
              </p:nvSpPr>
              <p:spPr bwMode="auto">
                <a:xfrm flipH="1">
                  <a:off x="5668016" y="3840826"/>
                  <a:ext cx="442912" cy="1588"/>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0" name="Line 74"/>
                <p:cNvSpPr>
                  <a:spLocks noChangeShapeType="1"/>
                </p:cNvSpPr>
                <p:nvPr/>
              </p:nvSpPr>
              <p:spPr bwMode="auto">
                <a:xfrm flipH="1">
                  <a:off x="4727298" y="4945782"/>
                  <a:ext cx="461078" cy="0"/>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1" name="Line 124"/>
                <p:cNvSpPr>
                  <a:spLocks noChangeShapeType="1"/>
                </p:cNvSpPr>
                <p:nvPr/>
              </p:nvSpPr>
              <p:spPr bwMode="auto">
                <a:xfrm flipH="1">
                  <a:off x="5752191" y="4389438"/>
                  <a:ext cx="1777693" cy="0"/>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5" name="Line 126"/>
                <p:cNvSpPr>
                  <a:spLocks noChangeShapeType="1"/>
                </p:cNvSpPr>
                <p:nvPr/>
              </p:nvSpPr>
              <p:spPr bwMode="auto">
                <a:xfrm flipH="1">
                  <a:off x="6990580" y="3870325"/>
                  <a:ext cx="936625" cy="1125538"/>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 name="Line 127"/>
                <p:cNvSpPr>
                  <a:spLocks noChangeShapeType="1"/>
                </p:cNvSpPr>
                <p:nvPr/>
              </p:nvSpPr>
              <p:spPr bwMode="auto">
                <a:xfrm flipH="1">
                  <a:off x="6981055" y="4991918"/>
                  <a:ext cx="788313" cy="3945"/>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 name="Line 128"/>
                <p:cNvSpPr>
                  <a:spLocks noChangeShapeType="1"/>
                </p:cNvSpPr>
                <p:nvPr/>
              </p:nvSpPr>
              <p:spPr bwMode="auto">
                <a:xfrm flipH="1">
                  <a:off x="7897043" y="3881438"/>
                  <a:ext cx="446087" cy="0"/>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grpSp>
          <p:pic>
            <p:nvPicPr>
              <p:cNvPr id="13" name="Picture 129" descr="抽象图标21黄"/>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436" y="4252482"/>
                <a:ext cx="385762" cy="2367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3054" y="4236242"/>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 name="Picture 129" descr="抽象图标21黄"/>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3114" y="4268235"/>
                <a:ext cx="385762" cy="272124"/>
              </a:xfrm>
              <a:prstGeom prst="rect">
                <a:avLst/>
              </a:prstGeom>
              <a:noFill/>
              <a:extLst>
                <a:ext uri="{909E8E84-426E-40DD-AFC4-6F175D3DCCD1}">
                  <a14:hiddenFill xmlns:a14="http://schemas.microsoft.com/office/drawing/2010/main">
                    <a:solidFill>
                      <a:srgbClr val="FFFFFF"/>
                    </a:solidFill>
                  </a14:hiddenFill>
                </a:ext>
              </a:extLst>
            </p:spPr>
          </p:pic>
          <p:pic>
            <p:nvPicPr>
              <p:cNvPr id="20" name="内容占位符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4311" y="3374529"/>
                <a:ext cx="712807" cy="593726"/>
              </a:xfrm>
              <a:prstGeom prst="rect">
                <a:avLst/>
              </a:prstGeom>
            </p:spPr>
          </p:pic>
          <p:pic>
            <p:nvPicPr>
              <p:cNvPr id="21" name="内容占位符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5156" y="4572295"/>
                <a:ext cx="712807" cy="593726"/>
              </a:xfrm>
              <a:prstGeom prst="rect">
                <a:avLst/>
              </a:prstGeom>
            </p:spPr>
          </p:pic>
          <p:pic>
            <p:nvPicPr>
              <p:cNvPr id="22" name="内容占位符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2404" y="3492810"/>
                <a:ext cx="712807" cy="593726"/>
              </a:xfrm>
              <a:prstGeom prst="rect">
                <a:avLst/>
              </a:prstGeom>
            </p:spPr>
          </p:pic>
          <p:pic>
            <p:nvPicPr>
              <p:cNvPr id="23" name="内容占位符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32320" y="4648520"/>
                <a:ext cx="712807" cy="593726"/>
              </a:xfrm>
              <a:prstGeom prst="rect">
                <a:avLst/>
              </a:prstGeom>
            </p:spPr>
          </p:pic>
          <p:sp>
            <p:nvSpPr>
              <p:cNvPr id="82" name="Text Box 72"/>
              <p:cNvSpPr txBox="1">
                <a:spLocks noChangeArrowheads="1"/>
              </p:cNvSpPr>
              <p:nvPr/>
            </p:nvSpPr>
            <p:spPr bwMode="auto">
              <a:xfrm>
                <a:off x="5105286" y="3105965"/>
                <a:ext cx="858020" cy="314325"/>
              </a:xfrm>
              <a:prstGeom prst="rect">
                <a:avLst/>
              </a:prstGeom>
              <a:noFill/>
              <a:ln w="9525">
                <a:noFill/>
                <a:miter lim="800000"/>
                <a:headEnd/>
                <a:tailEnd/>
              </a:ln>
            </p:spPr>
            <p:txBody>
              <a:body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A</a:t>
                </a:r>
              </a:p>
            </p:txBody>
          </p:sp>
          <p:sp>
            <p:nvSpPr>
              <p:cNvPr id="83" name="Text Box 72"/>
              <p:cNvSpPr txBox="1">
                <a:spLocks noChangeArrowheads="1"/>
              </p:cNvSpPr>
              <p:nvPr/>
            </p:nvSpPr>
            <p:spPr bwMode="auto">
              <a:xfrm>
                <a:off x="4359749" y="4322756"/>
                <a:ext cx="858020" cy="314325"/>
              </a:xfrm>
              <a:prstGeom prst="rect">
                <a:avLst/>
              </a:prstGeom>
              <a:noFill/>
              <a:ln w="9525">
                <a:noFill/>
                <a:miter lim="800000"/>
                <a:headEnd/>
                <a:tailEnd/>
              </a:ln>
            </p:spPr>
            <p:txBody>
              <a:body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B</a:t>
                </a:r>
              </a:p>
            </p:txBody>
          </p:sp>
          <p:sp>
            <p:nvSpPr>
              <p:cNvPr id="84" name="Text Box 72"/>
              <p:cNvSpPr txBox="1">
                <a:spLocks noChangeArrowheads="1"/>
              </p:cNvSpPr>
              <p:nvPr/>
            </p:nvSpPr>
            <p:spPr bwMode="auto">
              <a:xfrm>
                <a:off x="7655527" y="3197153"/>
                <a:ext cx="858020" cy="373833"/>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C</a:t>
                </a:r>
              </a:p>
            </p:txBody>
          </p:sp>
          <p:sp>
            <p:nvSpPr>
              <p:cNvPr id="85" name="Text Box 72"/>
              <p:cNvSpPr txBox="1">
                <a:spLocks noChangeArrowheads="1"/>
              </p:cNvSpPr>
              <p:nvPr/>
            </p:nvSpPr>
            <p:spPr bwMode="auto">
              <a:xfrm>
                <a:off x="7008957" y="5205446"/>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D</a:t>
                </a:r>
              </a:p>
            </p:txBody>
          </p:sp>
        </p:grpSp>
        <p:grpSp>
          <p:nvGrpSpPr>
            <p:cNvPr id="164" name="Group 229"/>
            <p:cNvGrpSpPr>
              <a:grpSpLocks/>
            </p:cNvGrpSpPr>
            <p:nvPr/>
          </p:nvGrpSpPr>
          <p:grpSpPr bwMode="auto">
            <a:xfrm>
              <a:off x="6303442" y="5157516"/>
              <a:ext cx="680349" cy="216527"/>
              <a:chOff x="10808" y="10250"/>
              <a:chExt cx="1018" cy="403"/>
            </a:xfrm>
          </p:grpSpPr>
          <p:sp>
            <p:nvSpPr>
              <p:cNvPr id="165"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p>
                <a:pPr fontAlgn="base">
                  <a:spcBef>
                    <a:spcPct val="0"/>
                  </a:spcBef>
                  <a:spcAft>
                    <a:spcPct val="0"/>
                  </a:spcAft>
                </a:pPr>
                <a:endParaRPr lang="zh-CN" altLang="en-US">
                  <a:solidFill>
                    <a:prstClr val="black"/>
                  </a:solidFill>
                </a:endParaRPr>
              </a:p>
            </p:txBody>
          </p:sp>
          <p:sp>
            <p:nvSpPr>
              <p:cNvPr id="166"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7"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8"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9"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0"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1"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2"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3"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4"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5"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p>
                <a:pPr fontAlgn="base">
                  <a:spcBef>
                    <a:spcPct val="0"/>
                  </a:spcBef>
                  <a:spcAft>
                    <a:spcPct val="0"/>
                  </a:spcAft>
                </a:pPr>
                <a:endParaRPr lang="zh-CN" altLang="en-US">
                  <a:solidFill>
                    <a:prstClr val="black"/>
                  </a:solidFill>
                  <a:latin typeface="Arial" charset="0"/>
                </a:endParaRPr>
              </a:p>
            </p:txBody>
          </p:sp>
        </p:grpSp>
      </p:grpSp>
      <p:sp>
        <p:nvSpPr>
          <p:cNvPr id="2" name="标题 1"/>
          <p:cNvSpPr>
            <a:spLocks noGrp="1"/>
          </p:cNvSpPr>
          <p:nvPr>
            <p:ph type="title"/>
          </p:nvPr>
        </p:nvSpPr>
        <p:spPr/>
        <p:txBody>
          <a:bodyPr/>
          <a:lstStyle/>
          <a:p>
            <a:r>
              <a:rPr lang="zh-CN" altLang="en-US" dirty="0"/>
              <a:t>网络拥塞</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29</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cxnSp>
        <p:nvCxnSpPr>
          <p:cNvPr id="104" name="直接连接符 103"/>
          <p:cNvCxnSpPr/>
          <p:nvPr/>
        </p:nvCxnSpPr>
        <p:spPr>
          <a:xfrm>
            <a:off x="5011817" y="4272301"/>
            <a:ext cx="0" cy="856451"/>
          </a:xfrm>
          <a:prstGeom prst="line">
            <a:avLst/>
          </a:prstGeom>
          <a:noFill/>
          <a:ln w="38100" cmpd="sng">
            <a:solidFill>
              <a:schemeClr val="accent5">
                <a:lumMod val="50000"/>
              </a:schemeClr>
            </a:solidFill>
            <a:round/>
            <a:headEnd type="none" w="med" len="med"/>
            <a:tailEnd type="none" w="med" len="med"/>
          </a:ln>
        </p:spPr>
      </p:cxnSp>
      <p:cxnSp>
        <p:nvCxnSpPr>
          <p:cNvPr id="111" name="直接连接符 110"/>
          <p:cNvCxnSpPr/>
          <p:nvPr/>
        </p:nvCxnSpPr>
        <p:spPr>
          <a:xfrm>
            <a:off x="5017921" y="5127997"/>
            <a:ext cx="1130347" cy="0"/>
          </a:xfrm>
          <a:prstGeom prst="line">
            <a:avLst/>
          </a:prstGeom>
          <a:noFill/>
          <a:ln w="38100" cmpd="sng">
            <a:solidFill>
              <a:schemeClr val="accent5">
                <a:lumMod val="50000"/>
              </a:schemeClr>
            </a:solidFill>
            <a:round/>
            <a:headEnd type="none" w="med" len="med"/>
            <a:tailEnd type="none" w="med" len="med"/>
          </a:ln>
        </p:spPr>
      </p:cxnSp>
      <p:cxnSp>
        <p:nvCxnSpPr>
          <p:cNvPr id="123" name="直接连接符 122"/>
          <p:cNvCxnSpPr/>
          <p:nvPr/>
        </p:nvCxnSpPr>
        <p:spPr>
          <a:xfrm flipV="1">
            <a:off x="5707494" y="5127378"/>
            <a:ext cx="427631" cy="569594"/>
          </a:xfrm>
          <a:prstGeom prst="line">
            <a:avLst/>
          </a:prstGeom>
          <a:noFill/>
          <a:ln w="38100" cmpd="sng">
            <a:solidFill>
              <a:schemeClr val="accent5">
                <a:lumMod val="50000"/>
              </a:schemeClr>
            </a:solidFill>
            <a:round/>
            <a:headEnd type="none" w="med" len="med"/>
            <a:tailEnd type="none" w="med" len="med"/>
          </a:ln>
        </p:spPr>
      </p:cxnSp>
      <p:cxnSp>
        <p:nvCxnSpPr>
          <p:cNvPr id="129" name="直接连接符 128"/>
          <p:cNvCxnSpPr/>
          <p:nvPr/>
        </p:nvCxnSpPr>
        <p:spPr>
          <a:xfrm>
            <a:off x="5697680" y="5693623"/>
            <a:ext cx="1855471" cy="0"/>
          </a:xfrm>
          <a:prstGeom prst="line">
            <a:avLst/>
          </a:prstGeom>
          <a:noFill/>
          <a:ln w="38100" cmpd="sng">
            <a:solidFill>
              <a:schemeClr val="accent5">
                <a:lumMod val="50000"/>
              </a:schemeClr>
            </a:solidFill>
            <a:round/>
            <a:headEnd type="none" w="med" len="med"/>
            <a:tailEnd type="none" w="med" len="med"/>
          </a:ln>
        </p:spPr>
      </p:cxnSp>
      <p:cxnSp>
        <p:nvCxnSpPr>
          <p:cNvPr id="155" name="直接连接符 154"/>
          <p:cNvCxnSpPr/>
          <p:nvPr/>
        </p:nvCxnSpPr>
        <p:spPr>
          <a:xfrm flipV="1">
            <a:off x="7519677" y="5238379"/>
            <a:ext cx="370707" cy="493772"/>
          </a:xfrm>
          <a:prstGeom prst="line">
            <a:avLst/>
          </a:prstGeom>
          <a:noFill/>
          <a:ln w="38100" cmpd="sng">
            <a:solidFill>
              <a:schemeClr val="accent5">
                <a:lumMod val="50000"/>
              </a:schemeClr>
            </a:solidFill>
            <a:round/>
            <a:headEnd type="none" w="med" len="med"/>
            <a:tailEnd type="none" w="med" len="med"/>
          </a:ln>
        </p:spPr>
      </p:cxnSp>
      <p:cxnSp>
        <p:nvCxnSpPr>
          <p:cNvPr id="156" name="直接连接符 155"/>
          <p:cNvCxnSpPr/>
          <p:nvPr/>
        </p:nvCxnSpPr>
        <p:spPr>
          <a:xfrm>
            <a:off x="7892813" y="5207109"/>
            <a:ext cx="903402" cy="0"/>
          </a:xfrm>
          <a:prstGeom prst="line">
            <a:avLst/>
          </a:prstGeom>
          <a:noFill/>
          <a:ln w="38100" cmpd="sng">
            <a:solidFill>
              <a:schemeClr val="accent5">
                <a:lumMod val="50000"/>
              </a:schemeClr>
            </a:solidFill>
            <a:round/>
            <a:headEnd type="none" w="med" len="med"/>
            <a:tailEnd type="none" w="med" len="med"/>
          </a:ln>
        </p:spPr>
      </p:cxnSp>
      <p:cxnSp>
        <p:nvCxnSpPr>
          <p:cNvPr id="159" name="直接连接符 158"/>
          <p:cNvCxnSpPr/>
          <p:nvPr/>
        </p:nvCxnSpPr>
        <p:spPr>
          <a:xfrm>
            <a:off x="8789789" y="4347011"/>
            <a:ext cx="0" cy="856451"/>
          </a:xfrm>
          <a:prstGeom prst="line">
            <a:avLst/>
          </a:prstGeom>
          <a:noFill/>
          <a:ln w="38100" cmpd="sng">
            <a:solidFill>
              <a:schemeClr val="accent5">
                <a:lumMod val="50000"/>
              </a:schemeClr>
            </a:solidFill>
            <a:round/>
            <a:headEnd type="triangle" w="med" len="lg"/>
            <a:tailEnd type="none" w="med" len="med"/>
          </a:ln>
        </p:spPr>
      </p:cxnSp>
      <p:cxnSp>
        <p:nvCxnSpPr>
          <p:cNvPr id="177" name="直接连接符 176"/>
          <p:cNvCxnSpPr/>
          <p:nvPr/>
        </p:nvCxnSpPr>
        <p:spPr>
          <a:xfrm>
            <a:off x="4214522" y="5501795"/>
            <a:ext cx="0" cy="735437"/>
          </a:xfrm>
          <a:prstGeom prst="line">
            <a:avLst/>
          </a:prstGeom>
          <a:noFill/>
          <a:ln w="38100" cmpd="sng">
            <a:solidFill>
              <a:schemeClr val="accent5">
                <a:lumMod val="50000"/>
              </a:schemeClr>
            </a:solidFill>
            <a:round/>
            <a:headEnd type="none" w="med" len="med"/>
            <a:tailEnd type="none" w="med" len="med"/>
          </a:ln>
        </p:spPr>
      </p:cxnSp>
      <p:cxnSp>
        <p:nvCxnSpPr>
          <p:cNvPr id="178" name="直接连接符 177"/>
          <p:cNvCxnSpPr/>
          <p:nvPr/>
        </p:nvCxnSpPr>
        <p:spPr>
          <a:xfrm>
            <a:off x="4210381" y="6225654"/>
            <a:ext cx="1030982" cy="0"/>
          </a:xfrm>
          <a:prstGeom prst="line">
            <a:avLst/>
          </a:prstGeom>
          <a:noFill/>
          <a:ln w="38100" cmpd="sng">
            <a:solidFill>
              <a:schemeClr val="accent5">
                <a:lumMod val="50000"/>
              </a:schemeClr>
            </a:solidFill>
            <a:round/>
            <a:headEnd type="none" w="med" len="med"/>
            <a:tailEnd type="none" w="med" len="med"/>
          </a:ln>
        </p:spPr>
      </p:cxnSp>
      <p:cxnSp>
        <p:nvCxnSpPr>
          <p:cNvPr id="181" name="直接连接符 180"/>
          <p:cNvCxnSpPr/>
          <p:nvPr/>
        </p:nvCxnSpPr>
        <p:spPr>
          <a:xfrm flipV="1">
            <a:off x="5242120" y="5768069"/>
            <a:ext cx="370707" cy="493772"/>
          </a:xfrm>
          <a:prstGeom prst="line">
            <a:avLst/>
          </a:prstGeom>
          <a:noFill/>
          <a:ln w="38100" cmpd="sng">
            <a:solidFill>
              <a:schemeClr val="accent5">
                <a:lumMod val="50000"/>
              </a:schemeClr>
            </a:solidFill>
            <a:round/>
            <a:headEnd type="none" w="med" len="med"/>
            <a:tailEnd type="none" w="med" len="med"/>
          </a:ln>
        </p:spPr>
      </p:cxnSp>
      <p:cxnSp>
        <p:nvCxnSpPr>
          <p:cNvPr id="182" name="直接连接符 181"/>
          <p:cNvCxnSpPr/>
          <p:nvPr/>
        </p:nvCxnSpPr>
        <p:spPr>
          <a:xfrm>
            <a:off x="5583094" y="5768069"/>
            <a:ext cx="1855471" cy="0"/>
          </a:xfrm>
          <a:prstGeom prst="line">
            <a:avLst/>
          </a:prstGeom>
          <a:noFill/>
          <a:ln w="38100" cmpd="sng">
            <a:solidFill>
              <a:schemeClr val="accent5">
                <a:lumMod val="50000"/>
              </a:schemeClr>
            </a:solidFill>
            <a:round/>
            <a:headEnd type="none" w="med" len="med"/>
            <a:tailEnd type="none" w="med" len="med"/>
          </a:ln>
        </p:spPr>
      </p:cxnSp>
      <p:cxnSp>
        <p:nvCxnSpPr>
          <p:cNvPr id="183" name="直接连接符 182"/>
          <p:cNvCxnSpPr/>
          <p:nvPr/>
        </p:nvCxnSpPr>
        <p:spPr>
          <a:xfrm flipV="1">
            <a:off x="6995490" y="5764918"/>
            <a:ext cx="427631" cy="569594"/>
          </a:xfrm>
          <a:prstGeom prst="line">
            <a:avLst/>
          </a:prstGeom>
          <a:noFill/>
          <a:ln w="38100" cmpd="sng">
            <a:solidFill>
              <a:schemeClr val="accent5">
                <a:lumMod val="50000"/>
              </a:schemeClr>
            </a:solidFill>
            <a:round/>
            <a:headEnd type="none" w="med" len="med"/>
            <a:tailEnd type="none" w="med" len="med"/>
          </a:ln>
        </p:spPr>
      </p:cxnSp>
      <p:cxnSp>
        <p:nvCxnSpPr>
          <p:cNvPr id="184" name="直接连接符 183"/>
          <p:cNvCxnSpPr/>
          <p:nvPr/>
        </p:nvCxnSpPr>
        <p:spPr>
          <a:xfrm>
            <a:off x="7013847" y="6295334"/>
            <a:ext cx="1209870" cy="0"/>
          </a:xfrm>
          <a:prstGeom prst="line">
            <a:avLst/>
          </a:prstGeom>
          <a:noFill/>
          <a:ln w="38100" cmpd="sng">
            <a:solidFill>
              <a:schemeClr val="accent5">
                <a:lumMod val="50000"/>
              </a:schemeClr>
            </a:solidFill>
            <a:round/>
            <a:headEnd type="none" w="med" len="med"/>
            <a:tailEnd type="none" w="med" len="med"/>
          </a:ln>
        </p:spPr>
      </p:cxnSp>
      <p:cxnSp>
        <p:nvCxnSpPr>
          <p:cNvPr id="186" name="直接连接符 185"/>
          <p:cNvCxnSpPr/>
          <p:nvPr/>
        </p:nvCxnSpPr>
        <p:spPr>
          <a:xfrm>
            <a:off x="8215010" y="5460527"/>
            <a:ext cx="0" cy="856451"/>
          </a:xfrm>
          <a:prstGeom prst="line">
            <a:avLst/>
          </a:prstGeom>
          <a:noFill/>
          <a:ln w="38100" cmpd="sng">
            <a:solidFill>
              <a:schemeClr val="accent5">
                <a:lumMod val="50000"/>
              </a:schemeClr>
            </a:solidFill>
            <a:round/>
            <a:headEnd type="triangle" w="med" len="lg"/>
            <a:tailEnd type="none" w="med" len="med"/>
          </a:ln>
        </p:spPr>
      </p:cxnSp>
      <mc:AlternateContent xmlns:mc="http://schemas.openxmlformats.org/markup-compatibility/2006" xmlns:a14="http://schemas.microsoft.com/office/drawing/2010/main">
        <mc:Choice Requires="a14">
          <p:sp>
            <p:nvSpPr>
              <p:cNvPr id="187" name="Text Box 73"/>
              <p:cNvSpPr txBox="1">
                <a:spLocks noChangeArrowheads="1"/>
              </p:cNvSpPr>
              <p:nvPr/>
            </p:nvSpPr>
            <p:spPr bwMode="auto">
              <a:xfrm>
                <a:off x="5381650" y="3806301"/>
                <a:ext cx="737618" cy="420336"/>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FF0066"/>
                              </a:solidFill>
                              <a:latin typeface="Cambria Math" panose="02040503050406030204" pitchFamily="18" charset="0"/>
                            </a:rPr>
                          </m:ctrlPr>
                        </m:sSubPr>
                        <m:e>
                          <m:r>
                            <a:rPr lang="zh-CN" altLang="en-US" b="0" i="1" dirty="0">
                              <a:solidFill>
                                <a:srgbClr val="FF0066"/>
                              </a:solidFill>
                              <a:latin typeface="Cambria Math" panose="02040503050406030204" pitchFamily="18" charset="0"/>
                            </a:rPr>
                            <m:t>𝜆</m:t>
                          </m:r>
                        </m:e>
                        <m:sub>
                          <m:r>
                            <a:rPr lang="en-US" altLang="zh-CN" b="0" i="1" dirty="0">
                              <a:solidFill>
                                <a:srgbClr val="FF0066"/>
                              </a:solidFill>
                              <a:latin typeface="Cambria Math" panose="02040503050406030204" pitchFamily="18" charset="0"/>
                            </a:rPr>
                            <m:t>𝑖𝑛</m:t>
                          </m:r>
                        </m:sub>
                      </m:sSub>
                    </m:oMath>
                  </m:oMathPara>
                </a14:m>
                <a:endParaRPr lang="zh-CN" altLang="en-US" dirty="0">
                  <a:solidFill>
                    <a:srgbClr val="1F497D"/>
                  </a:solidFill>
                  <a:latin typeface="Calibri" panose="020F0502020204030204" pitchFamily="34" charset="0"/>
                  <a:ea typeface="华文楷体" panose="02010600040101010101" pitchFamily="2" charset="-122"/>
                </a:endParaRPr>
              </a:p>
            </p:txBody>
          </p:sp>
        </mc:Choice>
        <mc:Fallback xmlns="">
          <p:sp>
            <p:nvSpPr>
              <p:cNvPr id="187" name="Text Box 73"/>
              <p:cNvSpPr txBox="1">
                <a:spLocks noRot="1" noChangeAspect="1" noMove="1" noResize="1" noEditPoints="1" noAdjustHandles="1" noChangeArrowheads="1" noChangeShapeType="1" noTextEdit="1"/>
              </p:cNvSpPr>
              <p:nvPr/>
            </p:nvSpPr>
            <p:spPr bwMode="auto">
              <a:xfrm>
                <a:off x="5381650" y="3806301"/>
                <a:ext cx="737618" cy="420336"/>
              </a:xfrm>
              <a:prstGeom prst="rect">
                <a:avLst/>
              </a:prstGeom>
              <a:blipFill rotWithShape="0">
                <a:blip r:embed="rId8" cstate="print"/>
                <a:stretch>
                  <a:fillRect/>
                </a:stretch>
              </a:blipFill>
              <a:ln w="9525">
                <a:noFill/>
                <a:miter lim="800000"/>
                <a:headEnd/>
                <a:tailEnd/>
              </a:ln>
            </p:spPr>
            <p:txBody>
              <a:bodyPr/>
              <a:lstStyle/>
              <a:p>
                <a:r>
                  <a:rPr lang="zh-CN" altLang="en-US">
                    <a:noFill/>
                  </a:rPr>
                  <a:t> </a:t>
                </a:r>
              </a:p>
            </p:txBody>
          </p:sp>
        </mc:Fallback>
      </mc:AlternateContent>
      <p:sp>
        <p:nvSpPr>
          <p:cNvPr id="188" name="Line 225"/>
          <p:cNvSpPr>
            <a:spLocks noChangeShapeType="1"/>
          </p:cNvSpPr>
          <p:nvPr/>
        </p:nvSpPr>
        <p:spPr bwMode="auto">
          <a:xfrm flipH="1">
            <a:off x="5232425" y="4012883"/>
            <a:ext cx="298450" cy="134937"/>
          </a:xfrm>
          <a:prstGeom prst="line">
            <a:avLst/>
          </a:prstGeom>
          <a:noFill/>
          <a:ln w="9525">
            <a:solidFill>
              <a:srgbClr val="FF0000"/>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p:sp>
        <p:nvSpPr>
          <p:cNvPr id="190" name="Line 227"/>
          <p:cNvSpPr>
            <a:spLocks noChangeShapeType="1"/>
          </p:cNvSpPr>
          <p:nvPr/>
        </p:nvSpPr>
        <p:spPr bwMode="auto">
          <a:xfrm flipH="1" flipV="1">
            <a:off x="8366396" y="4035810"/>
            <a:ext cx="210355" cy="171396"/>
          </a:xfrm>
          <a:prstGeom prst="line">
            <a:avLst/>
          </a:prstGeom>
          <a:noFill/>
          <a:ln w="9525">
            <a:solidFill>
              <a:srgbClr val="FF0000"/>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mc:AlternateContent xmlns:mc="http://schemas.openxmlformats.org/markup-compatibility/2006" xmlns:a14="http://schemas.microsoft.com/office/drawing/2010/main">
        <mc:Choice Requires="a14">
          <p:sp>
            <p:nvSpPr>
              <p:cNvPr id="191" name="Text Box 73"/>
              <p:cNvSpPr txBox="1">
                <a:spLocks noChangeArrowheads="1"/>
              </p:cNvSpPr>
              <p:nvPr/>
            </p:nvSpPr>
            <p:spPr bwMode="auto">
              <a:xfrm>
                <a:off x="7767292" y="3750633"/>
                <a:ext cx="737618" cy="420336"/>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FF0066"/>
                              </a:solidFill>
                              <a:latin typeface="Cambria Math" panose="02040503050406030204" pitchFamily="18" charset="0"/>
                            </a:rPr>
                          </m:ctrlPr>
                        </m:sSubPr>
                        <m:e>
                          <m:r>
                            <a:rPr lang="zh-CN" altLang="en-US" b="0" i="1" dirty="0">
                              <a:solidFill>
                                <a:srgbClr val="FF0066"/>
                              </a:solidFill>
                              <a:latin typeface="Cambria Math" panose="02040503050406030204" pitchFamily="18" charset="0"/>
                            </a:rPr>
                            <m:t>𝜆</m:t>
                          </m:r>
                        </m:e>
                        <m:sub>
                          <m:r>
                            <a:rPr lang="en-US" altLang="zh-CN" b="0" i="1" dirty="0" smtClean="0">
                              <a:solidFill>
                                <a:srgbClr val="FF0066"/>
                              </a:solidFill>
                              <a:latin typeface="Cambria Math" panose="02040503050406030204" pitchFamily="18" charset="0"/>
                            </a:rPr>
                            <m:t>𝑜𝑢𝑡</m:t>
                          </m:r>
                        </m:sub>
                      </m:sSub>
                    </m:oMath>
                  </m:oMathPara>
                </a14:m>
                <a:endParaRPr lang="zh-CN" altLang="en-US" dirty="0">
                  <a:solidFill>
                    <a:srgbClr val="1F497D"/>
                  </a:solidFill>
                  <a:latin typeface="Calibri" panose="020F0502020204030204" pitchFamily="34" charset="0"/>
                  <a:ea typeface="华文楷体" panose="02010600040101010101" pitchFamily="2" charset="-122"/>
                </a:endParaRPr>
              </a:p>
            </p:txBody>
          </p:sp>
        </mc:Choice>
        <mc:Fallback xmlns="">
          <p:sp>
            <p:nvSpPr>
              <p:cNvPr id="191" name="Text Box 73"/>
              <p:cNvSpPr txBox="1">
                <a:spLocks noRot="1" noChangeAspect="1" noMove="1" noResize="1" noEditPoints="1" noAdjustHandles="1" noChangeArrowheads="1" noChangeShapeType="1" noTextEdit="1"/>
              </p:cNvSpPr>
              <p:nvPr/>
            </p:nvSpPr>
            <p:spPr bwMode="auto">
              <a:xfrm>
                <a:off x="7767292" y="3750633"/>
                <a:ext cx="737618" cy="420336"/>
              </a:xfrm>
              <a:prstGeom prst="rect">
                <a:avLst/>
              </a:prstGeom>
              <a:blipFill rotWithShape="0">
                <a:blip r:embed="rId9" cstate="print"/>
                <a:stretch>
                  <a:fillRect/>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081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wipe(down)">
                                      <p:cBhvr>
                                        <p:cTn id="7" dur="500"/>
                                        <p:tgtEl>
                                          <p:spTgt spid="19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1"/>
                                        </p:tgtEl>
                                        <p:attrNameLst>
                                          <p:attrName>style.visibility</p:attrName>
                                        </p:attrNameLst>
                                      </p:cBhvr>
                                      <p:to>
                                        <p:strVal val="visible"/>
                                      </p:to>
                                    </p:set>
                                    <p:animEffect transition="in" filter="dissolve">
                                      <p:cBhvr>
                                        <p:cTn id="11"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animBg="1"/>
      <p:bldP spid="19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触发传输</a:t>
            </a:r>
          </a:p>
        </p:txBody>
      </p:sp>
      <p:sp>
        <p:nvSpPr>
          <p:cNvPr id="3" name="内容占位符 2"/>
          <p:cNvSpPr>
            <a:spLocks noGrp="1"/>
          </p:cNvSpPr>
          <p:nvPr>
            <p:ph idx="1"/>
          </p:nvPr>
        </p:nvSpPr>
        <p:spPr>
          <a:xfrm>
            <a:off x="59376" y="1136224"/>
            <a:ext cx="8989252" cy="4616188"/>
          </a:xfrm>
        </p:spPr>
        <p:txBody>
          <a:bodyPr/>
          <a:lstStyle/>
          <a:p>
            <a:r>
              <a:rPr lang="en-US" altLang="zh-CN" dirty="0"/>
              <a:t>TCP</a:t>
            </a:r>
            <a:r>
              <a:rPr lang="zh-CN" altLang="en-US" dirty="0"/>
              <a:t>如何决定传输一个报文段？</a:t>
            </a:r>
            <a:endParaRPr lang="en-US" altLang="zh-CN" dirty="0"/>
          </a:p>
          <a:p>
            <a:pPr lvl="1"/>
            <a:r>
              <a:rPr lang="en-US" altLang="zh-CN" dirty="0"/>
              <a:t>TCP</a:t>
            </a:r>
            <a:r>
              <a:rPr lang="zh-CN" altLang="en-US" dirty="0"/>
              <a:t>支持字节流抽象</a:t>
            </a:r>
            <a:endParaRPr lang="en-US" altLang="zh-CN" dirty="0"/>
          </a:p>
          <a:p>
            <a:pPr lvl="2"/>
            <a:r>
              <a:rPr lang="zh-CN" altLang="en-US" dirty="0"/>
              <a:t>应用程序把字节写到流里 </a:t>
            </a:r>
            <a:r>
              <a:rPr lang="en-US" altLang="zh-CN" dirty="0"/>
              <a:t>(</a:t>
            </a:r>
            <a:r>
              <a:rPr lang="zh-CN" altLang="en-US" dirty="0"/>
              <a:t>连接对应的发送缓存</a:t>
            </a:r>
            <a:r>
              <a:rPr lang="en-US" altLang="zh-CN" dirty="0"/>
              <a:t>)</a:t>
            </a:r>
          </a:p>
          <a:p>
            <a:pPr lvl="2"/>
            <a:r>
              <a:rPr lang="zh-CN" altLang="en-US" dirty="0"/>
              <a:t>由</a:t>
            </a:r>
            <a:r>
              <a:rPr lang="en-US" altLang="zh-CN" dirty="0"/>
              <a:t>TCP</a:t>
            </a:r>
            <a:r>
              <a:rPr lang="zh-CN" altLang="en-US" dirty="0"/>
              <a:t>决定何时从缓存中取出多少字节组成报文段发送</a:t>
            </a:r>
            <a:endParaRPr lang="en-US" altLang="zh-CN" dirty="0"/>
          </a:p>
          <a:p>
            <a:pPr>
              <a:spcBef>
                <a:spcPts val="1800"/>
              </a:spcBef>
            </a:pPr>
            <a:r>
              <a:rPr lang="zh-CN" altLang="en-US" dirty="0"/>
              <a:t>三种触发机制</a:t>
            </a:r>
            <a:endParaRPr lang="en-US" altLang="zh-CN" dirty="0"/>
          </a:p>
          <a:p>
            <a:pPr lvl="1"/>
            <a:r>
              <a:rPr lang="en-US" altLang="zh-CN" sz="1800" dirty="0"/>
              <a:t>TCP </a:t>
            </a:r>
            <a:r>
              <a:rPr lang="zh-CN" altLang="en-US" sz="1800" dirty="0"/>
              <a:t>维持一个变量，</a:t>
            </a:r>
            <a:r>
              <a:rPr lang="zh-CN" altLang="en-US" sz="1800" i="1" dirty="0">
                <a:solidFill>
                  <a:schemeClr val="accent5">
                    <a:lumMod val="50000"/>
                  </a:schemeClr>
                </a:solidFill>
              </a:rPr>
              <a:t>最大报文段长度 </a:t>
            </a:r>
            <a:r>
              <a:rPr lang="en-US" altLang="zh-CN" sz="1800" i="1" dirty="0">
                <a:solidFill>
                  <a:schemeClr val="accent5">
                    <a:lumMod val="50000"/>
                  </a:schemeClr>
                </a:solidFill>
              </a:rPr>
              <a:t>MSS</a:t>
            </a:r>
            <a:r>
              <a:rPr lang="zh-CN" altLang="en-US" sz="1800" dirty="0"/>
              <a:t>，只要缓存区中存放的数据达到 </a:t>
            </a:r>
            <a:r>
              <a:rPr lang="en-US" altLang="zh-CN" sz="1800" i="1" dirty="0">
                <a:solidFill>
                  <a:schemeClr val="accent5">
                    <a:lumMod val="50000"/>
                  </a:schemeClr>
                </a:solidFill>
              </a:rPr>
              <a:t>MSS</a:t>
            </a:r>
            <a:r>
              <a:rPr lang="en-US" altLang="zh-CN" sz="1800" dirty="0"/>
              <a:t> </a:t>
            </a:r>
            <a:r>
              <a:rPr lang="zh-CN" altLang="en-US" sz="1800" dirty="0"/>
              <a:t>字节时，就组装成一个 </a:t>
            </a:r>
            <a:r>
              <a:rPr lang="en-US" altLang="zh-CN" sz="1800" dirty="0"/>
              <a:t>TCP </a:t>
            </a:r>
            <a:r>
              <a:rPr lang="zh-CN" altLang="en-US" sz="1800" dirty="0"/>
              <a:t>报文段发送出去</a:t>
            </a:r>
            <a:r>
              <a:rPr lang="zh-CN" altLang="en-US" sz="1800" dirty="0">
                <a:solidFill>
                  <a:srgbClr val="FF0000"/>
                </a:solidFill>
              </a:rPr>
              <a:t>（空间驱动）</a:t>
            </a:r>
            <a:endParaRPr lang="en-US" altLang="zh-CN" sz="1800" dirty="0">
              <a:solidFill>
                <a:srgbClr val="FF0000"/>
              </a:solidFill>
            </a:endParaRPr>
          </a:p>
          <a:p>
            <a:pPr lvl="2"/>
            <a:r>
              <a:rPr lang="zh-CN" altLang="en-US" sz="1600" dirty="0"/>
              <a:t>通常把</a:t>
            </a:r>
            <a:r>
              <a:rPr lang="en-US" altLang="zh-CN" sz="1600" i="1" dirty="0">
                <a:solidFill>
                  <a:schemeClr val="accent5">
                    <a:lumMod val="50000"/>
                  </a:schemeClr>
                </a:solidFill>
              </a:rPr>
              <a:t>MSS</a:t>
            </a:r>
            <a:r>
              <a:rPr lang="zh-CN" altLang="en-US" sz="1600" dirty="0"/>
              <a:t>设置为</a:t>
            </a:r>
            <a:r>
              <a:rPr lang="en-US" altLang="zh-CN" sz="1600" dirty="0"/>
              <a:t>TCP</a:t>
            </a:r>
            <a:r>
              <a:rPr lang="zh-CN" altLang="en-US" sz="1600" dirty="0"/>
              <a:t>能发送而且不造成本地</a:t>
            </a:r>
            <a:r>
              <a:rPr lang="en-US" altLang="zh-CN" sz="1600" dirty="0"/>
              <a:t>IP</a:t>
            </a:r>
            <a:r>
              <a:rPr lang="zh-CN" altLang="en-US" sz="1600" dirty="0"/>
              <a:t>分段的最大报文长度</a:t>
            </a:r>
          </a:p>
          <a:p>
            <a:pPr lvl="1">
              <a:spcBef>
                <a:spcPts val="1200"/>
              </a:spcBef>
            </a:pPr>
            <a:r>
              <a:rPr lang="zh-CN" altLang="en-US" sz="1800" dirty="0"/>
              <a:t>发送进程明确要求</a:t>
            </a:r>
            <a:r>
              <a:rPr lang="en-US" altLang="zh-CN" sz="1800" dirty="0"/>
              <a:t>TCP</a:t>
            </a:r>
            <a:r>
              <a:rPr lang="zh-CN" altLang="en-US" sz="1800" dirty="0"/>
              <a:t>发送一个报文段，即 </a:t>
            </a:r>
            <a:r>
              <a:rPr lang="en-US" altLang="zh-CN" sz="1800" dirty="0"/>
              <a:t>TCP </a:t>
            </a:r>
            <a:r>
              <a:rPr lang="zh-CN" altLang="en-US" sz="1800" dirty="0"/>
              <a:t>支持的推送 </a:t>
            </a:r>
            <a:r>
              <a:rPr lang="en-US" altLang="zh-CN" sz="1800" dirty="0"/>
              <a:t>(push)</a:t>
            </a:r>
            <a:r>
              <a:rPr lang="zh-CN" altLang="en-US" sz="1800" dirty="0"/>
              <a:t>操作</a:t>
            </a:r>
            <a:r>
              <a:rPr lang="zh-CN" altLang="en-US" sz="1800" dirty="0">
                <a:solidFill>
                  <a:srgbClr val="FF0000"/>
                </a:solidFill>
              </a:rPr>
              <a:t>（业务驱动）</a:t>
            </a:r>
            <a:endParaRPr lang="en-US" altLang="zh-CN" sz="1800" dirty="0">
              <a:solidFill>
                <a:srgbClr val="FF0000"/>
              </a:solidFill>
            </a:endParaRPr>
          </a:p>
          <a:p>
            <a:pPr lvl="2"/>
            <a:r>
              <a:rPr lang="zh-CN" altLang="en-US" sz="1600" dirty="0"/>
              <a:t>应用进程调用</a:t>
            </a:r>
            <a:r>
              <a:rPr lang="en-US" altLang="zh-CN" sz="1600" dirty="0"/>
              <a:t>push</a:t>
            </a:r>
            <a:r>
              <a:rPr lang="zh-CN" altLang="en-US" sz="1600" dirty="0"/>
              <a:t>操作，使</a:t>
            </a:r>
            <a:r>
              <a:rPr lang="en-US" altLang="zh-CN" sz="1600" dirty="0"/>
              <a:t>TCP</a:t>
            </a:r>
            <a:r>
              <a:rPr lang="zh-CN" altLang="en-US" sz="1600" dirty="0"/>
              <a:t>将发送缓存区中所有未发送字节发送出去</a:t>
            </a:r>
          </a:p>
          <a:p>
            <a:pPr lvl="1">
              <a:spcBef>
                <a:spcPts val="1200"/>
              </a:spcBef>
            </a:pPr>
            <a:r>
              <a:rPr lang="zh-CN" altLang="en-US" sz="1800" dirty="0"/>
              <a:t>发送方的一个计时器到期，就把当前缓存区中所有数据装入报文段发送出去</a:t>
            </a:r>
            <a:r>
              <a:rPr lang="zh-CN" altLang="en-US" sz="1800" dirty="0">
                <a:solidFill>
                  <a:srgbClr val="FF0000"/>
                </a:solidFill>
              </a:rPr>
              <a:t>（时间驱动）</a:t>
            </a:r>
            <a:endParaRPr lang="en-US" altLang="zh-CN" sz="1800" dirty="0">
              <a:solidFill>
                <a:srgbClr val="FF0000"/>
              </a:solidFill>
            </a:endParaRP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a:solidFill>
                  <a:schemeClr val="bg2">
                    <a:lumMod val="75000"/>
                  </a:schemeClr>
                </a:solidFill>
                <a:latin typeface="Calibri" panose="020F0502020204030204" pitchFamily="34" charset="0"/>
                <a:ea typeface="黑体" panose="02010609060101010101" pitchFamily="49" charset="-122"/>
              </a:rPr>
              <a:t>5.3.6   </a:t>
            </a:r>
            <a:r>
              <a:rPr lang="zh-CN" altLang="en-US" sz="1800" dirty="0">
                <a:solidFill>
                  <a:schemeClr val="bg2">
                    <a:lumMod val="75000"/>
                  </a:schemeClr>
                </a:solidFill>
                <a:latin typeface="Calibri" panose="020F0502020204030204" pitchFamily="34" charset="0"/>
                <a:ea typeface="黑体" panose="02010609060101010101" pitchFamily="49" charset="-122"/>
              </a:rPr>
              <a:t>触发传输</a:t>
            </a:r>
          </a:p>
        </p:txBody>
      </p:sp>
      <p:sp>
        <p:nvSpPr>
          <p:cNvPr id="7" name="文本框 6"/>
          <p:cNvSpPr txBox="1"/>
          <p:nvPr/>
        </p:nvSpPr>
        <p:spPr>
          <a:xfrm>
            <a:off x="263820" y="6210795"/>
            <a:ext cx="8668512" cy="5660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252000" rtlCol="0" anchor="ctr"/>
          <a:lstStyle>
            <a:defPPr>
              <a:defRPr lang="zh-CN"/>
            </a:defPPr>
            <a:lvl1pPr>
              <a:defRPr>
                <a:solidFill>
                  <a:schemeClr val="lt1"/>
                </a:solidFill>
                <a:latin typeface="黑体" panose="02010609060101010101" pitchFamily="49" charset="-122"/>
                <a:ea typeface="黑体" panose="02010609060101010101" pitchFamily="49"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lnSpc>
                <a:spcPct val="150000"/>
              </a:lnSpc>
            </a:pPr>
            <a:r>
              <a:rPr lang="zh-CN" altLang="en-US" sz="2400" dirty="0"/>
              <a:t>流量控制，窗口大小的限制，会使得问题更复杂</a:t>
            </a:r>
            <a:endParaRPr lang="en-US" altLang="zh-CN" sz="2400" dirty="0"/>
          </a:p>
        </p:txBody>
      </p:sp>
    </p:spTree>
    <p:custDataLst>
      <p:tags r:id="rId1"/>
    </p:custDataLst>
    <p:extLst>
      <p:ext uri="{BB962C8B-B14F-4D97-AF65-F5344CB8AC3E}">
        <p14:creationId xmlns:p14="http://schemas.microsoft.com/office/powerpoint/2010/main" val="136438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dissolv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dissolv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dissolve">
                                      <p:cBhvr>
                                        <p:cTn id="39" dur="500"/>
                                        <p:tgtEl>
                                          <p:spTgt spid="3">
                                            <p:txEl>
                                              <p:pRg st="7" end="7"/>
                                            </p:txEl>
                                          </p:spTgt>
                                        </p:tgtEl>
                                      </p:cBhvr>
                                    </p:animEffect>
                                  </p:childTnLst>
                                </p:cTn>
                              </p:par>
                            </p:childTnLst>
                          </p:cTn>
                        </p:par>
                        <p:par>
                          <p:cTn id="40" fill="hold">
                            <p:stCondLst>
                              <p:cond delay="500"/>
                            </p:stCondLst>
                            <p:childTnLst>
                              <p:par>
                                <p:cTn id="41" presetID="9" presetClass="entr" presetSubtype="0" fill="hold"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dissolv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dissolv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mod="1"/>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网络拥塞</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199" y="1444978"/>
                <a:ext cx="8464731" cy="2406842"/>
              </a:xfrm>
            </p:spPr>
            <p:txBody>
              <a:bodyPr/>
              <a:lstStyle/>
              <a:p>
                <a:r>
                  <a:rPr lang="zh-CN" altLang="en-US" sz="2000" dirty="0"/>
                  <a:t>情况</a:t>
                </a:r>
                <a:r>
                  <a:rPr lang="en-US" altLang="zh-CN" sz="2000" dirty="0"/>
                  <a:t>1</a:t>
                </a:r>
                <a:r>
                  <a:rPr lang="zh-CN" altLang="en-US" sz="2000" dirty="0"/>
                  <a:t>：两个发送方 </a:t>
                </a:r>
                <a:r>
                  <a:rPr lang="en-US" altLang="zh-CN" sz="2000" dirty="0"/>
                  <a:t>(</a:t>
                </a:r>
                <a:r>
                  <a:rPr lang="zh-CN" altLang="en-US" sz="2000" dirty="0"/>
                  <a:t>主机</a:t>
                </a:r>
                <a:r>
                  <a:rPr lang="en-US" altLang="zh-CN" sz="2000" dirty="0"/>
                  <a:t>A</a:t>
                </a:r>
                <a:r>
                  <a:rPr lang="zh-CN" altLang="en-US" sz="2000" dirty="0"/>
                  <a:t>和</a:t>
                </a:r>
                <a:r>
                  <a:rPr lang="en-US" altLang="zh-CN" sz="2000" dirty="0"/>
                  <a:t>B) </a:t>
                </a:r>
                <a:r>
                  <a:rPr lang="zh-CN" altLang="en-US" sz="2000" dirty="0"/>
                  <a:t>和一台具有无穷大缓存的路由器</a:t>
                </a:r>
                <a:endParaRPr lang="en-US" altLang="zh-CN" sz="2000" dirty="0"/>
              </a:p>
              <a:p>
                <a:pPr lvl="1"/>
                <a:r>
                  <a:rPr lang="zh-CN" altLang="en-US" sz="1800" dirty="0"/>
                  <a:t>吞吐量 </a:t>
                </a:r>
                <a14:m>
                  <m:oMath xmlns:m="http://schemas.openxmlformats.org/officeDocument/2006/math">
                    <m:sSub>
                      <m:sSubPr>
                        <m:ctrlPr>
                          <a:rPr lang="en-US" altLang="zh-CN" sz="1800" i="1" dirty="0">
                            <a:latin typeface="Cambria Math" panose="02040503050406030204" pitchFamily="18" charset="0"/>
                          </a:rPr>
                        </m:ctrlPr>
                      </m:sSubPr>
                      <m:e>
                        <m:r>
                          <a:rPr lang="zh-CN" altLang="en-US" sz="1800" i="1" dirty="0">
                            <a:latin typeface="Cambria Math" panose="02040503050406030204" pitchFamily="18" charset="0"/>
                          </a:rPr>
                          <m:t>𝜆</m:t>
                        </m:r>
                      </m:e>
                      <m:sub>
                        <m:r>
                          <a:rPr lang="en-US" altLang="zh-CN" sz="1800" b="0" i="1" dirty="0" smtClean="0">
                            <a:latin typeface="Cambria Math" panose="02040503050406030204" pitchFamily="18" charset="0"/>
                          </a:rPr>
                          <m:t>𝑜𝑢𝑡</m:t>
                        </m:r>
                      </m:sub>
                    </m:sSub>
                  </m:oMath>
                </a14:m>
                <a:endParaRPr lang="en-US" altLang="zh-CN" sz="1800" dirty="0"/>
              </a:p>
              <a:p>
                <a:pPr lvl="2"/>
                <a:r>
                  <a:rPr lang="zh-CN" altLang="en-US" sz="1600" dirty="0"/>
                  <a:t>发送速率在</a:t>
                </a:r>
                <a:r>
                  <a:rPr lang="en-US" altLang="zh-CN" sz="1600" dirty="0"/>
                  <a:t>0</a:t>
                </a:r>
                <a:r>
                  <a:rPr lang="zh-CN" altLang="en-US" sz="1600" dirty="0"/>
                  <a:t>～</a:t>
                </a:r>
                <a:r>
                  <a:rPr lang="en-US" altLang="zh-CN" sz="1600" dirty="0"/>
                  <a:t>R/2</a:t>
                </a:r>
                <a:r>
                  <a:rPr lang="zh-CN" altLang="en-US" sz="1600" dirty="0"/>
                  <a:t>之间：</a:t>
                </a:r>
                <a14:m>
                  <m:oMath xmlns:m="http://schemas.openxmlformats.org/officeDocument/2006/math">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𝜆</m:t>
                        </m:r>
                      </m:e>
                      <m:sub>
                        <m:r>
                          <a:rPr lang="en-US" altLang="zh-CN" sz="1600" i="1" dirty="0">
                            <a:latin typeface="Cambria Math" panose="02040503050406030204" pitchFamily="18" charset="0"/>
                          </a:rPr>
                          <m:t>𝑜𝑢𝑡</m:t>
                        </m:r>
                      </m:sub>
                    </m:sSub>
                    <m:r>
                      <a:rPr lang="en-US" altLang="zh-CN" sz="1600" i="1" dirty="0">
                        <a:latin typeface="Cambria Math" panose="02040503050406030204" pitchFamily="18" charset="0"/>
                      </a:rPr>
                      <m:t> </m:t>
                    </m:r>
                  </m:oMath>
                </a14:m>
                <a:r>
                  <a:rPr lang="en-US" altLang="zh-CN" sz="1600" dirty="0"/>
                  <a:t>= </a:t>
                </a:r>
                <a14:m>
                  <m:oMath xmlns:m="http://schemas.openxmlformats.org/officeDocument/2006/math">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𝜆</m:t>
                        </m:r>
                      </m:e>
                      <m:sub>
                        <m:r>
                          <a:rPr lang="en-US" altLang="zh-CN" sz="1600" b="0" i="1" dirty="0" smtClean="0">
                            <a:latin typeface="Cambria Math" panose="02040503050406030204" pitchFamily="18" charset="0"/>
                          </a:rPr>
                          <m:t>𝑖𝑛</m:t>
                        </m:r>
                      </m:sub>
                    </m:sSub>
                    <m:r>
                      <a:rPr lang="en-US" altLang="zh-CN" sz="1600" i="1" dirty="0">
                        <a:latin typeface="Cambria Math" panose="02040503050406030204" pitchFamily="18" charset="0"/>
                      </a:rPr>
                      <m:t> </m:t>
                    </m:r>
                  </m:oMath>
                </a14:m>
                <a:endParaRPr lang="en-US" altLang="zh-CN" sz="1600" dirty="0"/>
              </a:p>
              <a:p>
                <a:pPr lvl="2"/>
                <a:r>
                  <a:rPr lang="zh-CN" altLang="en-US" sz="1600" dirty="0"/>
                  <a:t>发送速率超过</a:t>
                </a:r>
                <a:r>
                  <a:rPr lang="en-US" altLang="zh-CN" sz="1600" dirty="0"/>
                  <a:t>R/2</a:t>
                </a:r>
                <a:r>
                  <a:rPr lang="zh-CN" altLang="en-US" sz="1600" dirty="0"/>
                  <a:t>：</a:t>
                </a:r>
                <a:r>
                  <a:rPr lang="en-US" altLang="zh-CN" sz="1600" dirty="0"/>
                  <a:t> </a:t>
                </a:r>
                <a14:m>
                  <m:oMath xmlns:m="http://schemas.openxmlformats.org/officeDocument/2006/math">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𝜆</m:t>
                        </m:r>
                      </m:e>
                      <m:sub>
                        <m:r>
                          <a:rPr lang="en-US" altLang="zh-CN" sz="1600" i="1" dirty="0">
                            <a:latin typeface="Cambria Math" panose="02040503050406030204" pitchFamily="18" charset="0"/>
                          </a:rPr>
                          <m:t>𝑜𝑢𝑡</m:t>
                        </m:r>
                      </m:sub>
                    </m:sSub>
                    <m:r>
                      <a:rPr lang="en-US" altLang="zh-CN" sz="1600" i="1" dirty="0">
                        <a:latin typeface="Cambria Math" panose="02040503050406030204" pitchFamily="18" charset="0"/>
                      </a:rPr>
                      <m:t> </m:t>
                    </m:r>
                  </m:oMath>
                </a14:m>
                <a:r>
                  <a:rPr lang="en-US" altLang="zh-CN" sz="1600" dirty="0"/>
                  <a:t>=R/2</a:t>
                </a:r>
              </a:p>
              <a:p>
                <a:pPr lvl="1"/>
                <a:r>
                  <a:rPr lang="zh-CN" altLang="en-US" sz="1800" dirty="0"/>
                  <a:t>时延</a:t>
                </a:r>
                <a:endParaRPr lang="en-US" altLang="zh-CN" sz="1800" dirty="0"/>
              </a:p>
              <a:p>
                <a:pPr lvl="2"/>
                <a:r>
                  <a:rPr lang="zh-CN" altLang="en-US" sz="1600" dirty="0"/>
                  <a:t>发送速率越接近</a:t>
                </a:r>
                <a:r>
                  <a:rPr lang="en-US" altLang="zh-CN" sz="1600" dirty="0"/>
                  <a:t>R/2</a:t>
                </a:r>
                <a:r>
                  <a:rPr lang="zh-CN" altLang="en-US" sz="1600" dirty="0"/>
                  <a:t>，平均时延越大</a:t>
                </a:r>
                <a:endParaRPr lang="en-US" altLang="zh-CN" sz="1600" dirty="0"/>
              </a:p>
              <a:p>
                <a:pPr lvl="2"/>
                <a:r>
                  <a:rPr lang="zh-CN" altLang="en-US" sz="1600" dirty="0"/>
                  <a:t>超过</a:t>
                </a:r>
                <a:r>
                  <a:rPr lang="en-US" altLang="zh-CN" sz="1600" dirty="0"/>
                  <a:t>R/2</a:t>
                </a:r>
                <a:r>
                  <a:rPr lang="zh-CN" altLang="en-US" sz="1600" dirty="0"/>
                  <a:t>，平均时延变成无穷大（路由器中的平均排队分组数无限增长）</a:t>
                </a:r>
                <a:endParaRPr lang="en-US" altLang="zh-CN" sz="1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199" y="1444978"/>
                <a:ext cx="8464731" cy="2406842"/>
              </a:xfrm>
              <a:blipFill rotWithShape="0">
                <a:blip r:embed="rId5" cstate="print"/>
                <a:stretch>
                  <a:fillRect l="-216" b="-2278"/>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30</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grpSp>
        <p:nvGrpSpPr>
          <p:cNvPr id="28" name="组合 27"/>
          <p:cNvGrpSpPr/>
          <p:nvPr/>
        </p:nvGrpSpPr>
        <p:grpSpPr>
          <a:xfrm>
            <a:off x="4066759" y="2800703"/>
            <a:ext cx="4512612" cy="3934158"/>
            <a:chOff x="3890291" y="2815289"/>
            <a:chExt cx="4512612" cy="3934158"/>
          </a:xfrm>
        </p:grpSpPr>
        <p:sp>
          <p:nvSpPr>
            <p:cNvPr id="114" name="圆角矩形 113"/>
            <p:cNvSpPr/>
            <p:nvPr/>
          </p:nvSpPr>
          <p:spPr>
            <a:xfrm>
              <a:off x="4815650" y="4223656"/>
              <a:ext cx="3587253" cy="2525791"/>
            </a:xfrm>
            <a:prstGeom prst="roundRect">
              <a:avLst>
                <a:gd name="adj" fmla="val 6841"/>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3890291" y="2815289"/>
              <a:ext cx="4311381" cy="3814832"/>
              <a:chOff x="3816624" y="2737505"/>
              <a:chExt cx="4311381" cy="3814832"/>
            </a:xfrm>
          </p:grpSpPr>
          <p:grpSp>
            <p:nvGrpSpPr>
              <p:cNvPr id="115" name="组合 114"/>
              <p:cNvGrpSpPr/>
              <p:nvPr/>
            </p:nvGrpSpPr>
            <p:grpSpPr>
              <a:xfrm>
                <a:off x="4914349" y="4223656"/>
                <a:ext cx="3213656" cy="2328681"/>
                <a:chOff x="5614255" y="2233748"/>
                <a:chExt cx="3213656" cy="2328681"/>
              </a:xfrm>
            </p:grpSpPr>
            <p:sp>
              <p:nvSpPr>
                <p:cNvPr id="116" name="Line 8"/>
                <p:cNvSpPr>
                  <a:spLocks noChangeShapeType="1"/>
                </p:cNvSpPr>
                <p:nvPr/>
              </p:nvSpPr>
              <p:spPr bwMode="auto">
                <a:xfrm>
                  <a:off x="5891761" y="4193097"/>
                  <a:ext cx="2936150" cy="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 name="Line 10"/>
                <p:cNvSpPr>
                  <a:spLocks noChangeShapeType="1"/>
                </p:cNvSpPr>
                <p:nvPr/>
              </p:nvSpPr>
              <p:spPr bwMode="auto">
                <a:xfrm flipV="1">
                  <a:off x="6036224" y="2233748"/>
                  <a:ext cx="0" cy="2102223"/>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 name="Line 15"/>
                <p:cNvSpPr>
                  <a:spLocks noChangeShapeType="1"/>
                </p:cNvSpPr>
                <p:nvPr/>
              </p:nvSpPr>
              <p:spPr bwMode="auto">
                <a:xfrm flipV="1">
                  <a:off x="7806558" y="2361599"/>
                  <a:ext cx="0" cy="183149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 name="矩形 119"/>
                <p:cNvSpPr/>
                <p:nvPr/>
              </p:nvSpPr>
              <p:spPr>
                <a:xfrm rot="16200000">
                  <a:off x="5475755" y="3188497"/>
                  <a:ext cx="646331" cy="369332"/>
                </a:xfrm>
                <a:prstGeom prst="rect">
                  <a:avLst/>
                </a:prstGeom>
              </p:spPr>
              <p:txBody>
                <a:bodyPr wrap="none">
                  <a:spAutoFit/>
                </a:bodyPr>
                <a:lstStyle/>
                <a:p>
                  <a:r>
                    <a:rPr lang="zh-CN" altLang="en-US" dirty="0">
                      <a:latin typeface="华文楷体" panose="02010600040101010101" pitchFamily="2" charset="-122"/>
                      <a:ea typeface="华文楷体" panose="02010600040101010101" pitchFamily="2" charset="-122"/>
                    </a:rPr>
                    <a:t>时延</a:t>
                  </a:r>
                </a:p>
              </p:txBody>
            </p:sp>
            <mc:AlternateContent xmlns:mc="http://schemas.openxmlformats.org/markup-compatibility/2006" xmlns:a14="http://schemas.microsoft.com/office/drawing/2010/main">
              <mc:Choice Requires="a14">
                <p:sp>
                  <p:nvSpPr>
                    <p:cNvPr id="121" name="矩形 120"/>
                    <p:cNvSpPr/>
                    <p:nvPr/>
                  </p:nvSpPr>
                  <p:spPr>
                    <a:xfrm>
                      <a:off x="6728650" y="4193097"/>
                      <a:ext cx="5497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zh-CN" altLang="en-US" i="1" dirty="0">
                                    <a:latin typeface="Cambria Math" panose="02040503050406030204" pitchFamily="18" charset="0"/>
                                  </a:rPr>
                                  <m:t>𝜆</m:t>
                                </m:r>
                              </m:e>
                              <m:sub>
                                <m:r>
                                  <a:rPr lang="en-US" altLang="zh-CN" b="0" i="1" dirty="0" smtClean="0">
                                    <a:latin typeface="Cambria Math" panose="02040503050406030204" pitchFamily="18" charset="0"/>
                                  </a:rPr>
                                  <m:t>𝑖𝑛</m:t>
                                </m:r>
                              </m:sub>
                            </m:sSub>
                          </m:oMath>
                        </m:oMathPara>
                      </a14:m>
                      <a:endParaRPr lang="zh-CN" altLang="en-US" dirty="0"/>
                    </a:p>
                  </p:txBody>
                </p:sp>
              </mc:Choice>
              <mc:Fallback xmlns="">
                <p:sp>
                  <p:nvSpPr>
                    <p:cNvPr id="121" name="矩形 120"/>
                    <p:cNvSpPr>
                      <a:spLocks noRot="1" noChangeAspect="1" noMove="1" noResize="1" noEditPoints="1" noAdjustHandles="1" noChangeArrowheads="1" noChangeShapeType="1" noTextEdit="1"/>
                    </p:cNvSpPr>
                    <p:nvPr/>
                  </p:nvSpPr>
                  <p:spPr>
                    <a:xfrm>
                      <a:off x="6728650" y="4193097"/>
                      <a:ext cx="549766" cy="369332"/>
                    </a:xfrm>
                    <a:prstGeom prst="rect">
                      <a:avLst/>
                    </a:prstGeom>
                    <a:blipFill rotWithShape="0">
                      <a:blip r:embed="rId6" cstate="print"/>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4" name="矩形 123"/>
                    <p:cNvSpPr/>
                    <p:nvPr/>
                  </p:nvSpPr>
                  <p:spPr>
                    <a:xfrm>
                      <a:off x="7531676" y="4151306"/>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2</m:t>
                                </m:r>
                              </m:den>
                            </m:f>
                          </m:oMath>
                        </m:oMathPara>
                      </a14:m>
                      <a:endParaRPr lang="zh-CN" altLang="en-US" sz="1400" dirty="0"/>
                    </a:p>
                  </p:txBody>
                </p:sp>
              </mc:Choice>
              <mc:Fallback xmlns="">
                <p:sp>
                  <p:nvSpPr>
                    <p:cNvPr id="124" name="矩形 123"/>
                    <p:cNvSpPr>
                      <a:spLocks noRot="1" noChangeAspect="1" noMove="1" noResize="1" noEditPoints="1" noAdjustHandles="1" noChangeArrowheads="1" noChangeShapeType="1" noTextEdit="1"/>
                    </p:cNvSpPr>
                    <p:nvPr/>
                  </p:nvSpPr>
                  <p:spPr>
                    <a:xfrm>
                      <a:off x="7531676" y="4151306"/>
                      <a:ext cx="552202" cy="307777"/>
                    </a:xfrm>
                    <a:prstGeom prst="rect">
                      <a:avLst/>
                    </a:prstGeom>
                    <a:blipFill rotWithShape="0">
                      <a:blip r:embed="rId7" cstate="print"/>
                      <a:stretch>
                        <a:fillRect l="-14444" t="-94000" r="-60000" b="-158000"/>
                      </a:stretch>
                    </a:blipFill>
                  </p:spPr>
                  <p:txBody>
                    <a:bodyPr/>
                    <a:lstStyle/>
                    <a:p>
                      <a:r>
                        <a:rPr lang="zh-CN" altLang="en-US">
                          <a:noFill/>
                        </a:rPr>
                        <a:t> </a:t>
                      </a:r>
                    </a:p>
                  </p:txBody>
                </p:sp>
              </mc:Fallback>
            </mc:AlternateContent>
          </p:grpSp>
          <p:sp>
            <p:nvSpPr>
              <p:cNvPr id="25" name="弧形 24"/>
              <p:cNvSpPr/>
              <p:nvPr/>
            </p:nvSpPr>
            <p:spPr>
              <a:xfrm rot="4809298">
                <a:off x="3709005" y="2845124"/>
                <a:ext cx="3408867" cy="3193629"/>
              </a:xfrm>
              <a:prstGeom prst="arc">
                <a:avLst>
                  <a:gd name="adj1" fmla="val 16866615"/>
                  <a:gd name="adj2" fmla="val 691965"/>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51" name="圆角矩形标注 150"/>
          <p:cNvSpPr/>
          <p:nvPr/>
        </p:nvSpPr>
        <p:spPr>
          <a:xfrm>
            <a:off x="5670032" y="2388543"/>
            <a:ext cx="2668548" cy="925674"/>
          </a:xfrm>
          <a:prstGeom prst="wedgeRoundRectCallout">
            <a:avLst>
              <a:gd name="adj1" fmla="val 13753"/>
              <a:gd name="adj2" fmla="val 178840"/>
              <a:gd name="adj3" fmla="val 16667"/>
            </a:avLst>
          </a:prstGeom>
          <a:solidFill>
            <a:srgbClr val="CACAFF">
              <a:lumMod val="50000"/>
            </a:srgbClr>
          </a:solidFill>
          <a:ln w="25400" cap="flat" cmpd="sng" algn="ctr">
            <a:solidFill>
              <a:srgbClr val="CACAFF">
                <a:lumMod val="25000"/>
              </a:srgbClr>
            </a:solidFill>
            <a:prstDash val="solid"/>
          </a:ln>
          <a:effectLst/>
        </p:spPr>
        <p:txBody>
          <a:bodyPr rtlCol="0" anchor="ctr" anchorCtr="0"/>
          <a:lstStyle/>
          <a:p>
            <a:pPr lvl="0">
              <a:lnSpc>
                <a:spcPct val="150000"/>
              </a:lnSpc>
            </a:pPr>
            <a:r>
              <a:rPr lang="zh-CN" altLang="en-US" sz="1400" kern="0" dirty="0">
                <a:solidFill>
                  <a:srgbClr val="FFFFFF"/>
                </a:solidFill>
                <a:latin typeface="Arial"/>
                <a:ea typeface="黑体" panose="02010609060101010101" pitchFamily="49" charset="-122"/>
              </a:rPr>
              <a:t>   从时延角度：</a:t>
            </a:r>
            <a:endParaRPr lang="en-US" altLang="zh-CN" sz="1400" kern="0" dirty="0">
              <a:solidFill>
                <a:srgbClr val="FFFFFF"/>
              </a:solidFill>
              <a:latin typeface="Arial"/>
              <a:ea typeface="黑体" panose="02010609060101010101" pitchFamily="49" charset="-122"/>
            </a:endParaRPr>
          </a:p>
          <a:p>
            <a:pPr lvl="0">
              <a:lnSpc>
                <a:spcPct val="150000"/>
              </a:lnSpc>
            </a:pPr>
            <a:r>
              <a:rPr lang="en-US" altLang="zh-CN" sz="1400" kern="0" dirty="0">
                <a:solidFill>
                  <a:srgbClr val="FFFFFF"/>
                </a:solidFill>
                <a:latin typeface="Arial"/>
                <a:ea typeface="黑体" panose="02010609060101010101" pitchFamily="49" charset="-122"/>
              </a:rPr>
              <a:t>          </a:t>
            </a:r>
            <a:r>
              <a:rPr lang="zh-CN" altLang="en-US" sz="1400" kern="0" dirty="0">
                <a:solidFill>
                  <a:srgbClr val="FFFFFF"/>
                </a:solidFill>
                <a:latin typeface="Arial"/>
                <a:ea typeface="黑体" panose="02010609060101010101" pitchFamily="49" charset="-122"/>
              </a:rPr>
              <a:t>不是理想状态</a:t>
            </a:r>
            <a:endParaRPr kumimoji="0" lang="en-US" altLang="zh-CN" sz="1400" b="0" i="0" u="none" strike="noStrike" kern="0" cap="none" spc="0" normalizeH="0" baseline="0" noProof="0" dirty="0">
              <a:ln>
                <a:noFill/>
              </a:ln>
              <a:solidFill>
                <a:srgbClr val="FFFFFF"/>
              </a:solidFill>
              <a:effectLst/>
              <a:uLnTx/>
              <a:uFillTx/>
              <a:latin typeface="Arial"/>
              <a:ea typeface="黑体" panose="02010609060101010101" pitchFamily="49" charset="-122"/>
            </a:endParaRPr>
          </a:p>
        </p:txBody>
      </p:sp>
      <p:grpSp>
        <p:nvGrpSpPr>
          <p:cNvPr id="30" name="组合 29"/>
          <p:cNvGrpSpPr/>
          <p:nvPr/>
        </p:nvGrpSpPr>
        <p:grpSpPr>
          <a:xfrm>
            <a:off x="457200" y="4179808"/>
            <a:ext cx="3710068" cy="2525791"/>
            <a:chOff x="457200" y="4179808"/>
            <a:chExt cx="3710068" cy="2525791"/>
          </a:xfrm>
        </p:grpSpPr>
        <p:grpSp>
          <p:nvGrpSpPr>
            <p:cNvPr id="27" name="组合 26"/>
            <p:cNvGrpSpPr/>
            <p:nvPr/>
          </p:nvGrpSpPr>
          <p:grpSpPr>
            <a:xfrm>
              <a:off x="457200" y="4179808"/>
              <a:ext cx="3710068" cy="2525791"/>
              <a:chOff x="457200" y="4179808"/>
              <a:chExt cx="3710068" cy="2525791"/>
            </a:xfrm>
          </p:grpSpPr>
          <p:sp>
            <p:nvSpPr>
              <p:cNvPr id="24" name="圆角矩形 23"/>
              <p:cNvSpPr/>
              <p:nvPr/>
            </p:nvSpPr>
            <p:spPr>
              <a:xfrm>
                <a:off x="457200" y="4179808"/>
                <a:ext cx="3710068" cy="2525791"/>
              </a:xfrm>
              <a:prstGeom prst="roundRect">
                <a:avLst>
                  <a:gd name="adj" fmla="val 6841"/>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521396" y="4223656"/>
                <a:ext cx="3357521" cy="2440778"/>
                <a:chOff x="5470390" y="2233748"/>
                <a:chExt cx="3357521" cy="2440778"/>
              </a:xfrm>
            </p:grpSpPr>
            <p:sp>
              <p:nvSpPr>
                <p:cNvPr id="96" name="Line 8"/>
                <p:cNvSpPr>
                  <a:spLocks noChangeShapeType="1"/>
                </p:cNvSpPr>
                <p:nvPr/>
              </p:nvSpPr>
              <p:spPr bwMode="auto">
                <a:xfrm>
                  <a:off x="5891761" y="4193097"/>
                  <a:ext cx="2936150" cy="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 name="Line 10"/>
                <p:cNvSpPr>
                  <a:spLocks noChangeShapeType="1"/>
                </p:cNvSpPr>
                <p:nvPr/>
              </p:nvSpPr>
              <p:spPr bwMode="auto">
                <a:xfrm flipV="1">
                  <a:off x="6036224" y="2233748"/>
                  <a:ext cx="0" cy="2102223"/>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 name="Line 14"/>
                <p:cNvSpPr>
                  <a:spLocks noChangeShapeType="1"/>
                </p:cNvSpPr>
                <p:nvPr/>
              </p:nvSpPr>
              <p:spPr bwMode="auto">
                <a:xfrm flipV="1">
                  <a:off x="6036224" y="2777876"/>
                  <a:ext cx="1770334" cy="141522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 name="Line 15"/>
                <p:cNvSpPr>
                  <a:spLocks noChangeShapeType="1"/>
                </p:cNvSpPr>
                <p:nvPr/>
              </p:nvSpPr>
              <p:spPr bwMode="auto">
                <a:xfrm flipV="1">
                  <a:off x="7806558" y="2361599"/>
                  <a:ext cx="0" cy="183149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6" name="矩形 5"/>
                    <p:cNvSpPr/>
                    <p:nvPr/>
                  </p:nvSpPr>
                  <p:spPr>
                    <a:xfrm rot="16200000">
                      <a:off x="5322465" y="3268129"/>
                      <a:ext cx="6651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𝜆</m:t>
                                </m:r>
                              </m:e>
                              <m:sub>
                                <m:r>
                                  <a:rPr lang="en-US" altLang="zh-CN" i="1" dirty="0">
                                    <a:latin typeface="Cambria Math" panose="02040503050406030204" pitchFamily="18" charset="0"/>
                                  </a:rPr>
                                  <m:t>𝑜𝑢𝑡</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rot="16200000">
                      <a:off x="5322465" y="3268129"/>
                      <a:ext cx="665182" cy="369332"/>
                    </a:xfrm>
                    <a:prstGeom prst="rect">
                      <a:avLst/>
                    </a:prstGeom>
                    <a:blipFill rotWithShape="0">
                      <a:blip r:embed="rId8"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6970536" y="4305194"/>
                      <a:ext cx="5497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zh-CN" altLang="en-US" i="1" dirty="0">
                                    <a:latin typeface="Cambria Math" panose="02040503050406030204" pitchFamily="18" charset="0"/>
                                  </a:rPr>
                                  <m:t>𝜆</m:t>
                                </m:r>
                              </m:e>
                              <m:sub>
                                <m:r>
                                  <a:rPr lang="en-US" altLang="zh-CN" b="0" i="1" dirty="0" smtClean="0">
                                    <a:latin typeface="Cambria Math" panose="02040503050406030204" pitchFamily="18" charset="0"/>
                                  </a:rPr>
                                  <m:t>𝑖𝑛</m:t>
                                </m:r>
                              </m:sub>
                            </m:sSub>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6970536" y="4305194"/>
                      <a:ext cx="549766" cy="369332"/>
                    </a:xfrm>
                    <a:prstGeom prst="rect">
                      <a:avLst/>
                    </a:prstGeom>
                    <a:blipFill rotWithShape="0">
                      <a:blip r:embed="rId9" cstate="print"/>
                      <a:stretch>
                        <a:fillRect b="-3333"/>
                      </a:stretch>
                    </a:blipFill>
                  </p:spPr>
                  <p:txBody>
                    <a:bodyPr/>
                    <a:lstStyle/>
                    <a:p>
                      <a:r>
                        <a:rPr lang="zh-CN" altLang="en-US">
                          <a:noFill/>
                        </a:rPr>
                        <a:t> </a:t>
                      </a:r>
                    </a:p>
                  </p:txBody>
                </p:sp>
              </mc:Fallback>
            </mc:AlternateContent>
            <p:sp>
              <p:nvSpPr>
                <p:cNvPr id="109" name="Line 14"/>
                <p:cNvSpPr>
                  <a:spLocks noChangeShapeType="1"/>
                </p:cNvSpPr>
                <p:nvPr/>
              </p:nvSpPr>
              <p:spPr bwMode="auto">
                <a:xfrm flipV="1">
                  <a:off x="5930949" y="2753148"/>
                  <a:ext cx="105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10" name="矩形 109"/>
                    <p:cNvSpPr/>
                    <p:nvPr/>
                  </p:nvSpPr>
                  <p:spPr>
                    <a:xfrm>
                      <a:off x="7531676" y="4151306"/>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2</m:t>
                                </m:r>
                              </m:den>
                            </m:f>
                          </m:oMath>
                        </m:oMathPara>
                      </a14:m>
                      <a:endParaRPr lang="zh-CN" altLang="en-US" sz="1400" dirty="0"/>
                    </a:p>
                  </p:txBody>
                </p:sp>
              </mc:Choice>
              <mc:Fallback xmlns="">
                <p:sp>
                  <p:nvSpPr>
                    <p:cNvPr id="110" name="矩形 109"/>
                    <p:cNvSpPr>
                      <a:spLocks noRot="1" noChangeAspect="1" noMove="1" noResize="1" noEditPoints="1" noAdjustHandles="1" noChangeArrowheads="1" noChangeShapeType="1" noTextEdit="1"/>
                    </p:cNvSpPr>
                    <p:nvPr/>
                  </p:nvSpPr>
                  <p:spPr>
                    <a:xfrm>
                      <a:off x="7531676" y="4151306"/>
                      <a:ext cx="552202" cy="307777"/>
                    </a:xfrm>
                    <a:prstGeom prst="rect">
                      <a:avLst/>
                    </a:prstGeom>
                    <a:blipFill rotWithShape="0">
                      <a:blip r:embed="rId10" cstate="print"/>
                      <a:stretch>
                        <a:fillRect l="-14444" t="-92157" r="-60000" b="-152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矩形 111"/>
                    <p:cNvSpPr/>
                    <p:nvPr/>
                  </p:nvSpPr>
                  <p:spPr>
                    <a:xfrm>
                      <a:off x="5484410" y="2578909"/>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2</m:t>
                                </m:r>
                              </m:den>
                            </m:f>
                          </m:oMath>
                        </m:oMathPara>
                      </a14:m>
                      <a:endParaRPr lang="zh-CN" altLang="en-US" sz="1400" dirty="0"/>
                    </a:p>
                  </p:txBody>
                </p:sp>
              </mc:Choice>
              <mc:Fallback xmlns="">
                <p:sp>
                  <p:nvSpPr>
                    <p:cNvPr id="112" name="矩形 111"/>
                    <p:cNvSpPr>
                      <a:spLocks noRot="1" noChangeAspect="1" noMove="1" noResize="1" noEditPoints="1" noAdjustHandles="1" noChangeArrowheads="1" noChangeShapeType="1" noTextEdit="1"/>
                    </p:cNvSpPr>
                    <p:nvPr/>
                  </p:nvSpPr>
                  <p:spPr>
                    <a:xfrm>
                      <a:off x="5484410" y="2578909"/>
                      <a:ext cx="552202" cy="307777"/>
                    </a:xfrm>
                    <a:prstGeom prst="rect">
                      <a:avLst/>
                    </a:prstGeom>
                    <a:blipFill rotWithShape="0">
                      <a:blip r:embed="rId10" cstate="print"/>
                      <a:stretch>
                        <a:fillRect l="-14444" t="-92157" r="-60000" b="-152941"/>
                      </a:stretch>
                    </a:blipFill>
                  </p:spPr>
                  <p:txBody>
                    <a:bodyPr/>
                    <a:lstStyle/>
                    <a:p>
                      <a:r>
                        <a:rPr lang="zh-CN" altLang="en-US">
                          <a:noFill/>
                        </a:rPr>
                        <a:t> </a:t>
                      </a:r>
                    </a:p>
                  </p:txBody>
                </p:sp>
              </mc:Fallback>
            </mc:AlternateContent>
            <p:sp>
              <p:nvSpPr>
                <p:cNvPr id="113" name="Line 14"/>
                <p:cNvSpPr>
                  <a:spLocks noChangeShapeType="1"/>
                </p:cNvSpPr>
                <p:nvPr/>
              </p:nvSpPr>
              <p:spPr bwMode="auto">
                <a:xfrm flipV="1">
                  <a:off x="7806557" y="2777874"/>
                  <a:ext cx="564154" cy="4963"/>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53" name="Line 15"/>
            <p:cNvSpPr>
              <a:spLocks noChangeShapeType="1"/>
            </p:cNvSpPr>
            <p:nvPr/>
          </p:nvSpPr>
          <p:spPr bwMode="auto">
            <a:xfrm flipV="1">
              <a:off x="1139480" y="4752934"/>
              <a:ext cx="1770721" cy="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8" name="圆角矩形标注 147"/>
          <p:cNvSpPr/>
          <p:nvPr/>
        </p:nvSpPr>
        <p:spPr>
          <a:xfrm>
            <a:off x="675161" y="2037806"/>
            <a:ext cx="4053593" cy="1120751"/>
          </a:xfrm>
          <a:prstGeom prst="wedgeRoundRectCallout">
            <a:avLst>
              <a:gd name="adj1" fmla="val 4346"/>
              <a:gd name="adj2" fmla="val 184789"/>
              <a:gd name="adj3" fmla="val 16667"/>
            </a:avLst>
          </a:prstGeom>
          <a:solidFill>
            <a:srgbClr val="CACAFF">
              <a:lumMod val="50000"/>
            </a:srgbClr>
          </a:solidFill>
          <a:ln w="25400" cap="flat" cmpd="sng" algn="ctr">
            <a:solidFill>
              <a:srgbClr val="CACAFF">
                <a:lumMod val="25000"/>
              </a:srgbClr>
            </a:solidFill>
            <a:prstDash val="solid"/>
          </a:ln>
          <a:effectLst/>
        </p:spPr>
        <p:txBody>
          <a:bodyPr rtlCol="0" anchor="ctr" anchorCtr="0"/>
          <a:lstStyle/>
          <a:p>
            <a:pPr lvl="0">
              <a:lnSpc>
                <a:spcPct val="150000"/>
              </a:lnSpc>
            </a:pPr>
            <a:r>
              <a:rPr lang="zh-CN" altLang="en-US" sz="1400" kern="0" dirty="0">
                <a:solidFill>
                  <a:srgbClr val="FFFFFF"/>
                </a:solidFill>
                <a:latin typeface="Arial"/>
                <a:ea typeface="黑体" panose="02010609060101010101" pitchFamily="49" charset="-122"/>
              </a:rPr>
              <a:t>从吞吐量角度：</a:t>
            </a:r>
            <a:endParaRPr lang="en-US" altLang="zh-CN" sz="1400" kern="0" dirty="0">
              <a:solidFill>
                <a:srgbClr val="FFFFFF"/>
              </a:solidFill>
              <a:latin typeface="Arial"/>
              <a:ea typeface="黑体" panose="02010609060101010101" pitchFamily="49" charset="-122"/>
            </a:endParaRPr>
          </a:p>
          <a:p>
            <a:pPr lvl="0">
              <a:lnSpc>
                <a:spcPct val="150000"/>
              </a:lnSpc>
            </a:pPr>
            <a:r>
              <a:rPr lang="zh-CN" altLang="en-US" sz="1400" kern="0" dirty="0">
                <a:solidFill>
                  <a:srgbClr val="FFFFFF"/>
                </a:solidFill>
                <a:latin typeface="Arial"/>
                <a:ea typeface="黑体" panose="02010609060101010101" pitchFamily="49" charset="-122"/>
              </a:rPr>
              <a:t>     运行在总吞吐量接近</a:t>
            </a:r>
            <a:r>
              <a:rPr lang="en-US" altLang="zh-CN" sz="1400" kern="0" dirty="0">
                <a:solidFill>
                  <a:srgbClr val="FFFFFF"/>
                </a:solidFill>
                <a:latin typeface="Arial"/>
                <a:ea typeface="黑体" panose="02010609060101010101" pitchFamily="49" charset="-122"/>
              </a:rPr>
              <a:t>R</a:t>
            </a:r>
            <a:r>
              <a:rPr lang="zh-CN" altLang="en-US" sz="1400" kern="0" dirty="0">
                <a:solidFill>
                  <a:srgbClr val="FFFFFF"/>
                </a:solidFill>
                <a:latin typeface="Arial"/>
                <a:ea typeface="黑体" panose="02010609060101010101" pitchFamily="49" charset="-122"/>
              </a:rPr>
              <a:t>的状态是一个理想状态    </a:t>
            </a:r>
            <a:endParaRPr lang="en-US" altLang="zh-CN" sz="1400" kern="0" dirty="0">
              <a:solidFill>
                <a:srgbClr val="FFFFFF"/>
              </a:solidFill>
              <a:latin typeface="Arial"/>
              <a:ea typeface="黑体" panose="02010609060101010101" pitchFamily="49" charset="-122"/>
            </a:endParaRPr>
          </a:p>
          <a:p>
            <a:pPr lvl="0">
              <a:lnSpc>
                <a:spcPct val="150000"/>
              </a:lnSpc>
            </a:pPr>
            <a:r>
              <a:rPr lang="en-US" altLang="zh-CN" sz="1400" kern="0" dirty="0">
                <a:solidFill>
                  <a:srgbClr val="FFFFFF"/>
                </a:solidFill>
                <a:latin typeface="Arial"/>
                <a:ea typeface="黑体" panose="02010609060101010101" pitchFamily="49" charset="-122"/>
              </a:rPr>
              <a:t>   </a:t>
            </a:r>
            <a:r>
              <a:rPr lang="zh-CN" altLang="en-US" sz="1400" kern="0" dirty="0">
                <a:solidFill>
                  <a:srgbClr val="FFFFFF"/>
                </a:solidFill>
                <a:latin typeface="Arial"/>
                <a:ea typeface="黑体" panose="02010609060101010101" pitchFamily="49" charset="-122"/>
              </a:rPr>
              <a:t>（链路被充分利用）</a:t>
            </a:r>
            <a:endParaRPr kumimoji="0" lang="en-US" altLang="zh-CN" sz="1400" b="0" i="0" u="none" strike="noStrike" kern="0" cap="none" spc="0" normalizeH="0" baseline="0" noProof="0" dirty="0">
              <a:ln>
                <a:noFill/>
              </a:ln>
              <a:solidFill>
                <a:srgbClr val="FFFFFF"/>
              </a:solidFill>
              <a:effectLst/>
              <a:uLnTx/>
              <a:uFillTx/>
              <a:latin typeface="Arial"/>
              <a:ea typeface="黑体" panose="02010609060101010101" pitchFamily="49" charset="-122"/>
            </a:endParaRPr>
          </a:p>
        </p:txBody>
      </p:sp>
      <p:sp>
        <p:nvSpPr>
          <p:cNvPr id="29" name="圆角矩形 28"/>
          <p:cNvSpPr/>
          <p:nvPr/>
        </p:nvSpPr>
        <p:spPr>
          <a:xfrm>
            <a:off x="742021" y="2650407"/>
            <a:ext cx="7596559" cy="1176198"/>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l"/>
            </a:pPr>
            <a:r>
              <a:rPr lang="zh-CN" altLang="en-US" sz="1600" dirty="0">
                <a:solidFill>
                  <a:srgbClr val="FFFFFF"/>
                </a:solidFill>
                <a:latin typeface="Calibri" panose="020F0502020204030204" pitchFamily="34" charset="0"/>
                <a:ea typeface="黑体" panose="02010609060101010101" pitchFamily="49" charset="-122"/>
              </a:rPr>
              <a:t>这种极端理想化的情况中，仍能发现网络拥塞的一种代价：</a:t>
            </a:r>
            <a:endParaRPr lang="en-US" altLang="zh-CN" sz="1600" dirty="0">
              <a:solidFill>
                <a:srgbClr val="FFFFFF"/>
              </a:solidFill>
              <a:latin typeface="Calibri" panose="020F0502020204030204" pitchFamily="34" charset="0"/>
              <a:ea typeface="黑体" panose="02010609060101010101" pitchFamily="49" charset="-122"/>
            </a:endParaRPr>
          </a:p>
          <a:p>
            <a:pPr marL="540000" lvl="1" indent="-288000">
              <a:lnSpc>
                <a:spcPct val="1500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分组到达速率接近链路容量时，分组将经历巨大的排队时延</a:t>
            </a:r>
          </a:p>
        </p:txBody>
      </p:sp>
    </p:spTree>
    <p:custDataLst>
      <p:tags r:id="rId1"/>
    </p:custDataLst>
    <p:extLst>
      <p:ext uri="{BB962C8B-B14F-4D97-AF65-F5344CB8AC3E}">
        <p14:creationId xmlns:p14="http://schemas.microsoft.com/office/powerpoint/2010/main" val="1508165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ssolve">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down)">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down)">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48"/>
                                        </p:tgtEl>
                                        <p:attrNameLst>
                                          <p:attrName>style.visibility</p:attrName>
                                        </p:attrNameLst>
                                      </p:cBhvr>
                                      <p:to>
                                        <p:strVal val="visible"/>
                                      </p:to>
                                    </p:set>
                                    <p:animEffect transition="in" filter="wipe(down)">
                                      <p:cBhvr>
                                        <p:cTn id="35" dur="500"/>
                                        <p:tgtEl>
                                          <p:spTgt spid="14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51"/>
                                        </p:tgtEl>
                                        <p:attrNameLst>
                                          <p:attrName>style.visibility</p:attrName>
                                        </p:attrNameLst>
                                      </p:cBhvr>
                                      <p:to>
                                        <p:strVal val="visible"/>
                                      </p:to>
                                    </p:set>
                                    <p:animEffect transition="in" filter="wipe(down)">
                                      <p:cBhvr>
                                        <p:cTn id="40" dur="500"/>
                                        <p:tgtEl>
                                          <p:spTgt spid="15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grpId="1" nodeType="clickEffect">
                                  <p:stCondLst>
                                    <p:cond delay="0"/>
                                  </p:stCondLst>
                                  <p:childTnLst>
                                    <p:animEffect transition="out" filter="wipe(down)">
                                      <p:cBhvr>
                                        <p:cTn id="44" dur="500"/>
                                        <p:tgtEl>
                                          <p:spTgt spid="148"/>
                                        </p:tgtEl>
                                      </p:cBhvr>
                                    </p:animEffect>
                                    <p:set>
                                      <p:cBhvr>
                                        <p:cTn id="45" dur="1" fill="hold">
                                          <p:stCondLst>
                                            <p:cond delay="499"/>
                                          </p:stCondLst>
                                        </p:cTn>
                                        <p:tgtEl>
                                          <p:spTgt spid="148"/>
                                        </p:tgtEl>
                                        <p:attrNameLst>
                                          <p:attrName>style.visibility</p:attrName>
                                        </p:attrNameLst>
                                      </p:cBhvr>
                                      <p:to>
                                        <p:strVal val="hidden"/>
                                      </p:to>
                                    </p:set>
                                  </p:childTnLst>
                                </p:cTn>
                              </p:par>
                              <p:par>
                                <p:cTn id="46" presetID="22" presetClass="exit" presetSubtype="4" fill="hold" grpId="1" nodeType="withEffect">
                                  <p:stCondLst>
                                    <p:cond delay="0"/>
                                  </p:stCondLst>
                                  <p:childTnLst>
                                    <p:animEffect transition="out" filter="wipe(down)">
                                      <p:cBhvr>
                                        <p:cTn id="47" dur="500"/>
                                        <p:tgtEl>
                                          <p:spTgt spid="151"/>
                                        </p:tgtEl>
                                      </p:cBhvr>
                                    </p:animEffect>
                                    <p:set>
                                      <p:cBhvr>
                                        <p:cTn id="48" dur="1" fill="hold">
                                          <p:stCondLst>
                                            <p:cond delay="499"/>
                                          </p:stCondLst>
                                        </p:cTn>
                                        <p:tgtEl>
                                          <p:spTgt spid="151"/>
                                        </p:tgtEl>
                                        <p:attrNameLst>
                                          <p:attrName>style.visibility</p:attrName>
                                        </p:attrNameLst>
                                      </p:cBhvr>
                                      <p:to>
                                        <p:strVal val="hidden"/>
                                      </p:to>
                                    </p:set>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dissolve">
                                      <p:cBhvr>
                                        <p:cTn id="5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1" grpId="1" animBg="1"/>
      <p:bldP spid="148" grpId="0" animBg="1"/>
      <p:bldP spid="148" grpId="1" animBg="1"/>
      <p:bldP spid="2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组合 175"/>
          <p:cNvGrpSpPr/>
          <p:nvPr/>
        </p:nvGrpSpPr>
        <p:grpSpPr>
          <a:xfrm>
            <a:off x="3954677" y="4198892"/>
            <a:ext cx="5082077" cy="2637337"/>
            <a:chOff x="4021382" y="3962876"/>
            <a:chExt cx="5082077" cy="2637337"/>
          </a:xfrm>
        </p:grpSpPr>
        <p:grpSp>
          <p:nvGrpSpPr>
            <p:cNvPr id="149" name="组合 148"/>
            <p:cNvGrpSpPr/>
            <p:nvPr/>
          </p:nvGrpSpPr>
          <p:grpSpPr>
            <a:xfrm>
              <a:off x="4021382" y="3962876"/>
              <a:ext cx="5082077" cy="2637337"/>
              <a:chOff x="3803136" y="2882434"/>
              <a:chExt cx="5082077" cy="2637337"/>
            </a:xfrm>
          </p:grpSpPr>
          <p:grpSp>
            <p:nvGrpSpPr>
              <p:cNvPr id="72" name="组合 71"/>
              <p:cNvGrpSpPr/>
              <p:nvPr/>
            </p:nvGrpSpPr>
            <p:grpSpPr>
              <a:xfrm>
                <a:off x="7680855" y="4208217"/>
                <a:ext cx="629579" cy="858379"/>
                <a:chOff x="5676441" y="3010304"/>
                <a:chExt cx="629579" cy="858379"/>
              </a:xfrm>
            </p:grpSpPr>
            <p:sp>
              <p:nvSpPr>
                <p:cNvPr id="73" name="流程图: 手动操作 72"/>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p:cNvGrpSpPr/>
                <p:nvPr/>
              </p:nvGrpSpPr>
              <p:grpSpPr>
                <a:xfrm>
                  <a:off x="5820802" y="3010304"/>
                  <a:ext cx="485218" cy="858379"/>
                  <a:chOff x="5511024" y="2736038"/>
                  <a:chExt cx="485218" cy="858379"/>
                </a:xfrm>
              </p:grpSpPr>
              <p:sp>
                <p:nvSpPr>
                  <p:cNvPr id="75" name="矩形 74"/>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7" name="直接连接符 76"/>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直接连接符 77"/>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9" name="直接连接符 78"/>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直接连接符 79"/>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30" name="组合 129"/>
              <p:cNvGrpSpPr/>
              <p:nvPr/>
            </p:nvGrpSpPr>
            <p:grpSpPr>
              <a:xfrm>
                <a:off x="8255634" y="2978823"/>
                <a:ext cx="629579" cy="858379"/>
                <a:chOff x="5676441" y="3010304"/>
                <a:chExt cx="629579" cy="858379"/>
              </a:xfrm>
            </p:grpSpPr>
            <p:sp>
              <p:nvSpPr>
                <p:cNvPr id="131" name="流程图: 手动操作 130"/>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2" name="组合 131"/>
                <p:cNvGrpSpPr/>
                <p:nvPr/>
              </p:nvGrpSpPr>
              <p:grpSpPr>
                <a:xfrm>
                  <a:off x="5820802" y="3010304"/>
                  <a:ext cx="485218" cy="858379"/>
                  <a:chOff x="5511024" y="2736038"/>
                  <a:chExt cx="485218" cy="858379"/>
                </a:xfrm>
              </p:grpSpPr>
              <p:sp>
                <p:nvSpPr>
                  <p:cNvPr id="133" name="矩形 132"/>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4" name="直接连接符 133"/>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5" name="直接连接符 134"/>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6" name="直接连接符 135"/>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7" name="直接连接符 136"/>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38" name="直接连接符 137"/>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87" name="组合 86"/>
              <p:cNvGrpSpPr/>
              <p:nvPr/>
            </p:nvGrpSpPr>
            <p:grpSpPr>
              <a:xfrm>
                <a:off x="4613316" y="2882434"/>
                <a:ext cx="660918" cy="858379"/>
                <a:chOff x="5820802" y="3010304"/>
                <a:chExt cx="660918" cy="858379"/>
              </a:xfrm>
            </p:grpSpPr>
            <p:sp>
              <p:nvSpPr>
                <p:cNvPr id="88" name="流程图: 手动操作 87"/>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9" name="组合 88"/>
                <p:cNvGrpSpPr/>
                <p:nvPr/>
              </p:nvGrpSpPr>
              <p:grpSpPr>
                <a:xfrm>
                  <a:off x="5820802" y="3010304"/>
                  <a:ext cx="485218" cy="858379"/>
                  <a:chOff x="5511024" y="2736038"/>
                  <a:chExt cx="485218" cy="858379"/>
                </a:xfrm>
              </p:grpSpPr>
              <p:sp>
                <p:nvSpPr>
                  <p:cNvPr id="90" name="矩形 89"/>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直接连接符 91"/>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直接连接符 92"/>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4" name="直接连接符 93"/>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5" name="直接连接符 94"/>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39" name="组合 138"/>
              <p:cNvGrpSpPr/>
              <p:nvPr/>
            </p:nvGrpSpPr>
            <p:grpSpPr>
              <a:xfrm>
                <a:off x="3803136" y="4103387"/>
                <a:ext cx="660918" cy="858379"/>
                <a:chOff x="5820802" y="3010304"/>
                <a:chExt cx="660918" cy="858379"/>
              </a:xfrm>
            </p:grpSpPr>
            <p:sp>
              <p:nvSpPr>
                <p:cNvPr id="140" name="流程图: 手动操作 139"/>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1" name="组合 140"/>
                <p:cNvGrpSpPr/>
                <p:nvPr/>
              </p:nvGrpSpPr>
              <p:grpSpPr>
                <a:xfrm>
                  <a:off x="5820802" y="3010304"/>
                  <a:ext cx="485218" cy="858379"/>
                  <a:chOff x="5511024" y="2736038"/>
                  <a:chExt cx="485218" cy="858379"/>
                </a:xfrm>
              </p:grpSpPr>
              <p:sp>
                <p:nvSpPr>
                  <p:cNvPr id="142" name="矩形 141"/>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3" name="直接连接符 142"/>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4" name="直接连接符 143"/>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5" name="直接连接符 144"/>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6" name="直接连接符 145"/>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直接连接符 146"/>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8" name="组合 17"/>
              <p:cNvGrpSpPr/>
              <p:nvPr/>
            </p:nvGrpSpPr>
            <p:grpSpPr>
              <a:xfrm>
                <a:off x="4599024" y="3821194"/>
                <a:ext cx="3615832" cy="1161627"/>
                <a:chOff x="4727298" y="3834236"/>
                <a:chExt cx="3615832" cy="1161627"/>
              </a:xfrm>
            </p:grpSpPr>
            <p:sp>
              <p:nvSpPr>
                <p:cNvPr id="8" name="Line 22"/>
                <p:cNvSpPr>
                  <a:spLocks noChangeShapeType="1"/>
                </p:cNvSpPr>
                <p:nvPr/>
              </p:nvSpPr>
              <p:spPr bwMode="auto">
                <a:xfrm flipH="1">
                  <a:off x="5188376" y="3834236"/>
                  <a:ext cx="936625" cy="1125538"/>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9" name="Line 23"/>
                <p:cNvSpPr>
                  <a:spLocks noChangeShapeType="1"/>
                </p:cNvSpPr>
                <p:nvPr/>
              </p:nvSpPr>
              <p:spPr bwMode="auto">
                <a:xfrm flipH="1">
                  <a:off x="5668016" y="3840826"/>
                  <a:ext cx="442912" cy="1588"/>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0" name="Line 74"/>
                <p:cNvSpPr>
                  <a:spLocks noChangeShapeType="1"/>
                </p:cNvSpPr>
                <p:nvPr/>
              </p:nvSpPr>
              <p:spPr bwMode="auto">
                <a:xfrm flipH="1">
                  <a:off x="4727298" y="4945782"/>
                  <a:ext cx="461078" cy="0"/>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1" name="Line 124"/>
                <p:cNvSpPr>
                  <a:spLocks noChangeShapeType="1"/>
                </p:cNvSpPr>
                <p:nvPr/>
              </p:nvSpPr>
              <p:spPr bwMode="auto">
                <a:xfrm flipH="1">
                  <a:off x="5752191" y="4389438"/>
                  <a:ext cx="1777693" cy="0"/>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5" name="Line 126"/>
                <p:cNvSpPr>
                  <a:spLocks noChangeShapeType="1"/>
                </p:cNvSpPr>
                <p:nvPr/>
              </p:nvSpPr>
              <p:spPr bwMode="auto">
                <a:xfrm flipH="1">
                  <a:off x="6990580" y="3870325"/>
                  <a:ext cx="936625" cy="1125538"/>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 name="Line 127"/>
                <p:cNvSpPr>
                  <a:spLocks noChangeShapeType="1"/>
                </p:cNvSpPr>
                <p:nvPr/>
              </p:nvSpPr>
              <p:spPr bwMode="auto">
                <a:xfrm flipH="1">
                  <a:off x="6981055" y="4991918"/>
                  <a:ext cx="788313" cy="3945"/>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 name="Line 128"/>
                <p:cNvSpPr>
                  <a:spLocks noChangeShapeType="1"/>
                </p:cNvSpPr>
                <p:nvPr/>
              </p:nvSpPr>
              <p:spPr bwMode="auto">
                <a:xfrm flipH="1">
                  <a:off x="7897043" y="3881438"/>
                  <a:ext cx="446087" cy="0"/>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grpSp>
          <p:pic>
            <p:nvPicPr>
              <p:cNvPr id="13" name="Picture 129" descr="抽象图标21黄"/>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436" y="4252482"/>
                <a:ext cx="385762" cy="2367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3054" y="4236242"/>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9" name="Picture 129" descr="抽象图标21黄"/>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3114" y="4268235"/>
                <a:ext cx="385762" cy="272124"/>
              </a:xfrm>
              <a:prstGeom prst="rect">
                <a:avLst/>
              </a:prstGeom>
              <a:noFill/>
              <a:extLst>
                <a:ext uri="{909E8E84-426E-40DD-AFC4-6F175D3DCCD1}">
                  <a14:hiddenFill xmlns:a14="http://schemas.microsoft.com/office/drawing/2010/main">
                    <a:solidFill>
                      <a:srgbClr val="FFFFFF"/>
                    </a:solidFill>
                  </a14:hiddenFill>
                </a:ext>
              </a:extLst>
            </p:spPr>
          </p:pic>
          <p:pic>
            <p:nvPicPr>
              <p:cNvPr id="20" name="内容占位符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4311" y="3374529"/>
                <a:ext cx="712807" cy="593726"/>
              </a:xfrm>
              <a:prstGeom prst="rect">
                <a:avLst/>
              </a:prstGeom>
            </p:spPr>
          </p:pic>
          <p:pic>
            <p:nvPicPr>
              <p:cNvPr id="21" name="内容占位符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5156" y="4572295"/>
                <a:ext cx="712807" cy="593726"/>
              </a:xfrm>
              <a:prstGeom prst="rect">
                <a:avLst/>
              </a:prstGeom>
            </p:spPr>
          </p:pic>
          <p:pic>
            <p:nvPicPr>
              <p:cNvPr id="22" name="内容占位符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12404" y="3492810"/>
                <a:ext cx="712807" cy="593726"/>
              </a:xfrm>
              <a:prstGeom prst="rect">
                <a:avLst/>
              </a:prstGeom>
            </p:spPr>
          </p:pic>
          <p:pic>
            <p:nvPicPr>
              <p:cNvPr id="23" name="内容占位符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32320" y="4648520"/>
                <a:ext cx="712807" cy="593726"/>
              </a:xfrm>
              <a:prstGeom prst="rect">
                <a:avLst/>
              </a:prstGeom>
            </p:spPr>
          </p:pic>
          <p:sp>
            <p:nvSpPr>
              <p:cNvPr id="82" name="Text Box 72"/>
              <p:cNvSpPr txBox="1">
                <a:spLocks noChangeArrowheads="1"/>
              </p:cNvSpPr>
              <p:nvPr/>
            </p:nvSpPr>
            <p:spPr bwMode="auto">
              <a:xfrm>
                <a:off x="5105286" y="3105965"/>
                <a:ext cx="858020" cy="314325"/>
              </a:xfrm>
              <a:prstGeom prst="rect">
                <a:avLst/>
              </a:prstGeom>
              <a:noFill/>
              <a:ln w="9525">
                <a:noFill/>
                <a:miter lim="800000"/>
                <a:headEnd/>
                <a:tailEnd/>
              </a:ln>
            </p:spPr>
            <p:txBody>
              <a:body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A</a:t>
                </a:r>
              </a:p>
            </p:txBody>
          </p:sp>
          <p:sp>
            <p:nvSpPr>
              <p:cNvPr id="83" name="Text Box 72"/>
              <p:cNvSpPr txBox="1">
                <a:spLocks noChangeArrowheads="1"/>
              </p:cNvSpPr>
              <p:nvPr/>
            </p:nvSpPr>
            <p:spPr bwMode="auto">
              <a:xfrm>
                <a:off x="4359749" y="4322756"/>
                <a:ext cx="858020" cy="314325"/>
              </a:xfrm>
              <a:prstGeom prst="rect">
                <a:avLst/>
              </a:prstGeom>
              <a:noFill/>
              <a:ln w="9525">
                <a:noFill/>
                <a:miter lim="800000"/>
                <a:headEnd/>
                <a:tailEnd/>
              </a:ln>
            </p:spPr>
            <p:txBody>
              <a:body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B</a:t>
                </a:r>
              </a:p>
            </p:txBody>
          </p:sp>
          <p:sp>
            <p:nvSpPr>
              <p:cNvPr id="84" name="Text Box 72"/>
              <p:cNvSpPr txBox="1">
                <a:spLocks noChangeArrowheads="1"/>
              </p:cNvSpPr>
              <p:nvPr/>
            </p:nvSpPr>
            <p:spPr bwMode="auto">
              <a:xfrm>
                <a:off x="7655527" y="3197153"/>
                <a:ext cx="858020" cy="373833"/>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C</a:t>
                </a:r>
              </a:p>
            </p:txBody>
          </p:sp>
          <p:sp>
            <p:nvSpPr>
              <p:cNvPr id="85" name="Text Box 72"/>
              <p:cNvSpPr txBox="1">
                <a:spLocks noChangeArrowheads="1"/>
              </p:cNvSpPr>
              <p:nvPr/>
            </p:nvSpPr>
            <p:spPr bwMode="auto">
              <a:xfrm>
                <a:off x="7008957" y="5205446"/>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D</a:t>
                </a:r>
              </a:p>
            </p:txBody>
          </p:sp>
        </p:grpSp>
        <p:grpSp>
          <p:nvGrpSpPr>
            <p:cNvPr id="164" name="Group 229"/>
            <p:cNvGrpSpPr>
              <a:grpSpLocks/>
            </p:cNvGrpSpPr>
            <p:nvPr/>
          </p:nvGrpSpPr>
          <p:grpSpPr bwMode="auto">
            <a:xfrm>
              <a:off x="6303442" y="5157516"/>
              <a:ext cx="680349" cy="216527"/>
              <a:chOff x="10808" y="10250"/>
              <a:chExt cx="1018" cy="403"/>
            </a:xfrm>
          </p:grpSpPr>
          <p:sp>
            <p:nvSpPr>
              <p:cNvPr id="165"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p>
                <a:pPr fontAlgn="base">
                  <a:spcBef>
                    <a:spcPct val="0"/>
                  </a:spcBef>
                  <a:spcAft>
                    <a:spcPct val="0"/>
                  </a:spcAft>
                </a:pPr>
                <a:endParaRPr lang="zh-CN" altLang="en-US">
                  <a:solidFill>
                    <a:prstClr val="black"/>
                  </a:solidFill>
                </a:endParaRPr>
              </a:p>
            </p:txBody>
          </p:sp>
          <p:sp>
            <p:nvSpPr>
              <p:cNvPr id="166"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7"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8"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69"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0"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1"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2"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3"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4"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p>
                <a:pPr fontAlgn="base">
                  <a:spcBef>
                    <a:spcPct val="0"/>
                  </a:spcBef>
                  <a:spcAft>
                    <a:spcPct val="0"/>
                  </a:spcAft>
                </a:pPr>
                <a:endParaRPr lang="zh-CN" altLang="en-US">
                  <a:solidFill>
                    <a:prstClr val="black"/>
                  </a:solidFill>
                  <a:latin typeface="Arial" charset="0"/>
                </a:endParaRPr>
              </a:p>
            </p:txBody>
          </p:sp>
          <p:sp>
            <p:nvSpPr>
              <p:cNvPr id="175"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p>
                <a:pPr fontAlgn="base">
                  <a:spcBef>
                    <a:spcPct val="0"/>
                  </a:spcBef>
                  <a:spcAft>
                    <a:spcPct val="0"/>
                  </a:spcAft>
                </a:pPr>
                <a:endParaRPr lang="zh-CN" altLang="en-US">
                  <a:solidFill>
                    <a:prstClr val="black"/>
                  </a:solidFill>
                  <a:latin typeface="Arial" charset="0"/>
                </a:endParaRPr>
              </a:p>
            </p:txBody>
          </p:sp>
        </p:grpSp>
      </p:grpSp>
      <p:sp>
        <p:nvSpPr>
          <p:cNvPr id="2" name="标题 1"/>
          <p:cNvSpPr>
            <a:spLocks noGrp="1"/>
          </p:cNvSpPr>
          <p:nvPr>
            <p:ph type="title"/>
          </p:nvPr>
        </p:nvSpPr>
        <p:spPr/>
        <p:txBody>
          <a:bodyPr/>
          <a:lstStyle/>
          <a:p>
            <a:r>
              <a:rPr lang="zh-CN" altLang="en-US" dirty="0"/>
              <a:t>网络拥塞</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31</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cxnSp>
        <p:nvCxnSpPr>
          <p:cNvPr id="104" name="直接连接符 103"/>
          <p:cNvCxnSpPr/>
          <p:nvPr/>
        </p:nvCxnSpPr>
        <p:spPr>
          <a:xfrm>
            <a:off x="5011817" y="4272301"/>
            <a:ext cx="0" cy="856451"/>
          </a:xfrm>
          <a:prstGeom prst="line">
            <a:avLst/>
          </a:prstGeom>
          <a:noFill/>
          <a:ln w="38100" cmpd="sng">
            <a:solidFill>
              <a:schemeClr val="accent5">
                <a:lumMod val="50000"/>
              </a:schemeClr>
            </a:solidFill>
            <a:round/>
            <a:headEnd type="none" w="med" len="med"/>
            <a:tailEnd type="none" w="med" len="med"/>
          </a:ln>
        </p:spPr>
      </p:cxnSp>
      <p:cxnSp>
        <p:nvCxnSpPr>
          <p:cNvPr id="111" name="直接连接符 110"/>
          <p:cNvCxnSpPr/>
          <p:nvPr/>
        </p:nvCxnSpPr>
        <p:spPr>
          <a:xfrm>
            <a:off x="5017921" y="5127997"/>
            <a:ext cx="1130347" cy="0"/>
          </a:xfrm>
          <a:prstGeom prst="line">
            <a:avLst/>
          </a:prstGeom>
          <a:noFill/>
          <a:ln w="38100" cmpd="sng">
            <a:solidFill>
              <a:schemeClr val="accent5">
                <a:lumMod val="50000"/>
              </a:schemeClr>
            </a:solidFill>
            <a:round/>
            <a:headEnd type="none" w="med" len="med"/>
            <a:tailEnd type="none" w="med" len="med"/>
          </a:ln>
        </p:spPr>
      </p:cxnSp>
      <p:cxnSp>
        <p:nvCxnSpPr>
          <p:cNvPr id="123" name="直接连接符 122"/>
          <p:cNvCxnSpPr/>
          <p:nvPr/>
        </p:nvCxnSpPr>
        <p:spPr>
          <a:xfrm flipV="1">
            <a:off x="5707494" y="5127378"/>
            <a:ext cx="427631" cy="569594"/>
          </a:xfrm>
          <a:prstGeom prst="line">
            <a:avLst/>
          </a:prstGeom>
          <a:noFill/>
          <a:ln w="38100" cmpd="sng">
            <a:solidFill>
              <a:schemeClr val="accent5">
                <a:lumMod val="50000"/>
              </a:schemeClr>
            </a:solidFill>
            <a:round/>
            <a:headEnd type="none" w="med" len="med"/>
            <a:tailEnd type="none" w="med" len="med"/>
          </a:ln>
        </p:spPr>
      </p:cxnSp>
      <p:cxnSp>
        <p:nvCxnSpPr>
          <p:cNvPr id="129" name="直接连接符 128"/>
          <p:cNvCxnSpPr/>
          <p:nvPr/>
        </p:nvCxnSpPr>
        <p:spPr>
          <a:xfrm>
            <a:off x="5697680" y="5693623"/>
            <a:ext cx="1855471" cy="0"/>
          </a:xfrm>
          <a:prstGeom prst="line">
            <a:avLst/>
          </a:prstGeom>
          <a:noFill/>
          <a:ln w="38100" cmpd="sng">
            <a:solidFill>
              <a:schemeClr val="accent5">
                <a:lumMod val="50000"/>
              </a:schemeClr>
            </a:solidFill>
            <a:round/>
            <a:headEnd type="none" w="med" len="med"/>
            <a:tailEnd type="none" w="med" len="med"/>
          </a:ln>
        </p:spPr>
      </p:cxnSp>
      <p:cxnSp>
        <p:nvCxnSpPr>
          <p:cNvPr id="155" name="直接连接符 154"/>
          <p:cNvCxnSpPr/>
          <p:nvPr/>
        </p:nvCxnSpPr>
        <p:spPr>
          <a:xfrm flipV="1">
            <a:off x="7519677" y="5238379"/>
            <a:ext cx="370707" cy="493772"/>
          </a:xfrm>
          <a:prstGeom prst="line">
            <a:avLst/>
          </a:prstGeom>
          <a:noFill/>
          <a:ln w="38100" cmpd="sng">
            <a:solidFill>
              <a:schemeClr val="accent5">
                <a:lumMod val="50000"/>
              </a:schemeClr>
            </a:solidFill>
            <a:round/>
            <a:headEnd type="none" w="med" len="med"/>
            <a:tailEnd type="none" w="med" len="med"/>
          </a:ln>
        </p:spPr>
      </p:cxnSp>
      <p:cxnSp>
        <p:nvCxnSpPr>
          <p:cNvPr id="156" name="直接连接符 155"/>
          <p:cNvCxnSpPr/>
          <p:nvPr/>
        </p:nvCxnSpPr>
        <p:spPr>
          <a:xfrm>
            <a:off x="7892813" y="5207109"/>
            <a:ext cx="903402" cy="0"/>
          </a:xfrm>
          <a:prstGeom prst="line">
            <a:avLst/>
          </a:prstGeom>
          <a:noFill/>
          <a:ln w="38100" cmpd="sng">
            <a:solidFill>
              <a:schemeClr val="accent5">
                <a:lumMod val="50000"/>
              </a:schemeClr>
            </a:solidFill>
            <a:round/>
            <a:headEnd type="none" w="med" len="med"/>
            <a:tailEnd type="none" w="med" len="med"/>
          </a:ln>
        </p:spPr>
      </p:cxnSp>
      <p:cxnSp>
        <p:nvCxnSpPr>
          <p:cNvPr id="159" name="直接连接符 158"/>
          <p:cNvCxnSpPr/>
          <p:nvPr/>
        </p:nvCxnSpPr>
        <p:spPr>
          <a:xfrm>
            <a:off x="8789789" y="4347011"/>
            <a:ext cx="0" cy="856451"/>
          </a:xfrm>
          <a:prstGeom prst="line">
            <a:avLst/>
          </a:prstGeom>
          <a:noFill/>
          <a:ln w="38100" cmpd="sng">
            <a:solidFill>
              <a:schemeClr val="accent5">
                <a:lumMod val="50000"/>
              </a:schemeClr>
            </a:solidFill>
            <a:round/>
            <a:headEnd type="triangle" w="med" len="lg"/>
            <a:tailEnd type="none" w="med" len="med"/>
          </a:ln>
        </p:spPr>
      </p:cxnSp>
      <p:cxnSp>
        <p:nvCxnSpPr>
          <p:cNvPr id="177" name="直接连接符 176"/>
          <p:cNvCxnSpPr/>
          <p:nvPr/>
        </p:nvCxnSpPr>
        <p:spPr>
          <a:xfrm>
            <a:off x="4214522" y="5501795"/>
            <a:ext cx="0" cy="735437"/>
          </a:xfrm>
          <a:prstGeom prst="line">
            <a:avLst/>
          </a:prstGeom>
          <a:noFill/>
          <a:ln w="38100" cmpd="sng">
            <a:solidFill>
              <a:schemeClr val="accent5">
                <a:lumMod val="50000"/>
              </a:schemeClr>
            </a:solidFill>
            <a:round/>
            <a:headEnd type="none" w="med" len="med"/>
            <a:tailEnd type="none" w="med" len="med"/>
          </a:ln>
        </p:spPr>
      </p:cxnSp>
      <p:cxnSp>
        <p:nvCxnSpPr>
          <p:cNvPr id="178" name="直接连接符 177"/>
          <p:cNvCxnSpPr/>
          <p:nvPr/>
        </p:nvCxnSpPr>
        <p:spPr>
          <a:xfrm>
            <a:off x="4210381" y="6225654"/>
            <a:ext cx="1030982" cy="0"/>
          </a:xfrm>
          <a:prstGeom prst="line">
            <a:avLst/>
          </a:prstGeom>
          <a:noFill/>
          <a:ln w="38100" cmpd="sng">
            <a:solidFill>
              <a:schemeClr val="accent5">
                <a:lumMod val="50000"/>
              </a:schemeClr>
            </a:solidFill>
            <a:round/>
            <a:headEnd type="none" w="med" len="med"/>
            <a:tailEnd type="none" w="med" len="med"/>
          </a:ln>
        </p:spPr>
      </p:cxnSp>
      <p:cxnSp>
        <p:nvCxnSpPr>
          <p:cNvPr id="181" name="直接连接符 180"/>
          <p:cNvCxnSpPr/>
          <p:nvPr/>
        </p:nvCxnSpPr>
        <p:spPr>
          <a:xfrm flipV="1">
            <a:off x="5242120" y="5768069"/>
            <a:ext cx="370707" cy="493772"/>
          </a:xfrm>
          <a:prstGeom prst="line">
            <a:avLst/>
          </a:prstGeom>
          <a:noFill/>
          <a:ln w="38100" cmpd="sng">
            <a:solidFill>
              <a:schemeClr val="accent5">
                <a:lumMod val="50000"/>
              </a:schemeClr>
            </a:solidFill>
            <a:round/>
            <a:headEnd type="none" w="med" len="med"/>
            <a:tailEnd type="none" w="med" len="med"/>
          </a:ln>
        </p:spPr>
      </p:cxnSp>
      <p:cxnSp>
        <p:nvCxnSpPr>
          <p:cNvPr id="182" name="直接连接符 181"/>
          <p:cNvCxnSpPr/>
          <p:nvPr/>
        </p:nvCxnSpPr>
        <p:spPr>
          <a:xfrm>
            <a:off x="5583094" y="5768069"/>
            <a:ext cx="1855471" cy="0"/>
          </a:xfrm>
          <a:prstGeom prst="line">
            <a:avLst/>
          </a:prstGeom>
          <a:noFill/>
          <a:ln w="38100" cmpd="sng">
            <a:solidFill>
              <a:schemeClr val="accent5">
                <a:lumMod val="50000"/>
              </a:schemeClr>
            </a:solidFill>
            <a:round/>
            <a:headEnd type="none" w="med" len="med"/>
            <a:tailEnd type="none" w="med" len="med"/>
          </a:ln>
        </p:spPr>
      </p:cxnSp>
      <p:cxnSp>
        <p:nvCxnSpPr>
          <p:cNvPr id="183" name="直接连接符 182"/>
          <p:cNvCxnSpPr/>
          <p:nvPr/>
        </p:nvCxnSpPr>
        <p:spPr>
          <a:xfrm flipV="1">
            <a:off x="6995490" y="5764918"/>
            <a:ext cx="427631" cy="569594"/>
          </a:xfrm>
          <a:prstGeom prst="line">
            <a:avLst/>
          </a:prstGeom>
          <a:noFill/>
          <a:ln w="38100" cmpd="sng">
            <a:solidFill>
              <a:schemeClr val="accent5">
                <a:lumMod val="50000"/>
              </a:schemeClr>
            </a:solidFill>
            <a:round/>
            <a:headEnd type="none" w="med" len="med"/>
            <a:tailEnd type="none" w="med" len="med"/>
          </a:ln>
        </p:spPr>
      </p:cxnSp>
      <p:cxnSp>
        <p:nvCxnSpPr>
          <p:cNvPr id="184" name="直接连接符 183"/>
          <p:cNvCxnSpPr/>
          <p:nvPr/>
        </p:nvCxnSpPr>
        <p:spPr>
          <a:xfrm>
            <a:off x="7013847" y="6295334"/>
            <a:ext cx="1209870" cy="0"/>
          </a:xfrm>
          <a:prstGeom prst="line">
            <a:avLst/>
          </a:prstGeom>
          <a:noFill/>
          <a:ln w="38100" cmpd="sng">
            <a:solidFill>
              <a:schemeClr val="accent5">
                <a:lumMod val="50000"/>
              </a:schemeClr>
            </a:solidFill>
            <a:round/>
            <a:headEnd type="none" w="med" len="med"/>
            <a:tailEnd type="none" w="med" len="med"/>
          </a:ln>
        </p:spPr>
      </p:cxnSp>
      <p:cxnSp>
        <p:nvCxnSpPr>
          <p:cNvPr id="186" name="直接连接符 185"/>
          <p:cNvCxnSpPr/>
          <p:nvPr/>
        </p:nvCxnSpPr>
        <p:spPr>
          <a:xfrm>
            <a:off x="8215010" y="5460527"/>
            <a:ext cx="0" cy="856451"/>
          </a:xfrm>
          <a:prstGeom prst="line">
            <a:avLst/>
          </a:prstGeom>
          <a:noFill/>
          <a:ln w="38100" cmpd="sng">
            <a:solidFill>
              <a:schemeClr val="accent5">
                <a:lumMod val="50000"/>
              </a:schemeClr>
            </a:solidFill>
            <a:round/>
            <a:headEnd type="triangle" w="med" len="lg"/>
            <a:tailEnd type="none" w="med" len="med"/>
          </a:ln>
        </p:spPr>
      </p:cxnSp>
      <mc:AlternateContent xmlns:mc="http://schemas.openxmlformats.org/markup-compatibility/2006" xmlns:a14="http://schemas.microsoft.com/office/drawing/2010/main">
        <mc:Choice Requires="a14">
          <p:sp>
            <p:nvSpPr>
              <p:cNvPr id="187" name="Text Box 73"/>
              <p:cNvSpPr txBox="1">
                <a:spLocks noChangeArrowheads="1"/>
              </p:cNvSpPr>
              <p:nvPr/>
            </p:nvSpPr>
            <p:spPr bwMode="auto">
              <a:xfrm>
                <a:off x="5517280" y="3715400"/>
                <a:ext cx="2263607" cy="644704"/>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left"/>
                    </m:oMathParaPr>
                    <m:oMath xmlns:m="http://schemas.openxmlformats.org/officeDocument/2006/math">
                      <m:sSubSup>
                        <m:sSubSupPr>
                          <m:ctrlPr>
                            <a:rPr lang="en-US" altLang="zh-CN" i="1" smtClean="0">
                              <a:solidFill>
                                <a:srgbClr val="FF0066"/>
                              </a:solidFill>
                              <a:latin typeface="Cambria Math" panose="02040503050406030204" pitchFamily="18" charset="0"/>
                            </a:rPr>
                          </m:ctrlPr>
                        </m:sSubSupPr>
                        <m:e>
                          <m:r>
                            <a:rPr lang="zh-CN" altLang="en-US" i="1">
                              <a:solidFill>
                                <a:srgbClr val="FF0066"/>
                              </a:solidFill>
                              <a:latin typeface="Cambria Math" panose="02040503050406030204" pitchFamily="18" charset="0"/>
                            </a:rPr>
                            <m:t>𝜆</m:t>
                          </m:r>
                        </m:e>
                        <m:sub>
                          <m:r>
                            <a:rPr lang="en-US" altLang="zh-CN" i="1">
                              <a:solidFill>
                                <a:srgbClr val="FF0066"/>
                              </a:solidFill>
                              <a:latin typeface="Cambria Math" panose="02040503050406030204" pitchFamily="18" charset="0"/>
                            </a:rPr>
                            <m:t>𝑖𝑛</m:t>
                          </m:r>
                        </m:sub>
                        <m:sup>
                          <m:r>
                            <a:rPr lang="en-US" altLang="zh-CN" i="1">
                              <a:solidFill>
                                <a:srgbClr val="FF0066"/>
                              </a:solidFill>
                              <a:latin typeface="Cambria Math" panose="02040503050406030204" pitchFamily="18" charset="0"/>
                            </a:rPr>
                            <m:t>′</m:t>
                          </m:r>
                        </m:sup>
                      </m:sSubSup>
                    </m:oMath>
                  </m:oMathPara>
                </a14:m>
                <a:endParaRPr lang="en-US" altLang="zh-CN" dirty="0">
                  <a:solidFill>
                    <a:srgbClr val="FF0066"/>
                  </a:solidFill>
                  <a:latin typeface="Calibri" panose="020F0502020204030204" pitchFamily="34" charset="0"/>
                  <a:ea typeface="华文楷体" panose="02010600040101010101" pitchFamily="2" charset="-122"/>
                </a:endParaRPr>
              </a:p>
              <a:p>
                <a:pPr fontAlgn="base">
                  <a:spcBef>
                    <a:spcPct val="0"/>
                  </a:spcBef>
                  <a:spcAft>
                    <a:spcPct val="0"/>
                  </a:spcAft>
                </a:pPr>
                <a:r>
                  <a:rPr lang="zh-CN" altLang="en-US" sz="1600" dirty="0">
                    <a:solidFill>
                      <a:srgbClr val="FF0066"/>
                    </a:solidFill>
                    <a:latin typeface="Calibri" panose="020F0502020204030204" pitchFamily="34" charset="0"/>
                    <a:ea typeface="华文楷体" panose="02010600040101010101" pitchFamily="2" charset="-122"/>
                  </a:rPr>
                  <a:t>原始数据</a:t>
                </a:r>
                <a:r>
                  <a:rPr lang="en-US" altLang="zh-CN" sz="1600" dirty="0">
                    <a:solidFill>
                      <a:srgbClr val="FF0066"/>
                    </a:solidFill>
                    <a:latin typeface="Calibri" panose="020F0502020204030204" pitchFamily="34" charset="0"/>
                    <a:ea typeface="华文楷体" panose="02010600040101010101" pitchFamily="2" charset="-122"/>
                  </a:rPr>
                  <a:t>+</a:t>
                </a:r>
                <a:r>
                  <a:rPr lang="zh-CN" altLang="en-US" sz="1600" dirty="0">
                    <a:solidFill>
                      <a:srgbClr val="FF0066"/>
                    </a:solidFill>
                    <a:latin typeface="Calibri" panose="020F0502020204030204" pitchFamily="34" charset="0"/>
                    <a:ea typeface="华文楷体" panose="02010600040101010101" pitchFamily="2" charset="-122"/>
                  </a:rPr>
                  <a:t>重传数据</a:t>
                </a:r>
              </a:p>
            </p:txBody>
          </p:sp>
        </mc:Choice>
        <mc:Fallback xmlns="">
          <p:sp>
            <p:nvSpPr>
              <p:cNvPr id="187" name="Text Box 73"/>
              <p:cNvSpPr txBox="1">
                <a:spLocks noRot="1" noChangeAspect="1" noMove="1" noResize="1" noEditPoints="1" noAdjustHandles="1" noChangeArrowheads="1" noChangeShapeType="1" noTextEdit="1"/>
              </p:cNvSpPr>
              <p:nvPr/>
            </p:nvSpPr>
            <p:spPr bwMode="auto">
              <a:xfrm>
                <a:off x="5517280" y="3715400"/>
                <a:ext cx="2263607" cy="644704"/>
              </a:xfrm>
              <a:prstGeom prst="rect">
                <a:avLst/>
              </a:prstGeom>
              <a:blipFill rotWithShape="0">
                <a:blip r:embed="rId8" cstate="print"/>
                <a:stretch>
                  <a:fillRect l="-1348" b="-7547"/>
                </a:stretch>
              </a:blipFill>
              <a:ln w="9525">
                <a:noFill/>
                <a:miter lim="800000"/>
                <a:headEnd/>
                <a:tailEnd/>
              </a:ln>
            </p:spPr>
            <p:txBody>
              <a:bodyPr/>
              <a:lstStyle/>
              <a:p>
                <a:r>
                  <a:rPr lang="zh-CN" altLang="en-US">
                    <a:noFill/>
                  </a:rPr>
                  <a:t> </a:t>
                </a:r>
              </a:p>
            </p:txBody>
          </p:sp>
        </mc:Fallback>
      </mc:AlternateContent>
      <p:sp>
        <p:nvSpPr>
          <p:cNvPr id="188" name="Line 225"/>
          <p:cNvSpPr>
            <a:spLocks noChangeShapeType="1"/>
          </p:cNvSpPr>
          <p:nvPr/>
        </p:nvSpPr>
        <p:spPr bwMode="auto">
          <a:xfrm flipH="1">
            <a:off x="5232425" y="4012883"/>
            <a:ext cx="298450" cy="134937"/>
          </a:xfrm>
          <a:prstGeom prst="line">
            <a:avLst/>
          </a:prstGeom>
          <a:noFill/>
          <a:ln w="9525">
            <a:solidFill>
              <a:srgbClr val="FF0000"/>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p:sp>
        <p:nvSpPr>
          <p:cNvPr id="190" name="Line 227"/>
          <p:cNvSpPr>
            <a:spLocks noChangeShapeType="1"/>
          </p:cNvSpPr>
          <p:nvPr/>
        </p:nvSpPr>
        <p:spPr bwMode="auto">
          <a:xfrm flipH="1" flipV="1">
            <a:off x="8366396" y="4035810"/>
            <a:ext cx="210355" cy="171396"/>
          </a:xfrm>
          <a:prstGeom prst="line">
            <a:avLst/>
          </a:prstGeom>
          <a:noFill/>
          <a:ln w="9525">
            <a:solidFill>
              <a:srgbClr val="FF0000"/>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mc:AlternateContent xmlns:mc="http://schemas.openxmlformats.org/markup-compatibility/2006" xmlns:a14="http://schemas.microsoft.com/office/drawing/2010/main">
        <mc:Choice Requires="a14">
          <p:sp>
            <p:nvSpPr>
              <p:cNvPr id="191" name="Text Box 73"/>
              <p:cNvSpPr txBox="1">
                <a:spLocks noChangeArrowheads="1"/>
              </p:cNvSpPr>
              <p:nvPr/>
            </p:nvSpPr>
            <p:spPr bwMode="auto">
              <a:xfrm>
                <a:off x="7767292" y="3750633"/>
                <a:ext cx="737618" cy="420336"/>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FF0066"/>
                              </a:solidFill>
                              <a:latin typeface="Cambria Math" panose="02040503050406030204" pitchFamily="18" charset="0"/>
                            </a:rPr>
                          </m:ctrlPr>
                        </m:sSubPr>
                        <m:e>
                          <m:r>
                            <a:rPr lang="zh-CN" altLang="en-US" b="0" i="1" dirty="0">
                              <a:solidFill>
                                <a:srgbClr val="FF0066"/>
                              </a:solidFill>
                              <a:latin typeface="Cambria Math" panose="02040503050406030204" pitchFamily="18" charset="0"/>
                            </a:rPr>
                            <m:t>𝜆</m:t>
                          </m:r>
                        </m:e>
                        <m:sub>
                          <m:r>
                            <a:rPr lang="en-US" altLang="zh-CN" b="0" i="1" dirty="0" smtClean="0">
                              <a:solidFill>
                                <a:srgbClr val="FF0066"/>
                              </a:solidFill>
                              <a:latin typeface="Cambria Math" panose="02040503050406030204" pitchFamily="18" charset="0"/>
                            </a:rPr>
                            <m:t>𝑜𝑢𝑡</m:t>
                          </m:r>
                        </m:sub>
                      </m:sSub>
                    </m:oMath>
                  </m:oMathPara>
                </a14:m>
                <a:endParaRPr lang="zh-CN" altLang="en-US" dirty="0">
                  <a:solidFill>
                    <a:srgbClr val="1F497D"/>
                  </a:solidFill>
                  <a:latin typeface="Calibri" panose="020F0502020204030204" pitchFamily="34" charset="0"/>
                  <a:ea typeface="华文楷体" panose="02010600040101010101" pitchFamily="2" charset="-122"/>
                </a:endParaRPr>
              </a:p>
            </p:txBody>
          </p:sp>
        </mc:Choice>
        <mc:Fallback xmlns="">
          <p:sp>
            <p:nvSpPr>
              <p:cNvPr id="191" name="Text Box 73"/>
              <p:cNvSpPr txBox="1">
                <a:spLocks noRot="1" noChangeAspect="1" noMove="1" noResize="1" noEditPoints="1" noAdjustHandles="1" noChangeArrowheads="1" noChangeShapeType="1" noTextEdit="1"/>
              </p:cNvSpPr>
              <p:nvPr/>
            </p:nvSpPr>
            <p:spPr bwMode="auto">
              <a:xfrm>
                <a:off x="7767292" y="3750633"/>
                <a:ext cx="737618" cy="420336"/>
              </a:xfrm>
              <a:prstGeom prst="rect">
                <a:avLst/>
              </a:prstGeom>
              <a:blipFill rotWithShape="0">
                <a:blip r:embed="rId9" cstate="print"/>
                <a:stretch>
                  <a:fillRect/>
                </a:stretch>
              </a:blipFill>
              <a:ln w="9525">
                <a:noFill/>
                <a:miter lim="800000"/>
                <a:headEnd/>
                <a:tailEnd/>
              </a:ln>
            </p:spPr>
            <p:txBody>
              <a:bodyPr/>
              <a:lstStyle/>
              <a:p>
                <a:r>
                  <a:rPr lang="zh-CN" altLang="en-US">
                    <a:noFill/>
                  </a:rPr>
                  <a:t> </a:t>
                </a:r>
              </a:p>
            </p:txBody>
          </p:sp>
        </mc:Fallback>
      </mc:AlternateContent>
      <p:sp>
        <p:nvSpPr>
          <p:cNvPr id="96" name="圆角矩形 95"/>
          <p:cNvSpPr/>
          <p:nvPr/>
        </p:nvSpPr>
        <p:spPr>
          <a:xfrm>
            <a:off x="960721" y="4128947"/>
            <a:ext cx="2993956" cy="1176198"/>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l"/>
            </a:pPr>
            <a:r>
              <a:rPr lang="zh-CN" altLang="en-US" dirty="0">
                <a:solidFill>
                  <a:srgbClr val="FFFFFF"/>
                </a:solidFill>
                <a:latin typeface="Calibri" panose="020F0502020204030204" pitchFamily="34" charset="0"/>
                <a:ea typeface="黑体" panose="02010609060101010101" pitchFamily="49" charset="-122"/>
              </a:rPr>
              <a:t>如何重传将影响性能</a:t>
            </a:r>
            <a:endParaRPr lang="en-US" altLang="zh-CN" dirty="0">
              <a:solidFill>
                <a:srgbClr val="FFFFFF"/>
              </a:solidFill>
              <a:latin typeface="Calibri" panose="020F0502020204030204" pitchFamily="34" charset="0"/>
              <a:ea typeface="黑体" panose="02010609060101010101" pitchFamily="49" charset="-122"/>
            </a:endParaRPr>
          </a:p>
        </p:txBody>
      </p:sp>
      <p:sp>
        <p:nvSpPr>
          <p:cNvPr id="97" name="圆角矩形标注 96"/>
          <p:cNvSpPr/>
          <p:nvPr/>
        </p:nvSpPr>
        <p:spPr>
          <a:xfrm>
            <a:off x="6091399" y="4565983"/>
            <a:ext cx="1343815" cy="331476"/>
          </a:xfrm>
          <a:prstGeom prst="wedgeRoundRectCallout">
            <a:avLst>
              <a:gd name="adj1" fmla="val 2088"/>
              <a:gd name="adj2" fmla="val 194603"/>
              <a:gd name="adj3" fmla="val 16667"/>
            </a:avLst>
          </a:prstGeom>
          <a:solidFill>
            <a:srgbClr val="CACAFF">
              <a:lumMod val="50000"/>
            </a:srgbClr>
          </a:solidFill>
          <a:ln w="25400" cap="flat" cmpd="sng" algn="ctr">
            <a:solidFill>
              <a:srgbClr val="CACAFF">
                <a:lumMod val="25000"/>
              </a:srgbClr>
            </a:solidFill>
            <a:prstDash val="solid"/>
          </a:ln>
          <a:effectLst/>
        </p:spPr>
        <p:txBody>
          <a:bodyPr rtlCol="0" anchor="ctr" anchorCtr="0"/>
          <a:lstStyle/>
          <a:p>
            <a:pPr lvl="0">
              <a:lnSpc>
                <a:spcPct val="150000"/>
              </a:lnSpc>
            </a:pPr>
            <a:r>
              <a:rPr lang="zh-CN" altLang="en-US" sz="1400" kern="0" dirty="0">
                <a:solidFill>
                  <a:srgbClr val="FFFFFF"/>
                </a:solidFill>
                <a:latin typeface="Arial"/>
                <a:ea typeface="黑体" panose="02010609060101010101" pitchFamily="49" charset="-122"/>
              </a:rPr>
              <a:t>   有限缓存</a:t>
            </a:r>
            <a:endParaRPr lang="en-US" altLang="zh-CN" sz="1400" kern="0" dirty="0">
              <a:solidFill>
                <a:srgbClr val="FFFFFF"/>
              </a:solidFill>
              <a:latin typeface="Arial"/>
              <a:ea typeface="黑体" panose="02010609060101010101" pitchFamily="49" charset="-122"/>
            </a:endParaRPr>
          </a:p>
        </p:txBody>
      </p:sp>
      <p:pic>
        <p:nvPicPr>
          <p:cNvPr id="4098" name="Picture 2"/>
          <p:cNvPicPr>
            <a:picLocks noChangeAspect="1" noChangeArrowheads="1"/>
          </p:cNvPicPr>
          <p:nvPr/>
        </p:nvPicPr>
        <p:blipFill>
          <a:blip r:embed="rId10" cstate="print"/>
          <a:srcRect/>
          <a:stretch>
            <a:fillRect/>
          </a:stretch>
        </p:blipFill>
        <p:spPr bwMode="auto">
          <a:xfrm>
            <a:off x="328613" y="1237211"/>
            <a:ext cx="8486775" cy="241935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22279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dissolve">
                                      <p:cBhvr>
                                        <p:cTn id="7" dur="500"/>
                                        <p:tgtEl>
                                          <p:spTgt spid="104"/>
                                        </p:tgtEl>
                                      </p:cBhvr>
                                    </p:animEffect>
                                  </p:childTnLst>
                                </p:cTn>
                              </p:par>
                              <p:par>
                                <p:cTn id="8" presetID="9" presetClass="entr" presetSubtype="0" fill="hold"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dissolve">
                                      <p:cBhvr>
                                        <p:cTn id="10" dur="500"/>
                                        <p:tgtEl>
                                          <p:spTgt spid="111"/>
                                        </p:tgtEl>
                                      </p:cBhvr>
                                    </p:animEffect>
                                  </p:childTnLst>
                                </p:cTn>
                              </p:par>
                              <p:par>
                                <p:cTn id="11" presetID="9" presetClass="entr" presetSubtype="0" fill="hold" nodeType="withEffect">
                                  <p:stCondLst>
                                    <p:cond delay="0"/>
                                  </p:stCondLst>
                                  <p:childTnLst>
                                    <p:set>
                                      <p:cBhvr>
                                        <p:cTn id="12" dur="1" fill="hold">
                                          <p:stCondLst>
                                            <p:cond delay="0"/>
                                          </p:stCondLst>
                                        </p:cTn>
                                        <p:tgtEl>
                                          <p:spTgt spid="123"/>
                                        </p:tgtEl>
                                        <p:attrNameLst>
                                          <p:attrName>style.visibility</p:attrName>
                                        </p:attrNameLst>
                                      </p:cBhvr>
                                      <p:to>
                                        <p:strVal val="visible"/>
                                      </p:to>
                                    </p:set>
                                    <p:animEffect transition="in" filter="dissolve">
                                      <p:cBhvr>
                                        <p:cTn id="13" dur="500"/>
                                        <p:tgtEl>
                                          <p:spTgt spid="123"/>
                                        </p:tgtEl>
                                      </p:cBhvr>
                                    </p:animEffect>
                                  </p:childTnLst>
                                </p:cTn>
                              </p:par>
                              <p:par>
                                <p:cTn id="14" presetID="9" presetClass="entr" presetSubtype="0" fill="hold" nodeType="withEffect">
                                  <p:stCondLst>
                                    <p:cond delay="0"/>
                                  </p:stCondLst>
                                  <p:childTnLst>
                                    <p:set>
                                      <p:cBhvr>
                                        <p:cTn id="15" dur="1" fill="hold">
                                          <p:stCondLst>
                                            <p:cond delay="0"/>
                                          </p:stCondLst>
                                        </p:cTn>
                                        <p:tgtEl>
                                          <p:spTgt spid="129"/>
                                        </p:tgtEl>
                                        <p:attrNameLst>
                                          <p:attrName>style.visibility</p:attrName>
                                        </p:attrNameLst>
                                      </p:cBhvr>
                                      <p:to>
                                        <p:strVal val="visible"/>
                                      </p:to>
                                    </p:set>
                                    <p:animEffect transition="in" filter="dissolve">
                                      <p:cBhvr>
                                        <p:cTn id="16" dur="500"/>
                                        <p:tgtEl>
                                          <p:spTgt spid="129"/>
                                        </p:tgtEl>
                                      </p:cBhvr>
                                    </p:animEffect>
                                  </p:childTnLst>
                                </p:cTn>
                              </p:par>
                              <p:par>
                                <p:cTn id="17" presetID="9" presetClass="entr" presetSubtype="0" fill="hold" nodeType="withEffect">
                                  <p:stCondLst>
                                    <p:cond delay="0"/>
                                  </p:stCondLst>
                                  <p:childTnLst>
                                    <p:set>
                                      <p:cBhvr>
                                        <p:cTn id="18" dur="1" fill="hold">
                                          <p:stCondLst>
                                            <p:cond delay="0"/>
                                          </p:stCondLst>
                                        </p:cTn>
                                        <p:tgtEl>
                                          <p:spTgt spid="155"/>
                                        </p:tgtEl>
                                        <p:attrNameLst>
                                          <p:attrName>style.visibility</p:attrName>
                                        </p:attrNameLst>
                                      </p:cBhvr>
                                      <p:to>
                                        <p:strVal val="visible"/>
                                      </p:to>
                                    </p:set>
                                    <p:animEffect transition="in" filter="dissolve">
                                      <p:cBhvr>
                                        <p:cTn id="19" dur="500"/>
                                        <p:tgtEl>
                                          <p:spTgt spid="155"/>
                                        </p:tgtEl>
                                      </p:cBhvr>
                                    </p:animEffect>
                                  </p:childTnLst>
                                </p:cTn>
                              </p:par>
                              <p:par>
                                <p:cTn id="20" presetID="9" presetClass="entr" presetSubtype="0" fill="hold" nodeType="withEffect">
                                  <p:stCondLst>
                                    <p:cond delay="0"/>
                                  </p:stCondLst>
                                  <p:childTnLst>
                                    <p:set>
                                      <p:cBhvr>
                                        <p:cTn id="21" dur="1" fill="hold">
                                          <p:stCondLst>
                                            <p:cond delay="0"/>
                                          </p:stCondLst>
                                        </p:cTn>
                                        <p:tgtEl>
                                          <p:spTgt spid="156"/>
                                        </p:tgtEl>
                                        <p:attrNameLst>
                                          <p:attrName>style.visibility</p:attrName>
                                        </p:attrNameLst>
                                      </p:cBhvr>
                                      <p:to>
                                        <p:strVal val="visible"/>
                                      </p:to>
                                    </p:set>
                                    <p:animEffect transition="in" filter="dissolve">
                                      <p:cBhvr>
                                        <p:cTn id="22" dur="500"/>
                                        <p:tgtEl>
                                          <p:spTgt spid="156"/>
                                        </p:tgtEl>
                                      </p:cBhvr>
                                    </p:animEffect>
                                  </p:childTnLst>
                                </p:cTn>
                              </p:par>
                              <p:par>
                                <p:cTn id="23" presetID="9" presetClass="entr" presetSubtype="0" fill="hold" nodeType="withEffect">
                                  <p:stCondLst>
                                    <p:cond delay="0"/>
                                  </p:stCondLst>
                                  <p:childTnLst>
                                    <p:set>
                                      <p:cBhvr>
                                        <p:cTn id="24" dur="1" fill="hold">
                                          <p:stCondLst>
                                            <p:cond delay="0"/>
                                          </p:stCondLst>
                                        </p:cTn>
                                        <p:tgtEl>
                                          <p:spTgt spid="159"/>
                                        </p:tgtEl>
                                        <p:attrNameLst>
                                          <p:attrName>style.visibility</p:attrName>
                                        </p:attrNameLst>
                                      </p:cBhvr>
                                      <p:to>
                                        <p:strVal val="visible"/>
                                      </p:to>
                                    </p:set>
                                    <p:animEffect transition="in" filter="dissolve">
                                      <p:cBhvr>
                                        <p:cTn id="25" dur="500"/>
                                        <p:tgtEl>
                                          <p:spTgt spid="159"/>
                                        </p:tgtEl>
                                      </p:cBhvr>
                                    </p:animEffect>
                                  </p:childTnLst>
                                </p:cTn>
                              </p:par>
                              <p:par>
                                <p:cTn id="26" presetID="9" presetClass="entr" presetSubtype="0" fill="hold" nodeType="withEffect">
                                  <p:stCondLst>
                                    <p:cond delay="0"/>
                                  </p:stCondLst>
                                  <p:childTnLst>
                                    <p:set>
                                      <p:cBhvr>
                                        <p:cTn id="27" dur="1" fill="hold">
                                          <p:stCondLst>
                                            <p:cond delay="0"/>
                                          </p:stCondLst>
                                        </p:cTn>
                                        <p:tgtEl>
                                          <p:spTgt spid="177"/>
                                        </p:tgtEl>
                                        <p:attrNameLst>
                                          <p:attrName>style.visibility</p:attrName>
                                        </p:attrNameLst>
                                      </p:cBhvr>
                                      <p:to>
                                        <p:strVal val="visible"/>
                                      </p:to>
                                    </p:set>
                                    <p:animEffect transition="in" filter="dissolve">
                                      <p:cBhvr>
                                        <p:cTn id="28" dur="500"/>
                                        <p:tgtEl>
                                          <p:spTgt spid="177"/>
                                        </p:tgtEl>
                                      </p:cBhvr>
                                    </p:animEffect>
                                  </p:childTnLst>
                                </p:cTn>
                              </p:par>
                              <p:par>
                                <p:cTn id="29" presetID="9" presetClass="entr" presetSubtype="0" fill="hold" nodeType="withEffect">
                                  <p:stCondLst>
                                    <p:cond delay="0"/>
                                  </p:stCondLst>
                                  <p:childTnLst>
                                    <p:set>
                                      <p:cBhvr>
                                        <p:cTn id="30" dur="1" fill="hold">
                                          <p:stCondLst>
                                            <p:cond delay="0"/>
                                          </p:stCondLst>
                                        </p:cTn>
                                        <p:tgtEl>
                                          <p:spTgt spid="178"/>
                                        </p:tgtEl>
                                        <p:attrNameLst>
                                          <p:attrName>style.visibility</p:attrName>
                                        </p:attrNameLst>
                                      </p:cBhvr>
                                      <p:to>
                                        <p:strVal val="visible"/>
                                      </p:to>
                                    </p:set>
                                    <p:animEffect transition="in" filter="dissolve">
                                      <p:cBhvr>
                                        <p:cTn id="31" dur="500"/>
                                        <p:tgtEl>
                                          <p:spTgt spid="178"/>
                                        </p:tgtEl>
                                      </p:cBhvr>
                                    </p:animEffect>
                                  </p:childTnLst>
                                </p:cTn>
                              </p:par>
                              <p:par>
                                <p:cTn id="32" presetID="9" presetClass="entr" presetSubtype="0" fill="hold" nodeType="withEffect">
                                  <p:stCondLst>
                                    <p:cond delay="0"/>
                                  </p:stCondLst>
                                  <p:childTnLst>
                                    <p:set>
                                      <p:cBhvr>
                                        <p:cTn id="33" dur="1" fill="hold">
                                          <p:stCondLst>
                                            <p:cond delay="0"/>
                                          </p:stCondLst>
                                        </p:cTn>
                                        <p:tgtEl>
                                          <p:spTgt spid="181"/>
                                        </p:tgtEl>
                                        <p:attrNameLst>
                                          <p:attrName>style.visibility</p:attrName>
                                        </p:attrNameLst>
                                      </p:cBhvr>
                                      <p:to>
                                        <p:strVal val="visible"/>
                                      </p:to>
                                    </p:set>
                                    <p:animEffect transition="in" filter="dissolve">
                                      <p:cBhvr>
                                        <p:cTn id="34" dur="500"/>
                                        <p:tgtEl>
                                          <p:spTgt spid="181"/>
                                        </p:tgtEl>
                                      </p:cBhvr>
                                    </p:animEffect>
                                  </p:childTnLst>
                                </p:cTn>
                              </p:par>
                              <p:par>
                                <p:cTn id="35" presetID="9" presetClass="entr" presetSubtype="0" fill="hold" nodeType="withEffect">
                                  <p:stCondLst>
                                    <p:cond delay="0"/>
                                  </p:stCondLst>
                                  <p:childTnLst>
                                    <p:set>
                                      <p:cBhvr>
                                        <p:cTn id="36" dur="1" fill="hold">
                                          <p:stCondLst>
                                            <p:cond delay="0"/>
                                          </p:stCondLst>
                                        </p:cTn>
                                        <p:tgtEl>
                                          <p:spTgt spid="182"/>
                                        </p:tgtEl>
                                        <p:attrNameLst>
                                          <p:attrName>style.visibility</p:attrName>
                                        </p:attrNameLst>
                                      </p:cBhvr>
                                      <p:to>
                                        <p:strVal val="visible"/>
                                      </p:to>
                                    </p:set>
                                    <p:animEffect transition="in" filter="dissolve">
                                      <p:cBhvr>
                                        <p:cTn id="37" dur="500"/>
                                        <p:tgtEl>
                                          <p:spTgt spid="182"/>
                                        </p:tgtEl>
                                      </p:cBhvr>
                                    </p:animEffect>
                                  </p:childTnLst>
                                </p:cTn>
                              </p:par>
                              <p:par>
                                <p:cTn id="38" presetID="9" presetClass="entr" presetSubtype="0" fill="hold" nodeType="withEffect">
                                  <p:stCondLst>
                                    <p:cond delay="0"/>
                                  </p:stCondLst>
                                  <p:childTnLst>
                                    <p:set>
                                      <p:cBhvr>
                                        <p:cTn id="39" dur="1" fill="hold">
                                          <p:stCondLst>
                                            <p:cond delay="0"/>
                                          </p:stCondLst>
                                        </p:cTn>
                                        <p:tgtEl>
                                          <p:spTgt spid="183"/>
                                        </p:tgtEl>
                                        <p:attrNameLst>
                                          <p:attrName>style.visibility</p:attrName>
                                        </p:attrNameLst>
                                      </p:cBhvr>
                                      <p:to>
                                        <p:strVal val="visible"/>
                                      </p:to>
                                    </p:set>
                                    <p:animEffect transition="in" filter="dissolve">
                                      <p:cBhvr>
                                        <p:cTn id="40" dur="500"/>
                                        <p:tgtEl>
                                          <p:spTgt spid="183"/>
                                        </p:tgtEl>
                                      </p:cBhvr>
                                    </p:animEffect>
                                  </p:childTnLst>
                                </p:cTn>
                              </p:par>
                              <p:par>
                                <p:cTn id="41" presetID="9" presetClass="entr" presetSubtype="0" fill="hold" nodeType="withEffect">
                                  <p:stCondLst>
                                    <p:cond delay="0"/>
                                  </p:stCondLst>
                                  <p:childTnLst>
                                    <p:set>
                                      <p:cBhvr>
                                        <p:cTn id="42" dur="1" fill="hold">
                                          <p:stCondLst>
                                            <p:cond delay="0"/>
                                          </p:stCondLst>
                                        </p:cTn>
                                        <p:tgtEl>
                                          <p:spTgt spid="184"/>
                                        </p:tgtEl>
                                        <p:attrNameLst>
                                          <p:attrName>style.visibility</p:attrName>
                                        </p:attrNameLst>
                                      </p:cBhvr>
                                      <p:to>
                                        <p:strVal val="visible"/>
                                      </p:to>
                                    </p:set>
                                    <p:animEffect transition="in" filter="dissolve">
                                      <p:cBhvr>
                                        <p:cTn id="43" dur="500"/>
                                        <p:tgtEl>
                                          <p:spTgt spid="184"/>
                                        </p:tgtEl>
                                      </p:cBhvr>
                                    </p:animEffect>
                                  </p:childTnLst>
                                </p:cTn>
                              </p:par>
                              <p:par>
                                <p:cTn id="44" presetID="9" presetClass="entr" presetSubtype="0" fill="hold" nodeType="withEffect">
                                  <p:stCondLst>
                                    <p:cond delay="0"/>
                                  </p:stCondLst>
                                  <p:childTnLst>
                                    <p:set>
                                      <p:cBhvr>
                                        <p:cTn id="45" dur="1" fill="hold">
                                          <p:stCondLst>
                                            <p:cond delay="0"/>
                                          </p:stCondLst>
                                        </p:cTn>
                                        <p:tgtEl>
                                          <p:spTgt spid="186"/>
                                        </p:tgtEl>
                                        <p:attrNameLst>
                                          <p:attrName>style.visibility</p:attrName>
                                        </p:attrNameLst>
                                      </p:cBhvr>
                                      <p:to>
                                        <p:strVal val="visible"/>
                                      </p:to>
                                    </p:set>
                                    <p:animEffect transition="in" filter="dissolve">
                                      <p:cBhvr>
                                        <p:cTn id="46" dur="500"/>
                                        <p:tgtEl>
                                          <p:spTgt spid="18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90"/>
                                        </p:tgtEl>
                                        <p:attrNameLst>
                                          <p:attrName>style.visibility</p:attrName>
                                        </p:attrNameLst>
                                      </p:cBhvr>
                                      <p:to>
                                        <p:strVal val="visible"/>
                                      </p:to>
                                    </p:set>
                                    <p:animEffect transition="in" filter="dissolve">
                                      <p:cBhvr>
                                        <p:cTn id="49" dur="500"/>
                                        <p:tgtEl>
                                          <p:spTgt spid="19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1"/>
                                        </p:tgtEl>
                                        <p:attrNameLst>
                                          <p:attrName>style.visibility</p:attrName>
                                        </p:attrNameLst>
                                      </p:cBhvr>
                                      <p:to>
                                        <p:strVal val="visible"/>
                                      </p:to>
                                    </p:set>
                                    <p:animEffect transition="in" filter="dissolve">
                                      <p:cBhvr>
                                        <p:cTn id="52" dur="500"/>
                                        <p:tgtEl>
                                          <p:spTgt spid="191"/>
                                        </p:tgtEl>
                                      </p:cBhvr>
                                    </p:animEffect>
                                  </p:childTnLst>
                                </p:cTn>
                              </p:par>
                              <p:par>
                                <p:cTn id="53" presetID="9" presetClass="entr" presetSubtype="0" fill="hold" nodeType="withEffect">
                                  <p:stCondLst>
                                    <p:cond delay="0"/>
                                  </p:stCondLst>
                                  <p:childTnLst>
                                    <p:set>
                                      <p:cBhvr>
                                        <p:cTn id="54" dur="1" fill="hold">
                                          <p:stCondLst>
                                            <p:cond delay="0"/>
                                          </p:stCondLst>
                                        </p:cTn>
                                        <p:tgtEl>
                                          <p:spTgt spid="176"/>
                                        </p:tgtEl>
                                        <p:attrNameLst>
                                          <p:attrName>style.visibility</p:attrName>
                                        </p:attrNameLst>
                                      </p:cBhvr>
                                      <p:to>
                                        <p:strVal val="visible"/>
                                      </p:to>
                                    </p:set>
                                    <p:animEffect transition="in" filter="dissolve">
                                      <p:cBhvr>
                                        <p:cTn id="55" dur="500"/>
                                        <p:tgtEl>
                                          <p:spTgt spid="176"/>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97"/>
                                        </p:tgtEl>
                                        <p:attrNameLst>
                                          <p:attrName>style.visibility</p:attrName>
                                        </p:attrNameLst>
                                      </p:cBhvr>
                                      <p:to>
                                        <p:strVal val="visible"/>
                                      </p:to>
                                    </p:set>
                                    <p:animEffect transition="in" filter="wipe(down)">
                                      <p:cBhvr>
                                        <p:cTn id="58" dur="500"/>
                                        <p:tgtEl>
                                          <p:spTgt spid="9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xit" presetSubtype="4" fill="hold" grpId="1" nodeType="clickEffect">
                                  <p:stCondLst>
                                    <p:cond delay="0"/>
                                  </p:stCondLst>
                                  <p:childTnLst>
                                    <p:animEffect transition="out" filter="wipe(down)">
                                      <p:cBhvr>
                                        <p:cTn id="62" dur="500"/>
                                        <p:tgtEl>
                                          <p:spTgt spid="97"/>
                                        </p:tgtEl>
                                      </p:cBhvr>
                                    </p:animEffect>
                                    <p:set>
                                      <p:cBhvr>
                                        <p:cTn id="63" dur="1" fill="hold">
                                          <p:stCondLst>
                                            <p:cond delay="499"/>
                                          </p:stCondLst>
                                        </p:cTn>
                                        <p:tgtEl>
                                          <p:spTgt spid="97"/>
                                        </p:tgtEl>
                                        <p:attrNameLst>
                                          <p:attrName>style.visibility</p:attrName>
                                        </p:attrNameLst>
                                      </p:cBhvr>
                                      <p:to>
                                        <p:strVal val="hidden"/>
                                      </p:to>
                                    </p:set>
                                  </p:childTnLst>
                                </p:cTn>
                              </p:par>
                              <p:par>
                                <p:cTn id="64" presetID="9" presetClass="entr" presetSubtype="0" fill="hold" grpId="0" nodeType="withEffect">
                                  <p:stCondLst>
                                    <p:cond delay="0"/>
                                  </p:stCondLst>
                                  <p:childTnLst>
                                    <p:set>
                                      <p:cBhvr>
                                        <p:cTn id="65" dur="1" fill="hold">
                                          <p:stCondLst>
                                            <p:cond delay="0"/>
                                          </p:stCondLst>
                                        </p:cTn>
                                        <p:tgtEl>
                                          <p:spTgt spid="187"/>
                                        </p:tgtEl>
                                        <p:attrNameLst>
                                          <p:attrName>style.visibility</p:attrName>
                                        </p:attrNameLst>
                                      </p:cBhvr>
                                      <p:to>
                                        <p:strVal val="visible"/>
                                      </p:to>
                                    </p:set>
                                    <p:animEffect transition="in" filter="dissolve">
                                      <p:cBhvr>
                                        <p:cTn id="66" dur="500"/>
                                        <p:tgtEl>
                                          <p:spTgt spid="187"/>
                                        </p:tgtEl>
                                      </p:cBhvr>
                                    </p:animEffect>
                                  </p:childTnLst>
                                </p:cTn>
                              </p:par>
                            </p:childTnLst>
                          </p:cTn>
                        </p:par>
                        <p:par>
                          <p:cTn id="67" fill="hold">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188"/>
                                        </p:tgtEl>
                                        <p:attrNameLst>
                                          <p:attrName>style.visibility</p:attrName>
                                        </p:attrNameLst>
                                      </p:cBhvr>
                                      <p:to>
                                        <p:strVal val="visible"/>
                                      </p:to>
                                    </p:set>
                                    <p:animEffect transition="in" filter="wipe(up)">
                                      <p:cBhvr>
                                        <p:cTn id="70" dur="500"/>
                                        <p:tgtEl>
                                          <p:spTgt spid="188"/>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96"/>
                                        </p:tgtEl>
                                        <p:attrNameLst>
                                          <p:attrName>style.visibility</p:attrName>
                                        </p:attrNameLst>
                                      </p:cBhvr>
                                      <p:to>
                                        <p:strVal val="visible"/>
                                      </p:to>
                                    </p:set>
                                    <p:animEffect transition="in" filter="dissolve">
                                      <p:cBhvr>
                                        <p:cTn id="7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animBg="1"/>
      <p:bldP spid="188" grpId="0" animBg="1"/>
      <p:bldP spid="190" grpId="0" animBg="1"/>
      <p:bldP spid="191" grpId="0" animBg="1"/>
      <p:bldP spid="96" grpId="0" animBg="1"/>
      <p:bldP spid="97" grpId="0" animBg="1"/>
      <p:bldP spid="97"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网络拥塞</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32</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grpSp>
        <p:nvGrpSpPr>
          <p:cNvPr id="6" name="组合 5"/>
          <p:cNvGrpSpPr/>
          <p:nvPr/>
        </p:nvGrpSpPr>
        <p:grpSpPr>
          <a:xfrm>
            <a:off x="1227908" y="4015814"/>
            <a:ext cx="3710068" cy="2525791"/>
            <a:chOff x="1227908" y="4015814"/>
            <a:chExt cx="3710068" cy="2525791"/>
          </a:xfrm>
        </p:grpSpPr>
        <p:grpSp>
          <p:nvGrpSpPr>
            <p:cNvPr id="97" name="组合 96"/>
            <p:cNvGrpSpPr/>
            <p:nvPr/>
          </p:nvGrpSpPr>
          <p:grpSpPr>
            <a:xfrm>
              <a:off x="1227908" y="4015814"/>
              <a:ext cx="3710068" cy="2525791"/>
              <a:chOff x="457200" y="4179808"/>
              <a:chExt cx="3710068" cy="2525791"/>
            </a:xfrm>
          </p:grpSpPr>
          <p:sp>
            <p:nvSpPr>
              <p:cNvPr id="98" name="圆角矩形 97"/>
              <p:cNvSpPr/>
              <p:nvPr/>
            </p:nvSpPr>
            <p:spPr>
              <a:xfrm>
                <a:off x="457200" y="4179808"/>
                <a:ext cx="3710068" cy="2525791"/>
              </a:xfrm>
              <a:prstGeom prst="roundRect">
                <a:avLst>
                  <a:gd name="adj" fmla="val 6841"/>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p:nvGrpSpPr>
            <p:grpSpPr>
              <a:xfrm>
                <a:off x="521396" y="4223656"/>
                <a:ext cx="3357521" cy="2441034"/>
                <a:chOff x="5470390" y="2233748"/>
                <a:chExt cx="3357521" cy="2441034"/>
              </a:xfrm>
            </p:grpSpPr>
            <p:sp>
              <p:nvSpPr>
                <p:cNvPr id="100" name="Line 8"/>
                <p:cNvSpPr>
                  <a:spLocks noChangeShapeType="1"/>
                </p:cNvSpPr>
                <p:nvPr/>
              </p:nvSpPr>
              <p:spPr bwMode="auto">
                <a:xfrm>
                  <a:off x="5891761" y="4193097"/>
                  <a:ext cx="2936150" cy="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Line 10"/>
                <p:cNvSpPr>
                  <a:spLocks noChangeShapeType="1"/>
                </p:cNvSpPr>
                <p:nvPr/>
              </p:nvSpPr>
              <p:spPr bwMode="auto">
                <a:xfrm flipV="1">
                  <a:off x="6036224" y="2233748"/>
                  <a:ext cx="0" cy="2102223"/>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Line 14"/>
                <p:cNvSpPr>
                  <a:spLocks noChangeShapeType="1"/>
                </p:cNvSpPr>
                <p:nvPr/>
              </p:nvSpPr>
              <p:spPr bwMode="auto">
                <a:xfrm flipV="1">
                  <a:off x="6036224" y="2777876"/>
                  <a:ext cx="1770334" cy="141522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Line 15"/>
                <p:cNvSpPr>
                  <a:spLocks noChangeShapeType="1"/>
                </p:cNvSpPr>
                <p:nvPr/>
              </p:nvSpPr>
              <p:spPr bwMode="auto">
                <a:xfrm flipV="1">
                  <a:off x="7806558" y="2361599"/>
                  <a:ext cx="0" cy="183149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05" name="矩形 104"/>
                    <p:cNvSpPr/>
                    <p:nvPr/>
                  </p:nvSpPr>
                  <p:spPr>
                    <a:xfrm rot="16200000">
                      <a:off x="5322465" y="3268129"/>
                      <a:ext cx="6651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𝜆</m:t>
                                </m:r>
                              </m:e>
                              <m:sub>
                                <m:r>
                                  <a:rPr lang="en-US" altLang="zh-CN" i="1" dirty="0">
                                    <a:latin typeface="Cambria Math" panose="02040503050406030204" pitchFamily="18" charset="0"/>
                                  </a:rPr>
                                  <m:t>𝑜𝑢𝑡</m:t>
                                </m:r>
                              </m:sub>
                            </m:sSub>
                          </m:oMath>
                        </m:oMathPara>
                      </a14:m>
                      <a:endParaRPr lang="zh-CN" altLang="en-US" dirty="0"/>
                    </a:p>
                  </p:txBody>
                </p:sp>
              </mc:Choice>
              <mc:Fallback xmlns="">
                <p:sp>
                  <p:nvSpPr>
                    <p:cNvPr id="105" name="矩形 104"/>
                    <p:cNvSpPr>
                      <a:spLocks noRot="1" noChangeAspect="1" noMove="1" noResize="1" noEditPoints="1" noAdjustHandles="1" noChangeArrowheads="1" noChangeShapeType="1" noTextEdit="1"/>
                    </p:cNvSpPr>
                    <p:nvPr/>
                  </p:nvSpPr>
                  <p:spPr>
                    <a:xfrm rot="16200000">
                      <a:off x="5322465" y="3268129"/>
                      <a:ext cx="665182" cy="369332"/>
                    </a:xfrm>
                    <a:prstGeom prst="rect">
                      <a:avLst/>
                    </a:prstGeom>
                    <a:blipFill rotWithShape="0">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矩形 105"/>
                    <p:cNvSpPr/>
                    <p:nvPr/>
                  </p:nvSpPr>
                  <p:spPr>
                    <a:xfrm>
                      <a:off x="6970536" y="4305194"/>
                      <a:ext cx="549766" cy="3695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𝑖𝑛</m:t>
                                </m:r>
                              </m:sub>
                              <m:sup>
                                <m:r>
                                  <a:rPr lang="en-US" altLang="zh-CN" b="0" i="1" smtClean="0">
                                    <a:latin typeface="Cambria Math" panose="02040503050406030204" pitchFamily="18" charset="0"/>
                                  </a:rPr>
                                  <m:t>′</m:t>
                                </m:r>
                              </m:sup>
                            </m:sSubSup>
                          </m:oMath>
                        </m:oMathPara>
                      </a14:m>
                      <a:endParaRPr lang="zh-CN" altLang="en-US" dirty="0"/>
                    </a:p>
                  </p:txBody>
                </p:sp>
              </mc:Choice>
              <mc:Fallback xmlns="">
                <p:sp>
                  <p:nvSpPr>
                    <p:cNvPr id="106" name="矩形 105"/>
                    <p:cNvSpPr>
                      <a:spLocks noRot="1" noChangeAspect="1" noMove="1" noResize="1" noEditPoints="1" noAdjustHandles="1" noChangeArrowheads="1" noChangeShapeType="1" noTextEdit="1"/>
                    </p:cNvSpPr>
                    <p:nvPr/>
                  </p:nvSpPr>
                  <p:spPr>
                    <a:xfrm>
                      <a:off x="6970536" y="4305194"/>
                      <a:ext cx="549766" cy="369588"/>
                    </a:xfrm>
                    <a:prstGeom prst="rect">
                      <a:avLst/>
                    </a:prstGeom>
                    <a:blipFill rotWithShape="0">
                      <a:blip r:embed="rId5" cstate="print"/>
                      <a:stretch>
                        <a:fillRect b="-6667"/>
                      </a:stretch>
                    </a:blipFill>
                  </p:spPr>
                  <p:txBody>
                    <a:bodyPr/>
                    <a:lstStyle/>
                    <a:p>
                      <a:r>
                        <a:rPr lang="zh-CN" altLang="en-US">
                          <a:noFill/>
                        </a:rPr>
                        <a:t> </a:t>
                      </a:r>
                    </a:p>
                  </p:txBody>
                </p:sp>
              </mc:Fallback>
            </mc:AlternateContent>
            <p:sp>
              <p:nvSpPr>
                <p:cNvPr id="107" name="Line 14"/>
                <p:cNvSpPr>
                  <a:spLocks noChangeShapeType="1"/>
                </p:cNvSpPr>
                <p:nvPr/>
              </p:nvSpPr>
              <p:spPr bwMode="auto">
                <a:xfrm flipV="1">
                  <a:off x="5930949" y="2753148"/>
                  <a:ext cx="105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08" name="矩形 107"/>
                    <p:cNvSpPr/>
                    <p:nvPr/>
                  </p:nvSpPr>
                  <p:spPr>
                    <a:xfrm>
                      <a:off x="7531676" y="4151306"/>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2</m:t>
                                </m:r>
                              </m:den>
                            </m:f>
                          </m:oMath>
                        </m:oMathPara>
                      </a14:m>
                      <a:endParaRPr lang="zh-CN" altLang="en-US" sz="1400" dirty="0"/>
                    </a:p>
                  </p:txBody>
                </p:sp>
              </mc:Choice>
              <mc:Fallback xmlns="">
                <p:sp>
                  <p:nvSpPr>
                    <p:cNvPr id="108" name="矩形 107"/>
                    <p:cNvSpPr>
                      <a:spLocks noRot="1" noChangeAspect="1" noMove="1" noResize="1" noEditPoints="1" noAdjustHandles="1" noChangeArrowheads="1" noChangeShapeType="1" noTextEdit="1"/>
                    </p:cNvSpPr>
                    <p:nvPr/>
                  </p:nvSpPr>
                  <p:spPr>
                    <a:xfrm>
                      <a:off x="7531676" y="4151306"/>
                      <a:ext cx="552202" cy="307777"/>
                    </a:xfrm>
                    <a:prstGeom prst="rect">
                      <a:avLst/>
                    </a:prstGeom>
                    <a:blipFill rotWithShape="0">
                      <a:blip r:embed="rId6" cstate="print"/>
                      <a:stretch>
                        <a:fillRect l="-13187" t="-94000" r="-59341" b="-15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矩形 108"/>
                    <p:cNvSpPr/>
                    <p:nvPr/>
                  </p:nvSpPr>
                  <p:spPr>
                    <a:xfrm>
                      <a:off x="5484410" y="2578909"/>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2</m:t>
                                </m:r>
                              </m:den>
                            </m:f>
                          </m:oMath>
                        </m:oMathPara>
                      </a14:m>
                      <a:endParaRPr lang="zh-CN" altLang="en-US" sz="1400" dirty="0"/>
                    </a:p>
                  </p:txBody>
                </p:sp>
              </mc:Choice>
              <mc:Fallback xmlns="">
                <p:sp>
                  <p:nvSpPr>
                    <p:cNvPr id="109" name="矩形 108"/>
                    <p:cNvSpPr>
                      <a:spLocks noRot="1" noChangeAspect="1" noMove="1" noResize="1" noEditPoints="1" noAdjustHandles="1" noChangeArrowheads="1" noChangeShapeType="1" noTextEdit="1"/>
                    </p:cNvSpPr>
                    <p:nvPr/>
                  </p:nvSpPr>
                  <p:spPr>
                    <a:xfrm>
                      <a:off x="5484410" y="2578909"/>
                      <a:ext cx="552202" cy="307777"/>
                    </a:xfrm>
                    <a:prstGeom prst="rect">
                      <a:avLst/>
                    </a:prstGeom>
                    <a:blipFill rotWithShape="0">
                      <a:blip r:embed="rId6" cstate="print"/>
                      <a:stretch>
                        <a:fillRect l="-13187" t="-94000" r="-59341" b="-158000"/>
                      </a:stretch>
                    </a:blipFill>
                  </p:spPr>
                  <p:txBody>
                    <a:bodyPr/>
                    <a:lstStyle/>
                    <a:p>
                      <a:r>
                        <a:rPr lang="zh-CN" altLang="en-US">
                          <a:noFill/>
                        </a:rPr>
                        <a:t> </a:t>
                      </a:r>
                    </a:p>
                  </p:txBody>
                </p:sp>
              </mc:Fallback>
            </mc:AlternateContent>
          </p:grpSp>
        </p:grpSp>
        <p:sp>
          <p:nvSpPr>
            <p:cNvPr id="112" name="Line 15"/>
            <p:cNvSpPr>
              <a:spLocks noChangeShapeType="1"/>
            </p:cNvSpPr>
            <p:nvPr/>
          </p:nvSpPr>
          <p:spPr bwMode="auto">
            <a:xfrm flipV="1">
              <a:off x="1857551" y="4579060"/>
              <a:ext cx="1770721" cy="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5122" name="Picture 2"/>
          <p:cNvPicPr>
            <a:picLocks noChangeAspect="1" noChangeArrowheads="1"/>
          </p:cNvPicPr>
          <p:nvPr/>
        </p:nvPicPr>
        <p:blipFill>
          <a:blip r:embed="rId7" cstate="print"/>
          <a:srcRect/>
          <a:stretch>
            <a:fillRect/>
          </a:stretch>
        </p:blipFill>
        <p:spPr bwMode="auto">
          <a:xfrm>
            <a:off x="328613" y="1288010"/>
            <a:ext cx="8486775" cy="2419350"/>
          </a:xfrm>
          <a:prstGeom prst="rect">
            <a:avLst/>
          </a:prstGeom>
          <a:noFill/>
          <a:ln w="9525">
            <a:noFill/>
            <a:miter lim="800000"/>
            <a:headEnd/>
            <a:tailEnd/>
          </a:ln>
        </p:spPr>
      </p:pic>
      <p:sp>
        <p:nvSpPr>
          <p:cNvPr id="20" name="文本框 19">
            <a:extLst>
              <a:ext uri="{FF2B5EF4-FFF2-40B4-BE49-F238E27FC236}">
                <a16:creationId xmlns:a16="http://schemas.microsoft.com/office/drawing/2014/main" id="{151467A4-D651-469A-B80E-C15D1F43D3AA}"/>
              </a:ext>
            </a:extLst>
          </p:cNvPr>
          <p:cNvSpPr txBox="1"/>
          <p:nvPr/>
        </p:nvSpPr>
        <p:spPr>
          <a:xfrm>
            <a:off x="5581401" y="2291993"/>
            <a:ext cx="2897211" cy="338554"/>
          </a:xfrm>
          <a:prstGeom prst="rect">
            <a:avLst/>
          </a:prstGeom>
          <a:noFill/>
        </p:spPr>
        <p:txBody>
          <a:bodyPr wrap="square" rtlCol="0">
            <a:spAutoFit/>
          </a:bodyPr>
          <a:lstStyle/>
          <a:p>
            <a:pPr algn="ctr"/>
            <a:r>
              <a:rPr lang="zh-CN" altLang="en-US" sz="1600" dirty="0">
                <a:solidFill>
                  <a:srgbClr val="FF0000"/>
                </a:solidFill>
                <a:latin typeface="黑体" panose="02010609060101010101" pitchFamily="49" charset="-122"/>
                <a:ea typeface="黑体" panose="02010609060101010101" pitchFamily="49" charset="-122"/>
              </a:rPr>
              <a:t>无重传，但会抑制发送速率</a:t>
            </a:r>
          </a:p>
        </p:txBody>
      </p:sp>
    </p:spTree>
    <p:extLst>
      <p:ext uri="{BB962C8B-B14F-4D97-AF65-F5344CB8AC3E}">
        <p14:creationId xmlns:p14="http://schemas.microsoft.com/office/powerpoint/2010/main" val="271719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328613" y="1238250"/>
            <a:ext cx="8486775" cy="43815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a:t>网络拥塞</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33</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grpSp>
        <p:nvGrpSpPr>
          <p:cNvPr id="7" name="组合 6"/>
          <p:cNvGrpSpPr/>
          <p:nvPr/>
        </p:nvGrpSpPr>
        <p:grpSpPr>
          <a:xfrm>
            <a:off x="1501569" y="4138864"/>
            <a:ext cx="3867481" cy="2525791"/>
            <a:chOff x="1070495" y="4015814"/>
            <a:chExt cx="3867481" cy="2525791"/>
          </a:xfrm>
        </p:grpSpPr>
        <p:grpSp>
          <p:nvGrpSpPr>
            <p:cNvPr id="6" name="组合 5"/>
            <p:cNvGrpSpPr/>
            <p:nvPr/>
          </p:nvGrpSpPr>
          <p:grpSpPr>
            <a:xfrm>
              <a:off x="1070495" y="4015814"/>
              <a:ext cx="3867481" cy="2525791"/>
              <a:chOff x="1070495" y="4015814"/>
              <a:chExt cx="3867481" cy="2525791"/>
            </a:xfrm>
          </p:grpSpPr>
          <p:grpSp>
            <p:nvGrpSpPr>
              <p:cNvPr id="97" name="组合 96"/>
              <p:cNvGrpSpPr/>
              <p:nvPr/>
            </p:nvGrpSpPr>
            <p:grpSpPr>
              <a:xfrm>
                <a:off x="1070495" y="4015814"/>
                <a:ext cx="3867481" cy="2525791"/>
                <a:chOff x="299787" y="4179808"/>
                <a:chExt cx="3867481" cy="2525791"/>
              </a:xfrm>
            </p:grpSpPr>
            <p:sp>
              <p:nvSpPr>
                <p:cNvPr id="98" name="圆角矩形 97"/>
                <p:cNvSpPr/>
                <p:nvPr/>
              </p:nvSpPr>
              <p:spPr>
                <a:xfrm>
                  <a:off x="299787" y="4179808"/>
                  <a:ext cx="3867481" cy="2525791"/>
                </a:xfrm>
                <a:prstGeom prst="roundRect">
                  <a:avLst>
                    <a:gd name="adj" fmla="val 6841"/>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p:nvGrpSpPr>
              <p:grpSpPr>
                <a:xfrm>
                  <a:off x="299787" y="4223656"/>
                  <a:ext cx="3579130" cy="2441034"/>
                  <a:chOff x="5248781" y="2233748"/>
                  <a:chExt cx="3579130" cy="2441034"/>
                </a:xfrm>
              </p:grpSpPr>
              <p:sp>
                <p:nvSpPr>
                  <p:cNvPr id="100" name="Line 8"/>
                  <p:cNvSpPr>
                    <a:spLocks noChangeShapeType="1"/>
                  </p:cNvSpPr>
                  <p:nvPr/>
                </p:nvSpPr>
                <p:spPr bwMode="auto">
                  <a:xfrm>
                    <a:off x="5891761" y="4193097"/>
                    <a:ext cx="2936150" cy="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Line 10"/>
                  <p:cNvSpPr>
                    <a:spLocks noChangeShapeType="1"/>
                  </p:cNvSpPr>
                  <p:nvPr/>
                </p:nvSpPr>
                <p:spPr bwMode="auto">
                  <a:xfrm flipV="1">
                    <a:off x="6036224" y="2233748"/>
                    <a:ext cx="0" cy="2102223"/>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Line 14"/>
                  <p:cNvSpPr>
                    <a:spLocks noChangeShapeType="1"/>
                  </p:cNvSpPr>
                  <p:nvPr/>
                </p:nvSpPr>
                <p:spPr bwMode="auto">
                  <a:xfrm flipV="1">
                    <a:off x="6036224" y="3144694"/>
                    <a:ext cx="1770334" cy="10484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Line 15"/>
                  <p:cNvSpPr>
                    <a:spLocks noChangeShapeType="1"/>
                  </p:cNvSpPr>
                  <p:nvPr/>
                </p:nvSpPr>
                <p:spPr bwMode="auto">
                  <a:xfrm flipV="1">
                    <a:off x="7806558" y="2361599"/>
                    <a:ext cx="0" cy="183149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05" name="矩形 104"/>
                      <p:cNvSpPr/>
                      <p:nvPr/>
                    </p:nvSpPr>
                    <p:spPr>
                      <a:xfrm rot="16200000">
                        <a:off x="5100856" y="3228024"/>
                        <a:ext cx="6651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𝜆</m:t>
                                  </m:r>
                                </m:e>
                                <m:sub>
                                  <m:r>
                                    <a:rPr lang="en-US" altLang="zh-CN" i="1" dirty="0">
                                      <a:latin typeface="Cambria Math" panose="02040503050406030204" pitchFamily="18" charset="0"/>
                                    </a:rPr>
                                    <m:t>𝑜𝑢𝑡</m:t>
                                  </m:r>
                                </m:sub>
                              </m:sSub>
                            </m:oMath>
                          </m:oMathPara>
                        </a14:m>
                        <a:endParaRPr lang="zh-CN" altLang="en-US" dirty="0"/>
                      </a:p>
                    </p:txBody>
                  </p:sp>
                </mc:Choice>
                <mc:Fallback xmlns="">
                  <p:sp>
                    <p:nvSpPr>
                      <p:cNvPr id="105" name="矩形 104"/>
                      <p:cNvSpPr>
                        <a:spLocks noRot="1" noChangeAspect="1" noMove="1" noResize="1" noEditPoints="1" noAdjustHandles="1" noChangeArrowheads="1" noChangeShapeType="1" noTextEdit="1"/>
                      </p:cNvSpPr>
                      <p:nvPr/>
                    </p:nvSpPr>
                    <p:spPr>
                      <a:xfrm rot="16200000">
                        <a:off x="5100856" y="3228024"/>
                        <a:ext cx="665182" cy="369332"/>
                      </a:xfrm>
                      <a:prstGeom prst="rect">
                        <a:avLst/>
                      </a:prstGeom>
                      <a:blipFill rotWithShape="0">
                        <a:blip r:embed="rId6"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矩形 105"/>
                      <p:cNvSpPr/>
                      <p:nvPr/>
                    </p:nvSpPr>
                    <p:spPr>
                      <a:xfrm>
                        <a:off x="6970536" y="4305194"/>
                        <a:ext cx="549766" cy="3695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𝑖𝑛</m:t>
                                  </m:r>
                                </m:sub>
                                <m:sup>
                                  <m:r>
                                    <a:rPr lang="en-US" altLang="zh-CN" b="0" i="1" smtClean="0">
                                      <a:latin typeface="Cambria Math" panose="02040503050406030204" pitchFamily="18" charset="0"/>
                                    </a:rPr>
                                    <m:t>′</m:t>
                                  </m:r>
                                </m:sup>
                              </m:sSubSup>
                            </m:oMath>
                          </m:oMathPara>
                        </a14:m>
                        <a:endParaRPr lang="zh-CN" altLang="en-US" dirty="0"/>
                      </a:p>
                    </p:txBody>
                  </p:sp>
                </mc:Choice>
                <mc:Fallback xmlns="">
                  <p:sp>
                    <p:nvSpPr>
                      <p:cNvPr id="106" name="矩形 105"/>
                      <p:cNvSpPr>
                        <a:spLocks noRot="1" noChangeAspect="1" noMove="1" noResize="1" noEditPoints="1" noAdjustHandles="1" noChangeArrowheads="1" noChangeShapeType="1" noTextEdit="1"/>
                      </p:cNvSpPr>
                      <p:nvPr/>
                    </p:nvSpPr>
                    <p:spPr>
                      <a:xfrm>
                        <a:off x="6970536" y="4305194"/>
                        <a:ext cx="549766" cy="369588"/>
                      </a:xfrm>
                      <a:prstGeom prst="rect">
                        <a:avLst/>
                      </a:prstGeom>
                      <a:blipFill rotWithShape="0">
                        <a:blip r:embed="rId7" cstate="print"/>
                        <a:stretch>
                          <a:fillRect b="-4918"/>
                        </a:stretch>
                      </a:blipFill>
                    </p:spPr>
                    <p:txBody>
                      <a:bodyPr/>
                      <a:lstStyle/>
                      <a:p>
                        <a:r>
                          <a:rPr lang="zh-CN" altLang="en-US">
                            <a:noFill/>
                          </a:rPr>
                          <a:t> </a:t>
                        </a:r>
                      </a:p>
                    </p:txBody>
                  </p:sp>
                </mc:Fallback>
              </mc:AlternateContent>
              <p:sp>
                <p:nvSpPr>
                  <p:cNvPr id="107" name="Line 14"/>
                  <p:cNvSpPr>
                    <a:spLocks noChangeShapeType="1"/>
                  </p:cNvSpPr>
                  <p:nvPr/>
                </p:nvSpPr>
                <p:spPr bwMode="auto">
                  <a:xfrm flipV="1">
                    <a:off x="5930949" y="2753148"/>
                    <a:ext cx="105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08" name="矩形 107"/>
                      <p:cNvSpPr/>
                      <p:nvPr/>
                    </p:nvSpPr>
                    <p:spPr>
                      <a:xfrm>
                        <a:off x="7531676" y="4151306"/>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2</m:t>
                                  </m:r>
                                </m:den>
                              </m:f>
                            </m:oMath>
                          </m:oMathPara>
                        </a14:m>
                        <a:endParaRPr lang="zh-CN" altLang="en-US" sz="1400" dirty="0"/>
                      </a:p>
                    </p:txBody>
                  </p:sp>
                </mc:Choice>
                <mc:Fallback xmlns="">
                  <p:sp>
                    <p:nvSpPr>
                      <p:cNvPr id="108" name="矩形 107"/>
                      <p:cNvSpPr>
                        <a:spLocks noRot="1" noChangeAspect="1" noMove="1" noResize="1" noEditPoints="1" noAdjustHandles="1" noChangeArrowheads="1" noChangeShapeType="1" noTextEdit="1"/>
                      </p:cNvSpPr>
                      <p:nvPr/>
                    </p:nvSpPr>
                    <p:spPr>
                      <a:xfrm>
                        <a:off x="7531676" y="4151306"/>
                        <a:ext cx="552202" cy="307777"/>
                      </a:xfrm>
                      <a:prstGeom prst="rect">
                        <a:avLst/>
                      </a:prstGeom>
                      <a:blipFill rotWithShape="0">
                        <a:blip r:embed="rId8" cstate="print"/>
                        <a:stretch>
                          <a:fillRect l="-14444" t="-94000" r="-60000" b="-15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矩形 108"/>
                      <p:cNvSpPr/>
                      <p:nvPr/>
                    </p:nvSpPr>
                    <p:spPr>
                      <a:xfrm>
                        <a:off x="5484410" y="2578909"/>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2</m:t>
                                  </m:r>
                                </m:den>
                              </m:f>
                            </m:oMath>
                          </m:oMathPara>
                        </a14:m>
                        <a:endParaRPr lang="zh-CN" altLang="en-US" sz="1400" dirty="0"/>
                      </a:p>
                    </p:txBody>
                  </p:sp>
                </mc:Choice>
                <mc:Fallback xmlns="">
                  <p:sp>
                    <p:nvSpPr>
                      <p:cNvPr id="109" name="矩形 108"/>
                      <p:cNvSpPr>
                        <a:spLocks noRot="1" noChangeAspect="1" noMove="1" noResize="1" noEditPoints="1" noAdjustHandles="1" noChangeArrowheads="1" noChangeShapeType="1" noTextEdit="1"/>
                      </p:cNvSpPr>
                      <p:nvPr/>
                    </p:nvSpPr>
                    <p:spPr>
                      <a:xfrm>
                        <a:off x="5484410" y="2578909"/>
                        <a:ext cx="552202" cy="307777"/>
                      </a:xfrm>
                      <a:prstGeom prst="rect">
                        <a:avLst/>
                      </a:prstGeom>
                      <a:blipFill rotWithShape="0">
                        <a:blip r:embed="rId8" cstate="print"/>
                        <a:stretch>
                          <a:fillRect l="-14286" t="-94000" r="-58242" b="-158000"/>
                        </a:stretch>
                      </a:blipFill>
                    </p:spPr>
                    <p:txBody>
                      <a:bodyPr/>
                      <a:lstStyle/>
                      <a:p>
                        <a:r>
                          <a:rPr lang="zh-CN" altLang="en-US">
                            <a:noFill/>
                          </a:rPr>
                          <a:t> </a:t>
                        </a:r>
                      </a:p>
                    </p:txBody>
                  </p:sp>
                </mc:Fallback>
              </mc:AlternateContent>
            </p:grpSp>
          </p:grpSp>
          <p:sp>
            <p:nvSpPr>
              <p:cNvPr id="112" name="Line 15"/>
              <p:cNvSpPr>
                <a:spLocks noChangeShapeType="1"/>
              </p:cNvSpPr>
              <p:nvPr/>
            </p:nvSpPr>
            <p:spPr bwMode="auto">
              <a:xfrm flipV="1">
                <a:off x="1857551" y="4579060"/>
                <a:ext cx="1770721" cy="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 name="Line 15"/>
            <p:cNvSpPr>
              <a:spLocks noChangeShapeType="1"/>
            </p:cNvSpPr>
            <p:nvPr/>
          </p:nvSpPr>
          <p:spPr bwMode="auto">
            <a:xfrm flipV="1">
              <a:off x="1857551" y="4957411"/>
              <a:ext cx="1770721" cy="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flipV="1">
              <a:off x="1780644" y="4969426"/>
              <a:ext cx="105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22" name="矩形 21"/>
                <p:cNvSpPr/>
                <p:nvPr/>
              </p:nvSpPr>
              <p:spPr>
                <a:xfrm>
                  <a:off x="1334105" y="4795187"/>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3</m:t>
                            </m:r>
                          </m:den>
                        </m:f>
                      </m:oMath>
                    </m:oMathPara>
                  </a14:m>
                  <a:endParaRPr lang="zh-CN" altLang="en-US" sz="1400" dirty="0"/>
                </a:p>
              </p:txBody>
            </p:sp>
          </mc:Choice>
          <mc:Fallback xmlns="">
            <p:sp>
              <p:nvSpPr>
                <p:cNvPr id="22" name="矩形 21"/>
                <p:cNvSpPr>
                  <a:spLocks noRot="1" noChangeAspect="1" noMove="1" noResize="1" noEditPoints="1" noAdjustHandles="1" noChangeArrowheads="1" noChangeShapeType="1" noTextEdit="1"/>
                </p:cNvSpPr>
                <p:nvPr/>
              </p:nvSpPr>
              <p:spPr>
                <a:xfrm>
                  <a:off x="1334105" y="4795187"/>
                  <a:ext cx="552202" cy="307777"/>
                </a:xfrm>
                <a:prstGeom prst="rect">
                  <a:avLst/>
                </a:prstGeom>
                <a:blipFill rotWithShape="0">
                  <a:blip r:embed="rId9" cstate="print"/>
                  <a:stretch>
                    <a:fillRect l="-14444" t="-94000" r="-60000" b="-158000"/>
                  </a:stretch>
                </a:blipFill>
              </p:spPr>
              <p:txBody>
                <a:bodyPr/>
                <a:lstStyle/>
                <a:p>
                  <a:r>
                    <a:rPr lang="zh-CN" altLang="en-US">
                      <a:noFill/>
                    </a:rPr>
                    <a:t> </a:t>
                  </a:r>
                </a:p>
              </p:txBody>
            </p:sp>
          </mc:Fallback>
        </mc:AlternateContent>
      </p:grpSp>
      <p:sp>
        <p:nvSpPr>
          <p:cNvPr id="24" name="圆角矩形 23"/>
          <p:cNvSpPr/>
          <p:nvPr/>
        </p:nvSpPr>
        <p:spPr>
          <a:xfrm>
            <a:off x="1048027" y="3062731"/>
            <a:ext cx="7220761" cy="963710"/>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l"/>
            </a:pPr>
            <a:r>
              <a:rPr lang="zh-CN" altLang="en-US" sz="1600" dirty="0">
                <a:solidFill>
                  <a:srgbClr val="FFFFFF"/>
                </a:solidFill>
                <a:latin typeface="Calibri" panose="020F0502020204030204" pitchFamily="34" charset="0"/>
                <a:ea typeface="黑体" panose="02010609060101010101" pitchFamily="49" charset="-122"/>
              </a:rPr>
              <a:t>网络拥塞的另一种代价：</a:t>
            </a:r>
            <a:endParaRPr lang="en-US" altLang="zh-CN" sz="1600" dirty="0">
              <a:solidFill>
                <a:srgbClr val="FFFFFF"/>
              </a:solidFill>
              <a:latin typeface="Calibri" panose="020F0502020204030204" pitchFamily="34" charset="0"/>
              <a:ea typeface="黑体" panose="02010609060101010101" pitchFamily="49" charset="-122"/>
            </a:endParaRPr>
          </a:p>
          <a:p>
            <a:pPr marL="540000" lvl="1" indent="-288000">
              <a:lnSpc>
                <a:spcPct val="1500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发送方必须执行重传以补偿因为缓存溢出而丢弃的分组</a:t>
            </a:r>
          </a:p>
        </p:txBody>
      </p:sp>
      <p:sp>
        <p:nvSpPr>
          <p:cNvPr id="25" name="圆角矩形 24"/>
          <p:cNvSpPr/>
          <p:nvPr/>
        </p:nvSpPr>
        <p:spPr>
          <a:xfrm>
            <a:off x="5467404" y="4926575"/>
            <a:ext cx="3492238" cy="7396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solidFill>
                  <a:srgbClr val="FF0000"/>
                </a:solidFill>
                <a:latin typeface="Calibri" panose="020F0502020204030204" pitchFamily="34" charset="0"/>
                <a:ea typeface="黑体" panose="02010609060101010101" pitchFamily="49" charset="-122"/>
              </a:rPr>
              <a:t>从发送的角度看重传的代价</a:t>
            </a:r>
            <a:endParaRPr lang="en-US" altLang="zh-CN" dirty="0">
              <a:solidFill>
                <a:srgbClr val="FF0000"/>
              </a:solidFill>
              <a:latin typeface="Calibri" panose="020F0502020204030204" pitchFamily="34" charset="0"/>
              <a:ea typeface="黑体" panose="02010609060101010101" pitchFamily="49" charset="-122"/>
            </a:endParaRPr>
          </a:p>
          <a:p>
            <a:pPr algn="ctr">
              <a:lnSpc>
                <a:spcPct val="150000"/>
              </a:lnSpc>
            </a:pPr>
            <a:r>
              <a:rPr lang="zh-CN" altLang="en-US" dirty="0">
                <a:solidFill>
                  <a:srgbClr val="FF0000"/>
                </a:solidFill>
                <a:latin typeface="Calibri" panose="020F0502020204030204" pitchFamily="34" charset="0"/>
                <a:ea typeface="黑体" panose="02010609060101010101" pitchFamily="49" charset="-122"/>
              </a:rPr>
              <a:t>（接收方不会接收到重复包）</a:t>
            </a:r>
            <a:endParaRPr lang="en-US" altLang="zh-CN" dirty="0">
              <a:solidFill>
                <a:srgbClr val="FF0000"/>
              </a:solidFill>
              <a:latin typeface="Calibri" panose="020F0502020204030204" pitchFamily="34" charset="0"/>
              <a:ea typeface="黑体" panose="02010609060101010101" pitchFamily="49" charset="-122"/>
            </a:endParaRPr>
          </a:p>
        </p:txBody>
      </p:sp>
      <p:sp>
        <p:nvSpPr>
          <p:cNvPr id="26" name="文本框 25"/>
          <p:cNvSpPr txBox="1"/>
          <p:nvPr/>
        </p:nvSpPr>
        <p:spPr>
          <a:xfrm>
            <a:off x="6139543" y="1769478"/>
            <a:ext cx="2897211" cy="338554"/>
          </a:xfrm>
          <a:prstGeom prst="rect">
            <a:avLst/>
          </a:prstGeom>
          <a:noFill/>
        </p:spPr>
        <p:txBody>
          <a:bodyPr wrap="square" rtlCol="0">
            <a:spAutoFit/>
          </a:bodyPr>
          <a:lstStyle/>
          <a:p>
            <a:pPr algn="ctr"/>
            <a:r>
              <a:rPr lang="zh-CN" altLang="en-US" sz="1600" dirty="0">
                <a:solidFill>
                  <a:srgbClr val="FF0000"/>
                </a:solidFill>
                <a:latin typeface="黑体" panose="02010609060101010101" pitchFamily="49" charset="-122"/>
                <a:ea typeface="黑体" panose="02010609060101010101" pitchFamily="49" charset="-122"/>
              </a:rPr>
              <a:t>（不产生非必要重传</a:t>
            </a:r>
            <a:r>
              <a:rPr lang="en-US" altLang="zh-CN" sz="1600" dirty="0">
                <a:solidFill>
                  <a:srgbClr val="FF0000"/>
                </a:solidFill>
                <a:latin typeface="黑体" panose="02010609060101010101" pitchFamily="49" charset="-122"/>
                <a:ea typeface="黑体" panose="02010609060101010101" pitchFamily="49" charset="-122"/>
              </a:rPr>
              <a:t>)</a:t>
            </a:r>
            <a:endParaRPr lang="zh-CN" altLang="en-US" sz="1600" dirty="0">
              <a:solidFill>
                <a:srgbClr val="FF0000"/>
              </a:solidFill>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320103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extLst mod="1"/>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网络拥塞</a:t>
            </a:r>
          </a:p>
        </p:txBody>
      </p:sp>
      <p:sp>
        <p:nvSpPr>
          <p:cNvPr id="3" name="内容占位符 2"/>
          <p:cNvSpPr>
            <a:spLocks noGrp="1"/>
          </p:cNvSpPr>
          <p:nvPr>
            <p:ph idx="1"/>
          </p:nvPr>
        </p:nvSpPr>
        <p:spPr>
          <a:xfrm>
            <a:off x="457199" y="1444978"/>
            <a:ext cx="8464731" cy="2406842"/>
          </a:xfrm>
        </p:spPr>
        <p:txBody>
          <a:bodyPr/>
          <a:lstStyle/>
          <a:p>
            <a:r>
              <a:rPr lang="zh-CN" altLang="en-US" sz="2000" dirty="0"/>
              <a:t>情况</a:t>
            </a:r>
            <a:r>
              <a:rPr lang="en-US" altLang="zh-CN" sz="2000" dirty="0"/>
              <a:t>2</a:t>
            </a:r>
            <a:r>
              <a:rPr lang="zh-CN" altLang="en-US" sz="2000" dirty="0"/>
              <a:t>：两个发送方 </a:t>
            </a:r>
            <a:r>
              <a:rPr lang="en-US" altLang="zh-CN" sz="2000" dirty="0"/>
              <a:t>(</a:t>
            </a:r>
            <a:r>
              <a:rPr lang="zh-CN" altLang="en-US" sz="2000" dirty="0"/>
              <a:t>主机</a:t>
            </a:r>
            <a:r>
              <a:rPr lang="en-US" altLang="zh-CN" sz="2000" dirty="0"/>
              <a:t>A</a:t>
            </a:r>
            <a:r>
              <a:rPr lang="zh-CN" altLang="en-US" sz="2000" dirty="0"/>
              <a:t>和</a:t>
            </a:r>
            <a:r>
              <a:rPr lang="en-US" altLang="zh-CN" sz="2000" dirty="0"/>
              <a:t>B) </a:t>
            </a:r>
            <a:r>
              <a:rPr lang="zh-CN" altLang="en-US" sz="2000" dirty="0"/>
              <a:t>和一台具有有限缓存的路由器</a:t>
            </a:r>
            <a:endParaRPr lang="en-US" altLang="zh-CN" sz="2000" dirty="0"/>
          </a:p>
          <a:p>
            <a:pPr lvl="1">
              <a:lnSpc>
                <a:spcPct val="150000"/>
              </a:lnSpc>
            </a:pPr>
            <a:r>
              <a:rPr lang="zh-CN" altLang="en-US" sz="1600" dirty="0"/>
              <a:t>关于重传的情况三 ：发送方可能提前检测超时并重传在路由器队列中已被推迟但还未丢失的分组</a:t>
            </a:r>
            <a:endParaRPr lang="en-US" altLang="zh-CN" sz="1600" dirty="0"/>
          </a:p>
          <a:p>
            <a:pPr lvl="2">
              <a:lnSpc>
                <a:spcPct val="150000"/>
              </a:lnSpc>
            </a:pPr>
            <a:r>
              <a:rPr lang="zh-CN" altLang="en-US" sz="1600" dirty="0"/>
              <a:t>原始数据分组和重传分组都可能到达接收方，接收方只需一份，重传分组被丢弃</a:t>
            </a:r>
          </a:p>
          <a:p>
            <a:pPr lvl="2">
              <a:lnSpc>
                <a:spcPct val="150000"/>
              </a:lnSpc>
            </a:pPr>
            <a:r>
              <a:rPr lang="zh-CN" altLang="en-US" sz="1600" dirty="0"/>
              <a:t>路由器转发重传的分组是一种浪费</a:t>
            </a:r>
          </a:p>
          <a:p>
            <a:pPr lvl="2">
              <a:lnSpc>
                <a:spcPct val="150000"/>
              </a:lnSpc>
            </a:pPr>
            <a:endParaRPr lang="zh-CN" altLang="en-US" sz="1600" dirty="0"/>
          </a:p>
          <a:p>
            <a:pPr lvl="2">
              <a:lnSpc>
                <a:spcPct val="150000"/>
              </a:lnSpc>
            </a:pP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34</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grpSp>
        <p:nvGrpSpPr>
          <p:cNvPr id="7" name="组合 6"/>
          <p:cNvGrpSpPr/>
          <p:nvPr/>
        </p:nvGrpSpPr>
        <p:grpSpPr>
          <a:xfrm>
            <a:off x="1501569" y="4138864"/>
            <a:ext cx="3867481" cy="2525791"/>
            <a:chOff x="1070495" y="4015814"/>
            <a:chExt cx="3867481" cy="2525791"/>
          </a:xfrm>
        </p:grpSpPr>
        <p:grpSp>
          <p:nvGrpSpPr>
            <p:cNvPr id="6" name="组合 5"/>
            <p:cNvGrpSpPr/>
            <p:nvPr/>
          </p:nvGrpSpPr>
          <p:grpSpPr>
            <a:xfrm>
              <a:off x="1070495" y="4015814"/>
              <a:ext cx="3867481" cy="2525791"/>
              <a:chOff x="1070495" y="4015814"/>
              <a:chExt cx="3867481" cy="2525791"/>
            </a:xfrm>
          </p:grpSpPr>
          <p:grpSp>
            <p:nvGrpSpPr>
              <p:cNvPr id="97" name="组合 96"/>
              <p:cNvGrpSpPr/>
              <p:nvPr/>
            </p:nvGrpSpPr>
            <p:grpSpPr>
              <a:xfrm>
                <a:off x="1070495" y="4015814"/>
                <a:ext cx="3867481" cy="2525791"/>
                <a:chOff x="299787" y="4179808"/>
                <a:chExt cx="3867481" cy="2525791"/>
              </a:xfrm>
            </p:grpSpPr>
            <p:sp>
              <p:nvSpPr>
                <p:cNvPr id="98" name="圆角矩形 97"/>
                <p:cNvSpPr/>
                <p:nvPr/>
              </p:nvSpPr>
              <p:spPr>
                <a:xfrm>
                  <a:off x="299787" y="4179808"/>
                  <a:ext cx="3867481" cy="2525791"/>
                </a:xfrm>
                <a:prstGeom prst="roundRect">
                  <a:avLst>
                    <a:gd name="adj" fmla="val 6841"/>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p:nvGrpSpPr>
              <p:grpSpPr>
                <a:xfrm>
                  <a:off x="299787" y="4223656"/>
                  <a:ext cx="3579130" cy="2441034"/>
                  <a:chOff x="5248781" y="2233748"/>
                  <a:chExt cx="3579130" cy="2441034"/>
                </a:xfrm>
              </p:grpSpPr>
              <p:sp>
                <p:nvSpPr>
                  <p:cNvPr id="100" name="Line 8"/>
                  <p:cNvSpPr>
                    <a:spLocks noChangeShapeType="1"/>
                  </p:cNvSpPr>
                  <p:nvPr/>
                </p:nvSpPr>
                <p:spPr bwMode="auto">
                  <a:xfrm>
                    <a:off x="5891761" y="4193097"/>
                    <a:ext cx="2936150" cy="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Line 10"/>
                  <p:cNvSpPr>
                    <a:spLocks noChangeShapeType="1"/>
                  </p:cNvSpPr>
                  <p:nvPr/>
                </p:nvSpPr>
                <p:spPr bwMode="auto">
                  <a:xfrm flipV="1">
                    <a:off x="6036224" y="2233748"/>
                    <a:ext cx="0" cy="2102223"/>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Line 14"/>
                  <p:cNvSpPr>
                    <a:spLocks noChangeShapeType="1"/>
                  </p:cNvSpPr>
                  <p:nvPr/>
                </p:nvSpPr>
                <p:spPr bwMode="auto">
                  <a:xfrm flipV="1">
                    <a:off x="6036224" y="3489222"/>
                    <a:ext cx="1756664" cy="703872"/>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Line 15"/>
                  <p:cNvSpPr>
                    <a:spLocks noChangeShapeType="1"/>
                  </p:cNvSpPr>
                  <p:nvPr/>
                </p:nvSpPr>
                <p:spPr bwMode="auto">
                  <a:xfrm flipV="1">
                    <a:off x="7806558" y="2361599"/>
                    <a:ext cx="0" cy="183149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05" name="矩形 104"/>
                      <p:cNvSpPr/>
                      <p:nvPr/>
                    </p:nvSpPr>
                    <p:spPr>
                      <a:xfrm rot="16200000">
                        <a:off x="5100856" y="3228024"/>
                        <a:ext cx="6651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𝜆</m:t>
                                  </m:r>
                                </m:e>
                                <m:sub>
                                  <m:r>
                                    <a:rPr lang="en-US" altLang="zh-CN" i="1" dirty="0">
                                      <a:latin typeface="Cambria Math" panose="02040503050406030204" pitchFamily="18" charset="0"/>
                                    </a:rPr>
                                    <m:t>𝑜𝑢𝑡</m:t>
                                  </m:r>
                                </m:sub>
                              </m:sSub>
                            </m:oMath>
                          </m:oMathPara>
                        </a14:m>
                        <a:endParaRPr lang="zh-CN" altLang="en-US" dirty="0"/>
                      </a:p>
                    </p:txBody>
                  </p:sp>
                </mc:Choice>
                <mc:Fallback xmlns="">
                  <p:sp>
                    <p:nvSpPr>
                      <p:cNvPr id="105" name="矩形 104"/>
                      <p:cNvSpPr>
                        <a:spLocks noRot="1" noChangeAspect="1" noMove="1" noResize="1" noEditPoints="1" noAdjustHandles="1" noChangeArrowheads="1" noChangeShapeType="1" noTextEdit="1"/>
                      </p:cNvSpPr>
                      <p:nvPr/>
                    </p:nvSpPr>
                    <p:spPr>
                      <a:xfrm rot="16200000">
                        <a:off x="5100856" y="3228024"/>
                        <a:ext cx="665182" cy="369332"/>
                      </a:xfrm>
                      <a:prstGeom prst="rect">
                        <a:avLst/>
                      </a:prstGeom>
                      <a:blipFill rotWithShape="0">
                        <a:blip r:embed="rId6"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矩形 105"/>
                      <p:cNvSpPr/>
                      <p:nvPr/>
                    </p:nvSpPr>
                    <p:spPr>
                      <a:xfrm>
                        <a:off x="6970536" y="4305194"/>
                        <a:ext cx="549766" cy="3695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𝜆</m:t>
                                  </m:r>
                                </m:e>
                                <m:sub>
                                  <m:r>
                                    <a:rPr lang="en-US" altLang="zh-CN" b="0" i="1" smtClean="0">
                                      <a:latin typeface="Cambria Math" panose="02040503050406030204" pitchFamily="18" charset="0"/>
                                    </a:rPr>
                                    <m:t>𝑖𝑛</m:t>
                                  </m:r>
                                </m:sub>
                                <m:sup>
                                  <m:r>
                                    <a:rPr lang="en-US" altLang="zh-CN" b="0" i="1" smtClean="0">
                                      <a:latin typeface="Cambria Math" panose="02040503050406030204" pitchFamily="18" charset="0"/>
                                    </a:rPr>
                                    <m:t>′</m:t>
                                  </m:r>
                                </m:sup>
                              </m:sSubSup>
                            </m:oMath>
                          </m:oMathPara>
                        </a14:m>
                        <a:endParaRPr lang="zh-CN" altLang="en-US" dirty="0"/>
                      </a:p>
                    </p:txBody>
                  </p:sp>
                </mc:Choice>
                <mc:Fallback xmlns="">
                  <p:sp>
                    <p:nvSpPr>
                      <p:cNvPr id="106" name="矩形 105"/>
                      <p:cNvSpPr>
                        <a:spLocks noRot="1" noChangeAspect="1" noMove="1" noResize="1" noEditPoints="1" noAdjustHandles="1" noChangeArrowheads="1" noChangeShapeType="1" noTextEdit="1"/>
                      </p:cNvSpPr>
                      <p:nvPr/>
                    </p:nvSpPr>
                    <p:spPr>
                      <a:xfrm>
                        <a:off x="6970536" y="4305194"/>
                        <a:ext cx="549766" cy="369588"/>
                      </a:xfrm>
                      <a:prstGeom prst="rect">
                        <a:avLst/>
                      </a:prstGeom>
                      <a:blipFill rotWithShape="0">
                        <a:blip r:embed="rId7" cstate="print"/>
                        <a:stretch>
                          <a:fillRect b="-4918"/>
                        </a:stretch>
                      </a:blipFill>
                    </p:spPr>
                    <p:txBody>
                      <a:bodyPr/>
                      <a:lstStyle/>
                      <a:p>
                        <a:r>
                          <a:rPr lang="zh-CN" altLang="en-US">
                            <a:noFill/>
                          </a:rPr>
                          <a:t> </a:t>
                        </a:r>
                      </a:p>
                    </p:txBody>
                  </p:sp>
                </mc:Fallback>
              </mc:AlternateContent>
              <p:sp>
                <p:nvSpPr>
                  <p:cNvPr id="107" name="Line 14"/>
                  <p:cNvSpPr>
                    <a:spLocks noChangeShapeType="1"/>
                  </p:cNvSpPr>
                  <p:nvPr/>
                </p:nvSpPr>
                <p:spPr bwMode="auto">
                  <a:xfrm flipV="1">
                    <a:off x="5930949" y="2753148"/>
                    <a:ext cx="105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108" name="矩形 107"/>
                      <p:cNvSpPr/>
                      <p:nvPr/>
                    </p:nvSpPr>
                    <p:spPr>
                      <a:xfrm>
                        <a:off x="7531676" y="4151306"/>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2</m:t>
                                  </m:r>
                                </m:den>
                              </m:f>
                            </m:oMath>
                          </m:oMathPara>
                        </a14:m>
                        <a:endParaRPr lang="zh-CN" altLang="en-US" sz="1400" dirty="0"/>
                      </a:p>
                    </p:txBody>
                  </p:sp>
                </mc:Choice>
                <mc:Fallback xmlns="">
                  <p:sp>
                    <p:nvSpPr>
                      <p:cNvPr id="108" name="矩形 107"/>
                      <p:cNvSpPr>
                        <a:spLocks noRot="1" noChangeAspect="1" noMove="1" noResize="1" noEditPoints="1" noAdjustHandles="1" noChangeArrowheads="1" noChangeShapeType="1" noTextEdit="1"/>
                      </p:cNvSpPr>
                      <p:nvPr/>
                    </p:nvSpPr>
                    <p:spPr>
                      <a:xfrm>
                        <a:off x="7531676" y="4151306"/>
                        <a:ext cx="552202" cy="307777"/>
                      </a:xfrm>
                      <a:prstGeom prst="rect">
                        <a:avLst/>
                      </a:prstGeom>
                      <a:blipFill rotWithShape="0">
                        <a:blip r:embed="rId8" cstate="print"/>
                        <a:stretch>
                          <a:fillRect l="-14444" t="-94000" r="-60000" b="-15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矩形 108"/>
                      <p:cNvSpPr/>
                      <p:nvPr/>
                    </p:nvSpPr>
                    <p:spPr>
                      <a:xfrm>
                        <a:off x="5484410" y="2578909"/>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2</m:t>
                                  </m:r>
                                </m:den>
                              </m:f>
                            </m:oMath>
                          </m:oMathPara>
                        </a14:m>
                        <a:endParaRPr lang="zh-CN" altLang="en-US" sz="1400" dirty="0"/>
                      </a:p>
                    </p:txBody>
                  </p:sp>
                </mc:Choice>
                <mc:Fallback xmlns="">
                  <p:sp>
                    <p:nvSpPr>
                      <p:cNvPr id="109" name="矩形 108"/>
                      <p:cNvSpPr>
                        <a:spLocks noRot="1" noChangeAspect="1" noMove="1" noResize="1" noEditPoints="1" noAdjustHandles="1" noChangeArrowheads="1" noChangeShapeType="1" noTextEdit="1"/>
                      </p:cNvSpPr>
                      <p:nvPr/>
                    </p:nvSpPr>
                    <p:spPr>
                      <a:xfrm>
                        <a:off x="5484410" y="2578909"/>
                        <a:ext cx="552202" cy="307777"/>
                      </a:xfrm>
                      <a:prstGeom prst="rect">
                        <a:avLst/>
                      </a:prstGeom>
                      <a:blipFill rotWithShape="0">
                        <a:blip r:embed="rId8" cstate="print"/>
                        <a:stretch>
                          <a:fillRect l="-14286" t="-94000" r="-58242" b="-158000"/>
                        </a:stretch>
                      </a:blipFill>
                    </p:spPr>
                    <p:txBody>
                      <a:bodyPr/>
                      <a:lstStyle/>
                      <a:p>
                        <a:r>
                          <a:rPr lang="zh-CN" altLang="en-US">
                            <a:noFill/>
                          </a:rPr>
                          <a:t> </a:t>
                        </a:r>
                      </a:p>
                    </p:txBody>
                  </p:sp>
                </mc:Fallback>
              </mc:AlternateContent>
            </p:grpSp>
          </p:grpSp>
          <p:sp>
            <p:nvSpPr>
              <p:cNvPr id="112" name="Line 15"/>
              <p:cNvSpPr>
                <a:spLocks noChangeShapeType="1"/>
              </p:cNvSpPr>
              <p:nvPr/>
            </p:nvSpPr>
            <p:spPr bwMode="auto">
              <a:xfrm flipV="1">
                <a:off x="1857551" y="4579060"/>
                <a:ext cx="1770721" cy="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 name="Line 15"/>
            <p:cNvSpPr>
              <a:spLocks noChangeShapeType="1"/>
            </p:cNvSpPr>
            <p:nvPr/>
          </p:nvSpPr>
          <p:spPr bwMode="auto">
            <a:xfrm flipV="1">
              <a:off x="1843881" y="5278578"/>
              <a:ext cx="1770721" cy="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4"/>
            <p:cNvSpPr>
              <a:spLocks noChangeShapeType="1"/>
            </p:cNvSpPr>
            <p:nvPr/>
          </p:nvSpPr>
          <p:spPr bwMode="auto">
            <a:xfrm flipV="1">
              <a:off x="1780644" y="5282936"/>
              <a:ext cx="1052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xmlns:a14="http://schemas.microsoft.com/office/drawing/2010/main">
          <mc:Choice Requires="a14">
            <p:sp>
              <p:nvSpPr>
                <p:cNvPr id="22" name="矩形 21"/>
                <p:cNvSpPr/>
                <p:nvPr/>
              </p:nvSpPr>
              <p:spPr>
                <a:xfrm>
                  <a:off x="1334105" y="5108697"/>
                  <a:ext cx="5522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zh-CN" altLang="en-US" sz="1400" i="1" smtClean="0">
                                <a:latin typeface="Cambria Math" panose="02040503050406030204" pitchFamily="18" charset="0"/>
                              </a:rPr>
                            </m:ctrlPr>
                          </m:fPr>
                          <m:num>
                            <m:r>
                              <a:rPr lang="en-US" altLang="zh-CN" sz="1400" b="0" i="1" smtClean="0">
                                <a:latin typeface="Cambria Math" panose="02040503050406030204" pitchFamily="18" charset="0"/>
                              </a:rPr>
                              <m:t>𝑅</m:t>
                            </m:r>
                          </m:num>
                          <m:den>
                            <m:r>
                              <a:rPr lang="en-US" altLang="zh-CN" sz="1400" b="0" i="1" smtClean="0">
                                <a:latin typeface="Cambria Math" panose="02040503050406030204" pitchFamily="18" charset="0"/>
                              </a:rPr>
                              <m:t>4</m:t>
                            </m:r>
                          </m:den>
                        </m:f>
                      </m:oMath>
                    </m:oMathPara>
                  </a14:m>
                  <a:endParaRPr lang="zh-CN" altLang="en-US" sz="1400" dirty="0"/>
                </a:p>
              </p:txBody>
            </p:sp>
          </mc:Choice>
          <mc:Fallback xmlns="">
            <p:sp>
              <p:nvSpPr>
                <p:cNvPr id="22" name="矩形 21"/>
                <p:cNvSpPr>
                  <a:spLocks noRot="1" noChangeAspect="1" noMove="1" noResize="1" noEditPoints="1" noAdjustHandles="1" noChangeArrowheads="1" noChangeShapeType="1" noTextEdit="1"/>
                </p:cNvSpPr>
                <p:nvPr/>
              </p:nvSpPr>
              <p:spPr>
                <a:xfrm>
                  <a:off x="1334105" y="5108697"/>
                  <a:ext cx="552202" cy="307777"/>
                </a:xfrm>
                <a:prstGeom prst="rect">
                  <a:avLst/>
                </a:prstGeom>
                <a:blipFill rotWithShape="0">
                  <a:blip r:embed="rId9" cstate="print"/>
                  <a:stretch>
                    <a:fillRect l="-14444" t="-92157" r="-60000" b="-152941"/>
                  </a:stretch>
                </a:blipFill>
              </p:spPr>
              <p:txBody>
                <a:bodyPr/>
                <a:lstStyle/>
                <a:p>
                  <a:r>
                    <a:rPr lang="zh-CN" altLang="en-US">
                      <a:noFill/>
                    </a:rPr>
                    <a:t> </a:t>
                  </a:r>
                </a:p>
              </p:txBody>
            </p:sp>
          </mc:Fallback>
        </mc:AlternateContent>
      </p:grpSp>
      <p:sp>
        <p:nvSpPr>
          <p:cNvPr id="24" name="圆角矩形 23"/>
          <p:cNvSpPr/>
          <p:nvPr/>
        </p:nvSpPr>
        <p:spPr>
          <a:xfrm>
            <a:off x="885755" y="2812863"/>
            <a:ext cx="7607617" cy="1214601"/>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l"/>
            </a:pPr>
            <a:r>
              <a:rPr lang="zh-CN" altLang="en-US" sz="1600" dirty="0">
                <a:solidFill>
                  <a:srgbClr val="FFFFFF"/>
                </a:solidFill>
                <a:latin typeface="Calibri" panose="020F0502020204030204" pitchFamily="34" charset="0"/>
                <a:ea typeface="黑体" panose="02010609060101010101" pitchFamily="49" charset="-122"/>
              </a:rPr>
              <a:t>网络拥塞的另一种代价：</a:t>
            </a:r>
            <a:endParaRPr lang="en-US" altLang="zh-CN" sz="1600" dirty="0">
              <a:solidFill>
                <a:srgbClr val="FFFFFF"/>
              </a:solidFill>
              <a:latin typeface="Calibri" panose="020F0502020204030204" pitchFamily="34" charset="0"/>
              <a:ea typeface="黑体" panose="02010609060101010101" pitchFamily="49" charset="-122"/>
            </a:endParaRPr>
          </a:p>
          <a:p>
            <a:pPr marL="540000" lvl="1" indent="-288000">
              <a:lnSpc>
                <a:spcPct val="1500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发送方在遇到大</a:t>
            </a:r>
            <a:r>
              <a:rPr lang="zh-CN" altLang="en-US" sz="1600">
                <a:solidFill>
                  <a:srgbClr val="FFFFFF"/>
                </a:solidFill>
                <a:latin typeface="Calibri" panose="020F0502020204030204" pitchFamily="34" charset="0"/>
                <a:ea typeface="黑体" panose="02010609060101010101" pitchFamily="49" charset="-122"/>
              </a:rPr>
              <a:t>时延时，可能进行不必要重传，从而引起</a:t>
            </a:r>
            <a:r>
              <a:rPr lang="zh-CN" altLang="en-US" sz="1600" dirty="0">
                <a:solidFill>
                  <a:srgbClr val="FFFFFF"/>
                </a:solidFill>
                <a:latin typeface="Calibri" panose="020F0502020204030204" pitchFamily="34" charset="0"/>
                <a:ea typeface="黑体" panose="02010609060101010101" pitchFamily="49" charset="-122"/>
              </a:rPr>
              <a:t>路由器</a:t>
            </a:r>
            <a:r>
              <a:rPr lang="zh-CN" altLang="en-US" sz="1600">
                <a:solidFill>
                  <a:srgbClr val="FFFFFF"/>
                </a:solidFill>
                <a:latin typeface="Calibri" panose="020F0502020204030204" pitchFamily="34" charset="0"/>
                <a:ea typeface="黑体" panose="02010609060101010101" pitchFamily="49" charset="-122"/>
              </a:rPr>
              <a:t>及其链路资源的浪费</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25" name="圆角矩形 24"/>
          <p:cNvSpPr/>
          <p:nvPr/>
        </p:nvSpPr>
        <p:spPr>
          <a:xfrm>
            <a:off x="5562407" y="4890946"/>
            <a:ext cx="3323898" cy="110195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dirty="0">
                <a:solidFill>
                  <a:srgbClr val="FF0000"/>
                </a:solidFill>
                <a:latin typeface="Calibri" panose="020F0502020204030204" pitchFamily="34" charset="0"/>
                <a:ea typeface="黑体" panose="02010609060101010101" pitchFamily="49" charset="-122"/>
              </a:rPr>
              <a:t>从双方的角度看重传的代价</a:t>
            </a:r>
            <a:endParaRPr lang="en-US" altLang="zh-CN" dirty="0">
              <a:solidFill>
                <a:srgbClr val="FF0000"/>
              </a:solidFill>
              <a:latin typeface="Calibri" panose="020F0502020204030204" pitchFamily="34" charset="0"/>
              <a:ea typeface="黑体" panose="02010609060101010101" pitchFamily="49" charset="-122"/>
            </a:endParaRPr>
          </a:p>
          <a:p>
            <a:pPr algn="ctr">
              <a:lnSpc>
                <a:spcPct val="150000"/>
              </a:lnSpc>
            </a:pPr>
            <a:r>
              <a:rPr lang="zh-CN" altLang="en-US" dirty="0">
                <a:solidFill>
                  <a:srgbClr val="FF0000"/>
                </a:solidFill>
                <a:latin typeface="Calibri" panose="020F0502020204030204" pitchFamily="34" charset="0"/>
                <a:ea typeface="黑体" panose="02010609060101010101" pitchFamily="49" charset="-122"/>
              </a:rPr>
              <a:t>（接收方会接收到重复包）</a:t>
            </a:r>
            <a:endParaRPr lang="en-US" altLang="zh-CN" dirty="0">
              <a:solidFill>
                <a:srgbClr val="FF0000"/>
              </a:solidFill>
              <a:latin typeface="Calibri" panose="020F0502020204030204" pitchFamily="34" charset="0"/>
              <a:ea typeface="黑体" panose="02010609060101010101" pitchFamily="49" charset="-122"/>
            </a:endParaRPr>
          </a:p>
        </p:txBody>
      </p:sp>
      <p:sp>
        <p:nvSpPr>
          <p:cNvPr id="26" name="文本框 25"/>
          <p:cNvSpPr txBox="1"/>
          <p:nvPr/>
        </p:nvSpPr>
        <p:spPr>
          <a:xfrm>
            <a:off x="2405737" y="2373141"/>
            <a:ext cx="2674962" cy="369332"/>
          </a:xfrm>
          <a:prstGeom prst="rect">
            <a:avLst/>
          </a:prstGeom>
          <a:noFill/>
        </p:spPr>
        <p:txBody>
          <a:bodyPr wrap="square" rtlCol="0">
            <a:spAutoFit/>
          </a:bodyPr>
          <a:lstStyle/>
          <a:p>
            <a:r>
              <a:rPr lang="zh-CN" altLang="en-US">
                <a:solidFill>
                  <a:srgbClr val="FF0000"/>
                </a:solidFill>
                <a:latin typeface="黑体" panose="02010609060101010101" pitchFamily="49" charset="-122"/>
                <a:ea typeface="黑体" panose="02010609060101010101" pitchFamily="49" charset="-122"/>
              </a:rPr>
              <a:t>（产生非必要重传</a:t>
            </a:r>
            <a:r>
              <a:rPr lang="zh-CN" altLang="en-US" dirty="0">
                <a:solidFill>
                  <a:srgbClr val="FF0000"/>
                </a:solidFill>
                <a:latin typeface="黑体" panose="02010609060101010101" pitchFamily="49" charset="-122"/>
                <a:ea typeface="黑体" panose="02010609060101010101" pitchFamily="49" charset="-122"/>
              </a:rPr>
              <a:t>）</a:t>
            </a:r>
          </a:p>
        </p:txBody>
      </p:sp>
    </p:spTree>
    <p:custDataLst>
      <p:tags r:id="rId1"/>
    </p:custDataLst>
    <p:extLst>
      <p:ext uri="{BB962C8B-B14F-4D97-AF65-F5344CB8AC3E}">
        <p14:creationId xmlns:p14="http://schemas.microsoft.com/office/powerpoint/2010/main" val="55617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dissolve">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网络拥塞</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199" y="1444978"/>
                <a:ext cx="8464731" cy="2237161"/>
              </a:xfrm>
            </p:spPr>
            <p:txBody>
              <a:bodyPr/>
              <a:lstStyle/>
              <a:p>
                <a:r>
                  <a:rPr lang="zh-CN" altLang="en-US" sz="2000" dirty="0"/>
                  <a:t>情况</a:t>
                </a:r>
                <a:r>
                  <a:rPr lang="en-US" altLang="zh-CN" sz="2000" dirty="0"/>
                  <a:t>3</a:t>
                </a:r>
                <a:r>
                  <a:rPr lang="zh-CN" altLang="en-US" sz="2000" dirty="0"/>
                  <a:t>：四个发送方和多台具有有限缓存的路由器及多跳路径</a:t>
                </a:r>
                <a:endParaRPr lang="en-US" altLang="zh-CN" sz="2000" dirty="0"/>
              </a:p>
              <a:p>
                <a:pPr lvl="1">
                  <a:lnSpc>
                    <a:spcPct val="150000"/>
                  </a:lnSpc>
                </a:pPr>
                <a:r>
                  <a:rPr lang="en-US" altLang="zh-CN" sz="1600" dirty="0"/>
                  <a:t>4</a:t>
                </a:r>
                <a:r>
                  <a:rPr lang="zh-CN" altLang="en-US" sz="1600" dirty="0"/>
                  <a:t>台主机发送分组，每台都通过交叠的两跳路径传输</a:t>
                </a:r>
                <a:endParaRPr lang="en-US" altLang="zh-CN" sz="1600" dirty="0"/>
              </a:p>
              <a:p>
                <a:pPr lvl="2"/>
                <a:r>
                  <a:rPr lang="en-US" altLang="zh-CN" sz="1600" dirty="0">
                    <a:ea typeface="华文中宋" pitchFamily="2" charset="-122"/>
                  </a:rPr>
                  <a:t>A</a:t>
                </a:r>
                <a:r>
                  <a:rPr lang="en-US" altLang="zh-CN" sz="1600" dirty="0">
                    <a:ea typeface="华文中宋" pitchFamily="2" charset="-122"/>
                    <a:sym typeface="Wingdings" pitchFamily="2" charset="2"/>
                  </a:rPr>
                  <a:t></a:t>
                </a:r>
                <a:r>
                  <a:rPr lang="en-US" altLang="zh-CN" sz="1600" dirty="0">
                    <a:ea typeface="华文中宋" pitchFamily="2" charset="-122"/>
                  </a:rPr>
                  <a:t>C</a:t>
                </a:r>
                <a:r>
                  <a:rPr lang="zh-CN" altLang="en-US" sz="1600" dirty="0">
                    <a:ea typeface="华文中宋" pitchFamily="2" charset="-122"/>
                  </a:rPr>
                  <a:t>、</a:t>
                </a:r>
                <a:r>
                  <a:rPr lang="en-US" altLang="zh-CN" sz="1600" dirty="0">
                    <a:ea typeface="华文中宋" pitchFamily="2" charset="-122"/>
                  </a:rPr>
                  <a:t>C</a:t>
                </a:r>
                <a:r>
                  <a:rPr lang="en-US" altLang="zh-CN" sz="1600" dirty="0">
                    <a:ea typeface="华文中宋" pitchFamily="2" charset="-122"/>
                    <a:sym typeface="Wingdings" pitchFamily="2" charset="2"/>
                  </a:rPr>
                  <a:t></a:t>
                </a:r>
                <a:r>
                  <a:rPr lang="en-US" altLang="zh-CN" sz="1600" dirty="0">
                    <a:ea typeface="华文中宋" pitchFamily="2" charset="-122"/>
                  </a:rPr>
                  <a:t>A</a:t>
                </a:r>
                <a:r>
                  <a:rPr lang="zh-CN" altLang="en-US" sz="1600" dirty="0">
                    <a:ea typeface="华文中宋" pitchFamily="2" charset="-122"/>
                  </a:rPr>
                  <a:t>、</a:t>
                </a:r>
                <a:r>
                  <a:rPr lang="en-US" altLang="zh-CN" sz="1600" dirty="0">
                    <a:ea typeface="华文中宋" pitchFamily="2" charset="-122"/>
                  </a:rPr>
                  <a:t>B</a:t>
                </a:r>
                <a:r>
                  <a:rPr lang="en-US" altLang="zh-CN" sz="1600" dirty="0">
                    <a:ea typeface="华文中宋" pitchFamily="2" charset="-122"/>
                    <a:sym typeface="Wingdings" pitchFamily="2" charset="2"/>
                  </a:rPr>
                  <a:t></a:t>
                </a:r>
                <a:r>
                  <a:rPr lang="en-US" altLang="zh-CN" sz="1600" dirty="0">
                    <a:ea typeface="华文中宋" pitchFamily="2" charset="-122"/>
                  </a:rPr>
                  <a:t>D</a:t>
                </a:r>
                <a:r>
                  <a:rPr lang="zh-CN" altLang="en-US" sz="1600" dirty="0">
                    <a:ea typeface="华文中宋" pitchFamily="2" charset="-122"/>
                  </a:rPr>
                  <a:t>、</a:t>
                </a:r>
                <a:r>
                  <a:rPr lang="en-US" altLang="zh-CN" sz="1600" dirty="0">
                    <a:ea typeface="华文中宋" pitchFamily="2" charset="-122"/>
                  </a:rPr>
                  <a:t>D</a:t>
                </a:r>
                <a:r>
                  <a:rPr lang="en-US" altLang="zh-CN" sz="1600" dirty="0">
                    <a:ea typeface="华文中宋" pitchFamily="2" charset="-122"/>
                    <a:sym typeface="Wingdings" pitchFamily="2" charset="2"/>
                  </a:rPr>
                  <a:t></a:t>
                </a:r>
                <a:r>
                  <a:rPr lang="en-US" altLang="zh-CN" sz="1600" dirty="0">
                    <a:ea typeface="华文中宋" pitchFamily="2" charset="-122"/>
                  </a:rPr>
                  <a:t>B</a:t>
                </a:r>
                <a:endParaRPr lang="zh-CN" altLang="en-US" sz="1600" dirty="0"/>
              </a:p>
              <a:p>
                <a:pPr lvl="1">
                  <a:lnSpc>
                    <a:spcPct val="150000"/>
                  </a:lnSpc>
                </a:pPr>
                <a:r>
                  <a:rPr lang="zh-CN" altLang="en-US" sz="1600" dirty="0"/>
                  <a:t>假设每台主机采用超时重传机制实现可靠数据传输</a:t>
                </a:r>
                <a:endParaRPr lang="en-US" altLang="zh-CN" sz="1600" dirty="0"/>
              </a:p>
              <a:p>
                <a:pPr lvl="1">
                  <a:lnSpc>
                    <a:spcPct val="150000"/>
                  </a:lnSpc>
                </a:pPr>
                <a:r>
                  <a:rPr lang="zh-CN" altLang="en-US" sz="1600" dirty="0"/>
                  <a:t>所有主机都有相同的发送速率 </a:t>
                </a:r>
                <a14:m>
                  <m:oMath xmlns:m="http://schemas.openxmlformats.org/officeDocument/2006/math">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𝜆</m:t>
                        </m:r>
                      </m:e>
                      <m:sub>
                        <m:r>
                          <a:rPr lang="en-US" altLang="zh-CN" sz="1600" i="1" dirty="0">
                            <a:latin typeface="Cambria Math" panose="02040503050406030204" pitchFamily="18" charset="0"/>
                          </a:rPr>
                          <m:t>𝑖𝑛</m:t>
                        </m:r>
                      </m:sub>
                    </m:sSub>
                  </m:oMath>
                </a14:m>
                <a:r>
                  <a:rPr lang="zh-CN" altLang="en-US" sz="1600" dirty="0"/>
                  <a:t>，所有链路容量都是 </a:t>
                </a:r>
                <a:r>
                  <a:rPr lang="en-US" altLang="zh-CN" sz="1600" dirty="0"/>
                  <a:t>R B/s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199" y="1444978"/>
                <a:ext cx="8464731" cy="2237161"/>
              </a:xfrm>
              <a:blipFill rotWithShape="0">
                <a:blip r:embed="rId5" cstate="print"/>
                <a:stretch>
                  <a:fillRect l="-216"/>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35</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grpSp>
        <p:nvGrpSpPr>
          <p:cNvPr id="97" name="组合 96"/>
          <p:cNvGrpSpPr/>
          <p:nvPr/>
        </p:nvGrpSpPr>
        <p:grpSpPr>
          <a:xfrm>
            <a:off x="457199" y="3721918"/>
            <a:ext cx="7580673" cy="2983681"/>
            <a:chOff x="776113" y="3791793"/>
            <a:chExt cx="7580673" cy="2983681"/>
          </a:xfrm>
        </p:grpSpPr>
        <p:sp>
          <p:nvSpPr>
            <p:cNvPr id="98" name="Line 14"/>
            <p:cNvSpPr>
              <a:spLocks noChangeShapeType="1"/>
            </p:cNvSpPr>
            <p:nvPr/>
          </p:nvSpPr>
          <p:spPr bwMode="auto">
            <a:xfrm flipH="1">
              <a:off x="2403564" y="4699859"/>
              <a:ext cx="1906679" cy="1801791"/>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99" name="Line 15"/>
            <p:cNvSpPr>
              <a:spLocks noChangeShapeType="1"/>
            </p:cNvSpPr>
            <p:nvPr/>
          </p:nvSpPr>
          <p:spPr bwMode="auto">
            <a:xfrm flipH="1">
              <a:off x="3884314" y="4703408"/>
              <a:ext cx="438150" cy="1588"/>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0" name="Line 66"/>
            <p:cNvSpPr>
              <a:spLocks noChangeShapeType="1"/>
            </p:cNvSpPr>
            <p:nvPr/>
          </p:nvSpPr>
          <p:spPr bwMode="auto">
            <a:xfrm flipH="1">
              <a:off x="1881050" y="6501651"/>
              <a:ext cx="4313949" cy="0"/>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1" name="Line 116"/>
            <p:cNvSpPr>
              <a:spLocks noChangeShapeType="1"/>
            </p:cNvSpPr>
            <p:nvPr/>
          </p:nvSpPr>
          <p:spPr bwMode="auto">
            <a:xfrm flipH="1">
              <a:off x="3834264" y="5200738"/>
              <a:ext cx="2661557" cy="0"/>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2" name="Line 118"/>
            <p:cNvSpPr>
              <a:spLocks noChangeShapeType="1"/>
            </p:cNvSpPr>
            <p:nvPr/>
          </p:nvSpPr>
          <p:spPr bwMode="auto">
            <a:xfrm flipH="1">
              <a:off x="5141913" y="4747134"/>
              <a:ext cx="1780296" cy="1754517"/>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3" name="Line 119"/>
            <p:cNvSpPr>
              <a:spLocks noChangeShapeType="1"/>
            </p:cNvSpPr>
            <p:nvPr/>
          </p:nvSpPr>
          <p:spPr bwMode="auto">
            <a:xfrm flipH="1">
              <a:off x="6894313" y="4747134"/>
              <a:ext cx="439737" cy="0"/>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pic>
          <p:nvPicPr>
            <p:cNvPr id="105" name="Picture 129" descr="抽象图标21黄"/>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8199" y="5046130"/>
              <a:ext cx="385762" cy="2367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29" descr="抽象图标21黄"/>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16888" y="5100071"/>
              <a:ext cx="385762" cy="272124"/>
            </a:xfrm>
            <a:prstGeom prst="rect">
              <a:avLst/>
            </a:prstGeom>
            <a:noFill/>
            <a:extLst>
              <a:ext uri="{909E8E84-426E-40DD-AFC4-6F175D3DCCD1}">
                <a14:hiddenFill xmlns:a14="http://schemas.microsoft.com/office/drawing/2010/main">
                  <a:solidFill>
                    <a:srgbClr val="FFFFFF"/>
                  </a:solidFill>
                </a14:hiddenFill>
              </a:ext>
            </a:extLst>
          </p:spPr>
        </p:pic>
        <p:grpSp>
          <p:nvGrpSpPr>
            <p:cNvPr id="107" name="组合 106"/>
            <p:cNvGrpSpPr/>
            <p:nvPr/>
          </p:nvGrpSpPr>
          <p:grpSpPr>
            <a:xfrm>
              <a:off x="2895800" y="3791793"/>
              <a:ext cx="1370636" cy="994002"/>
              <a:chOff x="2895800" y="3791793"/>
              <a:chExt cx="1370636" cy="994002"/>
            </a:xfrm>
          </p:grpSpPr>
          <p:grpSp>
            <p:nvGrpSpPr>
              <p:cNvPr id="256" name="组合 255"/>
              <p:cNvGrpSpPr/>
              <p:nvPr/>
            </p:nvGrpSpPr>
            <p:grpSpPr>
              <a:xfrm>
                <a:off x="2895800" y="3791793"/>
                <a:ext cx="660918" cy="858379"/>
                <a:chOff x="5820802" y="3010304"/>
                <a:chExt cx="660918" cy="858379"/>
              </a:xfrm>
            </p:grpSpPr>
            <p:sp>
              <p:nvSpPr>
                <p:cNvPr id="259" name="流程图: 手动操作 258"/>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60" name="组合 259"/>
                <p:cNvGrpSpPr/>
                <p:nvPr/>
              </p:nvGrpSpPr>
              <p:grpSpPr>
                <a:xfrm>
                  <a:off x="5820802" y="3010304"/>
                  <a:ext cx="485218" cy="858379"/>
                  <a:chOff x="5511024" y="2736038"/>
                  <a:chExt cx="485218" cy="858379"/>
                </a:xfrm>
              </p:grpSpPr>
              <p:sp>
                <p:nvSpPr>
                  <p:cNvPr id="261" name="矩形 260"/>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62" name="直接连接符 261"/>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3" name="直接连接符 262"/>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4" name="直接连接符 263"/>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5" name="直接连接符 264"/>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6" name="直接连接符 265"/>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57" name="内容占位符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7441" y="4192069"/>
                <a:ext cx="712807" cy="593726"/>
              </a:xfrm>
              <a:prstGeom prst="rect">
                <a:avLst/>
              </a:prstGeom>
            </p:spPr>
          </p:pic>
          <p:sp>
            <p:nvSpPr>
              <p:cNvPr id="258" name="Text Box 72"/>
              <p:cNvSpPr txBox="1">
                <a:spLocks noChangeArrowheads="1"/>
              </p:cNvSpPr>
              <p:nvPr/>
            </p:nvSpPr>
            <p:spPr bwMode="auto">
              <a:xfrm>
                <a:off x="3408416" y="3923505"/>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A</a:t>
                </a:r>
              </a:p>
            </p:txBody>
          </p:sp>
        </p:grpSp>
        <p:grpSp>
          <p:nvGrpSpPr>
            <p:cNvPr id="108" name="组合 107"/>
            <p:cNvGrpSpPr/>
            <p:nvPr/>
          </p:nvGrpSpPr>
          <p:grpSpPr>
            <a:xfrm>
              <a:off x="776113" y="5665694"/>
              <a:ext cx="1312532" cy="1062634"/>
              <a:chOff x="1052391" y="5674285"/>
              <a:chExt cx="1312532" cy="1062634"/>
            </a:xfrm>
          </p:grpSpPr>
          <p:grpSp>
            <p:nvGrpSpPr>
              <p:cNvPr id="244" name="组合 243"/>
              <p:cNvGrpSpPr/>
              <p:nvPr/>
            </p:nvGrpSpPr>
            <p:grpSpPr>
              <a:xfrm>
                <a:off x="1052391" y="5674285"/>
                <a:ext cx="1234827" cy="1062634"/>
                <a:chOff x="1013923" y="2661461"/>
                <a:chExt cx="1234827" cy="1062634"/>
              </a:xfrm>
            </p:grpSpPr>
            <p:grpSp>
              <p:nvGrpSpPr>
                <p:cNvPr id="246" name="组合 245"/>
                <p:cNvGrpSpPr/>
                <p:nvPr/>
              </p:nvGrpSpPr>
              <p:grpSpPr>
                <a:xfrm>
                  <a:off x="1013923" y="2661461"/>
                  <a:ext cx="660918" cy="858379"/>
                  <a:chOff x="5820802" y="3010304"/>
                  <a:chExt cx="660918" cy="858379"/>
                </a:xfrm>
              </p:grpSpPr>
              <p:sp>
                <p:nvSpPr>
                  <p:cNvPr id="248" name="流程图: 手动操作 247"/>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49" name="组合 248"/>
                  <p:cNvGrpSpPr/>
                  <p:nvPr/>
                </p:nvGrpSpPr>
                <p:grpSpPr>
                  <a:xfrm>
                    <a:off x="5820802" y="3010304"/>
                    <a:ext cx="485218" cy="858379"/>
                    <a:chOff x="5511024" y="2736038"/>
                    <a:chExt cx="485218" cy="858379"/>
                  </a:xfrm>
                </p:grpSpPr>
                <p:sp>
                  <p:nvSpPr>
                    <p:cNvPr id="250" name="矩形 249"/>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51" name="直接连接符 250"/>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2" name="直接连接符 251"/>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3" name="直接连接符 252"/>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4" name="直接连接符 253"/>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5" name="直接连接符 254"/>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47" name="内容占位符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35943" y="3130369"/>
                  <a:ext cx="712807" cy="593726"/>
                </a:xfrm>
                <a:prstGeom prst="rect">
                  <a:avLst/>
                </a:prstGeom>
              </p:spPr>
            </p:pic>
          </p:grpSp>
          <p:sp>
            <p:nvSpPr>
              <p:cNvPr id="245" name="Text Box 72"/>
              <p:cNvSpPr txBox="1">
                <a:spLocks noChangeArrowheads="1"/>
              </p:cNvSpPr>
              <p:nvPr/>
            </p:nvSpPr>
            <p:spPr bwMode="auto">
              <a:xfrm>
                <a:off x="1506903" y="5859506"/>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D</a:t>
                </a:r>
              </a:p>
            </p:txBody>
          </p:sp>
        </p:grpSp>
        <p:grpSp>
          <p:nvGrpSpPr>
            <p:cNvPr id="109" name="组合 108"/>
            <p:cNvGrpSpPr/>
            <p:nvPr/>
          </p:nvGrpSpPr>
          <p:grpSpPr>
            <a:xfrm>
              <a:off x="7127100" y="3897139"/>
              <a:ext cx="1229686" cy="1107713"/>
              <a:chOff x="4866314" y="1536897"/>
              <a:chExt cx="1229686" cy="1107713"/>
            </a:xfrm>
          </p:grpSpPr>
          <p:grpSp>
            <p:nvGrpSpPr>
              <p:cNvPr id="233" name="组合 232"/>
              <p:cNvGrpSpPr/>
              <p:nvPr/>
            </p:nvGrpSpPr>
            <p:grpSpPr>
              <a:xfrm>
                <a:off x="5466421" y="1536897"/>
                <a:ext cx="629579" cy="858379"/>
                <a:chOff x="5676441" y="3010304"/>
                <a:chExt cx="629579" cy="858379"/>
              </a:xfrm>
            </p:grpSpPr>
            <p:sp>
              <p:nvSpPr>
                <p:cNvPr id="236" name="流程图: 手动操作 235"/>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37" name="组合 236"/>
                <p:cNvGrpSpPr/>
                <p:nvPr/>
              </p:nvGrpSpPr>
              <p:grpSpPr>
                <a:xfrm>
                  <a:off x="5820802" y="3010304"/>
                  <a:ext cx="485218" cy="858379"/>
                  <a:chOff x="5511024" y="2736038"/>
                  <a:chExt cx="485218" cy="858379"/>
                </a:xfrm>
              </p:grpSpPr>
              <p:sp>
                <p:nvSpPr>
                  <p:cNvPr id="238" name="矩形 237"/>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39" name="直接连接符 238"/>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0" name="直接连接符 239"/>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1" name="直接连接符 240"/>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2" name="直接连接符 241"/>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3" name="直接连接符 242"/>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34" name="内容占位符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23191" y="2050884"/>
                <a:ext cx="712807" cy="593726"/>
              </a:xfrm>
              <a:prstGeom prst="rect">
                <a:avLst/>
              </a:prstGeom>
            </p:spPr>
          </p:pic>
          <p:sp>
            <p:nvSpPr>
              <p:cNvPr id="235" name="Text Box 72"/>
              <p:cNvSpPr txBox="1">
                <a:spLocks noChangeArrowheads="1"/>
              </p:cNvSpPr>
              <p:nvPr/>
            </p:nvSpPr>
            <p:spPr bwMode="auto">
              <a:xfrm>
                <a:off x="4866314" y="1755227"/>
                <a:ext cx="858020" cy="373833"/>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B</a:t>
                </a:r>
              </a:p>
            </p:txBody>
          </p:sp>
        </p:grpSp>
        <p:grpSp>
          <p:nvGrpSpPr>
            <p:cNvPr id="110" name="组合 109"/>
            <p:cNvGrpSpPr/>
            <p:nvPr/>
          </p:nvGrpSpPr>
          <p:grpSpPr>
            <a:xfrm>
              <a:off x="6002660" y="5741445"/>
              <a:ext cx="1226144" cy="1034029"/>
              <a:chOff x="4295077" y="2766291"/>
              <a:chExt cx="1226144" cy="1034029"/>
            </a:xfrm>
          </p:grpSpPr>
          <p:grpSp>
            <p:nvGrpSpPr>
              <p:cNvPr id="222" name="组合 221"/>
              <p:cNvGrpSpPr/>
              <p:nvPr/>
            </p:nvGrpSpPr>
            <p:grpSpPr>
              <a:xfrm>
                <a:off x="4891642" y="2766291"/>
                <a:ext cx="629579" cy="858379"/>
                <a:chOff x="5676441" y="3010304"/>
                <a:chExt cx="629579" cy="858379"/>
              </a:xfrm>
            </p:grpSpPr>
            <p:sp>
              <p:nvSpPr>
                <p:cNvPr id="225" name="流程图: 手动操作 224"/>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26" name="组合 225"/>
                <p:cNvGrpSpPr/>
                <p:nvPr/>
              </p:nvGrpSpPr>
              <p:grpSpPr>
                <a:xfrm>
                  <a:off x="5820802" y="3010304"/>
                  <a:ext cx="485218" cy="858379"/>
                  <a:chOff x="5511024" y="2736038"/>
                  <a:chExt cx="485218" cy="858379"/>
                </a:xfrm>
              </p:grpSpPr>
              <p:sp>
                <p:nvSpPr>
                  <p:cNvPr id="227" name="矩形 226"/>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28" name="直接连接符 227"/>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29" name="直接连接符 228"/>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0" name="直接连接符 229"/>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1" name="直接连接符 230"/>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2" name="直接连接符 231"/>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23" name="内容占位符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43107" y="3206594"/>
                <a:ext cx="712807" cy="593726"/>
              </a:xfrm>
              <a:prstGeom prst="rect">
                <a:avLst/>
              </a:prstGeom>
            </p:spPr>
          </p:pic>
          <p:sp>
            <p:nvSpPr>
              <p:cNvPr id="224" name="Text Box 72"/>
              <p:cNvSpPr txBox="1">
                <a:spLocks noChangeArrowheads="1"/>
              </p:cNvSpPr>
              <p:nvPr/>
            </p:nvSpPr>
            <p:spPr bwMode="auto">
              <a:xfrm>
                <a:off x="4295077" y="2953641"/>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C</a:t>
                </a:r>
              </a:p>
            </p:txBody>
          </p:sp>
        </p:grpSp>
        <p:grpSp>
          <p:nvGrpSpPr>
            <p:cNvPr id="112" name="组合 111"/>
            <p:cNvGrpSpPr/>
            <p:nvPr/>
          </p:nvGrpSpPr>
          <p:grpSpPr>
            <a:xfrm>
              <a:off x="4714450" y="4916682"/>
              <a:ext cx="680349" cy="525427"/>
              <a:chOff x="3295983" y="2635148"/>
              <a:chExt cx="680349" cy="525427"/>
            </a:xfrm>
          </p:grpSpPr>
          <p:pic>
            <p:nvPicPr>
              <p:cNvPr id="209" name="Picture 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10" name="Group 229"/>
              <p:cNvGrpSpPr>
                <a:grpSpLocks/>
              </p:cNvGrpSpPr>
              <p:nvPr/>
            </p:nvGrpSpPr>
            <p:grpSpPr bwMode="auto">
              <a:xfrm>
                <a:off x="3295983" y="2635148"/>
                <a:ext cx="680349" cy="216527"/>
                <a:chOff x="10808" y="10250"/>
                <a:chExt cx="1018" cy="403"/>
              </a:xfrm>
            </p:grpSpPr>
            <p:sp>
              <p:nvSpPr>
                <p:cNvPr id="211"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212"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3"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4"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5"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6"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7"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8"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9"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20"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21"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grpSp>
          <p:nvGrpSpPr>
            <p:cNvPr id="113" name="组合 112"/>
            <p:cNvGrpSpPr/>
            <p:nvPr/>
          </p:nvGrpSpPr>
          <p:grpSpPr>
            <a:xfrm>
              <a:off x="5569454" y="5499135"/>
              <a:ext cx="680349" cy="525427"/>
              <a:chOff x="3295983" y="2635148"/>
              <a:chExt cx="680349" cy="525427"/>
            </a:xfrm>
          </p:grpSpPr>
          <p:pic>
            <p:nvPicPr>
              <p:cNvPr id="196" name="Picture 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97" name="Group 229"/>
              <p:cNvGrpSpPr>
                <a:grpSpLocks/>
              </p:cNvGrpSpPr>
              <p:nvPr/>
            </p:nvGrpSpPr>
            <p:grpSpPr bwMode="auto">
              <a:xfrm>
                <a:off x="3295983" y="2635148"/>
                <a:ext cx="680349" cy="216527"/>
                <a:chOff x="10808" y="10250"/>
                <a:chExt cx="1018" cy="403"/>
              </a:xfrm>
            </p:grpSpPr>
            <p:sp>
              <p:nvSpPr>
                <p:cNvPr id="198"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199"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0"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1"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2"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3"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4"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5"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6"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7"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8"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grpSp>
          <p:nvGrpSpPr>
            <p:cNvPr id="114" name="组合 113"/>
            <p:cNvGrpSpPr/>
            <p:nvPr/>
          </p:nvGrpSpPr>
          <p:grpSpPr>
            <a:xfrm>
              <a:off x="2794274" y="5474966"/>
              <a:ext cx="680349" cy="525427"/>
              <a:chOff x="3295983" y="2635148"/>
              <a:chExt cx="680349" cy="525427"/>
            </a:xfrm>
          </p:grpSpPr>
          <p:pic>
            <p:nvPicPr>
              <p:cNvPr id="158" name="Picture 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60" name="Group 229"/>
              <p:cNvGrpSpPr>
                <a:grpSpLocks/>
              </p:cNvGrpSpPr>
              <p:nvPr/>
            </p:nvGrpSpPr>
            <p:grpSpPr bwMode="auto">
              <a:xfrm>
                <a:off x="3295983" y="2635148"/>
                <a:ext cx="680349" cy="216527"/>
                <a:chOff x="10808" y="10250"/>
                <a:chExt cx="1018" cy="403"/>
              </a:xfrm>
            </p:grpSpPr>
            <p:sp>
              <p:nvSpPr>
                <p:cNvPr id="161"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162"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63"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79"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80"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85"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89"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2"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3"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4"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5"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grpSp>
          <p:nvGrpSpPr>
            <p:cNvPr id="115" name="组合 114"/>
            <p:cNvGrpSpPr/>
            <p:nvPr/>
          </p:nvGrpSpPr>
          <p:grpSpPr>
            <a:xfrm>
              <a:off x="3782962" y="6178442"/>
              <a:ext cx="680349" cy="525427"/>
              <a:chOff x="3295983" y="2635148"/>
              <a:chExt cx="680349" cy="525427"/>
            </a:xfrm>
          </p:grpSpPr>
          <p:pic>
            <p:nvPicPr>
              <p:cNvPr id="122" name="Picture 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24" name="Group 229"/>
              <p:cNvGrpSpPr>
                <a:grpSpLocks/>
              </p:cNvGrpSpPr>
              <p:nvPr/>
            </p:nvGrpSpPr>
            <p:grpSpPr bwMode="auto">
              <a:xfrm>
                <a:off x="3295983" y="2635148"/>
                <a:ext cx="680349" cy="216527"/>
                <a:chOff x="10808" y="10250"/>
                <a:chExt cx="1018" cy="403"/>
              </a:xfrm>
            </p:grpSpPr>
            <p:sp>
              <p:nvSpPr>
                <p:cNvPr id="125"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126"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27"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28"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48"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0"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1"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2"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3"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4"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7"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pic>
          <p:nvPicPr>
            <p:cNvPr id="116" name="Picture 129" descr="抽象图标21黄"/>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29810" y="6349769"/>
              <a:ext cx="385762" cy="23674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129" descr="抽象图标21黄"/>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01122" y="6435818"/>
              <a:ext cx="385762" cy="236740"/>
            </a:xfrm>
            <a:prstGeom prst="rect">
              <a:avLst/>
            </a:prstGeom>
            <a:noFill/>
            <a:extLst>
              <a:ext uri="{909E8E84-426E-40DD-AFC4-6F175D3DCCD1}">
                <a14:hiddenFill xmlns:a14="http://schemas.microsoft.com/office/drawing/2010/main">
                  <a:solidFill>
                    <a:srgbClr val="FFFFFF"/>
                  </a:solidFill>
                </a14:hiddenFill>
              </a:ext>
            </a:extLst>
          </p:spPr>
        </p:pic>
        <p:sp>
          <p:nvSpPr>
            <p:cNvPr id="118" name="Text Box 72"/>
            <p:cNvSpPr txBox="1">
              <a:spLocks noChangeArrowheads="1"/>
            </p:cNvSpPr>
            <p:nvPr/>
          </p:nvSpPr>
          <p:spPr bwMode="auto">
            <a:xfrm>
              <a:off x="4844030" y="4638356"/>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R1</a:t>
              </a:r>
            </a:p>
          </p:txBody>
        </p:sp>
        <p:sp>
          <p:nvSpPr>
            <p:cNvPr id="119" name="Text Box 72"/>
            <p:cNvSpPr txBox="1">
              <a:spLocks noChangeArrowheads="1"/>
            </p:cNvSpPr>
            <p:nvPr/>
          </p:nvSpPr>
          <p:spPr bwMode="auto">
            <a:xfrm>
              <a:off x="5192829" y="5628496"/>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R2</a:t>
              </a:r>
            </a:p>
          </p:txBody>
        </p:sp>
        <p:sp>
          <p:nvSpPr>
            <p:cNvPr id="120" name="Text Box 72"/>
            <p:cNvSpPr txBox="1">
              <a:spLocks noChangeArrowheads="1"/>
            </p:cNvSpPr>
            <p:nvPr/>
          </p:nvSpPr>
          <p:spPr bwMode="auto">
            <a:xfrm>
              <a:off x="3939488" y="5886189"/>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R3</a:t>
              </a:r>
            </a:p>
          </p:txBody>
        </p:sp>
        <p:sp>
          <p:nvSpPr>
            <p:cNvPr id="121" name="Text Box 72"/>
            <p:cNvSpPr txBox="1">
              <a:spLocks noChangeArrowheads="1"/>
            </p:cNvSpPr>
            <p:nvPr/>
          </p:nvSpPr>
          <p:spPr bwMode="auto">
            <a:xfrm>
              <a:off x="2882086" y="5166277"/>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R4</a:t>
              </a:r>
            </a:p>
          </p:txBody>
        </p:sp>
      </p:grpSp>
      <p:cxnSp>
        <p:nvCxnSpPr>
          <p:cNvPr id="267" name="直接连接符 266"/>
          <p:cNvCxnSpPr/>
          <p:nvPr/>
        </p:nvCxnSpPr>
        <p:spPr>
          <a:xfrm>
            <a:off x="2883035" y="3739729"/>
            <a:ext cx="0" cy="856451"/>
          </a:xfrm>
          <a:prstGeom prst="line">
            <a:avLst/>
          </a:prstGeom>
          <a:noFill/>
          <a:ln w="38100" cmpd="sng">
            <a:solidFill>
              <a:schemeClr val="accent5">
                <a:lumMod val="50000"/>
              </a:schemeClr>
            </a:solidFill>
            <a:round/>
            <a:headEnd type="none" w="med" len="med"/>
            <a:tailEnd type="none" w="med" len="med"/>
          </a:ln>
        </p:spPr>
      </p:cxnSp>
      <p:cxnSp>
        <p:nvCxnSpPr>
          <p:cNvPr id="268" name="直接连接符 267"/>
          <p:cNvCxnSpPr/>
          <p:nvPr/>
        </p:nvCxnSpPr>
        <p:spPr>
          <a:xfrm>
            <a:off x="2883292" y="4539821"/>
            <a:ext cx="1162862" cy="0"/>
          </a:xfrm>
          <a:prstGeom prst="line">
            <a:avLst/>
          </a:prstGeom>
          <a:noFill/>
          <a:ln w="38100" cmpd="sng">
            <a:solidFill>
              <a:schemeClr val="accent5">
                <a:lumMod val="50000"/>
              </a:schemeClr>
            </a:solidFill>
            <a:round/>
            <a:headEnd type="none" w="med" len="med"/>
            <a:tailEnd type="none" w="med" len="med"/>
          </a:ln>
        </p:spPr>
      </p:cxnSp>
      <p:cxnSp>
        <p:nvCxnSpPr>
          <p:cNvPr id="269" name="直接连接符 268"/>
          <p:cNvCxnSpPr/>
          <p:nvPr/>
        </p:nvCxnSpPr>
        <p:spPr>
          <a:xfrm flipV="1">
            <a:off x="3564623" y="4547262"/>
            <a:ext cx="485520" cy="573662"/>
          </a:xfrm>
          <a:prstGeom prst="line">
            <a:avLst/>
          </a:prstGeom>
          <a:noFill/>
          <a:ln w="38100" cmpd="sng">
            <a:solidFill>
              <a:schemeClr val="accent5">
                <a:lumMod val="50000"/>
              </a:schemeClr>
            </a:solidFill>
            <a:round/>
            <a:headEnd type="none" w="med" len="med"/>
            <a:tailEnd type="none" w="med" len="med"/>
          </a:ln>
        </p:spPr>
      </p:cxnSp>
      <p:cxnSp>
        <p:nvCxnSpPr>
          <p:cNvPr id="270" name="直接连接符 269"/>
          <p:cNvCxnSpPr/>
          <p:nvPr/>
        </p:nvCxnSpPr>
        <p:spPr>
          <a:xfrm>
            <a:off x="3564623" y="5120924"/>
            <a:ext cx="2626232" cy="0"/>
          </a:xfrm>
          <a:prstGeom prst="line">
            <a:avLst/>
          </a:prstGeom>
          <a:noFill/>
          <a:ln w="38100" cmpd="sng">
            <a:solidFill>
              <a:schemeClr val="accent5">
                <a:lumMod val="50000"/>
              </a:schemeClr>
            </a:solidFill>
            <a:round/>
            <a:headEnd type="none" w="med" len="med"/>
            <a:tailEnd type="none" w="med" len="med"/>
          </a:ln>
        </p:spPr>
      </p:cxnSp>
      <p:cxnSp>
        <p:nvCxnSpPr>
          <p:cNvPr id="271" name="直接连接符 270"/>
          <p:cNvCxnSpPr>
            <a:stCxn id="117" idx="0"/>
          </p:cNvCxnSpPr>
          <p:nvPr/>
        </p:nvCxnSpPr>
        <p:spPr>
          <a:xfrm flipV="1">
            <a:off x="4875089" y="5109543"/>
            <a:ext cx="1322249" cy="1256400"/>
          </a:xfrm>
          <a:prstGeom prst="line">
            <a:avLst/>
          </a:prstGeom>
          <a:noFill/>
          <a:ln w="38100" cmpd="sng">
            <a:solidFill>
              <a:schemeClr val="accent5">
                <a:lumMod val="50000"/>
              </a:schemeClr>
            </a:solidFill>
            <a:round/>
            <a:headEnd type="none" w="med" len="med"/>
            <a:tailEnd type="none" w="med" len="med"/>
          </a:ln>
        </p:spPr>
      </p:cxnSp>
      <p:cxnSp>
        <p:nvCxnSpPr>
          <p:cNvPr id="272" name="直接连接符 271"/>
          <p:cNvCxnSpPr/>
          <p:nvPr/>
        </p:nvCxnSpPr>
        <p:spPr>
          <a:xfrm>
            <a:off x="4846128" y="6408736"/>
            <a:ext cx="1800084" cy="0"/>
          </a:xfrm>
          <a:prstGeom prst="line">
            <a:avLst/>
          </a:prstGeom>
          <a:noFill/>
          <a:ln w="38100" cmpd="sng">
            <a:solidFill>
              <a:schemeClr val="accent5">
                <a:lumMod val="50000"/>
              </a:schemeClr>
            </a:solidFill>
            <a:round/>
            <a:headEnd type="none" w="med" len="med"/>
            <a:tailEnd type="none" w="med" len="med"/>
          </a:ln>
        </p:spPr>
      </p:cxnSp>
      <p:cxnSp>
        <p:nvCxnSpPr>
          <p:cNvPr id="273" name="直接连接符 272"/>
          <p:cNvCxnSpPr/>
          <p:nvPr/>
        </p:nvCxnSpPr>
        <p:spPr>
          <a:xfrm>
            <a:off x="6603295" y="5588413"/>
            <a:ext cx="0" cy="856451"/>
          </a:xfrm>
          <a:prstGeom prst="line">
            <a:avLst/>
          </a:prstGeom>
          <a:noFill/>
          <a:ln w="38100" cmpd="sng">
            <a:solidFill>
              <a:schemeClr val="accent5">
                <a:lumMod val="50000"/>
              </a:schemeClr>
            </a:solidFill>
            <a:round/>
            <a:headEnd type="triangle" w="med" len="lg"/>
            <a:tailEnd type="none" w="med" len="med"/>
          </a:ln>
        </p:spPr>
      </p:cxnSp>
      <p:cxnSp>
        <p:nvCxnSpPr>
          <p:cNvPr id="274" name="直接连接符 273"/>
          <p:cNvCxnSpPr/>
          <p:nvPr/>
        </p:nvCxnSpPr>
        <p:spPr>
          <a:xfrm>
            <a:off x="6800576" y="5733609"/>
            <a:ext cx="0" cy="773796"/>
          </a:xfrm>
          <a:prstGeom prst="line">
            <a:avLst/>
          </a:prstGeom>
          <a:noFill/>
          <a:ln w="38100" cmpd="sng">
            <a:solidFill>
              <a:srgbClr val="CC0099"/>
            </a:solidFill>
            <a:round/>
            <a:headEnd type="none" w="med" len="med"/>
            <a:tailEnd type="none" w="med" len="med"/>
          </a:ln>
        </p:spPr>
      </p:cxnSp>
      <p:cxnSp>
        <p:nvCxnSpPr>
          <p:cNvPr id="276" name="直接连接符 275"/>
          <p:cNvCxnSpPr/>
          <p:nvPr/>
        </p:nvCxnSpPr>
        <p:spPr>
          <a:xfrm>
            <a:off x="1906179" y="6506856"/>
            <a:ext cx="4917642" cy="0"/>
          </a:xfrm>
          <a:prstGeom prst="line">
            <a:avLst/>
          </a:prstGeom>
          <a:noFill/>
          <a:ln w="38100" cmpd="sng">
            <a:solidFill>
              <a:srgbClr val="CC0099"/>
            </a:solidFill>
            <a:round/>
            <a:headEnd type="none" w="med" len="med"/>
            <a:tailEnd type="none" w="med" len="med"/>
          </a:ln>
        </p:spPr>
      </p:cxnSp>
      <p:cxnSp>
        <p:nvCxnSpPr>
          <p:cNvPr id="277" name="直接连接符 276"/>
          <p:cNvCxnSpPr/>
          <p:nvPr/>
        </p:nvCxnSpPr>
        <p:spPr>
          <a:xfrm flipH="1">
            <a:off x="1906179" y="4662111"/>
            <a:ext cx="1905751" cy="1792413"/>
          </a:xfrm>
          <a:prstGeom prst="line">
            <a:avLst/>
          </a:prstGeom>
          <a:noFill/>
          <a:ln w="38100" cmpd="sng">
            <a:solidFill>
              <a:srgbClr val="CC0099"/>
            </a:solidFill>
            <a:round/>
            <a:headEnd type="none" w="med" len="med"/>
            <a:tailEnd type="none" w="med" len="med"/>
          </a:ln>
        </p:spPr>
      </p:cxnSp>
      <p:cxnSp>
        <p:nvCxnSpPr>
          <p:cNvPr id="278" name="直接连接符 277"/>
          <p:cNvCxnSpPr/>
          <p:nvPr/>
        </p:nvCxnSpPr>
        <p:spPr>
          <a:xfrm>
            <a:off x="2736005" y="4666851"/>
            <a:ext cx="1057810" cy="0"/>
          </a:xfrm>
          <a:prstGeom prst="line">
            <a:avLst/>
          </a:prstGeom>
          <a:noFill/>
          <a:ln w="38100" cmpd="sng">
            <a:solidFill>
              <a:srgbClr val="CC0099"/>
            </a:solidFill>
            <a:round/>
            <a:headEnd type="none" w="med" len="med"/>
            <a:tailEnd type="none" w="med" len="med"/>
          </a:ln>
        </p:spPr>
      </p:cxnSp>
      <p:cxnSp>
        <p:nvCxnSpPr>
          <p:cNvPr id="279" name="直接连接符 278"/>
          <p:cNvCxnSpPr/>
          <p:nvPr/>
        </p:nvCxnSpPr>
        <p:spPr>
          <a:xfrm>
            <a:off x="2723591" y="3721918"/>
            <a:ext cx="0" cy="974335"/>
          </a:xfrm>
          <a:prstGeom prst="line">
            <a:avLst/>
          </a:prstGeom>
          <a:noFill/>
          <a:ln w="38100" cmpd="sng">
            <a:solidFill>
              <a:srgbClr val="CC0099"/>
            </a:solidFill>
            <a:round/>
            <a:headEnd type="triangle" w="med" len="lg"/>
            <a:tailEnd type="none" w="med" len="med"/>
          </a:ln>
        </p:spPr>
      </p:cxnSp>
      <p:cxnSp>
        <p:nvCxnSpPr>
          <p:cNvPr id="280" name="直接连接符 279"/>
          <p:cNvCxnSpPr/>
          <p:nvPr/>
        </p:nvCxnSpPr>
        <p:spPr>
          <a:xfrm>
            <a:off x="7669742" y="3851820"/>
            <a:ext cx="0" cy="773796"/>
          </a:xfrm>
          <a:prstGeom prst="line">
            <a:avLst/>
          </a:prstGeom>
          <a:noFill/>
          <a:ln w="38100" cmpd="sng">
            <a:solidFill>
              <a:srgbClr val="008000"/>
            </a:solidFill>
            <a:round/>
            <a:headEnd type="none" w="med" len="med"/>
            <a:tailEnd type="none" w="med" len="med"/>
          </a:ln>
        </p:spPr>
      </p:cxnSp>
      <p:cxnSp>
        <p:nvCxnSpPr>
          <p:cNvPr id="281" name="直接连接符 280"/>
          <p:cNvCxnSpPr/>
          <p:nvPr/>
        </p:nvCxnSpPr>
        <p:spPr>
          <a:xfrm>
            <a:off x="6571794" y="4625616"/>
            <a:ext cx="1094412" cy="0"/>
          </a:xfrm>
          <a:prstGeom prst="line">
            <a:avLst/>
          </a:prstGeom>
          <a:noFill/>
          <a:ln w="38100" cmpd="sng">
            <a:solidFill>
              <a:srgbClr val="008000"/>
            </a:solidFill>
            <a:round/>
            <a:headEnd type="none" w="med" len="med"/>
            <a:tailEnd type="none" w="med" len="med"/>
          </a:ln>
        </p:spPr>
      </p:cxnSp>
      <p:cxnSp>
        <p:nvCxnSpPr>
          <p:cNvPr id="282" name="直接连接符 281"/>
          <p:cNvCxnSpPr/>
          <p:nvPr/>
        </p:nvCxnSpPr>
        <p:spPr>
          <a:xfrm flipV="1">
            <a:off x="4740026" y="4609314"/>
            <a:ext cx="1831768" cy="1740545"/>
          </a:xfrm>
          <a:prstGeom prst="line">
            <a:avLst/>
          </a:prstGeom>
          <a:noFill/>
          <a:ln w="38100" cmpd="sng">
            <a:solidFill>
              <a:srgbClr val="008000"/>
            </a:solidFill>
            <a:round/>
            <a:headEnd type="none" w="med" len="med"/>
            <a:tailEnd type="none" w="med" len="med"/>
          </a:ln>
        </p:spPr>
      </p:cxnSp>
      <p:cxnSp>
        <p:nvCxnSpPr>
          <p:cNvPr id="283" name="直接连接符 282"/>
          <p:cNvCxnSpPr/>
          <p:nvPr/>
        </p:nvCxnSpPr>
        <p:spPr>
          <a:xfrm>
            <a:off x="769474" y="6345537"/>
            <a:ext cx="3966217" cy="0"/>
          </a:xfrm>
          <a:prstGeom prst="line">
            <a:avLst/>
          </a:prstGeom>
          <a:noFill/>
          <a:ln w="38100" cmpd="sng">
            <a:solidFill>
              <a:srgbClr val="008000"/>
            </a:solidFill>
            <a:round/>
            <a:headEnd type="none" w="med" len="med"/>
            <a:tailEnd type="none" w="med" len="med"/>
          </a:ln>
        </p:spPr>
      </p:cxnSp>
      <p:cxnSp>
        <p:nvCxnSpPr>
          <p:cNvPr id="284" name="直接连接符 283"/>
          <p:cNvCxnSpPr/>
          <p:nvPr/>
        </p:nvCxnSpPr>
        <p:spPr>
          <a:xfrm>
            <a:off x="769474" y="5505832"/>
            <a:ext cx="0" cy="856451"/>
          </a:xfrm>
          <a:prstGeom prst="line">
            <a:avLst/>
          </a:prstGeom>
          <a:noFill/>
          <a:ln w="38100" cmpd="sng">
            <a:solidFill>
              <a:srgbClr val="008000"/>
            </a:solidFill>
            <a:round/>
            <a:headEnd type="triangle" w="med" len="lg"/>
            <a:tailEnd type="none" w="med" len="med"/>
          </a:ln>
        </p:spPr>
      </p:cxnSp>
      <p:cxnSp>
        <p:nvCxnSpPr>
          <p:cNvPr id="285" name="直接连接符 284"/>
          <p:cNvCxnSpPr/>
          <p:nvPr/>
        </p:nvCxnSpPr>
        <p:spPr>
          <a:xfrm>
            <a:off x="579617" y="5660183"/>
            <a:ext cx="0" cy="942500"/>
          </a:xfrm>
          <a:prstGeom prst="line">
            <a:avLst/>
          </a:prstGeom>
          <a:noFill/>
          <a:ln w="38100" cmpd="sng">
            <a:solidFill>
              <a:srgbClr val="FF3300"/>
            </a:solidFill>
            <a:round/>
            <a:headEnd type="none" w="med" len="med"/>
            <a:tailEnd type="none" w="med" len="med"/>
          </a:ln>
        </p:spPr>
      </p:cxnSp>
      <p:cxnSp>
        <p:nvCxnSpPr>
          <p:cNvPr id="286" name="直接连接符 285"/>
          <p:cNvCxnSpPr/>
          <p:nvPr/>
        </p:nvCxnSpPr>
        <p:spPr>
          <a:xfrm>
            <a:off x="579617" y="6602683"/>
            <a:ext cx="1505033" cy="0"/>
          </a:xfrm>
          <a:prstGeom prst="line">
            <a:avLst/>
          </a:prstGeom>
          <a:noFill/>
          <a:ln w="38100" cmpd="sng">
            <a:solidFill>
              <a:srgbClr val="FF3300"/>
            </a:solidFill>
            <a:round/>
            <a:headEnd type="none" w="med" len="med"/>
            <a:tailEnd type="none" w="med" len="med"/>
          </a:ln>
        </p:spPr>
      </p:cxnSp>
      <p:cxnSp>
        <p:nvCxnSpPr>
          <p:cNvPr id="287" name="直接连接符 286"/>
          <p:cNvCxnSpPr/>
          <p:nvPr/>
        </p:nvCxnSpPr>
        <p:spPr>
          <a:xfrm flipH="1">
            <a:off x="2043445" y="5253564"/>
            <a:ext cx="1409595" cy="1325766"/>
          </a:xfrm>
          <a:prstGeom prst="line">
            <a:avLst/>
          </a:prstGeom>
          <a:noFill/>
          <a:ln w="38100" cmpd="sng">
            <a:solidFill>
              <a:srgbClr val="FF3300"/>
            </a:solidFill>
            <a:round/>
            <a:headEnd type="none" w="med" len="med"/>
            <a:tailEnd type="none" w="med" len="med"/>
          </a:ln>
        </p:spPr>
      </p:cxnSp>
      <p:cxnSp>
        <p:nvCxnSpPr>
          <p:cNvPr id="288" name="直接连接符 287"/>
          <p:cNvCxnSpPr/>
          <p:nvPr/>
        </p:nvCxnSpPr>
        <p:spPr>
          <a:xfrm>
            <a:off x="3437973" y="5229024"/>
            <a:ext cx="2759365" cy="0"/>
          </a:xfrm>
          <a:prstGeom prst="line">
            <a:avLst/>
          </a:prstGeom>
          <a:noFill/>
          <a:ln w="38100" cmpd="sng">
            <a:solidFill>
              <a:srgbClr val="FF3300"/>
            </a:solidFill>
            <a:round/>
            <a:headEnd type="none" w="med" len="med"/>
            <a:tailEnd type="none" w="med" len="med"/>
          </a:ln>
        </p:spPr>
      </p:cxnSp>
      <p:cxnSp>
        <p:nvCxnSpPr>
          <p:cNvPr id="289" name="直接连接符 288"/>
          <p:cNvCxnSpPr/>
          <p:nvPr/>
        </p:nvCxnSpPr>
        <p:spPr>
          <a:xfrm flipH="1">
            <a:off x="6180132" y="4720698"/>
            <a:ext cx="526775" cy="495448"/>
          </a:xfrm>
          <a:prstGeom prst="line">
            <a:avLst/>
          </a:prstGeom>
          <a:noFill/>
          <a:ln w="38100" cmpd="sng">
            <a:solidFill>
              <a:srgbClr val="FF3300"/>
            </a:solidFill>
            <a:round/>
            <a:headEnd type="none" w="med" len="med"/>
            <a:tailEnd type="none" w="med" len="med"/>
          </a:ln>
        </p:spPr>
      </p:cxnSp>
      <p:cxnSp>
        <p:nvCxnSpPr>
          <p:cNvPr id="290" name="直接连接符 289"/>
          <p:cNvCxnSpPr/>
          <p:nvPr/>
        </p:nvCxnSpPr>
        <p:spPr>
          <a:xfrm>
            <a:off x="6603295" y="4738233"/>
            <a:ext cx="1299734" cy="0"/>
          </a:xfrm>
          <a:prstGeom prst="line">
            <a:avLst/>
          </a:prstGeom>
          <a:noFill/>
          <a:ln w="38100" cmpd="sng">
            <a:solidFill>
              <a:srgbClr val="FF3300"/>
            </a:solidFill>
            <a:round/>
            <a:headEnd type="none" w="med" len="med"/>
            <a:tailEnd type="none" w="med" len="med"/>
          </a:ln>
        </p:spPr>
      </p:cxnSp>
      <p:cxnSp>
        <p:nvCxnSpPr>
          <p:cNvPr id="291" name="直接连接符 290"/>
          <p:cNvCxnSpPr/>
          <p:nvPr/>
        </p:nvCxnSpPr>
        <p:spPr>
          <a:xfrm>
            <a:off x="7903029" y="3739729"/>
            <a:ext cx="0" cy="1029747"/>
          </a:xfrm>
          <a:prstGeom prst="line">
            <a:avLst/>
          </a:prstGeom>
          <a:noFill/>
          <a:ln w="38100" cmpd="sng">
            <a:solidFill>
              <a:srgbClr val="FF3300"/>
            </a:solidFill>
            <a:round/>
            <a:headEnd type="triangle" w="med" len="lg"/>
            <a:tailEnd type="none" w="med" len="med"/>
          </a:ln>
        </p:spPr>
      </p:cxnSp>
      <mc:AlternateContent xmlns:mc="http://schemas.openxmlformats.org/markup-compatibility/2006" xmlns:a14="http://schemas.microsoft.com/office/drawing/2010/main">
        <mc:Choice Requires="a14">
          <p:sp>
            <p:nvSpPr>
              <p:cNvPr id="292" name="Text Box 73"/>
              <p:cNvSpPr txBox="1">
                <a:spLocks noChangeArrowheads="1"/>
              </p:cNvSpPr>
              <p:nvPr/>
            </p:nvSpPr>
            <p:spPr bwMode="auto">
              <a:xfrm>
                <a:off x="631492" y="4785390"/>
                <a:ext cx="2263607" cy="644704"/>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left"/>
                    </m:oMathParaPr>
                    <m:oMath xmlns:m="http://schemas.openxmlformats.org/officeDocument/2006/math">
                      <m:sSubSup>
                        <m:sSubSupPr>
                          <m:ctrlPr>
                            <a:rPr lang="en-US" altLang="zh-CN" i="1" smtClean="0">
                              <a:solidFill>
                                <a:schemeClr val="accent5">
                                  <a:lumMod val="50000"/>
                                </a:schemeClr>
                              </a:solidFill>
                              <a:latin typeface="Cambria Math" panose="02040503050406030204" pitchFamily="18" charset="0"/>
                            </a:rPr>
                          </m:ctrlPr>
                        </m:sSubSupPr>
                        <m:e>
                          <m:r>
                            <a:rPr lang="zh-CN" altLang="en-US" i="1">
                              <a:solidFill>
                                <a:schemeClr val="accent5">
                                  <a:lumMod val="50000"/>
                                </a:schemeClr>
                              </a:solidFill>
                              <a:latin typeface="Cambria Math" panose="02040503050406030204" pitchFamily="18" charset="0"/>
                            </a:rPr>
                            <m:t>𝜆</m:t>
                          </m:r>
                        </m:e>
                        <m:sub>
                          <m:r>
                            <a:rPr lang="en-US" altLang="zh-CN" i="1">
                              <a:solidFill>
                                <a:schemeClr val="accent5">
                                  <a:lumMod val="50000"/>
                                </a:schemeClr>
                              </a:solidFill>
                              <a:latin typeface="Cambria Math" panose="02040503050406030204" pitchFamily="18" charset="0"/>
                            </a:rPr>
                            <m:t>𝑖𝑛</m:t>
                          </m:r>
                        </m:sub>
                        <m:sup>
                          <m:r>
                            <a:rPr lang="en-US" altLang="zh-CN" i="1">
                              <a:solidFill>
                                <a:schemeClr val="accent5">
                                  <a:lumMod val="50000"/>
                                </a:schemeClr>
                              </a:solidFill>
                              <a:latin typeface="Cambria Math" panose="02040503050406030204" pitchFamily="18" charset="0"/>
                            </a:rPr>
                            <m:t>′</m:t>
                          </m:r>
                        </m:sup>
                      </m:sSubSup>
                    </m:oMath>
                  </m:oMathPara>
                </a14:m>
                <a:endParaRPr lang="en-US" altLang="zh-CN" dirty="0">
                  <a:solidFill>
                    <a:schemeClr val="accent5">
                      <a:lumMod val="50000"/>
                    </a:schemeClr>
                  </a:solidFill>
                  <a:latin typeface="Calibri" panose="020F0502020204030204" pitchFamily="34" charset="0"/>
                  <a:ea typeface="华文楷体" panose="02010600040101010101" pitchFamily="2" charset="-122"/>
                </a:endParaRPr>
              </a:p>
              <a:p>
                <a:pPr fontAlgn="base">
                  <a:spcBef>
                    <a:spcPct val="0"/>
                  </a:spcBef>
                  <a:spcAft>
                    <a:spcPct val="0"/>
                  </a:spcAft>
                </a:pPr>
                <a:r>
                  <a:rPr lang="zh-CN" altLang="en-US" sz="1600" dirty="0">
                    <a:solidFill>
                      <a:schemeClr val="accent5">
                        <a:lumMod val="50000"/>
                      </a:schemeClr>
                    </a:solidFill>
                    <a:latin typeface="Calibri" panose="020F0502020204030204" pitchFamily="34" charset="0"/>
                    <a:ea typeface="华文楷体" panose="02010600040101010101" pitchFamily="2" charset="-122"/>
                  </a:rPr>
                  <a:t>原始数据</a:t>
                </a:r>
                <a:r>
                  <a:rPr lang="en-US" altLang="zh-CN" sz="1600" dirty="0">
                    <a:solidFill>
                      <a:schemeClr val="accent5">
                        <a:lumMod val="50000"/>
                      </a:schemeClr>
                    </a:solidFill>
                    <a:latin typeface="Calibri" panose="020F0502020204030204" pitchFamily="34" charset="0"/>
                    <a:ea typeface="华文楷体" panose="02010600040101010101" pitchFamily="2" charset="-122"/>
                  </a:rPr>
                  <a:t>+</a:t>
                </a:r>
                <a:r>
                  <a:rPr lang="zh-CN" altLang="en-US" sz="1600" dirty="0">
                    <a:solidFill>
                      <a:schemeClr val="accent5">
                        <a:lumMod val="50000"/>
                      </a:schemeClr>
                    </a:solidFill>
                    <a:latin typeface="Calibri" panose="020F0502020204030204" pitchFamily="34" charset="0"/>
                    <a:ea typeface="华文楷体" panose="02010600040101010101" pitchFamily="2" charset="-122"/>
                  </a:rPr>
                  <a:t>重传数据</a:t>
                </a:r>
              </a:p>
            </p:txBody>
          </p:sp>
        </mc:Choice>
        <mc:Fallback xmlns="">
          <p:sp>
            <p:nvSpPr>
              <p:cNvPr id="292" name="Text Box 73"/>
              <p:cNvSpPr txBox="1">
                <a:spLocks noRot="1" noChangeAspect="1" noMove="1" noResize="1" noEditPoints="1" noAdjustHandles="1" noChangeArrowheads="1" noChangeShapeType="1" noTextEdit="1"/>
              </p:cNvSpPr>
              <p:nvPr/>
            </p:nvSpPr>
            <p:spPr bwMode="auto">
              <a:xfrm>
                <a:off x="631492" y="4785390"/>
                <a:ext cx="2263607" cy="644704"/>
              </a:xfrm>
              <a:prstGeom prst="rect">
                <a:avLst/>
              </a:prstGeom>
              <a:blipFill rotWithShape="0">
                <a:blip r:embed="rId9" cstate="print"/>
                <a:stretch>
                  <a:fillRect l="-1617" b="-7547"/>
                </a:stretch>
              </a:blipFill>
              <a:ln w="9525">
                <a:noFill/>
                <a:miter lim="800000"/>
                <a:headEnd/>
                <a:tailEnd/>
              </a:ln>
            </p:spPr>
            <p:txBody>
              <a:bodyPr/>
              <a:lstStyle/>
              <a:p>
                <a:r>
                  <a:rPr lang="zh-CN" altLang="en-US">
                    <a:noFill/>
                  </a:rPr>
                  <a:t> </a:t>
                </a:r>
              </a:p>
            </p:txBody>
          </p:sp>
        </mc:Fallback>
      </mc:AlternateContent>
      <p:sp>
        <p:nvSpPr>
          <p:cNvPr id="293" name="Line 225"/>
          <p:cNvSpPr>
            <a:spLocks noChangeShapeType="1"/>
          </p:cNvSpPr>
          <p:nvPr/>
        </p:nvSpPr>
        <p:spPr bwMode="auto">
          <a:xfrm flipH="1">
            <a:off x="561123" y="5130864"/>
            <a:ext cx="81519" cy="348996"/>
          </a:xfrm>
          <a:prstGeom prst="line">
            <a:avLst/>
          </a:prstGeom>
          <a:noFill/>
          <a:ln w="9525">
            <a:solidFill>
              <a:schemeClr val="accent5">
                <a:lumMod val="50000"/>
              </a:schemeClr>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p:sp>
        <p:nvSpPr>
          <p:cNvPr id="294" name="Line 227"/>
          <p:cNvSpPr>
            <a:spLocks noChangeShapeType="1"/>
          </p:cNvSpPr>
          <p:nvPr/>
        </p:nvSpPr>
        <p:spPr bwMode="auto">
          <a:xfrm flipV="1">
            <a:off x="7977646" y="3458897"/>
            <a:ext cx="173576" cy="199641"/>
          </a:xfrm>
          <a:prstGeom prst="line">
            <a:avLst/>
          </a:prstGeom>
          <a:noFill/>
          <a:ln w="9525">
            <a:solidFill>
              <a:schemeClr val="accent5">
                <a:lumMod val="50000"/>
              </a:schemeClr>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mc:AlternateContent xmlns:mc="http://schemas.openxmlformats.org/markup-compatibility/2006" xmlns:a14="http://schemas.microsoft.com/office/drawing/2010/main">
        <mc:Choice Requires="a14">
          <p:sp>
            <p:nvSpPr>
              <p:cNvPr id="295" name="Text Box 73"/>
              <p:cNvSpPr txBox="1">
                <a:spLocks noChangeArrowheads="1"/>
              </p:cNvSpPr>
              <p:nvPr/>
            </p:nvSpPr>
            <p:spPr bwMode="auto">
              <a:xfrm>
                <a:off x="8037867" y="3211663"/>
                <a:ext cx="737618" cy="420336"/>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zh-CN" i="1" dirty="0" smtClean="0">
                              <a:solidFill>
                                <a:schemeClr val="accent5">
                                  <a:lumMod val="50000"/>
                                </a:schemeClr>
                              </a:solidFill>
                              <a:latin typeface="Cambria Math" panose="02040503050406030204" pitchFamily="18" charset="0"/>
                            </a:rPr>
                          </m:ctrlPr>
                        </m:sSubPr>
                        <m:e>
                          <m:r>
                            <a:rPr lang="zh-CN" altLang="en-US" b="0" i="1" dirty="0">
                              <a:solidFill>
                                <a:schemeClr val="accent5">
                                  <a:lumMod val="50000"/>
                                </a:schemeClr>
                              </a:solidFill>
                              <a:latin typeface="Cambria Math" panose="02040503050406030204" pitchFamily="18" charset="0"/>
                            </a:rPr>
                            <m:t>𝜆</m:t>
                          </m:r>
                        </m:e>
                        <m:sub>
                          <m:r>
                            <a:rPr lang="en-US" altLang="zh-CN" b="0" i="1" dirty="0" smtClean="0">
                              <a:solidFill>
                                <a:schemeClr val="accent5">
                                  <a:lumMod val="50000"/>
                                </a:schemeClr>
                              </a:solidFill>
                              <a:latin typeface="Cambria Math" panose="02040503050406030204" pitchFamily="18" charset="0"/>
                            </a:rPr>
                            <m:t>𝑜𝑢𝑡</m:t>
                          </m:r>
                        </m:sub>
                      </m:sSub>
                    </m:oMath>
                  </m:oMathPara>
                </a14:m>
                <a:endParaRPr lang="zh-CN" altLang="en-US" dirty="0">
                  <a:solidFill>
                    <a:schemeClr val="accent5">
                      <a:lumMod val="50000"/>
                    </a:schemeClr>
                  </a:solidFill>
                  <a:latin typeface="Calibri" panose="020F0502020204030204" pitchFamily="34" charset="0"/>
                  <a:ea typeface="华文楷体" panose="02010600040101010101" pitchFamily="2" charset="-122"/>
                </a:endParaRPr>
              </a:p>
            </p:txBody>
          </p:sp>
        </mc:Choice>
        <mc:Fallback xmlns="">
          <p:sp>
            <p:nvSpPr>
              <p:cNvPr id="295" name="Text Box 73"/>
              <p:cNvSpPr txBox="1">
                <a:spLocks noRot="1" noChangeAspect="1" noMove="1" noResize="1" noEditPoints="1" noAdjustHandles="1" noChangeArrowheads="1" noChangeShapeType="1" noTextEdit="1"/>
              </p:cNvSpPr>
              <p:nvPr/>
            </p:nvSpPr>
            <p:spPr bwMode="auto">
              <a:xfrm>
                <a:off x="8037867" y="3211663"/>
                <a:ext cx="737618" cy="420336"/>
              </a:xfrm>
              <a:prstGeom prst="rect">
                <a:avLst/>
              </a:prstGeom>
              <a:blipFill rotWithShape="0">
                <a:blip r:embed="rId10" cstate="print"/>
                <a:stretch>
                  <a:fillRect/>
                </a:stretch>
              </a:blipFill>
              <a:ln w="9525">
                <a:noFill/>
                <a:miter lim="800000"/>
                <a:headEnd/>
                <a:tailEnd/>
              </a:ln>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947808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dissolve">
                                      <p:cBhvr>
                                        <p:cTn id="10" dur="500"/>
                                        <p:tgtEl>
                                          <p:spTgt spid="9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267"/>
                                        </p:tgtEl>
                                        <p:attrNameLst>
                                          <p:attrName>style.visibility</p:attrName>
                                        </p:attrNameLst>
                                      </p:cBhvr>
                                      <p:to>
                                        <p:strVal val="visible"/>
                                      </p:to>
                                    </p:set>
                                    <p:animEffect transition="in" filter="wipe(up)">
                                      <p:cBhvr>
                                        <p:cTn id="24" dur="500"/>
                                        <p:tgtEl>
                                          <p:spTgt spid="267"/>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268"/>
                                        </p:tgtEl>
                                        <p:attrNameLst>
                                          <p:attrName>style.visibility</p:attrName>
                                        </p:attrNameLst>
                                      </p:cBhvr>
                                      <p:to>
                                        <p:strVal val="visible"/>
                                      </p:to>
                                    </p:set>
                                    <p:animEffect transition="in" filter="wipe(left)">
                                      <p:cBhvr>
                                        <p:cTn id="28" dur="500"/>
                                        <p:tgtEl>
                                          <p:spTgt spid="268"/>
                                        </p:tgtEl>
                                      </p:cBhvr>
                                    </p:animEffect>
                                  </p:childTnLst>
                                </p:cTn>
                              </p:par>
                            </p:childTnLst>
                          </p:cTn>
                        </p:par>
                        <p:par>
                          <p:cTn id="29" fill="hold">
                            <p:stCondLst>
                              <p:cond delay="1500"/>
                            </p:stCondLst>
                            <p:childTnLst>
                              <p:par>
                                <p:cTn id="30" presetID="22" presetClass="entr" presetSubtype="1" fill="hold" nodeType="afterEffect">
                                  <p:stCondLst>
                                    <p:cond delay="0"/>
                                  </p:stCondLst>
                                  <p:childTnLst>
                                    <p:set>
                                      <p:cBhvr>
                                        <p:cTn id="31" dur="1" fill="hold">
                                          <p:stCondLst>
                                            <p:cond delay="0"/>
                                          </p:stCondLst>
                                        </p:cTn>
                                        <p:tgtEl>
                                          <p:spTgt spid="269"/>
                                        </p:tgtEl>
                                        <p:attrNameLst>
                                          <p:attrName>style.visibility</p:attrName>
                                        </p:attrNameLst>
                                      </p:cBhvr>
                                      <p:to>
                                        <p:strVal val="visible"/>
                                      </p:to>
                                    </p:set>
                                    <p:animEffect transition="in" filter="wipe(up)">
                                      <p:cBhvr>
                                        <p:cTn id="32" dur="500"/>
                                        <p:tgtEl>
                                          <p:spTgt spid="269"/>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270"/>
                                        </p:tgtEl>
                                        <p:attrNameLst>
                                          <p:attrName>style.visibility</p:attrName>
                                        </p:attrNameLst>
                                      </p:cBhvr>
                                      <p:to>
                                        <p:strVal val="visible"/>
                                      </p:to>
                                    </p:set>
                                    <p:animEffect transition="in" filter="wipe(left)">
                                      <p:cBhvr>
                                        <p:cTn id="36" dur="500"/>
                                        <p:tgtEl>
                                          <p:spTgt spid="270"/>
                                        </p:tgtEl>
                                      </p:cBhvr>
                                    </p:animEffect>
                                  </p:childTnLst>
                                </p:cTn>
                              </p:par>
                            </p:childTnLst>
                          </p:cTn>
                        </p:par>
                        <p:par>
                          <p:cTn id="37" fill="hold">
                            <p:stCondLst>
                              <p:cond delay="2500"/>
                            </p:stCondLst>
                            <p:childTnLst>
                              <p:par>
                                <p:cTn id="38" presetID="22" presetClass="entr" presetSubtype="1" fill="hold" nodeType="afterEffect">
                                  <p:stCondLst>
                                    <p:cond delay="0"/>
                                  </p:stCondLst>
                                  <p:childTnLst>
                                    <p:set>
                                      <p:cBhvr>
                                        <p:cTn id="39" dur="1" fill="hold">
                                          <p:stCondLst>
                                            <p:cond delay="0"/>
                                          </p:stCondLst>
                                        </p:cTn>
                                        <p:tgtEl>
                                          <p:spTgt spid="271"/>
                                        </p:tgtEl>
                                        <p:attrNameLst>
                                          <p:attrName>style.visibility</p:attrName>
                                        </p:attrNameLst>
                                      </p:cBhvr>
                                      <p:to>
                                        <p:strVal val="visible"/>
                                      </p:to>
                                    </p:set>
                                    <p:animEffect transition="in" filter="wipe(up)">
                                      <p:cBhvr>
                                        <p:cTn id="40" dur="500"/>
                                        <p:tgtEl>
                                          <p:spTgt spid="271"/>
                                        </p:tgtEl>
                                      </p:cBhvr>
                                    </p:animEffect>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272"/>
                                        </p:tgtEl>
                                        <p:attrNameLst>
                                          <p:attrName>style.visibility</p:attrName>
                                        </p:attrNameLst>
                                      </p:cBhvr>
                                      <p:to>
                                        <p:strVal val="visible"/>
                                      </p:to>
                                    </p:set>
                                    <p:animEffect transition="in" filter="wipe(left)">
                                      <p:cBhvr>
                                        <p:cTn id="44" dur="500"/>
                                        <p:tgtEl>
                                          <p:spTgt spid="272"/>
                                        </p:tgtEl>
                                      </p:cBhvr>
                                    </p:animEffect>
                                  </p:childTnLst>
                                </p:cTn>
                              </p:par>
                            </p:childTnLst>
                          </p:cTn>
                        </p:par>
                        <p:par>
                          <p:cTn id="45" fill="hold">
                            <p:stCondLst>
                              <p:cond delay="3500"/>
                            </p:stCondLst>
                            <p:childTnLst>
                              <p:par>
                                <p:cTn id="46" presetID="22" presetClass="entr" presetSubtype="4" fill="hold" nodeType="afterEffect">
                                  <p:stCondLst>
                                    <p:cond delay="0"/>
                                  </p:stCondLst>
                                  <p:childTnLst>
                                    <p:set>
                                      <p:cBhvr>
                                        <p:cTn id="47" dur="1" fill="hold">
                                          <p:stCondLst>
                                            <p:cond delay="0"/>
                                          </p:stCondLst>
                                        </p:cTn>
                                        <p:tgtEl>
                                          <p:spTgt spid="273"/>
                                        </p:tgtEl>
                                        <p:attrNameLst>
                                          <p:attrName>style.visibility</p:attrName>
                                        </p:attrNameLst>
                                      </p:cBhvr>
                                      <p:to>
                                        <p:strVal val="visible"/>
                                      </p:to>
                                    </p:set>
                                    <p:animEffect transition="in" filter="wipe(down)">
                                      <p:cBhvr>
                                        <p:cTn id="48" dur="500"/>
                                        <p:tgtEl>
                                          <p:spTgt spid="27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74"/>
                                        </p:tgtEl>
                                        <p:attrNameLst>
                                          <p:attrName>style.visibility</p:attrName>
                                        </p:attrNameLst>
                                      </p:cBhvr>
                                      <p:to>
                                        <p:strVal val="visible"/>
                                      </p:to>
                                    </p:set>
                                    <p:animEffect transition="in" filter="wipe(up)">
                                      <p:cBhvr>
                                        <p:cTn id="53" dur="500"/>
                                        <p:tgtEl>
                                          <p:spTgt spid="274"/>
                                        </p:tgtEl>
                                      </p:cBhvr>
                                    </p:animEffect>
                                  </p:childTnLst>
                                </p:cTn>
                              </p:par>
                            </p:childTnLst>
                          </p:cTn>
                        </p:par>
                        <p:par>
                          <p:cTn id="54" fill="hold">
                            <p:stCondLst>
                              <p:cond delay="500"/>
                            </p:stCondLst>
                            <p:childTnLst>
                              <p:par>
                                <p:cTn id="55" presetID="22" presetClass="entr" presetSubtype="2" fill="hold" nodeType="afterEffect">
                                  <p:stCondLst>
                                    <p:cond delay="0"/>
                                  </p:stCondLst>
                                  <p:childTnLst>
                                    <p:set>
                                      <p:cBhvr>
                                        <p:cTn id="56" dur="1" fill="hold">
                                          <p:stCondLst>
                                            <p:cond delay="0"/>
                                          </p:stCondLst>
                                        </p:cTn>
                                        <p:tgtEl>
                                          <p:spTgt spid="276"/>
                                        </p:tgtEl>
                                        <p:attrNameLst>
                                          <p:attrName>style.visibility</p:attrName>
                                        </p:attrNameLst>
                                      </p:cBhvr>
                                      <p:to>
                                        <p:strVal val="visible"/>
                                      </p:to>
                                    </p:set>
                                    <p:animEffect transition="in" filter="wipe(right)">
                                      <p:cBhvr>
                                        <p:cTn id="57" dur="500"/>
                                        <p:tgtEl>
                                          <p:spTgt spid="276"/>
                                        </p:tgtEl>
                                      </p:cBhvr>
                                    </p:animEffect>
                                  </p:childTnLst>
                                </p:cTn>
                              </p:par>
                            </p:childTnLst>
                          </p:cTn>
                        </p:par>
                        <p:par>
                          <p:cTn id="58" fill="hold">
                            <p:stCondLst>
                              <p:cond delay="1000"/>
                            </p:stCondLst>
                            <p:childTnLst>
                              <p:par>
                                <p:cTn id="59" presetID="22" presetClass="entr" presetSubtype="4" fill="hold" nodeType="afterEffect">
                                  <p:stCondLst>
                                    <p:cond delay="0"/>
                                  </p:stCondLst>
                                  <p:childTnLst>
                                    <p:set>
                                      <p:cBhvr>
                                        <p:cTn id="60" dur="1" fill="hold">
                                          <p:stCondLst>
                                            <p:cond delay="0"/>
                                          </p:stCondLst>
                                        </p:cTn>
                                        <p:tgtEl>
                                          <p:spTgt spid="277"/>
                                        </p:tgtEl>
                                        <p:attrNameLst>
                                          <p:attrName>style.visibility</p:attrName>
                                        </p:attrNameLst>
                                      </p:cBhvr>
                                      <p:to>
                                        <p:strVal val="visible"/>
                                      </p:to>
                                    </p:set>
                                    <p:animEffect transition="in" filter="wipe(down)">
                                      <p:cBhvr>
                                        <p:cTn id="61" dur="500"/>
                                        <p:tgtEl>
                                          <p:spTgt spid="277"/>
                                        </p:tgtEl>
                                      </p:cBhvr>
                                    </p:animEffect>
                                  </p:childTnLst>
                                </p:cTn>
                              </p:par>
                            </p:childTnLst>
                          </p:cTn>
                        </p:par>
                        <p:par>
                          <p:cTn id="62" fill="hold">
                            <p:stCondLst>
                              <p:cond delay="1500"/>
                            </p:stCondLst>
                            <p:childTnLst>
                              <p:par>
                                <p:cTn id="63" presetID="22" presetClass="entr" presetSubtype="2" fill="hold" nodeType="afterEffect">
                                  <p:stCondLst>
                                    <p:cond delay="0"/>
                                  </p:stCondLst>
                                  <p:childTnLst>
                                    <p:set>
                                      <p:cBhvr>
                                        <p:cTn id="64" dur="1" fill="hold">
                                          <p:stCondLst>
                                            <p:cond delay="0"/>
                                          </p:stCondLst>
                                        </p:cTn>
                                        <p:tgtEl>
                                          <p:spTgt spid="278"/>
                                        </p:tgtEl>
                                        <p:attrNameLst>
                                          <p:attrName>style.visibility</p:attrName>
                                        </p:attrNameLst>
                                      </p:cBhvr>
                                      <p:to>
                                        <p:strVal val="visible"/>
                                      </p:to>
                                    </p:set>
                                    <p:animEffect transition="in" filter="wipe(right)">
                                      <p:cBhvr>
                                        <p:cTn id="65" dur="500"/>
                                        <p:tgtEl>
                                          <p:spTgt spid="278"/>
                                        </p:tgtEl>
                                      </p:cBhvr>
                                    </p:animEffect>
                                  </p:childTnLst>
                                </p:cTn>
                              </p:par>
                            </p:childTnLst>
                          </p:cTn>
                        </p:par>
                        <p:par>
                          <p:cTn id="66" fill="hold">
                            <p:stCondLst>
                              <p:cond delay="2000"/>
                            </p:stCondLst>
                            <p:childTnLst>
                              <p:par>
                                <p:cTn id="67" presetID="22" presetClass="entr" presetSubtype="4" fill="hold" nodeType="afterEffect">
                                  <p:stCondLst>
                                    <p:cond delay="0"/>
                                  </p:stCondLst>
                                  <p:childTnLst>
                                    <p:set>
                                      <p:cBhvr>
                                        <p:cTn id="68" dur="1" fill="hold">
                                          <p:stCondLst>
                                            <p:cond delay="0"/>
                                          </p:stCondLst>
                                        </p:cTn>
                                        <p:tgtEl>
                                          <p:spTgt spid="279"/>
                                        </p:tgtEl>
                                        <p:attrNameLst>
                                          <p:attrName>style.visibility</p:attrName>
                                        </p:attrNameLst>
                                      </p:cBhvr>
                                      <p:to>
                                        <p:strVal val="visible"/>
                                      </p:to>
                                    </p:set>
                                    <p:animEffect transition="in" filter="wipe(down)">
                                      <p:cBhvr>
                                        <p:cTn id="69" dur="500"/>
                                        <p:tgtEl>
                                          <p:spTgt spid="27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280"/>
                                        </p:tgtEl>
                                        <p:attrNameLst>
                                          <p:attrName>style.visibility</p:attrName>
                                        </p:attrNameLst>
                                      </p:cBhvr>
                                      <p:to>
                                        <p:strVal val="visible"/>
                                      </p:to>
                                    </p:set>
                                    <p:animEffect transition="in" filter="wipe(up)">
                                      <p:cBhvr>
                                        <p:cTn id="74" dur="500"/>
                                        <p:tgtEl>
                                          <p:spTgt spid="280"/>
                                        </p:tgtEl>
                                      </p:cBhvr>
                                    </p:animEffect>
                                  </p:childTnLst>
                                </p:cTn>
                              </p:par>
                            </p:childTnLst>
                          </p:cTn>
                        </p:par>
                        <p:par>
                          <p:cTn id="75" fill="hold">
                            <p:stCondLst>
                              <p:cond delay="500"/>
                            </p:stCondLst>
                            <p:childTnLst>
                              <p:par>
                                <p:cTn id="76" presetID="22" presetClass="entr" presetSubtype="2" fill="hold" nodeType="afterEffect">
                                  <p:stCondLst>
                                    <p:cond delay="0"/>
                                  </p:stCondLst>
                                  <p:childTnLst>
                                    <p:set>
                                      <p:cBhvr>
                                        <p:cTn id="77" dur="1" fill="hold">
                                          <p:stCondLst>
                                            <p:cond delay="0"/>
                                          </p:stCondLst>
                                        </p:cTn>
                                        <p:tgtEl>
                                          <p:spTgt spid="281"/>
                                        </p:tgtEl>
                                        <p:attrNameLst>
                                          <p:attrName>style.visibility</p:attrName>
                                        </p:attrNameLst>
                                      </p:cBhvr>
                                      <p:to>
                                        <p:strVal val="visible"/>
                                      </p:to>
                                    </p:set>
                                    <p:animEffect transition="in" filter="wipe(right)">
                                      <p:cBhvr>
                                        <p:cTn id="78" dur="500"/>
                                        <p:tgtEl>
                                          <p:spTgt spid="281"/>
                                        </p:tgtEl>
                                      </p:cBhvr>
                                    </p:animEffect>
                                  </p:childTnLst>
                                </p:cTn>
                              </p:par>
                            </p:childTnLst>
                          </p:cTn>
                        </p:par>
                        <p:par>
                          <p:cTn id="79" fill="hold">
                            <p:stCondLst>
                              <p:cond delay="1000"/>
                            </p:stCondLst>
                            <p:childTnLst>
                              <p:par>
                                <p:cTn id="80" presetID="22" presetClass="entr" presetSubtype="1" fill="hold" nodeType="afterEffect">
                                  <p:stCondLst>
                                    <p:cond delay="0"/>
                                  </p:stCondLst>
                                  <p:childTnLst>
                                    <p:set>
                                      <p:cBhvr>
                                        <p:cTn id="81" dur="1" fill="hold">
                                          <p:stCondLst>
                                            <p:cond delay="0"/>
                                          </p:stCondLst>
                                        </p:cTn>
                                        <p:tgtEl>
                                          <p:spTgt spid="282"/>
                                        </p:tgtEl>
                                        <p:attrNameLst>
                                          <p:attrName>style.visibility</p:attrName>
                                        </p:attrNameLst>
                                      </p:cBhvr>
                                      <p:to>
                                        <p:strVal val="visible"/>
                                      </p:to>
                                    </p:set>
                                    <p:animEffect transition="in" filter="wipe(up)">
                                      <p:cBhvr>
                                        <p:cTn id="82" dur="500"/>
                                        <p:tgtEl>
                                          <p:spTgt spid="282"/>
                                        </p:tgtEl>
                                      </p:cBhvr>
                                    </p:animEffect>
                                  </p:childTnLst>
                                </p:cTn>
                              </p:par>
                            </p:childTnLst>
                          </p:cTn>
                        </p:par>
                        <p:par>
                          <p:cTn id="83" fill="hold">
                            <p:stCondLst>
                              <p:cond delay="1500"/>
                            </p:stCondLst>
                            <p:childTnLst>
                              <p:par>
                                <p:cTn id="84" presetID="22" presetClass="entr" presetSubtype="2" fill="hold" nodeType="afterEffect">
                                  <p:stCondLst>
                                    <p:cond delay="0"/>
                                  </p:stCondLst>
                                  <p:childTnLst>
                                    <p:set>
                                      <p:cBhvr>
                                        <p:cTn id="85" dur="1" fill="hold">
                                          <p:stCondLst>
                                            <p:cond delay="0"/>
                                          </p:stCondLst>
                                        </p:cTn>
                                        <p:tgtEl>
                                          <p:spTgt spid="283"/>
                                        </p:tgtEl>
                                        <p:attrNameLst>
                                          <p:attrName>style.visibility</p:attrName>
                                        </p:attrNameLst>
                                      </p:cBhvr>
                                      <p:to>
                                        <p:strVal val="visible"/>
                                      </p:to>
                                    </p:set>
                                    <p:animEffect transition="in" filter="wipe(right)">
                                      <p:cBhvr>
                                        <p:cTn id="86" dur="500"/>
                                        <p:tgtEl>
                                          <p:spTgt spid="283"/>
                                        </p:tgtEl>
                                      </p:cBhvr>
                                    </p:animEffect>
                                  </p:childTnLst>
                                </p:cTn>
                              </p:par>
                            </p:childTnLst>
                          </p:cTn>
                        </p:par>
                        <p:par>
                          <p:cTn id="87" fill="hold">
                            <p:stCondLst>
                              <p:cond delay="2000"/>
                            </p:stCondLst>
                            <p:childTnLst>
                              <p:par>
                                <p:cTn id="88" presetID="22" presetClass="entr" presetSubtype="4" fill="hold" nodeType="afterEffect">
                                  <p:stCondLst>
                                    <p:cond delay="0"/>
                                  </p:stCondLst>
                                  <p:childTnLst>
                                    <p:set>
                                      <p:cBhvr>
                                        <p:cTn id="89" dur="1" fill="hold">
                                          <p:stCondLst>
                                            <p:cond delay="0"/>
                                          </p:stCondLst>
                                        </p:cTn>
                                        <p:tgtEl>
                                          <p:spTgt spid="284"/>
                                        </p:tgtEl>
                                        <p:attrNameLst>
                                          <p:attrName>style.visibility</p:attrName>
                                        </p:attrNameLst>
                                      </p:cBhvr>
                                      <p:to>
                                        <p:strVal val="visible"/>
                                      </p:to>
                                    </p:set>
                                    <p:animEffect transition="in" filter="wipe(down)">
                                      <p:cBhvr>
                                        <p:cTn id="90" dur="500"/>
                                        <p:tgtEl>
                                          <p:spTgt spid="28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285"/>
                                        </p:tgtEl>
                                        <p:attrNameLst>
                                          <p:attrName>style.visibility</p:attrName>
                                        </p:attrNameLst>
                                      </p:cBhvr>
                                      <p:to>
                                        <p:strVal val="visible"/>
                                      </p:to>
                                    </p:set>
                                    <p:animEffect transition="in" filter="wipe(up)">
                                      <p:cBhvr>
                                        <p:cTn id="95" dur="500"/>
                                        <p:tgtEl>
                                          <p:spTgt spid="285"/>
                                        </p:tgtEl>
                                      </p:cBhvr>
                                    </p:animEffect>
                                  </p:childTnLst>
                                </p:cTn>
                              </p:par>
                            </p:childTnLst>
                          </p:cTn>
                        </p:par>
                        <p:par>
                          <p:cTn id="96" fill="hold">
                            <p:stCondLst>
                              <p:cond delay="500"/>
                            </p:stCondLst>
                            <p:childTnLst>
                              <p:par>
                                <p:cTn id="97" presetID="22" presetClass="entr" presetSubtype="8" fill="hold" nodeType="afterEffect">
                                  <p:stCondLst>
                                    <p:cond delay="0"/>
                                  </p:stCondLst>
                                  <p:childTnLst>
                                    <p:set>
                                      <p:cBhvr>
                                        <p:cTn id="98" dur="1" fill="hold">
                                          <p:stCondLst>
                                            <p:cond delay="0"/>
                                          </p:stCondLst>
                                        </p:cTn>
                                        <p:tgtEl>
                                          <p:spTgt spid="286"/>
                                        </p:tgtEl>
                                        <p:attrNameLst>
                                          <p:attrName>style.visibility</p:attrName>
                                        </p:attrNameLst>
                                      </p:cBhvr>
                                      <p:to>
                                        <p:strVal val="visible"/>
                                      </p:to>
                                    </p:set>
                                    <p:animEffect transition="in" filter="wipe(left)">
                                      <p:cBhvr>
                                        <p:cTn id="99" dur="500"/>
                                        <p:tgtEl>
                                          <p:spTgt spid="286"/>
                                        </p:tgtEl>
                                      </p:cBhvr>
                                    </p:animEffect>
                                  </p:childTnLst>
                                </p:cTn>
                              </p:par>
                            </p:childTnLst>
                          </p:cTn>
                        </p:par>
                        <p:par>
                          <p:cTn id="100" fill="hold">
                            <p:stCondLst>
                              <p:cond delay="1000"/>
                            </p:stCondLst>
                            <p:childTnLst>
                              <p:par>
                                <p:cTn id="101" presetID="22" presetClass="entr" presetSubtype="4" fill="hold" nodeType="afterEffect">
                                  <p:stCondLst>
                                    <p:cond delay="0"/>
                                  </p:stCondLst>
                                  <p:childTnLst>
                                    <p:set>
                                      <p:cBhvr>
                                        <p:cTn id="102" dur="1" fill="hold">
                                          <p:stCondLst>
                                            <p:cond delay="0"/>
                                          </p:stCondLst>
                                        </p:cTn>
                                        <p:tgtEl>
                                          <p:spTgt spid="287"/>
                                        </p:tgtEl>
                                        <p:attrNameLst>
                                          <p:attrName>style.visibility</p:attrName>
                                        </p:attrNameLst>
                                      </p:cBhvr>
                                      <p:to>
                                        <p:strVal val="visible"/>
                                      </p:to>
                                    </p:set>
                                    <p:animEffect transition="in" filter="wipe(down)">
                                      <p:cBhvr>
                                        <p:cTn id="103" dur="500"/>
                                        <p:tgtEl>
                                          <p:spTgt spid="287"/>
                                        </p:tgtEl>
                                      </p:cBhvr>
                                    </p:animEffect>
                                  </p:childTnLst>
                                </p:cTn>
                              </p:par>
                            </p:childTnLst>
                          </p:cTn>
                        </p:par>
                        <p:par>
                          <p:cTn id="104" fill="hold">
                            <p:stCondLst>
                              <p:cond delay="1500"/>
                            </p:stCondLst>
                            <p:childTnLst>
                              <p:par>
                                <p:cTn id="105" presetID="22" presetClass="entr" presetSubtype="8" fill="hold" nodeType="afterEffect">
                                  <p:stCondLst>
                                    <p:cond delay="0"/>
                                  </p:stCondLst>
                                  <p:childTnLst>
                                    <p:set>
                                      <p:cBhvr>
                                        <p:cTn id="106" dur="1" fill="hold">
                                          <p:stCondLst>
                                            <p:cond delay="0"/>
                                          </p:stCondLst>
                                        </p:cTn>
                                        <p:tgtEl>
                                          <p:spTgt spid="288"/>
                                        </p:tgtEl>
                                        <p:attrNameLst>
                                          <p:attrName>style.visibility</p:attrName>
                                        </p:attrNameLst>
                                      </p:cBhvr>
                                      <p:to>
                                        <p:strVal val="visible"/>
                                      </p:to>
                                    </p:set>
                                    <p:animEffect transition="in" filter="wipe(left)">
                                      <p:cBhvr>
                                        <p:cTn id="107" dur="500"/>
                                        <p:tgtEl>
                                          <p:spTgt spid="288"/>
                                        </p:tgtEl>
                                      </p:cBhvr>
                                    </p:animEffect>
                                  </p:childTnLst>
                                </p:cTn>
                              </p:par>
                            </p:childTnLst>
                          </p:cTn>
                        </p:par>
                        <p:par>
                          <p:cTn id="108" fill="hold">
                            <p:stCondLst>
                              <p:cond delay="2000"/>
                            </p:stCondLst>
                            <p:childTnLst>
                              <p:par>
                                <p:cTn id="109" presetID="22" presetClass="entr" presetSubtype="4" fill="hold" nodeType="afterEffect">
                                  <p:stCondLst>
                                    <p:cond delay="0"/>
                                  </p:stCondLst>
                                  <p:childTnLst>
                                    <p:set>
                                      <p:cBhvr>
                                        <p:cTn id="110" dur="1" fill="hold">
                                          <p:stCondLst>
                                            <p:cond delay="0"/>
                                          </p:stCondLst>
                                        </p:cTn>
                                        <p:tgtEl>
                                          <p:spTgt spid="289"/>
                                        </p:tgtEl>
                                        <p:attrNameLst>
                                          <p:attrName>style.visibility</p:attrName>
                                        </p:attrNameLst>
                                      </p:cBhvr>
                                      <p:to>
                                        <p:strVal val="visible"/>
                                      </p:to>
                                    </p:set>
                                    <p:animEffect transition="in" filter="wipe(down)">
                                      <p:cBhvr>
                                        <p:cTn id="111" dur="500"/>
                                        <p:tgtEl>
                                          <p:spTgt spid="289"/>
                                        </p:tgtEl>
                                      </p:cBhvr>
                                    </p:animEffect>
                                  </p:childTnLst>
                                </p:cTn>
                              </p:par>
                            </p:childTnLst>
                          </p:cTn>
                        </p:par>
                        <p:par>
                          <p:cTn id="112" fill="hold">
                            <p:stCondLst>
                              <p:cond delay="2500"/>
                            </p:stCondLst>
                            <p:childTnLst>
                              <p:par>
                                <p:cTn id="113" presetID="22" presetClass="entr" presetSubtype="8" fill="hold" nodeType="afterEffect">
                                  <p:stCondLst>
                                    <p:cond delay="0"/>
                                  </p:stCondLst>
                                  <p:childTnLst>
                                    <p:set>
                                      <p:cBhvr>
                                        <p:cTn id="114" dur="1" fill="hold">
                                          <p:stCondLst>
                                            <p:cond delay="0"/>
                                          </p:stCondLst>
                                        </p:cTn>
                                        <p:tgtEl>
                                          <p:spTgt spid="290"/>
                                        </p:tgtEl>
                                        <p:attrNameLst>
                                          <p:attrName>style.visibility</p:attrName>
                                        </p:attrNameLst>
                                      </p:cBhvr>
                                      <p:to>
                                        <p:strVal val="visible"/>
                                      </p:to>
                                    </p:set>
                                    <p:animEffect transition="in" filter="wipe(left)">
                                      <p:cBhvr>
                                        <p:cTn id="115" dur="500"/>
                                        <p:tgtEl>
                                          <p:spTgt spid="290"/>
                                        </p:tgtEl>
                                      </p:cBhvr>
                                    </p:animEffect>
                                  </p:childTnLst>
                                </p:cTn>
                              </p:par>
                            </p:childTnLst>
                          </p:cTn>
                        </p:par>
                        <p:par>
                          <p:cTn id="116" fill="hold">
                            <p:stCondLst>
                              <p:cond delay="3000"/>
                            </p:stCondLst>
                            <p:childTnLst>
                              <p:par>
                                <p:cTn id="117" presetID="22" presetClass="entr" presetSubtype="4" fill="hold" nodeType="afterEffect">
                                  <p:stCondLst>
                                    <p:cond delay="0"/>
                                  </p:stCondLst>
                                  <p:childTnLst>
                                    <p:set>
                                      <p:cBhvr>
                                        <p:cTn id="118" dur="1" fill="hold">
                                          <p:stCondLst>
                                            <p:cond delay="0"/>
                                          </p:stCondLst>
                                        </p:cTn>
                                        <p:tgtEl>
                                          <p:spTgt spid="291"/>
                                        </p:tgtEl>
                                        <p:attrNameLst>
                                          <p:attrName>style.visibility</p:attrName>
                                        </p:attrNameLst>
                                      </p:cBhvr>
                                      <p:to>
                                        <p:strVal val="visible"/>
                                      </p:to>
                                    </p:set>
                                    <p:animEffect transition="in" filter="wipe(down)">
                                      <p:cBhvr>
                                        <p:cTn id="119" dur="500"/>
                                        <p:tgtEl>
                                          <p:spTgt spid="291"/>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nodeType="clickEffect">
                                  <p:stCondLst>
                                    <p:cond delay="0"/>
                                  </p:stCondLst>
                                  <p:childTnLst>
                                    <p:set>
                                      <p:cBhvr>
                                        <p:cTn id="123" dur="1" fill="hold">
                                          <p:stCondLst>
                                            <p:cond delay="0"/>
                                          </p:stCondLst>
                                        </p:cTn>
                                        <p:tgtEl>
                                          <p:spTgt spid="3">
                                            <p:txEl>
                                              <p:pRg st="3" end="3"/>
                                            </p:txEl>
                                          </p:spTgt>
                                        </p:tgtEl>
                                        <p:attrNameLst>
                                          <p:attrName>style.visibility</p:attrName>
                                        </p:attrNameLst>
                                      </p:cBhvr>
                                      <p:to>
                                        <p:strVal val="visible"/>
                                      </p:to>
                                    </p:set>
                                    <p:animEffect transition="in" filter="dissolve">
                                      <p:cBhvr>
                                        <p:cTn id="124" dur="500"/>
                                        <p:tgtEl>
                                          <p:spTgt spid="3">
                                            <p:txEl>
                                              <p:pRg st="3" end="3"/>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nodeType="clickEffect">
                                  <p:stCondLst>
                                    <p:cond delay="0"/>
                                  </p:stCondLst>
                                  <p:childTnLst>
                                    <p:set>
                                      <p:cBhvr>
                                        <p:cTn id="128" dur="1" fill="hold">
                                          <p:stCondLst>
                                            <p:cond delay="0"/>
                                          </p:stCondLst>
                                        </p:cTn>
                                        <p:tgtEl>
                                          <p:spTgt spid="3">
                                            <p:txEl>
                                              <p:pRg st="4" end="4"/>
                                            </p:txEl>
                                          </p:spTgt>
                                        </p:tgtEl>
                                        <p:attrNameLst>
                                          <p:attrName>style.visibility</p:attrName>
                                        </p:attrNameLst>
                                      </p:cBhvr>
                                      <p:to>
                                        <p:strVal val="visible"/>
                                      </p:to>
                                    </p:set>
                                    <p:animEffect transition="in" filter="dissolve">
                                      <p:cBhvr>
                                        <p:cTn id="129" dur="500"/>
                                        <p:tgtEl>
                                          <p:spTgt spid="3">
                                            <p:txEl>
                                              <p:pRg st="4" end="4"/>
                                            </p:txEl>
                                          </p:spTgt>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292"/>
                                        </p:tgtEl>
                                        <p:attrNameLst>
                                          <p:attrName>style.visibility</p:attrName>
                                        </p:attrNameLst>
                                      </p:cBhvr>
                                      <p:to>
                                        <p:strVal val="visible"/>
                                      </p:to>
                                    </p:set>
                                    <p:animEffect transition="in" filter="dissolve">
                                      <p:cBhvr>
                                        <p:cTn id="132" dur="500"/>
                                        <p:tgtEl>
                                          <p:spTgt spid="292"/>
                                        </p:tgtEl>
                                      </p:cBhvr>
                                    </p:animEffect>
                                  </p:childTnLst>
                                </p:cTn>
                              </p:par>
                            </p:childTnLst>
                          </p:cTn>
                        </p:par>
                        <p:par>
                          <p:cTn id="133" fill="hold">
                            <p:stCondLst>
                              <p:cond delay="500"/>
                            </p:stCondLst>
                            <p:childTnLst>
                              <p:par>
                                <p:cTn id="134" presetID="22" presetClass="entr" presetSubtype="1" fill="hold" grpId="0" nodeType="afterEffect">
                                  <p:stCondLst>
                                    <p:cond delay="0"/>
                                  </p:stCondLst>
                                  <p:childTnLst>
                                    <p:set>
                                      <p:cBhvr>
                                        <p:cTn id="135" dur="1" fill="hold">
                                          <p:stCondLst>
                                            <p:cond delay="0"/>
                                          </p:stCondLst>
                                        </p:cTn>
                                        <p:tgtEl>
                                          <p:spTgt spid="293"/>
                                        </p:tgtEl>
                                        <p:attrNameLst>
                                          <p:attrName>style.visibility</p:attrName>
                                        </p:attrNameLst>
                                      </p:cBhvr>
                                      <p:to>
                                        <p:strVal val="visible"/>
                                      </p:to>
                                    </p:set>
                                    <p:animEffect transition="in" filter="wipe(up)">
                                      <p:cBhvr>
                                        <p:cTn id="136" dur="500"/>
                                        <p:tgtEl>
                                          <p:spTgt spid="293"/>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294"/>
                                        </p:tgtEl>
                                        <p:attrNameLst>
                                          <p:attrName>style.visibility</p:attrName>
                                        </p:attrNameLst>
                                      </p:cBhvr>
                                      <p:to>
                                        <p:strVal val="visible"/>
                                      </p:to>
                                    </p:set>
                                    <p:animEffect transition="in" filter="dissolve">
                                      <p:cBhvr>
                                        <p:cTn id="139" dur="500"/>
                                        <p:tgtEl>
                                          <p:spTgt spid="294"/>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295"/>
                                        </p:tgtEl>
                                        <p:attrNameLst>
                                          <p:attrName>style.visibility</p:attrName>
                                        </p:attrNameLst>
                                      </p:cBhvr>
                                      <p:to>
                                        <p:strVal val="visible"/>
                                      </p:to>
                                    </p:set>
                                    <p:animEffect transition="in" filter="dissolve">
                                      <p:cBhvr>
                                        <p:cTn id="142" dur="5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 grpId="0" animBg="1"/>
      <p:bldP spid="293" grpId="0" animBg="1"/>
      <p:bldP spid="294" grpId="0" animBg="1"/>
      <p:bldP spid="29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网络拥塞</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199" y="1444978"/>
                <a:ext cx="8579555" cy="2237161"/>
              </a:xfrm>
            </p:spPr>
            <p:txBody>
              <a:bodyPr/>
              <a:lstStyle/>
              <a:p>
                <a:r>
                  <a:rPr lang="zh-CN" altLang="en-US" sz="2000" dirty="0"/>
                  <a:t>考虑连接</a:t>
                </a:r>
                <a:r>
                  <a:rPr lang="en-US" altLang="zh-CN" sz="2000" dirty="0">
                    <a:ea typeface="华文中宋" pitchFamily="2" charset="-122"/>
                  </a:rPr>
                  <a:t>A</a:t>
                </a:r>
                <a:r>
                  <a:rPr lang="en-US" altLang="zh-CN" sz="2000" dirty="0">
                    <a:ea typeface="华文中宋" pitchFamily="2" charset="-122"/>
                    <a:sym typeface="Wingdings" pitchFamily="2" charset="2"/>
                  </a:rPr>
                  <a:t></a:t>
                </a:r>
                <a:r>
                  <a:rPr lang="en-US" altLang="zh-CN" sz="2000" dirty="0">
                    <a:ea typeface="华文中宋" pitchFamily="2" charset="-122"/>
                  </a:rPr>
                  <a:t>C</a:t>
                </a:r>
                <a:r>
                  <a:rPr lang="zh-CN" altLang="en-US" sz="2000" dirty="0">
                    <a:ea typeface="华文中宋" pitchFamily="2" charset="-122"/>
                  </a:rPr>
                  <a:t>：经过路由器 </a:t>
                </a:r>
                <a:r>
                  <a:rPr lang="en-US" altLang="zh-CN" sz="2000" dirty="0">
                    <a:ea typeface="华文中宋" pitchFamily="2" charset="-122"/>
                  </a:rPr>
                  <a:t>R1 </a:t>
                </a:r>
                <a:r>
                  <a:rPr lang="zh-CN" altLang="en-US" sz="2000" dirty="0">
                    <a:ea typeface="华文中宋" pitchFamily="2" charset="-122"/>
                  </a:rPr>
                  <a:t>和 </a:t>
                </a:r>
                <a:r>
                  <a:rPr lang="en-US" altLang="zh-CN" sz="2000" dirty="0">
                    <a:ea typeface="华文中宋" pitchFamily="2" charset="-122"/>
                  </a:rPr>
                  <a:t>R2</a:t>
                </a:r>
                <a:r>
                  <a:rPr lang="zh-CN" altLang="en-US" sz="2000" dirty="0">
                    <a:ea typeface="华文中宋" pitchFamily="2" charset="-122"/>
                  </a:rPr>
                  <a:t>，与 </a:t>
                </a:r>
                <a:r>
                  <a:rPr lang="en-US" altLang="zh-CN" sz="2000" dirty="0">
                    <a:ea typeface="华文中宋" pitchFamily="2" charset="-122"/>
                  </a:rPr>
                  <a:t>D</a:t>
                </a:r>
                <a:r>
                  <a:rPr lang="en-US" altLang="zh-CN" sz="2000" dirty="0">
                    <a:ea typeface="华文中宋" pitchFamily="2" charset="-122"/>
                    <a:sym typeface="Wingdings" pitchFamily="2" charset="2"/>
                  </a:rPr>
                  <a:t></a:t>
                </a:r>
                <a:r>
                  <a:rPr lang="en-US" altLang="zh-CN" sz="2000" dirty="0">
                    <a:ea typeface="华文中宋" pitchFamily="2" charset="-122"/>
                  </a:rPr>
                  <a:t>B </a:t>
                </a:r>
                <a:r>
                  <a:rPr lang="zh-CN" altLang="en-US" sz="2000" dirty="0">
                    <a:ea typeface="华文中宋" pitchFamily="2" charset="-122"/>
                  </a:rPr>
                  <a:t>共享 </a:t>
                </a:r>
                <a:r>
                  <a:rPr lang="en-US" altLang="zh-CN" sz="2000" dirty="0">
                    <a:ea typeface="华文中宋" pitchFamily="2" charset="-122"/>
                  </a:rPr>
                  <a:t>R1</a:t>
                </a:r>
                <a:r>
                  <a:rPr lang="zh-CN" altLang="en-US" sz="2000" dirty="0">
                    <a:ea typeface="华文中宋" pitchFamily="2" charset="-122"/>
                  </a:rPr>
                  <a:t>，与 </a:t>
                </a:r>
                <a:r>
                  <a:rPr lang="en-US" altLang="zh-CN" sz="2000" dirty="0">
                    <a:ea typeface="华文中宋" pitchFamily="2" charset="-122"/>
                  </a:rPr>
                  <a:t>B</a:t>
                </a:r>
                <a:r>
                  <a:rPr lang="en-US" altLang="zh-CN" sz="2000" dirty="0">
                    <a:ea typeface="华文中宋" pitchFamily="2" charset="-122"/>
                    <a:sym typeface="Wingdings" pitchFamily="2" charset="2"/>
                  </a:rPr>
                  <a:t></a:t>
                </a:r>
                <a:r>
                  <a:rPr lang="en-US" altLang="zh-CN" sz="2000" dirty="0">
                    <a:ea typeface="华文中宋" pitchFamily="2" charset="-122"/>
                  </a:rPr>
                  <a:t>D </a:t>
                </a:r>
                <a:r>
                  <a:rPr lang="zh-CN" altLang="en-US" sz="2000" dirty="0">
                    <a:ea typeface="华文中宋" pitchFamily="2" charset="-122"/>
                  </a:rPr>
                  <a:t>共享 </a:t>
                </a:r>
                <a:r>
                  <a:rPr lang="en-US" altLang="zh-CN" sz="2000" dirty="0">
                    <a:ea typeface="华文中宋" pitchFamily="2" charset="-122"/>
                  </a:rPr>
                  <a:t>R2</a:t>
                </a:r>
              </a:p>
              <a:p>
                <a:pPr lvl="1">
                  <a:lnSpc>
                    <a:spcPct val="150000"/>
                  </a:lnSpc>
                </a:pPr>
                <a14:m>
                  <m:oMath xmlns:m="http://schemas.openxmlformats.org/officeDocument/2006/math">
                    <m:sSub>
                      <m:sSubPr>
                        <m:ctrlPr>
                          <a:rPr lang="en-US" altLang="zh-CN" sz="1800" i="1" dirty="0">
                            <a:latin typeface="Cambria Math" panose="02040503050406030204" pitchFamily="18" charset="0"/>
                          </a:rPr>
                        </m:ctrlPr>
                      </m:sSubPr>
                      <m:e>
                        <m:r>
                          <a:rPr lang="zh-CN" altLang="en-US" sz="1800" i="1" dirty="0">
                            <a:latin typeface="Cambria Math" panose="02040503050406030204" pitchFamily="18" charset="0"/>
                          </a:rPr>
                          <m:t>𝜆</m:t>
                        </m:r>
                      </m:e>
                      <m:sub>
                        <m:r>
                          <a:rPr lang="en-US" altLang="zh-CN" sz="1800" i="1" dirty="0">
                            <a:latin typeface="Cambria Math" panose="02040503050406030204" pitchFamily="18" charset="0"/>
                          </a:rPr>
                          <m:t>𝑖𝑛</m:t>
                        </m:r>
                      </m:sub>
                    </m:sSub>
                  </m:oMath>
                </a14:m>
                <a:r>
                  <a:rPr lang="zh-CN" altLang="en-US" sz="1800" dirty="0"/>
                  <a:t>非常小时</a:t>
                </a:r>
                <a:endParaRPr lang="en-US" altLang="zh-CN" sz="1800" dirty="0"/>
              </a:p>
              <a:p>
                <a:pPr lvl="2">
                  <a:lnSpc>
                    <a:spcPct val="150000"/>
                  </a:lnSpc>
                </a:pPr>
                <a:r>
                  <a:rPr lang="zh-CN" altLang="en-US" sz="1600" dirty="0"/>
                  <a:t>路由器的缓存的溢出情况很少，吞吐量 </a:t>
                </a:r>
                <a14:m>
                  <m:oMath xmlns:m="http://schemas.openxmlformats.org/officeDocument/2006/math">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𝜆</m:t>
                        </m:r>
                      </m:e>
                      <m:sub>
                        <m:r>
                          <a:rPr lang="en-US" altLang="zh-CN" sz="1600" b="0" i="1" dirty="0" smtClean="0">
                            <a:latin typeface="Cambria Math" panose="02040503050406030204" pitchFamily="18" charset="0"/>
                          </a:rPr>
                          <m:t>𝑜𝑢𝑡</m:t>
                        </m:r>
                      </m:sub>
                    </m:sSub>
                  </m:oMath>
                </a14:m>
                <a:r>
                  <a:rPr lang="zh-CN" altLang="en-US" sz="1600" dirty="0"/>
                  <a:t> 接近供给载荷</a:t>
                </a:r>
              </a:p>
              <a:p>
                <a:pPr lvl="2">
                  <a:lnSpc>
                    <a:spcPct val="150000"/>
                  </a:lnSpc>
                </a:pPr>
                <a:r>
                  <a:rPr lang="zh-CN" altLang="en-US" sz="1600" dirty="0"/>
                  <a:t>对于较小的</a:t>
                </a:r>
                <a14:m>
                  <m:oMath xmlns:m="http://schemas.openxmlformats.org/officeDocument/2006/math">
                    <m:r>
                      <a:rPr lang="en-US" altLang="zh-CN" sz="1600" b="0" i="0" dirty="0" smtClean="0">
                        <a:latin typeface="Cambria Math" panose="02040503050406030204" pitchFamily="18" charset="0"/>
                      </a:rPr>
                      <m:t> </m:t>
                    </m:r>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𝜆</m:t>
                        </m:r>
                      </m:e>
                      <m:sub>
                        <m:r>
                          <a:rPr lang="en-US" altLang="zh-CN" sz="1600" i="1" dirty="0">
                            <a:latin typeface="Cambria Math" panose="02040503050406030204" pitchFamily="18" charset="0"/>
                          </a:rPr>
                          <m:t>𝑖𝑛</m:t>
                        </m:r>
                      </m:sub>
                    </m:sSub>
                  </m:oMath>
                </a14:m>
                <a:r>
                  <a:rPr lang="zh-CN" altLang="en-US" sz="1600" dirty="0"/>
                  <a:t> ，随着 </a:t>
                </a:r>
                <a14:m>
                  <m:oMath xmlns:m="http://schemas.openxmlformats.org/officeDocument/2006/math">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𝜆</m:t>
                        </m:r>
                      </m:e>
                      <m:sub>
                        <m:r>
                          <a:rPr lang="en-US" altLang="zh-CN" sz="1600" i="1" dirty="0">
                            <a:latin typeface="Cambria Math" panose="02040503050406030204" pitchFamily="18" charset="0"/>
                          </a:rPr>
                          <m:t>𝑖𝑛</m:t>
                        </m:r>
                      </m:sub>
                    </m:sSub>
                  </m:oMath>
                </a14:m>
                <a:r>
                  <a:rPr lang="zh-CN" altLang="en-US" sz="1600" dirty="0"/>
                  <a:t> 增大，吞吐量 </a:t>
                </a:r>
                <a14:m>
                  <m:oMath xmlns:m="http://schemas.openxmlformats.org/officeDocument/2006/math">
                    <m:sSub>
                      <m:sSubPr>
                        <m:ctrlPr>
                          <a:rPr lang="en-US" altLang="zh-CN" sz="1600" i="1" dirty="0">
                            <a:latin typeface="Cambria Math" panose="02040503050406030204" pitchFamily="18" charset="0"/>
                          </a:rPr>
                        </m:ctrlPr>
                      </m:sSubPr>
                      <m:e>
                        <m:r>
                          <a:rPr lang="zh-CN" altLang="en-US" sz="1600" i="1" dirty="0">
                            <a:latin typeface="Cambria Math" panose="02040503050406030204" pitchFamily="18" charset="0"/>
                          </a:rPr>
                          <m:t>𝜆</m:t>
                        </m:r>
                      </m:e>
                      <m:sub>
                        <m:r>
                          <a:rPr lang="en-US" altLang="zh-CN" sz="1600" i="1" dirty="0">
                            <a:latin typeface="Cambria Math" panose="02040503050406030204" pitchFamily="18" charset="0"/>
                          </a:rPr>
                          <m:t>𝑜𝑢𝑡</m:t>
                        </m:r>
                      </m:sub>
                    </m:sSub>
                  </m:oMath>
                </a14:m>
                <a:r>
                  <a:rPr lang="zh-CN" altLang="en-US" sz="1600" dirty="0"/>
                  <a:t> 也相应增大</a:t>
                </a:r>
                <a:endParaRPr lang="en-US" altLang="zh-CN" sz="1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199" y="1444978"/>
                <a:ext cx="8579555" cy="2237161"/>
              </a:xfrm>
              <a:blipFill rotWithShape="0">
                <a:blip r:embed="rId4" cstate="print"/>
                <a:stretch>
                  <a:fillRect l="-213" r="-426"/>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36</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grpSp>
        <p:nvGrpSpPr>
          <p:cNvPr id="97" name="组合 96"/>
          <p:cNvGrpSpPr/>
          <p:nvPr/>
        </p:nvGrpSpPr>
        <p:grpSpPr>
          <a:xfrm>
            <a:off x="457199" y="3721918"/>
            <a:ext cx="7580673" cy="2983681"/>
            <a:chOff x="776113" y="3791793"/>
            <a:chExt cx="7580673" cy="2983681"/>
          </a:xfrm>
        </p:grpSpPr>
        <p:sp>
          <p:nvSpPr>
            <p:cNvPr id="98" name="Line 14"/>
            <p:cNvSpPr>
              <a:spLocks noChangeShapeType="1"/>
            </p:cNvSpPr>
            <p:nvPr/>
          </p:nvSpPr>
          <p:spPr bwMode="auto">
            <a:xfrm flipH="1">
              <a:off x="2403564" y="4699859"/>
              <a:ext cx="1906679" cy="1801791"/>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99" name="Line 15"/>
            <p:cNvSpPr>
              <a:spLocks noChangeShapeType="1"/>
            </p:cNvSpPr>
            <p:nvPr/>
          </p:nvSpPr>
          <p:spPr bwMode="auto">
            <a:xfrm flipH="1">
              <a:off x="3884314" y="4703408"/>
              <a:ext cx="438150" cy="1588"/>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0" name="Line 66"/>
            <p:cNvSpPr>
              <a:spLocks noChangeShapeType="1"/>
            </p:cNvSpPr>
            <p:nvPr/>
          </p:nvSpPr>
          <p:spPr bwMode="auto">
            <a:xfrm flipH="1">
              <a:off x="1881050" y="6501651"/>
              <a:ext cx="4313949" cy="0"/>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1" name="Line 116"/>
            <p:cNvSpPr>
              <a:spLocks noChangeShapeType="1"/>
            </p:cNvSpPr>
            <p:nvPr/>
          </p:nvSpPr>
          <p:spPr bwMode="auto">
            <a:xfrm flipH="1">
              <a:off x="3834264" y="5200738"/>
              <a:ext cx="2661557" cy="0"/>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2" name="Line 118"/>
            <p:cNvSpPr>
              <a:spLocks noChangeShapeType="1"/>
            </p:cNvSpPr>
            <p:nvPr/>
          </p:nvSpPr>
          <p:spPr bwMode="auto">
            <a:xfrm flipH="1">
              <a:off x="5141913" y="4747134"/>
              <a:ext cx="1780296" cy="1754517"/>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3" name="Line 119"/>
            <p:cNvSpPr>
              <a:spLocks noChangeShapeType="1"/>
            </p:cNvSpPr>
            <p:nvPr/>
          </p:nvSpPr>
          <p:spPr bwMode="auto">
            <a:xfrm flipH="1">
              <a:off x="6894313" y="4747134"/>
              <a:ext cx="439737" cy="0"/>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pic>
          <p:nvPicPr>
            <p:cNvPr id="105" name="Picture 129" descr="抽象图标21黄"/>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8199" y="5046130"/>
              <a:ext cx="385762" cy="2367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29" descr="抽象图标21黄"/>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16888" y="5100071"/>
              <a:ext cx="385762" cy="272124"/>
            </a:xfrm>
            <a:prstGeom prst="rect">
              <a:avLst/>
            </a:prstGeom>
            <a:noFill/>
            <a:extLst>
              <a:ext uri="{909E8E84-426E-40DD-AFC4-6F175D3DCCD1}">
                <a14:hiddenFill xmlns:a14="http://schemas.microsoft.com/office/drawing/2010/main">
                  <a:solidFill>
                    <a:srgbClr val="FFFFFF"/>
                  </a:solidFill>
                </a14:hiddenFill>
              </a:ext>
            </a:extLst>
          </p:spPr>
        </p:pic>
        <p:grpSp>
          <p:nvGrpSpPr>
            <p:cNvPr id="107" name="组合 106"/>
            <p:cNvGrpSpPr/>
            <p:nvPr/>
          </p:nvGrpSpPr>
          <p:grpSpPr>
            <a:xfrm>
              <a:off x="2895800" y="3791793"/>
              <a:ext cx="1370636" cy="994002"/>
              <a:chOff x="2895800" y="3791793"/>
              <a:chExt cx="1370636" cy="994002"/>
            </a:xfrm>
          </p:grpSpPr>
          <p:grpSp>
            <p:nvGrpSpPr>
              <p:cNvPr id="256" name="组合 255"/>
              <p:cNvGrpSpPr/>
              <p:nvPr/>
            </p:nvGrpSpPr>
            <p:grpSpPr>
              <a:xfrm>
                <a:off x="2895800" y="3791793"/>
                <a:ext cx="660918" cy="858379"/>
                <a:chOff x="5820802" y="3010304"/>
                <a:chExt cx="660918" cy="858379"/>
              </a:xfrm>
            </p:grpSpPr>
            <p:sp>
              <p:nvSpPr>
                <p:cNvPr id="259" name="流程图: 手动操作 258"/>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60" name="组合 259"/>
                <p:cNvGrpSpPr/>
                <p:nvPr/>
              </p:nvGrpSpPr>
              <p:grpSpPr>
                <a:xfrm>
                  <a:off x="5820802" y="3010304"/>
                  <a:ext cx="485218" cy="858379"/>
                  <a:chOff x="5511024" y="2736038"/>
                  <a:chExt cx="485218" cy="858379"/>
                </a:xfrm>
              </p:grpSpPr>
              <p:sp>
                <p:nvSpPr>
                  <p:cNvPr id="261" name="矩形 260"/>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62" name="直接连接符 261"/>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3" name="直接连接符 262"/>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4" name="直接连接符 263"/>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5" name="直接连接符 264"/>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6" name="直接连接符 265"/>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57" name="内容占位符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37441" y="4192069"/>
                <a:ext cx="712807" cy="593726"/>
              </a:xfrm>
              <a:prstGeom prst="rect">
                <a:avLst/>
              </a:prstGeom>
            </p:spPr>
          </p:pic>
          <p:sp>
            <p:nvSpPr>
              <p:cNvPr id="258" name="Text Box 72"/>
              <p:cNvSpPr txBox="1">
                <a:spLocks noChangeArrowheads="1"/>
              </p:cNvSpPr>
              <p:nvPr/>
            </p:nvSpPr>
            <p:spPr bwMode="auto">
              <a:xfrm>
                <a:off x="3408416" y="3923505"/>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A</a:t>
                </a:r>
              </a:p>
            </p:txBody>
          </p:sp>
        </p:grpSp>
        <p:grpSp>
          <p:nvGrpSpPr>
            <p:cNvPr id="108" name="组合 107"/>
            <p:cNvGrpSpPr/>
            <p:nvPr/>
          </p:nvGrpSpPr>
          <p:grpSpPr>
            <a:xfrm>
              <a:off x="776113" y="5665694"/>
              <a:ext cx="1312532" cy="1062634"/>
              <a:chOff x="1052391" y="5674285"/>
              <a:chExt cx="1312532" cy="1062634"/>
            </a:xfrm>
          </p:grpSpPr>
          <p:grpSp>
            <p:nvGrpSpPr>
              <p:cNvPr id="244" name="组合 243"/>
              <p:cNvGrpSpPr/>
              <p:nvPr/>
            </p:nvGrpSpPr>
            <p:grpSpPr>
              <a:xfrm>
                <a:off x="1052391" y="5674285"/>
                <a:ext cx="1234827" cy="1062634"/>
                <a:chOff x="1013923" y="2661461"/>
                <a:chExt cx="1234827" cy="1062634"/>
              </a:xfrm>
            </p:grpSpPr>
            <p:grpSp>
              <p:nvGrpSpPr>
                <p:cNvPr id="246" name="组合 245"/>
                <p:cNvGrpSpPr/>
                <p:nvPr/>
              </p:nvGrpSpPr>
              <p:grpSpPr>
                <a:xfrm>
                  <a:off x="1013923" y="2661461"/>
                  <a:ext cx="660918" cy="858379"/>
                  <a:chOff x="5820802" y="3010304"/>
                  <a:chExt cx="660918" cy="858379"/>
                </a:xfrm>
              </p:grpSpPr>
              <p:sp>
                <p:nvSpPr>
                  <p:cNvPr id="248" name="流程图: 手动操作 247"/>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49" name="组合 248"/>
                  <p:cNvGrpSpPr/>
                  <p:nvPr/>
                </p:nvGrpSpPr>
                <p:grpSpPr>
                  <a:xfrm>
                    <a:off x="5820802" y="3010304"/>
                    <a:ext cx="485218" cy="858379"/>
                    <a:chOff x="5511024" y="2736038"/>
                    <a:chExt cx="485218" cy="858379"/>
                  </a:xfrm>
                </p:grpSpPr>
                <p:sp>
                  <p:nvSpPr>
                    <p:cNvPr id="250" name="矩形 249"/>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51" name="直接连接符 250"/>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2" name="直接连接符 251"/>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3" name="直接连接符 252"/>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4" name="直接连接符 253"/>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5" name="直接连接符 254"/>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47" name="内容占位符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5943" y="3130369"/>
                  <a:ext cx="712807" cy="593726"/>
                </a:xfrm>
                <a:prstGeom prst="rect">
                  <a:avLst/>
                </a:prstGeom>
              </p:spPr>
            </p:pic>
          </p:grpSp>
          <p:sp>
            <p:nvSpPr>
              <p:cNvPr id="245" name="Text Box 72"/>
              <p:cNvSpPr txBox="1">
                <a:spLocks noChangeArrowheads="1"/>
              </p:cNvSpPr>
              <p:nvPr/>
            </p:nvSpPr>
            <p:spPr bwMode="auto">
              <a:xfrm>
                <a:off x="1506903" y="5859506"/>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D</a:t>
                </a:r>
              </a:p>
            </p:txBody>
          </p:sp>
        </p:grpSp>
        <p:grpSp>
          <p:nvGrpSpPr>
            <p:cNvPr id="109" name="组合 108"/>
            <p:cNvGrpSpPr/>
            <p:nvPr/>
          </p:nvGrpSpPr>
          <p:grpSpPr>
            <a:xfrm>
              <a:off x="7127100" y="3897139"/>
              <a:ext cx="1229686" cy="1107713"/>
              <a:chOff x="4866314" y="1536897"/>
              <a:chExt cx="1229686" cy="1107713"/>
            </a:xfrm>
          </p:grpSpPr>
          <p:grpSp>
            <p:nvGrpSpPr>
              <p:cNvPr id="233" name="组合 232"/>
              <p:cNvGrpSpPr/>
              <p:nvPr/>
            </p:nvGrpSpPr>
            <p:grpSpPr>
              <a:xfrm>
                <a:off x="5466421" y="1536897"/>
                <a:ext cx="629579" cy="858379"/>
                <a:chOff x="5676441" y="3010304"/>
                <a:chExt cx="629579" cy="858379"/>
              </a:xfrm>
            </p:grpSpPr>
            <p:sp>
              <p:nvSpPr>
                <p:cNvPr id="236" name="流程图: 手动操作 235"/>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37" name="组合 236"/>
                <p:cNvGrpSpPr/>
                <p:nvPr/>
              </p:nvGrpSpPr>
              <p:grpSpPr>
                <a:xfrm>
                  <a:off x="5820802" y="3010304"/>
                  <a:ext cx="485218" cy="858379"/>
                  <a:chOff x="5511024" y="2736038"/>
                  <a:chExt cx="485218" cy="858379"/>
                </a:xfrm>
              </p:grpSpPr>
              <p:sp>
                <p:nvSpPr>
                  <p:cNvPr id="238" name="矩形 237"/>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39" name="直接连接符 238"/>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0" name="直接连接符 239"/>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1" name="直接连接符 240"/>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2" name="直接连接符 241"/>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3" name="直接连接符 242"/>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34" name="内容占位符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23191" y="2050884"/>
                <a:ext cx="712807" cy="593726"/>
              </a:xfrm>
              <a:prstGeom prst="rect">
                <a:avLst/>
              </a:prstGeom>
            </p:spPr>
          </p:pic>
          <p:sp>
            <p:nvSpPr>
              <p:cNvPr id="235" name="Text Box 72"/>
              <p:cNvSpPr txBox="1">
                <a:spLocks noChangeArrowheads="1"/>
              </p:cNvSpPr>
              <p:nvPr/>
            </p:nvSpPr>
            <p:spPr bwMode="auto">
              <a:xfrm>
                <a:off x="4866314" y="1755227"/>
                <a:ext cx="858020" cy="373833"/>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B</a:t>
                </a:r>
              </a:p>
            </p:txBody>
          </p:sp>
        </p:grpSp>
        <p:grpSp>
          <p:nvGrpSpPr>
            <p:cNvPr id="110" name="组合 109"/>
            <p:cNvGrpSpPr/>
            <p:nvPr/>
          </p:nvGrpSpPr>
          <p:grpSpPr>
            <a:xfrm>
              <a:off x="6002660" y="5741445"/>
              <a:ext cx="1226144" cy="1034029"/>
              <a:chOff x="4295077" y="2766291"/>
              <a:chExt cx="1226144" cy="1034029"/>
            </a:xfrm>
          </p:grpSpPr>
          <p:grpSp>
            <p:nvGrpSpPr>
              <p:cNvPr id="222" name="组合 221"/>
              <p:cNvGrpSpPr/>
              <p:nvPr/>
            </p:nvGrpSpPr>
            <p:grpSpPr>
              <a:xfrm>
                <a:off x="4891642" y="2766291"/>
                <a:ext cx="629579" cy="858379"/>
                <a:chOff x="5676441" y="3010304"/>
                <a:chExt cx="629579" cy="858379"/>
              </a:xfrm>
            </p:grpSpPr>
            <p:sp>
              <p:nvSpPr>
                <p:cNvPr id="225" name="流程图: 手动操作 224"/>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26" name="组合 225"/>
                <p:cNvGrpSpPr/>
                <p:nvPr/>
              </p:nvGrpSpPr>
              <p:grpSpPr>
                <a:xfrm>
                  <a:off x="5820802" y="3010304"/>
                  <a:ext cx="485218" cy="858379"/>
                  <a:chOff x="5511024" y="2736038"/>
                  <a:chExt cx="485218" cy="858379"/>
                </a:xfrm>
              </p:grpSpPr>
              <p:sp>
                <p:nvSpPr>
                  <p:cNvPr id="227" name="矩形 226"/>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28" name="直接连接符 227"/>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29" name="直接连接符 228"/>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0" name="直接连接符 229"/>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1" name="直接连接符 230"/>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2" name="直接连接符 231"/>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23" name="内容占位符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43107" y="3206594"/>
                <a:ext cx="712807" cy="593726"/>
              </a:xfrm>
              <a:prstGeom prst="rect">
                <a:avLst/>
              </a:prstGeom>
            </p:spPr>
          </p:pic>
          <p:sp>
            <p:nvSpPr>
              <p:cNvPr id="224" name="Text Box 72"/>
              <p:cNvSpPr txBox="1">
                <a:spLocks noChangeArrowheads="1"/>
              </p:cNvSpPr>
              <p:nvPr/>
            </p:nvSpPr>
            <p:spPr bwMode="auto">
              <a:xfrm>
                <a:off x="4295077" y="2953641"/>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C</a:t>
                </a:r>
              </a:p>
            </p:txBody>
          </p:sp>
        </p:grpSp>
        <p:grpSp>
          <p:nvGrpSpPr>
            <p:cNvPr id="112" name="组合 111"/>
            <p:cNvGrpSpPr/>
            <p:nvPr/>
          </p:nvGrpSpPr>
          <p:grpSpPr>
            <a:xfrm>
              <a:off x="4714450" y="4916682"/>
              <a:ext cx="680349" cy="525427"/>
              <a:chOff x="3295983" y="2635148"/>
              <a:chExt cx="680349" cy="525427"/>
            </a:xfrm>
          </p:grpSpPr>
          <p:pic>
            <p:nvPicPr>
              <p:cNvPr id="209" name="Picture 2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10" name="Group 229"/>
              <p:cNvGrpSpPr>
                <a:grpSpLocks/>
              </p:cNvGrpSpPr>
              <p:nvPr/>
            </p:nvGrpSpPr>
            <p:grpSpPr bwMode="auto">
              <a:xfrm>
                <a:off x="3295983" y="2635148"/>
                <a:ext cx="680349" cy="216527"/>
                <a:chOff x="10808" y="10250"/>
                <a:chExt cx="1018" cy="403"/>
              </a:xfrm>
            </p:grpSpPr>
            <p:sp>
              <p:nvSpPr>
                <p:cNvPr id="211"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212"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3"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4"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5"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6"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7"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8"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9"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20"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21"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grpSp>
          <p:nvGrpSpPr>
            <p:cNvPr id="113" name="组合 112"/>
            <p:cNvGrpSpPr/>
            <p:nvPr/>
          </p:nvGrpSpPr>
          <p:grpSpPr>
            <a:xfrm>
              <a:off x="5569454" y="5499135"/>
              <a:ext cx="680349" cy="525427"/>
              <a:chOff x="3295983" y="2635148"/>
              <a:chExt cx="680349" cy="525427"/>
            </a:xfrm>
          </p:grpSpPr>
          <p:pic>
            <p:nvPicPr>
              <p:cNvPr id="196" name="Picture 2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97" name="Group 229"/>
              <p:cNvGrpSpPr>
                <a:grpSpLocks/>
              </p:cNvGrpSpPr>
              <p:nvPr/>
            </p:nvGrpSpPr>
            <p:grpSpPr bwMode="auto">
              <a:xfrm>
                <a:off x="3295983" y="2635148"/>
                <a:ext cx="680349" cy="216527"/>
                <a:chOff x="10808" y="10250"/>
                <a:chExt cx="1018" cy="403"/>
              </a:xfrm>
            </p:grpSpPr>
            <p:sp>
              <p:nvSpPr>
                <p:cNvPr id="198"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199"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0"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1"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2"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3"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4"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5"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6"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7"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8"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grpSp>
          <p:nvGrpSpPr>
            <p:cNvPr id="114" name="组合 113"/>
            <p:cNvGrpSpPr/>
            <p:nvPr/>
          </p:nvGrpSpPr>
          <p:grpSpPr>
            <a:xfrm>
              <a:off x="2794274" y="5474966"/>
              <a:ext cx="680349" cy="525427"/>
              <a:chOff x="3295983" y="2635148"/>
              <a:chExt cx="680349" cy="525427"/>
            </a:xfrm>
          </p:grpSpPr>
          <p:pic>
            <p:nvPicPr>
              <p:cNvPr id="158" name="Picture 2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60" name="Group 229"/>
              <p:cNvGrpSpPr>
                <a:grpSpLocks/>
              </p:cNvGrpSpPr>
              <p:nvPr/>
            </p:nvGrpSpPr>
            <p:grpSpPr bwMode="auto">
              <a:xfrm>
                <a:off x="3295983" y="2635148"/>
                <a:ext cx="680349" cy="216527"/>
                <a:chOff x="10808" y="10250"/>
                <a:chExt cx="1018" cy="403"/>
              </a:xfrm>
            </p:grpSpPr>
            <p:sp>
              <p:nvSpPr>
                <p:cNvPr id="161"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162"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63"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79"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80"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85"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89"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2"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3"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4"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5"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grpSp>
          <p:nvGrpSpPr>
            <p:cNvPr id="115" name="组合 114"/>
            <p:cNvGrpSpPr/>
            <p:nvPr/>
          </p:nvGrpSpPr>
          <p:grpSpPr>
            <a:xfrm>
              <a:off x="3782962" y="6178442"/>
              <a:ext cx="680349" cy="525427"/>
              <a:chOff x="3295983" y="2635148"/>
              <a:chExt cx="680349" cy="525427"/>
            </a:xfrm>
          </p:grpSpPr>
          <p:pic>
            <p:nvPicPr>
              <p:cNvPr id="122" name="Picture 2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24" name="Group 229"/>
              <p:cNvGrpSpPr>
                <a:grpSpLocks/>
              </p:cNvGrpSpPr>
              <p:nvPr/>
            </p:nvGrpSpPr>
            <p:grpSpPr bwMode="auto">
              <a:xfrm>
                <a:off x="3295983" y="2635148"/>
                <a:ext cx="680349" cy="216527"/>
                <a:chOff x="10808" y="10250"/>
                <a:chExt cx="1018" cy="403"/>
              </a:xfrm>
            </p:grpSpPr>
            <p:sp>
              <p:nvSpPr>
                <p:cNvPr id="125"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126"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27"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28"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48"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0"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1"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2"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3"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4"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7"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pic>
          <p:nvPicPr>
            <p:cNvPr id="116" name="Picture 129" descr="抽象图标21黄"/>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29810" y="6349769"/>
              <a:ext cx="385762" cy="23674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129" descr="抽象图标21黄"/>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1122" y="6435818"/>
              <a:ext cx="385762" cy="236740"/>
            </a:xfrm>
            <a:prstGeom prst="rect">
              <a:avLst/>
            </a:prstGeom>
            <a:noFill/>
            <a:extLst>
              <a:ext uri="{909E8E84-426E-40DD-AFC4-6F175D3DCCD1}">
                <a14:hiddenFill xmlns:a14="http://schemas.microsoft.com/office/drawing/2010/main">
                  <a:solidFill>
                    <a:srgbClr val="FFFFFF"/>
                  </a:solidFill>
                </a14:hiddenFill>
              </a:ext>
            </a:extLst>
          </p:spPr>
        </p:pic>
        <p:sp>
          <p:nvSpPr>
            <p:cNvPr id="118" name="Text Box 72"/>
            <p:cNvSpPr txBox="1">
              <a:spLocks noChangeArrowheads="1"/>
            </p:cNvSpPr>
            <p:nvPr/>
          </p:nvSpPr>
          <p:spPr bwMode="auto">
            <a:xfrm>
              <a:off x="4844030" y="4638356"/>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R1</a:t>
              </a:r>
            </a:p>
          </p:txBody>
        </p:sp>
        <p:sp>
          <p:nvSpPr>
            <p:cNvPr id="119" name="Text Box 72"/>
            <p:cNvSpPr txBox="1">
              <a:spLocks noChangeArrowheads="1"/>
            </p:cNvSpPr>
            <p:nvPr/>
          </p:nvSpPr>
          <p:spPr bwMode="auto">
            <a:xfrm>
              <a:off x="5192829" y="5628496"/>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R2</a:t>
              </a:r>
            </a:p>
          </p:txBody>
        </p:sp>
        <p:sp>
          <p:nvSpPr>
            <p:cNvPr id="120" name="Text Box 72"/>
            <p:cNvSpPr txBox="1">
              <a:spLocks noChangeArrowheads="1"/>
            </p:cNvSpPr>
            <p:nvPr/>
          </p:nvSpPr>
          <p:spPr bwMode="auto">
            <a:xfrm>
              <a:off x="3939488" y="5886189"/>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R3</a:t>
              </a:r>
            </a:p>
          </p:txBody>
        </p:sp>
        <p:sp>
          <p:nvSpPr>
            <p:cNvPr id="121" name="Text Box 72"/>
            <p:cNvSpPr txBox="1">
              <a:spLocks noChangeArrowheads="1"/>
            </p:cNvSpPr>
            <p:nvPr/>
          </p:nvSpPr>
          <p:spPr bwMode="auto">
            <a:xfrm>
              <a:off x="2882086" y="5166277"/>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R4</a:t>
              </a:r>
            </a:p>
          </p:txBody>
        </p:sp>
      </p:grpSp>
      <p:cxnSp>
        <p:nvCxnSpPr>
          <p:cNvPr id="267" name="直接连接符 266"/>
          <p:cNvCxnSpPr/>
          <p:nvPr/>
        </p:nvCxnSpPr>
        <p:spPr>
          <a:xfrm>
            <a:off x="2883035" y="3739729"/>
            <a:ext cx="0" cy="856451"/>
          </a:xfrm>
          <a:prstGeom prst="line">
            <a:avLst/>
          </a:prstGeom>
          <a:noFill/>
          <a:ln w="38100" cmpd="sng">
            <a:solidFill>
              <a:schemeClr val="accent5">
                <a:lumMod val="50000"/>
              </a:schemeClr>
            </a:solidFill>
            <a:round/>
            <a:headEnd type="none" w="med" len="med"/>
            <a:tailEnd type="none" w="med" len="med"/>
          </a:ln>
        </p:spPr>
      </p:cxnSp>
      <p:cxnSp>
        <p:nvCxnSpPr>
          <p:cNvPr id="268" name="直接连接符 267"/>
          <p:cNvCxnSpPr/>
          <p:nvPr/>
        </p:nvCxnSpPr>
        <p:spPr>
          <a:xfrm>
            <a:off x="2883292" y="4539821"/>
            <a:ext cx="1162862" cy="0"/>
          </a:xfrm>
          <a:prstGeom prst="line">
            <a:avLst/>
          </a:prstGeom>
          <a:noFill/>
          <a:ln w="38100" cmpd="sng">
            <a:solidFill>
              <a:schemeClr val="accent5">
                <a:lumMod val="50000"/>
              </a:schemeClr>
            </a:solidFill>
            <a:round/>
            <a:headEnd type="none" w="med" len="med"/>
            <a:tailEnd type="none" w="med" len="med"/>
          </a:ln>
        </p:spPr>
      </p:cxnSp>
      <p:cxnSp>
        <p:nvCxnSpPr>
          <p:cNvPr id="269" name="直接连接符 268"/>
          <p:cNvCxnSpPr/>
          <p:nvPr/>
        </p:nvCxnSpPr>
        <p:spPr>
          <a:xfrm flipV="1">
            <a:off x="3564623" y="4547262"/>
            <a:ext cx="485520" cy="573662"/>
          </a:xfrm>
          <a:prstGeom prst="line">
            <a:avLst/>
          </a:prstGeom>
          <a:noFill/>
          <a:ln w="38100" cmpd="sng">
            <a:solidFill>
              <a:schemeClr val="accent5">
                <a:lumMod val="50000"/>
              </a:schemeClr>
            </a:solidFill>
            <a:round/>
            <a:headEnd type="none" w="med" len="med"/>
            <a:tailEnd type="none" w="med" len="med"/>
          </a:ln>
        </p:spPr>
      </p:cxnSp>
      <p:cxnSp>
        <p:nvCxnSpPr>
          <p:cNvPr id="270" name="直接连接符 269"/>
          <p:cNvCxnSpPr/>
          <p:nvPr/>
        </p:nvCxnSpPr>
        <p:spPr>
          <a:xfrm>
            <a:off x="3564623" y="5120924"/>
            <a:ext cx="2626232" cy="0"/>
          </a:xfrm>
          <a:prstGeom prst="line">
            <a:avLst/>
          </a:prstGeom>
          <a:noFill/>
          <a:ln w="38100" cmpd="sng">
            <a:solidFill>
              <a:schemeClr val="accent5">
                <a:lumMod val="50000"/>
              </a:schemeClr>
            </a:solidFill>
            <a:round/>
            <a:headEnd type="none" w="med" len="med"/>
            <a:tailEnd type="none" w="med" len="med"/>
          </a:ln>
        </p:spPr>
      </p:cxnSp>
      <p:cxnSp>
        <p:nvCxnSpPr>
          <p:cNvPr id="271" name="直接连接符 270"/>
          <p:cNvCxnSpPr>
            <a:stCxn id="117" idx="0"/>
          </p:cNvCxnSpPr>
          <p:nvPr/>
        </p:nvCxnSpPr>
        <p:spPr>
          <a:xfrm flipV="1">
            <a:off x="4875089" y="5109543"/>
            <a:ext cx="1322249" cy="1256400"/>
          </a:xfrm>
          <a:prstGeom prst="line">
            <a:avLst/>
          </a:prstGeom>
          <a:noFill/>
          <a:ln w="38100" cmpd="sng">
            <a:solidFill>
              <a:schemeClr val="accent5">
                <a:lumMod val="50000"/>
              </a:schemeClr>
            </a:solidFill>
            <a:round/>
            <a:headEnd type="none" w="med" len="med"/>
            <a:tailEnd type="none" w="med" len="med"/>
          </a:ln>
        </p:spPr>
      </p:cxnSp>
      <p:cxnSp>
        <p:nvCxnSpPr>
          <p:cNvPr id="272" name="直接连接符 271"/>
          <p:cNvCxnSpPr/>
          <p:nvPr/>
        </p:nvCxnSpPr>
        <p:spPr>
          <a:xfrm>
            <a:off x="4846128" y="6408736"/>
            <a:ext cx="1800084" cy="0"/>
          </a:xfrm>
          <a:prstGeom prst="line">
            <a:avLst/>
          </a:prstGeom>
          <a:noFill/>
          <a:ln w="38100" cmpd="sng">
            <a:solidFill>
              <a:schemeClr val="accent5">
                <a:lumMod val="50000"/>
              </a:schemeClr>
            </a:solidFill>
            <a:round/>
            <a:headEnd type="none" w="med" len="med"/>
            <a:tailEnd type="none" w="med" len="med"/>
          </a:ln>
        </p:spPr>
      </p:cxnSp>
      <p:cxnSp>
        <p:nvCxnSpPr>
          <p:cNvPr id="273" name="直接连接符 272"/>
          <p:cNvCxnSpPr/>
          <p:nvPr/>
        </p:nvCxnSpPr>
        <p:spPr>
          <a:xfrm>
            <a:off x="6603295" y="5588413"/>
            <a:ext cx="0" cy="856451"/>
          </a:xfrm>
          <a:prstGeom prst="line">
            <a:avLst/>
          </a:prstGeom>
          <a:noFill/>
          <a:ln w="38100" cmpd="sng">
            <a:solidFill>
              <a:schemeClr val="accent5">
                <a:lumMod val="50000"/>
              </a:schemeClr>
            </a:solidFill>
            <a:round/>
            <a:headEnd type="triangle" w="med" len="lg"/>
            <a:tailEnd type="none" w="med" len="med"/>
          </a:ln>
        </p:spPr>
      </p:cxnSp>
      <p:cxnSp>
        <p:nvCxnSpPr>
          <p:cNvPr id="274" name="直接连接符 273"/>
          <p:cNvCxnSpPr/>
          <p:nvPr/>
        </p:nvCxnSpPr>
        <p:spPr>
          <a:xfrm>
            <a:off x="6800576" y="5733609"/>
            <a:ext cx="0" cy="773796"/>
          </a:xfrm>
          <a:prstGeom prst="line">
            <a:avLst/>
          </a:prstGeom>
          <a:noFill/>
          <a:ln w="38100" cmpd="sng">
            <a:solidFill>
              <a:srgbClr val="CC0099"/>
            </a:solidFill>
            <a:round/>
            <a:headEnd type="none" w="med" len="med"/>
            <a:tailEnd type="none" w="med" len="med"/>
          </a:ln>
        </p:spPr>
      </p:cxnSp>
      <p:cxnSp>
        <p:nvCxnSpPr>
          <p:cNvPr id="276" name="直接连接符 275"/>
          <p:cNvCxnSpPr/>
          <p:nvPr/>
        </p:nvCxnSpPr>
        <p:spPr>
          <a:xfrm>
            <a:off x="1906179" y="6506856"/>
            <a:ext cx="4917642" cy="0"/>
          </a:xfrm>
          <a:prstGeom prst="line">
            <a:avLst/>
          </a:prstGeom>
          <a:noFill/>
          <a:ln w="38100" cmpd="sng">
            <a:solidFill>
              <a:srgbClr val="CC0099"/>
            </a:solidFill>
            <a:round/>
            <a:headEnd type="none" w="med" len="med"/>
            <a:tailEnd type="none" w="med" len="med"/>
          </a:ln>
        </p:spPr>
      </p:cxnSp>
      <p:cxnSp>
        <p:nvCxnSpPr>
          <p:cNvPr id="277" name="直接连接符 276"/>
          <p:cNvCxnSpPr/>
          <p:nvPr/>
        </p:nvCxnSpPr>
        <p:spPr>
          <a:xfrm flipH="1">
            <a:off x="1906179" y="4662111"/>
            <a:ext cx="1905751" cy="1792413"/>
          </a:xfrm>
          <a:prstGeom prst="line">
            <a:avLst/>
          </a:prstGeom>
          <a:noFill/>
          <a:ln w="38100" cmpd="sng">
            <a:solidFill>
              <a:srgbClr val="CC0099"/>
            </a:solidFill>
            <a:round/>
            <a:headEnd type="none" w="med" len="med"/>
            <a:tailEnd type="none" w="med" len="med"/>
          </a:ln>
        </p:spPr>
      </p:cxnSp>
      <p:cxnSp>
        <p:nvCxnSpPr>
          <p:cNvPr id="278" name="直接连接符 277"/>
          <p:cNvCxnSpPr/>
          <p:nvPr/>
        </p:nvCxnSpPr>
        <p:spPr>
          <a:xfrm>
            <a:off x="2736005" y="4666851"/>
            <a:ext cx="1057810" cy="0"/>
          </a:xfrm>
          <a:prstGeom prst="line">
            <a:avLst/>
          </a:prstGeom>
          <a:noFill/>
          <a:ln w="38100" cmpd="sng">
            <a:solidFill>
              <a:srgbClr val="CC0099"/>
            </a:solidFill>
            <a:round/>
            <a:headEnd type="none" w="med" len="med"/>
            <a:tailEnd type="none" w="med" len="med"/>
          </a:ln>
        </p:spPr>
      </p:cxnSp>
      <p:cxnSp>
        <p:nvCxnSpPr>
          <p:cNvPr id="279" name="直接连接符 278"/>
          <p:cNvCxnSpPr/>
          <p:nvPr/>
        </p:nvCxnSpPr>
        <p:spPr>
          <a:xfrm>
            <a:off x="2723591" y="3721918"/>
            <a:ext cx="0" cy="974335"/>
          </a:xfrm>
          <a:prstGeom prst="line">
            <a:avLst/>
          </a:prstGeom>
          <a:noFill/>
          <a:ln w="38100" cmpd="sng">
            <a:solidFill>
              <a:srgbClr val="CC0099"/>
            </a:solidFill>
            <a:round/>
            <a:headEnd type="triangle" w="med" len="lg"/>
            <a:tailEnd type="none" w="med" len="med"/>
          </a:ln>
        </p:spPr>
      </p:cxnSp>
      <p:cxnSp>
        <p:nvCxnSpPr>
          <p:cNvPr id="280" name="直接连接符 279"/>
          <p:cNvCxnSpPr/>
          <p:nvPr/>
        </p:nvCxnSpPr>
        <p:spPr>
          <a:xfrm>
            <a:off x="7669742" y="3851820"/>
            <a:ext cx="0" cy="773796"/>
          </a:xfrm>
          <a:prstGeom prst="line">
            <a:avLst/>
          </a:prstGeom>
          <a:noFill/>
          <a:ln w="38100" cmpd="sng">
            <a:solidFill>
              <a:srgbClr val="008000"/>
            </a:solidFill>
            <a:round/>
            <a:headEnd type="none" w="med" len="med"/>
            <a:tailEnd type="none" w="med" len="med"/>
          </a:ln>
        </p:spPr>
      </p:cxnSp>
      <p:cxnSp>
        <p:nvCxnSpPr>
          <p:cNvPr id="281" name="直接连接符 280"/>
          <p:cNvCxnSpPr/>
          <p:nvPr/>
        </p:nvCxnSpPr>
        <p:spPr>
          <a:xfrm>
            <a:off x="6571794" y="4625616"/>
            <a:ext cx="1094412" cy="0"/>
          </a:xfrm>
          <a:prstGeom prst="line">
            <a:avLst/>
          </a:prstGeom>
          <a:noFill/>
          <a:ln w="38100" cmpd="sng">
            <a:solidFill>
              <a:srgbClr val="008000"/>
            </a:solidFill>
            <a:round/>
            <a:headEnd type="none" w="med" len="med"/>
            <a:tailEnd type="none" w="med" len="med"/>
          </a:ln>
        </p:spPr>
      </p:cxnSp>
      <p:cxnSp>
        <p:nvCxnSpPr>
          <p:cNvPr id="282" name="直接连接符 281"/>
          <p:cNvCxnSpPr/>
          <p:nvPr/>
        </p:nvCxnSpPr>
        <p:spPr>
          <a:xfrm flipV="1">
            <a:off x="4740026" y="4609314"/>
            <a:ext cx="1831768" cy="1740545"/>
          </a:xfrm>
          <a:prstGeom prst="line">
            <a:avLst/>
          </a:prstGeom>
          <a:noFill/>
          <a:ln w="38100" cmpd="sng">
            <a:solidFill>
              <a:srgbClr val="008000"/>
            </a:solidFill>
            <a:round/>
            <a:headEnd type="none" w="med" len="med"/>
            <a:tailEnd type="none" w="med" len="med"/>
          </a:ln>
        </p:spPr>
      </p:cxnSp>
      <p:cxnSp>
        <p:nvCxnSpPr>
          <p:cNvPr id="283" name="直接连接符 282"/>
          <p:cNvCxnSpPr/>
          <p:nvPr/>
        </p:nvCxnSpPr>
        <p:spPr>
          <a:xfrm>
            <a:off x="769474" y="6345537"/>
            <a:ext cx="3966217" cy="0"/>
          </a:xfrm>
          <a:prstGeom prst="line">
            <a:avLst/>
          </a:prstGeom>
          <a:noFill/>
          <a:ln w="38100" cmpd="sng">
            <a:solidFill>
              <a:srgbClr val="008000"/>
            </a:solidFill>
            <a:round/>
            <a:headEnd type="none" w="med" len="med"/>
            <a:tailEnd type="none" w="med" len="med"/>
          </a:ln>
        </p:spPr>
      </p:cxnSp>
      <p:cxnSp>
        <p:nvCxnSpPr>
          <p:cNvPr id="284" name="直接连接符 283"/>
          <p:cNvCxnSpPr/>
          <p:nvPr/>
        </p:nvCxnSpPr>
        <p:spPr>
          <a:xfrm>
            <a:off x="769474" y="5505832"/>
            <a:ext cx="0" cy="856451"/>
          </a:xfrm>
          <a:prstGeom prst="line">
            <a:avLst/>
          </a:prstGeom>
          <a:noFill/>
          <a:ln w="38100" cmpd="sng">
            <a:solidFill>
              <a:srgbClr val="008000"/>
            </a:solidFill>
            <a:round/>
            <a:headEnd type="triangle" w="med" len="lg"/>
            <a:tailEnd type="none" w="med" len="med"/>
          </a:ln>
        </p:spPr>
      </p:cxnSp>
      <p:cxnSp>
        <p:nvCxnSpPr>
          <p:cNvPr id="285" name="直接连接符 284"/>
          <p:cNvCxnSpPr/>
          <p:nvPr/>
        </p:nvCxnSpPr>
        <p:spPr>
          <a:xfrm>
            <a:off x="579617" y="5660183"/>
            <a:ext cx="0" cy="942500"/>
          </a:xfrm>
          <a:prstGeom prst="line">
            <a:avLst/>
          </a:prstGeom>
          <a:noFill/>
          <a:ln w="38100" cmpd="sng">
            <a:solidFill>
              <a:srgbClr val="FF3300"/>
            </a:solidFill>
            <a:round/>
            <a:headEnd type="none" w="med" len="med"/>
            <a:tailEnd type="none" w="med" len="med"/>
          </a:ln>
        </p:spPr>
      </p:cxnSp>
      <p:cxnSp>
        <p:nvCxnSpPr>
          <p:cNvPr id="286" name="直接连接符 285"/>
          <p:cNvCxnSpPr/>
          <p:nvPr/>
        </p:nvCxnSpPr>
        <p:spPr>
          <a:xfrm>
            <a:off x="579617" y="6602683"/>
            <a:ext cx="1505033" cy="0"/>
          </a:xfrm>
          <a:prstGeom prst="line">
            <a:avLst/>
          </a:prstGeom>
          <a:noFill/>
          <a:ln w="38100" cmpd="sng">
            <a:solidFill>
              <a:srgbClr val="FF3300"/>
            </a:solidFill>
            <a:round/>
            <a:headEnd type="none" w="med" len="med"/>
            <a:tailEnd type="none" w="med" len="med"/>
          </a:ln>
        </p:spPr>
      </p:cxnSp>
      <p:cxnSp>
        <p:nvCxnSpPr>
          <p:cNvPr id="287" name="直接连接符 286"/>
          <p:cNvCxnSpPr/>
          <p:nvPr/>
        </p:nvCxnSpPr>
        <p:spPr>
          <a:xfrm flipH="1">
            <a:off x="2043445" y="5253564"/>
            <a:ext cx="1409595" cy="1325766"/>
          </a:xfrm>
          <a:prstGeom prst="line">
            <a:avLst/>
          </a:prstGeom>
          <a:noFill/>
          <a:ln w="38100" cmpd="sng">
            <a:solidFill>
              <a:srgbClr val="FF3300"/>
            </a:solidFill>
            <a:round/>
            <a:headEnd type="none" w="med" len="med"/>
            <a:tailEnd type="none" w="med" len="med"/>
          </a:ln>
        </p:spPr>
      </p:cxnSp>
      <p:cxnSp>
        <p:nvCxnSpPr>
          <p:cNvPr id="288" name="直接连接符 287"/>
          <p:cNvCxnSpPr/>
          <p:nvPr/>
        </p:nvCxnSpPr>
        <p:spPr>
          <a:xfrm>
            <a:off x="3437973" y="5229024"/>
            <a:ext cx="2759365" cy="0"/>
          </a:xfrm>
          <a:prstGeom prst="line">
            <a:avLst/>
          </a:prstGeom>
          <a:noFill/>
          <a:ln w="38100" cmpd="sng">
            <a:solidFill>
              <a:srgbClr val="FF3300"/>
            </a:solidFill>
            <a:round/>
            <a:headEnd type="none" w="med" len="med"/>
            <a:tailEnd type="none" w="med" len="med"/>
          </a:ln>
        </p:spPr>
      </p:cxnSp>
      <p:cxnSp>
        <p:nvCxnSpPr>
          <p:cNvPr id="289" name="直接连接符 288"/>
          <p:cNvCxnSpPr/>
          <p:nvPr/>
        </p:nvCxnSpPr>
        <p:spPr>
          <a:xfrm flipH="1">
            <a:off x="6180132" y="4720698"/>
            <a:ext cx="526775" cy="495448"/>
          </a:xfrm>
          <a:prstGeom prst="line">
            <a:avLst/>
          </a:prstGeom>
          <a:noFill/>
          <a:ln w="38100" cmpd="sng">
            <a:solidFill>
              <a:srgbClr val="FF3300"/>
            </a:solidFill>
            <a:round/>
            <a:headEnd type="none" w="med" len="med"/>
            <a:tailEnd type="none" w="med" len="med"/>
          </a:ln>
        </p:spPr>
      </p:cxnSp>
      <p:cxnSp>
        <p:nvCxnSpPr>
          <p:cNvPr id="290" name="直接连接符 289"/>
          <p:cNvCxnSpPr/>
          <p:nvPr/>
        </p:nvCxnSpPr>
        <p:spPr>
          <a:xfrm>
            <a:off x="6603295" y="4738233"/>
            <a:ext cx="1299734" cy="0"/>
          </a:xfrm>
          <a:prstGeom prst="line">
            <a:avLst/>
          </a:prstGeom>
          <a:noFill/>
          <a:ln w="38100" cmpd="sng">
            <a:solidFill>
              <a:srgbClr val="FF3300"/>
            </a:solidFill>
            <a:round/>
            <a:headEnd type="none" w="med" len="med"/>
            <a:tailEnd type="none" w="med" len="med"/>
          </a:ln>
        </p:spPr>
      </p:cxnSp>
      <p:cxnSp>
        <p:nvCxnSpPr>
          <p:cNvPr id="291" name="直接连接符 290"/>
          <p:cNvCxnSpPr/>
          <p:nvPr/>
        </p:nvCxnSpPr>
        <p:spPr>
          <a:xfrm>
            <a:off x="7903029" y="3739729"/>
            <a:ext cx="0" cy="1029747"/>
          </a:xfrm>
          <a:prstGeom prst="line">
            <a:avLst/>
          </a:prstGeom>
          <a:noFill/>
          <a:ln w="38100" cmpd="sng">
            <a:solidFill>
              <a:srgbClr val="FF3300"/>
            </a:solidFill>
            <a:round/>
            <a:headEnd type="triangle" w="med" len="lg"/>
            <a:tailEnd type="none" w="med" len="med"/>
          </a:ln>
        </p:spPr>
      </p:cxnSp>
      <mc:AlternateContent xmlns:mc="http://schemas.openxmlformats.org/markup-compatibility/2006" xmlns:a14="http://schemas.microsoft.com/office/drawing/2010/main">
        <mc:Choice Requires="a14">
          <p:sp>
            <p:nvSpPr>
              <p:cNvPr id="292" name="Text Box 73"/>
              <p:cNvSpPr txBox="1">
                <a:spLocks noChangeArrowheads="1"/>
              </p:cNvSpPr>
              <p:nvPr/>
            </p:nvSpPr>
            <p:spPr bwMode="auto">
              <a:xfrm>
                <a:off x="631492" y="4785390"/>
                <a:ext cx="2263607" cy="644704"/>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left"/>
                    </m:oMathParaPr>
                    <m:oMath xmlns:m="http://schemas.openxmlformats.org/officeDocument/2006/math">
                      <m:sSubSup>
                        <m:sSubSupPr>
                          <m:ctrlPr>
                            <a:rPr lang="en-US" altLang="zh-CN" i="1" smtClean="0">
                              <a:solidFill>
                                <a:schemeClr val="accent5">
                                  <a:lumMod val="50000"/>
                                </a:schemeClr>
                              </a:solidFill>
                              <a:latin typeface="Cambria Math" panose="02040503050406030204" pitchFamily="18" charset="0"/>
                            </a:rPr>
                          </m:ctrlPr>
                        </m:sSubSupPr>
                        <m:e>
                          <m:r>
                            <a:rPr lang="zh-CN" altLang="en-US" i="1">
                              <a:solidFill>
                                <a:schemeClr val="accent5">
                                  <a:lumMod val="50000"/>
                                </a:schemeClr>
                              </a:solidFill>
                              <a:latin typeface="Cambria Math" panose="02040503050406030204" pitchFamily="18" charset="0"/>
                            </a:rPr>
                            <m:t>𝜆</m:t>
                          </m:r>
                        </m:e>
                        <m:sub>
                          <m:r>
                            <a:rPr lang="en-US" altLang="zh-CN" i="1">
                              <a:solidFill>
                                <a:schemeClr val="accent5">
                                  <a:lumMod val="50000"/>
                                </a:schemeClr>
                              </a:solidFill>
                              <a:latin typeface="Cambria Math" panose="02040503050406030204" pitchFamily="18" charset="0"/>
                            </a:rPr>
                            <m:t>𝑖𝑛</m:t>
                          </m:r>
                        </m:sub>
                        <m:sup>
                          <m:r>
                            <a:rPr lang="en-US" altLang="zh-CN" i="1">
                              <a:solidFill>
                                <a:schemeClr val="accent5">
                                  <a:lumMod val="50000"/>
                                </a:schemeClr>
                              </a:solidFill>
                              <a:latin typeface="Cambria Math" panose="02040503050406030204" pitchFamily="18" charset="0"/>
                            </a:rPr>
                            <m:t>′</m:t>
                          </m:r>
                        </m:sup>
                      </m:sSubSup>
                    </m:oMath>
                  </m:oMathPara>
                </a14:m>
                <a:endParaRPr lang="en-US" altLang="zh-CN" dirty="0">
                  <a:solidFill>
                    <a:schemeClr val="accent5">
                      <a:lumMod val="50000"/>
                    </a:schemeClr>
                  </a:solidFill>
                  <a:latin typeface="Calibri" panose="020F0502020204030204" pitchFamily="34" charset="0"/>
                  <a:ea typeface="华文楷体" panose="02010600040101010101" pitchFamily="2" charset="-122"/>
                </a:endParaRPr>
              </a:p>
              <a:p>
                <a:pPr fontAlgn="base">
                  <a:spcBef>
                    <a:spcPct val="0"/>
                  </a:spcBef>
                  <a:spcAft>
                    <a:spcPct val="0"/>
                  </a:spcAft>
                </a:pPr>
                <a:r>
                  <a:rPr lang="zh-CN" altLang="en-US" sz="1600" dirty="0">
                    <a:solidFill>
                      <a:schemeClr val="accent5">
                        <a:lumMod val="50000"/>
                      </a:schemeClr>
                    </a:solidFill>
                    <a:latin typeface="Calibri" panose="020F0502020204030204" pitchFamily="34" charset="0"/>
                    <a:ea typeface="华文楷体" panose="02010600040101010101" pitchFamily="2" charset="-122"/>
                  </a:rPr>
                  <a:t>原始数据</a:t>
                </a:r>
                <a:r>
                  <a:rPr lang="en-US" altLang="zh-CN" sz="1600" dirty="0">
                    <a:solidFill>
                      <a:schemeClr val="accent5">
                        <a:lumMod val="50000"/>
                      </a:schemeClr>
                    </a:solidFill>
                    <a:latin typeface="Calibri" panose="020F0502020204030204" pitchFamily="34" charset="0"/>
                    <a:ea typeface="华文楷体" panose="02010600040101010101" pitchFamily="2" charset="-122"/>
                  </a:rPr>
                  <a:t>+</a:t>
                </a:r>
                <a:r>
                  <a:rPr lang="zh-CN" altLang="en-US" sz="1600" dirty="0">
                    <a:solidFill>
                      <a:schemeClr val="accent5">
                        <a:lumMod val="50000"/>
                      </a:schemeClr>
                    </a:solidFill>
                    <a:latin typeface="Calibri" panose="020F0502020204030204" pitchFamily="34" charset="0"/>
                    <a:ea typeface="华文楷体" panose="02010600040101010101" pitchFamily="2" charset="-122"/>
                  </a:rPr>
                  <a:t>重传数据</a:t>
                </a:r>
              </a:p>
            </p:txBody>
          </p:sp>
        </mc:Choice>
        <mc:Fallback xmlns="">
          <p:sp>
            <p:nvSpPr>
              <p:cNvPr id="292" name="Text Box 73"/>
              <p:cNvSpPr txBox="1">
                <a:spLocks noRot="1" noChangeAspect="1" noMove="1" noResize="1" noEditPoints="1" noAdjustHandles="1" noChangeArrowheads="1" noChangeShapeType="1" noTextEdit="1"/>
              </p:cNvSpPr>
              <p:nvPr/>
            </p:nvSpPr>
            <p:spPr bwMode="auto">
              <a:xfrm>
                <a:off x="631492" y="4785390"/>
                <a:ext cx="2263607" cy="644704"/>
              </a:xfrm>
              <a:prstGeom prst="rect">
                <a:avLst/>
              </a:prstGeom>
              <a:blipFill rotWithShape="0">
                <a:blip r:embed="rId8" cstate="print"/>
                <a:stretch>
                  <a:fillRect l="-1617" b="-7547"/>
                </a:stretch>
              </a:blipFill>
              <a:ln w="9525">
                <a:noFill/>
                <a:miter lim="800000"/>
                <a:headEnd/>
                <a:tailEnd/>
              </a:ln>
            </p:spPr>
            <p:txBody>
              <a:bodyPr/>
              <a:lstStyle/>
              <a:p>
                <a:r>
                  <a:rPr lang="zh-CN" altLang="en-US">
                    <a:noFill/>
                  </a:rPr>
                  <a:t> </a:t>
                </a:r>
              </a:p>
            </p:txBody>
          </p:sp>
        </mc:Fallback>
      </mc:AlternateContent>
      <p:sp>
        <p:nvSpPr>
          <p:cNvPr id="293" name="Line 225"/>
          <p:cNvSpPr>
            <a:spLocks noChangeShapeType="1"/>
          </p:cNvSpPr>
          <p:nvPr/>
        </p:nvSpPr>
        <p:spPr bwMode="auto">
          <a:xfrm flipH="1">
            <a:off x="561123" y="5130864"/>
            <a:ext cx="81519" cy="348996"/>
          </a:xfrm>
          <a:prstGeom prst="line">
            <a:avLst/>
          </a:prstGeom>
          <a:noFill/>
          <a:ln w="9525">
            <a:solidFill>
              <a:schemeClr val="accent5">
                <a:lumMod val="50000"/>
              </a:schemeClr>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p:sp>
        <p:nvSpPr>
          <p:cNvPr id="294" name="Line 227"/>
          <p:cNvSpPr>
            <a:spLocks noChangeShapeType="1"/>
          </p:cNvSpPr>
          <p:nvPr/>
        </p:nvSpPr>
        <p:spPr bwMode="auto">
          <a:xfrm flipV="1">
            <a:off x="7977646" y="3458897"/>
            <a:ext cx="173576" cy="199641"/>
          </a:xfrm>
          <a:prstGeom prst="line">
            <a:avLst/>
          </a:prstGeom>
          <a:noFill/>
          <a:ln w="9525">
            <a:solidFill>
              <a:schemeClr val="accent5">
                <a:lumMod val="50000"/>
              </a:schemeClr>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mc:AlternateContent xmlns:mc="http://schemas.openxmlformats.org/markup-compatibility/2006" xmlns:a14="http://schemas.microsoft.com/office/drawing/2010/main">
        <mc:Choice Requires="a14">
          <p:sp>
            <p:nvSpPr>
              <p:cNvPr id="295" name="Text Box 73"/>
              <p:cNvSpPr txBox="1">
                <a:spLocks noChangeArrowheads="1"/>
              </p:cNvSpPr>
              <p:nvPr/>
            </p:nvSpPr>
            <p:spPr bwMode="auto">
              <a:xfrm>
                <a:off x="8037867" y="3211663"/>
                <a:ext cx="737618" cy="420336"/>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zh-CN" i="1" dirty="0" smtClean="0">
                              <a:solidFill>
                                <a:schemeClr val="accent5">
                                  <a:lumMod val="50000"/>
                                </a:schemeClr>
                              </a:solidFill>
                              <a:latin typeface="Cambria Math" panose="02040503050406030204" pitchFamily="18" charset="0"/>
                            </a:rPr>
                          </m:ctrlPr>
                        </m:sSubPr>
                        <m:e>
                          <m:r>
                            <a:rPr lang="zh-CN" altLang="en-US" b="0" i="1" dirty="0">
                              <a:solidFill>
                                <a:schemeClr val="accent5">
                                  <a:lumMod val="50000"/>
                                </a:schemeClr>
                              </a:solidFill>
                              <a:latin typeface="Cambria Math" panose="02040503050406030204" pitchFamily="18" charset="0"/>
                            </a:rPr>
                            <m:t>𝜆</m:t>
                          </m:r>
                        </m:e>
                        <m:sub>
                          <m:r>
                            <a:rPr lang="en-US" altLang="zh-CN" b="0" i="1" dirty="0" smtClean="0">
                              <a:solidFill>
                                <a:schemeClr val="accent5">
                                  <a:lumMod val="50000"/>
                                </a:schemeClr>
                              </a:solidFill>
                              <a:latin typeface="Cambria Math" panose="02040503050406030204" pitchFamily="18" charset="0"/>
                            </a:rPr>
                            <m:t>𝑜𝑢𝑡</m:t>
                          </m:r>
                        </m:sub>
                      </m:sSub>
                    </m:oMath>
                  </m:oMathPara>
                </a14:m>
                <a:endParaRPr lang="zh-CN" altLang="en-US" dirty="0">
                  <a:solidFill>
                    <a:schemeClr val="accent5">
                      <a:lumMod val="50000"/>
                    </a:schemeClr>
                  </a:solidFill>
                  <a:latin typeface="Calibri" panose="020F0502020204030204" pitchFamily="34" charset="0"/>
                  <a:ea typeface="华文楷体" panose="02010600040101010101" pitchFamily="2" charset="-122"/>
                </a:endParaRPr>
              </a:p>
            </p:txBody>
          </p:sp>
        </mc:Choice>
        <mc:Fallback xmlns="">
          <p:sp>
            <p:nvSpPr>
              <p:cNvPr id="295" name="Text Box 73"/>
              <p:cNvSpPr txBox="1">
                <a:spLocks noRot="1" noChangeAspect="1" noMove="1" noResize="1" noEditPoints="1" noAdjustHandles="1" noChangeArrowheads="1" noChangeShapeType="1" noTextEdit="1"/>
              </p:cNvSpPr>
              <p:nvPr/>
            </p:nvSpPr>
            <p:spPr bwMode="auto">
              <a:xfrm>
                <a:off x="8037867" y="3211663"/>
                <a:ext cx="737618" cy="420336"/>
              </a:xfrm>
              <a:prstGeom prst="rect">
                <a:avLst/>
              </a:prstGeom>
              <a:blipFill rotWithShape="0">
                <a:blip r:embed="rId9" cstate="print"/>
                <a:stretch>
                  <a:fillRect/>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876078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网络拥塞</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199" y="1444978"/>
                <a:ext cx="8579555" cy="2237161"/>
              </a:xfrm>
            </p:spPr>
            <p:txBody>
              <a:bodyPr/>
              <a:lstStyle/>
              <a:p>
                <a:r>
                  <a:rPr lang="zh-CN" altLang="en-US" sz="2000" dirty="0"/>
                  <a:t>考虑连接</a:t>
                </a:r>
                <a:r>
                  <a:rPr lang="en-US" altLang="zh-CN" sz="2000" dirty="0">
                    <a:ea typeface="华文中宋" pitchFamily="2" charset="-122"/>
                  </a:rPr>
                  <a:t>A</a:t>
                </a:r>
                <a:r>
                  <a:rPr lang="en-US" altLang="zh-CN" sz="2000" dirty="0">
                    <a:ea typeface="华文中宋" pitchFamily="2" charset="-122"/>
                    <a:sym typeface="Wingdings" pitchFamily="2" charset="2"/>
                  </a:rPr>
                  <a:t></a:t>
                </a:r>
                <a:r>
                  <a:rPr lang="en-US" altLang="zh-CN" sz="2000" dirty="0">
                    <a:ea typeface="华文中宋" pitchFamily="2" charset="-122"/>
                  </a:rPr>
                  <a:t>C</a:t>
                </a:r>
                <a:r>
                  <a:rPr lang="zh-CN" altLang="en-US" sz="2000" dirty="0">
                    <a:ea typeface="华文中宋" pitchFamily="2" charset="-122"/>
                  </a:rPr>
                  <a:t>：经过路由器 </a:t>
                </a:r>
                <a:r>
                  <a:rPr lang="en-US" altLang="zh-CN" sz="2000" dirty="0">
                    <a:ea typeface="华文中宋" pitchFamily="2" charset="-122"/>
                  </a:rPr>
                  <a:t>R1 </a:t>
                </a:r>
                <a:r>
                  <a:rPr lang="zh-CN" altLang="en-US" sz="2000" dirty="0">
                    <a:ea typeface="华文中宋" pitchFamily="2" charset="-122"/>
                  </a:rPr>
                  <a:t>和 </a:t>
                </a:r>
                <a:r>
                  <a:rPr lang="en-US" altLang="zh-CN" sz="2000" dirty="0">
                    <a:ea typeface="华文中宋" pitchFamily="2" charset="-122"/>
                  </a:rPr>
                  <a:t>R2</a:t>
                </a:r>
                <a:r>
                  <a:rPr lang="zh-CN" altLang="en-US" sz="2000" dirty="0">
                    <a:ea typeface="华文中宋" pitchFamily="2" charset="-122"/>
                  </a:rPr>
                  <a:t>，与 </a:t>
                </a:r>
                <a:r>
                  <a:rPr lang="en-US" altLang="zh-CN" sz="2000" dirty="0">
                    <a:ea typeface="华文中宋" pitchFamily="2" charset="-122"/>
                  </a:rPr>
                  <a:t>D</a:t>
                </a:r>
                <a:r>
                  <a:rPr lang="en-US" altLang="zh-CN" sz="2000" dirty="0">
                    <a:ea typeface="华文中宋" pitchFamily="2" charset="-122"/>
                    <a:sym typeface="Wingdings" pitchFamily="2" charset="2"/>
                  </a:rPr>
                  <a:t></a:t>
                </a:r>
                <a:r>
                  <a:rPr lang="en-US" altLang="zh-CN" sz="2000" dirty="0">
                    <a:ea typeface="华文中宋" pitchFamily="2" charset="-122"/>
                  </a:rPr>
                  <a:t>B </a:t>
                </a:r>
                <a:r>
                  <a:rPr lang="zh-CN" altLang="en-US" sz="2000" dirty="0">
                    <a:ea typeface="华文中宋" pitchFamily="2" charset="-122"/>
                  </a:rPr>
                  <a:t>共享 </a:t>
                </a:r>
                <a:r>
                  <a:rPr lang="en-US" altLang="zh-CN" sz="2000" dirty="0">
                    <a:ea typeface="华文中宋" pitchFamily="2" charset="-122"/>
                  </a:rPr>
                  <a:t>R1</a:t>
                </a:r>
                <a:r>
                  <a:rPr lang="zh-CN" altLang="en-US" sz="2000" dirty="0">
                    <a:ea typeface="华文中宋" pitchFamily="2" charset="-122"/>
                  </a:rPr>
                  <a:t>，与 </a:t>
                </a:r>
                <a:r>
                  <a:rPr lang="en-US" altLang="zh-CN" sz="2000" dirty="0">
                    <a:ea typeface="华文中宋" pitchFamily="2" charset="-122"/>
                  </a:rPr>
                  <a:t>B</a:t>
                </a:r>
                <a:r>
                  <a:rPr lang="en-US" altLang="zh-CN" sz="2000" dirty="0">
                    <a:ea typeface="华文中宋" pitchFamily="2" charset="-122"/>
                    <a:sym typeface="Wingdings" pitchFamily="2" charset="2"/>
                  </a:rPr>
                  <a:t></a:t>
                </a:r>
                <a:r>
                  <a:rPr lang="en-US" altLang="zh-CN" sz="2000" dirty="0">
                    <a:ea typeface="华文中宋" pitchFamily="2" charset="-122"/>
                  </a:rPr>
                  <a:t>D </a:t>
                </a:r>
                <a:r>
                  <a:rPr lang="zh-CN" altLang="en-US" sz="2000" dirty="0">
                    <a:ea typeface="华文中宋" pitchFamily="2" charset="-122"/>
                  </a:rPr>
                  <a:t>共享 </a:t>
                </a:r>
                <a:r>
                  <a:rPr lang="en-US" altLang="zh-CN" sz="2000" dirty="0">
                    <a:ea typeface="华文中宋" pitchFamily="2" charset="-122"/>
                  </a:rPr>
                  <a:t>R2</a:t>
                </a:r>
              </a:p>
              <a:p>
                <a:pPr lvl="1"/>
                <a14:m>
                  <m:oMath xmlns:m="http://schemas.openxmlformats.org/officeDocument/2006/math">
                    <m:sSub>
                      <m:sSubPr>
                        <m:ctrlPr>
                          <a:rPr lang="en-US" altLang="zh-CN" sz="1800" i="1" dirty="0">
                            <a:latin typeface="Cambria Math" panose="02040503050406030204" pitchFamily="18" charset="0"/>
                          </a:rPr>
                        </m:ctrlPr>
                      </m:sSubPr>
                      <m:e>
                        <m:r>
                          <a:rPr lang="zh-CN" altLang="en-US" sz="1800" i="1" dirty="0">
                            <a:latin typeface="Cambria Math" panose="02040503050406030204" pitchFamily="18" charset="0"/>
                          </a:rPr>
                          <m:t>𝜆</m:t>
                        </m:r>
                      </m:e>
                      <m:sub>
                        <m:r>
                          <a:rPr lang="en-US" altLang="zh-CN" sz="1800" i="1" dirty="0">
                            <a:latin typeface="Cambria Math" panose="02040503050406030204" pitchFamily="18" charset="0"/>
                          </a:rPr>
                          <m:t>𝑖𝑛</m:t>
                        </m:r>
                      </m:sub>
                    </m:sSub>
                  </m:oMath>
                </a14:m>
                <a:r>
                  <a:rPr lang="zh-CN" altLang="en-US" sz="1800" dirty="0"/>
                  <a:t> </a:t>
                </a:r>
                <a:r>
                  <a:rPr lang="en-US" altLang="zh-CN" sz="1800" dirty="0"/>
                  <a:t>(</a:t>
                </a:r>
                <a14:m>
                  <m:oMath xmlns:m="http://schemas.openxmlformats.org/officeDocument/2006/math">
                    <m:sSubSup>
                      <m:sSubSupPr>
                        <m:ctrlPr>
                          <a:rPr lang="en-US" altLang="zh-CN" sz="1800" i="1">
                            <a:latin typeface="Cambria Math" panose="02040503050406030204" pitchFamily="18" charset="0"/>
                          </a:rPr>
                        </m:ctrlPr>
                      </m:sSubSupPr>
                      <m:e>
                        <m:r>
                          <a:rPr lang="zh-CN" altLang="en-US" sz="1800" i="1">
                            <a:latin typeface="Cambria Math" panose="02040503050406030204" pitchFamily="18" charset="0"/>
                          </a:rPr>
                          <m:t>𝜆</m:t>
                        </m:r>
                      </m:e>
                      <m:sub>
                        <m:r>
                          <a:rPr lang="en-US" altLang="zh-CN" sz="1800" i="1">
                            <a:latin typeface="Cambria Math" panose="02040503050406030204" pitchFamily="18" charset="0"/>
                          </a:rPr>
                          <m:t>𝑖𝑛</m:t>
                        </m:r>
                      </m:sub>
                      <m:sup>
                        <m:r>
                          <a:rPr lang="en-US" altLang="zh-CN" sz="1800" i="1">
                            <a:latin typeface="Cambria Math" panose="02040503050406030204" pitchFamily="18" charset="0"/>
                          </a:rPr>
                          <m:t>′</m:t>
                        </m:r>
                      </m:sup>
                    </m:sSubSup>
                  </m:oMath>
                </a14:m>
                <a:r>
                  <a:rPr lang="en-US" altLang="zh-CN" sz="1800" dirty="0"/>
                  <a:t>) </a:t>
                </a:r>
                <a:r>
                  <a:rPr lang="zh-CN" altLang="en-US" sz="1800" dirty="0"/>
                  <a:t>很大时</a:t>
                </a:r>
                <a:endParaRPr lang="en-US" altLang="zh-CN" sz="1800" dirty="0"/>
              </a:p>
              <a:p>
                <a:pPr lvl="2">
                  <a:spcBef>
                    <a:spcPts val="600"/>
                  </a:spcBef>
                </a:pPr>
                <a:r>
                  <a:rPr lang="zh-CN" altLang="en-US" sz="1600" dirty="0"/>
                  <a:t>路由器</a:t>
                </a:r>
                <a:r>
                  <a:rPr lang="en-US" altLang="zh-CN" sz="1600" dirty="0"/>
                  <a:t>R2</a:t>
                </a:r>
                <a:r>
                  <a:rPr lang="zh-CN" altLang="en-US" sz="1600" dirty="0"/>
                  <a:t>： 有两个连接</a:t>
                </a:r>
                <a:r>
                  <a:rPr lang="en-US" altLang="zh-CN" sz="1600" dirty="0">
                    <a:ea typeface="华文中宋" pitchFamily="2" charset="-122"/>
                  </a:rPr>
                  <a:t>A</a:t>
                </a:r>
                <a:r>
                  <a:rPr lang="en-US" altLang="zh-CN" sz="1600" dirty="0">
                    <a:ea typeface="华文中宋" pitchFamily="2" charset="-122"/>
                    <a:sym typeface="Wingdings" pitchFamily="2" charset="2"/>
                  </a:rPr>
                  <a:t></a:t>
                </a:r>
                <a:r>
                  <a:rPr lang="en-US" altLang="zh-CN" sz="1600" dirty="0">
                    <a:ea typeface="华文中宋" pitchFamily="2" charset="-122"/>
                  </a:rPr>
                  <a:t>C</a:t>
                </a:r>
                <a:r>
                  <a:rPr lang="zh-CN" altLang="en-US" sz="1600" dirty="0"/>
                  <a:t>和 </a:t>
                </a:r>
                <a:r>
                  <a:rPr lang="en-US" altLang="zh-CN" sz="1600" dirty="0">
                    <a:ea typeface="华文中宋" pitchFamily="2" charset="-122"/>
                  </a:rPr>
                  <a:t>B</a:t>
                </a:r>
                <a:r>
                  <a:rPr lang="en-US" altLang="zh-CN" sz="1600" dirty="0">
                    <a:ea typeface="华文中宋" pitchFamily="2" charset="-122"/>
                    <a:sym typeface="Wingdings" pitchFamily="2" charset="2"/>
                  </a:rPr>
                  <a:t></a:t>
                </a:r>
                <a:r>
                  <a:rPr lang="en-US" altLang="zh-CN" sz="1600" dirty="0">
                    <a:ea typeface="华文中宋" pitchFamily="2" charset="-122"/>
                  </a:rPr>
                  <a:t>D </a:t>
                </a:r>
                <a:endParaRPr lang="zh-CN" altLang="en-US" sz="1600" dirty="0"/>
              </a:p>
              <a:p>
                <a:pPr lvl="3">
                  <a:spcBef>
                    <a:spcPts val="600"/>
                  </a:spcBef>
                </a:pPr>
                <a:r>
                  <a:rPr lang="zh-CN" altLang="en-US" dirty="0"/>
                  <a:t>到达的</a:t>
                </a:r>
                <a:r>
                  <a:rPr lang="en-US" altLang="zh-CN" dirty="0">
                    <a:ea typeface="华文中宋" pitchFamily="2" charset="-122"/>
                  </a:rPr>
                  <a:t>A</a:t>
                </a:r>
                <a:r>
                  <a:rPr lang="en-US" altLang="zh-CN" dirty="0">
                    <a:ea typeface="华文中宋" pitchFamily="2" charset="-122"/>
                    <a:sym typeface="Wingdings" pitchFamily="2" charset="2"/>
                  </a:rPr>
                  <a:t></a:t>
                </a:r>
                <a:r>
                  <a:rPr lang="en-US" altLang="zh-CN" dirty="0">
                    <a:ea typeface="华文中宋" pitchFamily="2" charset="-122"/>
                  </a:rPr>
                  <a:t>C</a:t>
                </a:r>
                <a:r>
                  <a:rPr lang="zh-CN" altLang="en-US" dirty="0"/>
                  <a:t>流量：最大到达速率是</a:t>
                </a:r>
                <a:r>
                  <a:rPr lang="en-US" altLang="zh-CN" dirty="0"/>
                  <a:t>R</a:t>
                </a:r>
                <a:r>
                  <a:rPr lang="zh-CN" altLang="en-US" dirty="0"/>
                  <a:t>（经路由器</a:t>
                </a:r>
                <a:r>
                  <a:rPr lang="en-US" altLang="zh-CN" dirty="0"/>
                  <a:t>R1</a:t>
                </a:r>
                <a:r>
                  <a:rPr lang="zh-CN" altLang="en-US" dirty="0"/>
                  <a:t>转发），不论</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𝜆</m:t>
                        </m:r>
                      </m:e>
                      <m:sub>
                        <m:r>
                          <a:rPr lang="en-US" altLang="zh-CN" i="1" dirty="0">
                            <a:latin typeface="Cambria Math" panose="02040503050406030204" pitchFamily="18" charset="0"/>
                          </a:rPr>
                          <m:t>𝑖𝑛</m:t>
                        </m:r>
                      </m:sub>
                    </m:sSub>
                  </m:oMath>
                </a14:m>
                <a:r>
                  <a:rPr lang="zh-CN" altLang="en-US" dirty="0"/>
                  <a:t>多大 </a:t>
                </a:r>
              </a:p>
              <a:p>
                <a:pPr lvl="3">
                  <a:spcBef>
                    <a:spcPts val="600"/>
                  </a:spcBef>
                </a:pPr>
                <a:r>
                  <a:rPr lang="zh-CN" altLang="en-US" dirty="0"/>
                  <a:t>到达的</a:t>
                </a:r>
                <a:r>
                  <a:rPr lang="en-US" altLang="zh-CN" dirty="0">
                    <a:ea typeface="华文中宋" pitchFamily="2" charset="-122"/>
                  </a:rPr>
                  <a:t>B</a:t>
                </a:r>
                <a:r>
                  <a:rPr lang="en-US" altLang="zh-CN" dirty="0">
                    <a:ea typeface="华文中宋" pitchFamily="2" charset="-122"/>
                    <a:sym typeface="Wingdings" pitchFamily="2" charset="2"/>
                  </a:rPr>
                  <a:t></a:t>
                </a:r>
                <a:r>
                  <a:rPr lang="en-US" altLang="zh-CN" dirty="0">
                    <a:ea typeface="华文中宋" pitchFamily="2" charset="-122"/>
                  </a:rPr>
                  <a:t>D</a:t>
                </a:r>
                <a:r>
                  <a:rPr lang="zh-CN" altLang="en-US" dirty="0"/>
                  <a:t>连接流量：若设所有连接的</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 </m:t>
                        </m:r>
                        <m:r>
                          <a:rPr lang="zh-CN" altLang="en-US" i="1" dirty="0">
                            <a:latin typeface="Cambria Math" panose="02040503050406030204" pitchFamily="18" charset="0"/>
                          </a:rPr>
                          <m:t>𝜆</m:t>
                        </m:r>
                      </m:e>
                      <m:sub>
                        <m:r>
                          <a:rPr lang="en-US" altLang="zh-CN" i="1" dirty="0">
                            <a:latin typeface="Cambria Math" panose="02040503050406030204" pitchFamily="18" charset="0"/>
                          </a:rPr>
                          <m:t>𝑖𝑛</m:t>
                        </m:r>
                      </m:sub>
                    </m:sSub>
                  </m:oMath>
                </a14:m>
                <a:r>
                  <a:rPr lang="zh-CN" altLang="en-US" dirty="0"/>
                  <a:t> 是极大值，</a:t>
                </a:r>
                <a:r>
                  <a:rPr lang="en-US" altLang="zh-CN" dirty="0">
                    <a:ea typeface="华文中宋" pitchFamily="2" charset="-122"/>
                  </a:rPr>
                  <a:t> B</a:t>
                </a:r>
                <a:r>
                  <a:rPr lang="en-US" altLang="zh-CN" dirty="0">
                    <a:ea typeface="华文中宋" pitchFamily="2" charset="-122"/>
                    <a:sym typeface="Wingdings" pitchFamily="2" charset="2"/>
                  </a:rPr>
                  <a:t></a:t>
                </a:r>
                <a:r>
                  <a:rPr lang="en-US" altLang="zh-CN" dirty="0">
                    <a:ea typeface="华文中宋" pitchFamily="2" charset="-122"/>
                  </a:rPr>
                  <a:t>D </a:t>
                </a:r>
                <a:r>
                  <a:rPr lang="zh-CN" altLang="en-US" dirty="0"/>
                  <a:t>到达速率会比</a:t>
                </a:r>
                <a:r>
                  <a:rPr lang="en-US" altLang="zh-CN" dirty="0">
                    <a:ea typeface="华文中宋" pitchFamily="2" charset="-122"/>
                  </a:rPr>
                  <a:t>A</a:t>
                </a:r>
                <a:r>
                  <a:rPr lang="en-US" altLang="zh-CN" dirty="0">
                    <a:ea typeface="华文中宋" pitchFamily="2" charset="-122"/>
                    <a:sym typeface="Wingdings" pitchFamily="2" charset="2"/>
                  </a:rPr>
                  <a:t></a:t>
                </a:r>
                <a:r>
                  <a:rPr lang="zh-CN" altLang="en-US" dirty="0"/>
                  <a:t>流量的到达速率大得多</a:t>
                </a:r>
                <a:endParaRPr lang="zh-CN" altLang="en-US" sz="1400" dirty="0"/>
              </a:p>
              <a:p>
                <a:pPr lvl="2">
                  <a:lnSpc>
                    <a:spcPct val="150000"/>
                  </a:lnSpc>
                </a:pPr>
                <a:endParaRPr lang="en-US" altLang="zh-CN" sz="1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199" y="1444978"/>
                <a:ext cx="8579555" cy="2237161"/>
              </a:xfrm>
              <a:blipFill rotWithShape="0">
                <a:blip r:embed="rId5" cstate="print"/>
                <a:stretch>
                  <a:fillRect l="-213" r="-426"/>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37</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grpSp>
        <p:nvGrpSpPr>
          <p:cNvPr id="97" name="组合 96"/>
          <p:cNvGrpSpPr/>
          <p:nvPr/>
        </p:nvGrpSpPr>
        <p:grpSpPr>
          <a:xfrm>
            <a:off x="457199" y="3721918"/>
            <a:ext cx="7580673" cy="2983681"/>
            <a:chOff x="776113" y="3791793"/>
            <a:chExt cx="7580673" cy="2983681"/>
          </a:xfrm>
        </p:grpSpPr>
        <p:sp>
          <p:nvSpPr>
            <p:cNvPr id="98" name="Line 14"/>
            <p:cNvSpPr>
              <a:spLocks noChangeShapeType="1"/>
            </p:cNvSpPr>
            <p:nvPr/>
          </p:nvSpPr>
          <p:spPr bwMode="auto">
            <a:xfrm flipH="1">
              <a:off x="2403564" y="4699859"/>
              <a:ext cx="1906679" cy="1801791"/>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99" name="Line 15"/>
            <p:cNvSpPr>
              <a:spLocks noChangeShapeType="1"/>
            </p:cNvSpPr>
            <p:nvPr/>
          </p:nvSpPr>
          <p:spPr bwMode="auto">
            <a:xfrm flipH="1">
              <a:off x="3884314" y="4703408"/>
              <a:ext cx="438150" cy="1588"/>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0" name="Line 66"/>
            <p:cNvSpPr>
              <a:spLocks noChangeShapeType="1"/>
            </p:cNvSpPr>
            <p:nvPr/>
          </p:nvSpPr>
          <p:spPr bwMode="auto">
            <a:xfrm flipH="1">
              <a:off x="1881050" y="6501651"/>
              <a:ext cx="4313949" cy="0"/>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1" name="Line 116"/>
            <p:cNvSpPr>
              <a:spLocks noChangeShapeType="1"/>
            </p:cNvSpPr>
            <p:nvPr/>
          </p:nvSpPr>
          <p:spPr bwMode="auto">
            <a:xfrm flipH="1">
              <a:off x="3834264" y="5200738"/>
              <a:ext cx="2661557" cy="0"/>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2" name="Line 118"/>
            <p:cNvSpPr>
              <a:spLocks noChangeShapeType="1"/>
            </p:cNvSpPr>
            <p:nvPr/>
          </p:nvSpPr>
          <p:spPr bwMode="auto">
            <a:xfrm flipH="1">
              <a:off x="5141913" y="4747134"/>
              <a:ext cx="1780296" cy="1754517"/>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03" name="Line 119"/>
            <p:cNvSpPr>
              <a:spLocks noChangeShapeType="1"/>
            </p:cNvSpPr>
            <p:nvPr/>
          </p:nvSpPr>
          <p:spPr bwMode="auto">
            <a:xfrm flipH="1">
              <a:off x="6894313" y="4747134"/>
              <a:ext cx="439737" cy="0"/>
            </a:xfrm>
            <a:prstGeom prst="line">
              <a:avLst/>
            </a:prstGeom>
            <a:noFill/>
            <a:ln w="19050">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pic>
          <p:nvPicPr>
            <p:cNvPr id="105" name="Picture 129" descr="抽象图标21黄"/>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18199" y="5046130"/>
              <a:ext cx="385762" cy="2367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29" descr="抽象图标21黄"/>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16888" y="5100071"/>
              <a:ext cx="385762" cy="272124"/>
            </a:xfrm>
            <a:prstGeom prst="rect">
              <a:avLst/>
            </a:prstGeom>
            <a:noFill/>
            <a:extLst>
              <a:ext uri="{909E8E84-426E-40DD-AFC4-6F175D3DCCD1}">
                <a14:hiddenFill xmlns:a14="http://schemas.microsoft.com/office/drawing/2010/main">
                  <a:solidFill>
                    <a:srgbClr val="FFFFFF"/>
                  </a:solidFill>
                </a14:hiddenFill>
              </a:ext>
            </a:extLst>
          </p:spPr>
        </p:pic>
        <p:grpSp>
          <p:nvGrpSpPr>
            <p:cNvPr id="107" name="组合 106"/>
            <p:cNvGrpSpPr/>
            <p:nvPr/>
          </p:nvGrpSpPr>
          <p:grpSpPr>
            <a:xfrm>
              <a:off x="2895800" y="3791793"/>
              <a:ext cx="1370636" cy="994002"/>
              <a:chOff x="2895800" y="3791793"/>
              <a:chExt cx="1370636" cy="994002"/>
            </a:xfrm>
          </p:grpSpPr>
          <p:grpSp>
            <p:nvGrpSpPr>
              <p:cNvPr id="256" name="组合 255"/>
              <p:cNvGrpSpPr/>
              <p:nvPr/>
            </p:nvGrpSpPr>
            <p:grpSpPr>
              <a:xfrm>
                <a:off x="2895800" y="3791793"/>
                <a:ext cx="660918" cy="858379"/>
                <a:chOff x="5820802" y="3010304"/>
                <a:chExt cx="660918" cy="858379"/>
              </a:xfrm>
            </p:grpSpPr>
            <p:sp>
              <p:nvSpPr>
                <p:cNvPr id="259" name="流程图: 手动操作 258"/>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60" name="组合 259"/>
                <p:cNvGrpSpPr/>
                <p:nvPr/>
              </p:nvGrpSpPr>
              <p:grpSpPr>
                <a:xfrm>
                  <a:off x="5820802" y="3010304"/>
                  <a:ext cx="485218" cy="858379"/>
                  <a:chOff x="5511024" y="2736038"/>
                  <a:chExt cx="485218" cy="858379"/>
                </a:xfrm>
              </p:grpSpPr>
              <p:sp>
                <p:nvSpPr>
                  <p:cNvPr id="261" name="矩形 260"/>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62" name="直接连接符 261"/>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3" name="直接连接符 262"/>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4" name="直接连接符 263"/>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5" name="直接连接符 264"/>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6" name="直接连接符 265"/>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57" name="内容占位符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7441" y="4192069"/>
                <a:ext cx="712807" cy="593726"/>
              </a:xfrm>
              <a:prstGeom prst="rect">
                <a:avLst/>
              </a:prstGeom>
            </p:spPr>
          </p:pic>
          <p:sp>
            <p:nvSpPr>
              <p:cNvPr id="258" name="Text Box 72"/>
              <p:cNvSpPr txBox="1">
                <a:spLocks noChangeArrowheads="1"/>
              </p:cNvSpPr>
              <p:nvPr/>
            </p:nvSpPr>
            <p:spPr bwMode="auto">
              <a:xfrm>
                <a:off x="3408416" y="3923505"/>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A</a:t>
                </a:r>
              </a:p>
            </p:txBody>
          </p:sp>
        </p:grpSp>
        <p:grpSp>
          <p:nvGrpSpPr>
            <p:cNvPr id="108" name="组合 107"/>
            <p:cNvGrpSpPr/>
            <p:nvPr/>
          </p:nvGrpSpPr>
          <p:grpSpPr>
            <a:xfrm>
              <a:off x="776113" y="5665694"/>
              <a:ext cx="1312532" cy="1062634"/>
              <a:chOff x="1052391" y="5674285"/>
              <a:chExt cx="1312532" cy="1062634"/>
            </a:xfrm>
          </p:grpSpPr>
          <p:grpSp>
            <p:nvGrpSpPr>
              <p:cNvPr id="244" name="组合 243"/>
              <p:cNvGrpSpPr/>
              <p:nvPr/>
            </p:nvGrpSpPr>
            <p:grpSpPr>
              <a:xfrm>
                <a:off x="1052391" y="5674285"/>
                <a:ext cx="1234827" cy="1062634"/>
                <a:chOff x="1013923" y="2661461"/>
                <a:chExt cx="1234827" cy="1062634"/>
              </a:xfrm>
            </p:grpSpPr>
            <p:grpSp>
              <p:nvGrpSpPr>
                <p:cNvPr id="246" name="组合 245"/>
                <p:cNvGrpSpPr/>
                <p:nvPr/>
              </p:nvGrpSpPr>
              <p:grpSpPr>
                <a:xfrm>
                  <a:off x="1013923" y="2661461"/>
                  <a:ext cx="660918" cy="858379"/>
                  <a:chOff x="5820802" y="3010304"/>
                  <a:chExt cx="660918" cy="858379"/>
                </a:xfrm>
              </p:grpSpPr>
              <p:sp>
                <p:nvSpPr>
                  <p:cNvPr id="248" name="流程图: 手动操作 247"/>
                  <p:cNvSpPr/>
                  <p:nvPr/>
                </p:nvSpPr>
                <p:spPr>
                  <a:xfrm rot="16200000">
                    <a:off x="5970436" y="3357398"/>
                    <a:ext cx="858378" cy="164191"/>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49" name="组合 248"/>
                  <p:cNvGrpSpPr/>
                  <p:nvPr/>
                </p:nvGrpSpPr>
                <p:grpSpPr>
                  <a:xfrm>
                    <a:off x="5820802" y="3010304"/>
                    <a:ext cx="485218" cy="858379"/>
                    <a:chOff x="5511024" y="2736038"/>
                    <a:chExt cx="485218" cy="858379"/>
                  </a:xfrm>
                </p:grpSpPr>
                <p:sp>
                  <p:nvSpPr>
                    <p:cNvPr id="250" name="矩形 249"/>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51" name="直接连接符 250"/>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2" name="直接连接符 251"/>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3" name="直接连接符 252"/>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4" name="直接连接符 253"/>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5" name="直接连接符 254"/>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47" name="内容占位符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35943" y="3130369"/>
                  <a:ext cx="712807" cy="593726"/>
                </a:xfrm>
                <a:prstGeom prst="rect">
                  <a:avLst/>
                </a:prstGeom>
              </p:spPr>
            </p:pic>
          </p:grpSp>
          <p:sp>
            <p:nvSpPr>
              <p:cNvPr id="245" name="Text Box 72"/>
              <p:cNvSpPr txBox="1">
                <a:spLocks noChangeArrowheads="1"/>
              </p:cNvSpPr>
              <p:nvPr/>
            </p:nvSpPr>
            <p:spPr bwMode="auto">
              <a:xfrm>
                <a:off x="1506903" y="5859506"/>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D</a:t>
                </a:r>
              </a:p>
            </p:txBody>
          </p:sp>
        </p:grpSp>
        <p:grpSp>
          <p:nvGrpSpPr>
            <p:cNvPr id="109" name="组合 108"/>
            <p:cNvGrpSpPr/>
            <p:nvPr/>
          </p:nvGrpSpPr>
          <p:grpSpPr>
            <a:xfrm>
              <a:off x="7127100" y="3897139"/>
              <a:ext cx="1229686" cy="1107713"/>
              <a:chOff x="4866314" y="1536897"/>
              <a:chExt cx="1229686" cy="1107713"/>
            </a:xfrm>
          </p:grpSpPr>
          <p:grpSp>
            <p:nvGrpSpPr>
              <p:cNvPr id="233" name="组合 232"/>
              <p:cNvGrpSpPr/>
              <p:nvPr/>
            </p:nvGrpSpPr>
            <p:grpSpPr>
              <a:xfrm>
                <a:off x="5466421" y="1536897"/>
                <a:ext cx="629579" cy="858379"/>
                <a:chOff x="5676441" y="3010304"/>
                <a:chExt cx="629579" cy="858379"/>
              </a:xfrm>
            </p:grpSpPr>
            <p:sp>
              <p:nvSpPr>
                <p:cNvPr id="236" name="流程图: 手动操作 235"/>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37" name="组合 236"/>
                <p:cNvGrpSpPr/>
                <p:nvPr/>
              </p:nvGrpSpPr>
              <p:grpSpPr>
                <a:xfrm>
                  <a:off x="5820802" y="3010304"/>
                  <a:ext cx="485218" cy="858379"/>
                  <a:chOff x="5511024" y="2736038"/>
                  <a:chExt cx="485218" cy="858379"/>
                </a:xfrm>
              </p:grpSpPr>
              <p:sp>
                <p:nvSpPr>
                  <p:cNvPr id="238" name="矩形 237"/>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39" name="直接连接符 238"/>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0" name="直接连接符 239"/>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1" name="直接连接符 240"/>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2" name="直接连接符 241"/>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43" name="直接连接符 242"/>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34" name="内容占位符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23191" y="2050884"/>
                <a:ext cx="712807" cy="593726"/>
              </a:xfrm>
              <a:prstGeom prst="rect">
                <a:avLst/>
              </a:prstGeom>
            </p:spPr>
          </p:pic>
          <p:sp>
            <p:nvSpPr>
              <p:cNvPr id="235" name="Text Box 72"/>
              <p:cNvSpPr txBox="1">
                <a:spLocks noChangeArrowheads="1"/>
              </p:cNvSpPr>
              <p:nvPr/>
            </p:nvSpPr>
            <p:spPr bwMode="auto">
              <a:xfrm>
                <a:off x="4866314" y="1755227"/>
                <a:ext cx="858020" cy="373833"/>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B</a:t>
                </a:r>
              </a:p>
            </p:txBody>
          </p:sp>
        </p:grpSp>
        <p:grpSp>
          <p:nvGrpSpPr>
            <p:cNvPr id="110" name="组合 109"/>
            <p:cNvGrpSpPr/>
            <p:nvPr/>
          </p:nvGrpSpPr>
          <p:grpSpPr>
            <a:xfrm>
              <a:off x="6002660" y="5741445"/>
              <a:ext cx="1226144" cy="1034029"/>
              <a:chOff x="4295077" y="2766291"/>
              <a:chExt cx="1226144" cy="1034029"/>
            </a:xfrm>
          </p:grpSpPr>
          <p:grpSp>
            <p:nvGrpSpPr>
              <p:cNvPr id="222" name="组合 221"/>
              <p:cNvGrpSpPr/>
              <p:nvPr/>
            </p:nvGrpSpPr>
            <p:grpSpPr>
              <a:xfrm>
                <a:off x="4891642" y="2766291"/>
                <a:ext cx="629579" cy="858379"/>
                <a:chOff x="5676441" y="3010304"/>
                <a:chExt cx="629579" cy="858379"/>
              </a:xfrm>
            </p:grpSpPr>
            <p:sp>
              <p:nvSpPr>
                <p:cNvPr id="225" name="流程图: 手动操作 224"/>
                <p:cNvSpPr/>
                <p:nvPr/>
              </p:nvSpPr>
              <p:spPr>
                <a:xfrm rot="5400000">
                  <a:off x="5326170" y="3360576"/>
                  <a:ext cx="858378" cy="157836"/>
                </a:xfrm>
                <a:prstGeom prst="flowChartManualOperation">
                  <a:avLst/>
                </a:prstGeom>
                <a:gradFill>
                  <a:gsLst>
                    <a:gs pos="100000">
                      <a:schemeClr val="accent1">
                        <a:lumMod val="5000"/>
                        <a:lumOff val="95000"/>
                      </a:schemeClr>
                    </a:gs>
                    <a:gs pos="14000">
                      <a:schemeClr val="accent1">
                        <a:lumMod val="45000"/>
                        <a:lumOff val="55000"/>
                      </a:schemeClr>
                    </a:gs>
                    <a:gs pos="57000">
                      <a:srgbClr val="EBEBFF"/>
                    </a:gs>
                    <a:gs pos="22000">
                      <a:schemeClr val="accent1">
                        <a:lumMod val="45000"/>
                        <a:lumOff val="55000"/>
                      </a:schemeClr>
                    </a:gs>
                    <a:gs pos="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26" name="组合 225"/>
                <p:cNvGrpSpPr/>
                <p:nvPr/>
              </p:nvGrpSpPr>
              <p:grpSpPr>
                <a:xfrm>
                  <a:off x="5820802" y="3010304"/>
                  <a:ext cx="485218" cy="858379"/>
                  <a:chOff x="5511024" y="2736038"/>
                  <a:chExt cx="485218" cy="858379"/>
                </a:xfrm>
              </p:grpSpPr>
              <p:sp>
                <p:nvSpPr>
                  <p:cNvPr id="227" name="矩形 226"/>
                  <p:cNvSpPr/>
                  <p:nvPr/>
                </p:nvSpPr>
                <p:spPr>
                  <a:xfrm>
                    <a:off x="5524500" y="2736038"/>
                    <a:ext cx="471742" cy="858379"/>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28" name="直接连接符 227"/>
                  <p:cNvCxnSpPr/>
                  <p:nvPr/>
                </p:nvCxnSpPr>
                <p:spPr>
                  <a:xfrm>
                    <a:off x="5519736" y="287382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29" name="直接连接符 228"/>
                  <p:cNvCxnSpPr/>
                  <p:nvPr/>
                </p:nvCxnSpPr>
                <p:spPr>
                  <a:xfrm>
                    <a:off x="5515380" y="301316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0" name="直接连接符 229"/>
                  <p:cNvCxnSpPr/>
                  <p:nvPr/>
                </p:nvCxnSpPr>
                <p:spPr>
                  <a:xfrm>
                    <a:off x="5515380" y="31568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1" name="直接连接符 230"/>
                  <p:cNvCxnSpPr/>
                  <p:nvPr/>
                </p:nvCxnSpPr>
                <p:spPr>
                  <a:xfrm>
                    <a:off x="5511024" y="3309258"/>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2" name="直接连接符 231"/>
                  <p:cNvCxnSpPr/>
                  <p:nvPr/>
                </p:nvCxnSpPr>
                <p:spPr>
                  <a:xfrm>
                    <a:off x="5519731" y="3448595"/>
                    <a:ext cx="476506" cy="0"/>
                  </a:xfrm>
                  <a:prstGeom prst="lin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pic>
            <p:nvPicPr>
              <p:cNvPr id="223" name="内容占位符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43107" y="3206594"/>
                <a:ext cx="712807" cy="593726"/>
              </a:xfrm>
              <a:prstGeom prst="rect">
                <a:avLst/>
              </a:prstGeom>
            </p:spPr>
          </p:pic>
          <p:sp>
            <p:nvSpPr>
              <p:cNvPr id="224" name="Text Box 72"/>
              <p:cNvSpPr txBox="1">
                <a:spLocks noChangeArrowheads="1"/>
              </p:cNvSpPr>
              <p:nvPr/>
            </p:nvSpPr>
            <p:spPr bwMode="auto">
              <a:xfrm>
                <a:off x="4295077" y="2953641"/>
                <a:ext cx="858020"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1600" dirty="0">
                    <a:solidFill>
                      <a:schemeClr val="tx1">
                        <a:lumMod val="75000"/>
                        <a:lumOff val="25000"/>
                      </a:schemeClr>
                    </a:solidFill>
                    <a:latin typeface="Calibri" panose="020F0502020204030204" pitchFamily="34" charset="0"/>
                    <a:ea typeface="华文楷体" panose="02010600040101010101" pitchFamily="2" charset="-122"/>
                  </a:rPr>
                  <a:t>主机</a:t>
                </a: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C</a:t>
                </a:r>
              </a:p>
            </p:txBody>
          </p:sp>
        </p:grpSp>
        <p:grpSp>
          <p:nvGrpSpPr>
            <p:cNvPr id="112" name="组合 111"/>
            <p:cNvGrpSpPr/>
            <p:nvPr/>
          </p:nvGrpSpPr>
          <p:grpSpPr>
            <a:xfrm>
              <a:off x="4714450" y="4916682"/>
              <a:ext cx="680349" cy="525427"/>
              <a:chOff x="3295983" y="2635148"/>
              <a:chExt cx="680349" cy="525427"/>
            </a:xfrm>
          </p:grpSpPr>
          <p:pic>
            <p:nvPicPr>
              <p:cNvPr id="209" name="Picture 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10" name="Group 229"/>
              <p:cNvGrpSpPr>
                <a:grpSpLocks/>
              </p:cNvGrpSpPr>
              <p:nvPr/>
            </p:nvGrpSpPr>
            <p:grpSpPr bwMode="auto">
              <a:xfrm>
                <a:off x="3295983" y="2635148"/>
                <a:ext cx="680349" cy="216527"/>
                <a:chOff x="10808" y="10250"/>
                <a:chExt cx="1018" cy="403"/>
              </a:xfrm>
            </p:grpSpPr>
            <p:sp>
              <p:nvSpPr>
                <p:cNvPr id="211"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212"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3"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4"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5"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6"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7"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8"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19"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20"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21"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grpSp>
          <p:nvGrpSpPr>
            <p:cNvPr id="113" name="组合 112"/>
            <p:cNvGrpSpPr/>
            <p:nvPr/>
          </p:nvGrpSpPr>
          <p:grpSpPr>
            <a:xfrm>
              <a:off x="5569454" y="5499135"/>
              <a:ext cx="680349" cy="525427"/>
              <a:chOff x="3295983" y="2635148"/>
              <a:chExt cx="680349" cy="525427"/>
            </a:xfrm>
          </p:grpSpPr>
          <p:pic>
            <p:nvPicPr>
              <p:cNvPr id="196" name="Picture 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97" name="Group 229"/>
              <p:cNvGrpSpPr>
                <a:grpSpLocks/>
              </p:cNvGrpSpPr>
              <p:nvPr/>
            </p:nvGrpSpPr>
            <p:grpSpPr bwMode="auto">
              <a:xfrm>
                <a:off x="3295983" y="2635148"/>
                <a:ext cx="680349" cy="216527"/>
                <a:chOff x="10808" y="10250"/>
                <a:chExt cx="1018" cy="403"/>
              </a:xfrm>
            </p:grpSpPr>
            <p:sp>
              <p:nvSpPr>
                <p:cNvPr id="198"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199"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0"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1"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2"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3"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4"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5"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6"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7"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208"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grpSp>
          <p:nvGrpSpPr>
            <p:cNvPr id="114" name="组合 113"/>
            <p:cNvGrpSpPr/>
            <p:nvPr/>
          </p:nvGrpSpPr>
          <p:grpSpPr>
            <a:xfrm>
              <a:off x="2794274" y="5474966"/>
              <a:ext cx="680349" cy="525427"/>
              <a:chOff x="3295983" y="2635148"/>
              <a:chExt cx="680349" cy="525427"/>
            </a:xfrm>
          </p:grpSpPr>
          <p:pic>
            <p:nvPicPr>
              <p:cNvPr id="158" name="Picture 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60" name="Group 229"/>
              <p:cNvGrpSpPr>
                <a:grpSpLocks/>
              </p:cNvGrpSpPr>
              <p:nvPr/>
            </p:nvGrpSpPr>
            <p:grpSpPr bwMode="auto">
              <a:xfrm>
                <a:off x="3295983" y="2635148"/>
                <a:ext cx="680349" cy="216527"/>
                <a:chOff x="10808" y="10250"/>
                <a:chExt cx="1018" cy="403"/>
              </a:xfrm>
            </p:grpSpPr>
            <p:sp>
              <p:nvSpPr>
                <p:cNvPr id="161"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162"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63"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79"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80"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85"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89"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2"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3"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4"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95"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grpSp>
          <p:nvGrpSpPr>
            <p:cNvPr id="115" name="组合 114"/>
            <p:cNvGrpSpPr/>
            <p:nvPr/>
          </p:nvGrpSpPr>
          <p:grpSpPr>
            <a:xfrm>
              <a:off x="3782962" y="6178442"/>
              <a:ext cx="680349" cy="525427"/>
              <a:chOff x="3295983" y="2635148"/>
              <a:chExt cx="680349" cy="525427"/>
            </a:xfrm>
          </p:grpSpPr>
          <p:pic>
            <p:nvPicPr>
              <p:cNvPr id="122" name="Picture 2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3841" y="2794316"/>
                <a:ext cx="624595" cy="366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24" name="Group 229"/>
              <p:cNvGrpSpPr>
                <a:grpSpLocks/>
              </p:cNvGrpSpPr>
              <p:nvPr/>
            </p:nvGrpSpPr>
            <p:grpSpPr bwMode="auto">
              <a:xfrm>
                <a:off x="3295983" y="2635148"/>
                <a:ext cx="680349" cy="216527"/>
                <a:chOff x="10808" y="10250"/>
                <a:chExt cx="1018" cy="403"/>
              </a:xfrm>
            </p:grpSpPr>
            <p:sp>
              <p:nvSpPr>
                <p:cNvPr id="125" name="Rectangle 230"/>
                <p:cNvSpPr>
                  <a:spLocks noChangeArrowheads="1"/>
                </p:cNvSpPr>
                <p:nvPr/>
              </p:nvSpPr>
              <p:spPr bwMode="auto">
                <a:xfrm>
                  <a:off x="10832" y="10250"/>
                  <a:ext cx="994" cy="403"/>
                </a:xfrm>
                <a:prstGeom prst="rect">
                  <a:avLst/>
                </a:prstGeom>
                <a:gradFill rotWithShape="1">
                  <a:gsLst>
                    <a:gs pos="0">
                      <a:srgbClr val="969696"/>
                    </a:gs>
                    <a:gs pos="100000">
                      <a:srgbClr val="FFFFFF"/>
                    </a:gs>
                  </a:gsLst>
                  <a:lin ang="0" scaled="1"/>
                </a:grad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endParaRPr>
                </a:p>
              </p:txBody>
            </p:sp>
            <p:sp>
              <p:nvSpPr>
                <p:cNvPr id="126" name="Freeform 231"/>
                <p:cNvSpPr>
                  <a:spLocks/>
                </p:cNvSpPr>
                <p:nvPr/>
              </p:nvSpPr>
              <p:spPr bwMode="auto">
                <a:xfrm>
                  <a:off x="11198" y="10272"/>
                  <a:ext cx="610" cy="374"/>
                </a:xfrm>
                <a:custGeom>
                  <a:avLst/>
                  <a:gdLst>
                    <a:gd name="T0" fmla="*/ 0 w 855"/>
                    <a:gd name="T1" fmla="*/ 0 h 390"/>
                    <a:gd name="T2" fmla="*/ 310 w 855"/>
                    <a:gd name="T3" fmla="*/ 0 h 390"/>
                    <a:gd name="T4" fmla="*/ 310 w 855"/>
                    <a:gd name="T5" fmla="*/ 344 h 390"/>
                    <a:gd name="T6" fmla="*/ 16 w 855"/>
                    <a:gd name="T7" fmla="*/ 344 h 390"/>
                    <a:gd name="T8" fmla="*/ 0 60000 65536"/>
                    <a:gd name="T9" fmla="*/ 0 60000 65536"/>
                    <a:gd name="T10" fmla="*/ 0 60000 65536"/>
                    <a:gd name="T11" fmla="*/ 0 60000 65536"/>
                    <a:gd name="T12" fmla="*/ 0 w 855"/>
                    <a:gd name="T13" fmla="*/ 0 h 390"/>
                    <a:gd name="T14" fmla="*/ 855 w 855"/>
                    <a:gd name="T15" fmla="*/ 390 h 390"/>
                  </a:gdLst>
                  <a:ahLst/>
                  <a:cxnLst>
                    <a:cxn ang="T8">
                      <a:pos x="T0" y="T1"/>
                    </a:cxn>
                    <a:cxn ang="T9">
                      <a:pos x="T2" y="T3"/>
                    </a:cxn>
                    <a:cxn ang="T10">
                      <a:pos x="T4" y="T5"/>
                    </a:cxn>
                    <a:cxn ang="T11">
                      <a:pos x="T6" y="T7"/>
                    </a:cxn>
                  </a:cxnLst>
                  <a:rect l="T12" t="T13" r="T14" b="T15"/>
                  <a:pathLst>
                    <a:path w="855" h="390">
                      <a:moveTo>
                        <a:pt x="0" y="0"/>
                      </a:moveTo>
                      <a:lnTo>
                        <a:pt x="855" y="0"/>
                      </a:lnTo>
                      <a:lnTo>
                        <a:pt x="855" y="390"/>
                      </a:lnTo>
                      <a:lnTo>
                        <a:pt x="45" y="390"/>
                      </a:lnTo>
                    </a:path>
                  </a:pathLst>
                </a:cu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27" name="Line 232"/>
                <p:cNvSpPr>
                  <a:spLocks noChangeShapeType="1"/>
                </p:cNvSpPr>
                <p:nvPr/>
              </p:nvSpPr>
              <p:spPr bwMode="auto">
                <a:xfrm>
                  <a:off x="10808" y="10272"/>
                  <a:ext cx="390" cy="1"/>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28" name="Line 233"/>
                <p:cNvSpPr>
                  <a:spLocks noChangeShapeType="1"/>
                </p:cNvSpPr>
                <p:nvPr/>
              </p:nvSpPr>
              <p:spPr bwMode="auto">
                <a:xfrm>
                  <a:off x="10830" y="10646"/>
                  <a:ext cx="387" cy="2"/>
                </a:xfrm>
                <a:prstGeom prst="line">
                  <a:avLst/>
                </a:prstGeom>
                <a:noFill/>
                <a:ln w="9525">
                  <a:solidFill>
                    <a:srgbClr val="000000"/>
                  </a:solidFill>
                  <a:prstDash val="dash"/>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48" name="Line 234"/>
                <p:cNvSpPr>
                  <a:spLocks noChangeShapeType="1"/>
                </p:cNvSpPr>
                <p:nvPr/>
              </p:nvSpPr>
              <p:spPr bwMode="auto">
                <a:xfrm>
                  <a:off x="1174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0" name="Line 235"/>
                <p:cNvSpPr>
                  <a:spLocks noChangeShapeType="1"/>
                </p:cNvSpPr>
                <p:nvPr/>
              </p:nvSpPr>
              <p:spPr bwMode="auto">
                <a:xfrm>
                  <a:off x="11679"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1" name="Line 236"/>
                <p:cNvSpPr>
                  <a:spLocks noChangeShapeType="1"/>
                </p:cNvSpPr>
                <p:nvPr/>
              </p:nvSpPr>
              <p:spPr bwMode="auto">
                <a:xfrm>
                  <a:off x="11614" y="10329"/>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2" name="Line 237"/>
                <p:cNvSpPr>
                  <a:spLocks noChangeShapeType="1"/>
                </p:cNvSpPr>
                <p:nvPr/>
              </p:nvSpPr>
              <p:spPr bwMode="auto">
                <a:xfrm>
                  <a:off x="11549" y="10322"/>
                  <a:ext cx="1"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3" name="Line 238"/>
                <p:cNvSpPr>
                  <a:spLocks noChangeShapeType="1"/>
                </p:cNvSpPr>
                <p:nvPr/>
              </p:nvSpPr>
              <p:spPr bwMode="auto">
                <a:xfrm>
                  <a:off x="11484" y="10322"/>
                  <a:ext cx="2"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4" name="Line 239"/>
                <p:cNvSpPr>
                  <a:spLocks noChangeShapeType="1"/>
                </p:cNvSpPr>
                <p:nvPr/>
              </p:nvSpPr>
              <p:spPr bwMode="auto">
                <a:xfrm>
                  <a:off x="11418" y="10322"/>
                  <a:ext cx="3" cy="231"/>
                </a:xfrm>
                <a:prstGeom prst="line">
                  <a:avLst/>
                </a:prstGeom>
                <a:noFill/>
                <a:ln w="9525">
                  <a:solidFill>
                    <a:srgbClr val="000000"/>
                  </a:solid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sp>
              <p:nvSpPr>
                <p:cNvPr id="157" name="Line 240"/>
                <p:cNvSpPr>
                  <a:spLocks noChangeShapeType="1"/>
                </p:cNvSpPr>
                <p:nvPr/>
              </p:nvSpPr>
              <p:spPr bwMode="auto">
                <a:xfrm>
                  <a:off x="10909" y="10452"/>
                  <a:ext cx="417" cy="0"/>
                </a:xfrm>
                <a:prstGeom prst="line">
                  <a:avLst/>
                </a:prstGeom>
                <a:noFill/>
                <a:ln w="38100">
                  <a:solidFill>
                    <a:srgbClr val="FFFFFF"/>
                  </a:solidFill>
                  <a:prstDash val="sysDot"/>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prstClr val="black"/>
                    </a:solidFill>
                    <a:latin typeface="Arial" charset="0"/>
                  </a:endParaRPr>
                </a:p>
              </p:txBody>
            </p:sp>
          </p:grpSp>
        </p:grpSp>
        <p:pic>
          <p:nvPicPr>
            <p:cNvPr id="116" name="Picture 129" descr="抽象图标21黄"/>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29810" y="6349769"/>
              <a:ext cx="385762" cy="23674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129" descr="抽象图标21黄"/>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01122" y="6435818"/>
              <a:ext cx="385762" cy="236740"/>
            </a:xfrm>
            <a:prstGeom prst="rect">
              <a:avLst/>
            </a:prstGeom>
            <a:noFill/>
            <a:extLst>
              <a:ext uri="{909E8E84-426E-40DD-AFC4-6F175D3DCCD1}">
                <a14:hiddenFill xmlns:a14="http://schemas.microsoft.com/office/drawing/2010/main">
                  <a:solidFill>
                    <a:srgbClr val="FFFFFF"/>
                  </a:solidFill>
                </a14:hiddenFill>
              </a:ext>
            </a:extLst>
          </p:spPr>
        </p:pic>
        <p:sp>
          <p:nvSpPr>
            <p:cNvPr id="118" name="Text Box 72"/>
            <p:cNvSpPr txBox="1">
              <a:spLocks noChangeArrowheads="1"/>
            </p:cNvSpPr>
            <p:nvPr/>
          </p:nvSpPr>
          <p:spPr bwMode="auto">
            <a:xfrm>
              <a:off x="4844030" y="4638356"/>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R1</a:t>
              </a:r>
            </a:p>
          </p:txBody>
        </p:sp>
        <p:sp>
          <p:nvSpPr>
            <p:cNvPr id="119" name="Text Box 72"/>
            <p:cNvSpPr txBox="1">
              <a:spLocks noChangeArrowheads="1"/>
            </p:cNvSpPr>
            <p:nvPr/>
          </p:nvSpPr>
          <p:spPr bwMode="auto">
            <a:xfrm>
              <a:off x="5192829" y="5628496"/>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R2</a:t>
              </a:r>
            </a:p>
          </p:txBody>
        </p:sp>
        <p:sp>
          <p:nvSpPr>
            <p:cNvPr id="120" name="Text Box 72"/>
            <p:cNvSpPr txBox="1">
              <a:spLocks noChangeArrowheads="1"/>
            </p:cNvSpPr>
            <p:nvPr/>
          </p:nvSpPr>
          <p:spPr bwMode="auto">
            <a:xfrm>
              <a:off x="3939488" y="5886189"/>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R3</a:t>
              </a:r>
            </a:p>
          </p:txBody>
        </p:sp>
        <p:sp>
          <p:nvSpPr>
            <p:cNvPr id="121" name="Text Box 72"/>
            <p:cNvSpPr txBox="1">
              <a:spLocks noChangeArrowheads="1"/>
            </p:cNvSpPr>
            <p:nvPr/>
          </p:nvSpPr>
          <p:spPr bwMode="auto">
            <a:xfrm>
              <a:off x="2882086" y="5166277"/>
              <a:ext cx="456015" cy="314325"/>
            </a:xfrm>
            <a:prstGeom prst="rect">
              <a:avLst/>
            </a:prstGeom>
            <a:noFill/>
            <a:ln w="9525">
              <a:noFill/>
              <a:miter lim="800000"/>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altLang="zh-CN" sz="1600" dirty="0">
                  <a:solidFill>
                    <a:schemeClr val="tx1">
                      <a:lumMod val="75000"/>
                      <a:lumOff val="25000"/>
                    </a:schemeClr>
                  </a:solidFill>
                  <a:latin typeface="Calibri" panose="020F0502020204030204" pitchFamily="34" charset="0"/>
                  <a:ea typeface="华文楷体" panose="02010600040101010101" pitchFamily="2" charset="-122"/>
                </a:rPr>
                <a:t>R4</a:t>
              </a:r>
            </a:p>
          </p:txBody>
        </p:sp>
      </p:grpSp>
      <p:cxnSp>
        <p:nvCxnSpPr>
          <p:cNvPr id="267" name="直接连接符 266"/>
          <p:cNvCxnSpPr/>
          <p:nvPr/>
        </p:nvCxnSpPr>
        <p:spPr>
          <a:xfrm>
            <a:off x="2883035" y="3739729"/>
            <a:ext cx="0" cy="856451"/>
          </a:xfrm>
          <a:prstGeom prst="line">
            <a:avLst/>
          </a:prstGeom>
          <a:noFill/>
          <a:ln w="38100" cmpd="sng">
            <a:solidFill>
              <a:schemeClr val="accent5">
                <a:lumMod val="50000"/>
              </a:schemeClr>
            </a:solidFill>
            <a:round/>
            <a:headEnd type="none" w="med" len="med"/>
            <a:tailEnd type="none" w="med" len="med"/>
          </a:ln>
        </p:spPr>
      </p:cxnSp>
      <p:cxnSp>
        <p:nvCxnSpPr>
          <p:cNvPr id="268" name="直接连接符 267"/>
          <p:cNvCxnSpPr/>
          <p:nvPr/>
        </p:nvCxnSpPr>
        <p:spPr>
          <a:xfrm>
            <a:off x="2883292" y="4539821"/>
            <a:ext cx="1162862" cy="0"/>
          </a:xfrm>
          <a:prstGeom prst="line">
            <a:avLst/>
          </a:prstGeom>
          <a:noFill/>
          <a:ln w="38100" cmpd="sng">
            <a:solidFill>
              <a:schemeClr val="accent5">
                <a:lumMod val="50000"/>
              </a:schemeClr>
            </a:solidFill>
            <a:round/>
            <a:headEnd type="none" w="med" len="med"/>
            <a:tailEnd type="none" w="med" len="med"/>
          </a:ln>
        </p:spPr>
      </p:cxnSp>
      <p:cxnSp>
        <p:nvCxnSpPr>
          <p:cNvPr id="269" name="直接连接符 268"/>
          <p:cNvCxnSpPr/>
          <p:nvPr/>
        </p:nvCxnSpPr>
        <p:spPr>
          <a:xfrm flipV="1">
            <a:off x="3564623" y="4547262"/>
            <a:ext cx="485520" cy="573662"/>
          </a:xfrm>
          <a:prstGeom prst="line">
            <a:avLst/>
          </a:prstGeom>
          <a:noFill/>
          <a:ln w="38100" cmpd="sng">
            <a:solidFill>
              <a:schemeClr val="accent5">
                <a:lumMod val="50000"/>
              </a:schemeClr>
            </a:solidFill>
            <a:round/>
            <a:headEnd type="none" w="med" len="med"/>
            <a:tailEnd type="none" w="med" len="med"/>
          </a:ln>
        </p:spPr>
      </p:cxnSp>
      <p:cxnSp>
        <p:nvCxnSpPr>
          <p:cNvPr id="270" name="直接连接符 269"/>
          <p:cNvCxnSpPr/>
          <p:nvPr/>
        </p:nvCxnSpPr>
        <p:spPr>
          <a:xfrm>
            <a:off x="3564623" y="5120924"/>
            <a:ext cx="2626232" cy="0"/>
          </a:xfrm>
          <a:prstGeom prst="line">
            <a:avLst/>
          </a:prstGeom>
          <a:noFill/>
          <a:ln w="38100" cmpd="sng">
            <a:solidFill>
              <a:schemeClr val="accent5">
                <a:lumMod val="50000"/>
              </a:schemeClr>
            </a:solidFill>
            <a:round/>
            <a:headEnd type="none" w="med" len="med"/>
            <a:tailEnd type="none" w="med" len="med"/>
          </a:ln>
        </p:spPr>
      </p:cxnSp>
      <p:cxnSp>
        <p:nvCxnSpPr>
          <p:cNvPr id="271" name="直接连接符 270"/>
          <p:cNvCxnSpPr>
            <a:stCxn id="117" idx="0"/>
          </p:cNvCxnSpPr>
          <p:nvPr/>
        </p:nvCxnSpPr>
        <p:spPr>
          <a:xfrm flipV="1">
            <a:off x="4875089" y="5109543"/>
            <a:ext cx="1322249" cy="1256400"/>
          </a:xfrm>
          <a:prstGeom prst="line">
            <a:avLst/>
          </a:prstGeom>
          <a:noFill/>
          <a:ln w="38100" cmpd="sng">
            <a:solidFill>
              <a:schemeClr val="accent5">
                <a:lumMod val="50000"/>
              </a:schemeClr>
            </a:solidFill>
            <a:round/>
            <a:headEnd type="none" w="med" len="med"/>
            <a:tailEnd type="none" w="med" len="med"/>
          </a:ln>
        </p:spPr>
      </p:cxnSp>
      <p:cxnSp>
        <p:nvCxnSpPr>
          <p:cNvPr id="272" name="直接连接符 271"/>
          <p:cNvCxnSpPr/>
          <p:nvPr/>
        </p:nvCxnSpPr>
        <p:spPr>
          <a:xfrm>
            <a:off x="4846128" y="6408736"/>
            <a:ext cx="1800084" cy="0"/>
          </a:xfrm>
          <a:prstGeom prst="line">
            <a:avLst/>
          </a:prstGeom>
          <a:noFill/>
          <a:ln w="38100" cmpd="sng">
            <a:solidFill>
              <a:schemeClr val="accent5">
                <a:lumMod val="50000"/>
              </a:schemeClr>
            </a:solidFill>
            <a:round/>
            <a:headEnd type="none" w="med" len="med"/>
            <a:tailEnd type="none" w="med" len="med"/>
          </a:ln>
        </p:spPr>
      </p:cxnSp>
      <p:cxnSp>
        <p:nvCxnSpPr>
          <p:cNvPr id="273" name="直接连接符 272"/>
          <p:cNvCxnSpPr/>
          <p:nvPr/>
        </p:nvCxnSpPr>
        <p:spPr>
          <a:xfrm>
            <a:off x="6603295" y="5588413"/>
            <a:ext cx="0" cy="856451"/>
          </a:xfrm>
          <a:prstGeom prst="line">
            <a:avLst/>
          </a:prstGeom>
          <a:noFill/>
          <a:ln w="38100" cmpd="sng">
            <a:solidFill>
              <a:schemeClr val="accent5">
                <a:lumMod val="50000"/>
              </a:schemeClr>
            </a:solidFill>
            <a:round/>
            <a:headEnd type="triangle" w="med" len="lg"/>
            <a:tailEnd type="none" w="med" len="med"/>
          </a:ln>
        </p:spPr>
      </p:cxnSp>
      <p:cxnSp>
        <p:nvCxnSpPr>
          <p:cNvPr id="274" name="直接连接符 273"/>
          <p:cNvCxnSpPr/>
          <p:nvPr/>
        </p:nvCxnSpPr>
        <p:spPr>
          <a:xfrm>
            <a:off x="6800576" y="5733609"/>
            <a:ext cx="0" cy="773796"/>
          </a:xfrm>
          <a:prstGeom prst="line">
            <a:avLst/>
          </a:prstGeom>
          <a:noFill/>
          <a:ln w="38100" cmpd="sng">
            <a:solidFill>
              <a:srgbClr val="CC0099"/>
            </a:solidFill>
            <a:round/>
            <a:headEnd type="none" w="med" len="med"/>
            <a:tailEnd type="none" w="med" len="med"/>
          </a:ln>
        </p:spPr>
      </p:cxnSp>
      <p:cxnSp>
        <p:nvCxnSpPr>
          <p:cNvPr id="276" name="直接连接符 275"/>
          <p:cNvCxnSpPr/>
          <p:nvPr/>
        </p:nvCxnSpPr>
        <p:spPr>
          <a:xfrm>
            <a:off x="1906179" y="6506856"/>
            <a:ext cx="4917642" cy="0"/>
          </a:xfrm>
          <a:prstGeom prst="line">
            <a:avLst/>
          </a:prstGeom>
          <a:noFill/>
          <a:ln w="38100" cmpd="sng">
            <a:solidFill>
              <a:srgbClr val="CC0099"/>
            </a:solidFill>
            <a:round/>
            <a:headEnd type="none" w="med" len="med"/>
            <a:tailEnd type="none" w="med" len="med"/>
          </a:ln>
        </p:spPr>
      </p:cxnSp>
      <p:cxnSp>
        <p:nvCxnSpPr>
          <p:cNvPr id="277" name="直接连接符 276"/>
          <p:cNvCxnSpPr/>
          <p:nvPr/>
        </p:nvCxnSpPr>
        <p:spPr>
          <a:xfrm flipH="1">
            <a:off x="1906179" y="4662111"/>
            <a:ext cx="1905751" cy="1792413"/>
          </a:xfrm>
          <a:prstGeom prst="line">
            <a:avLst/>
          </a:prstGeom>
          <a:noFill/>
          <a:ln w="38100" cmpd="sng">
            <a:solidFill>
              <a:srgbClr val="CC0099"/>
            </a:solidFill>
            <a:round/>
            <a:headEnd type="none" w="med" len="med"/>
            <a:tailEnd type="none" w="med" len="med"/>
          </a:ln>
        </p:spPr>
      </p:cxnSp>
      <p:cxnSp>
        <p:nvCxnSpPr>
          <p:cNvPr id="278" name="直接连接符 277"/>
          <p:cNvCxnSpPr/>
          <p:nvPr/>
        </p:nvCxnSpPr>
        <p:spPr>
          <a:xfrm>
            <a:off x="2736005" y="4666851"/>
            <a:ext cx="1057810" cy="0"/>
          </a:xfrm>
          <a:prstGeom prst="line">
            <a:avLst/>
          </a:prstGeom>
          <a:noFill/>
          <a:ln w="38100" cmpd="sng">
            <a:solidFill>
              <a:srgbClr val="CC0099"/>
            </a:solidFill>
            <a:round/>
            <a:headEnd type="none" w="med" len="med"/>
            <a:tailEnd type="none" w="med" len="med"/>
          </a:ln>
        </p:spPr>
      </p:cxnSp>
      <p:cxnSp>
        <p:nvCxnSpPr>
          <p:cNvPr id="279" name="直接连接符 278"/>
          <p:cNvCxnSpPr/>
          <p:nvPr/>
        </p:nvCxnSpPr>
        <p:spPr>
          <a:xfrm>
            <a:off x="2723591" y="3721918"/>
            <a:ext cx="0" cy="974335"/>
          </a:xfrm>
          <a:prstGeom prst="line">
            <a:avLst/>
          </a:prstGeom>
          <a:noFill/>
          <a:ln w="38100" cmpd="sng">
            <a:solidFill>
              <a:srgbClr val="CC0099"/>
            </a:solidFill>
            <a:round/>
            <a:headEnd type="triangle" w="med" len="lg"/>
            <a:tailEnd type="none" w="med" len="med"/>
          </a:ln>
        </p:spPr>
      </p:cxnSp>
      <p:cxnSp>
        <p:nvCxnSpPr>
          <p:cNvPr id="280" name="直接连接符 279"/>
          <p:cNvCxnSpPr/>
          <p:nvPr/>
        </p:nvCxnSpPr>
        <p:spPr>
          <a:xfrm>
            <a:off x="7669742" y="3851820"/>
            <a:ext cx="0" cy="773796"/>
          </a:xfrm>
          <a:prstGeom prst="line">
            <a:avLst/>
          </a:prstGeom>
          <a:noFill/>
          <a:ln w="38100" cmpd="sng">
            <a:solidFill>
              <a:srgbClr val="008000"/>
            </a:solidFill>
            <a:round/>
            <a:headEnd type="none" w="med" len="med"/>
            <a:tailEnd type="none" w="med" len="med"/>
          </a:ln>
        </p:spPr>
      </p:cxnSp>
      <p:cxnSp>
        <p:nvCxnSpPr>
          <p:cNvPr id="281" name="直接连接符 280"/>
          <p:cNvCxnSpPr/>
          <p:nvPr/>
        </p:nvCxnSpPr>
        <p:spPr>
          <a:xfrm>
            <a:off x="6571794" y="4625616"/>
            <a:ext cx="1094412" cy="0"/>
          </a:xfrm>
          <a:prstGeom prst="line">
            <a:avLst/>
          </a:prstGeom>
          <a:noFill/>
          <a:ln w="38100" cmpd="sng">
            <a:solidFill>
              <a:srgbClr val="008000"/>
            </a:solidFill>
            <a:round/>
            <a:headEnd type="none" w="med" len="med"/>
            <a:tailEnd type="none" w="med" len="med"/>
          </a:ln>
        </p:spPr>
      </p:cxnSp>
      <p:cxnSp>
        <p:nvCxnSpPr>
          <p:cNvPr id="282" name="直接连接符 281"/>
          <p:cNvCxnSpPr/>
          <p:nvPr/>
        </p:nvCxnSpPr>
        <p:spPr>
          <a:xfrm flipV="1">
            <a:off x="4740026" y="4609314"/>
            <a:ext cx="1831768" cy="1740545"/>
          </a:xfrm>
          <a:prstGeom prst="line">
            <a:avLst/>
          </a:prstGeom>
          <a:noFill/>
          <a:ln w="38100" cmpd="sng">
            <a:solidFill>
              <a:srgbClr val="008000"/>
            </a:solidFill>
            <a:round/>
            <a:headEnd type="none" w="med" len="med"/>
            <a:tailEnd type="none" w="med" len="med"/>
          </a:ln>
        </p:spPr>
      </p:cxnSp>
      <p:cxnSp>
        <p:nvCxnSpPr>
          <p:cNvPr id="283" name="直接连接符 282"/>
          <p:cNvCxnSpPr/>
          <p:nvPr/>
        </p:nvCxnSpPr>
        <p:spPr>
          <a:xfrm>
            <a:off x="769474" y="6345537"/>
            <a:ext cx="3966217" cy="0"/>
          </a:xfrm>
          <a:prstGeom prst="line">
            <a:avLst/>
          </a:prstGeom>
          <a:noFill/>
          <a:ln w="38100" cmpd="sng">
            <a:solidFill>
              <a:srgbClr val="008000"/>
            </a:solidFill>
            <a:round/>
            <a:headEnd type="none" w="med" len="med"/>
            <a:tailEnd type="none" w="med" len="med"/>
          </a:ln>
        </p:spPr>
      </p:cxnSp>
      <p:cxnSp>
        <p:nvCxnSpPr>
          <p:cNvPr id="284" name="直接连接符 283"/>
          <p:cNvCxnSpPr/>
          <p:nvPr/>
        </p:nvCxnSpPr>
        <p:spPr>
          <a:xfrm>
            <a:off x="769474" y="5505832"/>
            <a:ext cx="0" cy="856451"/>
          </a:xfrm>
          <a:prstGeom prst="line">
            <a:avLst/>
          </a:prstGeom>
          <a:noFill/>
          <a:ln w="38100" cmpd="sng">
            <a:solidFill>
              <a:srgbClr val="008000"/>
            </a:solidFill>
            <a:round/>
            <a:headEnd type="triangle" w="med" len="lg"/>
            <a:tailEnd type="none" w="med" len="med"/>
          </a:ln>
        </p:spPr>
      </p:cxnSp>
      <p:cxnSp>
        <p:nvCxnSpPr>
          <p:cNvPr id="285" name="直接连接符 284"/>
          <p:cNvCxnSpPr/>
          <p:nvPr/>
        </p:nvCxnSpPr>
        <p:spPr>
          <a:xfrm>
            <a:off x="579617" y="5660183"/>
            <a:ext cx="0" cy="942500"/>
          </a:xfrm>
          <a:prstGeom prst="line">
            <a:avLst/>
          </a:prstGeom>
          <a:noFill/>
          <a:ln w="38100" cmpd="sng">
            <a:solidFill>
              <a:srgbClr val="FF3300"/>
            </a:solidFill>
            <a:round/>
            <a:headEnd type="none" w="med" len="med"/>
            <a:tailEnd type="none" w="med" len="med"/>
          </a:ln>
        </p:spPr>
      </p:cxnSp>
      <p:cxnSp>
        <p:nvCxnSpPr>
          <p:cNvPr id="286" name="直接连接符 285"/>
          <p:cNvCxnSpPr/>
          <p:nvPr/>
        </p:nvCxnSpPr>
        <p:spPr>
          <a:xfrm>
            <a:off x="579617" y="6602683"/>
            <a:ext cx="1505033" cy="0"/>
          </a:xfrm>
          <a:prstGeom prst="line">
            <a:avLst/>
          </a:prstGeom>
          <a:noFill/>
          <a:ln w="38100" cmpd="sng">
            <a:solidFill>
              <a:srgbClr val="FF3300"/>
            </a:solidFill>
            <a:round/>
            <a:headEnd type="none" w="med" len="med"/>
            <a:tailEnd type="none" w="med" len="med"/>
          </a:ln>
        </p:spPr>
      </p:cxnSp>
      <p:cxnSp>
        <p:nvCxnSpPr>
          <p:cNvPr id="287" name="直接连接符 286"/>
          <p:cNvCxnSpPr/>
          <p:nvPr/>
        </p:nvCxnSpPr>
        <p:spPr>
          <a:xfrm flipH="1">
            <a:off x="2043445" y="5253564"/>
            <a:ext cx="1409595" cy="1325766"/>
          </a:xfrm>
          <a:prstGeom prst="line">
            <a:avLst/>
          </a:prstGeom>
          <a:noFill/>
          <a:ln w="38100" cmpd="sng">
            <a:solidFill>
              <a:srgbClr val="FF3300"/>
            </a:solidFill>
            <a:round/>
            <a:headEnd type="none" w="med" len="med"/>
            <a:tailEnd type="none" w="med" len="med"/>
          </a:ln>
        </p:spPr>
      </p:cxnSp>
      <p:cxnSp>
        <p:nvCxnSpPr>
          <p:cNvPr id="288" name="直接连接符 287"/>
          <p:cNvCxnSpPr/>
          <p:nvPr/>
        </p:nvCxnSpPr>
        <p:spPr>
          <a:xfrm>
            <a:off x="3437973" y="5229024"/>
            <a:ext cx="2759365" cy="0"/>
          </a:xfrm>
          <a:prstGeom prst="line">
            <a:avLst/>
          </a:prstGeom>
          <a:noFill/>
          <a:ln w="38100" cmpd="sng">
            <a:solidFill>
              <a:srgbClr val="FF3300"/>
            </a:solidFill>
            <a:round/>
            <a:headEnd type="none" w="med" len="med"/>
            <a:tailEnd type="none" w="med" len="med"/>
          </a:ln>
        </p:spPr>
      </p:cxnSp>
      <p:cxnSp>
        <p:nvCxnSpPr>
          <p:cNvPr id="289" name="直接连接符 288"/>
          <p:cNvCxnSpPr/>
          <p:nvPr/>
        </p:nvCxnSpPr>
        <p:spPr>
          <a:xfrm flipH="1">
            <a:off x="6180132" y="4720698"/>
            <a:ext cx="526775" cy="495448"/>
          </a:xfrm>
          <a:prstGeom prst="line">
            <a:avLst/>
          </a:prstGeom>
          <a:noFill/>
          <a:ln w="38100" cmpd="sng">
            <a:solidFill>
              <a:srgbClr val="FF3300"/>
            </a:solidFill>
            <a:round/>
            <a:headEnd type="none" w="med" len="med"/>
            <a:tailEnd type="none" w="med" len="med"/>
          </a:ln>
        </p:spPr>
      </p:cxnSp>
      <p:cxnSp>
        <p:nvCxnSpPr>
          <p:cNvPr id="290" name="直接连接符 289"/>
          <p:cNvCxnSpPr/>
          <p:nvPr/>
        </p:nvCxnSpPr>
        <p:spPr>
          <a:xfrm>
            <a:off x="6603295" y="4738233"/>
            <a:ext cx="1299734" cy="0"/>
          </a:xfrm>
          <a:prstGeom prst="line">
            <a:avLst/>
          </a:prstGeom>
          <a:noFill/>
          <a:ln w="38100" cmpd="sng">
            <a:solidFill>
              <a:srgbClr val="FF3300"/>
            </a:solidFill>
            <a:round/>
            <a:headEnd type="none" w="med" len="med"/>
            <a:tailEnd type="none" w="med" len="med"/>
          </a:ln>
        </p:spPr>
      </p:cxnSp>
      <p:cxnSp>
        <p:nvCxnSpPr>
          <p:cNvPr id="291" name="直接连接符 290"/>
          <p:cNvCxnSpPr/>
          <p:nvPr/>
        </p:nvCxnSpPr>
        <p:spPr>
          <a:xfrm>
            <a:off x="7903029" y="3739729"/>
            <a:ext cx="0" cy="1029747"/>
          </a:xfrm>
          <a:prstGeom prst="line">
            <a:avLst/>
          </a:prstGeom>
          <a:noFill/>
          <a:ln w="38100" cmpd="sng">
            <a:solidFill>
              <a:srgbClr val="FF3300"/>
            </a:solidFill>
            <a:round/>
            <a:headEnd type="triangle" w="med" len="lg"/>
            <a:tailEnd type="none" w="med" len="med"/>
          </a:ln>
        </p:spPr>
      </p:cxnSp>
      <mc:AlternateContent xmlns:mc="http://schemas.openxmlformats.org/markup-compatibility/2006" xmlns:a14="http://schemas.microsoft.com/office/drawing/2010/main">
        <mc:Choice Requires="a14">
          <p:sp>
            <p:nvSpPr>
              <p:cNvPr id="292" name="Text Box 73"/>
              <p:cNvSpPr txBox="1">
                <a:spLocks noChangeArrowheads="1"/>
              </p:cNvSpPr>
              <p:nvPr/>
            </p:nvSpPr>
            <p:spPr bwMode="auto">
              <a:xfrm>
                <a:off x="631492" y="4785390"/>
                <a:ext cx="2263607" cy="644704"/>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left"/>
                    </m:oMathParaPr>
                    <m:oMath xmlns:m="http://schemas.openxmlformats.org/officeDocument/2006/math">
                      <m:sSubSup>
                        <m:sSubSupPr>
                          <m:ctrlPr>
                            <a:rPr lang="en-US" altLang="zh-CN" i="1" smtClean="0">
                              <a:solidFill>
                                <a:schemeClr val="accent5">
                                  <a:lumMod val="50000"/>
                                </a:schemeClr>
                              </a:solidFill>
                              <a:latin typeface="Cambria Math" panose="02040503050406030204" pitchFamily="18" charset="0"/>
                            </a:rPr>
                          </m:ctrlPr>
                        </m:sSubSupPr>
                        <m:e>
                          <m:r>
                            <a:rPr lang="zh-CN" altLang="en-US" i="1">
                              <a:solidFill>
                                <a:schemeClr val="accent5">
                                  <a:lumMod val="50000"/>
                                </a:schemeClr>
                              </a:solidFill>
                              <a:latin typeface="Cambria Math" panose="02040503050406030204" pitchFamily="18" charset="0"/>
                            </a:rPr>
                            <m:t>𝜆</m:t>
                          </m:r>
                        </m:e>
                        <m:sub>
                          <m:r>
                            <a:rPr lang="en-US" altLang="zh-CN" i="1">
                              <a:solidFill>
                                <a:schemeClr val="accent5">
                                  <a:lumMod val="50000"/>
                                </a:schemeClr>
                              </a:solidFill>
                              <a:latin typeface="Cambria Math" panose="02040503050406030204" pitchFamily="18" charset="0"/>
                            </a:rPr>
                            <m:t>𝑖𝑛</m:t>
                          </m:r>
                        </m:sub>
                        <m:sup>
                          <m:r>
                            <a:rPr lang="en-US" altLang="zh-CN" i="1">
                              <a:solidFill>
                                <a:schemeClr val="accent5">
                                  <a:lumMod val="50000"/>
                                </a:schemeClr>
                              </a:solidFill>
                              <a:latin typeface="Cambria Math" panose="02040503050406030204" pitchFamily="18" charset="0"/>
                            </a:rPr>
                            <m:t>′</m:t>
                          </m:r>
                        </m:sup>
                      </m:sSubSup>
                    </m:oMath>
                  </m:oMathPara>
                </a14:m>
                <a:endParaRPr lang="en-US" altLang="zh-CN" dirty="0">
                  <a:solidFill>
                    <a:schemeClr val="accent5">
                      <a:lumMod val="50000"/>
                    </a:schemeClr>
                  </a:solidFill>
                  <a:latin typeface="Calibri" panose="020F0502020204030204" pitchFamily="34" charset="0"/>
                  <a:ea typeface="华文楷体" panose="02010600040101010101" pitchFamily="2" charset="-122"/>
                </a:endParaRPr>
              </a:p>
              <a:p>
                <a:pPr fontAlgn="base">
                  <a:spcBef>
                    <a:spcPct val="0"/>
                  </a:spcBef>
                  <a:spcAft>
                    <a:spcPct val="0"/>
                  </a:spcAft>
                </a:pPr>
                <a:r>
                  <a:rPr lang="zh-CN" altLang="en-US" sz="1600" dirty="0">
                    <a:solidFill>
                      <a:schemeClr val="accent5">
                        <a:lumMod val="50000"/>
                      </a:schemeClr>
                    </a:solidFill>
                    <a:latin typeface="Calibri" panose="020F0502020204030204" pitchFamily="34" charset="0"/>
                    <a:ea typeface="华文楷体" panose="02010600040101010101" pitchFamily="2" charset="-122"/>
                  </a:rPr>
                  <a:t>原始数据</a:t>
                </a:r>
                <a:r>
                  <a:rPr lang="en-US" altLang="zh-CN" sz="1600" dirty="0">
                    <a:solidFill>
                      <a:schemeClr val="accent5">
                        <a:lumMod val="50000"/>
                      </a:schemeClr>
                    </a:solidFill>
                    <a:latin typeface="Calibri" panose="020F0502020204030204" pitchFamily="34" charset="0"/>
                    <a:ea typeface="华文楷体" panose="02010600040101010101" pitchFamily="2" charset="-122"/>
                  </a:rPr>
                  <a:t>+</a:t>
                </a:r>
                <a:r>
                  <a:rPr lang="zh-CN" altLang="en-US" sz="1600" dirty="0">
                    <a:solidFill>
                      <a:schemeClr val="accent5">
                        <a:lumMod val="50000"/>
                      </a:schemeClr>
                    </a:solidFill>
                    <a:latin typeface="Calibri" panose="020F0502020204030204" pitchFamily="34" charset="0"/>
                    <a:ea typeface="华文楷体" panose="02010600040101010101" pitchFamily="2" charset="-122"/>
                  </a:rPr>
                  <a:t>重传数据</a:t>
                </a:r>
              </a:p>
            </p:txBody>
          </p:sp>
        </mc:Choice>
        <mc:Fallback xmlns="">
          <p:sp>
            <p:nvSpPr>
              <p:cNvPr id="292" name="Text Box 73"/>
              <p:cNvSpPr txBox="1">
                <a:spLocks noRot="1" noChangeAspect="1" noMove="1" noResize="1" noEditPoints="1" noAdjustHandles="1" noChangeArrowheads="1" noChangeShapeType="1" noTextEdit="1"/>
              </p:cNvSpPr>
              <p:nvPr/>
            </p:nvSpPr>
            <p:spPr bwMode="auto">
              <a:xfrm>
                <a:off x="631492" y="4785390"/>
                <a:ext cx="2263607" cy="644704"/>
              </a:xfrm>
              <a:prstGeom prst="rect">
                <a:avLst/>
              </a:prstGeom>
              <a:blipFill rotWithShape="0">
                <a:blip r:embed="rId9" cstate="print"/>
                <a:stretch>
                  <a:fillRect l="-1617" b="-7547"/>
                </a:stretch>
              </a:blipFill>
              <a:ln w="9525">
                <a:noFill/>
                <a:miter lim="800000"/>
                <a:headEnd/>
                <a:tailEnd/>
              </a:ln>
            </p:spPr>
            <p:txBody>
              <a:bodyPr/>
              <a:lstStyle/>
              <a:p>
                <a:r>
                  <a:rPr lang="zh-CN" altLang="en-US">
                    <a:noFill/>
                  </a:rPr>
                  <a:t> </a:t>
                </a:r>
              </a:p>
            </p:txBody>
          </p:sp>
        </mc:Fallback>
      </mc:AlternateContent>
      <p:sp>
        <p:nvSpPr>
          <p:cNvPr id="293" name="Line 225"/>
          <p:cNvSpPr>
            <a:spLocks noChangeShapeType="1"/>
          </p:cNvSpPr>
          <p:nvPr/>
        </p:nvSpPr>
        <p:spPr bwMode="auto">
          <a:xfrm flipH="1">
            <a:off x="561123" y="5130864"/>
            <a:ext cx="81519" cy="348996"/>
          </a:xfrm>
          <a:prstGeom prst="line">
            <a:avLst/>
          </a:prstGeom>
          <a:noFill/>
          <a:ln w="9525">
            <a:solidFill>
              <a:schemeClr val="accent5">
                <a:lumMod val="50000"/>
              </a:schemeClr>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p:sp>
        <p:nvSpPr>
          <p:cNvPr id="294" name="Line 227"/>
          <p:cNvSpPr>
            <a:spLocks noChangeShapeType="1"/>
          </p:cNvSpPr>
          <p:nvPr/>
        </p:nvSpPr>
        <p:spPr bwMode="auto">
          <a:xfrm flipV="1">
            <a:off x="7977646" y="3458897"/>
            <a:ext cx="173576" cy="199641"/>
          </a:xfrm>
          <a:prstGeom prst="line">
            <a:avLst/>
          </a:prstGeom>
          <a:noFill/>
          <a:ln w="9525">
            <a:solidFill>
              <a:schemeClr val="accent5">
                <a:lumMod val="50000"/>
              </a:schemeClr>
            </a:solidFill>
            <a:round/>
            <a:headEnd/>
            <a:tailEnd type="triangle" w="med" len="med"/>
          </a:ln>
        </p:spPr>
        <p:txBody>
          <a:bodyPr/>
          <a:lstStyle/>
          <a:p>
            <a:pPr fontAlgn="base">
              <a:spcBef>
                <a:spcPct val="0"/>
              </a:spcBef>
              <a:spcAft>
                <a:spcPct val="0"/>
              </a:spcAft>
            </a:pPr>
            <a:endParaRPr lang="zh-CN" altLang="en-US">
              <a:solidFill>
                <a:prstClr val="black"/>
              </a:solidFill>
              <a:latin typeface="Arial" charset="0"/>
            </a:endParaRPr>
          </a:p>
        </p:txBody>
      </p:sp>
      <mc:AlternateContent xmlns:mc="http://schemas.openxmlformats.org/markup-compatibility/2006" xmlns:a14="http://schemas.microsoft.com/office/drawing/2010/main">
        <mc:Choice Requires="a14">
          <p:sp>
            <p:nvSpPr>
              <p:cNvPr id="295" name="Text Box 73"/>
              <p:cNvSpPr txBox="1">
                <a:spLocks noChangeArrowheads="1"/>
              </p:cNvSpPr>
              <p:nvPr/>
            </p:nvSpPr>
            <p:spPr bwMode="auto">
              <a:xfrm>
                <a:off x="8037867" y="3211663"/>
                <a:ext cx="737618" cy="420336"/>
              </a:xfrm>
              <a:prstGeom prst="rect">
                <a:avLst/>
              </a:prstGeom>
              <a:noFill/>
              <a:ln w="9525">
                <a:noFill/>
                <a:miter lim="800000"/>
                <a:headEnd/>
                <a:tailEnd/>
              </a:ln>
            </p:spPr>
            <p:txBody>
              <a:bodyPr/>
              <a:lstStyle/>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zh-CN" i="1" dirty="0" smtClean="0">
                              <a:solidFill>
                                <a:schemeClr val="accent5">
                                  <a:lumMod val="50000"/>
                                </a:schemeClr>
                              </a:solidFill>
                              <a:latin typeface="Cambria Math" panose="02040503050406030204" pitchFamily="18" charset="0"/>
                            </a:rPr>
                          </m:ctrlPr>
                        </m:sSubPr>
                        <m:e>
                          <m:r>
                            <a:rPr lang="zh-CN" altLang="en-US" b="0" i="1" dirty="0">
                              <a:solidFill>
                                <a:schemeClr val="accent5">
                                  <a:lumMod val="50000"/>
                                </a:schemeClr>
                              </a:solidFill>
                              <a:latin typeface="Cambria Math" panose="02040503050406030204" pitchFamily="18" charset="0"/>
                            </a:rPr>
                            <m:t>𝜆</m:t>
                          </m:r>
                        </m:e>
                        <m:sub>
                          <m:r>
                            <a:rPr lang="en-US" altLang="zh-CN" b="0" i="1" dirty="0" smtClean="0">
                              <a:solidFill>
                                <a:schemeClr val="accent5">
                                  <a:lumMod val="50000"/>
                                </a:schemeClr>
                              </a:solidFill>
                              <a:latin typeface="Cambria Math" panose="02040503050406030204" pitchFamily="18" charset="0"/>
                            </a:rPr>
                            <m:t>𝑜𝑢𝑡</m:t>
                          </m:r>
                        </m:sub>
                      </m:sSub>
                    </m:oMath>
                  </m:oMathPara>
                </a14:m>
                <a:endParaRPr lang="zh-CN" altLang="en-US" dirty="0">
                  <a:solidFill>
                    <a:schemeClr val="accent5">
                      <a:lumMod val="50000"/>
                    </a:schemeClr>
                  </a:solidFill>
                  <a:latin typeface="Calibri" panose="020F0502020204030204" pitchFamily="34" charset="0"/>
                  <a:ea typeface="华文楷体" panose="02010600040101010101" pitchFamily="2" charset="-122"/>
                </a:endParaRPr>
              </a:p>
            </p:txBody>
          </p:sp>
        </mc:Choice>
        <mc:Fallback xmlns="">
          <p:sp>
            <p:nvSpPr>
              <p:cNvPr id="295" name="Text Box 73"/>
              <p:cNvSpPr txBox="1">
                <a:spLocks noRot="1" noChangeAspect="1" noMove="1" noResize="1" noEditPoints="1" noAdjustHandles="1" noChangeArrowheads="1" noChangeShapeType="1" noTextEdit="1"/>
              </p:cNvSpPr>
              <p:nvPr/>
            </p:nvSpPr>
            <p:spPr bwMode="auto">
              <a:xfrm>
                <a:off x="8037867" y="3211663"/>
                <a:ext cx="737618" cy="420336"/>
              </a:xfrm>
              <a:prstGeom prst="rect">
                <a:avLst/>
              </a:prstGeom>
              <a:blipFill rotWithShape="0">
                <a:blip r:embed="rId10" cstate="print"/>
                <a:stretch>
                  <a:fillRect/>
                </a:stretch>
              </a:blipFill>
              <a:ln w="9525">
                <a:noFill/>
                <a:miter lim="800000"/>
                <a:headEnd/>
                <a:tailEnd/>
              </a:ln>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2705345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网络拥塞</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15681" y="1194601"/>
                <a:ext cx="8579555" cy="5598084"/>
              </a:xfrm>
            </p:spPr>
            <p:txBody>
              <a:bodyPr/>
              <a:lstStyle/>
              <a:p>
                <a:endParaRPr lang="en-US" altLang="zh-CN" dirty="0"/>
              </a:p>
              <a:p>
                <a:endParaRPr lang="en-US" altLang="zh-CN" dirty="0"/>
              </a:p>
              <a:p>
                <a:endParaRPr lang="en-US" altLang="zh-CN" dirty="0"/>
              </a:p>
              <a:p>
                <a:endParaRPr lang="en-US" altLang="zh-CN" dirty="0"/>
              </a:p>
              <a:p>
                <a:pPr lvl="2">
                  <a:spcBef>
                    <a:spcPts val="1200"/>
                  </a:spcBef>
                </a:pPr>
                <a:r>
                  <a:rPr lang="zh-CN" altLang="en-US" dirty="0"/>
                  <a:t>导致的后果</a:t>
                </a:r>
                <a:endParaRPr lang="en-US" altLang="zh-CN" dirty="0"/>
              </a:p>
              <a:p>
                <a:pPr lvl="3">
                  <a:spcBef>
                    <a:spcPts val="600"/>
                  </a:spcBef>
                </a:pPr>
                <a:r>
                  <a:rPr lang="zh-CN" altLang="en-US" dirty="0"/>
                  <a:t>当来自 </a:t>
                </a:r>
                <a:r>
                  <a:rPr lang="en-US" altLang="zh-CN" dirty="0">
                    <a:ea typeface="华文中宋" pitchFamily="2" charset="-122"/>
                  </a:rPr>
                  <a:t>B</a:t>
                </a:r>
                <a:r>
                  <a:rPr lang="en-US" altLang="zh-CN" dirty="0">
                    <a:ea typeface="华文中宋" pitchFamily="2" charset="-122"/>
                    <a:sym typeface="Wingdings" pitchFamily="2" charset="2"/>
                  </a:rPr>
                  <a:t></a:t>
                </a:r>
                <a:r>
                  <a:rPr lang="en-US" altLang="zh-CN" dirty="0">
                    <a:ea typeface="华文中宋" pitchFamily="2" charset="-122"/>
                  </a:rPr>
                  <a:t>D </a:t>
                </a:r>
                <a:r>
                  <a:rPr lang="zh-CN" altLang="en-US" dirty="0"/>
                  <a:t>连接的供给载荷 </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𝜆</m:t>
                        </m:r>
                      </m:e>
                      <m:sub>
                        <m:r>
                          <a:rPr lang="en-US" altLang="zh-CN" i="1">
                            <a:latin typeface="Cambria Math" panose="02040503050406030204" pitchFamily="18" charset="0"/>
                          </a:rPr>
                          <m:t>𝑖𝑛</m:t>
                        </m:r>
                      </m:sub>
                      <m:sup>
                        <m:r>
                          <a:rPr lang="en-US" altLang="zh-CN" i="1">
                            <a:latin typeface="Cambria Math" panose="02040503050406030204" pitchFamily="18" charset="0"/>
                          </a:rPr>
                          <m:t>′</m:t>
                        </m:r>
                      </m:sup>
                    </m:sSubSup>
                  </m:oMath>
                </a14:m>
                <a:r>
                  <a:rPr lang="zh-CN" altLang="en-US" dirty="0"/>
                  <a:t> 越来越大时，</a:t>
                </a:r>
                <a:r>
                  <a:rPr lang="en-US" altLang="zh-CN" dirty="0">
                    <a:ea typeface="华文中宋" pitchFamily="2" charset="-122"/>
                  </a:rPr>
                  <a:t> A</a:t>
                </a:r>
                <a:r>
                  <a:rPr lang="en-US" altLang="zh-CN" dirty="0">
                    <a:ea typeface="华文中宋" pitchFamily="2" charset="-122"/>
                    <a:sym typeface="Wingdings" pitchFamily="2" charset="2"/>
                  </a:rPr>
                  <a:t></a:t>
                </a:r>
                <a:r>
                  <a:rPr lang="en-US" altLang="zh-CN" dirty="0">
                    <a:ea typeface="华文中宋" pitchFamily="2" charset="-122"/>
                  </a:rPr>
                  <a:t>C </a:t>
                </a:r>
                <a:r>
                  <a:rPr lang="zh-CN" altLang="en-US" dirty="0"/>
                  <a:t>连接上成功通过</a:t>
                </a:r>
                <a:r>
                  <a:rPr lang="en-US" altLang="zh-CN" dirty="0"/>
                  <a:t>R2</a:t>
                </a:r>
                <a:r>
                  <a:rPr lang="zh-CN" altLang="en-US" dirty="0"/>
                  <a:t>的流量会越来越小（缓存溢出而丢失）</a:t>
                </a:r>
                <a:endParaRPr lang="en-US" altLang="zh-CN" dirty="0"/>
              </a:p>
              <a:p>
                <a:pPr lvl="4">
                  <a:spcBef>
                    <a:spcPts val="600"/>
                  </a:spcBef>
                </a:pPr>
                <a:r>
                  <a:rPr lang="en-US" altLang="zh-CN" dirty="0">
                    <a:ea typeface="华文中宋" pitchFamily="2" charset="-122"/>
                  </a:rPr>
                  <a:t>A</a:t>
                </a:r>
                <a:r>
                  <a:rPr lang="en-US" altLang="zh-CN" dirty="0">
                    <a:ea typeface="华文中宋" pitchFamily="2" charset="-122"/>
                    <a:sym typeface="Wingdings" pitchFamily="2" charset="2"/>
                  </a:rPr>
                  <a:t></a:t>
                </a:r>
                <a:r>
                  <a:rPr lang="en-US" altLang="zh-CN" dirty="0">
                    <a:ea typeface="华文中宋" pitchFamily="2" charset="-122"/>
                  </a:rPr>
                  <a:t>C </a:t>
                </a:r>
                <a:r>
                  <a:rPr lang="zh-CN" altLang="en-US" dirty="0"/>
                  <a:t>和 </a:t>
                </a:r>
                <a:r>
                  <a:rPr lang="en-US" altLang="zh-CN" dirty="0">
                    <a:ea typeface="华文中宋" pitchFamily="2" charset="-122"/>
                  </a:rPr>
                  <a:t>B</a:t>
                </a:r>
                <a:r>
                  <a:rPr lang="en-US" altLang="zh-CN" dirty="0">
                    <a:ea typeface="华文中宋" pitchFamily="2" charset="-122"/>
                    <a:sym typeface="Wingdings" pitchFamily="2" charset="2"/>
                  </a:rPr>
                  <a:t></a:t>
                </a:r>
                <a:r>
                  <a:rPr lang="en-US" altLang="zh-CN" dirty="0">
                    <a:ea typeface="华文中宋" pitchFamily="2" charset="-122"/>
                  </a:rPr>
                  <a:t>D </a:t>
                </a:r>
                <a:r>
                  <a:rPr lang="zh-CN" altLang="en-US" dirty="0"/>
                  <a:t>流量在路由器</a:t>
                </a:r>
                <a:r>
                  <a:rPr lang="en-US" altLang="zh-CN" dirty="0"/>
                  <a:t>R2</a:t>
                </a:r>
                <a:r>
                  <a:rPr lang="zh-CN" altLang="en-US" dirty="0"/>
                  <a:t>上竞争有限缓存空间</a:t>
                </a:r>
                <a:endParaRPr lang="en-US" altLang="zh-CN" dirty="0"/>
              </a:p>
              <a:p>
                <a:pPr lvl="3">
                  <a:spcBef>
                    <a:spcPts val="600"/>
                  </a:spcBef>
                </a:pPr>
                <a:r>
                  <a:rPr lang="zh-CN" altLang="en-US" dirty="0"/>
                  <a:t>在极限情况下，当 </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𝜆</m:t>
                        </m:r>
                      </m:e>
                      <m:sub>
                        <m:r>
                          <a:rPr lang="en-US" altLang="zh-CN" i="1">
                            <a:latin typeface="Cambria Math" panose="02040503050406030204" pitchFamily="18" charset="0"/>
                          </a:rPr>
                          <m:t>𝑖𝑛</m:t>
                        </m:r>
                      </m:sub>
                      <m:sup>
                        <m:r>
                          <a:rPr lang="en-US" altLang="zh-CN" i="1">
                            <a:latin typeface="Cambria Math" panose="02040503050406030204" pitchFamily="18" charset="0"/>
                          </a:rPr>
                          <m:t>′</m:t>
                        </m:r>
                      </m:sup>
                    </m:sSubSup>
                  </m:oMath>
                </a14:m>
                <a:r>
                  <a:rPr lang="en-US" altLang="zh-CN" dirty="0"/>
                  <a:t> </a:t>
                </a:r>
                <a:r>
                  <a:rPr lang="zh-CN" altLang="en-US" dirty="0"/>
                  <a:t>趋近于无穷大时，</a:t>
                </a:r>
                <a:r>
                  <a:rPr lang="en-US" altLang="zh-CN" dirty="0"/>
                  <a:t>R2</a:t>
                </a:r>
                <a:r>
                  <a:rPr lang="zh-CN" altLang="en-US" dirty="0"/>
                  <a:t>的空闲缓存会立即被 </a:t>
                </a:r>
                <a:r>
                  <a:rPr lang="en-US" altLang="zh-CN" dirty="0">
                    <a:ea typeface="华文中宋" pitchFamily="2" charset="-122"/>
                  </a:rPr>
                  <a:t>B</a:t>
                </a:r>
                <a:r>
                  <a:rPr lang="en-US" altLang="zh-CN" dirty="0">
                    <a:ea typeface="华文中宋" pitchFamily="2" charset="-122"/>
                    <a:sym typeface="Wingdings" pitchFamily="2" charset="2"/>
                  </a:rPr>
                  <a:t></a:t>
                </a:r>
                <a:r>
                  <a:rPr lang="en-US" altLang="zh-CN" dirty="0">
                    <a:ea typeface="华文中宋" pitchFamily="2" charset="-122"/>
                  </a:rPr>
                  <a:t>D </a:t>
                </a:r>
                <a:r>
                  <a:rPr lang="zh-CN" altLang="en-US" dirty="0"/>
                  <a:t>连接的分组占满，因而 </a:t>
                </a:r>
                <a:r>
                  <a:rPr lang="en-US" altLang="zh-CN" dirty="0">
                    <a:ea typeface="华文中宋" pitchFamily="2" charset="-122"/>
                  </a:rPr>
                  <a:t>A</a:t>
                </a:r>
                <a:r>
                  <a:rPr lang="en-US" altLang="zh-CN" dirty="0">
                    <a:ea typeface="华文中宋" pitchFamily="2" charset="-122"/>
                    <a:sym typeface="Wingdings" pitchFamily="2" charset="2"/>
                  </a:rPr>
                  <a:t></a:t>
                </a:r>
                <a:r>
                  <a:rPr lang="en-US" altLang="zh-CN" dirty="0">
                    <a:ea typeface="华文中宋" pitchFamily="2" charset="-122"/>
                  </a:rPr>
                  <a:t>C </a:t>
                </a:r>
                <a:r>
                  <a:rPr lang="zh-CN" altLang="en-US" dirty="0"/>
                  <a:t>连接在</a:t>
                </a:r>
                <a:r>
                  <a:rPr lang="en-US" altLang="zh-CN" dirty="0"/>
                  <a:t>R2</a:t>
                </a:r>
                <a:r>
                  <a:rPr lang="zh-CN" altLang="en-US" dirty="0"/>
                  <a:t>上的吞吐量趋近于</a:t>
                </a:r>
                <a:r>
                  <a:rPr lang="en-US" altLang="zh-CN" dirty="0"/>
                  <a:t>0</a:t>
                </a:r>
              </a:p>
              <a:p>
                <a:pPr lvl="4">
                  <a:spcBef>
                    <a:spcPts val="600"/>
                  </a:spcBef>
                </a:pPr>
                <a:r>
                  <a:rPr lang="zh-CN" altLang="en-US" dirty="0"/>
                  <a:t>即在重载情况下 </a:t>
                </a:r>
                <a:r>
                  <a:rPr lang="en-US" altLang="zh-CN" dirty="0">
                    <a:ea typeface="华文中宋" pitchFamily="2" charset="-122"/>
                  </a:rPr>
                  <a:t>A</a:t>
                </a:r>
                <a:r>
                  <a:rPr lang="en-US" altLang="zh-CN" dirty="0">
                    <a:ea typeface="华文中宋" pitchFamily="2" charset="-122"/>
                    <a:sym typeface="Wingdings" pitchFamily="2" charset="2"/>
                  </a:rPr>
                  <a:t></a:t>
                </a:r>
                <a:r>
                  <a:rPr lang="en-US" altLang="zh-CN" dirty="0">
                    <a:ea typeface="华文中宋" pitchFamily="2" charset="-122"/>
                  </a:rPr>
                  <a:t>C </a:t>
                </a:r>
                <a:r>
                  <a:rPr lang="zh-CN" altLang="en-US" dirty="0"/>
                  <a:t>端到端吞吐量将趋近于</a:t>
                </a:r>
                <a:r>
                  <a:rPr lang="en-US" altLang="zh-CN" dirty="0"/>
                  <a:t>0</a:t>
                </a:r>
                <a:endParaRPr lang="zh-CN" altLang="en-US" dirty="0"/>
              </a:p>
              <a:p>
                <a:pPr lvl="3">
                  <a:lnSpc>
                    <a:spcPct val="150000"/>
                  </a:lnSpc>
                  <a:spcBef>
                    <a:spcPts val="600"/>
                  </a:spcBef>
                </a:pPr>
                <a:r>
                  <a:rPr lang="zh-CN" altLang="en-US" dirty="0"/>
                  <a:t>在大流量情况下，分组在第二跳路由器上被丢弃，使得第一跳路由器所做的工作都是无用的</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15681" y="1194601"/>
                <a:ext cx="8579555" cy="5598084"/>
              </a:xfrm>
              <a:blipFill>
                <a:blip r:embed="rId6"/>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38</a:t>
            </a:fld>
            <a:endParaRPr lang="zh-CN" altLang="en-US" dirty="0"/>
          </a:p>
        </p:txBody>
      </p:sp>
      <p:sp>
        <p:nvSpPr>
          <p:cNvPr id="5" name="文本框 4"/>
          <p:cNvSpPr txBox="1">
            <a:spLocks noChangeArrowheads="1"/>
          </p:cNvSpPr>
          <p:nvPr/>
        </p:nvSpPr>
        <p:spPr bwMode="auto">
          <a:xfrm>
            <a:off x="7132320" y="87868"/>
            <a:ext cx="190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a:solidFill>
                  <a:schemeClr val="bg2">
                    <a:lumMod val="75000"/>
                  </a:schemeClr>
                </a:solidFill>
                <a:latin typeface="Calibri" panose="020F0502020204030204" pitchFamily="34" charset="0"/>
                <a:ea typeface="黑体" panose="02010609060101010101" pitchFamily="49" charset="-122"/>
              </a:rPr>
              <a:t>5.3.8   </a:t>
            </a:r>
            <a:r>
              <a:rPr lang="zh-CN" altLang="en-US" sz="1800" dirty="0">
                <a:solidFill>
                  <a:schemeClr val="bg2">
                    <a:lumMod val="75000"/>
                  </a:schemeClr>
                </a:solidFill>
                <a:latin typeface="Calibri" panose="020F0502020204030204" pitchFamily="34" charset="0"/>
                <a:ea typeface="黑体" panose="02010609060101010101" pitchFamily="49" charset="-122"/>
              </a:rPr>
              <a:t>拥塞控制</a:t>
            </a:r>
          </a:p>
        </p:txBody>
      </p:sp>
      <p:sp>
        <p:nvSpPr>
          <p:cNvPr id="155" name="圆角矩形 154"/>
          <p:cNvSpPr/>
          <p:nvPr/>
        </p:nvSpPr>
        <p:spPr>
          <a:xfrm>
            <a:off x="700383" y="4197329"/>
            <a:ext cx="7866672" cy="1789490"/>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lnSpc>
                <a:spcPct val="150000"/>
              </a:lnSpc>
              <a:buFont typeface="Wingdings" panose="05000000000000000000" pitchFamily="2" charset="2"/>
              <a:buChar char="l"/>
            </a:pPr>
            <a:r>
              <a:rPr lang="zh-CN" altLang="en-US" sz="1600" dirty="0">
                <a:solidFill>
                  <a:srgbClr val="FFFFFF"/>
                </a:solidFill>
                <a:latin typeface="Calibri" panose="020F0502020204030204" pitchFamily="34" charset="0"/>
                <a:ea typeface="黑体" panose="02010609060101010101" pitchFamily="49" charset="-122"/>
              </a:rPr>
              <a:t>网络拥塞的另一种代价：</a:t>
            </a:r>
            <a:endParaRPr lang="en-US" altLang="zh-CN" sz="1600" dirty="0">
              <a:solidFill>
                <a:srgbClr val="FFFFFF"/>
              </a:solidFill>
              <a:latin typeface="Calibri" panose="020F0502020204030204" pitchFamily="34" charset="0"/>
              <a:ea typeface="黑体" panose="02010609060101010101" pitchFamily="49" charset="-122"/>
            </a:endParaRPr>
          </a:p>
          <a:p>
            <a:pPr marL="540000" lvl="1" indent="-288000">
              <a:lnSpc>
                <a:spcPct val="150000"/>
              </a:lnSpc>
              <a:buClr>
                <a:schemeClr val="bg1"/>
              </a:buClr>
              <a:buFont typeface="Wingdings 3" panose="05040102010807070707" pitchFamily="18" charset="2"/>
              <a:buChar char="ª"/>
            </a:pPr>
            <a:r>
              <a:rPr lang="zh-CN" altLang="en-US" sz="1600" dirty="0">
                <a:solidFill>
                  <a:srgbClr val="FFFFFF"/>
                </a:solidFill>
                <a:latin typeface="Calibri" panose="020F0502020204030204" pitchFamily="34" charset="0"/>
                <a:ea typeface="黑体" panose="02010609060101010101" pitchFamily="49" charset="-122"/>
              </a:rPr>
              <a:t>当一个分组沿一条路径传输过程中被丢弃时，每个上游路由器用于转发该分组而使用的传输容量最终被浪费掉了</a:t>
            </a:r>
          </a:p>
        </p:txBody>
      </p:sp>
      <p:pic>
        <p:nvPicPr>
          <p:cNvPr id="6" name="图片 5"/>
          <p:cNvPicPr>
            <a:picLocks noChangeAspect="1"/>
          </p:cNvPicPr>
          <p:nvPr/>
        </p:nvPicPr>
        <p:blipFill>
          <a:blip r:embed="rId7"/>
          <a:stretch>
            <a:fillRect/>
          </a:stretch>
        </p:blipFill>
        <p:spPr>
          <a:xfrm>
            <a:off x="2862942" y="26293"/>
            <a:ext cx="6281057" cy="3446786"/>
          </a:xfrm>
          <a:prstGeom prst="rect">
            <a:avLst/>
          </a:prstGeom>
        </p:spPr>
      </p:pic>
    </p:spTree>
    <p:custDataLst>
      <p:tags r:id="rId1"/>
    </p:custDataLst>
    <p:extLst>
      <p:ext uri="{BB962C8B-B14F-4D97-AF65-F5344CB8AC3E}">
        <p14:creationId xmlns:p14="http://schemas.microsoft.com/office/powerpoint/2010/main" val="1776874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dissolv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dissolv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dissolv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dissolv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dissolv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55"/>
                                        </p:tgtEl>
                                        <p:attrNameLst>
                                          <p:attrName>style.visibility</p:attrName>
                                        </p:attrNameLst>
                                      </p:cBhvr>
                                      <p:to>
                                        <p:strVal val="visible"/>
                                      </p:to>
                                    </p:set>
                                    <p:animEffect transition="in" filter="dissolve">
                                      <p:cBhvr>
                                        <p:cTn id="37"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Lst>
  </p:timing>
  <p:extLst mod="1"/>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1A7A0873-376A-4A4E-91BA-7081C35D808C}" type="slidenum">
              <a:rPr lang="zh-CN" altLang="en-US" smtClean="0"/>
              <a:pPr/>
              <a:t>39</a:t>
            </a:fld>
            <a:endParaRPr lang="zh-CN" altLang="en-US" dirty="0"/>
          </a:p>
        </p:txBody>
      </p:sp>
      <p:pic>
        <p:nvPicPr>
          <p:cNvPr id="7" name="图片 1" descr="问号11.jpg"/>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130625" y="1763112"/>
            <a:ext cx="3742509" cy="3742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4345576" y="2187817"/>
            <a:ext cx="259079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40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Any </a:t>
            </a:r>
          </a:p>
          <a:p>
            <a:pPr>
              <a:spcBef>
                <a:spcPct val="20000"/>
              </a:spcBef>
              <a:buFont typeface="Wingdings" panose="05000000000000000000" pitchFamily="2" charset="2"/>
              <a:buNone/>
            </a:pPr>
            <a:r>
              <a:rPr lang="en-US" altLang="zh-CN" sz="40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Questions</a:t>
            </a:r>
            <a:endParaRPr lang="zh-CN" altLang="en-US" sz="40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endParaRPr>
          </a:p>
        </p:txBody>
      </p:sp>
      <p:sp>
        <p:nvSpPr>
          <p:cNvPr id="9" name="Text Box 7"/>
          <p:cNvSpPr txBox="1">
            <a:spLocks noChangeArrowheads="1"/>
          </p:cNvSpPr>
          <p:nvPr/>
        </p:nvSpPr>
        <p:spPr bwMode="auto">
          <a:xfrm>
            <a:off x="6936374" y="2187817"/>
            <a:ext cx="1127761"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8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a:t>
            </a:r>
          </a:p>
        </p:txBody>
      </p:sp>
      <p:sp>
        <p:nvSpPr>
          <p:cNvPr id="10" name="Text Box 7"/>
          <p:cNvSpPr txBox="1">
            <a:spLocks noChangeArrowheads="1"/>
          </p:cNvSpPr>
          <p:nvPr/>
        </p:nvSpPr>
        <p:spPr bwMode="auto">
          <a:xfrm>
            <a:off x="5168533" y="4432349"/>
            <a:ext cx="17678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谢谢！</a:t>
            </a:r>
          </a:p>
        </p:txBody>
      </p:sp>
    </p:spTree>
    <p:extLst>
      <p:ext uri="{BB962C8B-B14F-4D97-AF65-F5344CB8AC3E}">
        <p14:creationId xmlns:p14="http://schemas.microsoft.com/office/powerpoint/2010/main" val="268374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6"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80">
                                          <p:stCondLst>
                                            <p:cond delay="0"/>
                                          </p:stCondLst>
                                        </p:cTn>
                                        <p:tgtEl>
                                          <p:spTgt spid="8"/>
                                        </p:tgtEl>
                                      </p:cBhvr>
                                    </p:animEffect>
                                    <p:anim calcmode="lin" valueType="num">
                                      <p:cBhvr>
                                        <p:cTn id="1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7" dur="26">
                                          <p:stCondLst>
                                            <p:cond delay="650"/>
                                          </p:stCondLst>
                                        </p:cTn>
                                        <p:tgtEl>
                                          <p:spTgt spid="8"/>
                                        </p:tgtEl>
                                      </p:cBhvr>
                                      <p:to x="100000" y="60000"/>
                                    </p:animScale>
                                    <p:animScale>
                                      <p:cBhvr>
                                        <p:cTn id="18" dur="166" decel="50000">
                                          <p:stCondLst>
                                            <p:cond delay="676"/>
                                          </p:stCondLst>
                                        </p:cTn>
                                        <p:tgtEl>
                                          <p:spTgt spid="8"/>
                                        </p:tgtEl>
                                      </p:cBhvr>
                                      <p:to x="100000" y="100000"/>
                                    </p:animScale>
                                    <p:animScale>
                                      <p:cBhvr>
                                        <p:cTn id="19" dur="26">
                                          <p:stCondLst>
                                            <p:cond delay="1312"/>
                                          </p:stCondLst>
                                        </p:cTn>
                                        <p:tgtEl>
                                          <p:spTgt spid="8"/>
                                        </p:tgtEl>
                                      </p:cBhvr>
                                      <p:to x="100000" y="80000"/>
                                    </p:animScale>
                                    <p:animScale>
                                      <p:cBhvr>
                                        <p:cTn id="20" dur="166" decel="50000">
                                          <p:stCondLst>
                                            <p:cond delay="1338"/>
                                          </p:stCondLst>
                                        </p:cTn>
                                        <p:tgtEl>
                                          <p:spTgt spid="8"/>
                                        </p:tgtEl>
                                      </p:cBhvr>
                                      <p:to x="100000" y="100000"/>
                                    </p:animScale>
                                    <p:animScale>
                                      <p:cBhvr>
                                        <p:cTn id="21" dur="26">
                                          <p:stCondLst>
                                            <p:cond delay="1642"/>
                                          </p:stCondLst>
                                        </p:cTn>
                                        <p:tgtEl>
                                          <p:spTgt spid="8"/>
                                        </p:tgtEl>
                                      </p:cBhvr>
                                      <p:to x="100000" y="90000"/>
                                    </p:animScale>
                                    <p:animScale>
                                      <p:cBhvr>
                                        <p:cTn id="22" dur="166" decel="50000">
                                          <p:stCondLst>
                                            <p:cond delay="1668"/>
                                          </p:stCondLst>
                                        </p:cTn>
                                        <p:tgtEl>
                                          <p:spTgt spid="8"/>
                                        </p:tgtEl>
                                      </p:cBhvr>
                                      <p:to x="100000" y="100000"/>
                                    </p:animScale>
                                    <p:animScale>
                                      <p:cBhvr>
                                        <p:cTn id="23" dur="26">
                                          <p:stCondLst>
                                            <p:cond delay="1808"/>
                                          </p:stCondLst>
                                        </p:cTn>
                                        <p:tgtEl>
                                          <p:spTgt spid="8"/>
                                        </p:tgtEl>
                                      </p:cBhvr>
                                      <p:to x="100000" y="95000"/>
                                    </p:animScale>
                                    <p:animScale>
                                      <p:cBhvr>
                                        <p:cTn id="24" dur="166" decel="50000">
                                          <p:stCondLst>
                                            <p:cond delay="1834"/>
                                          </p:stCondLst>
                                        </p:cTn>
                                        <p:tgtEl>
                                          <p:spTgt spid="8"/>
                                        </p:tgtEl>
                                      </p:cBhvr>
                                      <p:to x="100000" y="100000"/>
                                    </p:animScale>
                                  </p:childTnLst>
                                </p:cTn>
                              </p:par>
                            </p:childTnLst>
                          </p:cTn>
                        </p:par>
                        <p:par>
                          <p:cTn id="25" fill="hold">
                            <p:stCondLst>
                              <p:cond delay="2500"/>
                            </p:stCondLst>
                            <p:childTnLst>
                              <p:par>
                                <p:cTn id="26" presetID="38" presetClass="entr" presetSubtype="0" accel="50000" fill="hold" grpId="0" nodeType="afterEffect">
                                  <p:stCondLst>
                                    <p:cond delay="0"/>
                                  </p:stCondLst>
                                  <p:iterate type="lt">
                                    <p:tmPct val="50000"/>
                                  </p:iterate>
                                  <p:childTnLst>
                                    <p:set>
                                      <p:cBhvr>
                                        <p:cTn id="27" dur="1" fill="hold">
                                          <p:stCondLst>
                                            <p:cond delay="0"/>
                                          </p:stCondLst>
                                        </p:cTn>
                                        <p:tgtEl>
                                          <p:spTgt spid="9"/>
                                        </p:tgtEl>
                                        <p:attrNameLst>
                                          <p:attrName>style.visibility</p:attrName>
                                        </p:attrNameLst>
                                      </p:cBhvr>
                                      <p:to>
                                        <p:strVal val="visible"/>
                                      </p:to>
                                    </p:set>
                                    <p:set>
                                      <p:cBhvr>
                                        <p:cTn id="28" dur="455" fill="hold">
                                          <p:stCondLst>
                                            <p:cond delay="0"/>
                                          </p:stCondLst>
                                        </p:cTn>
                                        <p:tgtEl>
                                          <p:spTgt spid="9"/>
                                        </p:tgtEl>
                                        <p:attrNameLst>
                                          <p:attrName>style.rotation</p:attrName>
                                        </p:attrNameLst>
                                      </p:cBhvr>
                                      <p:to>
                                        <p:strVal val="-45.0"/>
                                      </p:to>
                                    </p:set>
                                    <p:anim calcmode="lin" valueType="num">
                                      <p:cBhvr>
                                        <p:cTn id="29" dur="455" fill="hold">
                                          <p:stCondLst>
                                            <p:cond delay="455"/>
                                          </p:stCondLst>
                                        </p:cTn>
                                        <p:tgtEl>
                                          <p:spTgt spid="9"/>
                                        </p:tgtEl>
                                        <p:attrNameLst>
                                          <p:attrName>style.rotation</p:attrName>
                                        </p:attrNameLst>
                                      </p:cBhvr>
                                      <p:tavLst>
                                        <p:tav tm="0">
                                          <p:val>
                                            <p:fltVal val="-45"/>
                                          </p:val>
                                        </p:tav>
                                        <p:tav tm="69900">
                                          <p:val>
                                            <p:fltVal val="45"/>
                                          </p:val>
                                        </p:tav>
                                        <p:tav tm="100000">
                                          <p:val>
                                            <p:fltVal val="0"/>
                                          </p:val>
                                        </p:tav>
                                      </p:tavLst>
                                    </p:anim>
                                    <p:anim calcmode="lin" valueType="num">
                                      <p:cBhvr>
                                        <p:cTn id="30" dur="455" fill="hold">
                                          <p:stCondLst>
                                            <p:cond delay="0"/>
                                          </p:stCondLst>
                                        </p:cTn>
                                        <p:tgtEl>
                                          <p:spTgt spid="9"/>
                                        </p:tgtEl>
                                        <p:attrNameLst>
                                          <p:attrName>ppt_y</p:attrName>
                                        </p:attrNameLst>
                                      </p:cBhvr>
                                      <p:tavLst>
                                        <p:tav tm="0">
                                          <p:val>
                                            <p:strVal val="#ppt_y-1"/>
                                          </p:val>
                                        </p:tav>
                                        <p:tav tm="100000">
                                          <p:val>
                                            <p:strVal val="#ppt_y-(0.354*#ppt_w-0.172*#ppt_h)"/>
                                          </p:val>
                                        </p:tav>
                                      </p:tavLst>
                                    </p:anim>
                                    <p:anim calcmode="lin" valueType="num">
                                      <p:cBhvr>
                                        <p:cTn id="31" dur="156" decel="50000" autoRev="1" fill="hold">
                                          <p:stCondLst>
                                            <p:cond delay="455"/>
                                          </p:stCondLst>
                                        </p:cTn>
                                        <p:tgtEl>
                                          <p:spTgt spid="9"/>
                                        </p:tgtEl>
                                        <p:attrNameLst>
                                          <p:attrName>ppt_y</p:attrName>
                                        </p:attrNameLst>
                                      </p:cBhvr>
                                      <p:tavLst>
                                        <p:tav tm="0">
                                          <p:val>
                                            <p:strVal val="#ppt_y-(0.354*#ppt_w-0.172*#ppt_h)"/>
                                          </p:val>
                                        </p:tav>
                                        <p:tav tm="100000">
                                          <p:val>
                                            <p:strVal val="#ppt_y-(0.354*#ppt_w-0.172*#ppt_h)-#ppt_h/2"/>
                                          </p:val>
                                        </p:tav>
                                      </p:tavLst>
                                    </p:anim>
                                    <p:anim calcmode="lin" valueType="num">
                                      <p:cBhvr>
                                        <p:cTn id="32" dur="136" fill="hold">
                                          <p:stCondLst>
                                            <p:cond delay="864"/>
                                          </p:stCondLst>
                                        </p:cTn>
                                        <p:tgtEl>
                                          <p:spTgt spid="9"/>
                                        </p:tgtEl>
                                        <p:attrNameLst>
                                          <p:attrName>ppt_y</p:attrName>
                                        </p:attrNameLst>
                                      </p:cBhvr>
                                      <p:tavLst>
                                        <p:tav tm="0">
                                          <p:val>
                                            <p:strVal val="#ppt_y-(0.354*#ppt_w-0.172*#ppt_h)"/>
                                          </p:val>
                                        </p:tav>
                                        <p:tav tm="100000">
                                          <p:val>
                                            <p:strVal val="#ppt_y"/>
                                          </p:val>
                                        </p:tav>
                                      </p:tavLst>
                                    </p:anim>
                                  </p:childTnLst>
                                </p:cTn>
                              </p:par>
                            </p:childTnLst>
                          </p:cTn>
                        </p:par>
                        <p:par>
                          <p:cTn id="33" fill="hold">
                            <p:stCondLst>
                              <p:cond delay="3500"/>
                            </p:stCondLst>
                            <p:childTnLst>
                              <p:par>
                                <p:cTn id="34" presetID="9"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dissolv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触发传输</a:t>
            </a:r>
          </a:p>
        </p:txBody>
      </p:sp>
      <p:sp>
        <p:nvSpPr>
          <p:cNvPr id="3" name="内容占位符 2"/>
          <p:cNvSpPr>
            <a:spLocks noGrp="1"/>
          </p:cNvSpPr>
          <p:nvPr>
            <p:ph idx="1"/>
          </p:nvPr>
        </p:nvSpPr>
        <p:spPr>
          <a:xfrm>
            <a:off x="457199" y="1444978"/>
            <a:ext cx="8579553" cy="5260621"/>
          </a:xfrm>
        </p:spPr>
        <p:txBody>
          <a:bodyPr/>
          <a:lstStyle/>
          <a:p>
            <a:r>
              <a:rPr lang="zh-CN" altLang="en-US" dirty="0"/>
              <a:t>当有窗口大小的限制时</a:t>
            </a:r>
            <a:endParaRPr lang="en-US" altLang="zh-CN" dirty="0"/>
          </a:p>
          <a:p>
            <a:pPr lvl="1"/>
            <a:r>
              <a:rPr lang="zh-CN" altLang="en-US" dirty="0"/>
              <a:t>当发送缓存已经有</a:t>
            </a:r>
            <a:r>
              <a:rPr lang="en-US" altLang="zh-CN" dirty="0"/>
              <a:t>MSS</a:t>
            </a:r>
            <a:r>
              <a:rPr lang="zh-CN" altLang="en-US" dirty="0"/>
              <a:t>字节，但接收方允许的窗口小于</a:t>
            </a:r>
            <a:r>
              <a:rPr lang="en-US" altLang="zh-CN" dirty="0"/>
              <a:t>MSS</a:t>
            </a:r>
          </a:p>
          <a:p>
            <a:pPr lvl="1"/>
            <a:r>
              <a:rPr lang="zh-CN" altLang="en-US" dirty="0"/>
              <a:t>等待？还是发送？</a:t>
            </a:r>
            <a:endParaRPr lang="en-US" altLang="zh-CN" dirty="0"/>
          </a:p>
          <a:p>
            <a:pPr lvl="2"/>
            <a:r>
              <a:rPr lang="zh-CN" altLang="en-US" dirty="0"/>
              <a:t>等待，无法确定需等待多久窗口才能进一步打开</a:t>
            </a:r>
            <a:endParaRPr lang="en-US" altLang="zh-CN" dirty="0"/>
          </a:p>
          <a:p>
            <a:pPr lvl="2"/>
            <a:r>
              <a:rPr lang="zh-CN" altLang="en-US" dirty="0"/>
              <a:t>发送，一味利用任何可用窗口，会导致</a:t>
            </a:r>
            <a:r>
              <a:rPr lang="zh-CN" altLang="en-US" dirty="0">
                <a:solidFill>
                  <a:schemeClr val="accent5">
                    <a:lumMod val="50000"/>
                  </a:schemeClr>
                </a:solidFill>
              </a:rPr>
              <a:t>糊涂窗口综合症</a:t>
            </a:r>
            <a:endParaRPr lang="en-US" altLang="zh-CN" dirty="0">
              <a:solidFill>
                <a:schemeClr val="accent5">
                  <a:lumMod val="50000"/>
                </a:schemeClr>
              </a:solidFill>
            </a:endParaRPr>
          </a:p>
          <a:p>
            <a:pPr>
              <a:spcBef>
                <a:spcPts val="1800"/>
              </a:spcBef>
            </a:pPr>
            <a:r>
              <a:rPr lang="zh-CN" altLang="en-US" dirty="0"/>
              <a:t>糊涂窗口综合症 </a:t>
            </a:r>
            <a:r>
              <a:rPr lang="en-US" altLang="zh-CN" dirty="0"/>
              <a:t>(silly window syndrome)</a:t>
            </a:r>
          </a:p>
          <a:p>
            <a:pPr lvl="1"/>
            <a:r>
              <a:rPr lang="zh-CN" altLang="en-US" sz="1800" dirty="0"/>
              <a:t>接收进程读取数据速度较慢，接收缓存每当有少量空闲就向发送端确认，打开一个小窗口</a:t>
            </a:r>
            <a:endParaRPr lang="en-US" altLang="zh-CN" sz="1800" dirty="0"/>
          </a:p>
          <a:p>
            <a:pPr lvl="1"/>
            <a:r>
              <a:rPr lang="zh-CN" altLang="en-US" sz="1800" dirty="0"/>
              <a:t>发送方收到确认后，尽管窗口打开很小，也立刻将允许的窗口用完，发送包含数据很少的报文段</a:t>
            </a:r>
            <a:endParaRPr lang="en-US" altLang="zh-CN" sz="1800" dirty="0"/>
          </a:p>
          <a:p>
            <a:pPr lvl="1"/>
            <a:r>
              <a:rPr lang="zh-CN" altLang="en-US" sz="1800" dirty="0"/>
              <a:t>小报文段充满网络，传输效率低</a:t>
            </a:r>
            <a:endParaRPr lang="en-US" altLang="zh-CN" sz="1800" dirty="0"/>
          </a:p>
          <a:p>
            <a:pPr lvl="2"/>
            <a:r>
              <a:rPr lang="zh-CN" altLang="en-US" sz="1600" dirty="0"/>
              <a:t>极端的例子，接收端缓存已满，每读取一个</a:t>
            </a:r>
            <a:r>
              <a:rPr lang="en-US" altLang="zh-CN" sz="1600" dirty="0"/>
              <a:t>1</a:t>
            </a:r>
            <a:r>
              <a:rPr lang="zh-CN" altLang="en-US" sz="1600" dirty="0"/>
              <a:t>字节，确认并打开</a:t>
            </a:r>
            <a:r>
              <a:rPr lang="en-US" altLang="zh-CN" sz="1600" dirty="0"/>
              <a:t>1</a:t>
            </a:r>
            <a:r>
              <a:rPr lang="zh-CN" altLang="en-US" sz="1600" dirty="0"/>
              <a:t>字节窗口，发送方收到后再发送</a:t>
            </a:r>
            <a:r>
              <a:rPr lang="en-US" altLang="zh-CN" sz="1600" dirty="0"/>
              <a:t>1</a:t>
            </a:r>
            <a:r>
              <a:rPr lang="zh-CN" altLang="en-US" sz="1600" dirty="0"/>
              <a:t>字节，如此以往，每个报文段仅</a:t>
            </a:r>
            <a:r>
              <a:rPr lang="en-US" altLang="zh-CN" sz="1600" dirty="0"/>
              <a:t>1</a:t>
            </a:r>
            <a:r>
              <a:rPr lang="zh-CN" altLang="en-US" sz="1600" dirty="0"/>
              <a:t>字节数据，</a:t>
            </a:r>
            <a:r>
              <a:rPr lang="en-US" altLang="zh-CN" sz="1600" dirty="0"/>
              <a:t>TCP</a:t>
            </a:r>
            <a:r>
              <a:rPr lang="zh-CN" altLang="en-US" sz="1600" dirty="0"/>
              <a:t>及</a:t>
            </a:r>
            <a:r>
              <a:rPr lang="en-US" altLang="zh-CN" sz="1600" dirty="0"/>
              <a:t>IP</a:t>
            </a:r>
            <a:r>
              <a:rPr lang="zh-CN" altLang="en-US" sz="1600" dirty="0"/>
              <a:t>首部至少</a:t>
            </a:r>
            <a:r>
              <a:rPr lang="en-US" altLang="zh-CN" sz="1600" dirty="0"/>
              <a:t>40</a:t>
            </a:r>
            <a:r>
              <a:rPr lang="zh-CN" altLang="en-US" sz="1600" dirty="0"/>
              <a:t>字节，传输效率低</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a:solidFill>
                  <a:schemeClr val="bg2">
                    <a:lumMod val="75000"/>
                  </a:schemeClr>
                </a:solidFill>
                <a:latin typeface="Calibri" panose="020F0502020204030204" pitchFamily="34" charset="0"/>
                <a:ea typeface="黑体" panose="02010609060101010101" pitchFamily="49" charset="-122"/>
              </a:rPr>
              <a:t>5.3.6   </a:t>
            </a:r>
            <a:r>
              <a:rPr lang="zh-CN" altLang="en-US" sz="1800" dirty="0">
                <a:solidFill>
                  <a:schemeClr val="bg2">
                    <a:lumMod val="75000"/>
                  </a:schemeClr>
                </a:solidFill>
                <a:latin typeface="Calibri" panose="020F0502020204030204" pitchFamily="34" charset="0"/>
                <a:ea typeface="黑体" panose="02010609060101010101" pitchFamily="49" charset="-122"/>
              </a:rPr>
              <a:t>触发传输</a:t>
            </a:r>
          </a:p>
        </p:txBody>
      </p:sp>
      <p:sp>
        <p:nvSpPr>
          <p:cNvPr id="8" name="矩形 7"/>
          <p:cNvSpPr/>
          <p:nvPr/>
        </p:nvSpPr>
        <p:spPr>
          <a:xfrm>
            <a:off x="6459393" y="1600595"/>
            <a:ext cx="2364750" cy="369332"/>
          </a:xfrm>
          <a:prstGeom prst="rect">
            <a:avLst/>
          </a:prstGeom>
        </p:spPr>
        <p:txBody>
          <a:bodyPr wrap="none">
            <a:spAutoFit/>
          </a:bodyPr>
          <a:lstStyle/>
          <a:p>
            <a:r>
              <a:rPr lang="zh-CN" altLang="en-US" i="1" dirty="0">
                <a:solidFill>
                  <a:schemeClr val="accent5">
                    <a:lumMod val="50000"/>
                  </a:schemeClr>
                </a:solidFill>
              </a:rPr>
              <a:t>最大报文段长度 </a:t>
            </a:r>
            <a:r>
              <a:rPr lang="en-US" altLang="zh-CN" i="1" dirty="0">
                <a:solidFill>
                  <a:schemeClr val="accent5">
                    <a:lumMod val="50000"/>
                  </a:schemeClr>
                </a:solidFill>
              </a:rPr>
              <a:t>MSS</a:t>
            </a:r>
            <a:endParaRPr lang="zh-CN" altLang="en-US" dirty="0"/>
          </a:p>
        </p:txBody>
      </p:sp>
    </p:spTree>
    <p:custDataLst>
      <p:tags r:id="rId1"/>
    </p:custDataLst>
    <p:extLst>
      <p:ext uri="{BB962C8B-B14F-4D97-AF65-F5344CB8AC3E}">
        <p14:creationId xmlns:p14="http://schemas.microsoft.com/office/powerpoint/2010/main" val="138953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ssolv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dissolv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199" y="1444978"/>
            <a:ext cx="8579553" cy="5260621"/>
          </a:xfrm>
        </p:spPr>
        <p:txBody>
          <a:bodyPr/>
          <a:lstStyle/>
          <a:p>
            <a:pPr>
              <a:spcBef>
                <a:spcPts val="1800"/>
              </a:spcBef>
            </a:pPr>
            <a:r>
              <a:rPr lang="zh-CN" altLang="en-US" dirty="0"/>
              <a:t>糊涂窗口综合症 </a:t>
            </a:r>
            <a:r>
              <a:rPr lang="en-US" altLang="zh-CN" dirty="0"/>
              <a:t>(silly window syndrome)</a:t>
            </a:r>
            <a:endParaRPr lang="zh-CN" altLang="en-US" sz="1600" dirty="0"/>
          </a:p>
        </p:txBody>
      </p:sp>
      <p:sp>
        <p:nvSpPr>
          <p:cNvPr id="6" name="文本框 5"/>
          <p:cNvSpPr txBox="1"/>
          <p:nvPr/>
        </p:nvSpPr>
        <p:spPr>
          <a:xfrm>
            <a:off x="228398" y="2263235"/>
            <a:ext cx="8701476" cy="168728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252000" tIns="0" bIns="0" rtlCol="0" anchor="ctr"/>
          <a:lstStyle>
            <a:defPPr>
              <a:defRPr lang="zh-CN"/>
            </a:defPPr>
            <a:lvl1pPr>
              <a:defRPr>
                <a:solidFill>
                  <a:schemeClr val="lt1"/>
                </a:solidFill>
                <a:latin typeface="黑体" panose="02010609060101010101" pitchFamily="49" charset="-122"/>
                <a:ea typeface="黑体" panose="02010609060101010101" pitchFamily="49"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indent="-285750">
              <a:buFont typeface="Wingdings" panose="05000000000000000000" pitchFamily="2" charset="2"/>
              <a:buChar char="¥"/>
            </a:pPr>
            <a:r>
              <a:rPr lang="zh-CN" altLang="en-US" sz="2000" dirty="0"/>
              <a:t>根本原因</a:t>
            </a:r>
            <a:endParaRPr lang="en-US" altLang="zh-CN" sz="2000" dirty="0"/>
          </a:p>
          <a:p>
            <a:pPr marL="648000" lvl="1" indent="-342900">
              <a:lnSpc>
                <a:spcPct val="150000"/>
              </a:lnSpc>
              <a:spcBef>
                <a:spcPts val="600"/>
              </a:spcBef>
              <a:buClr>
                <a:schemeClr val="bg1"/>
              </a:buClr>
              <a:buFont typeface="Wingdings 3" panose="05040102010807070707" pitchFamily="18" charset="2"/>
              <a:buChar char="ª"/>
            </a:pPr>
            <a:r>
              <a:rPr lang="zh-CN" altLang="en-US" dirty="0">
                <a:latin typeface="Calibri" panose="020F0502020204030204" pitchFamily="34" charset="0"/>
                <a:ea typeface="黑体" panose="02010609060101010101" pitchFamily="49" charset="-122"/>
              </a:rPr>
              <a:t>发送方传送小报文段</a:t>
            </a:r>
            <a:endParaRPr lang="en-US" altLang="zh-CN" dirty="0">
              <a:latin typeface="Calibri" panose="020F0502020204030204" pitchFamily="34" charset="0"/>
              <a:ea typeface="黑体" panose="02010609060101010101" pitchFamily="49" charset="-122"/>
            </a:endParaRPr>
          </a:p>
          <a:p>
            <a:pPr marL="936000" lvl="2" indent="-216000">
              <a:buClr>
                <a:schemeClr val="bg1"/>
              </a:buClr>
              <a:buFont typeface="Wingdings 2" panose="05020102010507070707" pitchFamily="18" charset="2"/>
              <a:buChar char=""/>
            </a:pPr>
            <a:r>
              <a:rPr lang="zh-CN" altLang="en-US" dirty="0">
                <a:latin typeface="Calibri" panose="020F0502020204030204" pitchFamily="34" charset="0"/>
                <a:ea typeface="黑体" panose="02010609060101010101" pitchFamily="49" charset="-122"/>
              </a:rPr>
              <a:t>绝对禁止发送小报文段不可能，如</a:t>
            </a:r>
            <a:r>
              <a:rPr lang="en-US" altLang="zh-CN" dirty="0">
                <a:latin typeface="Calibri" panose="020F0502020204030204" pitchFamily="34" charset="0"/>
                <a:ea typeface="黑体" panose="02010609060101010101" pitchFamily="49" charset="-122"/>
              </a:rPr>
              <a:t>push</a:t>
            </a:r>
            <a:r>
              <a:rPr lang="zh-CN" altLang="en-US" dirty="0">
                <a:latin typeface="Calibri" panose="020F0502020204030204" pitchFamily="34" charset="0"/>
                <a:ea typeface="黑体" panose="02010609060101010101" pitchFamily="49" charset="-122"/>
              </a:rPr>
              <a:t>操作</a:t>
            </a:r>
            <a:endParaRPr lang="en-US" altLang="zh-CN" dirty="0">
              <a:latin typeface="Calibri" panose="020F0502020204030204" pitchFamily="34" charset="0"/>
              <a:ea typeface="黑体" panose="02010609060101010101" pitchFamily="49" charset="-122"/>
            </a:endParaRPr>
          </a:p>
          <a:p>
            <a:pPr marL="648000" lvl="1" indent="-342900">
              <a:lnSpc>
                <a:spcPct val="150000"/>
              </a:lnSpc>
              <a:spcBef>
                <a:spcPts val="600"/>
              </a:spcBef>
              <a:buClr>
                <a:schemeClr val="bg1"/>
              </a:buClr>
              <a:buFont typeface="Wingdings 3" panose="05040102010807070707" pitchFamily="18" charset="2"/>
              <a:buChar char="ª"/>
            </a:pPr>
            <a:r>
              <a:rPr lang="zh-CN" altLang="en-US" dirty="0">
                <a:latin typeface="Calibri" panose="020F0502020204030204" pitchFamily="34" charset="0"/>
                <a:ea typeface="黑体" panose="02010609060101010101" pitchFamily="49" charset="-122"/>
              </a:rPr>
              <a:t>接收方打开小窗口</a:t>
            </a:r>
            <a:endParaRPr lang="en-US" altLang="zh-CN" dirty="0">
              <a:latin typeface="Calibri" panose="020F0502020204030204" pitchFamily="34" charset="0"/>
              <a:ea typeface="黑体" panose="02010609060101010101" pitchFamily="49" charset="-122"/>
            </a:endParaRPr>
          </a:p>
        </p:txBody>
      </p:sp>
      <p:sp>
        <p:nvSpPr>
          <p:cNvPr id="2" name="标题 1"/>
          <p:cNvSpPr>
            <a:spLocks noGrp="1"/>
          </p:cNvSpPr>
          <p:nvPr>
            <p:ph type="title"/>
          </p:nvPr>
        </p:nvSpPr>
        <p:spPr/>
        <p:txBody>
          <a:bodyPr/>
          <a:lstStyle/>
          <a:p>
            <a:r>
              <a:rPr lang="zh-CN" altLang="en-US" dirty="0"/>
              <a:t>触发传输</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a:solidFill>
                  <a:schemeClr val="bg2">
                    <a:lumMod val="75000"/>
                  </a:schemeClr>
                </a:solidFill>
                <a:latin typeface="Calibri" panose="020F0502020204030204" pitchFamily="34" charset="0"/>
                <a:ea typeface="黑体" panose="02010609060101010101" pitchFamily="49" charset="-122"/>
              </a:rPr>
              <a:t>5.3.6   </a:t>
            </a:r>
            <a:r>
              <a:rPr lang="zh-CN" altLang="en-US" sz="1800" dirty="0">
                <a:solidFill>
                  <a:schemeClr val="bg2">
                    <a:lumMod val="75000"/>
                  </a:schemeClr>
                </a:solidFill>
                <a:latin typeface="Calibri" panose="020F0502020204030204" pitchFamily="34" charset="0"/>
                <a:ea typeface="黑体" panose="02010609060101010101" pitchFamily="49" charset="-122"/>
              </a:rPr>
              <a:t>触发传输</a:t>
            </a:r>
          </a:p>
        </p:txBody>
      </p:sp>
      <p:sp>
        <p:nvSpPr>
          <p:cNvPr id="7" name="文本框 6"/>
          <p:cNvSpPr txBox="1"/>
          <p:nvPr/>
        </p:nvSpPr>
        <p:spPr>
          <a:xfrm>
            <a:off x="228398" y="3961410"/>
            <a:ext cx="8701476" cy="213063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252000" tIns="0" bIns="0" rtlCol="0" anchor="ctr"/>
          <a:lstStyle>
            <a:defPPr>
              <a:defRPr lang="zh-CN"/>
            </a:defPPr>
            <a:lvl1pPr>
              <a:defRPr>
                <a:solidFill>
                  <a:schemeClr val="lt1"/>
                </a:solidFill>
                <a:latin typeface="黑体" panose="02010609060101010101" pitchFamily="49" charset="-122"/>
                <a:ea typeface="黑体" panose="02010609060101010101" pitchFamily="49"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lvl="0" indent="-285750">
              <a:buFont typeface="Wingdings" panose="05000000000000000000" pitchFamily="2" charset="2"/>
              <a:buChar char="¥"/>
            </a:pPr>
            <a:r>
              <a:rPr lang="zh-CN" altLang="en-US" sz="2000" dirty="0"/>
              <a:t>如何缓解</a:t>
            </a:r>
            <a:endParaRPr lang="en-US" altLang="zh-CN" sz="2000" dirty="0"/>
          </a:p>
          <a:p>
            <a:pPr marL="648000" lvl="1" indent="-342900">
              <a:lnSpc>
                <a:spcPct val="150000"/>
              </a:lnSpc>
              <a:spcBef>
                <a:spcPts val="600"/>
              </a:spcBef>
              <a:buClr>
                <a:srgbClr val="FFFFFF"/>
              </a:buClr>
              <a:buFont typeface="Wingdings 3" panose="05040102010807070707" pitchFamily="18" charset="2"/>
              <a:buChar char="ª"/>
            </a:pPr>
            <a:r>
              <a:rPr lang="zh-CN" altLang="en-US" dirty="0">
                <a:latin typeface="Calibri" panose="020F0502020204030204" pitchFamily="34" charset="0"/>
                <a:ea typeface="黑体" panose="02010609060101010101" pitchFamily="49" charset="-122"/>
              </a:rPr>
              <a:t>接收方等待一段时间，直到足够空间容纳</a:t>
            </a:r>
            <a:r>
              <a:rPr lang="en-US" altLang="zh-CN" dirty="0">
                <a:latin typeface="Calibri" panose="020F0502020204030204" pitchFamily="34" charset="0"/>
                <a:ea typeface="黑体" panose="02010609060101010101" pitchFamily="49" charset="-122"/>
              </a:rPr>
              <a:t>MSS</a:t>
            </a:r>
            <a:r>
              <a:rPr lang="zh-CN" altLang="en-US" dirty="0">
                <a:latin typeface="Calibri" panose="020F0502020204030204" pitchFamily="34" charset="0"/>
                <a:ea typeface="黑体" panose="02010609060101010101" pitchFamily="49" charset="-122"/>
              </a:rPr>
              <a:t>数据，或接收缓存达到一定比例空闲（可设置阈值），再向发送端发确认报文段，通知当前窗口大小</a:t>
            </a:r>
            <a:endParaRPr lang="en-US" altLang="zh-CN" dirty="0">
              <a:latin typeface="Calibri" panose="020F0502020204030204" pitchFamily="34" charset="0"/>
              <a:ea typeface="黑体" panose="02010609060101010101" pitchFamily="49" charset="-122"/>
            </a:endParaRPr>
          </a:p>
          <a:p>
            <a:pPr marL="648000" lvl="1" indent="-342900">
              <a:lnSpc>
                <a:spcPct val="150000"/>
              </a:lnSpc>
              <a:spcBef>
                <a:spcPts val="600"/>
              </a:spcBef>
              <a:buClr>
                <a:srgbClr val="FFFFFF"/>
              </a:buClr>
              <a:buFont typeface="Wingdings 3" panose="05040102010807070707" pitchFamily="18" charset="2"/>
              <a:buChar char="ª"/>
            </a:pPr>
            <a:r>
              <a:rPr lang="zh-CN" altLang="en-US" dirty="0">
                <a:latin typeface="Calibri" panose="020F0502020204030204" pitchFamily="34" charset="0"/>
                <a:ea typeface="黑体" panose="02010609060101010101" pitchFamily="49" charset="-122"/>
              </a:rPr>
              <a:t>等待时间太长，达不到条件怎么办？仍是一个难确定的事情（数量？时间？）</a:t>
            </a:r>
            <a:endParaRPr lang="en-US" altLang="zh-CN" dirty="0">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286518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触发传输</a:t>
            </a:r>
          </a:p>
        </p:txBody>
      </p:sp>
      <p:sp>
        <p:nvSpPr>
          <p:cNvPr id="3" name="内容占位符 2"/>
          <p:cNvSpPr>
            <a:spLocks noGrp="1"/>
          </p:cNvSpPr>
          <p:nvPr>
            <p:ph idx="1"/>
          </p:nvPr>
        </p:nvSpPr>
        <p:spPr>
          <a:xfrm>
            <a:off x="457199" y="1444978"/>
            <a:ext cx="8579553" cy="5260621"/>
          </a:xfrm>
        </p:spPr>
        <p:txBody>
          <a:bodyPr/>
          <a:lstStyle/>
          <a:p>
            <a:r>
              <a:rPr lang="en-US" altLang="zh-CN" dirty="0"/>
              <a:t>Nagle</a:t>
            </a:r>
            <a:r>
              <a:rPr lang="zh-CN" altLang="en-US" dirty="0"/>
              <a:t>算法</a:t>
            </a:r>
          </a:p>
          <a:p>
            <a:pPr lvl="1">
              <a:lnSpc>
                <a:spcPct val="150000"/>
              </a:lnSpc>
            </a:pPr>
            <a:r>
              <a:rPr lang="zh-CN" altLang="en-US" dirty="0"/>
              <a:t>若发送方有数据要发送但打开的窗口小于</a:t>
            </a:r>
            <a:r>
              <a:rPr lang="en-US" altLang="zh-CN" dirty="0"/>
              <a:t>MSS</a:t>
            </a:r>
            <a:r>
              <a:rPr lang="zh-CN" altLang="en-US" dirty="0"/>
              <a:t>，等待一段时间</a:t>
            </a:r>
            <a:endParaRPr lang="en-US" altLang="zh-CN" dirty="0"/>
          </a:p>
          <a:p>
            <a:pPr lvl="2">
              <a:lnSpc>
                <a:spcPct val="150000"/>
              </a:lnSpc>
            </a:pPr>
            <a:r>
              <a:rPr lang="zh-CN" altLang="en-US" dirty="0"/>
              <a:t>等待时间太长，不利于</a:t>
            </a:r>
            <a:r>
              <a:rPr lang="en-US" altLang="zh-CN" dirty="0"/>
              <a:t>telnet</a:t>
            </a:r>
            <a:r>
              <a:rPr lang="zh-CN" altLang="en-US" dirty="0"/>
              <a:t>等交互式应用</a:t>
            </a:r>
            <a:endParaRPr lang="en-US" altLang="zh-CN" dirty="0"/>
          </a:p>
          <a:p>
            <a:pPr lvl="2">
              <a:lnSpc>
                <a:spcPct val="150000"/>
              </a:lnSpc>
            </a:pPr>
            <a:r>
              <a:rPr lang="zh-CN" altLang="en-US" dirty="0"/>
              <a:t>等待时间太短，发出很多小报文段，导致糊涂窗口综合症</a:t>
            </a:r>
            <a:endParaRPr lang="en-US" altLang="zh-CN" dirty="0"/>
          </a:p>
          <a:p>
            <a:pPr lvl="1">
              <a:lnSpc>
                <a:spcPct val="150000"/>
              </a:lnSpc>
            </a:pPr>
            <a:r>
              <a:rPr lang="zh-CN" altLang="en-US" dirty="0"/>
              <a:t>引入一个定时器</a:t>
            </a:r>
            <a:endParaRPr lang="en-US" altLang="zh-CN" dirty="0"/>
          </a:p>
          <a:p>
            <a:pPr lvl="2">
              <a:lnSpc>
                <a:spcPct val="150000"/>
              </a:lnSpc>
            </a:pPr>
            <a:r>
              <a:rPr lang="zh-CN" altLang="en-US" dirty="0"/>
              <a:t>非基于时钟的定时器</a:t>
            </a:r>
            <a:endParaRPr lang="en-US" altLang="zh-CN" dirty="0"/>
          </a:p>
          <a:p>
            <a:pPr lvl="2">
              <a:lnSpc>
                <a:spcPct val="150000"/>
              </a:lnSpc>
            </a:pPr>
            <a:r>
              <a:rPr lang="zh-CN" altLang="en-US" dirty="0"/>
              <a:t>引入自计时 </a:t>
            </a:r>
            <a:r>
              <a:rPr lang="en-US" altLang="zh-CN" dirty="0"/>
              <a:t>(self-clocking) </a:t>
            </a:r>
            <a:r>
              <a:rPr lang="zh-CN" altLang="en-US" dirty="0"/>
              <a:t>方案</a:t>
            </a:r>
            <a:endParaRPr lang="en-US" altLang="zh-CN" dirty="0"/>
          </a:p>
          <a:p>
            <a:pPr lvl="3">
              <a:lnSpc>
                <a:spcPct val="150000"/>
              </a:lnSpc>
            </a:pPr>
            <a:r>
              <a:rPr lang="zh-CN" altLang="en-US" dirty="0"/>
              <a:t>将接收方回复的</a:t>
            </a:r>
            <a:r>
              <a:rPr lang="en-US" altLang="zh-CN" dirty="0"/>
              <a:t>ACK</a:t>
            </a:r>
            <a:r>
              <a:rPr lang="zh-CN" altLang="en-US" dirty="0"/>
              <a:t>作为激活定时器的条件，触发传输下一个报文段</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a:solidFill>
                  <a:schemeClr val="bg2">
                    <a:lumMod val="75000"/>
                  </a:schemeClr>
                </a:solidFill>
                <a:latin typeface="Calibri" panose="020F0502020204030204" pitchFamily="34" charset="0"/>
                <a:ea typeface="黑体" panose="02010609060101010101" pitchFamily="49" charset="-122"/>
              </a:rPr>
              <a:t>5.3.6   </a:t>
            </a:r>
            <a:r>
              <a:rPr lang="zh-CN" altLang="en-US" sz="1800" dirty="0">
                <a:solidFill>
                  <a:schemeClr val="bg2">
                    <a:lumMod val="75000"/>
                  </a:schemeClr>
                </a:solidFill>
                <a:latin typeface="Calibri" panose="020F0502020204030204" pitchFamily="34" charset="0"/>
                <a:ea typeface="黑体" panose="02010609060101010101" pitchFamily="49" charset="-122"/>
              </a:rPr>
              <a:t>触发传输</a:t>
            </a:r>
          </a:p>
        </p:txBody>
      </p:sp>
    </p:spTree>
    <p:custDataLst>
      <p:tags r:id="rId1"/>
    </p:custDataLst>
    <p:extLst>
      <p:ext uri="{BB962C8B-B14F-4D97-AF65-F5344CB8AC3E}">
        <p14:creationId xmlns:p14="http://schemas.microsoft.com/office/powerpoint/2010/main" val="168823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par>
                          <p:cTn id="28" fill="hold">
                            <p:stCondLst>
                              <p:cond delay="500"/>
                            </p:stCondLst>
                            <p:childTnLst>
                              <p:par>
                                <p:cTn id="29" presetID="9" presetClass="entr" presetSubtype="0"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dissolv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dissolve">
                                      <p:cBhvr>
                                        <p:cTn id="36" dur="500"/>
                                        <p:tgtEl>
                                          <p:spTgt spid="3">
                                            <p:txEl>
                                              <p:pRg st="6" end="6"/>
                                            </p:txEl>
                                          </p:spTgt>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dissolv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nodeType="clickEffect">
                                  <p:stCondLst>
                                    <p:cond delay="0"/>
                                  </p:stCondLst>
                                  <p:childTnLst>
                                    <p:animEffect transition="out" filter="wipe(down)">
                                      <p:cBhvr>
                                        <p:cTn id="44" dur="500"/>
                                        <p:tgtEl>
                                          <p:spTgt spid="3">
                                            <p:txEl>
                                              <p:pRg st="1" end="1"/>
                                            </p:txEl>
                                          </p:spTgt>
                                        </p:tgtEl>
                                      </p:cBhvr>
                                    </p:animEffect>
                                    <p:set>
                                      <p:cBhvr>
                                        <p:cTn id="45" dur="1" fill="hold">
                                          <p:stCondLst>
                                            <p:cond delay="499"/>
                                          </p:stCondLst>
                                        </p:cTn>
                                        <p:tgtEl>
                                          <p:spTgt spid="3">
                                            <p:txEl>
                                              <p:pRg st="1" end="1"/>
                                            </p:txEl>
                                          </p:spTgt>
                                        </p:tgtEl>
                                        <p:attrNameLst>
                                          <p:attrName>style.visibility</p:attrName>
                                        </p:attrNameLst>
                                      </p:cBhvr>
                                      <p:to>
                                        <p:strVal val="hidden"/>
                                      </p:to>
                                    </p:set>
                                  </p:childTnLst>
                                </p:cTn>
                              </p:par>
                              <p:par>
                                <p:cTn id="46" presetID="22" presetClass="exit" presetSubtype="4" fill="hold" nodeType="withEffect">
                                  <p:stCondLst>
                                    <p:cond delay="0"/>
                                  </p:stCondLst>
                                  <p:childTnLst>
                                    <p:animEffect transition="out" filter="wipe(down)">
                                      <p:cBhvr>
                                        <p:cTn id="47" dur="500"/>
                                        <p:tgtEl>
                                          <p:spTgt spid="3">
                                            <p:txEl>
                                              <p:pRg st="2" end="2"/>
                                            </p:txEl>
                                          </p:spTgt>
                                        </p:tgtEl>
                                      </p:cBhvr>
                                    </p:animEffect>
                                    <p:set>
                                      <p:cBhvr>
                                        <p:cTn id="48" dur="1" fill="hold">
                                          <p:stCondLst>
                                            <p:cond delay="499"/>
                                          </p:stCondLst>
                                        </p:cTn>
                                        <p:tgtEl>
                                          <p:spTgt spid="3">
                                            <p:txEl>
                                              <p:pRg st="2" end="2"/>
                                            </p:txEl>
                                          </p:spTgt>
                                        </p:tgtEl>
                                        <p:attrNameLst>
                                          <p:attrName>style.visibility</p:attrName>
                                        </p:attrNameLst>
                                      </p:cBhvr>
                                      <p:to>
                                        <p:strVal val="hidden"/>
                                      </p:to>
                                    </p:set>
                                  </p:childTnLst>
                                </p:cTn>
                              </p:par>
                              <p:par>
                                <p:cTn id="49" presetID="22" presetClass="exit" presetSubtype="4" fill="hold" nodeType="withEffect">
                                  <p:stCondLst>
                                    <p:cond delay="0"/>
                                  </p:stCondLst>
                                  <p:childTnLst>
                                    <p:animEffect transition="out" filter="wipe(down)">
                                      <p:cBhvr>
                                        <p:cTn id="50" dur="500"/>
                                        <p:tgtEl>
                                          <p:spTgt spid="3">
                                            <p:txEl>
                                              <p:pRg st="3" end="3"/>
                                            </p:txEl>
                                          </p:spTgt>
                                        </p:tgtEl>
                                      </p:cBhvr>
                                    </p:animEffect>
                                    <p:set>
                                      <p:cBhvr>
                                        <p:cTn id="51" dur="1" fill="hold">
                                          <p:stCondLst>
                                            <p:cond delay="499"/>
                                          </p:stCondLst>
                                        </p:cTn>
                                        <p:tgtEl>
                                          <p:spTgt spid="3">
                                            <p:txEl>
                                              <p:pRg st="3" end="3"/>
                                            </p:txEl>
                                          </p:spTgt>
                                        </p:tgtEl>
                                        <p:attrNameLst>
                                          <p:attrName>style.visibility</p:attrName>
                                        </p:attrNameLst>
                                      </p:cBhvr>
                                      <p:to>
                                        <p:strVal val="hidden"/>
                                      </p:to>
                                    </p:set>
                                  </p:childTnLst>
                                </p:cTn>
                              </p:par>
                              <p:par>
                                <p:cTn id="52" presetID="22" presetClass="exit" presetSubtype="4" fill="hold" nodeType="withEffect">
                                  <p:stCondLst>
                                    <p:cond delay="0"/>
                                  </p:stCondLst>
                                  <p:childTnLst>
                                    <p:animEffect transition="out" filter="wipe(down)">
                                      <p:cBhvr>
                                        <p:cTn id="53" dur="500"/>
                                        <p:tgtEl>
                                          <p:spTgt spid="3">
                                            <p:txEl>
                                              <p:pRg st="4" end="4"/>
                                            </p:txEl>
                                          </p:spTgt>
                                        </p:tgtEl>
                                      </p:cBhvr>
                                    </p:animEffect>
                                    <p:set>
                                      <p:cBhvr>
                                        <p:cTn id="54" dur="1" fill="hold">
                                          <p:stCondLst>
                                            <p:cond delay="499"/>
                                          </p:stCondLst>
                                        </p:cTn>
                                        <p:tgtEl>
                                          <p:spTgt spid="3">
                                            <p:txEl>
                                              <p:pRg st="4" end="4"/>
                                            </p:txEl>
                                          </p:spTgt>
                                        </p:tgtEl>
                                        <p:attrNameLst>
                                          <p:attrName>style.visibility</p:attrName>
                                        </p:attrNameLst>
                                      </p:cBhvr>
                                      <p:to>
                                        <p:strVal val="hidden"/>
                                      </p:to>
                                    </p:set>
                                  </p:childTnLst>
                                </p:cTn>
                              </p:par>
                              <p:par>
                                <p:cTn id="55" presetID="22" presetClass="exit" presetSubtype="4" fill="hold" nodeType="withEffect">
                                  <p:stCondLst>
                                    <p:cond delay="0"/>
                                  </p:stCondLst>
                                  <p:childTnLst>
                                    <p:animEffect transition="out" filter="wipe(down)">
                                      <p:cBhvr>
                                        <p:cTn id="56" dur="500"/>
                                        <p:tgtEl>
                                          <p:spTgt spid="3">
                                            <p:txEl>
                                              <p:pRg st="5" end="5"/>
                                            </p:txEl>
                                          </p:spTgt>
                                        </p:tgtEl>
                                      </p:cBhvr>
                                    </p:animEffect>
                                    <p:set>
                                      <p:cBhvr>
                                        <p:cTn id="57" dur="1" fill="hold">
                                          <p:stCondLst>
                                            <p:cond delay="499"/>
                                          </p:stCondLst>
                                        </p:cTn>
                                        <p:tgtEl>
                                          <p:spTgt spid="3">
                                            <p:txEl>
                                              <p:pRg st="5" end="5"/>
                                            </p:txEl>
                                          </p:spTgt>
                                        </p:tgtEl>
                                        <p:attrNameLst>
                                          <p:attrName>style.visibility</p:attrName>
                                        </p:attrNameLst>
                                      </p:cBhvr>
                                      <p:to>
                                        <p:strVal val="hidden"/>
                                      </p:to>
                                    </p:set>
                                  </p:childTnLst>
                                </p:cTn>
                              </p:par>
                              <p:par>
                                <p:cTn id="58" presetID="22" presetClass="exit" presetSubtype="4" fill="hold" nodeType="withEffect">
                                  <p:stCondLst>
                                    <p:cond delay="0"/>
                                  </p:stCondLst>
                                  <p:childTnLst>
                                    <p:animEffect transition="out" filter="wipe(down)">
                                      <p:cBhvr>
                                        <p:cTn id="59" dur="500"/>
                                        <p:tgtEl>
                                          <p:spTgt spid="3">
                                            <p:txEl>
                                              <p:pRg st="6" end="6"/>
                                            </p:txEl>
                                          </p:spTgt>
                                        </p:tgtEl>
                                      </p:cBhvr>
                                    </p:animEffect>
                                    <p:set>
                                      <p:cBhvr>
                                        <p:cTn id="60" dur="1" fill="hold">
                                          <p:stCondLst>
                                            <p:cond delay="499"/>
                                          </p:stCondLst>
                                        </p:cTn>
                                        <p:tgtEl>
                                          <p:spTgt spid="3">
                                            <p:txEl>
                                              <p:pRg st="6" end="6"/>
                                            </p:txEl>
                                          </p:spTgt>
                                        </p:tgtEl>
                                        <p:attrNameLst>
                                          <p:attrName>style.visibility</p:attrName>
                                        </p:attrNameLst>
                                      </p:cBhvr>
                                      <p:to>
                                        <p:strVal val="hidden"/>
                                      </p:to>
                                    </p:set>
                                  </p:childTnLst>
                                </p:cTn>
                              </p:par>
                              <p:par>
                                <p:cTn id="61" presetID="22" presetClass="exit" presetSubtype="4" fill="hold" nodeType="withEffect">
                                  <p:stCondLst>
                                    <p:cond delay="0"/>
                                  </p:stCondLst>
                                  <p:childTnLst>
                                    <p:animEffect transition="out" filter="wipe(down)">
                                      <p:cBhvr>
                                        <p:cTn id="62" dur="500"/>
                                        <p:tgtEl>
                                          <p:spTgt spid="3">
                                            <p:txEl>
                                              <p:pRg st="7" end="7"/>
                                            </p:txEl>
                                          </p:spTgt>
                                        </p:tgtEl>
                                      </p:cBhvr>
                                    </p:animEffect>
                                    <p:set>
                                      <p:cBhvr>
                                        <p:cTn id="63"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触发传输</a:t>
            </a:r>
          </a:p>
        </p:txBody>
      </p:sp>
      <p:sp>
        <p:nvSpPr>
          <p:cNvPr id="3" name="内容占位符 2"/>
          <p:cNvSpPr>
            <a:spLocks noGrp="1"/>
          </p:cNvSpPr>
          <p:nvPr>
            <p:ph idx="1"/>
          </p:nvPr>
        </p:nvSpPr>
        <p:spPr>
          <a:xfrm>
            <a:off x="457199" y="1148097"/>
            <a:ext cx="8579553" cy="880211"/>
          </a:xfrm>
        </p:spPr>
        <p:txBody>
          <a:bodyPr/>
          <a:lstStyle/>
          <a:p>
            <a:r>
              <a:rPr lang="en-US" altLang="zh-CN" dirty="0"/>
              <a:t>Nagle</a:t>
            </a:r>
            <a:r>
              <a:rPr lang="zh-CN" altLang="en-US" dirty="0"/>
              <a:t>算法</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a:solidFill>
                  <a:schemeClr val="bg2">
                    <a:lumMod val="75000"/>
                  </a:schemeClr>
                </a:solidFill>
                <a:latin typeface="Calibri" panose="020F0502020204030204" pitchFamily="34" charset="0"/>
                <a:ea typeface="黑体" panose="02010609060101010101" pitchFamily="49" charset="-122"/>
              </a:rPr>
              <a:t>5.3.6   </a:t>
            </a:r>
            <a:r>
              <a:rPr lang="zh-CN" altLang="en-US" sz="1800" dirty="0">
                <a:solidFill>
                  <a:schemeClr val="bg2">
                    <a:lumMod val="75000"/>
                  </a:schemeClr>
                </a:solidFill>
                <a:latin typeface="Calibri" panose="020F0502020204030204" pitchFamily="34" charset="0"/>
                <a:ea typeface="黑体" panose="02010609060101010101" pitchFamily="49" charset="-122"/>
              </a:rPr>
              <a:t>触发传输</a:t>
            </a:r>
          </a:p>
        </p:txBody>
      </p:sp>
      <mc:AlternateContent xmlns:mc="http://schemas.openxmlformats.org/markup-compatibility/2006" xmlns:a14="http://schemas.microsoft.com/office/drawing/2010/main">
        <mc:Choice Requires="a14">
          <p:sp>
            <p:nvSpPr>
              <p:cNvPr id="6" name="内容占位符 2"/>
              <p:cNvSpPr txBox="1">
                <a:spLocks/>
              </p:cNvSpPr>
              <p:nvPr/>
            </p:nvSpPr>
            <p:spPr bwMode="auto">
              <a:xfrm>
                <a:off x="399748" y="1676119"/>
                <a:ext cx="8344503" cy="3216798"/>
              </a:xfrm>
              <a:prstGeom prst="rect">
                <a:avLst/>
              </a:prstGeom>
              <a:solidFill>
                <a:schemeClr val="accent6">
                  <a:lumMod val="20000"/>
                  <a:lumOff val="80000"/>
                </a:schemeClr>
              </a:solidFill>
              <a:ln>
                <a:noFill/>
              </a:ln>
              <a:effectLst/>
              <a:extLst/>
            </p:spPr>
            <p:txBody>
              <a:bodyPr vert="horz" wrap="square" lIns="0" tIns="18000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008000"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29600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1548000"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457188" lvl="1" indent="0">
                  <a:buFont typeface="Wingdings" panose="05000000000000000000" pitchFamily="2" charset="2"/>
                  <a:buNone/>
                </a:pPr>
                <a:r>
                  <a:rPr lang="zh-CN" altLang="en-US" kern="0" dirty="0">
                    <a:ea typeface="华文楷体" panose="02010600040101010101" pitchFamily="2" charset="-122"/>
                  </a:rPr>
                  <a:t>当应用产生要发送的数据时</a:t>
                </a:r>
                <a:endParaRPr lang="en-US" altLang="zh-CN" kern="0" dirty="0">
                  <a:ea typeface="华文楷体" panose="02010600040101010101" pitchFamily="2" charset="-122"/>
                </a:endParaRPr>
              </a:p>
              <a:p>
                <a:pPr marL="457188" lvl="1" indent="0">
                  <a:buFont typeface="Wingdings" panose="05000000000000000000" pitchFamily="2" charset="2"/>
                  <a:buNone/>
                </a:pPr>
                <a:r>
                  <a:rPr lang="en-US" altLang="zh-CN" kern="0" dirty="0">
                    <a:ea typeface="华文楷体" panose="02010600040101010101" pitchFamily="2" charset="-122"/>
                  </a:rPr>
                  <a:t>	if  </a:t>
                </a:r>
                <a:r>
                  <a:rPr lang="zh-CN" altLang="en-US" kern="0" dirty="0">
                    <a:ea typeface="华文楷体" panose="02010600040101010101" pitchFamily="2" charset="-122"/>
                  </a:rPr>
                  <a:t>数据和发送窗口</a:t>
                </a:r>
                <a14:m>
                  <m:oMath xmlns:m="http://schemas.openxmlformats.org/officeDocument/2006/math">
                    <m:r>
                      <a:rPr lang="zh-CN" altLang="en-US" i="1" kern="0" smtClean="0">
                        <a:latin typeface="Cambria Math" panose="02040503050406030204" pitchFamily="18" charset="0"/>
                      </a:rPr>
                      <m:t>≥</m:t>
                    </m:r>
                  </m:oMath>
                </a14:m>
                <a:r>
                  <a:rPr lang="en-US" altLang="zh-CN" kern="0" dirty="0">
                    <a:ea typeface="华文楷体" panose="02010600040101010101" pitchFamily="2" charset="-122"/>
                  </a:rPr>
                  <a:t>MSS</a:t>
                </a:r>
                <a:r>
                  <a:rPr lang="zh-CN" altLang="en-US" kern="0" dirty="0">
                    <a:ea typeface="华文楷体" panose="02010600040101010101" pitchFamily="2" charset="-122"/>
                  </a:rPr>
                  <a:t>，或  数据已达到发送窗口大小的一半</a:t>
                </a:r>
                <a:endParaRPr lang="en-US" altLang="zh-CN" kern="0" dirty="0">
                  <a:ea typeface="华文楷体" panose="02010600040101010101" pitchFamily="2" charset="-122"/>
                </a:endParaRPr>
              </a:p>
              <a:p>
                <a:pPr marL="457188" lvl="1" indent="0">
                  <a:buFont typeface="Wingdings" panose="05000000000000000000" pitchFamily="2" charset="2"/>
                  <a:buNone/>
                </a:pPr>
                <a:r>
                  <a:rPr lang="en-US" altLang="zh-CN" kern="0" dirty="0">
                    <a:ea typeface="华文楷体" panose="02010600040101010101" pitchFamily="2" charset="-122"/>
                  </a:rPr>
                  <a:t>	    </a:t>
                </a:r>
                <a:r>
                  <a:rPr lang="zh-CN" altLang="en-US" kern="0" dirty="0">
                    <a:ea typeface="华文楷体" panose="02010600040101010101" pitchFamily="2" charset="-122"/>
                  </a:rPr>
                  <a:t> 立即发送一个报文段</a:t>
                </a:r>
                <a:endParaRPr lang="en-US" altLang="zh-CN" kern="0" dirty="0">
                  <a:ea typeface="华文楷体" panose="02010600040101010101" pitchFamily="2" charset="-122"/>
                </a:endParaRPr>
              </a:p>
              <a:p>
                <a:pPr marL="457188" lvl="1" indent="0">
                  <a:buFont typeface="Wingdings" panose="05000000000000000000" pitchFamily="2" charset="2"/>
                  <a:buNone/>
                </a:pPr>
                <a:r>
                  <a:rPr lang="en-US" altLang="zh-CN" kern="0" dirty="0">
                    <a:ea typeface="华文楷体" panose="02010600040101010101" pitchFamily="2" charset="-122"/>
                  </a:rPr>
                  <a:t>         else</a:t>
                </a:r>
              </a:p>
              <a:p>
                <a:pPr marL="457188" lvl="1" indent="0">
                  <a:buFont typeface="Wingdings" panose="05000000000000000000" pitchFamily="2" charset="2"/>
                  <a:buNone/>
                </a:pPr>
                <a:r>
                  <a:rPr lang="en-US" altLang="zh-CN" kern="0" dirty="0">
                    <a:ea typeface="华文楷体" panose="02010600040101010101" pitchFamily="2" charset="-122"/>
                  </a:rPr>
                  <a:t>              if  </a:t>
                </a:r>
                <a:r>
                  <a:rPr lang="zh-CN" altLang="en-US" kern="0" dirty="0">
                    <a:ea typeface="华文楷体" panose="02010600040101010101" pitchFamily="2" charset="-122"/>
                  </a:rPr>
                  <a:t>有报文段正在传输 </a:t>
                </a:r>
                <a:r>
                  <a:rPr lang="en-US" altLang="zh-CN" kern="0" dirty="0">
                    <a:ea typeface="华文楷体" panose="02010600040101010101" pitchFamily="2" charset="-122"/>
                  </a:rPr>
                  <a:t>(</a:t>
                </a:r>
                <a:r>
                  <a:rPr lang="zh-CN" altLang="en-US" kern="0" dirty="0">
                    <a:ea typeface="华文楷体" panose="02010600040101010101" pitchFamily="2" charset="-122"/>
                  </a:rPr>
                  <a:t>包括已传输未确认</a:t>
                </a:r>
                <a:r>
                  <a:rPr lang="en-US" altLang="zh-CN" kern="0" dirty="0">
                    <a:ea typeface="华文楷体" panose="02010600040101010101" pitchFamily="2" charset="-122"/>
                  </a:rPr>
                  <a:t>)</a:t>
                </a:r>
              </a:p>
              <a:p>
                <a:pPr marL="457188" lvl="1" indent="0">
                  <a:buFont typeface="Wingdings" panose="05000000000000000000" pitchFamily="2" charset="2"/>
                  <a:buNone/>
                </a:pPr>
                <a:r>
                  <a:rPr lang="en-US" altLang="zh-CN" kern="0" dirty="0">
                    <a:ea typeface="华文楷体" panose="02010600040101010101" pitchFamily="2" charset="-122"/>
                  </a:rPr>
                  <a:t>                   </a:t>
                </a:r>
                <a:r>
                  <a:rPr lang="zh-CN" altLang="zh-CN" kern="0" dirty="0">
                    <a:ea typeface="华文楷体" panose="02010600040101010101" pitchFamily="2" charset="-122"/>
                  </a:rPr>
                  <a:t>把</a:t>
                </a:r>
                <a:r>
                  <a:rPr lang="zh-CN" altLang="en-US" kern="0" dirty="0">
                    <a:ea typeface="华文楷体" panose="02010600040101010101" pitchFamily="2" charset="-122"/>
                  </a:rPr>
                  <a:t>应用写入</a:t>
                </a:r>
                <a:r>
                  <a:rPr lang="zh-CN" altLang="zh-CN" kern="0" dirty="0">
                    <a:ea typeface="华文楷体" panose="02010600040101010101" pitchFamily="2" charset="-122"/>
                  </a:rPr>
                  <a:t>的数据字节都缓存起来</a:t>
                </a:r>
                <a:r>
                  <a:rPr lang="zh-CN" altLang="en-US" kern="0" dirty="0">
                    <a:ea typeface="华文楷体" panose="02010600040101010101" pitchFamily="2" charset="-122"/>
                  </a:rPr>
                  <a:t>直到收到对端回复的</a:t>
                </a:r>
                <a:r>
                  <a:rPr lang="en-US" altLang="zh-CN" kern="0" dirty="0">
                    <a:ea typeface="华文楷体" panose="02010600040101010101" pitchFamily="2" charset="-122"/>
                  </a:rPr>
                  <a:t>ACK</a:t>
                </a:r>
              </a:p>
              <a:p>
                <a:pPr marL="457188" lvl="1" indent="0">
                  <a:buFont typeface="Wingdings" panose="05000000000000000000" pitchFamily="2" charset="2"/>
                  <a:buNone/>
                </a:pPr>
                <a:r>
                  <a:rPr lang="en-US" altLang="zh-CN" kern="0" dirty="0">
                    <a:ea typeface="华文楷体" panose="02010600040101010101" pitchFamily="2" charset="-122"/>
                  </a:rPr>
                  <a:t>              else  (</a:t>
                </a:r>
                <a:r>
                  <a:rPr lang="zh-CN" altLang="en-US" kern="0" dirty="0">
                    <a:ea typeface="华文楷体" panose="02010600040101010101" pitchFamily="2" charset="-122"/>
                  </a:rPr>
                  <a:t>没有报文段正在传输</a:t>
                </a:r>
                <a:r>
                  <a:rPr lang="en-US" altLang="zh-CN" kern="0" dirty="0">
                    <a:ea typeface="华文楷体" panose="02010600040101010101" pitchFamily="2" charset="-122"/>
                  </a:rPr>
                  <a:t>)</a:t>
                </a:r>
              </a:p>
              <a:p>
                <a:pPr marL="457188" lvl="1" indent="0">
                  <a:buFont typeface="Wingdings" panose="05000000000000000000" pitchFamily="2" charset="2"/>
                  <a:buNone/>
                </a:pPr>
                <a:r>
                  <a:rPr lang="en-US" altLang="zh-CN" kern="0" dirty="0">
                    <a:ea typeface="华文楷体" panose="02010600040101010101" pitchFamily="2" charset="-122"/>
                  </a:rPr>
                  <a:t>	            </a:t>
                </a:r>
                <a:r>
                  <a:rPr lang="zh-CN" altLang="en-US" kern="0" dirty="0">
                    <a:ea typeface="华文楷体" panose="02010600040101010101" pitchFamily="2" charset="-122"/>
                  </a:rPr>
                  <a:t>立即发送缓存中的所有数据</a:t>
                </a:r>
                <a:endParaRPr lang="en-US" altLang="zh-CN" kern="0" dirty="0">
                  <a:ea typeface="华文楷体" panose="02010600040101010101" pitchFamily="2" charset="-122"/>
                </a:endParaRPr>
              </a:p>
            </p:txBody>
          </p:sp>
        </mc:Choice>
        <mc:Fallback xmlns="">
          <p:sp>
            <p:nvSpPr>
              <p:cNvPr id="6" name="内容占位符 2"/>
              <p:cNvSpPr txBox="1">
                <a:spLocks noRot="1" noChangeAspect="1" noMove="1" noResize="1" noEditPoints="1" noAdjustHandles="1" noChangeArrowheads="1" noChangeShapeType="1" noTextEdit="1"/>
              </p:cNvSpPr>
              <p:nvPr/>
            </p:nvSpPr>
            <p:spPr bwMode="auto">
              <a:xfrm>
                <a:off x="399748" y="1676119"/>
                <a:ext cx="8344503" cy="3216798"/>
              </a:xfrm>
              <a:prstGeom prst="rect">
                <a:avLst/>
              </a:prstGeom>
              <a:blipFill>
                <a:blip r:embed="rId4"/>
                <a:stretch>
                  <a:fillRect/>
                </a:stretch>
              </a:blipFill>
              <a:ln>
                <a:noFill/>
              </a:ln>
              <a:effectLst/>
              <a:extLst/>
            </p:spPr>
            <p:txBody>
              <a:bodyPr/>
              <a:lstStyle/>
              <a:p>
                <a:r>
                  <a:rPr lang="zh-CN" altLang="en-US">
                    <a:noFill/>
                  </a:rPr>
                  <a:t> </a:t>
                </a:r>
              </a:p>
            </p:txBody>
          </p:sp>
        </mc:Fallback>
      </mc:AlternateContent>
      <p:sp>
        <p:nvSpPr>
          <p:cNvPr id="7" name="文本框 5"/>
          <p:cNvSpPr txBox="1"/>
          <p:nvPr/>
        </p:nvSpPr>
        <p:spPr>
          <a:xfrm>
            <a:off x="399748" y="4892916"/>
            <a:ext cx="8344503" cy="159200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252000" t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85750" indent="-285750">
              <a:buFont typeface="Wingdings" panose="05000000000000000000" pitchFamily="2" charset="2"/>
              <a:buChar char="¥"/>
            </a:pPr>
            <a:r>
              <a:rPr lang="zh-CN" altLang="en-US" dirty="0">
                <a:latin typeface="黑体" panose="02010609060101010101" pitchFamily="49" charset="-122"/>
                <a:ea typeface="黑体" panose="02010609060101010101" pitchFamily="49" charset="-122"/>
              </a:rPr>
              <a:t>也就是说</a:t>
            </a:r>
            <a:endParaRPr lang="en-US" altLang="zh-CN" dirty="0">
              <a:latin typeface="黑体" panose="02010609060101010101" pitchFamily="49" charset="-122"/>
              <a:ea typeface="黑体" panose="02010609060101010101" pitchFamily="49" charset="-122"/>
            </a:endParaRPr>
          </a:p>
          <a:p>
            <a:pPr marL="648000" lvl="1" indent="-342900">
              <a:lnSpc>
                <a:spcPct val="150000"/>
              </a:lnSpc>
              <a:spcBef>
                <a:spcPts val="600"/>
              </a:spcBef>
              <a:buClr>
                <a:schemeClr val="bg1"/>
              </a:buClr>
              <a:buFont typeface="Wingdings 3" panose="05040102010807070707" pitchFamily="18" charset="2"/>
              <a:buChar char="ª"/>
            </a:pPr>
            <a:r>
              <a:rPr lang="zh-CN" altLang="en-US" sz="1600" dirty="0">
                <a:latin typeface="Calibri" panose="020F0502020204030204" pitchFamily="34" charset="0"/>
                <a:ea typeface="黑体" panose="02010609060101010101" pitchFamily="49" charset="-122"/>
              </a:rPr>
              <a:t>若窗口允许，发送满载报文段；否则：</a:t>
            </a:r>
            <a:endParaRPr lang="en-US" altLang="zh-CN" sz="1600" dirty="0">
              <a:latin typeface="Calibri" panose="020F0502020204030204" pitchFamily="34" charset="0"/>
              <a:ea typeface="黑体" panose="02010609060101010101" pitchFamily="49" charset="-122"/>
            </a:endParaRPr>
          </a:p>
          <a:p>
            <a:pPr marL="648000" lvl="1" indent="-342900">
              <a:lnSpc>
                <a:spcPct val="150000"/>
              </a:lnSpc>
              <a:spcBef>
                <a:spcPts val="600"/>
              </a:spcBef>
              <a:buClr>
                <a:schemeClr val="bg1"/>
              </a:buClr>
              <a:buFont typeface="Wingdings 3" panose="05040102010807070707" pitchFamily="18" charset="2"/>
              <a:buChar char="ª"/>
            </a:pPr>
            <a:r>
              <a:rPr lang="zh-CN" altLang="en-US" sz="1600" dirty="0">
                <a:latin typeface="Calibri" panose="020F0502020204030204" pitchFamily="34" charset="0"/>
                <a:ea typeface="黑体" panose="02010609060101010101" pitchFamily="49" charset="-122"/>
              </a:rPr>
              <a:t>若当前没有传输中的报文段，也可以立即发送一个小报文段</a:t>
            </a:r>
            <a:endParaRPr lang="en-US" altLang="zh-CN" sz="1600" dirty="0">
              <a:latin typeface="Calibri" panose="020F0502020204030204" pitchFamily="34" charset="0"/>
              <a:ea typeface="黑体" panose="02010609060101010101" pitchFamily="49" charset="-122"/>
            </a:endParaRPr>
          </a:p>
          <a:p>
            <a:pPr marL="648000" lvl="1" indent="-342900">
              <a:lnSpc>
                <a:spcPct val="150000"/>
              </a:lnSpc>
              <a:spcBef>
                <a:spcPts val="600"/>
              </a:spcBef>
              <a:buClr>
                <a:schemeClr val="bg1"/>
              </a:buClr>
              <a:buFont typeface="Wingdings 3" panose="05040102010807070707" pitchFamily="18" charset="2"/>
              <a:buChar char="ª"/>
            </a:pPr>
            <a:r>
              <a:rPr lang="zh-CN" altLang="en-US" sz="1600" dirty="0">
                <a:latin typeface="Calibri" panose="020F0502020204030204" pitchFamily="34" charset="0"/>
                <a:ea typeface="黑体" panose="02010609060101010101" pitchFamily="49" charset="-122"/>
              </a:rPr>
              <a:t>但如果有传输的报文段，发送方必须等到</a:t>
            </a:r>
            <a:r>
              <a:rPr lang="en-US" altLang="zh-CN" sz="1600" dirty="0">
                <a:latin typeface="Calibri" panose="020F0502020204030204" pitchFamily="34" charset="0"/>
                <a:ea typeface="黑体" panose="02010609060101010101" pitchFamily="49" charset="-122"/>
              </a:rPr>
              <a:t>ACK</a:t>
            </a:r>
            <a:r>
              <a:rPr lang="zh-CN" altLang="en-US" sz="1600" dirty="0">
                <a:latin typeface="Calibri" panose="020F0502020204030204" pitchFamily="34" charset="0"/>
                <a:ea typeface="黑体" panose="02010609060101010101" pitchFamily="49" charset="-122"/>
              </a:rPr>
              <a:t>到达才能发送下一个报文段</a:t>
            </a:r>
            <a:endParaRPr lang="en-US" altLang="zh-CN" sz="1600" dirty="0">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216377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触发传输</a:t>
            </a:r>
          </a:p>
        </p:txBody>
      </p:sp>
      <p:sp>
        <p:nvSpPr>
          <p:cNvPr id="3" name="内容占位符 2"/>
          <p:cNvSpPr>
            <a:spLocks noGrp="1"/>
          </p:cNvSpPr>
          <p:nvPr>
            <p:ph idx="1"/>
          </p:nvPr>
        </p:nvSpPr>
        <p:spPr>
          <a:xfrm>
            <a:off x="457199" y="1148097"/>
            <a:ext cx="8579553" cy="880211"/>
          </a:xfrm>
        </p:spPr>
        <p:txBody>
          <a:bodyPr/>
          <a:lstStyle/>
          <a:p>
            <a:r>
              <a:rPr lang="en-US" altLang="zh-CN" dirty="0"/>
              <a:t>Nagle</a:t>
            </a:r>
            <a:r>
              <a:rPr lang="zh-CN" altLang="en-US" dirty="0"/>
              <a:t>算法</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
        <p:nvSpPr>
          <p:cNvPr id="5" name="文本框 4"/>
          <p:cNvSpPr txBox="1">
            <a:spLocks noChangeArrowheads="1"/>
          </p:cNvSpPr>
          <p:nvPr/>
        </p:nvSpPr>
        <p:spPr bwMode="auto">
          <a:xfrm>
            <a:off x="7184570" y="87868"/>
            <a:ext cx="1852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a:solidFill>
                  <a:schemeClr val="bg2">
                    <a:lumMod val="75000"/>
                  </a:schemeClr>
                </a:solidFill>
                <a:latin typeface="Calibri" panose="020F0502020204030204" pitchFamily="34" charset="0"/>
                <a:ea typeface="黑体" panose="02010609060101010101" pitchFamily="49" charset="-122"/>
              </a:rPr>
              <a:t>5.3.6   </a:t>
            </a:r>
            <a:r>
              <a:rPr lang="zh-CN" altLang="en-US" sz="1800" dirty="0">
                <a:solidFill>
                  <a:schemeClr val="bg2">
                    <a:lumMod val="75000"/>
                  </a:schemeClr>
                </a:solidFill>
                <a:latin typeface="Calibri" panose="020F0502020204030204" pitchFamily="34" charset="0"/>
                <a:ea typeface="黑体" panose="02010609060101010101" pitchFamily="49" charset="-122"/>
              </a:rPr>
              <a:t>触发传输</a:t>
            </a:r>
          </a:p>
        </p:txBody>
      </p:sp>
      <mc:AlternateContent xmlns:mc="http://schemas.openxmlformats.org/markup-compatibility/2006" xmlns:a14="http://schemas.microsoft.com/office/drawing/2010/main">
        <mc:Choice Requires="a14">
          <p:sp>
            <p:nvSpPr>
              <p:cNvPr id="6" name="内容占位符 2"/>
              <p:cNvSpPr txBox="1">
                <a:spLocks/>
              </p:cNvSpPr>
              <p:nvPr/>
            </p:nvSpPr>
            <p:spPr bwMode="auto">
              <a:xfrm>
                <a:off x="399748" y="1676119"/>
                <a:ext cx="8344503" cy="3216798"/>
              </a:xfrm>
              <a:prstGeom prst="rect">
                <a:avLst/>
              </a:prstGeom>
              <a:solidFill>
                <a:schemeClr val="accent6">
                  <a:lumMod val="20000"/>
                  <a:lumOff val="80000"/>
                </a:schemeClr>
              </a:solidFill>
              <a:ln>
                <a:noFill/>
              </a:ln>
              <a:effectLst/>
              <a:extLst/>
            </p:spPr>
            <p:txBody>
              <a:bodyPr vert="horz" wrap="square" lIns="0" tIns="180000" rIns="91440" bIns="45720" numCol="1" anchor="t" anchorCtr="0" compatLnSpc="1">
                <a:prstTxWarp prst="textNoShape">
                  <a:avLst/>
                </a:prstTxWarp>
              </a:bodyPr>
              <a:lstStyle>
                <a:lvl1pPr marL="342891" indent="-342891" algn="l" rtl="0" eaLnBrk="1" fontAlgn="base" hangingPunct="1">
                  <a:lnSpc>
                    <a:spcPct val="150000"/>
                  </a:lnSpc>
                  <a:spcBef>
                    <a:spcPct val="20000"/>
                  </a:spcBef>
                  <a:spcAft>
                    <a:spcPct val="0"/>
                  </a:spcAft>
                  <a:buClr>
                    <a:schemeClr val="bg2"/>
                  </a:buClr>
                  <a:buSzPct val="75000"/>
                  <a:buFont typeface="Wingdings" panose="05000000000000000000" pitchFamily="2" charset="2"/>
                  <a:buChar char="n"/>
                  <a:defRPr sz="2400" b="0" baseline="0">
                    <a:solidFill>
                      <a:schemeClr val="tx1"/>
                    </a:solidFill>
                    <a:latin typeface="Calibri" panose="020F0502020204030204" pitchFamily="34" charset="0"/>
                    <a:ea typeface="黑体" panose="02010609060101010101" pitchFamily="49" charset="-122"/>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000" b="0" baseline="0">
                    <a:solidFill>
                      <a:schemeClr val="tx1"/>
                    </a:solidFill>
                    <a:latin typeface="Calibri" panose="020F0502020204030204" pitchFamily="34" charset="0"/>
                    <a:ea typeface="黑体" panose="02010609060101010101" pitchFamily="49" charset="-122"/>
                  </a:defRPr>
                </a:lvl2pPr>
                <a:lvl3pPr marL="1008000" indent="-228594" algn="l" rtl="0" eaLnBrk="1" fontAlgn="base" hangingPunct="1">
                  <a:spcBef>
                    <a:spcPct val="20000"/>
                  </a:spcBef>
                  <a:spcAft>
                    <a:spcPct val="0"/>
                  </a:spcAft>
                  <a:buClr>
                    <a:schemeClr val="bg2"/>
                  </a:buClr>
                  <a:buSzPct val="65000"/>
                  <a:buFont typeface="Wingdings" panose="05000000000000000000" pitchFamily="2" charset="2"/>
                  <a:buChar char="n"/>
                  <a:defRPr sz="1800" b="0" baseline="0">
                    <a:solidFill>
                      <a:schemeClr val="tx1"/>
                    </a:solidFill>
                    <a:latin typeface="Calibri" panose="020F0502020204030204" pitchFamily="34" charset="0"/>
                    <a:ea typeface="黑体" panose="02010609060101010101" pitchFamily="49" charset="-122"/>
                  </a:defRPr>
                </a:lvl3pPr>
                <a:lvl4pPr marL="1296000" indent="-228594" algn="l" rtl="0" eaLnBrk="1" fontAlgn="base" hangingPunct="1">
                  <a:spcBef>
                    <a:spcPct val="20000"/>
                  </a:spcBef>
                  <a:spcAft>
                    <a:spcPct val="0"/>
                  </a:spcAft>
                  <a:buClr>
                    <a:schemeClr val="accent2"/>
                  </a:buClr>
                  <a:buSzPct val="70000"/>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4pPr>
                <a:lvl5pPr marL="1548000" indent="-228594" algn="l" rtl="0" eaLnBrk="1" fontAlgn="base" hangingPunct="1">
                  <a:spcBef>
                    <a:spcPct val="20000"/>
                  </a:spcBef>
                  <a:spcAft>
                    <a:spcPct val="0"/>
                  </a:spcAft>
                  <a:buClr>
                    <a:schemeClr val="bg2"/>
                  </a:buClr>
                  <a:buFont typeface="Wingdings" panose="05000000000000000000" pitchFamily="2" charset="2"/>
                  <a:buChar char="§"/>
                  <a:defRPr sz="1600" b="0" baseline="0">
                    <a:solidFill>
                      <a:schemeClr val="tx1"/>
                    </a:solidFill>
                    <a:latin typeface="Calibri" panose="020F0502020204030204" pitchFamily="34" charset="0"/>
                    <a:ea typeface="黑体" panose="02010609060101010101" pitchFamily="49" charset="-122"/>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457188" lvl="1" indent="0">
                  <a:buFont typeface="Wingdings" panose="05000000000000000000" pitchFamily="2" charset="2"/>
                  <a:buNone/>
                </a:pPr>
                <a:r>
                  <a:rPr lang="zh-CN" altLang="en-US" kern="0" dirty="0">
                    <a:ea typeface="华文楷体" panose="02010600040101010101" pitchFamily="2" charset="-122"/>
                  </a:rPr>
                  <a:t>当应用产生要发送的数据时</a:t>
                </a:r>
                <a:endParaRPr lang="en-US" altLang="zh-CN" kern="0" dirty="0">
                  <a:ea typeface="华文楷体" panose="02010600040101010101" pitchFamily="2" charset="-122"/>
                </a:endParaRPr>
              </a:p>
              <a:p>
                <a:pPr marL="457188" lvl="1" indent="0">
                  <a:buFont typeface="Wingdings" panose="05000000000000000000" pitchFamily="2" charset="2"/>
                  <a:buNone/>
                </a:pPr>
                <a:r>
                  <a:rPr lang="en-US" altLang="zh-CN" kern="0" dirty="0">
                    <a:ea typeface="华文楷体" panose="02010600040101010101" pitchFamily="2" charset="-122"/>
                  </a:rPr>
                  <a:t>	if  </a:t>
                </a:r>
                <a:r>
                  <a:rPr lang="zh-CN" altLang="en-US" kern="0" dirty="0">
                    <a:ea typeface="华文楷体" panose="02010600040101010101" pitchFamily="2" charset="-122"/>
                  </a:rPr>
                  <a:t>数据和发送窗口</a:t>
                </a:r>
                <a14:m>
                  <m:oMath xmlns:m="http://schemas.openxmlformats.org/officeDocument/2006/math">
                    <m:r>
                      <a:rPr lang="zh-CN" altLang="en-US" i="1" kern="0" smtClean="0">
                        <a:latin typeface="Cambria Math" panose="02040503050406030204" pitchFamily="18" charset="0"/>
                      </a:rPr>
                      <m:t>≥</m:t>
                    </m:r>
                  </m:oMath>
                </a14:m>
                <a:r>
                  <a:rPr lang="en-US" altLang="zh-CN" kern="0" dirty="0">
                    <a:ea typeface="华文楷体" panose="02010600040101010101" pitchFamily="2" charset="-122"/>
                  </a:rPr>
                  <a:t>MSS</a:t>
                </a:r>
                <a:r>
                  <a:rPr lang="zh-CN" altLang="en-US" kern="0" dirty="0">
                    <a:ea typeface="华文楷体" panose="02010600040101010101" pitchFamily="2" charset="-122"/>
                  </a:rPr>
                  <a:t>，或  数据已达到发送窗口大小的一半</a:t>
                </a:r>
                <a:endParaRPr lang="en-US" altLang="zh-CN" kern="0" dirty="0">
                  <a:ea typeface="华文楷体" panose="02010600040101010101" pitchFamily="2" charset="-122"/>
                </a:endParaRPr>
              </a:p>
              <a:p>
                <a:pPr marL="457188" lvl="1" indent="0">
                  <a:buFont typeface="Wingdings" panose="05000000000000000000" pitchFamily="2" charset="2"/>
                  <a:buNone/>
                </a:pPr>
                <a:r>
                  <a:rPr lang="en-US" altLang="zh-CN" kern="0" dirty="0">
                    <a:ea typeface="华文楷体" panose="02010600040101010101" pitchFamily="2" charset="-122"/>
                  </a:rPr>
                  <a:t>	    </a:t>
                </a:r>
                <a:r>
                  <a:rPr lang="zh-CN" altLang="en-US" kern="0" dirty="0">
                    <a:ea typeface="华文楷体" panose="02010600040101010101" pitchFamily="2" charset="-122"/>
                  </a:rPr>
                  <a:t> 立即发送一个报文段</a:t>
                </a:r>
                <a:endParaRPr lang="en-US" altLang="zh-CN" kern="0" dirty="0">
                  <a:ea typeface="华文楷体" panose="02010600040101010101" pitchFamily="2" charset="-122"/>
                </a:endParaRPr>
              </a:p>
              <a:p>
                <a:pPr marL="457188" lvl="1" indent="0">
                  <a:buFont typeface="Wingdings" panose="05000000000000000000" pitchFamily="2" charset="2"/>
                  <a:buNone/>
                </a:pPr>
                <a:r>
                  <a:rPr lang="en-US" altLang="zh-CN" kern="0" dirty="0">
                    <a:ea typeface="华文楷体" panose="02010600040101010101" pitchFamily="2" charset="-122"/>
                  </a:rPr>
                  <a:t>         else</a:t>
                </a:r>
              </a:p>
              <a:p>
                <a:pPr marL="457188" lvl="1" indent="0">
                  <a:buFont typeface="Wingdings" panose="05000000000000000000" pitchFamily="2" charset="2"/>
                  <a:buNone/>
                </a:pPr>
                <a:r>
                  <a:rPr lang="en-US" altLang="zh-CN" kern="0" dirty="0">
                    <a:ea typeface="华文楷体" panose="02010600040101010101" pitchFamily="2" charset="-122"/>
                  </a:rPr>
                  <a:t>              if  </a:t>
                </a:r>
                <a:r>
                  <a:rPr lang="zh-CN" altLang="en-US" kern="0" dirty="0">
                    <a:ea typeface="华文楷体" panose="02010600040101010101" pitchFamily="2" charset="-122"/>
                  </a:rPr>
                  <a:t>有报文段正在传输 </a:t>
                </a:r>
                <a:r>
                  <a:rPr lang="en-US" altLang="zh-CN" kern="0" dirty="0">
                    <a:ea typeface="华文楷体" panose="02010600040101010101" pitchFamily="2" charset="-122"/>
                  </a:rPr>
                  <a:t>(</a:t>
                </a:r>
                <a:r>
                  <a:rPr lang="zh-CN" altLang="en-US" kern="0" dirty="0">
                    <a:ea typeface="华文楷体" panose="02010600040101010101" pitchFamily="2" charset="-122"/>
                  </a:rPr>
                  <a:t>包括已传输未确认</a:t>
                </a:r>
                <a:r>
                  <a:rPr lang="en-US" altLang="zh-CN" kern="0" dirty="0">
                    <a:ea typeface="华文楷体" panose="02010600040101010101" pitchFamily="2" charset="-122"/>
                  </a:rPr>
                  <a:t>)</a:t>
                </a:r>
              </a:p>
              <a:p>
                <a:pPr marL="457188" lvl="1" indent="0">
                  <a:buFont typeface="Wingdings" panose="05000000000000000000" pitchFamily="2" charset="2"/>
                  <a:buNone/>
                </a:pPr>
                <a:r>
                  <a:rPr lang="en-US" altLang="zh-CN" kern="0" dirty="0">
                    <a:ea typeface="华文楷体" panose="02010600040101010101" pitchFamily="2" charset="-122"/>
                  </a:rPr>
                  <a:t>                   </a:t>
                </a:r>
                <a:r>
                  <a:rPr lang="zh-CN" altLang="zh-CN" kern="0" dirty="0">
                    <a:ea typeface="华文楷体" panose="02010600040101010101" pitchFamily="2" charset="-122"/>
                  </a:rPr>
                  <a:t>把</a:t>
                </a:r>
                <a:r>
                  <a:rPr lang="zh-CN" altLang="en-US" kern="0" dirty="0">
                    <a:ea typeface="华文楷体" panose="02010600040101010101" pitchFamily="2" charset="-122"/>
                  </a:rPr>
                  <a:t>应用写入</a:t>
                </a:r>
                <a:r>
                  <a:rPr lang="zh-CN" altLang="zh-CN" kern="0" dirty="0">
                    <a:ea typeface="华文楷体" panose="02010600040101010101" pitchFamily="2" charset="-122"/>
                  </a:rPr>
                  <a:t>的数据字节都缓存起来</a:t>
                </a:r>
                <a:r>
                  <a:rPr lang="zh-CN" altLang="en-US" kern="0" dirty="0">
                    <a:ea typeface="华文楷体" panose="02010600040101010101" pitchFamily="2" charset="-122"/>
                  </a:rPr>
                  <a:t>直到收到对端回复的</a:t>
                </a:r>
                <a:r>
                  <a:rPr lang="en-US" altLang="zh-CN" kern="0" dirty="0">
                    <a:ea typeface="华文楷体" panose="02010600040101010101" pitchFamily="2" charset="-122"/>
                  </a:rPr>
                  <a:t>ACK</a:t>
                </a:r>
              </a:p>
              <a:p>
                <a:pPr marL="457188" lvl="1" indent="0">
                  <a:buFont typeface="Wingdings" panose="05000000000000000000" pitchFamily="2" charset="2"/>
                  <a:buNone/>
                </a:pPr>
                <a:r>
                  <a:rPr lang="en-US" altLang="zh-CN" kern="0" dirty="0">
                    <a:ea typeface="华文楷体" panose="02010600040101010101" pitchFamily="2" charset="-122"/>
                  </a:rPr>
                  <a:t>              else  (</a:t>
                </a:r>
                <a:r>
                  <a:rPr lang="zh-CN" altLang="en-US" kern="0" dirty="0">
                    <a:ea typeface="华文楷体" panose="02010600040101010101" pitchFamily="2" charset="-122"/>
                  </a:rPr>
                  <a:t>没有报文段正在传输</a:t>
                </a:r>
                <a:r>
                  <a:rPr lang="en-US" altLang="zh-CN" kern="0" dirty="0">
                    <a:ea typeface="华文楷体" panose="02010600040101010101" pitchFamily="2" charset="-122"/>
                  </a:rPr>
                  <a:t>)</a:t>
                </a:r>
              </a:p>
              <a:p>
                <a:pPr marL="457188" lvl="1" indent="0">
                  <a:buFont typeface="Wingdings" panose="05000000000000000000" pitchFamily="2" charset="2"/>
                  <a:buNone/>
                </a:pPr>
                <a:r>
                  <a:rPr lang="en-US" altLang="zh-CN" kern="0" dirty="0">
                    <a:ea typeface="华文楷体" panose="02010600040101010101" pitchFamily="2" charset="-122"/>
                  </a:rPr>
                  <a:t>	            </a:t>
                </a:r>
                <a:r>
                  <a:rPr lang="zh-CN" altLang="en-US" kern="0" dirty="0">
                    <a:ea typeface="华文楷体" panose="02010600040101010101" pitchFamily="2" charset="-122"/>
                  </a:rPr>
                  <a:t>立即发送缓存中的所有数据</a:t>
                </a:r>
                <a:endParaRPr lang="en-US" altLang="zh-CN" kern="0" dirty="0">
                  <a:ea typeface="华文楷体" panose="02010600040101010101" pitchFamily="2" charset="-122"/>
                </a:endParaRPr>
              </a:p>
            </p:txBody>
          </p:sp>
        </mc:Choice>
        <mc:Fallback xmlns="">
          <p:sp>
            <p:nvSpPr>
              <p:cNvPr id="6" name="内容占位符 2"/>
              <p:cNvSpPr txBox="1">
                <a:spLocks noRot="1" noChangeAspect="1" noMove="1" noResize="1" noEditPoints="1" noAdjustHandles="1" noChangeArrowheads="1" noChangeShapeType="1" noTextEdit="1"/>
              </p:cNvSpPr>
              <p:nvPr/>
            </p:nvSpPr>
            <p:spPr bwMode="auto">
              <a:xfrm>
                <a:off x="399748" y="1676119"/>
                <a:ext cx="8344503" cy="3216798"/>
              </a:xfrm>
              <a:prstGeom prst="rect">
                <a:avLst/>
              </a:prstGeom>
              <a:blipFill>
                <a:blip r:embed="rId4"/>
                <a:stretch>
                  <a:fillRect/>
                </a:stretch>
              </a:blipFill>
              <a:ln>
                <a:noFill/>
              </a:ln>
              <a:effectLst/>
              <a:extLst/>
            </p:spPr>
            <p:txBody>
              <a:bodyPr/>
              <a:lstStyle/>
              <a:p>
                <a:r>
                  <a:rPr lang="zh-CN" altLang="en-US">
                    <a:noFill/>
                  </a:rPr>
                  <a:t> </a:t>
                </a:r>
              </a:p>
            </p:txBody>
          </p:sp>
        </mc:Fallback>
      </mc:AlternateContent>
      <p:sp>
        <p:nvSpPr>
          <p:cNvPr id="7" name="文本框 5"/>
          <p:cNvSpPr txBox="1"/>
          <p:nvPr/>
        </p:nvSpPr>
        <p:spPr>
          <a:xfrm>
            <a:off x="399748" y="4892916"/>
            <a:ext cx="8344503" cy="1812683"/>
          </a:xfrm>
          <a:prstGeom prst="rect">
            <a:avLst/>
          </a:prstGeom>
          <a:solidFill>
            <a:srgbClr val="9A1DB3"/>
          </a:solidFill>
        </p:spPr>
        <p:style>
          <a:lnRef idx="2">
            <a:schemeClr val="accent1">
              <a:shade val="50000"/>
            </a:schemeClr>
          </a:lnRef>
          <a:fillRef idx="1">
            <a:schemeClr val="accent1"/>
          </a:fillRef>
          <a:effectRef idx="0">
            <a:schemeClr val="accent1"/>
          </a:effectRef>
          <a:fontRef idx="minor">
            <a:schemeClr val="lt1"/>
          </a:fontRef>
        </p:style>
        <p:txBody>
          <a:bodyPr lIns="252000" t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50000"/>
              </a:lnSpc>
            </a:pPr>
            <a:r>
              <a:rPr lang="zh-CN" altLang="zh-CN" sz="2000" dirty="0">
                <a:solidFill>
                  <a:schemeClr val="bg1"/>
                </a:solidFill>
                <a:latin typeface="黑体" panose="02010609060101010101" pitchFamily="49" charset="-122"/>
                <a:ea typeface="黑体" panose="02010609060101010101" pitchFamily="49" charset="-122"/>
              </a:rPr>
              <a:t>在任意时刻，</a:t>
            </a:r>
            <a:r>
              <a:rPr lang="en-US" altLang="zh-CN" sz="2000" dirty="0">
                <a:solidFill>
                  <a:schemeClr val="bg1"/>
                </a:solidFill>
                <a:latin typeface="黑体" panose="02010609060101010101" pitchFamily="49" charset="-122"/>
                <a:ea typeface="黑体" panose="02010609060101010101" pitchFamily="49" charset="-122"/>
              </a:rPr>
              <a:t>TCP</a:t>
            </a:r>
            <a:r>
              <a:rPr lang="zh-CN" altLang="zh-CN" sz="2000" dirty="0">
                <a:solidFill>
                  <a:schemeClr val="bg1"/>
                </a:solidFill>
                <a:latin typeface="黑体" panose="02010609060101010101" pitchFamily="49" charset="-122"/>
                <a:ea typeface="黑体" panose="02010609060101010101" pitchFamily="49" charset="-122"/>
              </a:rPr>
              <a:t>连接中只有一个未被确认的小分组在传送，既使得小分组不至于一直等待下去得不到传输机会，又不至于使网络中存在大量的小分组浪费网络资源，是效率与公平性之间的一种平衡策略</a:t>
            </a:r>
            <a:endParaRPr lang="en-US" altLang="zh-CN" dirty="0">
              <a:solidFill>
                <a:schemeClr val="bg1"/>
              </a:solidFill>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318968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319346"/>
            <a:ext cx="8229600" cy="5538654"/>
          </a:xfrm>
        </p:spPr>
        <p:txBody>
          <a:bodyPr/>
          <a:lstStyle/>
          <a:p>
            <a:pPr>
              <a:lnSpc>
                <a:spcPct val="150000"/>
              </a:lnSpc>
            </a:pPr>
            <a:r>
              <a:rPr lang="en-US" altLang="zh-CN" dirty="0">
                <a:solidFill>
                  <a:schemeClr val="bg1">
                    <a:lumMod val="75000"/>
                  </a:schemeClr>
                </a:solidFill>
              </a:rPr>
              <a:t>5.1  </a:t>
            </a:r>
            <a:r>
              <a:rPr lang="zh-CN" altLang="en-US" dirty="0">
                <a:solidFill>
                  <a:schemeClr val="bg1">
                    <a:lumMod val="75000"/>
                  </a:schemeClr>
                </a:solidFill>
              </a:rPr>
              <a:t>传输层协议概述</a:t>
            </a:r>
            <a:endParaRPr lang="en-US" altLang="zh-CN" dirty="0">
              <a:solidFill>
                <a:schemeClr val="bg1">
                  <a:lumMod val="75000"/>
                </a:schemeClr>
              </a:solidFill>
            </a:endParaRPr>
          </a:p>
          <a:p>
            <a:r>
              <a:rPr lang="en-US" altLang="zh-CN" dirty="0">
                <a:solidFill>
                  <a:schemeClr val="bg1">
                    <a:lumMod val="75000"/>
                  </a:schemeClr>
                </a:solidFill>
              </a:rPr>
              <a:t>5.2  </a:t>
            </a:r>
            <a:r>
              <a:rPr lang="zh-CN" altLang="en-US" dirty="0">
                <a:solidFill>
                  <a:schemeClr val="bg1">
                    <a:lumMod val="75000"/>
                  </a:schemeClr>
                </a:solidFill>
              </a:rPr>
              <a:t>用户数据报协议 </a:t>
            </a:r>
            <a:r>
              <a:rPr lang="en-US" altLang="zh-CN" dirty="0">
                <a:solidFill>
                  <a:schemeClr val="bg1">
                    <a:lumMod val="75000"/>
                  </a:schemeClr>
                </a:solidFill>
              </a:rPr>
              <a:t>UDP</a:t>
            </a:r>
          </a:p>
          <a:p>
            <a:r>
              <a:rPr lang="en-US" altLang="zh-CN" dirty="0"/>
              <a:t>5.3  </a:t>
            </a:r>
            <a:r>
              <a:rPr lang="zh-CN" altLang="en-US" dirty="0"/>
              <a:t>传输控制协议 </a:t>
            </a:r>
            <a:r>
              <a:rPr lang="en-US" altLang="zh-CN" dirty="0"/>
              <a:t>TCP </a:t>
            </a:r>
          </a:p>
          <a:p>
            <a:pPr lvl="1">
              <a:spcBef>
                <a:spcPts val="1200"/>
              </a:spcBef>
            </a:pPr>
            <a:r>
              <a:rPr lang="en-US" altLang="zh-CN" dirty="0"/>
              <a:t>5.3.1  TCP</a:t>
            </a:r>
            <a:r>
              <a:rPr lang="zh-CN" altLang="en-US" dirty="0"/>
              <a:t>协议概述</a:t>
            </a:r>
            <a:endParaRPr lang="en-US" altLang="zh-CN" dirty="0"/>
          </a:p>
          <a:p>
            <a:pPr lvl="1">
              <a:spcBef>
                <a:spcPts val="1200"/>
              </a:spcBef>
            </a:pPr>
            <a:r>
              <a:rPr lang="en-US" altLang="zh-CN" dirty="0"/>
              <a:t>5.3.2  TCP</a:t>
            </a:r>
            <a:r>
              <a:rPr lang="zh-CN" altLang="en-US" dirty="0"/>
              <a:t>报文段格式</a:t>
            </a:r>
            <a:endParaRPr lang="en-US" altLang="zh-CN" dirty="0"/>
          </a:p>
          <a:p>
            <a:pPr lvl="1">
              <a:spcBef>
                <a:spcPts val="1200"/>
              </a:spcBef>
            </a:pPr>
            <a:r>
              <a:rPr lang="en-US" altLang="zh-CN" dirty="0"/>
              <a:t>5.3.3  </a:t>
            </a:r>
            <a:r>
              <a:rPr lang="zh-CN" altLang="en-US" dirty="0"/>
              <a:t>连接管理</a:t>
            </a:r>
            <a:endParaRPr lang="en-US" altLang="zh-CN" dirty="0"/>
          </a:p>
          <a:p>
            <a:pPr lvl="1">
              <a:spcBef>
                <a:spcPts val="1200"/>
              </a:spcBef>
            </a:pPr>
            <a:r>
              <a:rPr lang="en-US" altLang="zh-CN" dirty="0"/>
              <a:t>5.3.4  </a:t>
            </a:r>
            <a:r>
              <a:rPr lang="zh-CN" altLang="en-US" dirty="0"/>
              <a:t>滑动窗口</a:t>
            </a:r>
            <a:endParaRPr lang="en-US" altLang="zh-CN" dirty="0"/>
          </a:p>
          <a:p>
            <a:pPr lvl="1">
              <a:spcBef>
                <a:spcPts val="1200"/>
              </a:spcBef>
            </a:pPr>
            <a:r>
              <a:rPr lang="en-US" altLang="zh-CN" dirty="0"/>
              <a:t>5.3.5  </a:t>
            </a:r>
            <a:r>
              <a:rPr lang="zh-CN" altLang="en-US" dirty="0"/>
              <a:t>流量控制</a:t>
            </a:r>
            <a:endParaRPr lang="en-US" altLang="zh-CN" dirty="0"/>
          </a:p>
          <a:p>
            <a:pPr lvl="1">
              <a:spcBef>
                <a:spcPts val="1200"/>
              </a:spcBef>
            </a:pPr>
            <a:r>
              <a:rPr lang="en-US" altLang="zh-CN" dirty="0"/>
              <a:t>5.3.6  </a:t>
            </a:r>
            <a:r>
              <a:rPr lang="zh-CN" altLang="en-US" dirty="0"/>
              <a:t>触发传输</a:t>
            </a:r>
            <a:endParaRPr lang="en-US" altLang="zh-CN" dirty="0"/>
          </a:p>
          <a:p>
            <a:pPr lvl="1">
              <a:spcBef>
                <a:spcPts val="1200"/>
              </a:spcBef>
            </a:pPr>
            <a:r>
              <a:rPr lang="en-US" altLang="zh-CN" dirty="0"/>
              <a:t>5.3.7  </a:t>
            </a:r>
            <a:r>
              <a:rPr lang="zh-CN" altLang="en-US" dirty="0"/>
              <a:t>丢失恢复</a:t>
            </a:r>
            <a:endParaRPr lang="en-US" altLang="zh-CN" dirty="0"/>
          </a:p>
          <a:p>
            <a:pPr lvl="1">
              <a:spcBef>
                <a:spcPts val="1200"/>
              </a:spcBef>
            </a:pPr>
            <a:r>
              <a:rPr lang="en-US" altLang="zh-CN" dirty="0"/>
              <a:t>5.3.8  </a:t>
            </a:r>
            <a:r>
              <a:rPr lang="zh-CN" altLang="en-US" dirty="0"/>
              <a:t>拥塞控制</a:t>
            </a:r>
            <a:endParaRPr lang="en-US" altLang="zh-CN" dirty="0"/>
          </a:p>
          <a:p>
            <a:pPr lvl="1"/>
            <a:endParaRPr lang="en-US" altLang="zh-CN" dirty="0"/>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Tree>
    <p:custDataLst>
      <p:tags r:id="rId1"/>
    </p:custDataLst>
    <p:extLst>
      <p:ext uri="{BB962C8B-B14F-4D97-AF65-F5344CB8AC3E}">
        <p14:creationId xmlns:p14="http://schemas.microsoft.com/office/powerpoint/2010/main" val="507501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3" end="3"/>
                                            </p:txEl>
                                          </p:spTgt>
                                        </p:tgtEl>
                                        <p:attrNameLst>
                                          <p:attrName>style.opacity</p:attrName>
                                        </p:attrNameLst>
                                      </p:cBhvr>
                                      <p:to>
                                        <p:strVal val="0.25"/>
                                      </p:to>
                                    </p:set>
                                    <p:animEffect filter="image" prLst="opacity: 0.25">
                                      <p:cBhvr rctx="IE">
                                        <p:cTn id="7" dur="indefinite"/>
                                        <p:tgtEl>
                                          <p:spTgt spid="3">
                                            <p:txEl>
                                              <p:pRg st="3" end="3"/>
                                            </p:txEl>
                                          </p:spTgt>
                                        </p:tgtEl>
                                      </p:cBhvr>
                                    </p:animEffect>
                                  </p:childTnLst>
                                </p:cTn>
                              </p:par>
                              <p:par>
                                <p:cTn id="8" presetID="9" presetClass="emph" presetSubtype="0" nodeType="withEffect">
                                  <p:stCondLst>
                                    <p:cond delay="0"/>
                                  </p:stCondLst>
                                  <p:childTnLst>
                                    <p:set>
                                      <p:cBhvr rctx="PPT">
                                        <p:cTn id="9" dur="indefinite"/>
                                        <p:tgtEl>
                                          <p:spTgt spid="3">
                                            <p:txEl>
                                              <p:pRg st="5" end="5"/>
                                            </p:txEl>
                                          </p:spTgt>
                                        </p:tgtEl>
                                        <p:attrNameLst>
                                          <p:attrName>style.opacity</p:attrName>
                                        </p:attrNameLst>
                                      </p:cBhvr>
                                      <p:to>
                                        <p:strVal val="0.25"/>
                                      </p:to>
                                    </p:set>
                                    <p:animEffect filter="image" prLst="opacity: 0.25">
                                      <p:cBhvr rctx="IE">
                                        <p:cTn id="10" dur="indefinite"/>
                                        <p:tgtEl>
                                          <p:spTgt spid="3">
                                            <p:txEl>
                                              <p:pRg st="5" end="5"/>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3">
                                            <p:txEl>
                                              <p:pRg st="6" end="6"/>
                                            </p:txEl>
                                          </p:spTgt>
                                        </p:tgtEl>
                                        <p:attrNameLst>
                                          <p:attrName>style.opacity</p:attrName>
                                        </p:attrNameLst>
                                      </p:cBhvr>
                                      <p:to>
                                        <p:strVal val="0.25"/>
                                      </p:to>
                                    </p:set>
                                    <p:animEffect filter="image" prLst="opacity: 0.25">
                                      <p:cBhvr rctx="IE">
                                        <p:cTn id="13" dur="indefinite"/>
                                        <p:tgtEl>
                                          <p:spTgt spid="3">
                                            <p:txEl>
                                              <p:pRg st="6" end="6"/>
                                            </p:txEl>
                                          </p:spTgt>
                                        </p:tgtEl>
                                      </p:cBhvr>
                                    </p:animEffect>
                                  </p:childTnLst>
                                </p:cTn>
                              </p:par>
                              <p:par>
                                <p:cTn id="14" presetID="9" presetClass="emph" presetSubtype="0" nodeType="withEffect">
                                  <p:stCondLst>
                                    <p:cond delay="0"/>
                                  </p:stCondLst>
                                  <p:childTnLst>
                                    <p:set>
                                      <p:cBhvr rctx="PPT">
                                        <p:cTn id="15" dur="indefinite"/>
                                        <p:tgtEl>
                                          <p:spTgt spid="3">
                                            <p:txEl>
                                              <p:pRg st="7" end="7"/>
                                            </p:txEl>
                                          </p:spTgt>
                                        </p:tgtEl>
                                        <p:attrNameLst>
                                          <p:attrName>style.opacity</p:attrName>
                                        </p:attrNameLst>
                                      </p:cBhvr>
                                      <p:to>
                                        <p:strVal val="0.25"/>
                                      </p:to>
                                    </p:set>
                                    <p:animEffect filter="image" prLst="opacity: 0.25">
                                      <p:cBhvr rctx="IE">
                                        <p:cTn id="16" dur="indefinite"/>
                                        <p:tgtEl>
                                          <p:spTgt spid="3">
                                            <p:txEl>
                                              <p:pRg st="7" end="7"/>
                                            </p:txEl>
                                          </p:spTgt>
                                        </p:tgtEl>
                                      </p:cBhvr>
                                    </p:animEffect>
                                  </p:childTnLst>
                                </p:cTn>
                              </p:par>
                              <p:par>
                                <p:cTn id="17" presetID="9" presetClass="emph" presetSubtype="0" nodeType="withEffect">
                                  <p:stCondLst>
                                    <p:cond delay="0"/>
                                  </p:stCondLst>
                                  <p:childTnLst>
                                    <p:set>
                                      <p:cBhvr rctx="PPT">
                                        <p:cTn id="18" dur="indefinite"/>
                                        <p:tgtEl>
                                          <p:spTgt spid="3">
                                            <p:txEl>
                                              <p:pRg st="8" end="8"/>
                                            </p:txEl>
                                          </p:spTgt>
                                        </p:tgtEl>
                                        <p:attrNameLst>
                                          <p:attrName>style.opacity</p:attrName>
                                        </p:attrNameLst>
                                      </p:cBhvr>
                                      <p:to>
                                        <p:strVal val="0.25"/>
                                      </p:to>
                                    </p:set>
                                    <p:animEffect filter="image" prLst="opacity: 0.25">
                                      <p:cBhvr rctx="IE">
                                        <p:cTn id="19" dur="indefinite"/>
                                        <p:tgtEl>
                                          <p:spTgt spid="3">
                                            <p:txEl>
                                              <p:pRg st="8" end="8"/>
                                            </p:txEl>
                                          </p:spTgt>
                                        </p:tgtEl>
                                      </p:cBhvr>
                                    </p:animEffect>
                                  </p:childTnLst>
                                </p:cTn>
                              </p:par>
                              <p:par>
                                <p:cTn id="20" presetID="18" presetClass="emph" presetSubtype="0" fill="hold" nodeType="withEffect">
                                  <p:stCondLst>
                                    <p:cond delay="0"/>
                                  </p:stCondLst>
                                  <p:iterate type="lt">
                                    <p:tmPct val="4000"/>
                                  </p:iterate>
                                  <p:childTnLst>
                                    <p:set>
                                      <p:cBhvr override="childStyle">
                                        <p:cTn id="21" dur="500" fill="hold"/>
                                        <p:tgtEl>
                                          <p:spTgt spid="3">
                                            <p:txEl>
                                              <p:pRg st="9" end="9"/>
                                            </p:txEl>
                                          </p:spTgt>
                                        </p:tgtEl>
                                        <p:attrNameLst>
                                          <p:attrName>style.textDecorationUnderline</p:attrName>
                                        </p:attrNameLst>
                                      </p:cBhvr>
                                      <p:to>
                                        <p:strVal val="true"/>
                                      </p:to>
                                    </p:set>
                                  </p:childTnLst>
                                </p:cTn>
                              </p:par>
                              <p:par>
                                <p:cTn id="22" presetID="9" presetClass="emph" presetSubtype="0" nodeType="withEffect">
                                  <p:stCondLst>
                                    <p:cond delay="0"/>
                                  </p:stCondLst>
                                  <p:childTnLst>
                                    <p:set>
                                      <p:cBhvr rctx="PPT">
                                        <p:cTn id="23" dur="indefinite"/>
                                        <p:tgtEl>
                                          <p:spTgt spid="3">
                                            <p:txEl>
                                              <p:pRg st="10" end="10"/>
                                            </p:txEl>
                                          </p:spTgt>
                                        </p:tgtEl>
                                        <p:attrNameLst>
                                          <p:attrName>style.opacity</p:attrName>
                                        </p:attrNameLst>
                                      </p:cBhvr>
                                      <p:to>
                                        <p:strVal val="0.25"/>
                                      </p:to>
                                    </p:set>
                                    <p:animEffect filter="image" prLst="opacity: 0.25">
                                      <p:cBhvr rctx="IE">
                                        <p:cTn id="24" dur="indefinite"/>
                                        <p:tgtEl>
                                          <p:spTgt spid="3">
                                            <p:txEl>
                                              <p:pRg st="10" end="10"/>
                                            </p:txEl>
                                          </p:spTgt>
                                        </p:tgtEl>
                                      </p:cBhvr>
                                    </p:animEffect>
                                  </p:childTnLst>
                                </p:cTn>
                              </p:par>
                              <p:par>
                                <p:cTn id="25" presetID="9" presetClass="emph" presetSubtype="0" nodeType="withEffect">
                                  <p:stCondLst>
                                    <p:cond delay="0"/>
                                  </p:stCondLst>
                                  <p:iterate type="lt">
                                    <p:tmAbs val="0"/>
                                  </p:iterate>
                                  <p:childTnLst>
                                    <p:set>
                                      <p:cBhvr rctx="PPT">
                                        <p:cTn id="26" dur="indefinite"/>
                                        <p:tgtEl>
                                          <p:spTgt spid="3">
                                            <p:txEl>
                                              <p:pRg st="4" end="4"/>
                                            </p:txEl>
                                          </p:spTgt>
                                        </p:tgtEl>
                                        <p:attrNameLst>
                                          <p:attrName>style.opacity</p:attrName>
                                        </p:attrNameLst>
                                      </p:cBhvr>
                                      <p:to>
                                        <p:strVal val="0.25"/>
                                      </p:to>
                                    </p:set>
                                    <p:animEffect filter="image" prLst="opacity: 0.25">
                                      <p:cBhvr rctx="IE">
                                        <p:cTn id="27" dur="indefinite"/>
                                        <p:tgtEl>
                                          <p:spTgt spid="3">
                                            <p:txEl>
                                              <p:pRg st="4" end="4"/>
                                            </p:txEl>
                                          </p:spTgt>
                                        </p:tgtEl>
                                      </p:cBhvr>
                                    </p:animEffect>
                                  </p:childTnLst>
                                </p:cTn>
                              </p:par>
                              <p:par>
                                <p:cTn id="28" presetID="3" presetClass="emph" presetSubtype="2" fill="hold" nodeType="withEffect">
                                  <p:stCondLst>
                                    <p:cond delay="0"/>
                                  </p:stCondLst>
                                  <p:iterate type="lt">
                                    <p:tmPct val="0"/>
                                  </p:iterate>
                                  <p:childTnLst>
                                    <p:animClr clrSpc="rgb" dir="cw">
                                      <p:cBhvr override="childStyle">
                                        <p:cTn id="29" dur="500" fill="hold"/>
                                        <p:tgtEl>
                                          <p:spTgt spid="3">
                                            <p:txEl>
                                              <p:pRg st="9" end="9"/>
                                            </p:txEl>
                                          </p:spTgt>
                                        </p:tgtEl>
                                        <p:attrNameLst>
                                          <p:attrName>style.color</p:attrName>
                                        </p:attrNameLst>
                                      </p:cBhvr>
                                      <p:to>
                                        <a:srgbClr val="CC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5|25"/>
</p:tagLst>
</file>

<file path=ppt/tags/tag10.xml><?xml version="1.0" encoding="utf-8"?>
<p:tagLst xmlns:a="http://schemas.openxmlformats.org/drawingml/2006/main" xmlns:r="http://schemas.openxmlformats.org/officeDocument/2006/relationships" xmlns:p="http://schemas.openxmlformats.org/presentationml/2006/main">
  <p:tag name="TIMING" val="|61.9|21"/>
</p:tagLst>
</file>

<file path=ppt/tags/tag11.xml><?xml version="1.0" encoding="utf-8"?>
<p:tagLst xmlns:a="http://schemas.openxmlformats.org/drawingml/2006/main" xmlns:r="http://schemas.openxmlformats.org/officeDocument/2006/relationships" xmlns:p="http://schemas.openxmlformats.org/presentationml/2006/main">
  <p:tag name="TIMING" val="|28.8|43.9"/>
</p:tagLst>
</file>

<file path=ppt/tags/tag12.xml><?xml version="1.0" encoding="utf-8"?>
<p:tagLst xmlns:a="http://schemas.openxmlformats.org/drawingml/2006/main" xmlns:r="http://schemas.openxmlformats.org/officeDocument/2006/relationships" xmlns:p="http://schemas.openxmlformats.org/presentationml/2006/main">
  <p:tag name="TIMING" val="|31.7|23.1|13.7|32|70|15.5|20.5"/>
</p:tagLst>
</file>

<file path=ppt/tags/tag13.xml><?xml version="1.0" encoding="utf-8"?>
<p:tagLst xmlns:a="http://schemas.openxmlformats.org/drawingml/2006/main" xmlns:r="http://schemas.openxmlformats.org/officeDocument/2006/relationships" xmlns:p="http://schemas.openxmlformats.org/presentationml/2006/main">
  <p:tag name="TIMING" val="|2|4.9|39.9|41.5|3.8|12.5|9.1|16.5|16.3|27.4"/>
</p:tagLst>
</file>

<file path=ppt/tags/tag14.xml><?xml version="1.0" encoding="utf-8"?>
<p:tagLst xmlns:a="http://schemas.openxmlformats.org/drawingml/2006/main" xmlns:r="http://schemas.openxmlformats.org/officeDocument/2006/relationships" xmlns:p="http://schemas.openxmlformats.org/presentationml/2006/main">
  <p:tag name="TIMING" val="|12.3|15.5|7.9|12.6|57.7|40.4"/>
</p:tagLst>
</file>

<file path=ppt/tags/tag15.xml><?xml version="1.0" encoding="utf-8"?>
<p:tagLst xmlns:a="http://schemas.openxmlformats.org/drawingml/2006/main" xmlns:r="http://schemas.openxmlformats.org/officeDocument/2006/relationships" xmlns:p="http://schemas.openxmlformats.org/presentationml/2006/main">
  <p:tag name="TIMING" val="|1.7|6.4|7|5.7|4.9|34.9|9.4|38.2|9.4"/>
</p:tagLst>
</file>

<file path=ppt/tags/tag16.xml><?xml version="1.0" encoding="utf-8"?>
<p:tagLst xmlns:a="http://schemas.openxmlformats.org/drawingml/2006/main" xmlns:r="http://schemas.openxmlformats.org/officeDocument/2006/relationships" xmlns:p="http://schemas.openxmlformats.org/presentationml/2006/main">
  <p:tag name="TIMING" val="|1.3|9.2|21.5|25.4|18.5|56|78.5"/>
</p:tagLst>
</file>

<file path=ppt/tags/tag17.xml><?xml version="1.0" encoding="utf-8"?>
<p:tagLst xmlns:a="http://schemas.openxmlformats.org/drawingml/2006/main" xmlns:r="http://schemas.openxmlformats.org/officeDocument/2006/relationships" xmlns:p="http://schemas.openxmlformats.org/presentationml/2006/main">
  <p:tag name="TIMING" val="|54.5|20.6|58.9|5.6|12.2|28.1|4.3|14.5"/>
</p:tagLst>
</file>

<file path=ppt/tags/tag18.xml><?xml version="1.0" encoding="utf-8"?>
<p:tagLst xmlns:a="http://schemas.openxmlformats.org/drawingml/2006/main" xmlns:r="http://schemas.openxmlformats.org/officeDocument/2006/relationships" xmlns:p="http://schemas.openxmlformats.org/presentationml/2006/main">
  <p:tag name="TIMING" val="|11.8|56.4|34.9|101|50|36.4"/>
</p:tagLst>
</file>

<file path=ppt/tags/tag19.xml><?xml version="1.0" encoding="utf-8"?>
<p:tagLst xmlns:a="http://schemas.openxmlformats.org/drawingml/2006/main" xmlns:r="http://schemas.openxmlformats.org/officeDocument/2006/relationships" xmlns:p="http://schemas.openxmlformats.org/presentationml/2006/main">
  <p:tag name="TIMING" val="|12.4|3.2|8.1|38.4|8.2|15.2|26.7|52.2"/>
</p:tagLst>
</file>

<file path=ppt/tags/tag2.xml><?xml version="1.0" encoding="utf-8"?>
<p:tagLst xmlns:a="http://schemas.openxmlformats.org/drawingml/2006/main" xmlns:r="http://schemas.openxmlformats.org/officeDocument/2006/relationships" xmlns:p="http://schemas.openxmlformats.org/presentationml/2006/main">
  <p:tag name="TIMING" val="|8.5|69.7|7.6|24.9|61.3|68.7|34.1"/>
</p:tagLst>
</file>

<file path=ppt/tags/tag20.xml><?xml version="1.0" encoding="utf-8"?>
<p:tagLst xmlns:a="http://schemas.openxmlformats.org/drawingml/2006/main" xmlns:r="http://schemas.openxmlformats.org/officeDocument/2006/relationships" xmlns:p="http://schemas.openxmlformats.org/presentationml/2006/main">
  <p:tag name="TIMING" val="|192.1"/>
</p:tagLst>
</file>

<file path=ppt/tags/tag21.xml><?xml version="1.0" encoding="utf-8"?>
<p:tagLst xmlns:a="http://schemas.openxmlformats.org/drawingml/2006/main" xmlns:r="http://schemas.openxmlformats.org/officeDocument/2006/relationships" xmlns:p="http://schemas.openxmlformats.org/presentationml/2006/main">
  <p:tag name="TIMING" val="|31.7|1.5|32.6"/>
</p:tagLst>
</file>

<file path=ppt/tags/tag22.xml><?xml version="1.0" encoding="utf-8"?>
<p:tagLst xmlns:a="http://schemas.openxmlformats.org/drawingml/2006/main" xmlns:r="http://schemas.openxmlformats.org/officeDocument/2006/relationships" xmlns:p="http://schemas.openxmlformats.org/presentationml/2006/main">
  <p:tag name="TIMING" val="|1.1|6.2|21.3|85.7"/>
</p:tagLst>
</file>

<file path=ppt/tags/tag23.xml><?xml version="1.0" encoding="utf-8"?>
<p:tagLst xmlns:a="http://schemas.openxmlformats.org/drawingml/2006/main" xmlns:r="http://schemas.openxmlformats.org/officeDocument/2006/relationships" xmlns:p="http://schemas.openxmlformats.org/presentationml/2006/main">
  <p:tag name="TIMING" val="|14.7"/>
</p:tagLst>
</file>

<file path=ppt/tags/tag24.xml><?xml version="1.0" encoding="utf-8"?>
<p:tagLst xmlns:a="http://schemas.openxmlformats.org/drawingml/2006/main" xmlns:r="http://schemas.openxmlformats.org/officeDocument/2006/relationships" xmlns:p="http://schemas.openxmlformats.org/presentationml/2006/main">
  <p:tag name="TIMING" val="|12.2|23.8|22.3|73.9|34.6|11.3"/>
</p:tagLst>
</file>

<file path=ppt/tags/tag25.xml><?xml version="1.0" encoding="utf-8"?>
<p:tagLst xmlns:a="http://schemas.openxmlformats.org/drawingml/2006/main" xmlns:r="http://schemas.openxmlformats.org/officeDocument/2006/relationships" xmlns:p="http://schemas.openxmlformats.org/presentationml/2006/main">
  <p:tag name="TIMING" val="|2.7"/>
</p:tagLst>
</file>

<file path=ppt/tags/tag26.xml><?xml version="1.0" encoding="utf-8"?>
<p:tagLst xmlns:a="http://schemas.openxmlformats.org/drawingml/2006/main" xmlns:r="http://schemas.openxmlformats.org/officeDocument/2006/relationships" xmlns:p="http://schemas.openxmlformats.org/presentationml/2006/main">
  <p:tag name="TIMING" val="|2.2|67.1|81.7|20.6|39.9"/>
</p:tagLst>
</file>

<file path=ppt/tags/tag27.xml><?xml version="1.0" encoding="utf-8"?>
<p:tagLst xmlns:a="http://schemas.openxmlformats.org/drawingml/2006/main" xmlns:r="http://schemas.openxmlformats.org/officeDocument/2006/relationships" xmlns:p="http://schemas.openxmlformats.org/presentationml/2006/main">
  <p:tag name="TIMING" val="|101.2|25.2"/>
</p:tagLst>
</file>

<file path=ppt/tags/tag28.xml><?xml version="1.0" encoding="utf-8"?>
<p:tagLst xmlns:a="http://schemas.openxmlformats.org/drawingml/2006/main" xmlns:r="http://schemas.openxmlformats.org/officeDocument/2006/relationships" xmlns:p="http://schemas.openxmlformats.org/presentationml/2006/main">
  <p:tag name="TIMING" val="|137|26.3|30.9"/>
</p:tagLst>
</file>

<file path=ppt/tags/tag29.xml><?xml version="1.0" encoding="utf-8"?>
<p:tagLst xmlns:a="http://schemas.openxmlformats.org/drawingml/2006/main" xmlns:r="http://schemas.openxmlformats.org/officeDocument/2006/relationships" xmlns:p="http://schemas.openxmlformats.org/presentationml/2006/main">
  <p:tag name="TIMING" val="|60.7|47.8|17.8"/>
</p:tagLst>
</file>

<file path=ppt/tags/tag3.xml><?xml version="1.0" encoding="utf-8"?>
<p:tagLst xmlns:a="http://schemas.openxmlformats.org/drawingml/2006/main" xmlns:r="http://schemas.openxmlformats.org/officeDocument/2006/relationships" xmlns:p="http://schemas.openxmlformats.org/presentationml/2006/main">
  <p:tag name="TIMING" val="|36.2|34.7|16.1|11.8|28.4|11.8|44.8|32.4|6.8"/>
</p:tagLst>
</file>

<file path=ppt/tags/tag30.xml><?xml version="1.0" encoding="utf-8"?>
<p:tagLst xmlns:a="http://schemas.openxmlformats.org/drawingml/2006/main" xmlns:r="http://schemas.openxmlformats.org/officeDocument/2006/relationships" xmlns:p="http://schemas.openxmlformats.org/presentationml/2006/main">
  <p:tag name="TIMING" val="|5.1|28.3|9.4|7.7|5.7|5.4|6.3|12"/>
</p:tagLst>
</file>

<file path=ppt/tags/tag31.xml><?xml version="1.0" encoding="utf-8"?>
<p:tagLst xmlns:a="http://schemas.openxmlformats.org/drawingml/2006/main" xmlns:r="http://schemas.openxmlformats.org/officeDocument/2006/relationships" xmlns:p="http://schemas.openxmlformats.org/presentationml/2006/main">
  <p:tag name="TIMING" val="|22.9|19|59.4"/>
</p:tagLst>
</file>

<file path=ppt/tags/tag32.xml><?xml version="1.0" encoding="utf-8"?>
<p:tagLst xmlns:a="http://schemas.openxmlformats.org/drawingml/2006/main" xmlns:r="http://schemas.openxmlformats.org/officeDocument/2006/relationships" xmlns:p="http://schemas.openxmlformats.org/presentationml/2006/main">
  <p:tag name="TIMING" val="|2.5|67.3|5.8|37.1|14.8|28.8"/>
</p:tagLst>
</file>

<file path=ppt/tags/tag4.xml><?xml version="1.0" encoding="utf-8"?>
<p:tagLst xmlns:a="http://schemas.openxmlformats.org/drawingml/2006/main" xmlns:r="http://schemas.openxmlformats.org/officeDocument/2006/relationships" xmlns:p="http://schemas.openxmlformats.org/presentationml/2006/main">
  <p:tag name="TIMING" val="|29.6|28.5"/>
</p:tagLst>
</file>

<file path=ppt/tags/tag5.xml><?xml version="1.0" encoding="utf-8"?>
<p:tagLst xmlns:a="http://schemas.openxmlformats.org/drawingml/2006/main" xmlns:r="http://schemas.openxmlformats.org/officeDocument/2006/relationships" xmlns:p="http://schemas.openxmlformats.org/presentationml/2006/main">
  <p:tag name="TIMING" val="|1.4|14.5|12.6|16.8|13.2|46.3|59.7"/>
</p:tagLst>
</file>

<file path=ppt/tags/tag6.xml><?xml version="1.0" encoding="utf-8"?>
<p:tagLst xmlns:a="http://schemas.openxmlformats.org/drawingml/2006/main" xmlns:r="http://schemas.openxmlformats.org/officeDocument/2006/relationships" xmlns:p="http://schemas.openxmlformats.org/presentationml/2006/main">
  <p:tag name="TIMING" val="|174.6"/>
</p:tagLst>
</file>

<file path=ppt/tags/tag7.xml><?xml version="1.0" encoding="utf-8"?>
<p:tagLst xmlns:a="http://schemas.openxmlformats.org/drawingml/2006/main" xmlns:r="http://schemas.openxmlformats.org/officeDocument/2006/relationships" xmlns:p="http://schemas.openxmlformats.org/presentationml/2006/main">
  <p:tag name="TIMING" val="|174.6"/>
</p:tagLst>
</file>

<file path=ppt/tags/tag8.xml><?xml version="1.0" encoding="utf-8"?>
<p:tagLst xmlns:a="http://schemas.openxmlformats.org/drawingml/2006/main" xmlns:r="http://schemas.openxmlformats.org/officeDocument/2006/relationships" xmlns:p="http://schemas.openxmlformats.org/presentationml/2006/main">
  <p:tag name="TIMING" val="|1.1"/>
</p:tagLst>
</file>

<file path=ppt/tags/tag9.xml><?xml version="1.0" encoding="utf-8"?>
<p:tagLst xmlns:a="http://schemas.openxmlformats.org/drawingml/2006/main" xmlns:r="http://schemas.openxmlformats.org/officeDocument/2006/relationships" xmlns:p="http://schemas.openxmlformats.org/presentationml/2006/main">
  <p:tag name="TIMING" val="|4.7|8.5|37.2"/>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4.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5.xml><?xml version="1.0" encoding="utf-8"?>
<a:theme xmlns:a="http://schemas.openxmlformats.org/drawingml/2006/main" name="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第一章概述</Template>
  <TotalTime>37428</TotalTime>
  <Words>3456</Words>
  <Application>Microsoft Office PowerPoint</Application>
  <PresentationFormat>全屏显示(4:3)</PresentationFormat>
  <Paragraphs>582</Paragraphs>
  <Slides>39</Slides>
  <Notes>28</Notes>
  <HiddenSlides>0</HiddenSlides>
  <MMClips>0</MMClips>
  <ScaleCrop>false</ScaleCrop>
  <HeadingPairs>
    <vt:vector size="6" baseType="variant">
      <vt:variant>
        <vt:lpstr>已用的字体</vt:lpstr>
      </vt:variant>
      <vt:variant>
        <vt:i4>16</vt:i4>
      </vt:variant>
      <vt:variant>
        <vt:lpstr>主题</vt:lpstr>
      </vt:variant>
      <vt:variant>
        <vt:i4>5</vt:i4>
      </vt:variant>
      <vt:variant>
        <vt:lpstr>幻灯片标题</vt:lpstr>
      </vt:variant>
      <vt:variant>
        <vt:i4>39</vt:i4>
      </vt:variant>
    </vt:vector>
  </HeadingPairs>
  <TitlesOfParts>
    <vt:vector size="60" baseType="lpstr">
      <vt:lpstr>方正舒体</vt:lpstr>
      <vt:lpstr>黑体</vt:lpstr>
      <vt:lpstr>华文楷体</vt:lpstr>
      <vt:lpstr>华文新魏</vt:lpstr>
      <vt:lpstr>华文中宋</vt:lpstr>
      <vt:lpstr>宋体</vt:lpstr>
      <vt:lpstr>微软雅黑</vt:lpstr>
      <vt:lpstr>Arial</vt:lpstr>
      <vt:lpstr>Arial Black</vt:lpstr>
      <vt:lpstr>Calibri</vt:lpstr>
      <vt:lpstr>Cambria Math</vt:lpstr>
      <vt:lpstr>Comic Sans MS</vt:lpstr>
      <vt:lpstr>Times New Roman</vt:lpstr>
      <vt:lpstr>Wingdings</vt:lpstr>
      <vt:lpstr>Wingdings 2</vt:lpstr>
      <vt:lpstr>Wingdings 3</vt:lpstr>
      <vt:lpstr>Pixel</vt:lpstr>
      <vt:lpstr>自定义设计方案</vt:lpstr>
      <vt:lpstr>3_自定义设计方案</vt:lpstr>
      <vt:lpstr>4_自定义设计方案</vt:lpstr>
      <vt:lpstr>9_自定义设计方案</vt:lpstr>
      <vt:lpstr>第五章 端到端传输(4)</vt:lpstr>
      <vt:lpstr>提纲</vt:lpstr>
      <vt:lpstr>触发传输</vt:lpstr>
      <vt:lpstr>触发传输</vt:lpstr>
      <vt:lpstr>触发传输</vt:lpstr>
      <vt:lpstr>触发传输</vt:lpstr>
      <vt:lpstr>触发传输</vt:lpstr>
      <vt:lpstr>触发传输</vt:lpstr>
      <vt:lpstr>提纲</vt:lpstr>
      <vt:lpstr>丢包检测和重传</vt:lpstr>
      <vt:lpstr>丢包检测和重传</vt:lpstr>
      <vt:lpstr>丢包检测和重传</vt:lpstr>
      <vt:lpstr>自适应重传</vt:lpstr>
      <vt:lpstr>自适应重传</vt:lpstr>
      <vt:lpstr>自适应重传</vt:lpstr>
      <vt:lpstr>自适应重传</vt:lpstr>
      <vt:lpstr>自适应重传</vt:lpstr>
      <vt:lpstr>超时重传的效率问题</vt:lpstr>
      <vt:lpstr>快速重传 (fast retransmit)</vt:lpstr>
      <vt:lpstr>快速重传 (fast retransmit)</vt:lpstr>
      <vt:lpstr>快速重传 (fast retransmit)</vt:lpstr>
      <vt:lpstr>快速重传 (fast retransmit)</vt:lpstr>
      <vt:lpstr>时间戳(timestamp)选项</vt:lpstr>
      <vt:lpstr>时间戳(timestamp)选项</vt:lpstr>
      <vt:lpstr>提纲</vt:lpstr>
      <vt:lpstr>我们已经了解了什么</vt:lpstr>
      <vt:lpstr>网络拥塞</vt:lpstr>
      <vt:lpstr>网络拥塞</vt:lpstr>
      <vt:lpstr>网络拥塞</vt:lpstr>
      <vt:lpstr>网络拥塞</vt:lpstr>
      <vt:lpstr>网络拥塞</vt:lpstr>
      <vt:lpstr>网络拥塞</vt:lpstr>
      <vt:lpstr>网络拥塞</vt:lpstr>
      <vt:lpstr>网络拥塞</vt:lpstr>
      <vt:lpstr>网络拥塞</vt:lpstr>
      <vt:lpstr>网络拥塞</vt:lpstr>
      <vt:lpstr>网络拥塞</vt:lpstr>
      <vt:lpstr>网络拥塞</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zz zh</cp:lastModifiedBy>
  <cp:revision>1670</cp:revision>
  <dcterms:created xsi:type="dcterms:W3CDTF">2017-02-02T15:53:23Z</dcterms:created>
  <dcterms:modified xsi:type="dcterms:W3CDTF">2022-05-08T11:39:38Z</dcterms:modified>
</cp:coreProperties>
</file>