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39"/>
  </p:notesMasterIdLst>
  <p:sldIdLst>
    <p:sldId id="256" r:id="rId6"/>
    <p:sldId id="697" r:id="rId7"/>
    <p:sldId id="799" r:id="rId8"/>
    <p:sldId id="800" r:id="rId9"/>
    <p:sldId id="801" r:id="rId10"/>
    <p:sldId id="742" r:id="rId11"/>
    <p:sldId id="745" r:id="rId12"/>
    <p:sldId id="746" r:id="rId13"/>
    <p:sldId id="752" r:id="rId14"/>
    <p:sldId id="753" r:id="rId15"/>
    <p:sldId id="758" r:id="rId16"/>
    <p:sldId id="759" r:id="rId17"/>
    <p:sldId id="761" r:id="rId18"/>
    <p:sldId id="762" r:id="rId19"/>
    <p:sldId id="768" r:id="rId20"/>
    <p:sldId id="763" r:id="rId21"/>
    <p:sldId id="769" r:id="rId22"/>
    <p:sldId id="770" r:id="rId23"/>
    <p:sldId id="771" r:id="rId24"/>
    <p:sldId id="772" r:id="rId25"/>
    <p:sldId id="773" r:id="rId26"/>
    <p:sldId id="774" r:id="rId27"/>
    <p:sldId id="776" r:id="rId28"/>
    <p:sldId id="779" r:id="rId29"/>
    <p:sldId id="778" r:id="rId30"/>
    <p:sldId id="777" r:id="rId31"/>
    <p:sldId id="788" r:id="rId32"/>
    <p:sldId id="793" r:id="rId33"/>
    <p:sldId id="794" r:id="rId34"/>
    <p:sldId id="795" r:id="rId35"/>
    <p:sldId id="796" r:id="rId36"/>
    <p:sldId id="797" r:id="rId37"/>
    <p:sldId id="79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949A2"/>
    <a:srgbClr val="2F2F95"/>
    <a:srgbClr val="CC0099"/>
    <a:srgbClr val="FF3300"/>
    <a:srgbClr val="008000"/>
    <a:srgbClr val="FF0066"/>
    <a:srgbClr val="EFEFFF"/>
    <a:srgbClr val="6666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54" d="100"/>
          <a:sy n="54" d="100"/>
        </p:scale>
        <p:origin x="1572" y="2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211051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59634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602002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3294013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164058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11434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288025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4186742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188" lvl="1" indent="0">
              <a:spcBef>
                <a:spcPts val="600"/>
              </a:spcBef>
              <a:buNone/>
            </a:pPr>
            <a:endParaRPr lang="en-US" altLang="zh-CN" sz="1600" dirty="0"/>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3405005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188" lvl="1" indent="0">
              <a:spcBef>
                <a:spcPts val="600"/>
              </a:spcBef>
              <a:buNone/>
            </a:pPr>
            <a:endParaRPr lang="en-US" altLang="zh-CN" sz="1600" dirty="0"/>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24996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73776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188" lvl="1" indent="0">
              <a:spcBef>
                <a:spcPts val="600"/>
              </a:spcBef>
              <a:buNone/>
            </a:pPr>
            <a:endParaRPr lang="en-US" altLang="zh-CN" sz="1600" dirty="0"/>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85869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1924191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178464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62307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1798237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2982831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1689128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246970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811057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224706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3009965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1991751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383768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300183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95664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88680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17011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52736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89202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2022/5/8</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2022/5/8</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2022/5/8</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2022/5/8</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2022/5/8</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2022/5/8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2022/5/8</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2022/5/8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2022/5/8</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2022/5/8</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2022/5/8</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2022/5/8</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2022/5/8</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2022/5/8</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6.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90.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7.xml"/><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端到端传输</a:t>
            </a:r>
            <a:r>
              <a:rPr lang="en-US" altLang="zh-CN"/>
              <a:t>(5)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慢启动 </a:t>
            </a:r>
            <a:r>
              <a:rPr lang="en-US" altLang="zh-CN" dirty="0"/>
              <a:t>(slow-start)</a:t>
            </a:r>
            <a:endParaRPr lang="zh-CN" altLang="en-US" dirty="0"/>
          </a:p>
        </p:txBody>
      </p:sp>
      <p:sp>
        <p:nvSpPr>
          <p:cNvPr id="3" name="内容占位符 2"/>
          <p:cNvSpPr>
            <a:spLocks noGrp="1"/>
          </p:cNvSpPr>
          <p:nvPr>
            <p:ph idx="1"/>
          </p:nvPr>
        </p:nvSpPr>
        <p:spPr>
          <a:xfrm>
            <a:off x="457199" y="1444978"/>
            <a:ext cx="8579555" cy="5151765"/>
          </a:xfrm>
        </p:spPr>
        <p:txBody>
          <a:bodyPr/>
          <a:lstStyle/>
          <a:p>
            <a:pPr>
              <a:lnSpc>
                <a:spcPct val="100000"/>
              </a:lnSpc>
            </a:pPr>
            <a:r>
              <a:rPr lang="zh-CN" altLang="en-US" sz="2000" dirty="0"/>
              <a:t>基本思想</a:t>
            </a:r>
          </a:p>
          <a:p>
            <a:pPr lvl="1">
              <a:spcBef>
                <a:spcPts val="600"/>
              </a:spcBef>
            </a:pPr>
            <a:r>
              <a:rPr lang="zh-CN" altLang="en-US" sz="1600" dirty="0"/>
              <a:t>主机开始发送数据 </a:t>
            </a:r>
            <a:r>
              <a:rPr lang="en-US" altLang="zh-CN" sz="1600" dirty="0"/>
              <a:t>(</a:t>
            </a:r>
            <a:r>
              <a:rPr lang="zh-CN" altLang="en-US" sz="1600" dirty="0"/>
              <a:t>连接刚建立</a:t>
            </a:r>
            <a:r>
              <a:rPr lang="en-US" altLang="zh-CN" sz="1600" dirty="0"/>
              <a:t>) </a:t>
            </a:r>
            <a:r>
              <a:rPr lang="zh-CN" altLang="en-US" sz="1600" dirty="0"/>
              <a:t>或当判断拥塞发生时，不确定网络状况，应避免注入大量数据而引起拥塞</a:t>
            </a:r>
            <a:endParaRPr lang="en-US" altLang="zh-CN" sz="1600" dirty="0"/>
          </a:p>
          <a:p>
            <a:pPr lvl="1">
              <a:spcBef>
                <a:spcPts val="600"/>
              </a:spcBef>
            </a:pPr>
            <a:r>
              <a:rPr lang="zh-CN" altLang="en-US" sz="1600" dirty="0"/>
              <a:t>拥塞窗口大小从很小的初始值开始，发送成功则快速增大，以探测网络的负载能力</a:t>
            </a:r>
          </a:p>
          <a:p>
            <a:pPr>
              <a:spcBef>
                <a:spcPts val="1800"/>
              </a:spcBef>
            </a:pPr>
            <a:r>
              <a:rPr lang="zh-CN" altLang="en-US" sz="2000" dirty="0"/>
              <a:t>拥塞窗口</a:t>
            </a:r>
            <a:r>
              <a:rPr lang="en-US" altLang="zh-CN" sz="2000" dirty="0" err="1"/>
              <a:t>cwnd</a:t>
            </a:r>
            <a:r>
              <a:rPr lang="zh-CN" altLang="en-US" sz="2000" dirty="0"/>
              <a:t>的初始值</a:t>
            </a:r>
          </a:p>
          <a:p>
            <a:pPr lvl="1">
              <a:spcBef>
                <a:spcPts val="600"/>
              </a:spcBef>
            </a:pPr>
            <a:r>
              <a:rPr lang="zh-CN" altLang="en-US" sz="1600" dirty="0"/>
              <a:t>旧的规定：初始拥塞窗口</a:t>
            </a:r>
            <a:r>
              <a:rPr lang="en-US" altLang="zh-CN" sz="1600" dirty="0" err="1"/>
              <a:t>cwnd</a:t>
            </a:r>
            <a:r>
              <a:rPr lang="en-US" altLang="zh-CN" sz="1600" dirty="0"/>
              <a:t> </a:t>
            </a:r>
            <a:r>
              <a:rPr lang="zh-CN" altLang="en-US" sz="1600" dirty="0"/>
              <a:t>设置为 </a:t>
            </a:r>
            <a:r>
              <a:rPr lang="en-US" altLang="zh-CN" sz="1600" dirty="0"/>
              <a:t>1 </a:t>
            </a:r>
            <a:r>
              <a:rPr lang="zh-CN" altLang="en-US" sz="1600" dirty="0"/>
              <a:t>至 </a:t>
            </a:r>
            <a:r>
              <a:rPr lang="en-US" altLang="zh-CN" sz="1600" dirty="0"/>
              <a:t>2 </a:t>
            </a:r>
            <a:r>
              <a:rPr lang="zh-CN" altLang="en-US" sz="1600" dirty="0"/>
              <a:t>个发送方的最大报文段 </a:t>
            </a:r>
            <a:r>
              <a:rPr lang="en-US" altLang="zh-CN" sz="1600" dirty="0"/>
              <a:t>MSS (Maximum Segment Size) </a:t>
            </a:r>
            <a:r>
              <a:rPr lang="zh-CN" altLang="en-US" sz="1600" dirty="0"/>
              <a:t>的字节数</a:t>
            </a:r>
          </a:p>
          <a:p>
            <a:pPr lvl="1">
              <a:spcBef>
                <a:spcPts val="600"/>
              </a:spcBef>
            </a:pPr>
            <a:r>
              <a:rPr lang="zh-CN" altLang="en-US" sz="1600" dirty="0"/>
              <a:t>新的 </a:t>
            </a:r>
            <a:r>
              <a:rPr lang="en-US" altLang="zh-CN" sz="1600" dirty="0"/>
              <a:t>RFC 5681</a:t>
            </a:r>
            <a:r>
              <a:rPr lang="zh-CN" altLang="en-US" sz="1600" dirty="0"/>
              <a:t>：</a:t>
            </a:r>
            <a:r>
              <a:rPr lang="en-US" altLang="zh-CN" sz="1600" dirty="0"/>
              <a:t> </a:t>
            </a:r>
            <a:r>
              <a:rPr lang="zh-CN" altLang="en-US" sz="1600" dirty="0"/>
              <a:t>把初始拥塞窗口 </a:t>
            </a:r>
            <a:r>
              <a:rPr lang="en-US" altLang="zh-CN" sz="1600" dirty="0" err="1"/>
              <a:t>cwnd</a:t>
            </a:r>
            <a:r>
              <a:rPr lang="en-US" altLang="zh-CN" sz="1600" dirty="0"/>
              <a:t> </a:t>
            </a:r>
            <a:r>
              <a:rPr lang="zh-CN" altLang="en-US" sz="1600" dirty="0"/>
              <a:t>设置为不超过</a:t>
            </a:r>
            <a:r>
              <a:rPr lang="en-US" altLang="zh-CN" sz="1600" dirty="0"/>
              <a:t>2</a:t>
            </a:r>
            <a:r>
              <a:rPr lang="zh-CN" altLang="en-US" sz="1600" dirty="0"/>
              <a:t>至</a:t>
            </a:r>
            <a:r>
              <a:rPr lang="en-US" altLang="zh-CN" sz="1600" dirty="0"/>
              <a:t>4</a:t>
            </a:r>
            <a:r>
              <a:rPr lang="zh-CN" altLang="en-US" sz="1600" dirty="0"/>
              <a:t>个</a:t>
            </a:r>
            <a:r>
              <a:rPr lang="en-US" altLang="zh-CN" sz="1600" dirty="0"/>
              <a:t>MSS</a:t>
            </a:r>
          </a:p>
          <a:p>
            <a:pPr>
              <a:spcBef>
                <a:spcPts val="1800"/>
              </a:spcBef>
            </a:pPr>
            <a:r>
              <a:rPr lang="zh-CN" altLang="en-US" sz="2000" dirty="0"/>
              <a:t>拥塞窗口</a:t>
            </a:r>
            <a:r>
              <a:rPr lang="en-US" altLang="zh-CN" sz="2000" dirty="0" err="1"/>
              <a:t>cwnd</a:t>
            </a:r>
            <a:r>
              <a:rPr lang="zh-CN" altLang="en-US" sz="2000" dirty="0"/>
              <a:t>的增长</a:t>
            </a:r>
          </a:p>
          <a:p>
            <a:pPr lvl="1">
              <a:spcBef>
                <a:spcPts val="600"/>
              </a:spcBef>
            </a:pPr>
            <a:r>
              <a:rPr lang="zh-CN" altLang="en-US" sz="1600" dirty="0"/>
              <a:t>在每收到一个对新的报文段的确认后，把</a:t>
            </a:r>
            <a:r>
              <a:rPr lang="en-US" altLang="zh-CN" sz="1600" dirty="0" err="1"/>
              <a:t>cwnd</a:t>
            </a:r>
            <a:r>
              <a:rPr lang="zh-CN" altLang="en-US" sz="1600" dirty="0"/>
              <a:t>增加</a:t>
            </a:r>
            <a:r>
              <a:rPr lang="en-US" altLang="zh-CN" sz="1600" dirty="0"/>
              <a:t>1</a:t>
            </a:r>
            <a:r>
              <a:rPr lang="zh-CN" altLang="en-US" sz="1600" dirty="0"/>
              <a:t>个 </a:t>
            </a:r>
            <a:r>
              <a:rPr lang="en-US" altLang="zh-CN" sz="1600" dirty="0"/>
              <a:t>MSS </a:t>
            </a:r>
            <a:r>
              <a:rPr lang="zh-CN" altLang="en-US" sz="1600" dirty="0"/>
              <a:t>的数值数</a:t>
            </a:r>
          </a:p>
          <a:p>
            <a:pPr marL="457188" lvl="1" indent="0">
              <a:spcBef>
                <a:spcPts val="600"/>
              </a:spcBef>
              <a:buNone/>
            </a:pPr>
            <a:endParaRPr lang="en-US" altLang="zh-CN" sz="1600" dirty="0"/>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351494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慢启动 </a:t>
            </a:r>
            <a:r>
              <a:rPr lang="en-US" altLang="zh-CN" dirty="0"/>
              <a:t>(slow-start)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7" name="Rectangle 2"/>
          <p:cNvSpPr>
            <a:spLocks noChangeArrowheads="1"/>
          </p:cNvSpPr>
          <p:nvPr/>
        </p:nvSpPr>
        <p:spPr bwMode="auto">
          <a:xfrm>
            <a:off x="3318128" y="2788627"/>
            <a:ext cx="5509846" cy="101990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8" name="Rectangle 3"/>
          <p:cNvSpPr>
            <a:spLocks noChangeArrowheads="1"/>
          </p:cNvSpPr>
          <p:nvPr/>
        </p:nvSpPr>
        <p:spPr bwMode="auto">
          <a:xfrm>
            <a:off x="3326920" y="3894993"/>
            <a:ext cx="5509846" cy="1582615"/>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9" name="Rectangle 4"/>
          <p:cNvSpPr>
            <a:spLocks noChangeArrowheads="1"/>
          </p:cNvSpPr>
          <p:nvPr/>
        </p:nvSpPr>
        <p:spPr bwMode="auto">
          <a:xfrm>
            <a:off x="3315197" y="1869831"/>
            <a:ext cx="5509846" cy="762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10" name="Text Box 5"/>
          <p:cNvSpPr txBox="1">
            <a:spLocks noChangeArrowheads="1"/>
          </p:cNvSpPr>
          <p:nvPr/>
        </p:nvSpPr>
        <p:spPr bwMode="auto">
          <a:xfrm>
            <a:off x="2846275" y="1267559"/>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800" kern="0" dirty="0">
                <a:solidFill>
                  <a:schemeClr val="tx2">
                    <a:lumMod val="75000"/>
                    <a:lumOff val="25000"/>
                  </a:schemeClr>
                </a:solidFill>
                <a:latin typeface="Calibri" panose="020F0502020204030204" pitchFamily="34" charset="0"/>
                <a:ea typeface="华文楷体" panose="02010600040101010101" pitchFamily="2" charset="-122"/>
              </a:rPr>
              <a:t>发送方</a:t>
            </a:r>
          </a:p>
        </p:txBody>
      </p:sp>
      <p:sp>
        <p:nvSpPr>
          <p:cNvPr id="11" name="Text Box 6"/>
          <p:cNvSpPr txBox="1">
            <a:spLocks noChangeArrowheads="1"/>
          </p:cNvSpPr>
          <p:nvPr/>
        </p:nvSpPr>
        <p:spPr bwMode="auto">
          <a:xfrm>
            <a:off x="5904533" y="126609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2000" kern="0">
                <a:solidFill>
                  <a:schemeClr val="tx2">
                    <a:lumMod val="75000"/>
                    <a:lumOff val="25000"/>
                  </a:schemeClr>
                </a:solidFill>
                <a:latin typeface="Calibri" panose="020F0502020204030204" pitchFamily="34" charset="0"/>
                <a:ea typeface="华文楷体" panose="02010600040101010101" pitchFamily="2" charset="-122"/>
              </a:rPr>
              <a:t>接收方</a:t>
            </a:r>
          </a:p>
        </p:txBody>
      </p:sp>
      <p:sp>
        <p:nvSpPr>
          <p:cNvPr id="12" name="Text Box 7"/>
          <p:cNvSpPr txBox="1">
            <a:spLocks noChangeArrowheads="1"/>
          </p:cNvSpPr>
          <p:nvPr/>
        </p:nvSpPr>
        <p:spPr bwMode="auto">
          <a:xfrm>
            <a:off x="2315805" y="1650024"/>
            <a:ext cx="885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发送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1</a:t>
            </a:r>
          </a:p>
        </p:txBody>
      </p:sp>
      <p:sp>
        <p:nvSpPr>
          <p:cNvPr id="13" name="Line 8"/>
          <p:cNvSpPr>
            <a:spLocks noChangeShapeType="1"/>
          </p:cNvSpPr>
          <p:nvPr/>
        </p:nvSpPr>
        <p:spPr bwMode="auto">
          <a:xfrm>
            <a:off x="3318128" y="1899138"/>
            <a:ext cx="3055327" cy="294543"/>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14" name="Line 9"/>
          <p:cNvSpPr>
            <a:spLocks noChangeShapeType="1"/>
          </p:cNvSpPr>
          <p:nvPr/>
        </p:nvSpPr>
        <p:spPr bwMode="auto">
          <a:xfrm>
            <a:off x="3318128" y="2812074"/>
            <a:ext cx="3055327" cy="29454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15" name="Line 10"/>
          <p:cNvSpPr>
            <a:spLocks noChangeShapeType="1"/>
          </p:cNvSpPr>
          <p:nvPr/>
        </p:nvSpPr>
        <p:spPr bwMode="auto">
          <a:xfrm flipH="1">
            <a:off x="3318128" y="2319705"/>
            <a:ext cx="3055327" cy="29454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16" name="Text Box 11"/>
          <p:cNvSpPr txBox="1">
            <a:spLocks noChangeArrowheads="1"/>
          </p:cNvSpPr>
          <p:nvPr/>
        </p:nvSpPr>
        <p:spPr bwMode="auto">
          <a:xfrm>
            <a:off x="6298720" y="2132136"/>
            <a:ext cx="9316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 </a:t>
            </a: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确认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1</a:t>
            </a:r>
            <a:endPar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endParaRPr>
          </a:p>
        </p:txBody>
      </p:sp>
      <p:sp>
        <p:nvSpPr>
          <p:cNvPr id="17" name="Line 12"/>
          <p:cNvSpPr>
            <a:spLocks noChangeShapeType="1"/>
          </p:cNvSpPr>
          <p:nvPr/>
        </p:nvSpPr>
        <p:spPr bwMode="auto">
          <a:xfrm>
            <a:off x="3318128" y="5593809"/>
            <a:ext cx="3055327" cy="29454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18" name="Line 13"/>
          <p:cNvSpPr>
            <a:spLocks noChangeShapeType="1"/>
          </p:cNvSpPr>
          <p:nvPr/>
        </p:nvSpPr>
        <p:spPr bwMode="auto">
          <a:xfrm flipH="1">
            <a:off x="3318128" y="4284785"/>
            <a:ext cx="3055327" cy="294543"/>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grpSp>
        <p:nvGrpSpPr>
          <p:cNvPr id="19" name="Group 14"/>
          <p:cNvGrpSpPr>
            <a:grpSpLocks/>
          </p:cNvGrpSpPr>
          <p:nvPr/>
        </p:nvGrpSpPr>
        <p:grpSpPr bwMode="auto">
          <a:xfrm>
            <a:off x="3318128" y="1754066"/>
            <a:ext cx="3055327" cy="4497265"/>
            <a:chOff x="2042" y="674"/>
            <a:chExt cx="1569" cy="2711"/>
          </a:xfrm>
        </p:grpSpPr>
        <p:sp>
          <p:nvSpPr>
            <p:cNvPr id="20"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21"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grpSp>
      <p:sp>
        <p:nvSpPr>
          <p:cNvPr id="22" name="Text Box 17"/>
          <p:cNvSpPr txBox="1">
            <a:spLocks noChangeArrowheads="1"/>
          </p:cNvSpPr>
          <p:nvPr/>
        </p:nvSpPr>
        <p:spPr bwMode="auto">
          <a:xfrm>
            <a:off x="1943597" y="2631831"/>
            <a:ext cx="12314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发送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2</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3</a:t>
            </a:r>
          </a:p>
        </p:txBody>
      </p:sp>
      <p:sp>
        <p:nvSpPr>
          <p:cNvPr id="23" name="Line 18"/>
          <p:cNvSpPr>
            <a:spLocks noChangeShapeType="1"/>
          </p:cNvSpPr>
          <p:nvPr/>
        </p:nvSpPr>
        <p:spPr bwMode="auto">
          <a:xfrm>
            <a:off x="3318128" y="3106615"/>
            <a:ext cx="3055327" cy="294543"/>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24" name="Text Box 19"/>
          <p:cNvSpPr txBox="1">
            <a:spLocks noChangeArrowheads="1"/>
          </p:cNvSpPr>
          <p:nvPr/>
        </p:nvSpPr>
        <p:spPr bwMode="auto">
          <a:xfrm>
            <a:off x="6298720" y="2996713"/>
            <a:ext cx="1308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 </a:t>
            </a: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确认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2</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3 </a:t>
            </a:r>
            <a:endPar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endParaRPr>
          </a:p>
        </p:txBody>
      </p:sp>
      <p:sp>
        <p:nvSpPr>
          <p:cNvPr id="25" name="Line 20"/>
          <p:cNvSpPr>
            <a:spLocks noChangeShapeType="1"/>
          </p:cNvSpPr>
          <p:nvPr/>
        </p:nvSpPr>
        <p:spPr bwMode="auto">
          <a:xfrm flipH="1">
            <a:off x="3318128" y="3206261"/>
            <a:ext cx="3055327" cy="294543"/>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26" name="Line 21"/>
          <p:cNvSpPr>
            <a:spLocks noChangeShapeType="1"/>
          </p:cNvSpPr>
          <p:nvPr/>
        </p:nvSpPr>
        <p:spPr bwMode="auto">
          <a:xfrm flipH="1">
            <a:off x="3318128" y="3500805"/>
            <a:ext cx="3055327" cy="29454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27" name="Text Box 22"/>
          <p:cNvSpPr txBox="1">
            <a:spLocks noChangeArrowheads="1"/>
          </p:cNvSpPr>
          <p:nvPr/>
        </p:nvSpPr>
        <p:spPr bwMode="auto">
          <a:xfrm>
            <a:off x="1893774" y="3660531"/>
            <a:ext cx="12314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发送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4</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7</a:t>
            </a:r>
          </a:p>
        </p:txBody>
      </p:sp>
      <p:sp>
        <p:nvSpPr>
          <p:cNvPr id="28" name="Text Box 23"/>
          <p:cNvSpPr txBox="1">
            <a:spLocks noChangeArrowheads="1"/>
          </p:cNvSpPr>
          <p:nvPr/>
        </p:nvSpPr>
        <p:spPr bwMode="auto">
          <a:xfrm>
            <a:off x="6298720" y="4094285"/>
            <a:ext cx="1308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 </a:t>
            </a:r>
            <a:r>
              <a:rPr kumimoji="0" lang="zh-CN" altLang="en-US" sz="1600" b="0" kern="0" dirty="0">
                <a:solidFill>
                  <a:schemeClr val="tx2">
                    <a:lumMod val="75000"/>
                    <a:lumOff val="25000"/>
                  </a:schemeClr>
                </a:solidFill>
                <a:latin typeface="Calibri" panose="020F0502020204030204" pitchFamily="34" charset="0"/>
                <a:ea typeface="华文楷体" panose="02010600040101010101" pitchFamily="2" charset="-122"/>
              </a:rPr>
              <a:t>确认 </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4</a:t>
            </a:r>
            <a:r>
              <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dirty="0">
                <a:solidFill>
                  <a:schemeClr val="tx2">
                    <a:lumMod val="75000"/>
                    <a:lumOff val="25000"/>
                  </a:schemeClr>
                </a:solidFill>
                <a:latin typeface="Calibri" panose="020F0502020204030204" pitchFamily="34" charset="0"/>
                <a:ea typeface="华文楷体" panose="02010600040101010101" pitchFamily="2" charset="-122"/>
              </a:rPr>
              <a:t>7 </a:t>
            </a:r>
            <a:endParaRPr kumimoji="0" lang="en-US" altLang="zh-CN" sz="1600" b="0" kern="0" dirty="0">
              <a:solidFill>
                <a:schemeClr val="tx2">
                  <a:lumMod val="75000"/>
                  <a:lumOff val="25000"/>
                </a:schemeClr>
              </a:solidFill>
              <a:latin typeface="Calibri" panose="020F0502020204030204" pitchFamily="34" charset="0"/>
              <a:ea typeface="华文楷体" panose="02010600040101010101" pitchFamily="2" charset="-122"/>
            </a:endParaRPr>
          </a:p>
        </p:txBody>
      </p:sp>
      <p:sp>
        <p:nvSpPr>
          <p:cNvPr id="29" name="Line 24"/>
          <p:cNvSpPr>
            <a:spLocks noChangeShapeType="1"/>
          </p:cNvSpPr>
          <p:nvPr/>
        </p:nvSpPr>
        <p:spPr bwMode="auto">
          <a:xfrm flipH="1">
            <a:off x="3318128" y="4579328"/>
            <a:ext cx="3055327" cy="29600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30" name="Line 25"/>
          <p:cNvSpPr>
            <a:spLocks noChangeShapeType="1"/>
          </p:cNvSpPr>
          <p:nvPr/>
        </p:nvSpPr>
        <p:spPr bwMode="auto">
          <a:xfrm flipH="1">
            <a:off x="3318128" y="4875335"/>
            <a:ext cx="3055327" cy="29454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31" name="Line 26"/>
          <p:cNvSpPr>
            <a:spLocks noChangeShapeType="1"/>
          </p:cNvSpPr>
          <p:nvPr/>
        </p:nvSpPr>
        <p:spPr bwMode="auto">
          <a:xfrm flipH="1">
            <a:off x="3318128" y="5169877"/>
            <a:ext cx="3055327" cy="294543"/>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32" name="Text Box 27"/>
          <p:cNvSpPr txBox="1">
            <a:spLocks noChangeArrowheads="1"/>
          </p:cNvSpPr>
          <p:nvPr/>
        </p:nvSpPr>
        <p:spPr bwMode="auto">
          <a:xfrm>
            <a:off x="933867" y="1657351"/>
            <a:ext cx="979755" cy="375138"/>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a:solidFill>
                  <a:srgbClr val="3333CC"/>
                </a:solidFill>
                <a:latin typeface="Calibri" panose="020F0502020204030204" pitchFamily="34" charset="0"/>
                <a:ea typeface="华文楷体" panose="02010600040101010101" pitchFamily="2" charset="-122"/>
              </a:rPr>
              <a:t>cwnd = 1 </a:t>
            </a:r>
          </a:p>
        </p:txBody>
      </p:sp>
      <p:sp>
        <p:nvSpPr>
          <p:cNvPr id="33" name="Text Box 28"/>
          <p:cNvSpPr txBox="1">
            <a:spLocks noChangeArrowheads="1"/>
          </p:cNvSpPr>
          <p:nvPr/>
        </p:nvSpPr>
        <p:spPr bwMode="auto">
          <a:xfrm>
            <a:off x="933867" y="2650881"/>
            <a:ext cx="979755" cy="375138"/>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a:solidFill>
                  <a:srgbClr val="3333CC"/>
                </a:solidFill>
                <a:latin typeface="Calibri" panose="020F0502020204030204" pitchFamily="34" charset="0"/>
                <a:ea typeface="华文楷体" panose="02010600040101010101" pitchFamily="2" charset="-122"/>
              </a:rPr>
              <a:t>cwnd = 2 </a:t>
            </a:r>
          </a:p>
        </p:txBody>
      </p:sp>
      <p:sp>
        <p:nvSpPr>
          <p:cNvPr id="34" name="Text Box 29"/>
          <p:cNvSpPr txBox="1">
            <a:spLocks noChangeArrowheads="1"/>
          </p:cNvSpPr>
          <p:nvPr/>
        </p:nvSpPr>
        <p:spPr bwMode="auto">
          <a:xfrm>
            <a:off x="933867" y="3660531"/>
            <a:ext cx="979755" cy="375138"/>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err="1">
                <a:solidFill>
                  <a:srgbClr val="3333CC"/>
                </a:solidFill>
                <a:latin typeface="Calibri" panose="020F0502020204030204" pitchFamily="34" charset="0"/>
                <a:ea typeface="华文楷体" panose="02010600040101010101" pitchFamily="2" charset="-122"/>
              </a:rPr>
              <a:t>cwnd</a:t>
            </a:r>
            <a:r>
              <a:rPr kumimoji="0" lang="en-US" altLang="zh-CN" sz="1600" b="0" kern="0" dirty="0">
                <a:solidFill>
                  <a:srgbClr val="3333CC"/>
                </a:solidFill>
                <a:latin typeface="Calibri" panose="020F0502020204030204" pitchFamily="34" charset="0"/>
                <a:ea typeface="华文楷体" panose="02010600040101010101" pitchFamily="2" charset="-122"/>
              </a:rPr>
              <a:t> = 4 </a:t>
            </a:r>
          </a:p>
        </p:txBody>
      </p:sp>
      <p:sp>
        <p:nvSpPr>
          <p:cNvPr id="35" name="Text Box 30"/>
          <p:cNvSpPr txBox="1">
            <a:spLocks noChangeArrowheads="1"/>
          </p:cNvSpPr>
          <p:nvPr/>
        </p:nvSpPr>
        <p:spPr bwMode="auto">
          <a:xfrm>
            <a:off x="1816109" y="5489537"/>
            <a:ext cx="1300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chemeClr val="tx2">
                    <a:lumMod val="75000"/>
                    <a:lumOff val="25000"/>
                  </a:schemeClr>
                </a:solidFill>
                <a:latin typeface="Calibri" panose="020F0502020204030204" pitchFamily="34" charset="0"/>
                <a:ea typeface="华文楷体" panose="02010600040101010101" pitchFamily="2" charset="-122"/>
              </a:rPr>
              <a:t>发送 </a:t>
            </a:r>
            <a:r>
              <a:rPr kumimoji="0" lang="en-US" altLang="zh-CN" sz="1600" b="0" kern="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a:solidFill>
                  <a:schemeClr val="tx2">
                    <a:lumMod val="75000"/>
                    <a:lumOff val="25000"/>
                  </a:schemeClr>
                </a:solidFill>
                <a:latin typeface="Calibri" panose="020F0502020204030204" pitchFamily="34" charset="0"/>
                <a:ea typeface="华文楷体" panose="02010600040101010101" pitchFamily="2" charset="-122"/>
              </a:rPr>
              <a:t>8</a:t>
            </a:r>
            <a:r>
              <a:rPr kumimoji="0" lang="en-US" altLang="zh-CN" sz="1600" b="0" kern="0">
                <a:solidFill>
                  <a:schemeClr val="tx2">
                    <a:lumMod val="75000"/>
                    <a:lumOff val="25000"/>
                  </a:schemeClr>
                </a:solidFill>
                <a:latin typeface="Calibri" panose="020F0502020204030204" pitchFamily="34" charset="0"/>
                <a:ea typeface="华文楷体" panose="02010600040101010101" pitchFamily="2" charset="-122"/>
              </a:rPr>
              <a:t>~M</a:t>
            </a:r>
            <a:r>
              <a:rPr kumimoji="0" lang="en-US" altLang="zh-CN" sz="1600" b="0" kern="0" baseline="-25000">
                <a:solidFill>
                  <a:schemeClr val="tx2">
                    <a:lumMod val="75000"/>
                    <a:lumOff val="25000"/>
                  </a:schemeClr>
                </a:solidFill>
                <a:latin typeface="Calibri" panose="020F0502020204030204" pitchFamily="34" charset="0"/>
                <a:ea typeface="华文楷体" panose="02010600040101010101" pitchFamily="2" charset="-122"/>
              </a:rPr>
              <a:t>15</a:t>
            </a:r>
          </a:p>
        </p:txBody>
      </p:sp>
      <p:sp>
        <p:nvSpPr>
          <p:cNvPr id="36" name="Text Box 31"/>
          <p:cNvSpPr txBox="1">
            <a:spLocks noChangeArrowheads="1"/>
          </p:cNvSpPr>
          <p:nvPr/>
        </p:nvSpPr>
        <p:spPr bwMode="auto">
          <a:xfrm>
            <a:off x="920804" y="5489537"/>
            <a:ext cx="979755" cy="338554"/>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err="1">
                <a:solidFill>
                  <a:srgbClr val="3333CC"/>
                </a:solidFill>
                <a:latin typeface="Calibri" panose="020F0502020204030204" pitchFamily="34" charset="0"/>
                <a:ea typeface="华文楷体" panose="02010600040101010101" pitchFamily="2" charset="-122"/>
              </a:rPr>
              <a:t>cwnd</a:t>
            </a:r>
            <a:r>
              <a:rPr kumimoji="0" lang="en-US" altLang="zh-CN" sz="1600" b="0" kern="0" dirty="0">
                <a:solidFill>
                  <a:srgbClr val="3333CC"/>
                </a:solidFill>
                <a:latin typeface="Calibri" panose="020F0502020204030204" pitchFamily="34" charset="0"/>
                <a:ea typeface="华文楷体" panose="02010600040101010101" pitchFamily="2" charset="-122"/>
              </a:rPr>
              <a:t> = 8 </a:t>
            </a:r>
          </a:p>
        </p:txBody>
      </p:sp>
      <p:sp>
        <p:nvSpPr>
          <p:cNvPr id="37" name="Text Box 32"/>
          <p:cNvSpPr txBox="1">
            <a:spLocks noChangeArrowheads="1"/>
          </p:cNvSpPr>
          <p:nvPr/>
        </p:nvSpPr>
        <p:spPr bwMode="auto">
          <a:xfrm rot="5400000">
            <a:off x="4756697" y="5851987"/>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800" kern="0" dirty="0">
                <a:solidFill>
                  <a:srgbClr val="3333CC"/>
                </a:solidFill>
                <a:latin typeface="Calibri" panose="020F0502020204030204" pitchFamily="34" charset="0"/>
                <a:ea typeface="华文楷体" panose="02010600040101010101" pitchFamily="2" charset="-122"/>
              </a:rPr>
              <a:t>…</a:t>
            </a:r>
          </a:p>
        </p:txBody>
      </p:sp>
      <p:sp>
        <p:nvSpPr>
          <p:cNvPr id="38" name="Line 33"/>
          <p:cNvSpPr>
            <a:spLocks noChangeShapeType="1"/>
          </p:cNvSpPr>
          <p:nvPr/>
        </p:nvSpPr>
        <p:spPr bwMode="auto">
          <a:xfrm>
            <a:off x="3318128" y="3893528"/>
            <a:ext cx="3055327" cy="29454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39" name="Line 34"/>
          <p:cNvSpPr>
            <a:spLocks noChangeShapeType="1"/>
          </p:cNvSpPr>
          <p:nvPr/>
        </p:nvSpPr>
        <p:spPr bwMode="auto">
          <a:xfrm>
            <a:off x="3318128" y="4188069"/>
            <a:ext cx="3055327" cy="294543"/>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40" name="Line 35"/>
          <p:cNvSpPr>
            <a:spLocks noChangeShapeType="1"/>
          </p:cNvSpPr>
          <p:nvPr/>
        </p:nvSpPr>
        <p:spPr bwMode="auto">
          <a:xfrm>
            <a:off x="3318128" y="4482612"/>
            <a:ext cx="3055327" cy="29454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41" name="Line 36"/>
          <p:cNvSpPr>
            <a:spLocks noChangeShapeType="1"/>
          </p:cNvSpPr>
          <p:nvPr/>
        </p:nvSpPr>
        <p:spPr bwMode="auto">
          <a:xfrm>
            <a:off x="3318128" y="4777154"/>
            <a:ext cx="3055327" cy="294543"/>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ysClr val="windowText" lastClr="000000"/>
              </a:solidFill>
              <a:latin typeface="Calibri" panose="020F0502020204030204" pitchFamily="34" charset="0"/>
              <a:ea typeface="华文楷体" panose="02010600040101010101" pitchFamily="2" charset="-122"/>
            </a:endParaRPr>
          </a:p>
        </p:txBody>
      </p:sp>
      <p:sp>
        <p:nvSpPr>
          <p:cNvPr id="42" name="Text Box 40"/>
          <p:cNvSpPr txBox="1">
            <a:spLocks noChangeArrowheads="1"/>
          </p:cNvSpPr>
          <p:nvPr/>
        </p:nvSpPr>
        <p:spPr bwMode="auto">
          <a:xfrm>
            <a:off x="7865217" y="2045678"/>
            <a:ext cx="745717" cy="338554"/>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3333CC"/>
                </a:solidFill>
                <a:latin typeface="Calibri" panose="020F0502020204030204" pitchFamily="34" charset="0"/>
                <a:ea typeface="华文楷体" panose="02010600040101010101" pitchFamily="2" charset="-122"/>
              </a:rPr>
              <a:t>轮次 </a:t>
            </a:r>
            <a:r>
              <a:rPr kumimoji="0" lang="en-US" altLang="zh-CN" sz="1600" b="0" kern="0">
                <a:solidFill>
                  <a:srgbClr val="3333CC"/>
                </a:solidFill>
                <a:latin typeface="Calibri" panose="020F0502020204030204" pitchFamily="34" charset="0"/>
                <a:ea typeface="华文楷体" panose="02010600040101010101" pitchFamily="2" charset="-122"/>
              </a:rPr>
              <a:t>1</a:t>
            </a:r>
          </a:p>
        </p:txBody>
      </p:sp>
      <p:sp>
        <p:nvSpPr>
          <p:cNvPr id="43" name="Text Box 41"/>
          <p:cNvSpPr txBox="1">
            <a:spLocks noChangeArrowheads="1"/>
          </p:cNvSpPr>
          <p:nvPr/>
        </p:nvSpPr>
        <p:spPr bwMode="auto">
          <a:xfrm>
            <a:off x="7865217" y="2996713"/>
            <a:ext cx="745717" cy="338554"/>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3333CC"/>
                </a:solidFill>
                <a:latin typeface="Calibri" panose="020F0502020204030204" pitchFamily="34" charset="0"/>
                <a:ea typeface="华文楷体" panose="02010600040101010101" pitchFamily="2" charset="-122"/>
              </a:rPr>
              <a:t>轮次 </a:t>
            </a:r>
            <a:r>
              <a:rPr kumimoji="0" lang="en-US" altLang="zh-CN" sz="1600" b="0" kern="0">
                <a:solidFill>
                  <a:srgbClr val="3333CC"/>
                </a:solidFill>
                <a:latin typeface="Calibri" panose="020F0502020204030204" pitchFamily="34" charset="0"/>
                <a:ea typeface="华文楷体" panose="02010600040101010101" pitchFamily="2" charset="-122"/>
              </a:rPr>
              <a:t>2</a:t>
            </a:r>
          </a:p>
        </p:txBody>
      </p:sp>
      <p:sp>
        <p:nvSpPr>
          <p:cNvPr id="44" name="Text Box 42"/>
          <p:cNvSpPr txBox="1">
            <a:spLocks noChangeArrowheads="1"/>
          </p:cNvSpPr>
          <p:nvPr/>
        </p:nvSpPr>
        <p:spPr bwMode="auto">
          <a:xfrm>
            <a:off x="7865217" y="4525108"/>
            <a:ext cx="745717" cy="338554"/>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3333CC"/>
                </a:solidFill>
                <a:latin typeface="Calibri" panose="020F0502020204030204" pitchFamily="34" charset="0"/>
                <a:ea typeface="华文楷体" panose="02010600040101010101" pitchFamily="2" charset="-122"/>
              </a:rPr>
              <a:t>轮次 </a:t>
            </a:r>
            <a:r>
              <a:rPr kumimoji="0" lang="en-US" altLang="zh-CN" sz="1600" b="0" kern="0">
                <a:solidFill>
                  <a:srgbClr val="3333CC"/>
                </a:solidFill>
                <a:latin typeface="Calibri" panose="020F0502020204030204" pitchFamily="34" charset="0"/>
                <a:ea typeface="华文楷体" panose="02010600040101010101" pitchFamily="2" charset="-122"/>
              </a:rPr>
              <a:t>3</a:t>
            </a:r>
          </a:p>
        </p:txBody>
      </p:sp>
      <p:sp>
        <p:nvSpPr>
          <p:cNvPr id="46" name="矩形 45"/>
          <p:cNvSpPr/>
          <p:nvPr/>
        </p:nvSpPr>
        <p:spPr>
          <a:xfrm>
            <a:off x="369951" y="1309971"/>
            <a:ext cx="430887" cy="5167113"/>
          </a:xfrm>
          <a:prstGeom prst="rect">
            <a:avLst/>
          </a:prstGeom>
          <a:solidFill>
            <a:srgbClr val="000099"/>
          </a:solidFill>
          <a:ln w="19050">
            <a:solidFill>
              <a:srgbClr val="333399"/>
            </a:solidFill>
            <a:miter lim="800000"/>
            <a:headEnd/>
            <a:tailEnd/>
          </a:ln>
          <a:effectLst/>
        </p:spPr>
        <p:txBody>
          <a:bodyPr vert="eaVert" wrap="square">
            <a:spAutoFit/>
          </a:bodyPr>
          <a:lstStyle/>
          <a:p>
            <a:r>
              <a:rPr kumimoji="1" lang="zh-CN" altLang="zh-CN" sz="1600" kern="0" dirty="0">
                <a:solidFill>
                  <a:srgbClr val="FFFFFF"/>
                </a:solidFill>
                <a:latin typeface="Calibri" panose="020F0502020204030204" pitchFamily="34" charset="0"/>
                <a:ea typeface="华文楷体" panose="02010600040101010101" pitchFamily="2" charset="-122"/>
              </a:rPr>
              <a:t>每经过一个传输轮次，拥塞窗口就加倍</a:t>
            </a:r>
            <a:r>
              <a:rPr kumimoji="1" lang="zh-CN" altLang="en-US" sz="1600" kern="0" dirty="0">
                <a:solidFill>
                  <a:srgbClr val="FFFFFF"/>
                </a:solidFill>
                <a:latin typeface="Calibri" panose="020F0502020204030204" pitchFamily="34" charset="0"/>
                <a:ea typeface="华文楷体" panose="02010600040101010101" pitchFamily="2" charset="-122"/>
              </a:rPr>
              <a:t>增长</a:t>
            </a:r>
          </a:p>
        </p:txBody>
      </p:sp>
    </p:spTree>
    <p:custDataLst>
      <p:tags r:id="rId1"/>
    </p:custDataLst>
    <p:extLst>
      <p:ext uri="{BB962C8B-B14F-4D97-AF65-F5344CB8AC3E}">
        <p14:creationId xmlns:p14="http://schemas.microsoft.com/office/powerpoint/2010/main" val="2819295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2"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2000"/>
                            </p:stCondLst>
                            <p:childTnLst>
                              <p:par>
                                <p:cTn id="68" presetID="22" presetClass="entr" presetSubtype="2"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right)">
                                      <p:cBhvr>
                                        <p:cTn id="70" dur="500"/>
                                        <p:tgtEl>
                                          <p:spTgt spid="25"/>
                                        </p:tgtEl>
                                      </p:cBhvr>
                                    </p:animEffect>
                                  </p:childTnLst>
                                </p:cTn>
                              </p:par>
                            </p:childTnLst>
                          </p:cTn>
                        </p:par>
                        <p:par>
                          <p:cTn id="71" fill="hold">
                            <p:stCondLst>
                              <p:cond delay="2500"/>
                            </p:stCondLst>
                            <p:childTnLst>
                              <p:par>
                                <p:cTn id="72" presetID="22" presetClass="entr" presetSubtype="2"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right)">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dissolv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left)">
                                      <p:cBhvr>
                                        <p:cTn id="93" dur="500"/>
                                        <p:tgtEl>
                                          <p:spTgt spid="27"/>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left)">
                                      <p:cBhvr>
                                        <p:cTn id="97" dur="500"/>
                                        <p:tgtEl>
                                          <p:spTgt spid="38"/>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500"/>
                                        <p:tgtEl>
                                          <p:spTgt spid="39"/>
                                        </p:tgtEl>
                                      </p:cBhvr>
                                    </p:animEffec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left)">
                                      <p:cBhvr>
                                        <p:cTn id="105" dur="500"/>
                                        <p:tgtEl>
                                          <p:spTgt spid="40"/>
                                        </p:tgtEl>
                                      </p:cBhvr>
                                    </p:animEffect>
                                  </p:childTnLst>
                                </p:cTn>
                              </p:par>
                            </p:childTnLst>
                          </p:cTn>
                        </p:par>
                        <p:par>
                          <p:cTn id="106" fill="hold">
                            <p:stCondLst>
                              <p:cond delay="2000"/>
                            </p:stCondLst>
                            <p:childTnLst>
                              <p:par>
                                <p:cTn id="107" presetID="22" presetClass="entr" presetSubtype="8" fill="hold" grpId="0" nodeType="after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left)">
                                      <p:cBhvr>
                                        <p:cTn id="109" dur="500"/>
                                        <p:tgtEl>
                                          <p:spTgt spid="41"/>
                                        </p:tgtEl>
                                      </p:cBhvr>
                                    </p:animEffect>
                                  </p:childTnLst>
                                </p:cTn>
                              </p:par>
                            </p:childTnLst>
                          </p:cTn>
                        </p:par>
                        <p:par>
                          <p:cTn id="110" fill="hold">
                            <p:stCondLst>
                              <p:cond delay="2500"/>
                            </p:stCondLst>
                            <p:childTnLst>
                              <p:par>
                                <p:cTn id="111" presetID="22" presetClass="entr" presetSubtype="8"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par>
                          <p:cTn id="114" fill="hold">
                            <p:stCondLst>
                              <p:cond delay="3000"/>
                            </p:stCondLst>
                            <p:childTnLst>
                              <p:par>
                                <p:cTn id="115" presetID="22" presetClass="entr" presetSubtype="2"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wipe(right)">
                                      <p:cBhvr>
                                        <p:cTn id="117" dur="500"/>
                                        <p:tgtEl>
                                          <p:spTgt spid="18"/>
                                        </p:tgtEl>
                                      </p:cBhvr>
                                    </p:animEffect>
                                  </p:childTnLst>
                                </p:cTn>
                              </p:par>
                            </p:childTnLst>
                          </p:cTn>
                        </p:par>
                        <p:par>
                          <p:cTn id="118" fill="hold">
                            <p:stCondLst>
                              <p:cond delay="3500"/>
                            </p:stCondLst>
                            <p:childTnLst>
                              <p:par>
                                <p:cTn id="119" presetID="22" presetClass="entr" presetSubtype="2"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right)">
                                      <p:cBhvr>
                                        <p:cTn id="121" dur="500"/>
                                        <p:tgtEl>
                                          <p:spTgt spid="29"/>
                                        </p:tgtEl>
                                      </p:cBhvr>
                                    </p:animEffect>
                                  </p:childTnLst>
                                </p:cTn>
                              </p:par>
                            </p:childTnLst>
                          </p:cTn>
                        </p:par>
                        <p:par>
                          <p:cTn id="122" fill="hold">
                            <p:stCondLst>
                              <p:cond delay="4000"/>
                            </p:stCondLst>
                            <p:childTnLst>
                              <p:par>
                                <p:cTn id="123" presetID="22" presetClass="entr" presetSubtype="2" fill="hold" grpId="0" nodeType="after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right)">
                                      <p:cBhvr>
                                        <p:cTn id="125" dur="500"/>
                                        <p:tgtEl>
                                          <p:spTgt spid="30"/>
                                        </p:tgtEl>
                                      </p:cBhvr>
                                    </p:animEffect>
                                  </p:childTnLst>
                                </p:cTn>
                              </p:par>
                            </p:childTnLst>
                          </p:cTn>
                        </p:par>
                        <p:par>
                          <p:cTn id="126" fill="hold">
                            <p:stCondLst>
                              <p:cond delay="4500"/>
                            </p:stCondLst>
                            <p:childTnLst>
                              <p:par>
                                <p:cTn id="127" presetID="22" presetClass="entr" presetSubtype="2" fill="hold" grpId="0" nodeType="after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wipe(right)">
                                      <p:cBhvr>
                                        <p:cTn id="129" dur="500"/>
                                        <p:tgtEl>
                                          <p:spTgt spid="3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8"/>
                                        </p:tgtEl>
                                        <p:attrNameLst>
                                          <p:attrName>style.visibility</p:attrName>
                                        </p:attrNameLst>
                                      </p:cBhvr>
                                      <p:to>
                                        <p:strVal val="visible"/>
                                      </p:to>
                                    </p:set>
                                    <p:animEffect transition="in" filter="wipe(left)">
                                      <p:cBhvr>
                                        <p:cTn id="134" dur="500"/>
                                        <p:tgtEl>
                                          <p:spTgt spid="8"/>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dissolve">
                                      <p:cBhvr>
                                        <p:cTn id="138" dur="500"/>
                                        <p:tgtEl>
                                          <p:spTgt spid="4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wipe(left)">
                                      <p:cBhvr>
                                        <p:cTn id="143" dur="500"/>
                                        <p:tgtEl>
                                          <p:spTgt spid="3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left)">
                                      <p:cBhvr>
                                        <p:cTn id="148" dur="500"/>
                                        <p:tgtEl>
                                          <p:spTgt spid="35"/>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17"/>
                                        </p:tgtEl>
                                        <p:attrNameLst>
                                          <p:attrName>style.visibility</p:attrName>
                                        </p:attrNameLst>
                                      </p:cBhvr>
                                      <p:to>
                                        <p:strVal val="visible"/>
                                      </p:to>
                                    </p:set>
                                    <p:animEffect transition="in" filter="wipe(left)">
                                      <p:cBhvr>
                                        <p:cTn id="152" dur="500"/>
                                        <p:tgtEl>
                                          <p:spTgt spid="17"/>
                                        </p:tgtEl>
                                      </p:cBhvr>
                                    </p:animEffect>
                                  </p:childTnLst>
                                </p:cTn>
                              </p:par>
                            </p:childTnLst>
                          </p:cTn>
                        </p:par>
                        <p:par>
                          <p:cTn id="153" fill="hold">
                            <p:stCondLst>
                              <p:cond delay="1000"/>
                            </p:stCondLst>
                            <p:childTnLst>
                              <p:par>
                                <p:cTn id="154" presetID="22" presetClass="entr" presetSubtype="1" fill="hold" grpId="0" nodeType="afterEffect">
                                  <p:stCondLst>
                                    <p:cond delay="0"/>
                                  </p:stCondLst>
                                  <p:childTnLst>
                                    <p:set>
                                      <p:cBhvr>
                                        <p:cTn id="155" dur="1" fill="hold">
                                          <p:stCondLst>
                                            <p:cond delay="0"/>
                                          </p:stCondLst>
                                        </p:cTn>
                                        <p:tgtEl>
                                          <p:spTgt spid="37"/>
                                        </p:tgtEl>
                                        <p:attrNameLst>
                                          <p:attrName>style.visibility</p:attrName>
                                        </p:attrNameLst>
                                      </p:cBhvr>
                                      <p:to>
                                        <p:strVal val="visible"/>
                                      </p:to>
                                    </p:set>
                                    <p:animEffect transition="in" filter="wipe(up)">
                                      <p:cBhvr>
                                        <p:cTn id="156" dur="500"/>
                                        <p:tgtEl>
                                          <p:spTgt spid="3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46"/>
                                        </p:tgtEl>
                                        <p:attrNameLst>
                                          <p:attrName>style.visibility</p:attrName>
                                        </p:attrNameLst>
                                      </p:cBhvr>
                                      <p:to>
                                        <p:strVal val="visible"/>
                                      </p:to>
                                    </p:set>
                                    <p:animEffect transition="in" filter="wipe(up)">
                                      <p:cBhvr>
                                        <p:cTn id="16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animBg="1"/>
      <p:bldP spid="14" grpId="0" animBg="1"/>
      <p:bldP spid="15" grpId="0" animBg="1"/>
      <p:bldP spid="16" grpId="0"/>
      <p:bldP spid="17" grpId="0" animBg="1"/>
      <p:bldP spid="18" grpId="0" animBg="1"/>
      <p:bldP spid="22" grpId="0"/>
      <p:bldP spid="23" grpId="0" animBg="1"/>
      <p:bldP spid="24" grpId="0"/>
      <p:bldP spid="25" grpId="0" animBg="1"/>
      <p:bldP spid="26" grpId="0" animBg="1"/>
      <p:bldP spid="27" grpId="0"/>
      <p:bldP spid="28" grpId="0"/>
      <p:bldP spid="29" grpId="0" animBg="1"/>
      <p:bldP spid="30" grpId="0" animBg="1"/>
      <p:bldP spid="31" grpId="0" animBg="1"/>
      <p:bldP spid="32" grpId="0" animBg="1"/>
      <p:bldP spid="33" grpId="0" animBg="1"/>
      <p:bldP spid="34" grpId="0" animBg="1"/>
      <p:bldP spid="35" grpId="0"/>
      <p:bldP spid="36" grpId="0" animBg="1"/>
      <p:bldP spid="37" grpId="0"/>
      <p:bldP spid="38" grpId="0" animBg="1"/>
      <p:bldP spid="39" grpId="0" animBg="1"/>
      <p:bldP spid="40" grpId="0" animBg="1"/>
      <p:bldP spid="41" grpId="0" animBg="1"/>
      <p:bldP spid="42" grpId="0" animBg="1"/>
      <p:bldP spid="43" grpId="0" animBg="1"/>
      <p:bldP spid="44" grpId="0" animBg="1"/>
      <p:bldP spid="46"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慢启动 </a:t>
            </a:r>
            <a:r>
              <a:rPr lang="en-US" altLang="zh-CN" dirty="0"/>
              <a:t>(slow-start)</a:t>
            </a:r>
            <a:endParaRPr lang="zh-CN" altLang="en-US" dirty="0"/>
          </a:p>
        </p:txBody>
      </p:sp>
      <p:sp>
        <p:nvSpPr>
          <p:cNvPr id="3" name="内容占位符 2"/>
          <p:cNvSpPr>
            <a:spLocks noGrp="1"/>
          </p:cNvSpPr>
          <p:nvPr>
            <p:ph idx="1"/>
          </p:nvPr>
        </p:nvSpPr>
        <p:spPr>
          <a:xfrm>
            <a:off x="457199" y="1444978"/>
            <a:ext cx="8579555" cy="3567289"/>
          </a:xfrm>
        </p:spPr>
        <p:txBody>
          <a:bodyPr/>
          <a:lstStyle/>
          <a:p>
            <a:r>
              <a:rPr lang="zh-CN" altLang="en-US" sz="2800" dirty="0"/>
              <a:t>慢启动的问题</a:t>
            </a:r>
          </a:p>
          <a:p>
            <a:pPr lvl="1">
              <a:lnSpc>
                <a:spcPct val="150000"/>
              </a:lnSpc>
              <a:spcBef>
                <a:spcPts val="0"/>
              </a:spcBef>
            </a:pPr>
            <a:r>
              <a:rPr lang="zh-CN" altLang="en-US" dirty="0"/>
              <a:t>拥塞窗口快速增长到一定值会导致大量丢包</a:t>
            </a:r>
            <a:endParaRPr lang="en-US" altLang="zh-CN" dirty="0"/>
          </a:p>
          <a:p>
            <a:pPr>
              <a:spcBef>
                <a:spcPts val="1800"/>
              </a:spcBef>
            </a:pPr>
            <a:r>
              <a:rPr lang="zh-CN" altLang="en-US" sz="2800" dirty="0"/>
              <a:t>例子</a:t>
            </a:r>
          </a:p>
          <a:p>
            <a:pPr lvl="1">
              <a:lnSpc>
                <a:spcPct val="150000"/>
              </a:lnSpc>
              <a:spcBef>
                <a:spcPts val="0"/>
              </a:spcBef>
            </a:pPr>
            <a:r>
              <a:rPr lang="zh-CN" altLang="en-US" dirty="0"/>
              <a:t>假设源通过网络正好能成功发送</a:t>
            </a:r>
            <a:r>
              <a:rPr lang="en-US" altLang="zh-CN" dirty="0"/>
              <a:t>16</a:t>
            </a:r>
            <a:r>
              <a:rPr lang="zh-CN" altLang="en-US" dirty="0"/>
              <a:t>个分组 </a:t>
            </a:r>
            <a:endParaRPr lang="en-US" altLang="zh-CN" dirty="0"/>
          </a:p>
          <a:p>
            <a:pPr lvl="1">
              <a:lnSpc>
                <a:spcPct val="150000"/>
              </a:lnSpc>
              <a:spcBef>
                <a:spcPts val="0"/>
              </a:spcBef>
            </a:pPr>
            <a:r>
              <a:rPr lang="zh-CN" altLang="en-US" dirty="0"/>
              <a:t>当成功发送这</a:t>
            </a:r>
            <a:r>
              <a:rPr lang="en-US" altLang="zh-CN" dirty="0"/>
              <a:t>16</a:t>
            </a:r>
            <a:r>
              <a:rPr lang="zh-CN" altLang="en-US" dirty="0"/>
              <a:t>个分组后，拥塞窗口增大到</a:t>
            </a:r>
            <a:r>
              <a:rPr lang="en-US" altLang="zh-CN" dirty="0"/>
              <a:t>32</a:t>
            </a:r>
          </a:p>
          <a:p>
            <a:pPr lvl="1">
              <a:lnSpc>
                <a:spcPct val="150000"/>
              </a:lnSpc>
              <a:spcBef>
                <a:spcPts val="0"/>
              </a:spcBef>
            </a:pPr>
            <a:r>
              <a:rPr lang="zh-CN" altLang="en-US" dirty="0"/>
              <a:t>源按照窗口大小发送</a:t>
            </a:r>
            <a:r>
              <a:rPr lang="en-US" altLang="zh-CN" dirty="0"/>
              <a:t>32</a:t>
            </a:r>
            <a:r>
              <a:rPr lang="zh-CN" altLang="en-US" dirty="0"/>
              <a:t>个分组，但将会有</a:t>
            </a:r>
            <a:r>
              <a:rPr lang="en-US" altLang="zh-CN" dirty="0"/>
              <a:t>16</a:t>
            </a:r>
            <a:r>
              <a:rPr lang="zh-CN" altLang="en-US" dirty="0"/>
              <a:t>个分组被丢弃</a:t>
            </a:r>
            <a:endParaRPr lang="en-US" altLang="zh-CN"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6" name="圆角矩形 5"/>
          <p:cNvSpPr/>
          <p:nvPr/>
        </p:nvSpPr>
        <p:spPr>
          <a:xfrm>
            <a:off x="715411" y="5231851"/>
            <a:ext cx="7835922" cy="116247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Wingdings" panose="05000000000000000000" pitchFamily="2" charset="2"/>
              <a:buChar char="l"/>
            </a:pPr>
            <a:r>
              <a:rPr lang="zh-CN" altLang="en-US" sz="2000" dirty="0">
                <a:solidFill>
                  <a:srgbClr val="FFFFFF"/>
                </a:solidFill>
                <a:latin typeface="Calibri" panose="020F0502020204030204" pitchFamily="34" charset="0"/>
                <a:ea typeface="黑体" panose="02010609060101010101" pitchFamily="49" charset="-122"/>
              </a:rPr>
              <a:t>当大致估计到网络负载能力时，应采用一种更缓和的调整机制</a:t>
            </a:r>
          </a:p>
        </p:txBody>
      </p:sp>
    </p:spTree>
    <p:custDataLst>
      <p:tags r:id="rId1"/>
    </p:custDataLst>
    <p:extLst>
      <p:ext uri="{BB962C8B-B14F-4D97-AF65-F5344CB8AC3E}">
        <p14:creationId xmlns:p14="http://schemas.microsoft.com/office/powerpoint/2010/main" val="65536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cstate="print"/>
          <a:srcRect/>
          <a:stretch>
            <a:fillRect/>
          </a:stretch>
        </p:blipFill>
        <p:spPr bwMode="auto">
          <a:xfrm>
            <a:off x="253995" y="1232429"/>
            <a:ext cx="8601075" cy="51720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拥塞窗口的增减策略</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7" name="圆角矩形 6"/>
          <p:cNvSpPr/>
          <p:nvPr/>
        </p:nvSpPr>
        <p:spPr>
          <a:xfrm>
            <a:off x="842553" y="6021977"/>
            <a:ext cx="7530737" cy="574766"/>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Wingdings" panose="05000000000000000000" pitchFamily="2" charset="2"/>
              <a:buChar char="l"/>
            </a:pPr>
            <a:r>
              <a:rPr lang="zh-CN" altLang="en-US" dirty="0">
                <a:solidFill>
                  <a:srgbClr val="FFFFFF"/>
                </a:solidFill>
                <a:latin typeface="Calibri" panose="020F0502020204030204" pitchFamily="34" charset="0"/>
                <a:ea typeface="黑体" panose="02010609060101010101" pitchFamily="49" charset="-122"/>
              </a:rPr>
              <a:t>选出最优的策略组合，以达到上述目标：兼顾效率和公平性</a:t>
            </a:r>
            <a:endParaRPr lang="en-US" altLang="zh-CN"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3660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拥塞窗口的增减策略</a:t>
            </a:r>
            <a:endParaRPr lang="en-US" altLang="zh-CN" dirty="0"/>
          </a:p>
        </p:txBody>
      </p:sp>
      <p:sp>
        <p:nvSpPr>
          <p:cNvPr id="3" name="内容占位符 2"/>
          <p:cNvSpPr>
            <a:spLocks noGrp="1"/>
          </p:cNvSpPr>
          <p:nvPr>
            <p:ph idx="1"/>
          </p:nvPr>
        </p:nvSpPr>
        <p:spPr>
          <a:xfrm>
            <a:off x="349760" y="1864957"/>
            <a:ext cx="2686952" cy="1010766"/>
          </a:xfrm>
        </p:spPr>
        <p:txBody>
          <a:bodyPr/>
          <a:lstStyle/>
          <a:p>
            <a:r>
              <a:rPr lang="zh-CN" altLang="en-US" sz="2000" dirty="0"/>
              <a:t>以两条流为例</a:t>
            </a:r>
            <a:endParaRPr lang="en-US" altLang="zh-CN" sz="2000" dirty="0"/>
          </a:p>
          <a:p>
            <a:pPr lvl="1">
              <a:lnSpc>
                <a:spcPct val="150000"/>
              </a:lnSpc>
            </a:pPr>
            <a:r>
              <a:rPr lang="zh-CN" altLang="en-US" sz="1600" dirty="0"/>
              <a:t>假设可用总资源为</a:t>
            </a:r>
            <a:r>
              <a:rPr lang="en-US" altLang="zh-CN" sz="1600" dirty="0"/>
              <a:t>1</a:t>
            </a:r>
            <a:endParaRPr lang="zh-CN" altLang="en-US" sz="1600" dirty="0"/>
          </a:p>
          <a:p>
            <a:pPr marL="457188" lvl="1" indent="0">
              <a:spcBef>
                <a:spcPts val="600"/>
              </a:spcBef>
              <a:buNone/>
            </a:pPr>
            <a:endParaRPr lang="en-US" altLang="zh-CN" sz="1600" dirty="0"/>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8" name="Line 3"/>
          <p:cNvSpPr>
            <a:spLocks noChangeShapeType="1"/>
          </p:cNvSpPr>
          <p:nvPr/>
        </p:nvSpPr>
        <p:spPr bwMode="auto">
          <a:xfrm flipH="1" flipV="1">
            <a:off x="3493911" y="1449977"/>
            <a:ext cx="0" cy="4788781"/>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9" name="Text Box 4"/>
          <p:cNvSpPr txBox="1">
            <a:spLocks noChangeArrowheads="1"/>
          </p:cNvSpPr>
          <p:nvPr/>
        </p:nvSpPr>
        <p:spPr bwMode="auto">
          <a:xfrm>
            <a:off x="5094111" y="6391158"/>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hangingPunct="0"/>
            <a:r>
              <a:rPr lang="en-US" sz="2000">
                <a:latin typeface="Calibri" panose="020F0502020204030204" pitchFamily="34" charset="0"/>
                <a:ea typeface="华文楷体" panose="02010600040101010101" pitchFamily="2" charset="-122"/>
              </a:rPr>
              <a:t>User 1: x</a:t>
            </a:r>
            <a:r>
              <a:rPr lang="en-US" sz="2000" baseline="-25000">
                <a:latin typeface="Calibri" panose="020F0502020204030204" pitchFamily="34" charset="0"/>
                <a:ea typeface="华文楷体" panose="02010600040101010101" pitchFamily="2" charset="-122"/>
              </a:rPr>
              <a:t>1</a:t>
            </a:r>
          </a:p>
        </p:txBody>
      </p:sp>
      <p:sp>
        <p:nvSpPr>
          <p:cNvPr id="10" name="Text Box 5"/>
          <p:cNvSpPr txBox="1">
            <a:spLocks noChangeArrowheads="1"/>
          </p:cNvSpPr>
          <p:nvPr/>
        </p:nvSpPr>
        <p:spPr bwMode="auto">
          <a:xfrm rot="16200000">
            <a:off x="2560461" y="3895608"/>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hangingPunct="0"/>
            <a:r>
              <a:rPr lang="en-US" sz="2000" dirty="0">
                <a:latin typeface="Calibri" panose="020F0502020204030204" pitchFamily="34" charset="0"/>
                <a:ea typeface="华文楷体" panose="02010600040101010101" pitchFamily="2" charset="-122"/>
              </a:rPr>
              <a:t>User 2: x</a:t>
            </a:r>
            <a:r>
              <a:rPr lang="en-US" sz="2000" baseline="-25000" dirty="0">
                <a:latin typeface="Calibri" panose="020F0502020204030204" pitchFamily="34" charset="0"/>
                <a:ea typeface="华文楷体" panose="02010600040101010101" pitchFamily="2" charset="-122"/>
              </a:rPr>
              <a:t>2</a:t>
            </a:r>
          </a:p>
        </p:txBody>
      </p:sp>
      <p:sp>
        <p:nvSpPr>
          <p:cNvPr id="11" name="Line 6"/>
          <p:cNvSpPr>
            <a:spLocks noChangeShapeType="1"/>
          </p:cNvSpPr>
          <p:nvPr/>
        </p:nvSpPr>
        <p:spPr bwMode="auto">
          <a:xfrm flipH="1">
            <a:off x="3493911" y="2200158"/>
            <a:ext cx="4038600" cy="4054475"/>
          </a:xfrm>
          <a:prstGeom prst="line">
            <a:avLst/>
          </a:prstGeom>
          <a:noFill/>
          <a:ln w="25400">
            <a:solidFill>
              <a:schemeClr val="tx1"/>
            </a:solidFill>
            <a:prstDash val="lgDash"/>
            <a:round/>
            <a:headEnd/>
            <a:tailEnd/>
          </a:ln>
          <a:effectLst/>
        </p:spPr>
        <p:txBody>
          <a:bodyPr lIns="90488" tIns="44450" rIns="90488" bIns="44450">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12" name="Text Box 7"/>
          <p:cNvSpPr txBox="1">
            <a:spLocks noChangeArrowheads="1"/>
          </p:cNvSpPr>
          <p:nvPr/>
        </p:nvSpPr>
        <p:spPr bwMode="auto">
          <a:xfrm>
            <a:off x="7540645" y="1895358"/>
            <a:ext cx="763352"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hangingPunct="0"/>
            <a:r>
              <a:rPr lang="en-US" sz="1400" dirty="0">
                <a:latin typeface="Calibri" panose="020F0502020204030204" pitchFamily="34" charset="0"/>
                <a:ea typeface="华文楷体" panose="02010600040101010101" pitchFamily="2" charset="-122"/>
              </a:rPr>
              <a:t>fairness</a:t>
            </a:r>
          </a:p>
          <a:p>
            <a:pPr algn="ctr" eaLnBrk="0" hangingPunct="0"/>
            <a:r>
              <a:rPr lang="en-US" sz="1400" dirty="0">
                <a:latin typeface="Calibri" panose="020F0502020204030204" pitchFamily="34" charset="0"/>
                <a:ea typeface="华文楷体" panose="02010600040101010101" pitchFamily="2" charset="-122"/>
              </a:rPr>
              <a:t>line</a:t>
            </a:r>
            <a:endParaRPr lang="en-US" sz="1400" baseline="-25000" dirty="0">
              <a:latin typeface="Calibri" panose="020F0502020204030204" pitchFamily="34" charset="0"/>
              <a:ea typeface="华文楷体" panose="02010600040101010101" pitchFamily="2" charset="-122"/>
            </a:endParaRPr>
          </a:p>
        </p:txBody>
      </p:sp>
      <p:sp>
        <p:nvSpPr>
          <p:cNvPr id="13" name="Text Box 8"/>
          <p:cNvSpPr txBox="1">
            <a:spLocks noChangeArrowheads="1"/>
          </p:cNvSpPr>
          <p:nvPr/>
        </p:nvSpPr>
        <p:spPr bwMode="auto">
          <a:xfrm>
            <a:off x="7146331" y="5579874"/>
            <a:ext cx="1071980" cy="520655"/>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eaLnBrk="0" hangingPunct="0"/>
            <a:r>
              <a:rPr lang="en-US" sz="1400" dirty="0">
                <a:latin typeface="Calibri" panose="020F0502020204030204" pitchFamily="34" charset="0"/>
                <a:ea typeface="华文楷体" panose="02010600040101010101" pitchFamily="2" charset="-122"/>
              </a:rPr>
              <a:t>efficiency</a:t>
            </a:r>
          </a:p>
          <a:p>
            <a:pPr algn="ctr" eaLnBrk="0" hangingPunct="0"/>
            <a:r>
              <a:rPr lang="en-US" sz="1400" dirty="0">
                <a:latin typeface="Calibri" panose="020F0502020204030204" pitchFamily="34" charset="0"/>
                <a:ea typeface="华文楷体" panose="02010600040101010101" pitchFamily="2" charset="-122"/>
              </a:rPr>
              <a:t>line</a:t>
            </a:r>
            <a:endParaRPr lang="en-US" sz="1400" baseline="-25000" dirty="0">
              <a:latin typeface="Calibri" panose="020F0502020204030204" pitchFamily="34" charset="0"/>
              <a:ea typeface="华文楷体" panose="02010600040101010101" pitchFamily="2" charset="-122"/>
            </a:endParaRPr>
          </a:p>
        </p:txBody>
      </p:sp>
      <p:sp>
        <p:nvSpPr>
          <p:cNvPr id="14" name="Line 9"/>
          <p:cNvSpPr>
            <a:spLocks noChangeShapeType="1"/>
          </p:cNvSpPr>
          <p:nvPr/>
        </p:nvSpPr>
        <p:spPr bwMode="auto">
          <a:xfrm rot="5400000" flipH="1" flipV="1">
            <a:off x="5998916" y="3733753"/>
            <a:ext cx="0" cy="5010009"/>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15" name="Line 10"/>
          <p:cNvSpPr>
            <a:spLocks noChangeShapeType="1"/>
          </p:cNvSpPr>
          <p:nvPr/>
        </p:nvSpPr>
        <p:spPr bwMode="auto">
          <a:xfrm>
            <a:off x="3493911" y="2047758"/>
            <a:ext cx="4191000" cy="419100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16" name="Text Box 26"/>
          <p:cNvSpPr txBox="1">
            <a:spLocks noChangeArrowheads="1"/>
          </p:cNvSpPr>
          <p:nvPr/>
        </p:nvSpPr>
        <p:spPr bwMode="auto">
          <a:xfrm>
            <a:off x="7532511" y="6351471"/>
            <a:ext cx="311150" cy="366712"/>
          </a:xfrm>
          <a:prstGeom prst="rect">
            <a:avLst/>
          </a:prstGeom>
          <a:noFill/>
          <a:ln w="9525">
            <a:noFill/>
            <a:miter lim="800000"/>
            <a:headEnd/>
            <a:tailEnd/>
          </a:ln>
          <a:effectLst/>
        </p:spPr>
        <p:txBody>
          <a:bodyPr wrap="none">
            <a:prstTxWarp prst="textNoShape">
              <a:avLst/>
            </a:prstTxWarp>
            <a:spAutoFit/>
          </a:bodyPr>
          <a:lstStyle/>
          <a:p>
            <a:r>
              <a:rPr lang="en-US" dirty="0">
                <a:latin typeface="Calibri" panose="020F0502020204030204" pitchFamily="34" charset="0"/>
                <a:ea typeface="华文楷体" panose="02010600040101010101" pitchFamily="2" charset="-122"/>
              </a:rPr>
              <a:t>1</a:t>
            </a:r>
          </a:p>
        </p:txBody>
      </p:sp>
      <p:sp>
        <p:nvSpPr>
          <p:cNvPr id="17" name="Text Box 27"/>
          <p:cNvSpPr txBox="1">
            <a:spLocks noChangeArrowheads="1"/>
          </p:cNvSpPr>
          <p:nvPr/>
        </p:nvSpPr>
        <p:spPr bwMode="auto">
          <a:xfrm>
            <a:off x="3205496" y="1895358"/>
            <a:ext cx="311150" cy="366712"/>
          </a:xfrm>
          <a:prstGeom prst="rect">
            <a:avLst/>
          </a:prstGeom>
          <a:noFill/>
          <a:ln w="9525">
            <a:noFill/>
            <a:miter lim="800000"/>
            <a:headEnd/>
            <a:tailEnd/>
          </a:ln>
          <a:effectLst/>
        </p:spPr>
        <p:txBody>
          <a:bodyPr wrap="none">
            <a:prstTxWarp prst="textNoShape">
              <a:avLst/>
            </a:prstTxWarp>
            <a:spAutoFit/>
          </a:bodyPr>
          <a:lstStyle/>
          <a:p>
            <a:r>
              <a:rPr lang="en-US">
                <a:latin typeface="Calibri" panose="020F0502020204030204" pitchFamily="34" charset="0"/>
                <a:ea typeface="华文楷体" panose="02010600040101010101" pitchFamily="2" charset="-122"/>
              </a:rPr>
              <a:t>1</a:t>
            </a:r>
          </a:p>
        </p:txBody>
      </p:sp>
      <p:sp>
        <p:nvSpPr>
          <p:cNvPr id="19" name="AutoShape 29"/>
          <p:cNvSpPr>
            <a:spLocks noChangeArrowheads="1"/>
          </p:cNvSpPr>
          <p:nvPr/>
        </p:nvSpPr>
        <p:spPr bwMode="auto">
          <a:xfrm>
            <a:off x="1817511" y="4638558"/>
            <a:ext cx="2514600" cy="609600"/>
          </a:xfrm>
          <a:prstGeom prst="wedgeRectCallout">
            <a:avLst>
              <a:gd name="adj1" fmla="val 35856"/>
              <a:gd name="adj2" fmla="val -145315"/>
            </a:avLst>
          </a:prstGeom>
          <a:solidFill>
            <a:schemeClr val="accent6">
              <a:lumMod val="60000"/>
              <a:lumOff val="40000"/>
            </a:schemeClr>
          </a:solidFill>
          <a:ln w="9525">
            <a:solidFill>
              <a:schemeClr val="tx1"/>
            </a:solidFill>
            <a:miter lim="800000"/>
            <a:headEnd/>
            <a:tailEnd/>
          </a:ln>
          <a:effectLst/>
        </p:spPr>
        <p:txBody>
          <a:bodyPr anchor="ctr">
            <a:prstTxWarp prst="textNoShape">
              <a:avLst/>
            </a:prstTxWarp>
          </a:bodyPr>
          <a:lstStyle/>
          <a:p>
            <a:pPr algn="ctr"/>
            <a:r>
              <a:rPr lang="en-US">
                <a:latin typeface="Calibri" panose="020F0502020204030204" pitchFamily="34" charset="0"/>
                <a:ea typeface="华文楷体" panose="02010600040101010101" pitchFamily="2" charset="-122"/>
              </a:rPr>
              <a:t>Inefficient: x</a:t>
            </a:r>
            <a:r>
              <a:rPr lang="en-US" baseline="-25000">
                <a:latin typeface="Calibri" panose="020F0502020204030204" pitchFamily="34" charset="0"/>
                <a:ea typeface="华文楷体" panose="02010600040101010101" pitchFamily="2" charset="-122"/>
              </a:rPr>
              <a:t>1</a:t>
            </a:r>
            <a:r>
              <a:rPr lang="en-US">
                <a:latin typeface="Calibri" panose="020F0502020204030204" pitchFamily="34" charset="0"/>
                <a:ea typeface="华文楷体" panose="02010600040101010101" pitchFamily="2" charset="-122"/>
              </a:rPr>
              <a:t>+x</a:t>
            </a:r>
            <a:r>
              <a:rPr lang="en-US" baseline="-25000">
                <a:latin typeface="Calibri" panose="020F0502020204030204" pitchFamily="34" charset="0"/>
                <a:ea typeface="华文楷体" panose="02010600040101010101" pitchFamily="2" charset="-122"/>
              </a:rPr>
              <a:t>2</a:t>
            </a:r>
            <a:r>
              <a:rPr lang="en-US">
                <a:latin typeface="Calibri" panose="020F0502020204030204" pitchFamily="34" charset="0"/>
                <a:ea typeface="华文楷体" panose="02010600040101010101" pitchFamily="2" charset="-122"/>
              </a:rPr>
              <a:t>=0.7 </a:t>
            </a:r>
          </a:p>
        </p:txBody>
      </p:sp>
      <p:grpSp>
        <p:nvGrpSpPr>
          <p:cNvPr id="6" name="组合 5"/>
          <p:cNvGrpSpPr/>
          <p:nvPr/>
        </p:nvGrpSpPr>
        <p:grpSpPr>
          <a:xfrm>
            <a:off x="3951111" y="3814646"/>
            <a:ext cx="1143000" cy="366712"/>
            <a:chOff x="3951111" y="3814646"/>
            <a:chExt cx="1143000" cy="366712"/>
          </a:xfrm>
        </p:grpSpPr>
        <p:sp>
          <p:nvSpPr>
            <p:cNvPr id="20" name="Oval 30"/>
            <p:cNvSpPr>
              <a:spLocks noChangeArrowheads="1"/>
            </p:cNvSpPr>
            <p:nvPr/>
          </p:nvSpPr>
          <p:spPr bwMode="auto">
            <a:xfrm>
              <a:off x="3951111" y="3952758"/>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1" name="Text Box 31"/>
            <p:cNvSpPr txBox="1">
              <a:spLocks noChangeArrowheads="1"/>
            </p:cNvSpPr>
            <p:nvPr/>
          </p:nvSpPr>
          <p:spPr bwMode="auto">
            <a:xfrm>
              <a:off x="4071761" y="3814646"/>
              <a:ext cx="1022350" cy="366712"/>
            </a:xfrm>
            <a:prstGeom prst="rect">
              <a:avLst/>
            </a:prstGeom>
            <a:noFill/>
            <a:ln w="9525">
              <a:noFill/>
              <a:miter lim="800000"/>
              <a:headEnd/>
              <a:tailEnd/>
            </a:ln>
            <a:effectLst/>
          </p:spPr>
          <p:txBody>
            <a:bodyPr wrap="none">
              <a:prstTxWarp prst="textNoShape">
                <a:avLst/>
              </a:prstTxWarp>
              <a:spAutoFit/>
            </a:bodyPr>
            <a:lstStyle/>
            <a:p>
              <a:r>
                <a:rPr lang="en-US" dirty="0">
                  <a:latin typeface="Calibri" panose="020F0502020204030204" pitchFamily="34" charset="0"/>
                  <a:ea typeface="华文楷体" panose="02010600040101010101" pitchFamily="2" charset="-122"/>
                </a:rPr>
                <a:t>(0.2, 0.5)</a:t>
              </a:r>
            </a:p>
          </p:txBody>
        </p:sp>
      </p:grpSp>
      <p:sp>
        <p:nvSpPr>
          <p:cNvPr id="23" name="AutoShape 34"/>
          <p:cNvSpPr>
            <a:spLocks noChangeArrowheads="1"/>
          </p:cNvSpPr>
          <p:nvPr/>
        </p:nvSpPr>
        <p:spPr bwMode="auto">
          <a:xfrm>
            <a:off x="6313311" y="2809758"/>
            <a:ext cx="2514600" cy="609600"/>
          </a:xfrm>
          <a:prstGeom prst="wedgeRectCallout">
            <a:avLst>
              <a:gd name="adj1" fmla="val -43245"/>
              <a:gd name="adj2" fmla="val 123699"/>
            </a:avLst>
          </a:prstGeom>
          <a:solidFill>
            <a:schemeClr val="accent6">
              <a:lumMod val="60000"/>
              <a:lumOff val="40000"/>
            </a:schemeClr>
          </a:solidFill>
          <a:ln w="9525">
            <a:solidFill>
              <a:schemeClr val="tx1"/>
            </a:solidFill>
            <a:miter lim="800000"/>
            <a:headEnd/>
            <a:tailEnd/>
          </a:ln>
          <a:effectLst/>
        </p:spPr>
        <p:txBody>
          <a:bodyPr anchor="ctr">
            <a:prstTxWarp prst="textNoShape">
              <a:avLst/>
            </a:prstTxWarp>
          </a:bodyPr>
          <a:lstStyle/>
          <a:p>
            <a:pPr algn="ctr"/>
            <a:r>
              <a:rPr lang="en-US" dirty="0">
                <a:latin typeface="Calibri" panose="020F0502020204030204" pitchFamily="34" charset="0"/>
                <a:ea typeface="华文楷体" panose="02010600040101010101" pitchFamily="2" charset="-122"/>
              </a:rPr>
              <a:t>Congested: x</a:t>
            </a:r>
            <a:r>
              <a:rPr lang="en-US" baseline="-25000" dirty="0">
                <a:latin typeface="Calibri" panose="020F0502020204030204" pitchFamily="34" charset="0"/>
                <a:ea typeface="华文楷体" panose="02010600040101010101" pitchFamily="2" charset="-122"/>
              </a:rPr>
              <a:t>1</a:t>
            </a:r>
            <a:r>
              <a:rPr lang="en-US" dirty="0">
                <a:latin typeface="Calibri" panose="020F0502020204030204" pitchFamily="34" charset="0"/>
                <a:ea typeface="华文楷体" panose="02010600040101010101" pitchFamily="2" charset="-122"/>
              </a:rPr>
              <a:t>+x</a:t>
            </a:r>
            <a:r>
              <a:rPr lang="en-US" baseline="-25000" dirty="0">
                <a:latin typeface="Calibri" panose="020F0502020204030204" pitchFamily="34" charset="0"/>
                <a:ea typeface="华文楷体" panose="02010600040101010101" pitchFamily="2" charset="-122"/>
              </a:rPr>
              <a:t>2</a:t>
            </a:r>
            <a:r>
              <a:rPr lang="en-US" dirty="0">
                <a:latin typeface="Calibri" panose="020F0502020204030204" pitchFamily="34" charset="0"/>
                <a:ea typeface="华文楷体" panose="02010600040101010101" pitchFamily="2" charset="-122"/>
              </a:rPr>
              <a:t>=1.2 </a:t>
            </a:r>
          </a:p>
        </p:txBody>
      </p:sp>
      <p:grpSp>
        <p:nvGrpSpPr>
          <p:cNvPr id="37" name="组合 36"/>
          <p:cNvGrpSpPr/>
          <p:nvPr/>
        </p:nvGrpSpPr>
        <p:grpSpPr>
          <a:xfrm>
            <a:off x="6389511" y="3738446"/>
            <a:ext cx="1143000" cy="366713"/>
            <a:chOff x="6389511" y="3738446"/>
            <a:chExt cx="1143000" cy="366713"/>
          </a:xfrm>
        </p:grpSpPr>
        <p:sp>
          <p:nvSpPr>
            <p:cNvPr id="24" name="Oval 35"/>
            <p:cNvSpPr>
              <a:spLocks noChangeArrowheads="1"/>
            </p:cNvSpPr>
            <p:nvPr/>
          </p:nvSpPr>
          <p:spPr bwMode="auto">
            <a:xfrm>
              <a:off x="6389511" y="3876558"/>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5" name="Text Box 36"/>
            <p:cNvSpPr txBox="1">
              <a:spLocks noChangeArrowheads="1"/>
            </p:cNvSpPr>
            <p:nvPr/>
          </p:nvSpPr>
          <p:spPr bwMode="auto">
            <a:xfrm>
              <a:off x="6510161" y="3738446"/>
              <a:ext cx="1022350" cy="366713"/>
            </a:xfrm>
            <a:prstGeom prst="rect">
              <a:avLst/>
            </a:prstGeom>
            <a:noFill/>
            <a:ln w="9525">
              <a:noFill/>
              <a:miter lim="800000"/>
              <a:headEnd/>
              <a:tailEnd/>
            </a:ln>
            <a:effectLst/>
          </p:spPr>
          <p:txBody>
            <a:bodyPr wrap="none">
              <a:prstTxWarp prst="textNoShape">
                <a:avLst/>
              </a:prstTxWarp>
              <a:spAutoFit/>
            </a:bodyPr>
            <a:lstStyle/>
            <a:p>
              <a:r>
                <a:rPr lang="en-US" dirty="0">
                  <a:latin typeface="Calibri" panose="020F0502020204030204" pitchFamily="34" charset="0"/>
                  <a:ea typeface="华文楷体" panose="02010600040101010101" pitchFamily="2" charset="-122"/>
                </a:rPr>
                <a:t>(0.7, 0.5)</a:t>
              </a:r>
            </a:p>
          </p:txBody>
        </p:sp>
      </p:grpSp>
      <p:sp>
        <p:nvSpPr>
          <p:cNvPr id="27" name="AutoShape 37"/>
          <p:cNvSpPr>
            <a:spLocks noChangeArrowheads="1"/>
          </p:cNvSpPr>
          <p:nvPr/>
        </p:nvSpPr>
        <p:spPr bwMode="auto">
          <a:xfrm>
            <a:off x="4179711" y="5629158"/>
            <a:ext cx="2514600" cy="609600"/>
          </a:xfrm>
          <a:prstGeom prst="wedgeRectCallout">
            <a:avLst>
              <a:gd name="adj1" fmla="val 38449"/>
              <a:gd name="adj2" fmla="val -138801"/>
            </a:avLst>
          </a:prstGeom>
          <a:solidFill>
            <a:schemeClr val="accent6">
              <a:lumMod val="60000"/>
              <a:lumOff val="40000"/>
            </a:schemeClr>
          </a:solidFill>
          <a:ln w="9525">
            <a:solidFill>
              <a:schemeClr val="tx1"/>
            </a:solidFill>
            <a:miter lim="800000"/>
            <a:headEnd/>
            <a:tailEnd/>
          </a:ln>
          <a:effectLst/>
        </p:spPr>
        <p:txBody>
          <a:bodyPr anchor="ctr">
            <a:prstTxWarp prst="textNoShape">
              <a:avLst/>
            </a:prstTxWarp>
          </a:bodyPr>
          <a:lstStyle/>
          <a:p>
            <a:pPr algn="l"/>
            <a:r>
              <a:rPr lang="en-US">
                <a:solidFill>
                  <a:srgbClr val="FF3300"/>
                </a:solidFill>
                <a:latin typeface="Calibri" panose="020F0502020204030204" pitchFamily="34" charset="0"/>
                <a:ea typeface="华文楷体" panose="02010600040101010101" pitchFamily="2" charset="-122"/>
              </a:rPr>
              <a:t>Efficient</a:t>
            </a:r>
            <a:r>
              <a:rPr lang="en-US">
                <a:latin typeface="Calibri" panose="020F0502020204030204" pitchFamily="34" charset="0"/>
                <a:ea typeface="华文楷体" panose="02010600040101010101" pitchFamily="2" charset="-122"/>
              </a:rPr>
              <a:t>: x</a:t>
            </a:r>
            <a:r>
              <a:rPr lang="en-US" baseline="-25000">
                <a:latin typeface="Calibri" panose="020F0502020204030204" pitchFamily="34" charset="0"/>
                <a:ea typeface="华文楷体" panose="02010600040101010101" pitchFamily="2" charset="-122"/>
              </a:rPr>
              <a:t>1</a:t>
            </a:r>
            <a:r>
              <a:rPr lang="en-US">
                <a:latin typeface="Calibri" panose="020F0502020204030204" pitchFamily="34" charset="0"/>
                <a:ea typeface="华文楷体" panose="02010600040101010101" pitchFamily="2" charset="-122"/>
              </a:rPr>
              <a:t>+x</a:t>
            </a:r>
            <a:r>
              <a:rPr lang="en-US" baseline="-25000">
                <a:latin typeface="Calibri" panose="020F0502020204030204" pitchFamily="34" charset="0"/>
                <a:ea typeface="华文楷体" panose="02010600040101010101" pitchFamily="2" charset="-122"/>
              </a:rPr>
              <a:t>2</a:t>
            </a:r>
            <a:r>
              <a:rPr lang="en-US">
                <a:latin typeface="Calibri" panose="020F0502020204030204" pitchFamily="34" charset="0"/>
                <a:ea typeface="华文楷体" panose="02010600040101010101" pitchFamily="2" charset="-122"/>
              </a:rPr>
              <a:t>=1</a:t>
            </a:r>
          </a:p>
          <a:p>
            <a:pPr algn="l"/>
            <a:r>
              <a:rPr lang="en-US">
                <a:latin typeface="Calibri" panose="020F0502020204030204" pitchFamily="34" charset="0"/>
                <a:ea typeface="华文楷体" panose="02010600040101010101" pitchFamily="2" charset="-122"/>
              </a:rPr>
              <a:t>Not fair </a:t>
            </a:r>
          </a:p>
        </p:txBody>
      </p:sp>
      <p:grpSp>
        <p:nvGrpSpPr>
          <p:cNvPr id="38" name="组合 37"/>
          <p:cNvGrpSpPr/>
          <p:nvPr/>
        </p:nvGrpSpPr>
        <p:grpSpPr>
          <a:xfrm>
            <a:off x="6389511" y="4790958"/>
            <a:ext cx="1174750" cy="366713"/>
            <a:chOff x="6389511" y="4790958"/>
            <a:chExt cx="1174750" cy="366713"/>
          </a:xfrm>
        </p:grpSpPr>
        <p:sp>
          <p:nvSpPr>
            <p:cNvPr id="28" name="Oval 38"/>
            <p:cNvSpPr>
              <a:spLocks noChangeArrowheads="1"/>
            </p:cNvSpPr>
            <p:nvPr/>
          </p:nvSpPr>
          <p:spPr bwMode="auto">
            <a:xfrm>
              <a:off x="6389511" y="4943358"/>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9" name="Text Box 39"/>
            <p:cNvSpPr txBox="1">
              <a:spLocks noChangeArrowheads="1"/>
            </p:cNvSpPr>
            <p:nvPr/>
          </p:nvSpPr>
          <p:spPr bwMode="auto">
            <a:xfrm>
              <a:off x="6541911" y="4790958"/>
              <a:ext cx="1022350" cy="366713"/>
            </a:xfrm>
            <a:prstGeom prst="rect">
              <a:avLst/>
            </a:prstGeom>
            <a:noFill/>
            <a:ln w="9525">
              <a:noFill/>
              <a:miter lim="800000"/>
              <a:headEnd/>
              <a:tailEnd/>
            </a:ln>
            <a:effectLst/>
          </p:spPr>
          <p:txBody>
            <a:bodyPr wrap="none">
              <a:prstTxWarp prst="textNoShape">
                <a:avLst/>
              </a:prstTxWarp>
              <a:spAutoFit/>
            </a:bodyPr>
            <a:lstStyle/>
            <a:p>
              <a:r>
                <a:rPr lang="en-US">
                  <a:latin typeface="Calibri" panose="020F0502020204030204" pitchFamily="34" charset="0"/>
                  <a:ea typeface="华文楷体" panose="02010600040101010101" pitchFamily="2" charset="-122"/>
                </a:rPr>
                <a:t>(0.7, 0.3)</a:t>
              </a:r>
            </a:p>
          </p:txBody>
        </p:sp>
      </p:grpSp>
      <p:sp>
        <p:nvSpPr>
          <p:cNvPr id="32" name="AutoShape 41"/>
          <p:cNvSpPr>
            <a:spLocks noChangeArrowheads="1"/>
          </p:cNvSpPr>
          <p:nvPr/>
        </p:nvSpPr>
        <p:spPr bwMode="auto">
          <a:xfrm>
            <a:off x="4085098" y="1819158"/>
            <a:ext cx="2514600" cy="900113"/>
          </a:xfrm>
          <a:prstGeom prst="wedgeRectCallout">
            <a:avLst>
              <a:gd name="adj1" fmla="val 9078"/>
              <a:gd name="adj2" fmla="val 202517"/>
            </a:avLst>
          </a:prstGeom>
          <a:solidFill>
            <a:schemeClr val="accent6">
              <a:lumMod val="60000"/>
              <a:lumOff val="40000"/>
            </a:schemeClr>
          </a:solidFill>
          <a:ln w="9525">
            <a:solidFill>
              <a:schemeClr val="tx1"/>
            </a:solidFill>
            <a:miter lim="800000"/>
            <a:headEnd/>
            <a:tailEnd/>
          </a:ln>
          <a:effectLst/>
        </p:spPr>
        <p:txBody>
          <a:bodyPr anchor="ctr">
            <a:prstTxWarp prst="textNoShape">
              <a:avLst/>
            </a:prstTxWarp>
          </a:bodyPr>
          <a:lstStyle/>
          <a:p>
            <a:pPr algn="l"/>
            <a:r>
              <a:rPr lang="zh-CN" altLang="en-US" b="1" dirty="0">
                <a:solidFill>
                  <a:schemeClr val="tx1">
                    <a:lumMod val="85000"/>
                    <a:lumOff val="15000"/>
                  </a:schemeClr>
                </a:solidFill>
                <a:latin typeface="Calibri" panose="020F0502020204030204" pitchFamily="34" charset="0"/>
                <a:ea typeface="华文楷体" panose="02010600040101010101" pitchFamily="2" charset="-122"/>
              </a:rPr>
              <a:t>最优分配点：</a:t>
            </a:r>
            <a:endParaRPr lang="en-US" b="1" dirty="0">
              <a:solidFill>
                <a:schemeClr val="tx1">
                  <a:lumMod val="85000"/>
                  <a:lumOff val="15000"/>
                </a:schemeClr>
              </a:solidFill>
              <a:latin typeface="Calibri" panose="020F0502020204030204" pitchFamily="34" charset="0"/>
              <a:ea typeface="华文楷体" panose="02010600040101010101" pitchFamily="2" charset="-122"/>
            </a:endParaRPr>
          </a:p>
          <a:p>
            <a:pPr algn="l"/>
            <a:r>
              <a:rPr lang="en-US" dirty="0">
                <a:solidFill>
                  <a:srgbClr val="FF3300"/>
                </a:solidFill>
                <a:latin typeface="Calibri" panose="020F0502020204030204" pitchFamily="34" charset="0"/>
                <a:ea typeface="华文楷体" panose="02010600040101010101" pitchFamily="2" charset="-122"/>
              </a:rPr>
              <a:t>Efficient</a:t>
            </a:r>
            <a:r>
              <a:rPr lang="en-US" dirty="0">
                <a:latin typeface="Calibri" panose="020F0502020204030204" pitchFamily="34" charset="0"/>
                <a:ea typeface="华文楷体" panose="02010600040101010101" pitchFamily="2" charset="-122"/>
              </a:rPr>
              <a:t>: x</a:t>
            </a:r>
            <a:r>
              <a:rPr lang="en-US" baseline="-25000" dirty="0">
                <a:latin typeface="Calibri" panose="020F0502020204030204" pitchFamily="34" charset="0"/>
                <a:ea typeface="华文楷体" panose="02010600040101010101" pitchFamily="2" charset="-122"/>
              </a:rPr>
              <a:t>1</a:t>
            </a:r>
            <a:r>
              <a:rPr lang="en-US" dirty="0">
                <a:latin typeface="Calibri" panose="020F0502020204030204" pitchFamily="34" charset="0"/>
                <a:ea typeface="华文楷体" panose="02010600040101010101" pitchFamily="2" charset="-122"/>
              </a:rPr>
              <a:t>+x</a:t>
            </a:r>
            <a:r>
              <a:rPr lang="en-US" baseline="-25000" dirty="0">
                <a:latin typeface="Calibri" panose="020F0502020204030204" pitchFamily="34" charset="0"/>
                <a:ea typeface="华文楷体" panose="02010600040101010101" pitchFamily="2" charset="-122"/>
              </a:rPr>
              <a:t>2</a:t>
            </a:r>
            <a:r>
              <a:rPr lang="en-US" dirty="0">
                <a:latin typeface="Calibri" panose="020F0502020204030204" pitchFamily="34" charset="0"/>
                <a:ea typeface="华文楷体" panose="02010600040101010101" pitchFamily="2" charset="-122"/>
              </a:rPr>
              <a:t>=1</a:t>
            </a:r>
          </a:p>
          <a:p>
            <a:pPr algn="l"/>
            <a:r>
              <a:rPr lang="en-US" dirty="0">
                <a:solidFill>
                  <a:srgbClr val="FF3300"/>
                </a:solidFill>
                <a:latin typeface="Calibri" panose="020F0502020204030204" pitchFamily="34" charset="0"/>
                <a:ea typeface="华文楷体" panose="02010600040101010101" pitchFamily="2" charset="-122"/>
              </a:rPr>
              <a:t>Fair</a:t>
            </a:r>
            <a:r>
              <a:rPr lang="en-US" dirty="0">
                <a:latin typeface="Calibri" panose="020F0502020204030204" pitchFamily="34" charset="0"/>
                <a:ea typeface="华文楷体" panose="02010600040101010101" pitchFamily="2" charset="-122"/>
              </a:rPr>
              <a:t> </a:t>
            </a:r>
          </a:p>
        </p:txBody>
      </p:sp>
      <p:grpSp>
        <p:nvGrpSpPr>
          <p:cNvPr id="36" name="组合 35"/>
          <p:cNvGrpSpPr/>
          <p:nvPr/>
        </p:nvGrpSpPr>
        <p:grpSpPr>
          <a:xfrm>
            <a:off x="5501148" y="3952759"/>
            <a:ext cx="1098550" cy="366713"/>
            <a:chOff x="5501148" y="3952759"/>
            <a:chExt cx="1098550" cy="366713"/>
          </a:xfrm>
        </p:grpSpPr>
        <p:sp>
          <p:nvSpPr>
            <p:cNvPr id="31" name="Oval 40"/>
            <p:cNvSpPr>
              <a:spLocks noChangeArrowheads="1"/>
            </p:cNvSpPr>
            <p:nvPr/>
          </p:nvSpPr>
          <p:spPr bwMode="auto">
            <a:xfrm>
              <a:off x="5501148" y="4044834"/>
              <a:ext cx="152400" cy="152400"/>
            </a:xfrm>
            <a:prstGeom prst="ellipse">
              <a:avLst/>
            </a:prstGeom>
            <a:solidFill>
              <a:srgbClr val="CC0099"/>
            </a:solidFill>
            <a:ln w="9525">
              <a:solidFill>
                <a:srgbClr val="CC0099"/>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33" name="Text Box 42"/>
            <p:cNvSpPr txBox="1">
              <a:spLocks noChangeArrowheads="1"/>
            </p:cNvSpPr>
            <p:nvPr/>
          </p:nvSpPr>
          <p:spPr bwMode="auto">
            <a:xfrm>
              <a:off x="5577348" y="3952759"/>
              <a:ext cx="1022350" cy="366713"/>
            </a:xfrm>
            <a:prstGeom prst="rect">
              <a:avLst/>
            </a:prstGeom>
            <a:noFill/>
            <a:ln w="9525">
              <a:noFill/>
              <a:miter lim="800000"/>
              <a:headEnd/>
              <a:tailEnd/>
            </a:ln>
            <a:effectLst/>
          </p:spPr>
          <p:txBody>
            <a:bodyPr wrap="none">
              <a:prstTxWarp prst="textNoShape">
                <a:avLst/>
              </a:prstTxWarp>
              <a:spAutoFit/>
            </a:bodyPr>
            <a:lstStyle/>
            <a:p>
              <a:r>
                <a:rPr lang="en-US" dirty="0">
                  <a:latin typeface="Calibri" panose="020F0502020204030204" pitchFamily="34" charset="0"/>
                  <a:ea typeface="华文楷体" panose="02010600040101010101" pitchFamily="2" charset="-122"/>
                </a:rPr>
                <a:t>(0.5, 0.5)</a:t>
              </a:r>
            </a:p>
          </p:txBody>
        </p:sp>
      </p:grpSp>
      <p:sp>
        <p:nvSpPr>
          <p:cNvPr id="34" name="Text Box 11"/>
          <p:cNvSpPr txBox="1">
            <a:spLocks noChangeArrowheads="1"/>
          </p:cNvSpPr>
          <p:nvPr/>
        </p:nvSpPr>
        <p:spPr bwMode="auto">
          <a:xfrm>
            <a:off x="5605168" y="3585452"/>
            <a:ext cx="936861"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hangingPunct="0"/>
            <a:r>
              <a:rPr lang="en-US" sz="1600" b="1">
                <a:latin typeface="Calibri" panose="020F0502020204030204" pitchFamily="34" charset="0"/>
              </a:rPr>
              <a:t>overload</a:t>
            </a:r>
          </a:p>
        </p:txBody>
      </p:sp>
      <p:sp>
        <p:nvSpPr>
          <p:cNvPr id="35" name="Text Box 12"/>
          <p:cNvSpPr txBox="1">
            <a:spLocks noChangeArrowheads="1"/>
          </p:cNvSpPr>
          <p:nvPr/>
        </p:nvSpPr>
        <p:spPr bwMode="auto">
          <a:xfrm>
            <a:off x="4367453" y="4790957"/>
            <a:ext cx="106279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hangingPunct="0"/>
            <a:r>
              <a:rPr lang="en-US" sz="1600" b="1" dirty="0" err="1">
                <a:latin typeface="Calibri" panose="020F0502020204030204" pitchFamily="34" charset="0"/>
              </a:rPr>
              <a:t>underload</a:t>
            </a:r>
            <a:endParaRPr lang="en-US" sz="1600" b="1" dirty="0">
              <a:latin typeface="Calibri" panose="020F0502020204030204" pitchFamily="34" charset="0"/>
            </a:endParaRPr>
          </a:p>
        </p:txBody>
      </p:sp>
    </p:spTree>
    <p:custDataLst>
      <p:tags r:id="rId1"/>
    </p:custDataLst>
    <p:extLst>
      <p:ext uri="{BB962C8B-B14F-4D97-AF65-F5344CB8AC3E}">
        <p14:creationId xmlns:p14="http://schemas.microsoft.com/office/powerpoint/2010/main" val="3779502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dissolve">
                                      <p:cBhvr>
                                        <p:cTn id="48" dur="500"/>
                                        <p:tgtEl>
                                          <p:spTgt spid="3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35"/>
                                        </p:tgtEl>
                                      </p:cBhvr>
                                    </p:animEffect>
                                    <p:set>
                                      <p:cBhvr>
                                        <p:cTn id="59" dur="1" fill="hold">
                                          <p:stCondLst>
                                            <p:cond delay="499"/>
                                          </p:stCondLst>
                                        </p:cTn>
                                        <p:tgtEl>
                                          <p:spTgt spid="3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down)">
                                      <p:cBhvr>
                                        <p:cTn id="64" dur="500"/>
                                        <p:tgtEl>
                                          <p:spTgt spid="11"/>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dissolv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dissolve">
                                      <p:cBhvr>
                                        <p:cTn id="73" dur="500"/>
                                        <p:tgtEl>
                                          <p:spTgt spid="6"/>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up)">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childTnLst>
                          </p:cTn>
                        </p:par>
                        <p:par>
                          <p:cTn id="83" fill="hold">
                            <p:stCondLst>
                              <p:cond delay="500"/>
                            </p:stCondLst>
                            <p:childTnLst>
                              <p:par>
                                <p:cTn id="84" presetID="22" presetClass="entr" presetSubtype="4"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down)">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dissolve">
                                      <p:cBhvr>
                                        <p:cTn id="91" dur="500"/>
                                        <p:tgtEl>
                                          <p:spTgt spid="38"/>
                                        </p:tgtEl>
                                      </p:cBhvr>
                                    </p:animEffect>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up)">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dissolve">
                                      <p:cBhvr>
                                        <p:cTn id="100" dur="500"/>
                                        <p:tgtEl>
                                          <p:spTgt spid="36"/>
                                        </p:tgtEl>
                                      </p:cBhvr>
                                    </p:animEffect>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p:bldP spid="14" grpId="0" animBg="1"/>
      <p:bldP spid="15" grpId="0" animBg="1"/>
      <p:bldP spid="16" grpId="0"/>
      <p:bldP spid="17" grpId="0"/>
      <p:bldP spid="19" grpId="0" animBg="1"/>
      <p:bldP spid="23" grpId="0" animBg="1"/>
      <p:bldP spid="27" grpId="0" animBg="1"/>
      <p:bldP spid="32" grpId="0" animBg="1"/>
      <p:bldP spid="34" grpId="0"/>
      <p:bldP spid="34" grpId="1"/>
      <p:bldP spid="35" grpId="0"/>
      <p:bldP spid="35" grpId="1"/>
    </p:bld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拥塞窗口的增减策略</a:t>
            </a:r>
            <a:endParaRPr lang="en-US" altLang="zh-CN" dirty="0"/>
          </a:p>
        </p:txBody>
      </p:sp>
      <p:sp>
        <p:nvSpPr>
          <p:cNvPr id="3" name="内容占位符 2"/>
          <p:cNvSpPr>
            <a:spLocks noGrp="1"/>
          </p:cNvSpPr>
          <p:nvPr>
            <p:ph idx="1"/>
          </p:nvPr>
        </p:nvSpPr>
        <p:spPr>
          <a:xfrm>
            <a:off x="258319" y="1446944"/>
            <a:ext cx="2964306" cy="2876861"/>
          </a:xfrm>
        </p:spPr>
        <p:txBody>
          <a:bodyPr/>
          <a:lstStyle/>
          <a:p>
            <a:r>
              <a:rPr lang="zh-CN" altLang="en-US" sz="2000" dirty="0"/>
              <a:t>加性增</a:t>
            </a:r>
            <a:r>
              <a:rPr lang="en-US" altLang="zh-CN" sz="2000" dirty="0"/>
              <a:t>/</a:t>
            </a:r>
            <a:r>
              <a:rPr lang="zh-CN" altLang="en-US" sz="2000" dirty="0"/>
              <a:t>加性减</a:t>
            </a:r>
            <a:r>
              <a:rPr lang="en-US" altLang="zh-CN" sz="2000" dirty="0"/>
              <a:t>AIAD</a:t>
            </a:r>
          </a:p>
          <a:p>
            <a:pPr marL="648000" lvl="1" indent="-288000">
              <a:spcBef>
                <a:spcPts val="600"/>
              </a:spcBef>
            </a:pPr>
            <a:r>
              <a:rPr lang="zh-CN" altLang="en-US" sz="1600" dirty="0"/>
              <a:t>增：</a:t>
            </a:r>
            <a:r>
              <a:rPr lang="en-US" altLang="zh-CN" sz="1600" dirty="0"/>
              <a:t>x + </a:t>
            </a:r>
            <a:r>
              <a:rPr lang="en-US" altLang="zh-CN" sz="1600" dirty="0" err="1"/>
              <a:t>a</a:t>
            </a:r>
            <a:r>
              <a:rPr lang="en-US" altLang="zh-CN" sz="1600" baseline="-25000" dirty="0" err="1"/>
              <a:t>I</a:t>
            </a:r>
            <a:endParaRPr lang="en-US" altLang="zh-CN" sz="1600" baseline="-25000" dirty="0"/>
          </a:p>
          <a:p>
            <a:pPr marL="648000" lvl="1" indent="-288000">
              <a:spcBef>
                <a:spcPts val="600"/>
              </a:spcBef>
            </a:pPr>
            <a:r>
              <a:rPr lang="zh-CN" altLang="en-US" sz="1600" dirty="0"/>
              <a:t>减：</a:t>
            </a:r>
            <a:r>
              <a:rPr lang="en-US" altLang="zh-CN" sz="1600" dirty="0"/>
              <a:t>x – </a:t>
            </a:r>
            <a:r>
              <a:rPr lang="en-US" altLang="zh-CN" sz="1600" dirty="0" err="1"/>
              <a:t>a</a:t>
            </a:r>
            <a:r>
              <a:rPr lang="en-US" altLang="zh-CN" sz="1600" baseline="-25000" dirty="0" err="1"/>
              <a:t>D</a:t>
            </a:r>
            <a:endParaRPr lang="en-US" altLang="zh-CN" sz="1600" baseline="-25000" dirty="0"/>
          </a:p>
          <a:p>
            <a:pPr marL="648000" lvl="1" indent="-288000">
              <a:spcBef>
                <a:spcPts val="600"/>
              </a:spcBef>
            </a:pPr>
            <a:r>
              <a:rPr lang="zh-CN" altLang="en-US" sz="1600" dirty="0"/>
              <a:t>无法收敛到最优分配点</a:t>
            </a:r>
            <a:endParaRPr lang="en-US" altLang="zh-CN" sz="1600" dirty="0"/>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39" name="Line 3"/>
          <p:cNvSpPr>
            <a:spLocks noChangeShapeType="1"/>
          </p:cNvSpPr>
          <p:nvPr/>
        </p:nvSpPr>
        <p:spPr bwMode="auto">
          <a:xfrm flipH="1" flipV="1">
            <a:off x="3603625" y="1685108"/>
            <a:ext cx="0" cy="4626791"/>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0" name="Text Box 4"/>
          <p:cNvSpPr txBox="1">
            <a:spLocks noChangeArrowheads="1"/>
          </p:cNvSpPr>
          <p:nvPr/>
        </p:nvSpPr>
        <p:spPr bwMode="auto">
          <a:xfrm>
            <a:off x="5203825" y="646430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1: x</a:t>
            </a:r>
            <a:r>
              <a:rPr lang="en-US" sz="2000" baseline="-25000">
                <a:solidFill>
                  <a:srgbClr val="000000"/>
                </a:solidFill>
                <a:latin typeface="Calibri" panose="020F0502020204030204" pitchFamily="34" charset="0"/>
              </a:rPr>
              <a:t>1</a:t>
            </a:r>
          </a:p>
        </p:txBody>
      </p:sp>
      <p:sp>
        <p:nvSpPr>
          <p:cNvPr id="41" name="Text Box 5"/>
          <p:cNvSpPr txBox="1">
            <a:spLocks noChangeArrowheads="1"/>
          </p:cNvSpPr>
          <p:nvPr/>
        </p:nvSpPr>
        <p:spPr bwMode="auto">
          <a:xfrm rot="16200000">
            <a:off x="2670175" y="396875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2: x</a:t>
            </a:r>
            <a:r>
              <a:rPr lang="en-US" sz="2000" baseline="-25000">
                <a:solidFill>
                  <a:srgbClr val="000000"/>
                </a:solidFill>
                <a:latin typeface="Calibri" panose="020F0502020204030204" pitchFamily="34" charset="0"/>
              </a:rPr>
              <a:t>2</a:t>
            </a:r>
          </a:p>
        </p:txBody>
      </p:sp>
      <p:sp>
        <p:nvSpPr>
          <p:cNvPr id="42" name="Line 6"/>
          <p:cNvSpPr>
            <a:spLocks noChangeShapeType="1"/>
          </p:cNvSpPr>
          <p:nvPr/>
        </p:nvSpPr>
        <p:spPr bwMode="auto">
          <a:xfrm flipH="1">
            <a:off x="3603625" y="2273300"/>
            <a:ext cx="4038600" cy="4054475"/>
          </a:xfrm>
          <a:prstGeom prst="line">
            <a:avLst/>
          </a:prstGeom>
          <a:noFill/>
          <a:ln w="25400">
            <a:solidFill>
              <a:schemeClr val="tx1"/>
            </a:solidFill>
            <a:prstDash val="lg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3" name="Text Box 7"/>
          <p:cNvSpPr txBox="1">
            <a:spLocks noChangeArrowheads="1"/>
          </p:cNvSpPr>
          <p:nvPr/>
        </p:nvSpPr>
        <p:spPr bwMode="auto">
          <a:xfrm>
            <a:off x="7710989" y="1968500"/>
            <a:ext cx="749886"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dirty="0">
                <a:solidFill>
                  <a:srgbClr val="000000"/>
                </a:solidFill>
                <a:latin typeface="Calibri" panose="020F0502020204030204" pitchFamily="34" charset="0"/>
              </a:rPr>
              <a:t>fairness</a:t>
            </a:r>
          </a:p>
          <a:p>
            <a:pPr algn="ctr" eaLnBrk="0" fontAlgn="base" hangingPunct="0">
              <a:spcBef>
                <a:spcPct val="0"/>
              </a:spcBef>
              <a:spcAft>
                <a:spcPct val="0"/>
              </a:spcAft>
            </a:pPr>
            <a:r>
              <a:rPr lang="en-US" sz="1400" dirty="0">
                <a:solidFill>
                  <a:srgbClr val="000000"/>
                </a:solidFill>
                <a:latin typeface="Calibri" panose="020F0502020204030204" pitchFamily="34" charset="0"/>
              </a:rPr>
              <a:t>line</a:t>
            </a:r>
            <a:endParaRPr lang="en-US" sz="1400" baseline="-25000" dirty="0">
              <a:solidFill>
                <a:srgbClr val="000000"/>
              </a:solidFill>
              <a:latin typeface="Calibri" panose="020F0502020204030204" pitchFamily="34" charset="0"/>
            </a:endParaRPr>
          </a:p>
        </p:txBody>
      </p:sp>
      <p:sp>
        <p:nvSpPr>
          <p:cNvPr id="44" name="Text Box 8"/>
          <p:cNvSpPr txBox="1">
            <a:spLocks noChangeArrowheads="1"/>
          </p:cNvSpPr>
          <p:nvPr/>
        </p:nvSpPr>
        <p:spPr bwMode="auto">
          <a:xfrm>
            <a:off x="7530157" y="5715045"/>
            <a:ext cx="878318"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dirty="0">
                <a:solidFill>
                  <a:srgbClr val="000000"/>
                </a:solidFill>
                <a:latin typeface="Calibri" panose="020F0502020204030204" pitchFamily="34" charset="0"/>
              </a:rPr>
              <a:t>efficiency</a:t>
            </a:r>
          </a:p>
          <a:p>
            <a:pPr algn="ctr" eaLnBrk="0" fontAlgn="base" hangingPunct="0">
              <a:spcBef>
                <a:spcPct val="0"/>
              </a:spcBef>
              <a:spcAft>
                <a:spcPct val="0"/>
              </a:spcAft>
            </a:pPr>
            <a:r>
              <a:rPr lang="en-US" sz="1400" dirty="0">
                <a:solidFill>
                  <a:srgbClr val="000000"/>
                </a:solidFill>
                <a:latin typeface="Calibri" panose="020F0502020204030204" pitchFamily="34" charset="0"/>
              </a:rPr>
              <a:t>line</a:t>
            </a:r>
            <a:endParaRPr lang="en-US" sz="1400" baseline="-25000" dirty="0">
              <a:solidFill>
                <a:srgbClr val="000000"/>
              </a:solidFill>
              <a:latin typeface="Calibri" panose="020F0502020204030204" pitchFamily="34" charset="0"/>
            </a:endParaRPr>
          </a:p>
        </p:txBody>
      </p:sp>
      <p:sp>
        <p:nvSpPr>
          <p:cNvPr id="45" name="Line 9"/>
          <p:cNvSpPr>
            <a:spLocks noChangeShapeType="1"/>
          </p:cNvSpPr>
          <p:nvPr/>
        </p:nvSpPr>
        <p:spPr bwMode="auto">
          <a:xfrm rot="5400000" flipH="1" flipV="1">
            <a:off x="6032250" y="3883275"/>
            <a:ext cx="0" cy="485725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6" name="Line 10"/>
          <p:cNvSpPr>
            <a:spLocks noChangeShapeType="1"/>
          </p:cNvSpPr>
          <p:nvPr/>
        </p:nvSpPr>
        <p:spPr bwMode="auto">
          <a:xfrm>
            <a:off x="3603625" y="2120900"/>
            <a:ext cx="4191000" cy="4191000"/>
          </a:xfrm>
          <a:prstGeom prst="line">
            <a:avLst/>
          </a:prstGeom>
          <a:noFill/>
          <a:ln w="25400">
            <a:solidFill>
              <a:schemeClr val="tx1"/>
            </a:solidFill>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7" name="Oval 11"/>
          <p:cNvSpPr>
            <a:spLocks noChangeArrowheads="1"/>
          </p:cNvSpPr>
          <p:nvPr/>
        </p:nvSpPr>
        <p:spPr bwMode="auto">
          <a:xfrm>
            <a:off x="5432425" y="3187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8" name="Text Box 12"/>
          <p:cNvSpPr txBox="1">
            <a:spLocks noChangeArrowheads="1"/>
          </p:cNvSpPr>
          <p:nvPr/>
        </p:nvSpPr>
        <p:spPr bwMode="auto">
          <a:xfrm>
            <a:off x="5443379" y="3044031"/>
            <a:ext cx="92392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p:sp>
        <p:nvSpPr>
          <p:cNvPr id="58" name="Oval 40"/>
          <p:cNvSpPr>
            <a:spLocks noChangeArrowheads="1"/>
          </p:cNvSpPr>
          <p:nvPr/>
        </p:nvSpPr>
        <p:spPr bwMode="auto">
          <a:xfrm>
            <a:off x="5638550" y="4140200"/>
            <a:ext cx="152400" cy="152400"/>
          </a:xfrm>
          <a:prstGeom prst="ellipse">
            <a:avLst/>
          </a:prstGeom>
          <a:solidFill>
            <a:srgbClr val="CC0099"/>
          </a:solidFill>
          <a:ln w="9525">
            <a:solidFill>
              <a:srgbClr val="CC0099"/>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5" name="Text Box 14"/>
          <p:cNvSpPr txBox="1">
            <a:spLocks noChangeArrowheads="1"/>
          </p:cNvSpPr>
          <p:nvPr/>
        </p:nvSpPr>
        <p:spPr bwMode="auto">
          <a:xfrm>
            <a:off x="3933825" y="4023708"/>
            <a:ext cx="1498600"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p:sp>
        <p:nvSpPr>
          <p:cNvPr id="26" name="Oval 15"/>
          <p:cNvSpPr>
            <a:spLocks noChangeArrowheads="1"/>
          </p:cNvSpPr>
          <p:nvPr/>
        </p:nvSpPr>
        <p:spPr bwMode="auto">
          <a:xfrm>
            <a:off x="4670425" y="3949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endParaRPr>
          </a:p>
        </p:txBody>
      </p:sp>
      <p:sp>
        <p:nvSpPr>
          <p:cNvPr id="27" name="Line 16"/>
          <p:cNvSpPr>
            <a:spLocks noChangeShapeType="1"/>
          </p:cNvSpPr>
          <p:nvPr/>
        </p:nvSpPr>
        <p:spPr bwMode="auto">
          <a:xfrm flipH="1">
            <a:off x="4746625" y="3263900"/>
            <a:ext cx="685800" cy="6858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29" name="Line 18"/>
          <p:cNvSpPr>
            <a:spLocks noChangeShapeType="1"/>
          </p:cNvSpPr>
          <p:nvPr/>
        </p:nvSpPr>
        <p:spPr bwMode="auto">
          <a:xfrm flipV="1">
            <a:off x="4670425" y="2882900"/>
            <a:ext cx="990600" cy="9906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30" name="Text Box 19"/>
          <p:cNvSpPr txBox="1">
            <a:spLocks noChangeArrowheads="1"/>
          </p:cNvSpPr>
          <p:nvPr/>
        </p:nvSpPr>
        <p:spPr bwMode="auto">
          <a:xfrm>
            <a:off x="5292566" y="2199655"/>
            <a:ext cx="1225550" cy="63817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I</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I</a:t>
            </a:r>
            <a:r>
              <a:rPr lang="en-US" dirty="0">
                <a:solidFill>
                  <a:srgbClr val="000000"/>
                </a:solidFill>
                <a:latin typeface="Calibri" panose="020F0502020204030204" pitchFamily="34" charset="0"/>
              </a:rPr>
              <a:t>))</a:t>
            </a:r>
          </a:p>
        </p:txBody>
      </p:sp>
      <p:sp>
        <p:nvSpPr>
          <p:cNvPr id="31" name="Oval 20"/>
          <p:cNvSpPr>
            <a:spLocks noChangeArrowheads="1"/>
          </p:cNvSpPr>
          <p:nvPr/>
        </p:nvSpPr>
        <p:spPr bwMode="auto">
          <a:xfrm>
            <a:off x="5813425" y="28829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endParaRPr>
          </a:p>
        </p:txBody>
      </p:sp>
    </p:spTree>
    <p:custDataLst>
      <p:tags r:id="rId1"/>
    </p:custDataLst>
    <p:extLst>
      <p:ext uri="{BB962C8B-B14F-4D97-AF65-F5344CB8AC3E}">
        <p14:creationId xmlns:p14="http://schemas.microsoft.com/office/powerpoint/2010/main" val="3176302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dissolve">
                                      <p:cBhvr>
                                        <p:cTn id="4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9" grpId="0" animBg="1"/>
      <p:bldP spid="30" grpId="0"/>
      <p:bldP spid="31" grpId="0" animBg="1"/>
    </p:bld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拥塞窗口的增减策略</a:t>
            </a:r>
            <a:endParaRPr lang="en-US" altLang="zh-CN" dirty="0"/>
          </a:p>
        </p:txBody>
      </p:sp>
      <p:sp>
        <p:nvSpPr>
          <p:cNvPr id="3" name="内容占位符 2"/>
          <p:cNvSpPr>
            <a:spLocks noGrp="1"/>
          </p:cNvSpPr>
          <p:nvPr>
            <p:ph idx="1"/>
          </p:nvPr>
        </p:nvSpPr>
        <p:spPr>
          <a:xfrm>
            <a:off x="258319" y="1446944"/>
            <a:ext cx="2964306" cy="2876861"/>
          </a:xfrm>
        </p:spPr>
        <p:txBody>
          <a:bodyPr/>
          <a:lstStyle/>
          <a:p>
            <a:r>
              <a:rPr lang="zh-CN" altLang="en-US" sz="2000" dirty="0"/>
              <a:t>乘性增</a:t>
            </a:r>
            <a:r>
              <a:rPr lang="en-US" altLang="zh-CN" sz="2000" dirty="0"/>
              <a:t>/</a:t>
            </a:r>
            <a:r>
              <a:rPr lang="zh-CN" altLang="en-US" sz="2000" dirty="0"/>
              <a:t>加性减</a:t>
            </a:r>
            <a:r>
              <a:rPr lang="en-US" altLang="zh-CN" sz="2000" dirty="0"/>
              <a:t>MIAD</a:t>
            </a:r>
          </a:p>
          <a:p>
            <a:pPr marL="648000" lvl="1" indent="-288000">
              <a:spcBef>
                <a:spcPts val="600"/>
              </a:spcBef>
            </a:pPr>
            <a:r>
              <a:rPr lang="zh-CN" altLang="en-US" sz="1600" dirty="0"/>
              <a:t>增：</a:t>
            </a:r>
            <a:r>
              <a:rPr lang="en-US" altLang="zh-CN" sz="1600" dirty="0"/>
              <a:t> x*</a:t>
            </a:r>
            <a:r>
              <a:rPr lang="en-US" altLang="zh-CN" sz="1600" dirty="0" err="1"/>
              <a:t>b</a:t>
            </a:r>
            <a:r>
              <a:rPr lang="en-US" altLang="zh-CN" sz="1600" baseline="-25000" dirty="0" err="1"/>
              <a:t>I</a:t>
            </a:r>
            <a:endParaRPr lang="en-US" altLang="zh-CN" sz="1600" baseline="-25000" dirty="0"/>
          </a:p>
          <a:p>
            <a:pPr marL="648000" lvl="1" indent="-288000">
              <a:spcBef>
                <a:spcPts val="600"/>
              </a:spcBef>
            </a:pPr>
            <a:r>
              <a:rPr lang="zh-CN" altLang="en-US" sz="1600" dirty="0"/>
              <a:t>减：</a:t>
            </a:r>
            <a:r>
              <a:rPr lang="en-US" altLang="zh-CN" sz="1600" dirty="0"/>
              <a:t>x – </a:t>
            </a:r>
            <a:r>
              <a:rPr lang="en-US" altLang="zh-CN" sz="1600" dirty="0" err="1"/>
              <a:t>a</a:t>
            </a:r>
            <a:r>
              <a:rPr lang="en-US" altLang="zh-CN" sz="1600" baseline="-25000" dirty="0" err="1"/>
              <a:t>D</a:t>
            </a:r>
            <a:endParaRPr lang="en-US" altLang="zh-CN" sz="1600" baseline="-25000" dirty="0"/>
          </a:p>
          <a:p>
            <a:pPr marL="648000" lvl="1" indent="-288000">
              <a:spcBef>
                <a:spcPts val="600"/>
              </a:spcBef>
            </a:pPr>
            <a:r>
              <a:rPr lang="zh-CN" altLang="en-US" sz="1600" dirty="0"/>
              <a:t>无法收敛到最优分配点</a:t>
            </a:r>
            <a:endParaRPr lang="en-US" altLang="zh-CN" sz="1600" dirty="0"/>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39" name="Line 3"/>
          <p:cNvSpPr>
            <a:spLocks noChangeShapeType="1"/>
          </p:cNvSpPr>
          <p:nvPr/>
        </p:nvSpPr>
        <p:spPr bwMode="auto">
          <a:xfrm flipH="1" flipV="1">
            <a:off x="3603625" y="1685108"/>
            <a:ext cx="0" cy="4626791"/>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0" name="Text Box 4"/>
          <p:cNvSpPr txBox="1">
            <a:spLocks noChangeArrowheads="1"/>
          </p:cNvSpPr>
          <p:nvPr/>
        </p:nvSpPr>
        <p:spPr bwMode="auto">
          <a:xfrm>
            <a:off x="5203825" y="646430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1: x</a:t>
            </a:r>
            <a:r>
              <a:rPr lang="en-US" sz="2000" baseline="-25000">
                <a:solidFill>
                  <a:srgbClr val="000000"/>
                </a:solidFill>
                <a:latin typeface="Calibri" panose="020F0502020204030204" pitchFamily="34" charset="0"/>
              </a:rPr>
              <a:t>1</a:t>
            </a:r>
          </a:p>
        </p:txBody>
      </p:sp>
      <p:sp>
        <p:nvSpPr>
          <p:cNvPr id="41" name="Text Box 5"/>
          <p:cNvSpPr txBox="1">
            <a:spLocks noChangeArrowheads="1"/>
          </p:cNvSpPr>
          <p:nvPr/>
        </p:nvSpPr>
        <p:spPr bwMode="auto">
          <a:xfrm rot="16200000">
            <a:off x="2670175" y="396875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2: x</a:t>
            </a:r>
            <a:r>
              <a:rPr lang="en-US" sz="2000" baseline="-25000">
                <a:solidFill>
                  <a:srgbClr val="000000"/>
                </a:solidFill>
                <a:latin typeface="Calibri" panose="020F0502020204030204" pitchFamily="34" charset="0"/>
              </a:rPr>
              <a:t>2</a:t>
            </a:r>
          </a:p>
        </p:txBody>
      </p:sp>
      <p:sp>
        <p:nvSpPr>
          <p:cNvPr id="42" name="Line 6"/>
          <p:cNvSpPr>
            <a:spLocks noChangeShapeType="1"/>
          </p:cNvSpPr>
          <p:nvPr/>
        </p:nvSpPr>
        <p:spPr bwMode="auto">
          <a:xfrm flipH="1">
            <a:off x="3603625" y="2273300"/>
            <a:ext cx="4038600" cy="4054475"/>
          </a:xfrm>
          <a:prstGeom prst="line">
            <a:avLst/>
          </a:prstGeom>
          <a:noFill/>
          <a:ln w="25400">
            <a:solidFill>
              <a:schemeClr val="tx1"/>
            </a:solidFill>
            <a:prstDash val="lg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3" name="Text Box 7"/>
          <p:cNvSpPr txBox="1">
            <a:spLocks noChangeArrowheads="1"/>
          </p:cNvSpPr>
          <p:nvPr/>
        </p:nvSpPr>
        <p:spPr bwMode="auto">
          <a:xfrm>
            <a:off x="7710989" y="1968500"/>
            <a:ext cx="749886"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a:solidFill>
                  <a:srgbClr val="000000"/>
                </a:solidFill>
                <a:latin typeface="Calibri" panose="020F0502020204030204" pitchFamily="34" charset="0"/>
              </a:rPr>
              <a:t>fairness</a:t>
            </a:r>
          </a:p>
          <a:p>
            <a:pPr algn="ctr" eaLnBrk="0" fontAlgn="base" hangingPunct="0">
              <a:spcBef>
                <a:spcPct val="0"/>
              </a:spcBef>
              <a:spcAft>
                <a:spcPct val="0"/>
              </a:spcAft>
            </a:pPr>
            <a:r>
              <a:rPr lang="en-US" sz="1400">
                <a:solidFill>
                  <a:srgbClr val="000000"/>
                </a:solidFill>
                <a:latin typeface="Calibri" panose="020F0502020204030204" pitchFamily="34" charset="0"/>
              </a:rPr>
              <a:t>line</a:t>
            </a:r>
            <a:endParaRPr lang="en-US" sz="1400" baseline="-25000">
              <a:solidFill>
                <a:srgbClr val="000000"/>
              </a:solidFill>
              <a:latin typeface="Calibri" panose="020F0502020204030204" pitchFamily="34" charset="0"/>
            </a:endParaRPr>
          </a:p>
        </p:txBody>
      </p:sp>
      <p:sp>
        <p:nvSpPr>
          <p:cNvPr id="44" name="Text Box 8"/>
          <p:cNvSpPr txBox="1">
            <a:spLocks noChangeArrowheads="1"/>
          </p:cNvSpPr>
          <p:nvPr/>
        </p:nvSpPr>
        <p:spPr bwMode="auto">
          <a:xfrm>
            <a:off x="7530157" y="5715045"/>
            <a:ext cx="878318"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dirty="0">
                <a:solidFill>
                  <a:srgbClr val="000000"/>
                </a:solidFill>
                <a:latin typeface="Calibri" panose="020F0502020204030204" pitchFamily="34" charset="0"/>
              </a:rPr>
              <a:t>efficiency</a:t>
            </a:r>
          </a:p>
          <a:p>
            <a:pPr algn="ctr" eaLnBrk="0" fontAlgn="base" hangingPunct="0">
              <a:spcBef>
                <a:spcPct val="0"/>
              </a:spcBef>
              <a:spcAft>
                <a:spcPct val="0"/>
              </a:spcAft>
            </a:pPr>
            <a:r>
              <a:rPr lang="en-US" sz="1400" dirty="0">
                <a:solidFill>
                  <a:srgbClr val="000000"/>
                </a:solidFill>
                <a:latin typeface="Calibri" panose="020F0502020204030204" pitchFamily="34" charset="0"/>
              </a:rPr>
              <a:t>line</a:t>
            </a:r>
            <a:endParaRPr lang="en-US" sz="1400" baseline="-25000" dirty="0">
              <a:solidFill>
                <a:srgbClr val="000000"/>
              </a:solidFill>
              <a:latin typeface="Calibri" panose="020F0502020204030204" pitchFamily="34" charset="0"/>
            </a:endParaRPr>
          </a:p>
        </p:txBody>
      </p:sp>
      <p:sp>
        <p:nvSpPr>
          <p:cNvPr id="45" name="Line 9"/>
          <p:cNvSpPr>
            <a:spLocks noChangeShapeType="1"/>
          </p:cNvSpPr>
          <p:nvPr/>
        </p:nvSpPr>
        <p:spPr bwMode="auto">
          <a:xfrm rot="5400000" flipH="1" flipV="1">
            <a:off x="6032250" y="3883275"/>
            <a:ext cx="0" cy="485725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6" name="Line 10"/>
          <p:cNvSpPr>
            <a:spLocks noChangeShapeType="1"/>
          </p:cNvSpPr>
          <p:nvPr/>
        </p:nvSpPr>
        <p:spPr bwMode="auto">
          <a:xfrm>
            <a:off x="3603625" y="2120900"/>
            <a:ext cx="4191000" cy="4191000"/>
          </a:xfrm>
          <a:prstGeom prst="line">
            <a:avLst/>
          </a:prstGeom>
          <a:noFill/>
          <a:ln w="25400">
            <a:solidFill>
              <a:schemeClr val="tx1"/>
            </a:solidFill>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7" name="Oval 11"/>
          <p:cNvSpPr>
            <a:spLocks noChangeArrowheads="1"/>
          </p:cNvSpPr>
          <p:nvPr/>
        </p:nvSpPr>
        <p:spPr bwMode="auto">
          <a:xfrm>
            <a:off x="5432425" y="3187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8" name="Text Box 12"/>
          <p:cNvSpPr txBox="1">
            <a:spLocks noChangeArrowheads="1"/>
          </p:cNvSpPr>
          <p:nvPr/>
        </p:nvSpPr>
        <p:spPr bwMode="auto">
          <a:xfrm>
            <a:off x="5584825" y="3035300"/>
            <a:ext cx="92392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a:solidFill>
                  <a:srgbClr val="000000"/>
                </a:solidFill>
                <a:latin typeface="Calibri" panose="020F0502020204030204" pitchFamily="34" charset="0"/>
              </a:rPr>
              <a:t>(x</a:t>
            </a:r>
            <a:r>
              <a:rPr lang="en-US" baseline="-25000">
                <a:solidFill>
                  <a:srgbClr val="000000"/>
                </a:solidFill>
                <a:latin typeface="Calibri" panose="020F0502020204030204" pitchFamily="34" charset="0"/>
              </a:rPr>
              <a:t>1h</a:t>
            </a:r>
            <a:r>
              <a:rPr lang="en-US">
                <a:solidFill>
                  <a:srgbClr val="000000"/>
                </a:solidFill>
                <a:latin typeface="Calibri" panose="020F0502020204030204" pitchFamily="34" charset="0"/>
              </a:rPr>
              <a:t>,x</a:t>
            </a:r>
            <a:r>
              <a:rPr lang="en-US" baseline="-25000">
                <a:solidFill>
                  <a:srgbClr val="000000"/>
                </a:solidFill>
                <a:latin typeface="Calibri" panose="020F0502020204030204" pitchFamily="34" charset="0"/>
              </a:rPr>
              <a:t>2h</a:t>
            </a:r>
            <a:r>
              <a:rPr lang="en-US">
                <a:solidFill>
                  <a:srgbClr val="000000"/>
                </a:solidFill>
                <a:latin typeface="Calibri" panose="020F0502020204030204" pitchFamily="34" charset="0"/>
              </a:rPr>
              <a:t>)</a:t>
            </a:r>
            <a:endParaRPr lang="en-US" baseline="-25000">
              <a:solidFill>
                <a:srgbClr val="000000"/>
              </a:solidFill>
              <a:latin typeface="Calibri" panose="020F0502020204030204" pitchFamily="34" charset="0"/>
            </a:endParaRPr>
          </a:p>
        </p:txBody>
      </p:sp>
      <p:sp>
        <p:nvSpPr>
          <p:cNvPr id="50" name="Text Box 14"/>
          <p:cNvSpPr txBox="1">
            <a:spLocks noChangeArrowheads="1"/>
          </p:cNvSpPr>
          <p:nvPr/>
        </p:nvSpPr>
        <p:spPr bwMode="auto">
          <a:xfrm>
            <a:off x="3806825" y="4102100"/>
            <a:ext cx="1498600"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a:t>
            </a:r>
            <a:r>
              <a:rPr lang="en-US" baseline="-25000" dirty="0">
                <a:solidFill>
                  <a:srgbClr val="000000"/>
                </a:solidFill>
                <a:latin typeface="Calibri" panose="020F0502020204030204" pitchFamily="34" charset="0"/>
              </a:rPr>
              <a:t>D</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p:sp>
        <p:nvSpPr>
          <p:cNvPr id="51" name="Oval 15"/>
          <p:cNvSpPr>
            <a:spLocks noChangeArrowheads="1"/>
          </p:cNvSpPr>
          <p:nvPr/>
        </p:nvSpPr>
        <p:spPr bwMode="auto">
          <a:xfrm>
            <a:off x="4594225" y="3949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2" name="Line 16"/>
          <p:cNvSpPr>
            <a:spLocks noChangeShapeType="1"/>
          </p:cNvSpPr>
          <p:nvPr/>
        </p:nvSpPr>
        <p:spPr bwMode="auto">
          <a:xfrm flipH="1">
            <a:off x="4670425" y="3263900"/>
            <a:ext cx="685800" cy="6858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4" name="Line 18"/>
          <p:cNvSpPr>
            <a:spLocks noChangeShapeType="1"/>
          </p:cNvSpPr>
          <p:nvPr/>
        </p:nvSpPr>
        <p:spPr bwMode="auto">
          <a:xfrm flipV="1">
            <a:off x="4670425" y="2882900"/>
            <a:ext cx="457200" cy="9906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5" name="Line 19"/>
          <p:cNvSpPr>
            <a:spLocks noChangeShapeType="1"/>
          </p:cNvSpPr>
          <p:nvPr/>
        </p:nvSpPr>
        <p:spPr bwMode="auto">
          <a:xfrm flipV="1">
            <a:off x="3603625" y="4025900"/>
            <a:ext cx="990600" cy="2286000"/>
          </a:xfrm>
          <a:prstGeom prst="line">
            <a:avLst/>
          </a:prstGeom>
          <a:noFill/>
          <a:ln w="25400" cap="rnd">
            <a:solidFill>
              <a:schemeClr val="tx1"/>
            </a:solidFill>
            <a:prstDash val="sysDot"/>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6" name="Text Box 20"/>
          <p:cNvSpPr txBox="1">
            <a:spLocks noChangeArrowheads="1"/>
          </p:cNvSpPr>
          <p:nvPr/>
        </p:nvSpPr>
        <p:spPr bwMode="auto">
          <a:xfrm>
            <a:off x="3908425" y="2273300"/>
            <a:ext cx="2667000" cy="363538"/>
          </a:xfrm>
          <a:prstGeom prst="rect">
            <a:avLst/>
          </a:prstGeom>
          <a:noFill/>
          <a:ln w="25400">
            <a:noFill/>
            <a:miter lim="800000"/>
            <a:headEnd/>
            <a:tailEnd/>
          </a:ln>
          <a:effectLst/>
        </p:spPr>
        <p:txBody>
          <a:bodyPr lIns="90488" tIns="44450" rIns="90488" bIns="44450">
            <a:prstTxWarp prst="textNoShape">
              <a:avLst/>
            </a:prstTxWarp>
            <a:spAutoFit/>
          </a:bodyPr>
          <a:lstStyle/>
          <a:p>
            <a:pPr algn="ctr" eaLnBrk="0" fontAlgn="base" hangingPunct="0">
              <a:spcBef>
                <a:spcPct val="0"/>
              </a:spcBef>
              <a:spcAft>
                <a:spcPct val="0"/>
              </a:spcAft>
            </a:pPr>
            <a:r>
              <a:rPr lang="en-US">
                <a:solidFill>
                  <a:srgbClr val="000000"/>
                </a:solidFill>
                <a:latin typeface="Calibri" panose="020F0502020204030204" pitchFamily="34" charset="0"/>
              </a:rPr>
              <a:t>(b</a:t>
            </a:r>
            <a:r>
              <a:rPr lang="en-US" baseline="-25000">
                <a:solidFill>
                  <a:srgbClr val="000000"/>
                </a:solidFill>
                <a:latin typeface="Calibri" panose="020F0502020204030204" pitchFamily="34" charset="0"/>
              </a:rPr>
              <a:t>I</a:t>
            </a:r>
            <a:r>
              <a:rPr lang="en-US">
                <a:solidFill>
                  <a:srgbClr val="000000"/>
                </a:solidFill>
                <a:latin typeface="Calibri" panose="020F0502020204030204" pitchFamily="34" charset="0"/>
              </a:rPr>
              <a:t>(x</a:t>
            </a:r>
            <a:r>
              <a:rPr lang="en-US" baseline="-25000">
                <a:solidFill>
                  <a:srgbClr val="000000"/>
                </a:solidFill>
                <a:latin typeface="Calibri" panose="020F0502020204030204" pitchFamily="34" charset="0"/>
              </a:rPr>
              <a:t>1h</a:t>
            </a:r>
            <a:r>
              <a:rPr lang="en-US">
                <a:solidFill>
                  <a:srgbClr val="000000"/>
                </a:solidFill>
                <a:latin typeface="Calibri" panose="020F0502020204030204" pitchFamily="34" charset="0"/>
              </a:rPr>
              <a:t>-a</a:t>
            </a:r>
            <a:r>
              <a:rPr lang="en-US" baseline="-25000">
                <a:solidFill>
                  <a:srgbClr val="000000"/>
                </a:solidFill>
                <a:latin typeface="Calibri" panose="020F0502020204030204" pitchFamily="34" charset="0"/>
              </a:rPr>
              <a:t>D</a:t>
            </a:r>
            <a:r>
              <a:rPr lang="en-US">
                <a:solidFill>
                  <a:srgbClr val="000000"/>
                </a:solidFill>
                <a:latin typeface="Calibri" panose="020F0502020204030204" pitchFamily="34" charset="0"/>
              </a:rPr>
              <a:t>), b</a:t>
            </a:r>
            <a:r>
              <a:rPr lang="en-US" baseline="-25000">
                <a:solidFill>
                  <a:srgbClr val="000000"/>
                </a:solidFill>
                <a:latin typeface="Calibri" panose="020F0502020204030204" pitchFamily="34" charset="0"/>
              </a:rPr>
              <a:t>I</a:t>
            </a:r>
            <a:r>
              <a:rPr lang="en-US">
                <a:solidFill>
                  <a:srgbClr val="000000"/>
                </a:solidFill>
                <a:latin typeface="Calibri" panose="020F0502020204030204" pitchFamily="34" charset="0"/>
              </a:rPr>
              <a:t>(x</a:t>
            </a:r>
            <a:r>
              <a:rPr lang="en-US" baseline="-25000">
                <a:solidFill>
                  <a:srgbClr val="000000"/>
                </a:solidFill>
                <a:latin typeface="Calibri" panose="020F0502020204030204" pitchFamily="34" charset="0"/>
              </a:rPr>
              <a:t>2h</a:t>
            </a:r>
            <a:r>
              <a:rPr lang="en-US">
                <a:solidFill>
                  <a:srgbClr val="000000"/>
                </a:solidFill>
                <a:latin typeface="Calibri" panose="020F0502020204030204" pitchFamily="34" charset="0"/>
              </a:rPr>
              <a:t>-a</a:t>
            </a:r>
            <a:r>
              <a:rPr lang="en-US" baseline="-25000">
                <a:solidFill>
                  <a:srgbClr val="000000"/>
                </a:solidFill>
                <a:latin typeface="Calibri" panose="020F0502020204030204" pitchFamily="34" charset="0"/>
              </a:rPr>
              <a:t>D</a:t>
            </a:r>
            <a:r>
              <a:rPr lang="en-US">
                <a:solidFill>
                  <a:srgbClr val="000000"/>
                </a:solidFill>
                <a:latin typeface="Calibri" panose="020F0502020204030204" pitchFamily="34" charset="0"/>
              </a:rPr>
              <a:t>))</a:t>
            </a:r>
          </a:p>
        </p:txBody>
      </p:sp>
      <p:sp>
        <p:nvSpPr>
          <p:cNvPr id="57" name="Oval 21"/>
          <p:cNvSpPr>
            <a:spLocks noChangeArrowheads="1"/>
          </p:cNvSpPr>
          <p:nvPr/>
        </p:nvSpPr>
        <p:spPr bwMode="auto">
          <a:xfrm>
            <a:off x="5127625" y="27305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8" name="Oval 40"/>
          <p:cNvSpPr>
            <a:spLocks noChangeArrowheads="1"/>
          </p:cNvSpPr>
          <p:nvPr/>
        </p:nvSpPr>
        <p:spPr bwMode="auto">
          <a:xfrm>
            <a:off x="5638550" y="4140200"/>
            <a:ext cx="152400" cy="152400"/>
          </a:xfrm>
          <a:prstGeom prst="ellipse">
            <a:avLst/>
          </a:prstGeom>
          <a:solidFill>
            <a:srgbClr val="CC0099"/>
          </a:solidFill>
          <a:ln w="9525">
            <a:solidFill>
              <a:srgbClr val="CC0099"/>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654612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up)">
                                      <p:cBhvr>
                                        <p:cTn id="18" dur="500"/>
                                        <p:tgtEl>
                                          <p:spTgt spid="5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up)">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down)">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dissolve">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4" grpId="0" animBg="1"/>
      <p:bldP spid="55" grpId="0" animBg="1"/>
      <p:bldP spid="56" grpId="0"/>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拥塞窗口的增减策略</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319" y="1446944"/>
                <a:ext cx="2964306" cy="2876861"/>
              </a:xfrm>
            </p:spPr>
            <p:txBody>
              <a:bodyPr/>
              <a:lstStyle/>
              <a:p>
                <a:r>
                  <a:rPr lang="zh-CN" altLang="en-US" sz="2000" dirty="0"/>
                  <a:t>乘性增</a:t>
                </a:r>
                <a:r>
                  <a:rPr lang="en-US" altLang="zh-CN" sz="2000" dirty="0"/>
                  <a:t>/</a:t>
                </a:r>
                <a:r>
                  <a:rPr lang="zh-CN" altLang="en-US" sz="2000" dirty="0"/>
                  <a:t>乘性减</a:t>
                </a:r>
                <a:r>
                  <a:rPr lang="en-US" altLang="zh-CN" sz="2000" dirty="0"/>
                  <a:t>MIMD</a:t>
                </a:r>
              </a:p>
              <a:p>
                <a:pPr marL="648000" lvl="1" indent="-288000">
                  <a:spcBef>
                    <a:spcPts val="600"/>
                  </a:spcBef>
                </a:pPr>
                <a:r>
                  <a:rPr lang="zh-CN" altLang="en-US" sz="1600" dirty="0"/>
                  <a:t>增：</a:t>
                </a:r>
                <a:r>
                  <a:rPr lang="en-US" altLang="zh-CN" sz="1600" dirty="0"/>
                  <a:t> x*</a:t>
                </a:r>
                <a:r>
                  <a:rPr lang="en-US" altLang="zh-CN" sz="1600" dirty="0" err="1"/>
                  <a:t>b</a:t>
                </a:r>
                <a:r>
                  <a:rPr lang="en-US" altLang="zh-CN" sz="1600" baseline="-25000" dirty="0" err="1"/>
                  <a:t>I</a:t>
                </a:r>
                <a:endParaRPr lang="en-US" altLang="zh-CN" sz="1600" baseline="-25000" dirty="0"/>
              </a:p>
              <a:p>
                <a:pPr marL="648000" lvl="1" indent="-288000">
                  <a:spcBef>
                    <a:spcPts val="600"/>
                  </a:spcBef>
                </a:pPr>
                <a:r>
                  <a:rPr lang="zh-CN" altLang="en-US" sz="1600" dirty="0"/>
                  <a:t>减：</a:t>
                </a:r>
                <a:r>
                  <a:rPr lang="en-US" altLang="zh-CN" sz="1600" dirty="0"/>
                  <a:t>x*</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1</m:t>
                        </m:r>
                      </m:num>
                      <m:den>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𝑏</m:t>
                            </m:r>
                          </m:e>
                          <m:sub>
                            <m:r>
                              <a:rPr lang="en-US" altLang="zh-CN" sz="1600" b="0" i="1" smtClean="0">
                                <a:latin typeface="Cambria Math" panose="02040503050406030204" pitchFamily="18" charset="0"/>
                              </a:rPr>
                              <m:t>𝐷</m:t>
                            </m:r>
                          </m:sub>
                        </m:sSub>
                      </m:den>
                    </m:f>
                  </m:oMath>
                </a14:m>
                <a:endParaRPr lang="en-US" altLang="zh-CN" sz="1600" dirty="0"/>
              </a:p>
              <a:p>
                <a:pPr marL="648000" lvl="1" indent="-288000">
                  <a:spcBef>
                    <a:spcPts val="600"/>
                  </a:spcBef>
                </a:pPr>
                <a:r>
                  <a:rPr lang="zh-CN" altLang="en-US" sz="1600" dirty="0"/>
                  <a:t>无法收敛到最优分配点</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319" y="1446944"/>
                <a:ext cx="2964306" cy="2876861"/>
              </a:xfrm>
              <a:blipFill>
                <a:blip r:embed="rId6"/>
                <a:stretch>
                  <a:fillRect l="-61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39" name="Line 3"/>
          <p:cNvSpPr>
            <a:spLocks noChangeShapeType="1"/>
          </p:cNvSpPr>
          <p:nvPr/>
        </p:nvSpPr>
        <p:spPr bwMode="auto">
          <a:xfrm flipH="1" flipV="1">
            <a:off x="3603625" y="1685108"/>
            <a:ext cx="0" cy="4626791"/>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0" name="Text Box 4"/>
          <p:cNvSpPr txBox="1">
            <a:spLocks noChangeArrowheads="1"/>
          </p:cNvSpPr>
          <p:nvPr/>
        </p:nvSpPr>
        <p:spPr bwMode="auto">
          <a:xfrm>
            <a:off x="5203825" y="646430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1: x</a:t>
            </a:r>
            <a:r>
              <a:rPr lang="en-US" sz="2000" baseline="-25000">
                <a:solidFill>
                  <a:srgbClr val="000000"/>
                </a:solidFill>
                <a:latin typeface="Calibri" panose="020F0502020204030204" pitchFamily="34" charset="0"/>
              </a:rPr>
              <a:t>1</a:t>
            </a:r>
          </a:p>
        </p:txBody>
      </p:sp>
      <p:sp>
        <p:nvSpPr>
          <p:cNvPr id="41" name="Text Box 5"/>
          <p:cNvSpPr txBox="1">
            <a:spLocks noChangeArrowheads="1"/>
          </p:cNvSpPr>
          <p:nvPr/>
        </p:nvSpPr>
        <p:spPr bwMode="auto">
          <a:xfrm rot="16200000">
            <a:off x="2670175" y="396875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2: x</a:t>
            </a:r>
            <a:r>
              <a:rPr lang="en-US" sz="2000" baseline="-25000">
                <a:solidFill>
                  <a:srgbClr val="000000"/>
                </a:solidFill>
                <a:latin typeface="Calibri" panose="020F0502020204030204" pitchFamily="34" charset="0"/>
              </a:rPr>
              <a:t>2</a:t>
            </a:r>
          </a:p>
        </p:txBody>
      </p:sp>
      <p:sp>
        <p:nvSpPr>
          <p:cNvPr id="42" name="Line 6"/>
          <p:cNvSpPr>
            <a:spLocks noChangeShapeType="1"/>
          </p:cNvSpPr>
          <p:nvPr/>
        </p:nvSpPr>
        <p:spPr bwMode="auto">
          <a:xfrm flipH="1">
            <a:off x="3603625" y="2273300"/>
            <a:ext cx="4038600" cy="4054475"/>
          </a:xfrm>
          <a:prstGeom prst="line">
            <a:avLst/>
          </a:prstGeom>
          <a:noFill/>
          <a:ln w="25400">
            <a:solidFill>
              <a:schemeClr val="tx1"/>
            </a:solidFill>
            <a:prstDash val="lg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3" name="Text Box 7"/>
          <p:cNvSpPr txBox="1">
            <a:spLocks noChangeArrowheads="1"/>
          </p:cNvSpPr>
          <p:nvPr/>
        </p:nvSpPr>
        <p:spPr bwMode="auto">
          <a:xfrm>
            <a:off x="7710989" y="1968500"/>
            <a:ext cx="749886"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a:solidFill>
                  <a:srgbClr val="000000"/>
                </a:solidFill>
                <a:latin typeface="Calibri" panose="020F0502020204030204" pitchFamily="34" charset="0"/>
              </a:rPr>
              <a:t>fairness</a:t>
            </a:r>
          </a:p>
          <a:p>
            <a:pPr algn="ctr" eaLnBrk="0" fontAlgn="base" hangingPunct="0">
              <a:spcBef>
                <a:spcPct val="0"/>
              </a:spcBef>
              <a:spcAft>
                <a:spcPct val="0"/>
              </a:spcAft>
            </a:pPr>
            <a:r>
              <a:rPr lang="en-US" sz="1400">
                <a:solidFill>
                  <a:srgbClr val="000000"/>
                </a:solidFill>
                <a:latin typeface="Calibri" panose="020F0502020204030204" pitchFamily="34" charset="0"/>
              </a:rPr>
              <a:t>line</a:t>
            </a:r>
            <a:endParaRPr lang="en-US" sz="1400" baseline="-25000">
              <a:solidFill>
                <a:srgbClr val="000000"/>
              </a:solidFill>
              <a:latin typeface="Calibri" panose="020F0502020204030204" pitchFamily="34" charset="0"/>
            </a:endParaRPr>
          </a:p>
        </p:txBody>
      </p:sp>
      <p:sp>
        <p:nvSpPr>
          <p:cNvPr id="44" name="Text Box 8"/>
          <p:cNvSpPr txBox="1">
            <a:spLocks noChangeArrowheads="1"/>
          </p:cNvSpPr>
          <p:nvPr/>
        </p:nvSpPr>
        <p:spPr bwMode="auto">
          <a:xfrm>
            <a:off x="7530157" y="5715045"/>
            <a:ext cx="878318"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dirty="0">
                <a:solidFill>
                  <a:srgbClr val="000000"/>
                </a:solidFill>
                <a:latin typeface="Calibri" panose="020F0502020204030204" pitchFamily="34" charset="0"/>
              </a:rPr>
              <a:t>efficiency</a:t>
            </a:r>
          </a:p>
          <a:p>
            <a:pPr algn="ctr" eaLnBrk="0" fontAlgn="base" hangingPunct="0">
              <a:spcBef>
                <a:spcPct val="0"/>
              </a:spcBef>
              <a:spcAft>
                <a:spcPct val="0"/>
              </a:spcAft>
            </a:pPr>
            <a:r>
              <a:rPr lang="en-US" sz="1400" dirty="0">
                <a:solidFill>
                  <a:srgbClr val="000000"/>
                </a:solidFill>
                <a:latin typeface="Calibri" panose="020F0502020204030204" pitchFamily="34" charset="0"/>
              </a:rPr>
              <a:t>line</a:t>
            </a:r>
            <a:endParaRPr lang="en-US" sz="1400" baseline="-25000" dirty="0">
              <a:solidFill>
                <a:srgbClr val="000000"/>
              </a:solidFill>
              <a:latin typeface="Calibri" panose="020F0502020204030204" pitchFamily="34" charset="0"/>
            </a:endParaRPr>
          </a:p>
        </p:txBody>
      </p:sp>
      <p:sp>
        <p:nvSpPr>
          <p:cNvPr id="45" name="Line 9"/>
          <p:cNvSpPr>
            <a:spLocks noChangeShapeType="1"/>
          </p:cNvSpPr>
          <p:nvPr/>
        </p:nvSpPr>
        <p:spPr bwMode="auto">
          <a:xfrm rot="5400000" flipH="1" flipV="1">
            <a:off x="6032250" y="3883275"/>
            <a:ext cx="0" cy="485725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6" name="Line 10"/>
          <p:cNvSpPr>
            <a:spLocks noChangeShapeType="1"/>
          </p:cNvSpPr>
          <p:nvPr/>
        </p:nvSpPr>
        <p:spPr bwMode="auto">
          <a:xfrm>
            <a:off x="3603625" y="2120900"/>
            <a:ext cx="4191000" cy="4191000"/>
          </a:xfrm>
          <a:prstGeom prst="line">
            <a:avLst/>
          </a:prstGeom>
          <a:noFill/>
          <a:ln w="25400">
            <a:solidFill>
              <a:schemeClr val="tx1"/>
            </a:solidFill>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7" name="Oval 11"/>
          <p:cNvSpPr>
            <a:spLocks noChangeArrowheads="1"/>
          </p:cNvSpPr>
          <p:nvPr/>
        </p:nvSpPr>
        <p:spPr bwMode="auto">
          <a:xfrm>
            <a:off x="4975229" y="3096259"/>
            <a:ext cx="76200" cy="76200"/>
          </a:xfrm>
          <a:prstGeom prst="ellipse">
            <a:avLst/>
          </a:prstGeom>
          <a:solidFill>
            <a:srgbClr val="FF0000"/>
          </a:solidFill>
          <a:ln w="25400">
            <a:solidFill>
              <a:srgbClr val="FF0000"/>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8" name="Text Box 12"/>
          <p:cNvSpPr txBox="1">
            <a:spLocks noChangeArrowheads="1"/>
          </p:cNvSpPr>
          <p:nvPr/>
        </p:nvSpPr>
        <p:spPr bwMode="auto">
          <a:xfrm>
            <a:off x="4837339" y="2290762"/>
            <a:ext cx="92392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50" name="Text Box 14"/>
              <p:cNvSpPr txBox="1">
                <a:spLocks noChangeArrowheads="1"/>
              </p:cNvSpPr>
              <p:nvPr/>
            </p:nvSpPr>
            <p:spPr bwMode="auto">
              <a:xfrm>
                <a:off x="4080835" y="4102100"/>
                <a:ext cx="950582" cy="51693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1</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 </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2</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mc:Choice>
        <mc:Fallback xmlns="">
          <p:sp>
            <p:nvSpPr>
              <p:cNvPr id="50" name="Text Box 14"/>
              <p:cNvSpPr txBox="1">
                <a:spLocks noRot="1" noChangeAspect="1" noMove="1" noResize="1" noEditPoints="1" noAdjustHandles="1" noChangeArrowheads="1" noChangeShapeType="1" noTextEdit="1"/>
              </p:cNvSpPr>
              <p:nvPr/>
            </p:nvSpPr>
            <p:spPr bwMode="auto">
              <a:xfrm>
                <a:off x="4080835" y="4102100"/>
                <a:ext cx="950582" cy="516936"/>
              </a:xfrm>
              <a:prstGeom prst="rect">
                <a:avLst/>
              </a:prstGeom>
              <a:blipFill rotWithShape="0">
                <a:blip r:embed="rId7" cstate="print"/>
                <a:stretch>
                  <a:fillRect l="-5128" r="-5128" b="-1176"/>
                </a:stretch>
              </a:blipFill>
              <a:ln w="25400">
                <a:noFill/>
                <a:miter lim="800000"/>
                <a:headEnd/>
                <a:tailEnd/>
              </a:ln>
              <a:effectLst/>
            </p:spPr>
            <p:txBody>
              <a:bodyPr/>
              <a:lstStyle/>
              <a:p>
                <a:r>
                  <a:rPr lang="zh-CN" altLang="en-US">
                    <a:noFill/>
                  </a:rPr>
                  <a:t> </a:t>
                </a:r>
              </a:p>
            </p:txBody>
          </p:sp>
        </mc:Fallback>
      </mc:AlternateContent>
      <p:sp>
        <p:nvSpPr>
          <p:cNvPr id="51" name="Oval 15"/>
          <p:cNvSpPr>
            <a:spLocks noChangeArrowheads="1"/>
          </p:cNvSpPr>
          <p:nvPr/>
        </p:nvSpPr>
        <p:spPr bwMode="auto">
          <a:xfrm>
            <a:off x="4594225" y="3949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4" name="Line 18"/>
          <p:cNvSpPr>
            <a:spLocks noChangeShapeType="1"/>
          </p:cNvSpPr>
          <p:nvPr/>
        </p:nvSpPr>
        <p:spPr bwMode="auto">
          <a:xfrm flipV="1">
            <a:off x="4670425" y="2882900"/>
            <a:ext cx="457200" cy="990600"/>
          </a:xfrm>
          <a:prstGeom prst="line">
            <a:avLst/>
          </a:prstGeom>
          <a:noFill/>
          <a:ln w="25400">
            <a:solidFill>
              <a:schemeClr val="tx1"/>
            </a:solidFill>
            <a:round/>
            <a:headEnd type="triangle" w="med" len="med"/>
            <a:tailEnd type="non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5" name="Line 19"/>
          <p:cNvSpPr>
            <a:spLocks noChangeShapeType="1"/>
          </p:cNvSpPr>
          <p:nvPr/>
        </p:nvSpPr>
        <p:spPr bwMode="auto">
          <a:xfrm flipV="1">
            <a:off x="3603625" y="4025900"/>
            <a:ext cx="990600" cy="2286000"/>
          </a:xfrm>
          <a:prstGeom prst="line">
            <a:avLst/>
          </a:prstGeom>
          <a:noFill/>
          <a:ln w="25400" cap="rnd">
            <a:solidFill>
              <a:schemeClr val="tx1"/>
            </a:solidFill>
            <a:prstDash val="sysDot"/>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7" name="Oval 21"/>
          <p:cNvSpPr>
            <a:spLocks noChangeArrowheads="1"/>
          </p:cNvSpPr>
          <p:nvPr/>
        </p:nvSpPr>
        <p:spPr bwMode="auto">
          <a:xfrm>
            <a:off x="5127625" y="27305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8" name="Oval 40"/>
          <p:cNvSpPr>
            <a:spLocks noChangeArrowheads="1"/>
          </p:cNvSpPr>
          <p:nvPr/>
        </p:nvSpPr>
        <p:spPr bwMode="auto">
          <a:xfrm>
            <a:off x="5638550" y="4140200"/>
            <a:ext cx="152400" cy="152400"/>
          </a:xfrm>
          <a:prstGeom prst="ellipse">
            <a:avLst/>
          </a:prstGeom>
          <a:solidFill>
            <a:srgbClr val="CC0099"/>
          </a:solidFill>
          <a:ln w="9525">
            <a:solidFill>
              <a:srgbClr val="CC0099"/>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4" name="Line 19"/>
          <p:cNvSpPr>
            <a:spLocks noChangeShapeType="1"/>
          </p:cNvSpPr>
          <p:nvPr/>
        </p:nvSpPr>
        <p:spPr bwMode="auto">
          <a:xfrm flipV="1">
            <a:off x="4746079" y="3143430"/>
            <a:ext cx="304800" cy="685800"/>
          </a:xfrm>
          <a:prstGeom prst="line">
            <a:avLst/>
          </a:prstGeom>
          <a:noFill/>
          <a:ln w="25400">
            <a:solidFill>
              <a:srgbClr val="FF0000"/>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mc:AlternateContent xmlns:mc="http://schemas.openxmlformats.org/markup-compatibility/2006" xmlns:a14="http://schemas.microsoft.com/office/drawing/2010/main">
        <mc:Choice Requires="a14">
          <p:sp>
            <p:nvSpPr>
              <p:cNvPr id="25" name="Text Box 12"/>
              <p:cNvSpPr txBox="1">
                <a:spLocks noChangeArrowheads="1"/>
              </p:cNvSpPr>
              <p:nvPr/>
            </p:nvSpPr>
            <p:spPr bwMode="auto">
              <a:xfrm>
                <a:off x="4995838" y="2945038"/>
                <a:ext cx="1387753" cy="521553"/>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𝐼</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1h</a:t>
                </a:r>
                <a:r>
                  <a:rPr lang="en-US" dirty="0">
                    <a:solidFill>
                      <a:srgbClr val="000000"/>
                    </a:solidFill>
                    <a:latin typeface="Calibri" panose="020F0502020204030204" pitchFamily="34" charset="0"/>
                  </a:rPr>
                  <a:t>,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𝐼</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x</a:t>
                </a:r>
                <a:r>
                  <a:rPr lang="en-US" baseline="-25000" dirty="0">
                    <a:solidFill>
                      <a:srgbClr val="000000"/>
                    </a:solidFill>
                    <a:latin typeface="Calibri" panose="020F0502020204030204" pitchFamily="34" charset="0"/>
                  </a:rPr>
                  <a:t>2h</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mc:Choice>
        <mc:Fallback xmlns="">
          <p:sp>
            <p:nvSpPr>
              <p:cNvPr id="25" name="Text Box 12"/>
              <p:cNvSpPr txBox="1">
                <a:spLocks noRot="1" noChangeAspect="1" noMove="1" noResize="1" noEditPoints="1" noAdjustHandles="1" noChangeArrowheads="1" noChangeShapeType="1" noTextEdit="1"/>
              </p:cNvSpPr>
              <p:nvPr/>
            </p:nvSpPr>
            <p:spPr bwMode="auto">
              <a:xfrm>
                <a:off x="4995838" y="2945038"/>
                <a:ext cx="1387753" cy="521553"/>
              </a:xfrm>
              <a:prstGeom prst="rect">
                <a:avLst/>
              </a:prstGeom>
              <a:blipFill rotWithShape="0">
                <a:blip r:embed="rId8" cstate="print"/>
                <a:stretch>
                  <a:fillRect l="-3965" r="-3524" b="-1163"/>
                </a:stretch>
              </a:blipFill>
              <a:ln w="25400">
                <a:noFill/>
                <a:miter lim="800000"/>
                <a:headEnd/>
                <a:tailEnd/>
              </a:ln>
              <a:effec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110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up)">
                                      <p:cBhvr>
                                        <p:cTn id="22" dur="500"/>
                                        <p:tgtEl>
                                          <p:spTgt spid="54"/>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up)">
                                      <p:cBhvr>
                                        <p:cTn id="26" dur="500"/>
                                        <p:tgtEl>
                                          <p:spTgt spid="55"/>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up)">
                                      <p:cBhvr>
                                        <p:cTn id="30" dur="500"/>
                                        <p:tgtEl>
                                          <p:spTgt spid="51"/>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up)">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dissolve">
                                      <p:cBhvr>
                                        <p:cTn id="5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51" grpId="0" animBg="1"/>
      <p:bldP spid="54" grpId="0" animBg="1"/>
      <p:bldP spid="55" grpId="0" animBg="1"/>
      <p:bldP spid="24" grpId="0" animBg="1"/>
      <p:bldP spid="25" grpId="0"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拥塞窗口的增减策略</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39" name="Line 3"/>
          <p:cNvSpPr>
            <a:spLocks noChangeShapeType="1"/>
          </p:cNvSpPr>
          <p:nvPr/>
        </p:nvSpPr>
        <p:spPr bwMode="auto">
          <a:xfrm flipH="1" flipV="1">
            <a:off x="3603625" y="1685108"/>
            <a:ext cx="0" cy="4626791"/>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0" name="Text Box 4"/>
          <p:cNvSpPr txBox="1">
            <a:spLocks noChangeArrowheads="1"/>
          </p:cNvSpPr>
          <p:nvPr/>
        </p:nvSpPr>
        <p:spPr bwMode="auto">
          <a:xfrm>
            <a:off x="5203825" y="646430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1: x</a:t>
            </a:r>
            <a:r>
              <a:rPr lang="en-US" sz="2000" baseline="-25000">
                <a:solidFill>
                  <a:srgbClr val="000000"/>
                </a:solidFill>
                <a:latin typeface="Calibri" panose="020F0502020204030204" pitchFamily="34" charset="0"/>
              </a:rPr>
              <a:t>1</a:t>
            </a:r>
          </a:p>
        </p:txBody>
      </p:sp>
      <p:sp>
        <p:nvSpPr>
          <p:cNvPr id="41" name="Text Box 5"/>
          <p:cNvSpPr txBox="1">
            <a:spLocks noChangeArrowheads="1"/>
          </p:cNvSpPr>
          <p:nvPr/>
        </p:nvSpPr>
        <p:spPr bwMode="auto">
          <a:xfrm rot="16200000">
            <a:off x="2670175" y="3968750"/>
            <a:ext cx="1193800"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2000">
                <a:solidFill>
                  <a:srgbClr val="000000"/>
                </a:solidFill>
                <a:latin typeface="Calibri" panose="020F0502020204030204" pitchFamily="34" charset="0"/>
              </a:rPr>
              <a:t>User 2: x</a:t>
            </a:r>
            <a:r>
              <a:rPr lang="en-US" sz="2000" baseline="-25000">
                <a:solidFill>
                  <a:srgbClr val="000000"/>
                </a:solidFill>
                <a:latin typeface="Calibri" panose="020F0502020204030204" pitchFamily="34" charset="0"/>
              </a:rPr>
              <a:t>2</a:t>
            </a:r>
          </a:p>
        </p:txBody>
      </p:sp>
      <p:sp>
        <p:nvSpPr>
          <p:cNvPr id="42" name="Line 6"/>
          <p:cNvSpPr>
            <a:spLocks noChangeShapeType="1"/>
          </p:cNvSpPr>
          <p:nvPr/>
        </p:nvSpPr>
        <p:spPr bwMode="auto">
          <a:xfrm flipH="1">
            <a:off x="3603625" y="2273300"/>
            <a:ext cx="4038600" cy="4054475"/>
          </a:xfrm>
          <a:prstGeom prst="line">
            <a:avLst/>
          </a:prstGeom>
          <a:noFill/>
          <a:ln w="25400">
            <a:solidFill>
              <a:schemeClr val="tx1"/>
            </a:solidFill>
            <a:prstDash val="lg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3" name="Text Box 7"/>
          <p:cNvSpPr txBox="1">
            <a:spLocks noChangeArrowheads="1"/>
          </p:cNvSpPr>
          <p:nvPr/>
        </p:nvSpPr>
        <p:spPr bwMode="auto">
          <a:xfrm>
            <a:off x="7710989" y="1968500"/>
            <a:ext cx="749886"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a:solidFill>
                  <a:srgbClr val="000000"/>
                </a:solidFill>
                <a:latin typeface="Calibri" panose="020F0502020204030204" pitchFamily="34" charset="0"/>
              </a:rPr>
              <a:t>fairness</a:t>
            </a:r>
          </a:p>
          <a:p>
            <a:pPr algn="ctr" eaLnBrk="0" fontAlgn="base" hangingPunct="0">
              <a:spcBef>
                <a:spcPct val="0"/>
              </a:spcBef>
              <a:spcAft>
                <a:spcPct val="0"/>
              </a:spcAft>
            </a:pPr>
            <a:r>
              <a:rPr lang="en-US" sz="1400">
                <a:solidFill>
                  <a:srgbClr val="000000"/>
                </a:solidFill>
                <a:latin typeface="Calibri" panose="020F0502020204030204" pitchFamily="34" charset="0"/>
              </a:rPr>
              <a:t>line</a:t>
            </a:r>
            <a:endParaRPr lang="en-US" sz="1400" baseline="-25000">
              <a:solidFill>
                <a:srgbClr val="000000"/>
              </a:solidFill>
              <a:latin typeface="Calibri" panose="020F0502020204030204" pitchFamily="34" charset="0"/>
            </a:endParaRPr>
          </a:p>
        </p:txBody>
      </p:sp>
      <p:sp>
        <p:nvSpPr>
          <p:cNvPr id="44" name="Text Box 8"/>
          <p:cNvSpPr txBox="1">
            <a:spLocks noChangeArrowheads="1"/>
          </p:cNvSpPr>
          <p:nvPr/>
        </p:nvSpPr>
        <p:spPr bwMode="auto">
          <a:xfrm>
            <a:off x="7530157" y="5715045"/>
            <a:ext cx="878318" cy="52065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400" dirty="0">
                <a:solidFill>
                  <a:srgbClr val="000000"/>
                </a:solidFill>
                <a:latin typeface="Calibri" panose="020F0502020204030204" pitchFamily="34" charset="0"/>
              </a:rPr>
              <a:t>efficiency</a:t>
            </a:r>
          </a:p>
          <a:p>
            <a:pPr algn="ctr" eaLnBrk="0" fontAlgn="base" hangingPunct="0">
              <a:spcBef>
                <a:spcPct val="0"/>
              </a:spcBef>
              <a:spcAft>
                <a:spcPct val="0"/>
              </a:spcAft>
            </a:pPr>
            <a:r>
              <a:rPr lang="en-US" sz="1400" dirty="0">
                <a:solidFill>
                  <a:srgbClr val="000000"/>
                </a:solidFill>
                <a:latin typeface="Calibri" panose="020F0502020204030204" pitchFamily="34" charset="0"/>
              </a:rPr>
              <a:t>line</a:t>
            </a:r>
            <a:endParaRPr lang="en-US" sz="1400" baseline="-25000" dirty="0">
              <a:solidFill>
                <a:srgbClr val="000000"/>
              </a:solidFill>
              <a:latin typeface="Calibri" panose="020F0502020204030204" pitchFamily="34" charset="0"/>
            </a:endParaRPr>
          </a:p>
        </p:txBody>
      </p:sp>
      <p:sp>
        <p:nvSpPr>
          <p:cNvPr id="45" name="Line 9"/>
          <p:cNvSpPr>
            <a:spLocks noChangeShapeType="1"/>
          </p:cNvSpPr>
          <p:nvPr/>
        </p:nvSpPr>
        <p:spPr bwMode="auto">
          <a:xfrm rot="5400000" flipH="1" flipV="1">
            <a:off x="6032250" y="3883275"/>
            <a:ext cx="0" cy="485725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46" name="Line 10"/>
          <p:cNvSpPr>
            <a:spLocks noChangeShapeType="1"/>
          </p:cNvSpPr>
          <p:nvPr/>
        </p:nvSpPr>
        <p:spPr bwMode="auto">
          <a:xfrm>
            <a:off x="3603625" y="2120900"/>
            <a:ext cx="4191000" cy="4191000"/>
          </a:xfrm>
          <a:prstGeom prst="line">
            <a:avLst/>
          </a:prstGeom>
          <a:noFill/>
          <a:ln w="25400">
            <a:solidFill>
              <a:schemeClr val="tx1"/>
            </a:solidFill>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latin typeface="Calibri" panose="020F0502020204030204" pitchFamily="34" charset="0"/>
            </a:endParaRPr>
          </a:p>
        </p:txBody>
      </p:sp>
      <p:sp>
        <p:nvSpPr>
          <p:cNvPr id="58" name="Oval 40"/>
          <p:cNvSpPr>
            <a:spLocks noChangeArrowheads="1"/>
          </p:cNvSpPr>
          <p:nvPr/>
        </p:nvSpPr>
        <p:spPr bwMode="auto">
          <a:xfrm>
            <a:off x="5638550" y="4140200"/>
            <a:ext cx="152400" cy="152400"/>
          </a:xfrm>
          <a:prstGeom prst="ellipse">
            <a:avLst/>
          </a:prstGeom>
          <a:solidFill>
            <a:srgbClr val="CC0099"/>
          </a:solidFill>
          <a:ln w="9525">
            <a:solidFill>
              <a:srgbClr val="CC0099"/>
            </a:solidFill>
            <a:round/>
            <a:headEnd/>
            <a:tailEnd/>
          </a:ln>
          <a:effectLst/>
        </p:spPr>
        <p:txBody>
          <a:bodyPr wrap="none" anchor="ctr">
            <a:prstTxWarp prst="textNoShape">
              <a:avLst/>
            </a:prstTxWarp>
          </a:bodyPr>
          <a:lstStyle/>
          <a:p>
            <a:endParaRPr lang="en-US">
              <a:latin typeface="Calibri" panose="020F0502020204030204" pitchFamily="34" charset="0"/>
              <a:ea typeface="华文楷体" panose="02010600040101010101" pitchFamily="2" charset="-122"/>
            </a:endParaRPr>
          </a:p>
        </p:txBody>
      </p:sp>
      <p:sp>
        <p:nvSpPr>
          <p:cNvPr id="29" name="Oval 5"/>
          <p:cNvSpPr>
            <a:spLocks noChangeArrowheads="1"/>
          </p:cNvSpPr>
          <p:nvPr/>
        </p:nvSpPr>
        <p:spPr bwMode="auto">
          <a:xfrm>
            <a:off x="5432424" y="3187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endParaRPr>
          </a:p>
        </p:txBody>
      </p:sp>
      <p:sp>
        <p:nvSpPr>
          <p:cNvPr id="30" name="Line 6"/>
          <p:cNvSpPr>
            <a:spLocks noChangeShapeType="1"/>
          </p:cNvSpPr>
          <p:nvPr/>
        </p:nvSpPr>
        <p:spPr bwMode="auto">
          <a:xfrm flipH="1">
            <a:off x="4670424" y="3263900"/>
            <a:ext cx="685800" cy="685800"/>
          </a:xfrm>
          <a:prstGeom prst="line">
            <a:avLst/>
          </a:prstGeom>
          <a:noFill/>
          <a:ln w="25400">
            <a:solidFill>
              <a:schemeClr val="tx1"/>
            </a:solidFill>
            <a:round/>
            <a:headEnd type="triangle" w="med" len="me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31" name="Text Box 16"/>
          <p:cNvSpPr txBox="1">
            <a:spLocks noChangeArrowheads="1"/>
          </p:cNvSpPr>
          <p:nvPr/>
        </p:nvSpPr>
        <p:spPr bwMode="auto">
          <a:xfrm>
            <a:off x="4746624" y="2273300"/>
            <a:ext cx="92392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a:solidFill>
                  <a:srgbClr val="000000"/>
                </a:solidFill>
                <a:latin typeface="Times New Roman" charset="0"/>
              </a:rPr>
              <a:t>(x</a:t>
            </a:r>
            <a:r>
              <a:rPr lang="en-US" baseline="-25000">
                <a:solidFill>
                  <a:srgbClr val="000000"/>
                </a:solidFill>
                <a:latin typeface="Times New Roman" charset="0"/>
              </a:rPr>
              <a:t>1h</a:t>
            </a:r>
            <a:r>
              <a:rPr lang="en-US">
                <a:solidFill>
                  <a:srgbClr val="000000"/>
                </a:solidFill>
                <a:latin typeface="Times New Roman" charset="0"/>
              </a:rPr>
              <a:t>,x</a:t>
            </a:r>
            <a:r>
              <a:rPr lang="en-US" baseline="-25000">
                <a:solidFill>
                  <a:srgbClr val="000000"/>
                </a:solidFill>
                <a:latin typeface="Times New Roman" charset="0"/>
              </a:rPr>
              <a:t>2h</a:t>
            </a:r>
            <a:r>
              <a:rPr lang="en-US">
                <a:solidFill>
                  <a:srgbClr val="000000"/>
                </a:solidFill>
                <a:latin typeface="Times New Roman" charset="0"/>
              </a:rPr>
              <a:t>)</a:t>
            </a:r>
            <a:endParaRPr lang="en-US" baseline="-25000">
              <a:solidFill>
                <a:srgbClr val="000000"/>
              </a:solidFill>
              <a:latin typeface="Times New Roman" charset="0"/>
            </a:endParaRPr>
          </a:p>
        </p:txBody>
      </p:sp>
      <p:sp>
        <p:nvSpPr>
          <p:cNvPr id="34" name="Oval 19"/>
          <p:cNvSpPr>
            <a:spLocks noChangeArrowheads="1"/>
          </p:cNvSpPr>
          <p:nvPr/>
        </p:nvSpPr>
        <p:spPr bwMode="auto">
          <a:xfrm>
            <a:off x="4594224" y="39497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endParaRPr>
          </a:p>
        </p:txBody>
      </p:sp>
      <p:sp>
        <p:nvSpPr>
          <p:cNvPr id="35" name="Line 20"/>
          <p:cNvSpPr>
            <a:spLocks noChangeShapeType="1"/>
          </p:cNvSpPr>
          <p:nvPr/>
        </p:nvSpPr>
        <p:spPr bwMode="auto">
          <a:xfrm flipV="1">
            <a:off x="4670424" y="2882900"/>
            <a:ext cx="457200" cy="990600"/>
          </a:xfrm>
          <a:prstGeom prst="line">
            <a:avLst/>
          </a:prstGeom>
          <a:noFill/>
          <a:ln w="25400">
            <a:solidFill>
              <a:schemeClr val="tx1"/>
            </a:solidFill>
            <a:round/>
            <a:headEnd type="triangle" w="med" len="me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36" name="Line 21"/>
          <p:cNvSpPr>
            <a:spLocks noChangeShapeType="1"/>
          </p:cNvSpPr>
          <p:nvPr/>
        </p:nvSpPr>
        <p:spPr bwMode="auto">
          <a:xfrm flipV="1">
            <a:off x="3603624" y="4025900"/>
            <a:ext cx="990600" cy="2286000"/>
          </a:xfrm>
          <a:prstGeom prst="line">
            <a:avLst/>
          </a:prstGeom>
          <a:noFill/>
          <a:ln w="25400" cap="rnd">
            <a:solidFill>
              <a:schemeClr val="tx1"/>
            </a:solidFill>
            <a:prstDash val="sysDot"/>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37" name="Oval 22"/>
          <p:cNvSpPr>
            <a:spLocks noChangeArrowheads="1"/>
          </p:cNvSpPr>
          <p:nvPr/>
        </p:nvSpPr>
        <p:spPr bwMode="auto">
          <a:xfrm>
            <a:off x="5127624" y="2730500"/>
            <a:ext cx="76200" cy="76200"/>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b="1">
              <a:solidFill>
                <a:srgbClr val="000000"/>
              </a:solidFill>
            </a:endParaRPr>
          </a:p>
        </p:txBody>
      </p:sp>
      <p:sp>
        <p:nvSpPr>
          <p:cNvPr id="49" name="Line 25"/>
          <p:cNvSpPr>
            <a:spLocks noChangeShapeType="1"/>
          </p:cNvSpPr>
          <p:nvPr/>
        </p:nvSpPr>
        <p:spPr bwMode="auto">
          <a:xfrm flipH="1">
            <a:off x="5203824" y="3492500"/>
            <a:ext cx="304800" cy="457200"/>
          </a:xfrm>
          <a:prstGeom prst="line">
            <a:avLst/>
          </a:prstGeom>
          <a:noFill/>
          <a:ln w="9525">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52" name="Line 26"/>
          <p:cNvSpPr>
            <a:spLocks noChangeShapeType="1"/>
          </p:cNvSpPr>
          <p:nvPr/>
        </p:nvSpPr>
        <p:spPr bwMode="auto">
          <a:xfrm flipH="1">
            <a:off x="4975224" y="3263900"/>
            <a:ext cx="457200" cy="762000"/>
          </a:xfrm>
          <a:prstGeom prst="line">
            <a:avLst/>
          </a:prstGeom>
          <a:noFill/>
          <a:ln w="635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53" name="Line 27"/>
          <p:cNvSpPr>
            <a:spLocks noChangeShapeType="1"/>
          </p:cNvSpPr>
          <p:nvPr/>
        </p:nvSpPr>
        <p:spPr bwMode="auto">
          <a:xfrm flipV="1">
            <a:off x="4975224" y="3492500"/>
            <a:ext cx="533400" cy="533400"/>
          </a:xfrm>
          <a:prstGeom prst="line">
            <a:avLst/>
          </a:prstGeom>
          <a:noFill/>
          <a:ln w="9525">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56" name="Line 28"/>
          <p:cNvSpPr>
            <a:spLocks noChangeShapeType="1"/>
          </p:cNvSpPr>
          <p:nvPr/>
        </p:nvSpPr>
        <p:spPr bwMode="auto">
          <a:xfrm flipV="1">
            <a:off x="3603624" y="4025900"/>
            <a:ext cx="1371600" cy="2286000"/>
          </a:xfrm>
          <a:prstGeom prst="line">
            <a:avLst/>
          </a:prstGeom>
          <a:noFill/>
          <a:ln w="25400" cap="rnd">
            <a:solidFill>
              <a:schemeClr val="tx1"/>
            </a:solidFill>
            <a:prstDash val="sysDot"/>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p:sp>
        <p:nvSpPr>
          <p:cNvPr id="59" name="Line 29"/>
          <p:cNvSpPr>
            <a:spLocks noChangeShapeType="1"/>
          </p:cNvSpPr>
          <p:nvPr/>
        </p:nvSpPr>
        <p:spPr bwMode="auto">
          <a:xfrm flipV="1">
            <a:off x="3603624" y="3949700"/>
            <a:ext cx="1600200" cy="2362200"/>
          </a:xfrm>
          <a:prstGeom prst="line">
            <a:avLst/>
          </a:prstGeom>
          <a:noFill/>
          <a:ln w="25400" cap="rnd">
            <a:solidFill>
              <a:schemeClr val="tx1"/>
            </a:solidFill>
            <a:prstDash val="sysDot"/>
            <a:round/>
            <a:headEnd/>
            <a:tailEnd/>
          </a:ln>
          <a:effectLst/>
        </p:spPr>
        <p:txBody>
          <a:bodyPr lIns="90488" tIns="44450" rIns="90488" bIns="44450">
            <a:prstTxWarp prst="textNoShape">
              <a:avLst/>
            </a:prstTxWarp>
          </a:bodyPr>
          <a:lstStyle/>
          <a:p>
            <a:pPr algn="r" fontAlgn="base">
              <a:spcBef>
                <a:spcPct val="0"/>
              </a:spcBef>
              <a:spcAft>
                <a:spcPct val="0"/>
              </a:spcAft>
            </a:pPr>
            <a:endParaRPr lang="en-US" b="1">
              <a:solidFill>
                <a:srgbClr val="000000"/>
              </a:solidFill>
            </a:endParaRPr>
          </a:p>
        </p:txBody>
      </p:sp>
      <mc:AlternateContent xmlns:mc="http://schemas.openxmlformats.org/markup-compatibility/2006" xmlns:a14="http://schemas.microsoft.com/office/drawing/2010/main">
        <mc:Choice Requires="a14">
          <p:sp>
            <p:nvSpPr>
              <p:cNvPr id="60" name="Text Box 14"/>
              <p:cNvSpPr txBox="1">
                <a:spLocks noChangeArrowheads="1"/>
              </p:cNvSpPr>
              <p:nvPr/>
            </p:nvSpPr>
            <p:spPr bwMode="auto">
              <a:xfrm>
                <a:off x="3810188" y="3420063"/>
                <a:ext cx="950582" cy="51693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dirty="0">
                    <a:solidFill>
                      <a:srgbClr val="000000"/>
                    </a:solidFill>
                    <a:latin typeface="Calibri" panose="020F0502020204030204" pitchFamily="34" charset="0"/>
                  </a:rPr>
                  <a:t>(</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1</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 </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2</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mc:Choice>
        <mc:Fallback xmlns="">
          <p:sp>
            <p:nvSpPr>
              <p:cNvPr id="60" name="Text Box 14"/>
              <p:cNvSpPr txBox="1">
                <a:spLocks noRot="1" noChangeAspect="1" noMove="1" noResize="1" noEditPoints="1" noAdjustHandles="1" noChangeArrowheads="1" noChangeShapeType="1" noTextEdit="1"/>
              </p:cNvSpPr>
              <p:nvPr/>
            </p:nvSpPr>
            <p:spPr bwMode="auto">
              <a:xfrm>
                <a:off x="3810188" y="3420063"/>
                <a:ext cx="950582" cy="516936"/>
              </a:xfrm>
              <a:prstGeom prst="rect">
                <a:avLst/>
              </a:prstGeom>
              <a:blipFill rotWithShape="0">
                <a:blip r:embed="rId6" cstate="print"/>
                <a:stretch>
                  <a:fillRect l="-5769" r="-4487" b="-1176"/>
                </a:stretch>
              </a:blipFill>
              <a:ln w="25400">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 Box 14"/>
              <p:cNvSpPr txBox="1">
                <a:spLocks noChangeArrowheads="1"/>
              </p:cNvSpPr>
              <p:nvPr/>
            </p:nvSpPr>
            <p:spPr bwMode="auto">
              <a:xfrm>
                <a:off x="5239564" y="2704395"/>
                <a:ext cx="1585371" cy="516936"/>
              </a:xfrm>
              <a:prstGeom prst="rect">
                <a:avLst/>
              </a:prstGeom>
              <a:noFill/>
              <a:ln w="25400">
                <a:noFill/>
                <a:miter lim="800000"/>
                <a:headEnd/>
                <a:tailEnd/>
              </a:ln>
              <a:effectLst/>
            </p:spPr>
            <p:txBody>
              <a:bodyPr wrap="none" lIns="90488" tIns="44450" rIns="90488" bIns="44450">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dirty="0">
                    <a:solidFill>
                      <a:srgbClr val="000000"/>
                    </a:solidFill>
                    <a:latin typeface="Calibri" panose="020F0502020204030204" pitchFamily="34" charset="0"/>
                  </a:rPr>
                  <a:t>(</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1</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a</a:t>
                </a:r>
                <a:r>
                  <a:rPr lang="en-US" altLang="zh-CN" baseline="-25000" dirty="0" err="1">
                    <a:solidFill>
                      <a:srgbClr val="000000"/>
                    </a:solidFill>
                    <a:latin typeface="Calibri" panose="020F0502020204030204" pitchFamily="34" charset="0"/>
                  </a:rPr>
                  <a:t>I</a:t>
                </a:r>
                <a:r>
                  <a:rPr lang="en-US" dirty="0">
                    <a:solidFill>
                      <a:srgbClr val="000000"/>
                    </a:solidFill>
                    <a:latin typeface="Calibri" panose="020F0502020204030204" pitchFamily="34" charset="0"/>
                  </a:rPr>
                  <a:t>, </a:t>
                </a:r>
                <a14:m>
                  <m:oMath xmlns:m="http://schemas.openxmlformats.org/officeDocument/2006/math">
                    <m:f>
                      <m:fPr>
                        <m:ctrlPr>
                          <a:rPr lang="en-US" altLang="zh-CN" i="1">
                            <a:latin typeface="Cambria Math" panose="02040503050406030204" pitchFamily="18" charset="0"/>
                          </a:rPr>
                        </m:ctrlPr>
                      </m:fPr>
                      <m:num>
                        <m:r>
                          <m:rPr>
                            <m:nor/>
                          </m:rPr>
                          <a:rPr lang="en-US" altLang="zh-CN" dirty="0">
                            <a:solidFill>
                              <a:srgbClr val="000000"/>
                            </a:solidFill>
                            <a:latin typeface="Calibri" panose="020F0502020204030204" pitchFamily="34" charset="0"/>
                          </a:rPr>
                          <m:t>x</m:t>
                        </m:r>
                        <m:r>
                          <m:rPr>
                            <m:nor/>
                          </m:rPr>
                          <a:rPr lang="en-US" altLang="zh-CN" baseline="-25000" dirty="0">
                            <a:solidFill>
                              <a:srgbClr val="000000"/>
                            </a:solidFill>
                            <a:latin typeface="Calibri" panose="020F0502020204030204" pitchFamily="34" charset="0"/>
                          </a:rPr>
                          <m:t>2</m:t>
                        </m:r>
                        <m:r>
                          <m:rPr>
                            <m:nor/>
                          </m:rPr>
                          <a:rPr lang="en-US" altLang="zh-CN" baseline="-25000" dirty="0">
                            <a:solidFill>
                              <a:srgbClr val="000000"/>
                            </a:solidFill>
                            <a:latin typeface="Calibri" panose="020F0502020204030204" pitchFamily="34" charset="0"/>
                          </a:rPr>
                          <m:t>h</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𝐷</m:t>
                            </m:r>
                          </m:sub>
                        </m:sSub>
                      </m:den>
                    </m:f>
                  </m:oMath>
                </a14:m>
                <a:r>
                  <a:rPr lang="en-US" altLang="zh-CN" dirty="0">
                    <a:solidFill>
                      <a:srgbClr val="000000"/>
                    </a:solidFill>
                    <a:latin typeface="Calibri" panose="020F0502020204030204" pitchFamily="34" charset="0"/>
                  </a:rPr>
                  <a:t> +a</a:t>
                </a:r>
                <a:r>
                  <a:rPr lang="en-US" altLang="zh-CN" baseline="-25000" dirty="0">
                    <a:solidFill>
                      <a:srgbClr val="000000"/>
                    </a:solidFill>
                    <a:latin typeface="Calibri" panose="020F0502020204030204" pitchFamily="34" charset="0"/>
                  </a:rPr>
                  <a:t>I</a:t>
                </a:r>
                <a:r>
                  <a:rPr lang="en-US" dirty="0">
                    <a:solidFill>
                      <a:srgbClr val="000000"/>
                    </a:solidFill>
                    <a:latin typeface="Calibri" panose="020F0502020204030204" pitchFamily="34" charset="0"/>
                  </a:rPr>
                  <a:t>)</a:t>
                </a:r>
                <a:endParaRPr lang="en-US" baseline="-25000" dirty="0">
                  <a:solidFill>
                    <a:srgbClr val="000000"/>
                  </a:solidFill>
                  <a:latin typeface="Calibri" panose="020F0502020204030204" pitchFamily="34" charset="0"/>
                </a:endParaRPr>
              </a:p>
            </p:txBody>
          </p:sp>
        </mc:Choice>
        <mc:Fallback xmlns="">
          <p:sp>
            <p:nvSpPr>
              <p:cNvPr id="61" name="Text Box 14"/>
              <p:cNvSpPr txBox="1">
                <a:spLocks noRot="1" noChangeAspect="1" noMove="1" noResize="1" noEditPoints="1" noAdjustHandles="1" noChangeArrowheads="1" noChangeShapeType="1" noTextEdit="1"/>
              </p:cNvSpPr>
              <p:nvPr/>
            </p:nvSpPr>
            <p:spPr bwMode="auto">
              <a:xfrm>
                <a:off x="5239564" y="2704395"/>
                <a:ext cx="1585371" cy="516936"/>
              </a:xfrm>
              <a:prstGeom prst="rect">
                <a:avLst/>
              </a:prstGeom>
              <a:blipFill rotWithShape="0">
                <a:blip r:embed="rId7" cstate="print"/>
                <a:stretch>
                  <a:fillRect l="-3462" r="-2692" b="-1190"/>
                </a:stretch>
              </a:blipFill>
              <a:ln w="25400">
                <a:noFill/>
                <a:miter lim="800000"/>
                <a:headEnd/>
                <a:tailEnd/>
              </a:ln>
              <a:effectLst/>
            </p:spPr>
            <p:txBody>
              <a:bodyPr/>
              <a:lstStyle/>
              <a:p>
                <a:r>
                  <a:rPr lang="zh-CN" altLang="en-US">
                    <a:noFill/>
                  </a:rPr>
                  <a:t> </a:t>
                </a:r>
              </a:p>
            </p:txBody>
          </p:sp>
        </mc:Fallback>
      </mc:AlternateContent>
      <p:pic>
        <p:nvPicPr>
          <p:cNvPr id="7170" name="Picture 2"/>
          <p:cNvPicPr>
            <a:picLocks noChangeAspect="1" noChangeArrowheads="1"/>
          </p:cNvPicPr>
          <p:nvPr/>
        </p:nvPicPr>
        <p:blipFill>
          <a:blip r:embed="rId8" cstate="print"/>
          <a:srcRect/>
          <a:stretch>
            <a:fillRect/>
          </a:stretch>
        </p:blipFill>
        <p:spPr bwMode="auto">
          <a:xfrm>
            <a:off x="118063" y="1439344"/>
            <a:ext cx="2981325" cy="2895600"/>
          </a:xfrm>
          <a:prstGeom prst="rect">
            <a:avLst/>
          </a:prstGeom>
          <a:noFill/>
          <a:ln w="9525">
            <a:noFill/>
            <a:miter lim="800000"/>
            <a:headEnd/>
            <a:tailEnd/>
          </a:ln>
        </p:spPr>
      </p:pic>
      <p:cxnSp>
        <p:nvCxnSpPr>
          <p:cNvPr id="6" name="直接箭头连接符 5"/>
          <p:cNvCxnSpPr/>
          <p:nvPr/>
        </p:nvCxnSpPr>
        <p:spPr>
          <a:xfrm>
            <a:off x="5396137" y="3786412"/>
            <a:ext cx="274412" cy="239488"/>
          </a:xfrm>
          <a:prstGeom prst="straightConnector1">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06508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right)">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down)">
                                      <p:cBhvr>
                                        <p:cTn id="45" dur="500"/>
                                        <p:tgtEl>
                                          <p:spTgt spid="53"/>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down)">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4" grpId="0" animBg="1"/>
      <p:bldP spid="35" grpId="0" animBg="1"/>
      <p:bldP spid="36" grpId="0" animBg="1"/>
      <p:bldP spid="49" grpId="0" animBg="1"/>
      <p:bldP spid="52" grpId="0" animBg="1"/>
      <p:bldP spid="53" grpId="0" animBg="1"/>
      <p:bldP spid="56" grpId="0" animBg="1"/>
      <p:bldP spid="59" grpId="0" animBg="1"/>
      <p:bldP spid="60" grpId="0" animBg="1"/>
      <p:bldP spid="61"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拥塞避免</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pic>
        <p:nvPicPr>
          <p:cNvPr id="8194" name="Picture 2"/>
          <p:cNvPicPr>
            <a:picLocks noChangeAspect="1" noChangeArrowheads="1"/>
          </p:cNvPicPr>
          <p:nvPr/>
        </p:nvPicPr>
        <p:blipFill>
          <a:blip r:embed="rId3" cstate="print"/>
          <a:srcRect/>
          <a:stretch>
            <a:fillRect/>
          </a:stretch>
        </p:blipFill>
        <p:spPr bwMode="auto">
          <a:xfrm>
            <a:off x="288396" y="1418685"/>
            <a:ext cx="8601075" cy="5172075"/>
          </a:xfrm>
          <a:prstGeom prst="rect">
            <a:avLst/>
          </a:prstGeom>
          <a:noFill/>
          <a:ln w="9525">
            <a:noFill/>
            <a:miter lim="800000"/>
            <a:headEnd/>
            <a:tailEnd/>
          </a:ln>
        </p:spPr>
      </p:pic>
      <p:sp>
        <p:nvSpPr>
          <p:cNvPr id="3" name="文本框 2"/>
          <p:cNvSpPr txBox="1"/>
          <p:nvPr/>
        </p:nvSpPr>
        <p:spPr>
          <a:xfrm>
            <a:off x="4256314" y="4528457"/>
            <a:ext cx="2394857" cy="369332"/>
          </a:xfrm>
          <a:prstGeom prst="rect">
            <a:avLst/>
          </a:prstGeom>
          <a:noFill/>
        </p:spPr>
        <p:txBody>
          <a:bodyPr wrap="square" rtlCol="0">
            <a:spAutoFit/>
          </a:bodyPr>
          <a:lstStyle/>
          <a:p>
            <a:r>
              <a:rPr lang="zh-CN" altLang="en-US" b="1" dirty="0">
                <a:solidFill>
                  <a:srgbClr val="FF0000"/>
                </a:solidFill>
                <a:latin typeface="黑体" panose="02010609060101010101" pitchFamily="49" charset="-122"/>
                <a:ea typeface="黑体" panose="02010609060101010101" pitchFamily="49" charset="-122"/>
              </a:rPr>
              <a:t>系统中引入门限值</a:t>
            </a:r>
          </a:p>
        </p:txBody>
      </p:sp>
    </p:spTree>
    <p:extLst>
      <p:ext uri="{BB962C8B-B14F-4D97-AF65-F5344CB8AC3E}">
        <p14:creationId xmlns:p14="http://schemas.microsoft.com/office/powerpoint/2010/main" val="436143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788283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9" presetClass="emph" presetSubtype="0" nodeType="withEffect">
                                  <p:stCondLst>
                                    <p:cond delay="0"/>
                                  </p:stCondLst>
                                  <p:childTnLst>
                                    <p:set>
                                      <p:cBhvr rctx="PPT">
                                        <p:cTn id="18" dur="indefinite"/>
                                        <p:tgtEl>
                                          <p:spTgt spid="3">
                                            <p:txEl>
                                              <p:pRg st="8" end="8"/>
                                            </p:txEl>
                                          </p:spTgt>
                                        </p:tgtEl>
                                        <p:attrNameLst>
                                          <p:attrName>style.opacity</p:attrName>
                                        </p:attrNameLst>
                                      </p:cBhvr>
                                      <p:to>
                                        <p:strVal val="0.25"/>
                                      </p:to>
                                    </p:set>
                                    <p:animEffect filter="image" prLst="opacity: 0.25">
                                      <p:cBhvr rctx="IE">
                                        <p:cTn id="19" dur="indefinite"/>
                                        <p:tgtEl>
                                          <p:spTgt spid="3">
                                            <p:txEl>
                                              <p:pRg st="8" end="8"/>
                                            </p:txEl>
                                          </p:spTgt>
                                        </p:tgtEl>
                                      </p:cBhvr>
                                    </p:animEffect>
                                  </p:childTnLst>
                                </p:cTn>
                              </p:par>
                              <p:par>
                                <p:cTn id="20" presetID="9" presetClass="emph" presetSubtype="0" nodeType="withEffect">
                                  <p:stCondLst>
                                    <p:cond delay="0"/>
                                  </p:stCondLst>
                                  <p:childTnLst>
                                    <p:set>
                                      <p:cBhvr rctx="PPT">
                                        <p:cTn id="21" dur="indefinite"/>
                                        <p:tgtEl>
                                          <p:spTgt spid="3">
                                            <p:txEl>
                                              <p:pRg st="9" end="9"/>
                                            </p:txEl>
                                          </p:spTgt>
                                        </p:tgtEl>
                                        <p:attrNameLst>
                                          <p:attrName>style.opacity</p:attrName>
                                        </p:attrNameLst>
                                      </p:cBhvr>
                                      <p:to>
                                        <p:strVal val="0.25"/>
                                      </p:to>
                                    </p:set>
                                    <p:animEffect filter="image" prLst="opacity: 0.25">
                                      <p:cBhvr rctx="IE">
                                        <p:cTn id="22" dur="indefinite"/>
                                        <p:tgtEl>
                                          <p:spTgt spid="3">
                                            <p:txEl>
                                              <p:pRg st="9" end="9"/>
                                            </p:txEl>
                                          </p:spTgt>
                                        </p:tgtEl>
                                      </p:cBhvr>
                                    </p:animEffect>
                                  </p:childTnLst>
                                </p:cTn>
                              </p:par>
                              <p:par>
                                <p:cTn id="23" presetID="18" presetClass="emph" presetSubtype="0" fill="hold" nodeType="withEffect">
                                  <p:stCondLst>
                                    <p:cond delay="0"/>
                                  </p:stCondLst>
                                  <p:iterate type="lt">
                                    <p:tmPct val="4000"/>
                                  </p:iterate>
                                  <p:childTnLst>
                                    <p:set>
                                      <p:cBhvr override="childStyle">
                                        <p:cTn id="24" dur="500" fill="hold"/>
                                        <p:tgtEl>
                                          <p:spTgt spid="3">
                                            <p:txEl>
                                              <p:pRg st="10" end="10"/>
                                            </p:txEl>
                                          </p:spTgt>
                                        </p:tgtEl>
                                        <p:attrNameLst>
                                          <p:attrName>style.textDecorationUnderline</p:attrName>
                                        </p:attrNameLst>
                                      </p:cBhvr>
                                      <p:to>
                                        <p:strVal val="true"/>
                                      </p:to>
                                    </p:se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10" end="1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慢启动</a:t>
            </a:r>
            <a:r>
              <a:rPr lang="en-US" altLang="zh-CN" dirty="0"/>
              <a:t>+</a:t>
            </a:r>
            <a:r>
              <a:rPr lang="zh-CN" altLang="en-US" dirty="0"/>
              <a:t>拥塞避免</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11" name="组合 10"/>
          <p:cNvGrpSpPr/>
          <p:nvPr/>
        </p:nvGrpSpPr>
        <p:grpSpPr>
          <a:xfrm>
            <a:off x="1663337" y="1638092"/>
            <a:ext cx="5468983" cy="4794250"/>
            <a:chOff x="1663337" y="1638092"/>
            <a:chExt cx="5468983" cy="4794250"/>
          </a:xfrm>
        </p:grpSpPr>
        <p:sp>
          <p:nvSpPr>
            <p:cNvPr id="9" name="Rectangle 2"/>
            <p:cNvSpPr>
              <a:spLocks noChangeArrowheads="1"/>
            </p:cNvSpPr>
            <p:nvPr/>
          </p:nvSpPr>
          <p:spPr bwMode="auto">
            <a:xfrm>
              <a:off x="1663337" y="1638092"/>
              <a:ext cx="5334000" cy="4794250"/>
            </a:xfrm>
            <a:prstGeom prst="rect">
              <a:avLst/>
            </a:prstGeom>
            <a:solidFill>
              <a:srgbClr val="FFFFFF"/>
            </a:solidFill>
            <a:ln w="12700">
              <a:solidFill>
                <a:srgbClr val="000000"/>
              </a:solidFill>
              <a:miter lim="800000"/>
              <a:headEnd/>
              <a:tailEnd/>
            </a:ln>
            <a:effectLst>
              <a:outerShdw blurRad="63500" dist="107763" dir="2700000" algn="ctr" rotWithShape="0">
                <a:srgbClr val="808080">
                  <a:alpha val="74998"/>
                </a:srgbClr>
              </a:outerShdw>
            </a:effectLst>
          </p:spPr>
          <p:txBody>
            <a:bodyPr wrap="none" anchor="ctr">
              <a:prstTxWarp prst="textNoShape">
                <a:avLst/>
              </a:prstTxWarp>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noProof="0">
                <a:ln>
                  <a:noFill/>
                </a:ln>
                <a:solidFill>
                  <a:srgbClr val="000000"/>
                </a:solidFill>
                <a:effectLst/>
                <a:uLnTx/>
                <a:uFillTx/>
                <a:latin typeface="Calibri" panose="020F0502020204030204" pitchFamily="34" charset="0"/>
              </a:endParaRPr>
            </a:p>
          </p:txBody>
        </p:sp>
        <p:sp>
          <p:nvSpPr>
            <p:cNvPr id="10" name="Rectangle 4"/>
            <p:cNvSpPr txBox="1">
              <a:spLocks noChangeArrowheads="1"/>
            </p:cNvSpPr>
            <p:nvPr/>
          </p:nvSpPr>
          <p:spPr bwMode="auto">
            <a:xfrm>
              <a:off x="2476499" y="1784142"/>
              <a:ext cx="4655821" cy="4648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fontAlgn="base">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fontAlgn="base">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1" i="0" u="none" strike="noStrike" kern="0" cap="none" spc="0" normalizeH="0" noProof="0" dirty="0">
                  <a:ln>
                    <a:noFill/>
                  </a:ln>
                  <a:solidFill>
                    <a:srgbClr val="000000"/>
                  </a:solidFill>
                  <a:effectLst/>
                  <a:uLnTx/>
                  <a:uFillTx/>
                  <a:latin typeface="Calibri" panose="020F0502020204030204" pitchFamily="34" charset="0"/>
                  <a:ea typeface="+mn-ea"/>
                  <a:cs typeface="+mn-cs"/>
                </a:rPr>
                <a:t>Initially:</a:t>
              </a:r>
              <a:endPar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1 </a:t>
              </a:r>
              <a:r>
                <a:rPr lang="en-US" altLang="zh-CN" sz="2000" kern="0" dirty="0">
                  <a:solidFill>
                    <a:srgbClr val="000000"/>
                  </a:solidFill>
                  <a:latin typeface="Calibri" panose="020F0502020204030204" pitchFamily="34" charset="0"/>
                </a:rPr>
                <a:t>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p>
            <a:p>
              <a:pPr lvl="0">
                <a:lnSpc>
                  <a:spcPct val="80000"/>
                </a:lnSpc>
                <a:buClr>
                  <a:srgbClr val="330066"/>
                </a:buClr>
                <a:buNone/>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ssthresh</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lang="en-US" sz="2000" kern="0" dirty="0">
                  <a:solidFill>
                    <a:srgbClr val="000000"/>
                  </a:solidFill>
                  <a:latin typeface="Calibri" panose="020F0502020204030204" pitchFamily="34" charset="0"/>
                </a:rPr>
                <a:t>= initial </a:t>
              </a:r>
              <a:r>
                <a:rPr lang="en-US" altLang="zh-CN" sz="2000" kern="0" dirty="0">
                  <a:solidFill>
                    <a:srgbClr val="000000"/>
                  </a:solidFill>
                  <a:latin typeface="Calibri" panose="020F0502020204030204" pitchFamily="34" charset="0"/>
                </a:rPr>
                <a:t>value</a:t>
              </a:r>
              <a:r>
                <a:rPr lang="en-US" sz="2000" kern="0" dirty="0">
                  <a:solidFill>
                    <a:srgbClr val="000000"/>
                  </a:solidFill>
                  <a:latin typeface="Calibri" panose="020F0502020204030204" pitchFamily="34" charset="0"/>
                </a:rPr>
                <a:t>;</a:t>
              </a:r>
              <a:endPar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1" i="0" u="none" strike="noStrike" kern="0" cap="none" spc="0" normalizeH="0" noProof="0" dirty="0">
                  <a:ln>
                    <a:noFill/>
                  </a:ln>
                  <a:solidFill>
                    <a:srgbClr val="000000"/>
                  </a:solidFill>
                  <a:effectLst/>
                  <a:uLnTx/>
                  <a:uFillTx/>
                  <a:latin typeface="Calibri" panose="020F0502020204030204" pitchFamily="34" charset="0"/>
                  <a:ea typeface="+mn-ea"/>
                  <a:cs typeface="+mn-cs"/>
                </a:rPr>
                <a:t>New </a:t>
              </a:r>
              <a:r>
                <a:rPr kumimoji="0" lang="en-US" sz="2000" b="1" i="0" u="none" strike="noStrike" kern="0" cap="none" spc="0" normalizeH="0" noProof="0" dirty="0" err="1">
                  <a:ln>
                    <a:noFill/>
                  </a:ln>
                  <a:solidFill>
                    <a:srgbClr val="000000"/>
                  </a:solidFill>
                  <a:effectLst/>
                  <a:uLnTx/>
                  <a:uFillTx/>
                  <a:latin typeface="Calibri" panose="020F0502020204030204" pitchFamily="34" charset="0"/>
                  <a:ea typeface="+mn-ea"/>
                  <a:cs typeface="+mn-cs"/>
                </a:rPr>
                <a:t>ack</a:t>
              </a:r>
              <a:r>
                <a:rPr kumimoji="0" lang="en-US" sz="2000" b="1" i="0" u="none" strike="noStrike" kern="0" cap="none" spc="0" normalizeH="0" noProof="0" dirty="0">
                  <a:ln>
                    <a:noFill/>
                  </a:ln>
                  <a:solidFill>
                    <a:srgbClr val="000000"/>
                  </a:solidFill>
                  <a:effectLst/>
                  <a:uLnTx/>
                  <a:uFillTx/>
                  <a:latin typeface="Calibri" panose="020F0502020204030204" pitchFamily="34" charset="0"/>
                  <a:ea typeface="+mn-ea"/>
                  <a:cs typeface="+mn-cs"/>
                </a:rPr>
                <a:t> received:</a:t>
              </a:r>
              <a:endPar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if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&lt;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ssthresh</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Slow Start*/</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+ 1</a:t>
              </a:r>
              <a:r>
                <a:rPr kumimoji="0" lang="en-US" altLang="zh-CN"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else</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Congestion Avoidance */</a:t>
              </a:r>
            </a:p>
            <a:p>
              <a:pPr lvl="0">
                <a:lnSpc>
                  <a:spcPct val="80000"/>
                </a:lnSpc>
                <a:buClr>
                  <a:srgbClr val="330066"/>
                </a:buClr>
                <a:buNone/>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+ 1</a:t>
              </a:r>
              <a:r>
                <a:rPr kumimoji="0" lang="en-US" altLang="zh-CN"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r>
                <a:rPr lang="en-US" altLang="zh-CN" sz="2000" kern="0" dirty="0" err="1">
                  <a:solidFill>
                    <a:srgbClr val="000000"/>
                  </a:solidFill>
                  <a:latin typeface="Calibri" panose="020F0502020204030204" pitchFamily="34" charset="0"/>
                </a:rPr>
                <a:t>cwnd</a:t>
              </a:r>
              <a:r>
                <a:rPr lang="zh-CN" altLang="en-US" sz="2000" kern="0" dirty="0">
                  <a:solidFill>
                    <a:srgbClr val="000000"/>
                  </a:solidFill>
                  <a:latin typeface="Calibri" panose="020F0502020204030204" pitchFamily="34" charset="0"/>
                </a:rPr>
                <a:t>*</a:t>
              </a:r>
              <a:r>
                <a:rPr lang="en-US" altLang="zh-CN" sz="2000" kern="0" dirty="0">
                  <a:solidFill>
                    <a:srgbClr val="000000"/>
                  </a:solidFill>
                  <a:latin typeface="Calibri" panose="020F0502020204030204" pitchFamily="34" charset="0"/>
                </a:rPr>
                <a:t>1MSS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1" i="0" u="none" strike="noStrike" kern="0" cap="none" spc="0" normalizeH="0" noProof="0" dirty="0">
                  <a:ln>
                    <a:noFill/>
                  </a:ln>
                  <a:solidFill>
                    <a:srgbClr val="000000"/>
                  </a:solidFill>
                  <a:effectLst/>
                  <a:uLnTx/>
                  <a:uFillTx/>
                  <a:latin typeface="Calibri" panose="020F0502020204030204" pitchFamily="34" charset="0"/>
                  <a:ea typeface="+mn-ea"/>
                  <a:cs typeface="+mn-cs"/>
                </a:rPr>
                <a:t>Timeout:</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Multiplicative decrease */</a:t>
              </a:r>
            </a:p>
            <a:p>
              <a:pPr lvl="0">
                <a:lnSpc>
                  <a:spcPct val="80000"/>
                </a:lnSpc>
                <a:buClr>
                  <a:srgbClr val="330066"/>
                </a:buClr>
                <a:buNone/>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ssthresh</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max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/2, 2</a:t>
              </a:r>
              <a:r>
                <a:rPr lang="zh-CN" altLang="en-US" sz="2000" kern="0" dirty="0">
                  <a:solidFill>
                    <a:srgbClr val="000000"/>
                  </a:solidFill>
                  <a:latin typeface="Calibri" panose="020F0502020204030204" pitchFamily="34" charset="0"/>
                </a:rPr>
                <a:t> </a:t>
              </a:r>
              <a:r>
                <a:rPr lang="en-US" altLang="zh-CN" sz="2000" kern="0" dirty="0">
                  <a:solidFill>
                    <a:srgbClr val="000000"/>
                  </a:solidFill>
                  <a:latin typeface="Calibri" panose="020F0502020204030204" pitchFamily="34" charset="0"/>
                </a:rPr>
                <a:t>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charset="2"/>
                <a:buNone/>
                <a:tabLst/>
                <a:defRPr/>
              </a:pP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a:t>
              </a:r>
              <a:r>
                <a:rPr kumimoji="0" lang="en-US" sz="2000" b="0" i="0" u="none" strike="noStrike" kern="0" cap="none" spc="0" normalizeH="0" noProof="0" dirty="0" err="1">
                  <a:ln>
                    <a:noFill/>
                  </a:ln>
                  <a:solidFill>
                    <a:srgbClr val="000000"/>
                  </a:solidFill>
                  <a:effectLst/>
                  <a:uLnTx/>
                  <a:uFillTx/>
                  <a:latin typeface="Calibri" panose="020F0502020204030204" pitchFamily="34" charset="0"/>
                  <a:ea typeface="+mn-ea"/>
                  <a:cs typeface="+mn-cs"/>
                </a:rPr>
                <a:t>cwnd</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 = 1 </a:t>
              </a:r>
              <a:r>
                <a:rPr kumimoji="0" lang="en-US" altLang="zh-CN"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MSS</a:t>
              </a:r>
              <a:r>
                <a:rPr kumimoji="0" lang="en-US" sz="2000" b="0" i="0" u="none" strike="noStrike" kern="0" cap="none" spc="0" normalizeH="0" noProof="0" dirty="0">
                  <a:ln>
                    <a:noFill/>
                  </a:ln>
                  <a:solidFill>
                    <a:srgbClr val="000000"/>
                  </a:solidFill>
                  <a:effectLst/>
                  <a:uLnTx/>
                  <a:uFillTx/>
                  <a:latin typeface="Calibri" panose="020F0502020204030204" pitchFamily="34" charset="0"/>
                  <a:ea typeface="+mn-ea"/>
                  <a:cs typeface="+mn-cs"/>
                </a:rPr>
                <a:t>;</a:t>
              </a:r>
            </a:p>
          </p:txBody>
        </p:sp>
      </p:grpSp>
      <p:sp>
        <p:nvSpPr>
          <p:cNvPr id="12" name="圆角矩形标注 11"/>
          <p:cNvSpPr/>
          <p:nvPr/>
        </p:nvSpPr>
        <p:spPr>
          <a:xfrm>
            <a:off x="5556828" y="3388897"/>
            <a:ext cx="3289097" cy="1292639"/>
          </a:xfrm>
          <a:prstGeom prst="wedgeRoundRectCallout">
            <a:avLst>
              <a:gd name="adj1" fmla="val -93733"/>
              <a:gd name="adj2" fmla="val 112045"/>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 发生超时时：</a:t>
            </a:r>
            <a:endParaRPr lang="en-US" altLang="zh-CN" sz="1400" kern="0" dirty="0">
              <a:solidFill>
                <a:srgbClr val="FFFFFF"/>
              </a:solidFill>
              <a:latin typeface="Arial"/>
              <a:ea typeface="黑体" panose="02010609060101010101" pitchFamily="49" charset="-122"/>
            </a:endParaRPr>
          </a:p>
          <a:p>
            <a:pPr lvl="0">
              <a:lnSpc>
                <a:spcPct val="150000"/>
              </a:lnSpc>
            </a:pPr>
            <a:r>
              <a:rPr lang="en-US" altLang="zh-CN" sz="1400" kern="0" dirty="0">
                <a:solidFill>
                  <a:srgbClr val="FFFFFF"/>
                </a:solidFill>
                <a:latin typeface="Arial"/>
                <a:ea typeface="黑体" panose="02010609060101010101" pitchFamily="49" charset="-122"/>
              </a:rPr>
              <a:t>    </a:t>
            </a:r>
            <a:r>
              <a:rPr lang="en-US" altLang="zh-CN" sz="1400" kern="0" dirty="0" err="1">
                <a:solidFill>
                  <a:srgbClr val="FFFFFF"/>
                </a:solidFill>
                <a:ea typeface="黑体" panose="02010609060101010101" pitchFamily="49" charset="-122"/>
              </a:rPr>
              <a:t>ssthresh</a:t>
            </a:r>
            <a:r>
              <a:rPr lang="zh-CN" altLang="en-US" sz="1400" kern="0" dirty="0">
                <a:solidFill>
                  <a:srgbClr val="FFFFFF"/>
                </a:solidFill>
                <a:ea typeface="黑体" panose="02010609060101010101" pitchFamily="49" charset="-122"/>
              </a:rPr>
              <a:t>减小为当前</a:t>
            </a:r>
            <a:r>
              <a:rPr lang="en-US" altLang="zh-CN" sz="1400" kern="0" dirty="0" err="1">
                <a:solidFill>
                  <a:srgbClr val="FFFFFF"/>
                </a:solidFill>
                <a:ea typeface="黑体" panose="02010609060101010101" pitchFamily="49" charset="-122"/>
              </a:rPr>
              <a:t>cwnd</a:t>
            </a:r>
            <a:r>
              <a:rPr lang="zh-CN" altLang="en-US" sz="1400" kern="0" dirty="0">
                <a:solidFill>
                  <a:srgbClr val="FFFFFF"/>
                </a:solidFill>
                <a:ea typeface="黑体" panose="02010609060101010101" pitchFamily="49" charset="-122"/>
              </a:rPr>
              <a:t>值的一半，    </a:t>
            </a:r>
            <a:endParaRPr lang="en-US" altLang="zh-CN" sz="1400" kern="0" dirty="0">
              <a:solidFill>
                <a:srgbClr val="FFFFFF"/>
              </a:solidFill>
              <a:ea typeface="黑体" panose="02010609060101010101" pitchFamily="49" charset="-122"/>
            </a:endParaRPr>
          </a:p>
          <a:p>
            <a:pPr lvl="0">
              <a:lnSpc>
                <a:spcPct val="150000"/>
              </a:lnSpc>
            </a:pPr>
            <a:r>
              <a:rPr lang="en-US" altLang="zh-CN" sz="1400" kern="0" dirty="0">
                <a:solidFill>
                  <a:srgbClr val="FFFFFF"/>
                </a:solidFill>
                <a:ea typeface="黑体" panose="02010609060101010101" pitchFamily="49" charset="-122"/>
              </a:rPr>
              <a:t>    </a:t>
            </a:r>
            <a:r>
              <a:rPr lang="en-US" altLang="zh-CN" sz="1400" kern="0" dirty="0" err="1">
                <a:solidFill>
                  <a:srgbClr val="FFFFFF"/>
                </a:solidFill>
                <a:ea typeface="黑体" panose="02010609060101010101" pitchFamily="49" charset="-122"/>
              </a:rPr>
              <a:t>cwnd</a:t>
            </a:r>
            <a:r>
              <a:rPr lang="zh-CN" altLang="en-US" sz="1400" kern="0" dirty="0">
                <a:solidFill>
                  <a:srgbClr val="FFFFFF"/>
                </a:solidFill>
                <a:ea typeface="黑体" panose="02010609060101010101" pitchFamily="49" charset="-122"/>
              </a:rPr>
              <a:t>置为最小值，  </a:t>
            </a:r>
            <a:endParaRPr lang="en-US" altLang="zh-CN" sz="1400" kern="0" dirty="0">
              <a:solidFill>
                <a:srgbClr val="FFFFFF"/>
              </a:solidFill>
              <a:ea typeface="黑体" panose="02010609060101010101" pitchFamily="49" charset="-122"/>
            </a:endParaRPr>
          </a:p>
          <a:p>
            <a:pPr lvl="0">
              <a:lnSpc>
                <a:spcPct val="150000"/>
              </a:lnSpc>
            </a:pPr>
            <a:r>
              <a:rPr lang="en-US" altLang="zh-CN" sz="1400" kern="0" dirty="0">
                <a:solidFill>
                  <a:srgbClr val="FFFFFF"/>
                </a:solidFill>
                <a:ea typeface="黑体" panose="02010609060101010101" pitchFamily="49" charset="-122"/>
              </a:rPr>
              <a:t>     </a:t>
            </a:r>
            <a:r>
              <a:rPr lang="zh-CN" altLang="en-US" sz="1400" kern="0" dirty="0">
                <a:solidFill>
                  <a:srgbClr val="FFFFFF"/>
                </a:solidFill>
                <a:ea typeface="黑体" panose="02010609060101010101" pitchFamily="49" charset="-122"/>
              </a:rPr>
              <a:t>执行慢启动</a:t>
            </a:r>
            <a:endParaRPr lang="en-US" altLang="zh-CN" sz="1400" kern="0" dirty="0">
              <a:solidFill>
                <a:srgbClr val="FFFFFF"/>
              </a:solidFill>
              <a:latin typeface="Arial"/>
              <a:ea typeface="黑体" panose="02010609060101010101" pitchFamily="49" charset="-122"/>
            </a:endParaRPr>
          </a:p>
        </p:txBody>
      </p:sp>
    </p:spTree>
    <p:custDataLst>
      <p:tags r:id="rId1"/>
    </p:custDataLst>
    <p:extLst>
      <p:ext uri="{BB962C8B-B14F-4D97-AF65-F5344CB8AC3E}">
        <p14:creationId xmlns:p14="http://schemas.microsoft.com/office/powerpoint/2010/main" val="3843108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9"/>
          <p:cNvSpPr>
            <a:spLocks noChangeArrowheads="1"/>
          </p:cNvSpPr>
          <p:nvPr/>
        </p:nvSpPr>
        <p:spPr bwMode="auto">
          <a:xfrm>
            <a:off x="5702231" y="892635"/>
            <a:ext cx="3284179" cy="3429000"/>
          </a:xfrm>
          <a:prstGeom prst="rect">
            <a:avLst/>
          </a:prstGeom>
          <a:solidFill>
            <a:srgbClr val="FFFFFF"/>
          </a:solidFill>
          <a:ln w="12700">
            <a:solidFill>
              <a:srgbClr val="000000"/>
            </a:solidFill>
            <a:miter lim="800000"/>
            <a:headEnd/>
            <a:tailEnd/>
          </a:ln>
          <a:effectLst>
            <a:outerShdw blurRad="63500" dist="107763" dir="2700000" algn="ctr" rotWithShape="0">
              <a:srgbClr val="808080">
                <a:alpha val="74998"/>
              </a:srgbClr>
            </a:outerShdw>
          </a:effec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 name="标题 1"/>
          <p:cNvSpPr>
            <a:spLocks noGrp="1"/>
          </p:cNvSpPr>
          <p:nvPr>
            <p:ph type="title"/>
          </p:nvPr>
        </p:nvSpPr>
        <p:spPr/>
        <p:txBody>
          <a:bodyPr/>
          <a:lstStyle/>
          <a:p>
            <a:r>
              <a:rPr lang="zh-CN" altLang="en-US" dirty="0"/>
              <a:t>慢启动</a:t>
            </a:r>
            <a:r>
              <a:rPr lang="en-US" altLang="zh-CN" dirty="0"/>
              <a:t>+</a:t>
            </a:r>
            <a:r>
              <a:rPr lang="zh-CN" altLang="en-US" dirty="0"/>
              <a:t>拥塞避免</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13" name="Line 3"/>
          <p:cNvSpPr>
            <a:spLocks noChangeShapeType="1"/>
          </p:cNvSpPr>
          <p:nvPr/>
        </p:nvSpPr>
        <p:spPr bwMode="auto">
          <a:xfrm>
            <a:off x="1295400" y="3154684"/>
            <a:ext cx="0" cy="304800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4" name="Line 4"/>
          <p:cNvSpPr>
            <a:spLocks noChangeShapeType="1"/>
          </p:cNvSpPr>
          <p:nvPr/>
        </p:nvSpPr>
        <p:spPr bwMode="auto">
          <a:xfrm>
            <a:off x="1295400" y="6202684"/>
            <a:ext cx="7086600"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sz="1600">
              <a:latin typeface="Calibri" panose="020F0502020204030204" pitchFamily="34" charset="0"/>
            </a:endParaRPr>
          </a:p>
        </p:txBody>
      </p:sp>
      <p:sp>
        <p:nvSpPr>
          <p:cNvPr id="15" name="Rectangle 5"/>
          <p:cNvSpPr>
            <a:spLocks noChangeArrowheads="1"/>
          </p:cNvSpPr>
          <p:nvPr/>
        </p:nvSpPr>
        <p:spPr bwMode="auto">
          <a:xfrm>
            <a:off x="8001000" y="6278884"/>
            <a:ext cx="658835"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b="1">
                <a:latin typeface="Calibri" panose="020F0502020204030204" pitchFamily="34" charset="0"/>
              </a:rPr>
              <a:t>Time</a:t>
            </a:r>
          </a:p>
        </p:txBody>
      </p:sp>
      <p:sp>
        <p:nvSpPr>
          <p:cNvPr id="16" name="Rectangle 6"/>
          <p:cNvSpPr>
            <a:spLocks noChangeArrowheads="1"/>
          </p:cNvSpPr>
          <p:nvPr/>
        </p:nvSpPr>
        <p:spPr bwMode="auto">
          <a:xfrm>
            <a:off x="594887" y="3114290"/>
            <a:ext cx="700513"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b="1" dirty="0" err="1">
                <a:latin typeface="Calibri" panose="020F0502020204030204" pitchFamily="34" charset="0"/>
              </a:rPr>
              <a:t>cwnd</a:t>
            </a:r>
            <a:endParaRPr lang="en-US" b="1" dirty="0">
              <a:latin typeface="Calibri" panose="020F0502020204030204" pitchFamily="34" charset="0"/>
            </a:endParaRPr>
          </a:p>
        </p:txBody>
      </p:sp>
      <p:sp>
        <p:nvSpPr>
          <p:cNvPr id="17" name="Arc 7"/>
          <p:cNvSpPr>
            <a:spLocks/>
          </p:cNvSpPr>
          <p:nvPr/>
        </p:nvSpPr>
        <p:spPr bwMode="auto">
          <a:xfrm>
            <a:off x="1295400" y="4297684"/>
            <a:ext cx="1524000" cy="1905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8" name="Line 8"/>
          <p:cNvSpPr>
            <a:spLocks noChangeShapeType="1"/>
          </p:cNvSpPr>
          <p:nvPr/>
        </p:nvSpPr>
        <p:spPr bwMode="auto">
          <a:xfrm>
            <a:off x="2819400" y="4297684"/>
            <a:ext cx="3810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9" name="Line 9"/>
          <p:cNvSpPr>
            <a:spLocks noChangeShapeType="1"/>
          </p:cNvSpPr>
          <p:nvPr/>
        </p:nvSpPr>
        <p:spPr bwMode="auto">
          <a:xfrm>
            <a:off x="3200400" y="4297684"/>
            <a:ext cx="0" cy="1905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0" name="Line 10"/>
          <p:cNvSpPr>
            <a:spLocks noChangeShapeType="1"/>
          </p:cNvSpPr>
          <p:nvPr/>
        </p:nvSpPr>
        <p:spPr bwMode="auto">
          <a:xfrm>
            <a:off x="3200400" y="5212084"/>
            <a:ext cx="990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1" name="Arc 11"/>
          <p:cNvSpPr>
            <a:spLocks/>
          </p:cNvSpPr>
          <p:nvPr/>
        </p:nvSpPr>
        <p:spPr bwMode="auto">
          <a:xfrm>
            <a:off x="3200400" y="5212084"/>
            <a:ext cx="990600" cy="990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2" name="Line 12"/>
          <p:cNvSpPr>
            <a:spLocks noChangeShapeType="1"/>
          </p:cNvSpPr>
          <p:nvPr/>
        </p:nvSpPr>
        <p:spPr bwMode="auto">
          <a:xfrm flipV="1">
            <a:off x="4191000" y="4831084"/>
            <a:ext cx="1143000" cy="381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3" name="Line 13"/>
          <p:cNvSpPr>
            <a:spLocks noChangeShapeType="1"/>
          </p:cNvSpPr>
          <p:nvPr/>
        </p:nvSpPr>
        <p:spPr bwMode="auto">
          <a:xfrm>
            <a:off x="5334000" y="4831084"/>
            <a:ext cx="3810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4" name="Line 14"/>
          <p:cNvSpPr>
            <a:spLocks noChangeShapeType="1"/>
          </p:cNvSpPr>
          <p:nvPr/>
        </p:nvSpPr>
        <p:spPr bwMode="auto">
          <a:xfrm>
            <a:off x="5715000" y="4831084"/>
            <a:ext cx="0" cy="13716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5" name="Line 15"/>
          <p:cNvSpPr>
            <a:spLocks noChangeShapeType="1"/>
          </p:cNvSpPr>
          <p:nvPr/>
        </p:nvSpPr>
        <p:spPr bwMode="auto">
          <a:xfrm>
            <a:off x="5715000" y="5516884"/>
            <a:ext cx="990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6" name="Arc 16"/>
          <p:cNvSpPr>
            <a:spLocks/>
          </p:cNvSpPr>
          <p:nvPr/>
        </p:nvSpPr>
        <p:spPr bwMode="auto">
          <a:xfrm>
            <a:off x="5715000" y="5516884"/>
            <a:ext cx="914400" cy="685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7" name="Line 17"/>
          <p:cNvSpPr>
            <a:spLocks noChangeShapeType="1"/>
          </p:cNvSpPr>
          <p:nvPr/>
        </p:nvSpPr>
        <p:spPr bwMode="auto">
          <a:xfrm flipV="1">
            <a:off x="6629400" y="5059684"/>
            <a:ext cx="137160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8" name="Rectangle 18"/>
          <p:cNvSpPr>
            <a:spLocks noChangeArrowheads="1"/>
          </p:cNvSpPr>
          <p:nvPr/>
        </p:nvSpPr>
        <p:spPr bwMode="auto">
          <a:xfrm>
            <a:off x="2551112" y="3947814"/>
            <a:ext cx="917575"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Timeout</a:t>
            </a:r>
          </a:p>
        </p:txBody>
      </p:sp>
      <p:sp>
        <p:nvSpPr>
          <p:cNvPr id="29" name="Rectangle 19"/>
          <p:cNvSpPr>
            <a:spLocks noChangeArrowheads="1"/>
          </p:cNvSpPr>
          <p:nvPr/>
        </p:nvSpPr>
        <p:spPr bwMode="auto">
          <a:xfrm>
            <a:off x="1600200" y="6202684"/>
            <a:ext cx="585801" cy="58541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Slow</a:t>
            </a:r>
            <a:br>
              <a:rPr lang="en-US" sz="1600" b="0" dirty="0">
                <a:latin typeface="Calibri" panose="020F0502020204030204" pitchFamily="34" charset="0"/>
              </a:rPr>
            </a:br>
            <a:r>
              <a:rPr lang="en-US" sz="1600" b="0" dirty="0">
                <a:latin typeface="Calibri" panose="020F0502020204030204" pitchFamily="34" charset="0"/>
              </a:rPr>
              <a:t>Start</a:t>
            </a:r>
          </a:p>
        </p:txBody>
      </p:sp>
      <p:sp>
        <p:nvSpPr>
          <p:cNvPr id="30" name="Rectangle 20"/>
          <p:cNvSpPr>
            <a:spLocks noChangeArrowheads="1"/>
          </p:cNvSpPr>
          <p:nvPr/>
        </p:nvSpPr>
        <p:spPr bwMode="auto">
          <a:xfrm>
            <a:off x="4267200" y="4602484"/>
            <a:ext cx="657231"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AIMD</a:t>
            </a:r>
          </a:p>
        </p:txBody>
      </p:sp>
      <p:sp>
        <p:nvSpPr>
          <p:cNvPr id="31" name="Line 21"/>
          <p:cNvSpPr>
            <a:spLocks noChangeShapeType="1"/>
          </p:cNvSpPr>
          <p:nvPr/>
        </p:nvSpPr>
        <p:spPr bwMode="auto">
          <a:xfrm>
            <a:off x="5410200" y="5516884"/>
            <a:ext cx="228600" cy="0"/>
          </a:xfrm>
          <a:prstGeom prst="line">
            <a:avLst/>
          </a:prstGeom>
          <a:noFill/>
          <a:ln w="6350">
            <a:solidFill>
              <a:schemeClr val="tx1"/>
            </a:solidFill>
            <a:round/>
            <a:headEnd/>
            <a:tailEnd type="triangle" w="med" len="med"/>
          </a:ln>
          <a:effectLst/>
        </p:spPr>
        <p:txBody>
          <a:bodyPr lIns="90488" tIns="44450" rIns="90488" bIns="44450">
            <a:prstTxWarp prst="textNoShape">
              <a:avLst/>
            </a:prstTxWarp>
          </a:bodyPr>
          <a:lstStyle/>
          <a:p>
            <a:endParaRPr lang="en-US" sz="1600">
              <a:latin typeface="Calibri" panose="020F0502020204030204" pitchFamily="34" charset="0"/>
            </a:endParaRPr>
          </a:p>
        </p:txBody>
      </p:sp>
      <p:sp>
        <p:nvSpPr>
          <p:cNvPr id="32" name="Rectangle 22"/>
          <p:cNvSpPr>
            <a:spLocks noChangeArrowheads="1"/>
          </p:cNvSpPr>
          <p:nvPr/>
        </p:nvSpPr>
        <p:spPr bwMode="auto">
          <a:xfrm>
            <a:off x="4495800" y="5288284"/>
            <a:ext cx="879856"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err="1">
                <a:latin typeface="Calibri" panose="020F0502020204030204" pitchFamily="34" charset="0"/>
              </a:rPr>
              <a:t>ssthresh</a:t>
            </a:r>
            <a:endParaRPr lang="en-US" sz="1600" b="0" dirty="0">
              <a:latin typeface="Calibri" panose="020F0502020204030204" pitchFamily="34" charset="0"/>
            </a:endParaRPr>
          </a:p>
        </p:txBody>
      </p:sp>
      <p:sp>
        <p:nvSpPr>
          <p:cNvPr id="33" name="Line 23"/>
          <p:cNvSpPr>
            <a:spLocks noChangeShapeType="1"/>
          </p:cNvSpPr>
          <p:nvPr/>
        </p:nvSpPr>
        <p:spPr bwMode="auto">
          <a:xfrm flipH="1" flipV="1">
            <a:off x="3962400" y="5288284"/>
            <a:ext cx="533400" cy="152400"/>
          </a:xfrm>
          <a:prstGeom prst="line">
            <a:avLst/>
          </a:prstGeom>
          <a:noFill/>
          <a:ln w="6350">
            <a:solidFill>
              <a:schemeClr val="tx1"/>
            </a:solidFill>
            <a:round/>
            <a:headEnd/>
            <a:tailEnd type="triangle" w="med" len="med"/>
          </a:ln>
          <a:effectLst/>
        </p:spPr>
        <p:txBody>
          <a:bodyPr lIns="90488" tIns="44450" rIns="90488" bIns="44450">
            <a:prstTxWarp prst="textNoShape">
              <a:avLst/>
            </a:prstTxWarp>
          </a:bodyPr>
          <a:lstStyle/>
          <a:p>
            <a:endParaRPr lang="en-US" sz="1600">
              <a:latin typeface="Calibri" panose="020F0502020204030204" pitchFamily="34" charset="0"/>
            </a:endParaRPr>
          </a:p>
        </p:txBody>
      </p:sp>
      <p:sp>
        <p:nvSpPr>
          <p:cNvPr id="34" name="Rectangle 24"/>
          <p:cNvSpPr>
            <a:spLocks noChangeArrowheads="1"/>
          </p:cNvSpPr>
          <p:nvPr/>
        </p:nvSpPr>
        <p:spPr bwMode="auto">
          <a:xfrm>
            <a:off x="5105400" y="4450084"/>
            <a:ext cx="917575"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Timeout</a:t>
            </a:r>
          </a:p>
        </p:txBody>
      </p:sp>
      <p:sp>
        <p:nvSpPr>
          <p:cNvPr id="35" name="Rectangle 25"/>
          <p:cNvSpPr>
            <a:spLocks noChangeArrowheads="1"/>
          </p:cNvSpPr>
          <p:nvPr/>
        </p:nvSpPr>
        <p:spPr bwMode="auto">
          <a:xfrm>
            <a:off x="5943600" y="6278884"/>
            <a:ext cx="585801" cy="58541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Slow</a:t>
            </a:r>
            <a:br>
              <a:rPr lang="en-US" sz="1600" b="0" dirty="0">
                <a:latin typeface="Calibri" panose="020F0502020204030204" pitchFamily="34" charset="0"/>
              </a:rPr>
            </a:br>
            <a:r>
              <a:rPr lang="en-US" sz="1600" b="0" dirty="0">
                <a:latin typeface="Calibri" panose="020F0502020204030204" pitchFamily="34" charset="0"/>
              </a:rPr>
              <a:t>Start</a:t>
            </a:r>
          </a:p>
        </p:txBody>
      </p:sp>
      <p:sp>
        <p:nvSpPr>
          <p:cNvPr id="36" name="Rectangle 26"/>
          <p:cNvSpPr>
            <a:spLocks noChangeArrowheads="1"/>
          </p:cNvSpPr>
          <p:nvPr/>
        </p:nvSpPr>
        <p:spPr bwMode="auto">
          <a:xfrm>
            <a:off x="3352800" y="6202684"/>
            <a:ext cx="585801" cy="58541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Slow</a:t>
            </a:r>
            <a:br>
              <a:rPr lang="en-US" sz="1600" b="0" dirty="0">
                <a:latin typeface="Calibri" panose="020F0502020204030204" pitchFamily="34" charset="0"/>
              </a:rPr>
            </a:br>
            <a:r>
              <a:rPr lang="en-US" sz="1600" b="0" dirty="0">
                <a:latin typeface="Calibri" panose="020F0502020204030204" pitchFamily="34" charset="0"/>
              </a:rPr>
              <a:t>Start</a:t>
            </a:r>
          </a:p>
        </p:txBody>
      </p:sp>
      <p:sp>
        <p:nvSpPr>
          <p:cNvPr id="37" name="Rectangle 27"/>
          <p:cNvSpPr>
            <a:spLocks noChangeArrowheads="1"/>
          </p:cNvSpPr>
          <p:nvPr/>
        </p:nvSpPr>
        <p:spPr bwMode="auto">
          <a:xfrm>
            <a:off x="7080069" y="4872888"/>
            <a:ext cx="657231"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a:latin typeface="Calibri" panose="020F0502020204030204" pitchFamily="34" charset="0"/>
              </a:rPr>
              <a:t>AIMD</a:t>
            </a:r>
          </a:p>
        </p:txBody>
      </p:sp>
      <p:sp>
        <p:nvSpPr>
          <p:cNvPr id="44" name="Rectangle 37"/>
          <p:cNvSpPr>
            <a:spLocks noChangeArrowheads="1"/>
          </p:cNvSpPr>
          <p:nvPr/>
        </p:nvSpPr>
        <p:spPr bwMode="auto">
          <a:xfrm>
            <a:off x="5930831" y="3559635"/>
            <a:ext cx="2819400" cy="762000"/>
          </a:xfrm>
          <a:prstGeom prst="rect">
            <a:avLst/>
          </a:prstGeom>
          <a:solidFill>
            <a:schemeClr val="accent6">
              <a:lumMod val="40000"/>
              <a:lumOff val="60000"/>
            </a:schemeClr>
          </a:solidFill>
          <a:ln>
            <a:noFill/>
          </a:ln>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5" name="Rectangle 36"/>
          <p:cNvSpPr>
            <a:spLocks noChangeArrowheads="1"/>
          </p:cNvSpPr>
          <p:nvPr/>
        </p:nvSpPr>
        <p:spPr bwMode="auto">
          <a:xfrm>
            <a:off x="5930831" y="1883235"/>
            <a:ext cx="2819400" cy="685800"/>
          </a:xfrm>
          <a:prstGeom prst="rect">
            <a:avLst/>
          </a:prstGeom>
          <a:solidFill>
            <a:schemeClr val="accent6">
              <a:lumMod val="40000"/>
              <a:lumOff val="60000"/>
            </a:schemeClr>
          </a:solidFill>
          <a:ln>
            <a:noFill/>
          </a:ln>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6" name="Rectangle 35"/>
          <p:cNvSpPr>
            <a:spLocks noChangeArrowheads="1"/>
          </p:cNvSpPr>
          <p:nvPr/>
        </p:nvSpPr>
        <p:spPr bwMode="auto">
          <a:xfrm>
            <a:off x="5930831" y="1197435"/>
            <a:ext cx="2819400" cy="457200"/>
          </a:xfrm>
          <a:prstGeom prst="rect">
            <a:avLst/>
          </a:prstGeom>
          <a:solidFill>
            <a:schemeClr val="accent6">
              <a:lumMod val="40000"/>
              <a:lumOff val="60000"/>
            </a:schemeClr>
          </a:solidFill>
          <a:ln>
            <a:noFill/>
          </a:ln>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8" name="Rectangle 35"/>
          <p:cNvSpPr>
            <a:spLocks noChangeArrowheads="1"/>
          </p:cNvSpPr>
          <p:nvPr/>
        </p:nvSpPr>
        <p:spPr bwMode="auto">
          <a:xfrm>
            <a:off x="5930831" y="2864909"/>
            <a:ext cx="2819400" cy="457200"/>
          </a:xfrm>
          <a:prstGeom prst="rect">
            <a:avLst/>
          </a:prstGeom>
          <a:solidFill>
            <a:schemeClr val="accent6">
              <a:lumMod val="40000"/>
              <a:lumOff val="60000"/>
            </a:schemeClr>
          </a:solidFill>
          <a:ln>
            <a:noFill/>
          </a:ln>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7" name="Rectangle 28"/>
          <p:cNvSpPr>
            <a:spLocks noGrp="1" noChangeArrowheads="1"/>
          </p:cNvSpPr>
          <p:nvPr/>
        </p:nvSpPr>
        <p:spPr bwMode="auto">
          <a:xfrm>
            <a:off x="5778431" y="892635"/>
            <a:ext cx="3207979"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pPr eaLnBrk="1" hangingPunct="1">
              <a:lnSpc>
                <a:spcPct val="80000"/>
              </a:lnSpc>
              <a:buFont typeface="Wingdings" panose="05000000000000000000" pitchFamily="2" charset="2"/>
              <a:buNone/>
            </a:pPr>
            <a:r>
              <a:rPr lang="en-US" altLang="zh-CN" sz="1600" b="1" dirty="0">
                <a:latin typeface="Calibri" panose="020F0502020204030204" pitchFamily="34" charset="0"/>
                <a:ea typeface="ＭＳ Ｐゴシック" panose="020B0600070205080204" pitchFamily="34" charset="-128"/>
              </a:rPr>
              <a:t>Initially:</a:t>
            </a:r>
            <a:endParaRPr lang="en-US" altLang="zh-CN" sz="1600" dirty="0">
              <a:latin typeface="Calibri" panose="020F0502020204030204" pitchFamily="34" charset="0"/>
              <a:ea typeface="ＭＳ Ｐゴシック" panose="020B0600070205080204" pitchFamily="34" charset="-128"/>
            </a:endParaRP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1;</a:t>
            </a:r>
          </a:p>
          <a:p>
            <a:pPr eaLnBrk="1" hangingPunct="1">
              <a:lnSpc>
                <a:spcPct val="80000"/>
              </a:lnSpc>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ssthresh</a:t>
            </a:r>
            <a:r>
              <a:rPr lang="en-US" altLang="zh-CN" sz="1600" dirty="0">
                <a:latin typeface="Calibri" panose="020F0502020204030204" pitchFamily="34" charset="0"/>
                <a:ea typeface="ＭＳ Ｐゴシック" panose="020B0600070205080204" pitchFamily="34" charset="-128"/>
              </a:rPr>
              <a:t> = initial value;</a:t>
            </a:r>
          </a:p>
          <a:p>
            <a:pPr eaLnBrk="1" hangingPunct="1">
              <a:lnSpc>
                <a:spcPct val="80000"/>
              </a:lnSpc>
              <a:buFont typeface="Wingdings" panose="05000000000000000000" pitchFamily="2" charset="2"/>
              <a:buNone/>
            </a:pPr>
            <a:r>
              <a:rPr lang="en-US" altLang="zh-CN" sz="1600" b="1" dirty="0">
                <a:latin typeface="Calibri" panose="020F0502020204030204" pitchFamily="34" charset="0"/>
                <a:ea typeface="ＭＳ Ｐゴシック" panose="020B0600070205080204" pitchFamily="34" charset="-128"/>
              </a:rPr>
              <a:t>New </a:t>
            </a:r>
            <a:r>
              <a:rPr lang="en-US" altLang="zh-CN" sz="1600" b="1" dirty="0" err="1">
                <a:latin typeface="Calibri" panose="020F0502020204030204" pitchFamily="34" charset="0"/>
                <a:ea typeface="ＭＳ Ｐゴシック" panose="020B0600070205080204" pitchFamily="34" charset="-128"/>
              </a:rPr>
              <a:t>ack</a:t>
            </a:r>
            <a:r>
              <a:rPr lang="en-US" altLang="zh-CN" sz="1600" b="1" dirty="0">
                <a:latin typeface="Calibri" panose="020F0502020204030204" pitchFamily="34" charset="0"/>
                <a:ea typeface="ＭＳ Ｐゴシック" panose="020B0600070205080204" pitchFamily="34" charset="-128"/>
              </a:rPr>
              <a:t> received:</a:t>
            </a:r>
            <a:endParaRPr lang="en-US" altLang="zh-CN" sz="1600" dirty="0">
              <a:latin typeface="Calibri" panose="020F0502020204030204" pitchFamily="34" charset="0"/>
              <a:ea typeface="ＭＳ Ｐゴシック" panose="020B0600070205080204" pitchFamily="34" charset="-128"/>
            </a:endParaRP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if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&lt; </a:t>
            </a:r>
            <a:r>
              <a:rPr lang="en-US" altLang="zh-CN" sz="1600" dirty="0" err="1">
                <a:latin typeface="Calibri" panose="020F0502020204030204" pitchFamily="34" charset="0"/>
                <a:ea typeface="ＭＳ Ｐゴシック" panose="020B0600070205080204" pitchFamily="34" charset="-128"/>
              </a:rPr>
              <a:t>ssthresh</a:t>
            </a:r>
            <a:r>
              <a:rPr lang="en-US" altLang="zh-CN" sz="1600" dirty="0">
                <a:latin typeface="Calibri" panose="020F0502020204030204" pitchFamily="34" charset="0"/>
                <a:ea typeface="ＭＳ Ｐゴシック" panose="020B0600070205080204" pitchFamily="34" charset="-128"/>
              </a:rPr>
              <a:t>) </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 Slow Start*/</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+ 1;</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else</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 Congestion Avoidance */</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+ 1/</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a:t>
            </a:r>
          </a:p>
          <a:p>
            <a:pPr eaLnBrk="1" hangingPunct="1">
              <a:lnSpc>
                <a:spcPct val="80000"/>
              </a:lnSpc>
              <a:buFont typeface="Wingdings" panose="05000000000000000000" pitchFamily="2" charset="2"/>
              <a:buNone/>
            </a:pPr>
            <a:r>
              <a:rPr lang="en-US" altLang="zh-CN" sz="1600" b="1" dirty="0">
                <a:latin typeface="Calibri" panose="020F0502020204030204" pitchFamily="34" charset="0"/>
                <a:ea typeface="ＭＳ Ｐゴシック" panose="020B0600070205080204" pitchFamily="34" charset="-128"/>
              </a:rPr>
              <a:t>Timeout:</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 Multiplicative decrease */</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ssthresh</a:t>
            </a:r>
            <a:r>
              <a:rPr lang="en-US" altLang="zh-CN" sz="1600" dirty="0">
                <a:latin typeface="Calibri" panose="020F0502020204030204" pitchFamily="34" charset="0"/>
                <a:ea typeface="ＭＳ Ｐゴシック" panose="020B0600070205080204" pitchFamily="34" charset="-128"/>
              </a:rPr>
              <a:t> = max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/2, 2);</a:t>
            </a:r>
          </a:p>
          <a:p>
            <a:pPr eaLnBrk="1" hangingPunct="1">
              <a:lnSpc>
                <a:spcPct val="80000"/>
              </a:lnSpc>
              <a:buFont typeface="Wingdings" panose="05000000000000000000" pitchFamily="2" charset="2"/>
              <a:buNone/>
            </a:pPr>
            <a:r>
              <a:rPr lang="en-US" altLang="zh-CN" sz="1600" dirty="0">
                <a:latin typeface="Calibri" panose="020F0502020204030204" pitchFamily="34" charset="0"/>
                <a:ea typeface="ＭＳ Ｐゴシック" panose="020B0600070205080204" pitchFamily="34" charset="-128"/>
              </a:rPr>
              <a:t>	</a:t>
            </a:r>
            <a:r>
              <a:rPr lang="en-US" altLang="zh-CN" sz="1600" dirty="0" err="1">
                <a:latin typeface="Calibri" panose="020F0502020204030204" pitchFamily="34" charset="0"/>
                <a:ea typeface="ＭＳ Ｐゴシック" panose="020B0600070205080204" pitchFamily="34" charset="-128"/>
              </a:rPr>
              <a:t>cwnd</a:t>
            </a:r>
            <a:r>
              <a:rPr lang="en-US" altLang="zh-CN" sz="1600" dirty="0">
                <a:latin typeface="Calibri" panose="020F0502020204030204" pitchFamily="34" charset="0"/>
                <a:ea typeface="ＭＳ Ｐゴシック" panose="020B0600070205080204" pitchFamily="34" charset="-128"/>
              </a:rPr>
              <a:t> = 1;</a:t>
            </a:r>
          </a:p>
        </p:txBody>
      </p:sp>
      <p:sp>
        <p:nvSpPr>
          <p:cNvPr id="49" name="圆角矩形标注 48"/>
          <p:cNvSpPr/>
          <p:nvPr/>
        </p:nvSpPr>
        <p:spPr>
          <a:xfrm>
            <a:off x="1815737" y="2380248"/>
            <a:ext cx="3119991" cy="484662"/>
          </a:xfrm>
          <a:prstGeom prst="wedgeRoundRectCallout">
            <a:avLst>
              <a:gd name="adj1" fmla="val -11729"/>
              <a:gd name="adj2" fmla="val 339459"/>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拥塞窗口没有变化且没有数据发送</a:t>
            </a:r>
            <a:endParaRPr lang="en-US" altLang="zh-CN" sz="1400" kern="0" dirty="0">
              <a:solidFill>
                <a:srgbClr val="FFFFFF"/>
              </a:solidFill>
              <a:latin typeface="Arial"/>
              <a:ea typeface="黑体" panose="02010609060101010101" pitchFamily="49" charset="-122"/>
            </a:endParaRPr>
          </a:p>
        </p:txBody>
      </p:sp>
    </p:spTree>
    <p:custDataLst>
      <p:tags r:id="rId1"/>
    </p:custDataLst>
    <p:extLst>
      <p:ext uri="{BB962C8B-B14F-4D97-AF65-F5344CB8AC3E}">
        <p14:creationId xmlns:p14="http://schemas.microsoft.com/office/powerpoint/2010/main" val="2578296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up)">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ssolv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45"/>
                                        </p:tgtEl>
                                      </p:cBhvr>
                                    </p:animEffect>
                                    <p:set>
                                      <p:cBhvr>
                                        <p:cTn id="51" dur="1" fill="hold">
                                          <p:stCondLst>
                                            <p:cond delay="499"/>
                                          </p:stCondLst>
                                        </p:cTn>
                                        <p:tgtEl>
                                          <p:spTgt spid="45"/>
                                        </p:tgtEl>
                                        <p:attrNameLst>
                                          <p:attrName>style.visibility</p:attrName>
                                        </p:attrNameLst>
                                      </p:cBhvr>
                                      <p:to>
                                        <p:strVal val="hidden"/>
                                      </p:to>
                                    </p:se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dissolv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2" nodeType="clickEffect">
                                  <p:stCondLst>
                                    <p:cond delay="0"/>
                                  </p:stCondLst>
                                  <p:childTnLst>
                                    <p:animEffect transition="out" filter="fade">
                                      <p:cBhvr>
                                        <p:cTn id="84" dur="500"/>
                                        <p:tgtEl>
                                          <p:spTgt spid="44"/>
                                        </p:tgtEl>
                                      </p:cBhvr>
                                    </p:animEffect>
                                    <p:set>
                                      <p:cBhvr>
                                        <p:cTn id="85" dur="1" fill="hold">
                                          <p:stCondLst>
                                            <p:cond delay="499"/>
                                          </p:stCondLst>
                                        </p:cTn>
                                        <p:tgtEl>
                                          <p:spTgt spid="44"/>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grpId="2" nodeType="after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childTnLst>
                          </p:cTn>
                        </p:par>
                        <p:par>
                          <p:cTn id="90" fill="hold">
                            <p:stCondLst>
                              <p:cond delay="1000"/>
                            </p:stCondLst>
                            <p:childTnLst>
                              <p:par>
                                <p:cTn id="91" presetID="22" presetClass="entr" presetSubtype="4"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down)">
                                      <p:cBhvr>
                                        <p:cTn id="93" dur="500"/>
                                        <p:tgtEl>
                                          <p:spTgt spid="2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dissolve">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3" nodeType="clickEffect">
                                  <p:stCondLst>
                                    <p:cond delay="0"/>
                                  </p:stCondLst>
                                  <p:childTnLst>
                                    <p:animEffect transition="out" filter="fade">
                                      <p:cBhvr>
                                        <p:cTn id="100" dur="500"/>
                                        <p:tgtEl>
                                          <p:spTgt spid="45"/>
                                        </p:tgtEl>
                                      </p:cBhvr>
                                    </p:animEffect>
                                    <p:set>
                                      <p:cBhvr>
                                        <p:cTn id="101" dur="1" fill="hold">
                                          <p:stCondLst>
                                            <p:cond delay="499"/>
                                          </p:stCondLst>
                                        </p:cTn>
                                        <p:tgtEl>
                                          <p:spTgt spid="45"/>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left)">
                                      <p:cBhvr>
                                        <p:cTn id="105" dur="500"/>
                                        <p:tgtEl>
                                          <p:spTgt spid="4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wipe(down)">
                                      <p:cBhvr>
                                        <p:cTn id="110" dur="500"/>
                                        <p:tgtEl>
                                          <p:spTgt spid="2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dissolve">
                                      <p:cBhvr>
                                        <p:cTn id="113" dur="500"/>
                                        <p:tgtEl>
                                          <p:spTgt spid="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48"/>
                                        </p:tgtEl>
                                      </p:cBhvr>
                                    </p:animEffect>
                                    <p:set>
                                      <p:cBhvr>
                                        <p:cTn id="118" dur="1" fill="hold">
                                          <p:stCondLst>
                                            <p:cond delay="499"/>
                                          </p:stCondLst>
                                        </p:cTn>
                                        <p:tgtEl>
                                          <p:spTgt spid="48"/>
                                        </p:tgtEl>
                                        <p:attrNameLst>
                                          <p:attrName>style.visibility</p:attrName>
                                        </p:attrNameLst>
                                      </p:cBhvr>
                                      <p:to>
                                        <p:strVal val="hidden"/>
                                      </p:to>
                                    </p:set>
                                  </p:childTnLst>
                                </p:cTn>
                              </p:par>
                            </p:childTnLst>
                          </p:cTn>
                        </p:par>
                        <p:par>
                          <p:cTn id="119" fill="hold">
                            <p:stCondLst>
                              <p:cond delay="500"/>
                            </p:stCondLst>
                            <p:childTnLst>
                              <p:par>
                                <p:cTn id="120" presetID="22" presetClass="entr" presetSubtype="8" fill="hold" grpId="1" nodeType="after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wipe(left)">
                                      <p:cBhvr>
                                        <p:cTn id="122" dur="500"/>
                                        <p:tgtEl>
                                          <p:spTgt spid="4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wipe(left)">
                                      <p:cBhvr>
                                        <p:cTn id="127" dur="500"/>
                                        <p:tgtEl>
                                          <p:spTgt spid="23"/>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dissolve">
                                      <p:cBhvr>
                                        <p:cTn id="130" dur="500"/>
                                        <p:tgtEl>
                                          <p:spTgt spid="3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wipe(left)">
                                      <p:cBhvr>
                                        <p:cTn id="135" dur="500"/>
                                        <p:tgtEl>
                                          <p:spTgt spid="25"/>
                                        </p:tgtEl>
                                      </p:cBhvr>
                                    </p:animEffect>
                                  </p:childTnLst>
                                </p:cTn>
                              </p:par>
                            </p:childTnLst>
                          </p:cTn>
                        </p:par>
                        <p:par>
                          <p:cTn id="136" fill="hold">
                            <p:stCondLst>
                              <p:cond delay="500"/>
                            </p:stCondLst>
                            <p:childTnLst>
                              <p:par>
                                <p:cTn id="137" presetID="22" presetClass="entr" presetSubtype="2"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wipe(right)">
                                      <p:cBhvr>
                                        <p:cTn id="139" dur="500"/>
                                        <p:tgtEl>
                                          <p:spTgt spid="3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wipe(up)">
                                      <p:cBhvr>
                                        <p:cTn id="144" dur="500"/>
                                        <p:tgtEl>
                                          <p:spTgt spid="24"/>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grpId="3" nodeType="clickEffect">
                                  <p:stCondLst>
                                    <p:cond delay="0"/>
                                  </p:stCondLst>
                                  <p:childTnLst>
                                    <p:animEffect transition="out" filter="fade">
                                      <p:cBhvr>
                                        <p:cTn id="148" dur="500"/>
                                        <p:tgtEl>
                                          <p:spTgt spid="44"/>
                                        </p:tgtEl>
                                      </p:cBhvr>
                                    </p:animEffect>
                                    <p:set>
                                      <p:cBhvr>
                                        <p:cTn id="149" dur="1" fill="hold">
                                          <p:stCondLst>
                                            <p:cond delay="499"/>
                                          </p:stCondLst>
                                        </p:cTn>
                                        <p:tgtEl>
                                          <p:spTgt spid="44"/>
                                        </p:tgtEl>
                                        <p:attrNameLst>
                                          <p:attrName>style.visibility</p:attrName>
                                        </p:attrNameLst>
                                      </p:cBhvr>
                                      <p:to>
                                        <p:strVal val="hidden"/>
                                      </p:to>
                                    </p:set>
                                  </p:childTnLst>
                                </p:cTn>
                              </p:par>
                            </p:childTnLst>
                          </p:cTn>
                        </p:par>
                        <p:par>
                          <p:cTn id="150" fill="hold">
                            <p:stCondLst>
                              <p:cond delay="500"/>
                            </p:stCondLst>
                            <p:childTnLst>
                              <p:par>
                                <p:cTn id="151" presetID="22" presetClass="entr" presetSubtype="8" fill="hold" grpId="4" nodeType="after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wipe(left)">
                                      <p:cBhvr>
                                        <p:cTn id="153" dur="500"/>
                                        <p:tgtEl>
                                          <p:spTgt spid="45"/>
                                        </p:tgtEl>
                                      </p:cBhvr>
                                    </p:animEffect>
                                  </p:childTnLst>
                                </p:cTn>
                              </p:par>
                            </p:childTnLst>
                          </p:cTn>
                        </p:par>
                        <p:par>
                          <p:cTn id="154" fill="hold">
                            <p:stCondLst>
                              <p:cond delay="1000"/>
                            </p:stCondLst>
                            <p:childTnLst>
                              <p:par>
                                <p:cTn id="155" presetID="22" presetClass="entr" presetSubtype="4" fill="hold" grpId="0" nodeType="afterEffect">
                                  <p:stCondLst>
                                    <p:cond delay="0"/>
                                  </p:stCondLst>
                                  <p:childTnLst>
                                    <p:set>
                                      <p:cBhvr>
                                        <p:cTn id="156" dur="1" fill="hold">
                                          <p:stCondLst>
                                            <p:cond delay="0"/>
                                          </p:stCondLst>
                                        </p:cTn>
                                        <p:tgtEl>
                                          <p:spTgt spid="26"/>
                                        </p:tgtEl>
                                        <p:attrNameLst>
                                          <p:attrName>style.visibility</p:attrName>
                                        </p:attrNameLst>
                                      </p:cBhvr>
                                      <p:to>
                                        <p:strVal val="visible"/>
                                      </p:to>
                                    </p:set>
                                    <p:animEffect transition="in" filter="wipe(down)">
                                      <p:cBhvr>
                                        <p:cTn id="157" dur="500"/>
                                        <p:tgtEl>
                                          <p:spTgt spid="2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dissolve">
                                      <p:cBhvr>
                                        <p:cTn id="160" dur="500"/>
                                        <p:tgtEl>
                                          <p:spTgt spid="35"/>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5" nodeType="clickEffect">
                                  <p:stCondLst>
                                    <p:cond delay="0"/>
                                  </p:stCondLst>
                                  <p:childTnLst>
                                    <p:animEffect transition="out" filter="fade">
                                      <p:cBhvr>
                                        <p:cTn id="164" dur="500"/>
                                        <p:tgtEl>
                                          <p:spTgt spid="45"/>
                                        </p:tgtEl>
                                      </p:cBhvr>
                                    </p:animEffect>
                                    <p:set>
                                      <p:cBhvr>
                                        <p:cTn id="165" dur="1" fill="hold">
                                          <p:stCondLst>
                                            <p:cond delay="499"/>
                                          </p:stCondLst>
                                        </p:cTn>
                                        <p:tgtEl>
                                          <p:spTgt spid="45"/>
                                        </p:tgtEl>
                                        <p:attrNameLst>
                                          <p:attrName>style.visibility</p:attrName>
                                        </p:attrNameLst>
                                      </p:cBhvr>
                                      <p:to>
                                        <p:strVal val="hidden"/>
                                      </p:to>
                                    </p:set>
                                  </p:childTnLst>
                                </p:cTn>
                              </p:par>
                            </p:childTnLst>
                          </p:cTn>
                        </p:par>
                        <p:par>
                          <p:cTn id="166" fill="hold">
                            <p:stCondLst>
                              <p:cond delay="500"/>
                            </p:stCondLst>
                            <p:childTnLst>
                              <p:par>
                                <p:cTn id="167" presetID="22" presetClass="entr" presetSubtype="8" fill="hold" grpId="2" nodeType="after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childTnLst>
                          </p:cTn>
                        </p:par>
                        <p:par>
                          <p:cTn id="170" fill="hold">
                            <p:stCondLst>
                              <p:cond delay="1000"/>
                            </p:stCondLst>
                            <p:childTnLst>
                              <p:par>
                                <p:cTn id="171" presetID="22" presetClass="entr" presetSubtype="4" fill="hold" grpId="0" nodeType="afterEffect">
                                  <p:stCondLst>
                                    <p:cond delay="0"/>
                                  </p:stCondLst>
                                  <p:childTnLst>
                                    <p:set>
                                      <p:cBhvr>
                                        <p:cTn id="172" dur="1" fill="hold">
                                          <p:stCondLst>
                                            <p:cond delay="0"/>
                                          </p:stCondLst>
                                        </p:cTn>
                                        <p:tgtEl>
                                          <p:spTgt spid="27"/>
                                        </p:tgtEl>
                                        <p:attrNameLst>
                                          <p:attrName>style.visibility</p:attrName>
                                        </p:attrNameLst>
                                      </p:cBhvr>
                                      <p:to>
                                        <p:strVal val="visible"/>
                                      </p:to>
                                    </p:set>
                                    <p:animEffect transition="in" filter="wipe(down)">
                                      <p:cBhvr>
                                        <p:cTn id="173" dur="500"/>
                                        <p:tgtEl>
                                          <p:spTgt spid="2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37"/>
                                        </p:tgtEl>
                                        <p:attrNameLst>
                                          <p:attrName>style.visibility</p:attrName>
                                        </p:attrNameLst>
                                      </p:cBhvr>
                                      <p:to>
                                        <p:strVal val="visible"/>
                                      </p:to>
                                    </p:set>
                                    <p:animEffect transition="in" filter="dissolve">
                                      <p:cBhvr>
                                        <p:cTn id="176" dur="500"/>
                                        <p:tgtEl>
                                          <p:spTgt spid="37"/>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wipe(down)">
                                      <p:cBhvr>
                                        <p:cTn id="1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animBg="1"/>
      <p:bldP spid="32" grpId="0"/>
      <p:bldP spid="33" grpId="0" animBg="1"/>
      <p:bldP spid="34" grpId="0"/>
      <p:bldP spid="35" grpId="0"/>
      <p:bldP spid="36" grpId="0"/>
      <p:bldP spid="37" grpId="0"/>
      <p:bldP spid="44" grpId="0" animBg="1"/>
      <p:bldP spid="44" grpId="1" animBg="1"/>
      <p:bldP spid="44" grpId="2" animBg="1"/>
      <p:bldP spid="44" grpId="3" animBg="1"/>
      <p:bldP spid="45" grpId="0" animBg="1"/>
      <p:bldP spid="45" grpId="1" animBg="1"/>
      <p:bldP spid="45" grpId="2" animBg="1"/>
      <p:bldP spid="45" grpId="3" animBg="1"/>
      <p:bldP spid="45" grpId="4" animBg="1"/>
      <p:bldP spid="45" grpId="5" animBg="1"/>
      <p:bldP spid="46" grpId="0" animBg="1"/>
      <p:bldP spid="46" grpId="1" animBg="1"/>
      <p:bldP spid="48" grpId="0" animBg="1"/>
      <p:bldP spid="48" grpId="1" animBg="1"/>
      <p:bldP spid="48" grpId="2" animBg="1"/>
      <p:bldP spid="47" grpId="0"/>
      <p:bldP spid="49" grpId="0" animBg="1"/>
    </p:bld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快重传</a:t>
            </a:r>
            <a:r>
              <a:rPr lang="en-US" altLang="zh-CN" dirty="0"/>
              <a:t>+</a:t>
            </a:r>
            <a:r>
              <a:rPr lang="zh-CN" altLang="en-US" dirty="0"/>
              <a:t>快恢复</a:t>
            </a:r>
            <a:r>
              <a:rPr lang="en-US" altLang="zh-CN" dirty="0"/>
              <a:t> </a:t>
            </a:r>
          </a:p>
        </p:txBody>
      </p:sp>
      <p:sp>
        <p:nvSpPr>
          <p:cNvPr id="3" name="内容占位符 2"/>
          <p:cNvSpPr>
            <a:spLocks noGrp="1"/>
          </p:cNvSpPr>
          <p:nvPr>
            <p:ph idx="1"/>
          </p:nvPr>
        </p:nvSpPr>
        <p:spPr>
          <a:xfrm>
            <a:off x="457199" y="1444978"/>
            <a:ext cx="8579555" cy="5151765"/>
          </a:xfrm>
        </p:spPr>
        <p:txBody>
          <a:bodyPr/>
          <a:lstStyle/>
          <a:p>
            <a:r>
              <a:rPr lang="zh-CN" altLang="en-US" dirty="0"/>
              <a:t>快重传</a:t>
            </a:r>
            <a:r>
              <a:rPr lang="en-US" altLang="zh-CN" dirty="0"/>
              <a:t>(</a:t>
            </a:r>
            <a:r>
              <a:rPr lang="en-US" altLang="zh-CN" dirty="0">
                <a:ea typeface="ＭＳ Ｐゴシック" panose="020B0600070205080204" pitchFamily="34" charset="-128"/>
              </a:rPr>
              <a:t>Fast Retransmit</a:t>
            </a:r>
            <a:r>
              <a:rPr lang="en-US" altLang="zh-CN" dirty="0"/>
              <a:t>)</a:t>
            </a:r>
            <a:endParaRPr lang="zh-CN" altLang="en-US" dirty="0"/>
          </a:p>
          <a:p>
            <a:pPr marL="648000" lvl="1" indent="-216000">
              <a:lnSpc>
                <a:spcPct val="150000"/>
              </a:lnSpc>
              <a:spcBef>
                <a:spcPts val="0"/>
              </a:spcBef>
            </a:pPr>
            <a:r>
              <a:rPr lang="zh-CN" altLang="en-US" sz="1800" dirty="0"/>
              <a:t>收到</a:t>
            </a:r>
            <a:r>
              <a:rPr lang="en-US" altLang="zh-CN" sz="1800" dirty="0"/>
              <a:t>3</a:t>
            </a:r>
            <a:r>
              <a:rPr lang="zh-CN" altLang="en-US" sz="1800" dirty="0"/>
              <a:t>个重复</a:t>
            </a:r>
            <a:r>
              <a:rPr lang="en-US" altLang="zh-CN" sz="1800" dirty="0"/>
              <a:t>ACK</a:t>
            </a:r>
            <a:r>
              <a:rPr lang="zh-CN" altLang="en-US" sz="1800" dirty="0"/>
              <a:t>立即触发重传</a:t>
            </a:r>
            <a:endParaRPr lang="en-US" altLang="zh-CN" sz="1800" dirty="0"/>
          </a:p>
          <a:p>
            <a:pPr>
              <a:spcBef>
                <a:spcPts val="1800"/>
              </a:spcBef>
            </a:pPr>
            <a:r>
              <a:rPr lang="zh-CN" altLang="en-US" dirty="0"/>
              <a:t>快恢复 </a:t>
            </a:r>
            <a:r>
              <a:rPr lang="en-US" altLang="zh-CN" dirty="0"/>
              <a:t>(</a:t>
            </a:r>
            <a:r>
              <a:rPr lang="en-US" altLang="zh-CN" dirty="0">
                <a:ea typeface="ＭＳ Ｐゴシック" panose="020B0600070205080204" pitchFamily="34" charset="-128"/>
              </a:rPr>
              <a:t>Fast Recovery</a:t>
            </a:r>
            <a:r>
              <a:rPr lang="en-US" altLang="zh-CN" dirty="0"/>
              <a:t>)</a:t>
            </a:r>
            <a:endParaRPr lang="zh-CN" altLang="en-US" dirty="0"/>
          </a:p>
          <a:p>
            <a:pPr marL="648000" lvl="1" indent="-216000">
              <a:lnSpc>
                <a:spcPct val="150000"/>
              </a:lnSpc>
              <a:spcBef>
                <a:spcPts val="0"/>
              </a:spcBef>
            </a:pPr>
            <a:r>
              <a:rPr lang="zh-CN" altLang="en-US" sz="1800" dirty="0"/>
              <a:t>在快重传之后</a:t>
            </a:r>
            <a:endParaRPr lang="en-US" altLang="zh-CN" sz="1800" dirty="0"/>
          </a:p>
          <a:p>
            <a:pPr marL="900000" lvl="2" indent="-216000">
              <a:lnSpc>
                <a:spcPct val="150000"/>
              </a:lnSpc>
              <a:spcBef>
                <a:spcPts val="0"/>
              </a:spcBef>
            </a:pPr>
            <a:r>
              <a:rPr lang="en-US" altLang="zh-CN" dirty="0" err="1"/>
              <a:t>Ssthresh</a:t>
            </a:r>
            <a:r>
              <a:rPr lang="zh-CN" altLang="en-US" dirty="0"/>
              <a:t>减小为当前</a:t>
            </a:r>
            <a:r>
              <a:rPr lang="en-US" altLang="zh-CN" dirty="0" err="1"/>
              <a:t>cwnd</a:t>
            </a:r>
            <a:r>
              <a:rPr lang="zh-CN" altLang="en-US" dirty="0"/>
              <a:t>的一半：</a:t>
            </a:r>
            <a:r>
              <a:rPr lang="en-US" altLang="zh-CN" dirty="0" err="1"/>
              <a:t>ssthresh</a:t>
            </a:r>
            <a:r>
              <a:rPr lang="en-US" altLang="zh-CN" dirty="0"/>
              <a:t> = </a:t>
            </a:r>
            <a:r>
              <a:rPr lang="en-US" altLang="zh-CN" dirty="0" err="1"/>
              <a:t>cwnd</a:t>
            </a:r>
            <a:r>
              <a:rPr lang="en-US" altLang="zh-CN" dirty="0"/>
              <a:t> / 2</a:t>
            </a:r>
          </a:p>
          <a:p>
            <a:pPr marL="900000" lvl="2" indent="-216000">
              <a:lnSpc>
                <a:spcPct val="150000"/>
              </a:lnSpc>
              <a:spcBef>
                <a:spcPts val="0"/>
              </a:spcBef>
            </a:pPr>
            <a:r>
              <a:rPr lang="zh-CN" altLang="en-US" dirty="0"/>
              <a:t>新拥塞窗口 </a:t>
            </a:r>
            <a:r>
              <a:rPr lang="en-US" altLang="zh-CN" dirty="0" err="1"/>
              <a:t>cwnd</a:t>
            </a:r>
            <a:r>
              <a:rPr lang="en-US" altLang="zh-CN" dirty="0"/>
              <a:t> =  </a:t>
            </a:r>
            <a:r>
              <a:rPr lang="zh-CN" altLang="en-US" dirty="0"/>
              <a:t>新的 </a:t>
            </a:r>
            <a:r>
              <a:rPr lang="en-US" altLang="zh-CN" dirty="0" err="1"/>
              <a:t>ssthresh</a:t>
            </a:r>
            <a:r>
              <a:rPr lang="en-US" altLang="zh-CN" dirty="0"/>
              <a:t> </a:t>
            </a:r>
          </a:p>
          <a:p>
            <a:pPr marL="1188000" lvl="3" indent="-216000">
              <a:spcBef>
                <a:spcPts val="0"/>
              </a:spcBef>
            </a:pPr>
            <a:r>
              <a:rPr lang="zh-CN" altLang="en-US" sz="1800" dirty="0"/>
              <a:t>不将</a:t>
            </a:r>
            <a:r>
              <a:rPr lang="en-US" altLang="zh-CN" sz="1800" dirty="0" err="1"/>
              <a:t>cwnd</a:t>
            </a:r>
            <a:r>
              <a:rPr lang="zh-CN" altLang="en-US" sz="1800" dirty="0"/>
              <a:t>减为最小值，而是减小一半</a:t>
            </a:r>
          </a:p>
          <a:p>
            <a:pPr marL="900000" lvl="2" indent="-216000">
              <a:lnSpc>
                <a:spcPct val="150000"/>
              </a:lnSpc>
              <a:spcBef>
                <a:spcPts val="0"/>
              </a:spcBef>
            </a:pPr>
            <a:r>
              <a:rPr lang="zh-CN" altLang="en-US" dirty="0"/>
              <a:t>执行拥塞避免 </a:t>
            </a:r>
            <a:r>
              <a:rPr lang="en-US" altLang="zh-CN" dirty="0"/>
              <a:t>(AIMD)</a:t>
            </a:r>
            <a:r>
              <a:rPr lang="zh-CN" altLang="en-US" dirty="0"/>
              <a:t>，使</a:t>
            </a:r>
            <a:r>
              <a:rPr lang="en-US" altLang="zh-CN" dirty="0" err="1"/>
              <a:t>cwnd</a:t>
            </a:r>
            <a:r>
              <a:rPr lang="zh-CN" altLang="en-US" dirty="0"/>
              <a:t>缓慢线性增大</a:t>
            </a:r>
            <a:endParaRPr lang="en-US" altLang="zh-CN" dirty="0"/>
          </a:p>
          <a:p>
            <a:pPr marL="634932" lvl="1" indent="-216000">
              <a:lnSpc>
                <a:spcPct val="150000"/>
              </a:lnSpc>
              <a:spcBef>
                <a:spcPts val="0"/>
              </a:spcBef>
            </a:pPr>
            <a:r>
              <a:rPr lang="zh-CN" altLang="en-US" dirty="0"/>
              <a:t>退出条件</a:t>
            </a:r>
            <a:endParaRPr lang="en-US" altLang="zh-CN" dirty="0"/>
          </a:p>
          <a:p>
            <a:pPr marL="900000" lvl="2" indent="-216000">
              <a:lnSpc>
                <a:spcPct val="150000"/>
              </a:lnSpc>
              <a:spcBef>
                <a:spcPts val="0"/>
              </a:spcBef>
            </a:pPr>
            <a:r>
              <a:rPr lang="zh-CN" altLang="en-US" dirty="0"/>
              <a:t>快恢复过程中若出现超时，</a:t>
            </a:r>
            <a:r>
              <a:rPr lang="en-US" altLang="zh-CN" dirty="0" err="1"/>
              <a:t>cwnd</a:t>
            </a:r>
            <a:r>
              <a:rPr lang="en-US" altLang="zh-CN" dirty="0"/>
              <a:t>=1</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pic>
        <p:nvPicPr>
          <p:cNvPr id="14" name="图片 13"/>
          <p:cNvPicPr>
            <a:picLocks noChangeAspect="1"/>
          </p:cNvPicPr>
          <p:nvPr/>
        </p:nvPicPr>
        <p:blipFill>
          <a:blip r:embed="rId4"/>
          <a:stretch>
            <a:fillRect/>
          </a:stretch>
        </p:blipFill>
        <p:spPr>
          <a:xfrm>
            <a:off x="5704551" y="-12498"/>
            <a:ext cx="3439005" cy="3639058"/>
          </a:xfrm>
          <a:prstGeom prst="rect">
            <a:avLst/>
          </a:prstGeom>
        </p:spPr>
      </p:pic>
    </p:spTree>
    <p:custDataLst>
      <p:tags r:id="rId1"/>
    </p:custDataLst>
    <p:extLst>
      <p:ext uri="{BB962C8B-B14F-4D97-AF65-F5344CB8AC3E}">
        <p14:creationId xmlns:p14="http://schemas.microsoft.com/office/powerpoint/2010/main" val="326665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dissolv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dissolv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快重传</a:t>
            </a:r>
            <a:r>
              <a:rPr lang="en-US" altLang="zh-CN" dirty="0"/>
              <a:t>+</a:t>
            </a:r>
            <a:r>
              <a:rPr lang="zh-CN" altLang="en-US" dirty="0"/>
              <a:t>快恢复</a:t>
            </a:r>
            <a:r>
              <a:rPr lang="en-US" altLang="zh-CN" dirty="0"/>
              <a:t> </a:t>
            </a:r>
          </a:p>
        </p:txBody>
      </p:sp>
      <p:sp>
        <p:nvSpPr>
          <p:cNvPr id="3" name="内容占位符 2"/>
          <p:cNvSpPr>
            <a:spLocks noGrp="1"/>
          </p:cNvSpPr>
          <p:nvPr>
            <p:ph idx="1"/>
          </p:nvPr>
        </p:nvSpPr>
        <p:spPr>
          <a:xfrm>
            <a:off x="457199" y="1719328"/>
            <a:ext cx="8579555" cy="1717583"/>
          </a:xfrm>
        </p:spPr>
        <p:txBody>
          <a:bodyPr/>
          <a:lstStyle/>
          <a:p>
            <a:r>
              <a:rPr lang="zh-CN" altLang="en-US" sz="2000" dirty="0"/>
              <a:t>减少了慢启动</a:t>
            </a:r>
            <a:endParaRPr lang="en-US" altLang="zh-CN" dirty="0"/>
          </a:p>
          <a:p>
            <a:r>
              <a:rPr lang="zh-CN" altLang="en-US" sz="2000" dirty="0"/>
              <a:t>减少了由于等待超时引起的连接无效 </a:t>
            </a:r>
            <a:r>
              <a:rPr lang="en-US" altLang="zh-CN" sz="2000" dirty="0"/>
              <a:t>(</a:t>
            </a:r>
            <a:r>
              <a:rPr lang="en-US" altLang="zh-CN" sz="2000" dirty="0" err="1"/>
              <a:t>cwnd</a:t>
            </a:r>
            <a:r>
              <a:rPr lang="zh-CN" altLang="en-US" sz="2000" dirty="0"/>
              <a:t>不变且无数据发送</a:t>
            </a:r>
            <a:r>
              <a:rPr lang="en-US" altLang="zh-CN" sz="2000" dirty="0"/>
              <a:t>) </a:t>
            </a:r>
            <a:r>
              <a:rPr lang="zh-CN" altLang="en-US" sz="2000" dirty="0"/>
              <a:t>时间</a:t>
            </a:r>
            <a:endParaRPr lang="en-US" altLang="zh-CN" sz="2000" dirty="0"/>
          </a:p>
          <a:p>
            <a:r>
              <a:rPr lang="zh-CN" altLang="en-US" sz="2000" dirty="0"/>
              <a:t>可以达到稳态，且稳态时</a:t>
            </a:r>
            <a:r>
              <a:rPr lang="en-US" altLang="zh-CN" sz="2000" dirty="0" err="1"/>
              <a:t>cwnd</a:t>
            </a:r>
            <a:r>
              <a:rPr lang="zh-CN" altLang="en-US" sz="2000" dirty="0"/>
              <a:t>会在最优值附近摆动</a:t>
            </a:r>
            <a:endParaRPr lang="en-US" altLang="zh-CN" sz="2000" dirty="0"/>
          </a:p>
          <a:p>
            <a:endParaRPr lang="zh-CN" altLang="en-US"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27" name="组合 26"/>
          <p:cNvGrpSpPr/>
          <p:nvPr/>
        </p:nvGrpSpPr>
        <p:grpSpPr>
          <a:xfrm>
            <a:off x="659040" y="4094751"/>
            <a:ext cx="7913075" cy="2687048"/>
            <a:chOff x="659040" y="4094751"/>
            <a:chExt cx="7913075" cy="2687048"/>
          </a:xfrm>
        </p:grpSpPr>
        <p:sp>
          <p:nvSpPr>
            <p:cNvPr id="6" name="Line 4"/>
            <p:cNvSpPr>
              <a:spLocks noChangeShapeType="1"/>
            </p:cNvSpPr>
            <p:nvPr/>
          </p:nvSpPr>
          <p:spPr bwMode="auto">
            <a:xfrm>
              <a:off x="1360715" y="4094751"/>
              <a:ext cx="0" cy="2286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7" name="Line 5"/>
            <p:cNvSpPr>
              <a:spLocks noChangeShapeType="1"/>
            </p:cNvSpPr>
            <p:nvPr/>
          </p:nvSpPr>
          <p:spPr bwMode="auto">
            <a:xfrm>
              <a:off x="1360715" y="6380751"/>
              <a:ext cx="70866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8" name="Rectangle 6"/>
            <p:cNvSpPr>
              <a:spLocks noChangeArrowheads="1"/>
            </p:cNvSpPr>
            <p:nvPr/>
          </p:nvSpPr>
          <p:spPr bwMode="auto">
            <a:xfrm>
              <a:off x="7913280" y="6411825"/>
              <a:ext cx="65883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a:latin typeface="Calibri" panose="020F0502020204030204" pitchFamily="34" charset="0"/>
                </a:rPr>
                <a:t>Time</a:t>
              </a:r>
            </a:p>
          </p:txBody>
        </p:sp>
        <p:sp>
          <p:nvSpPr>
            <p:cNvPr id="9" name="Rectangle 7"/>
            <p:cNvSpPr>
              <a:spLocks noChangeArrowheads="1"/>
            </p:cNvSpPr>
            <p:nvPr/>
          </p:nvSpPr>
          <p:spPr bwMode="auto">
            <a:xfrm>
              <a:off x="659040" y="4116976"/>
              <a:ext cx="7005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err="1">
                  <a:latin typeface="Calibri" panose="020F0502020204030204" pitchFamily="34" charset="0"/>
                </a:rPr>
                <a:t>cwnd</a:t>
              </a:r>
              <a:endParaRPr lang="en-US" altLang="zh-CN" sz="1800" b="1" dirty="0">
                <a:latin typeface="Calibri" panose="020F0502020204030204" pitchFamily="34" charset="0"/>
              </a:endParaRPr>
            </a:p>
          </p:txBody>
        </p:sp>
        <p:sp>
          <p:nvSpPr>
            <p:cNvPr id="10" name="Arc 8"/>
            <p:cNvSpPr>
              <a:spLocks/>
            </p:cNvSpPr>
            <p:nvPr/>
          </p:nvSpPr>
          <p:spPr bwMode="auto">
            <a:xfrm>
              <a:off x="1360715" y="4475751"/>
              <a:ext cx="1524000" cy="19050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Calibri" panose="020F0502020204030204" pitchFamily="34" charset="0"/>
              </a:endParaRPr>
            </a:p>
          </p:txBody>
        </p:sp>
        <p:sp>
          <p:nvSpPr>
            <p:cNvPr id="11" name="Line 9"/>
            <p:cNvSpPr>
              <a:spLocks noChangeShapeType="1"/>
            </p:cNvSpPr>
            <p:nvPr/>
          </p:nvSpPr>
          <p:spPr bwMode="auto">
            <a:xfrm>
              <a:off x="2884715" y="4551951"/>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2" name="Line 10"/>
            <p:cNvSpPr>
              <a:spLocks noChangeShapeType="1"/>
            </p:cNvSpPr>
            <p:nvPr/>
          </p:nvSpPr>
          <p:spPr bwMode="auto">
            <a:xfrm flipV="1">
              <a:off x="2884715" y="5009151"/>
              <a:ext cx="1143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3" name="Line 11"/>
            <p:cNvSpPr>
              <a:spLocks noChangeShapeType="1"/>
            </p:cNvSpPr>
            <p:nvPr/>
          </p:nvSpPr>
          <p:spPr bwMode="auto">
            <a:xfrm>
              <a:off x="4027715" y="5009151"/>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4" name="Line 12"/>
            <p:cNvSpPr>
              <a:spLocks noChangeShapeType="1"/>
            </p:cNvSpPr>
            <p:nvPr/>
          </p:nvSpPr>
          <p:spPr bwMode="auto">
            <a:xfrm flipV="1">
              <a:off x="4027715" y="5009151"/>
              <a:ext cx="23622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5" name="Rectangle 13"/>
            <p:cNvSpPr>
              <a:spLocks noChangeArrowheads="1"/>
            </p:cNvSpPr>
            <p:nvPr/>
          </p:nvSpPr>
          <p:spPr bwMode="auto">
            <a:xfrm>
              <a:off x="1622653" y="5259976"/>
              <a:ext cx="102900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600" b="0" dirty="0">
                  <a:latin typeface="Calibri" panose="020F0502020204030204" pitchFamily="34" charset="0"/>
                </a:rPr>
                <a:t>Slow Start</a:t>
              </a:r>
            </a:p>
          </p:txBody>
        </p:sp>
        <p:sp>
          <p:nvSpPr>
            <p:cNvPr id="16" name="Rectangle 14"/>
            <p:cNvSpPr>
              <a:spLocks noChangeArrowheads="1"/>
            </p:cNvSpPr>
            <p:nvPr/>
          </p:nvSpPr>
          <p:spPr bwMode="auto">
            <a:xfrm>
              <a:off x="4796064" y="5053601"/>
              <a:ext cx="65723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600" b="0" dirty="0">
                  <a:latin typeface="Calibri" panose="020F0502020204030204" pitchFamily="34" charset="0"/>
                </a:rPr>
                <a:t>AIMD</a:t>
              </a:r>
            </a:p>
          </p:txBody>
        </p:sp>
        <p:sp>
          <p:nvSpPr>
            <p:cNvPr id="17" name="Line 15"/>
            <p:cNvSpPr>
              <a:spLocks noChangeShapeType="1"/>
            </p:cNvSpPr>
            <p:nvPr/>
          </p:nvSpPr>
          <p:spPr bwMode="auto">
            <a:xfrm>
              <a:off x="6389915" y="5009151"/>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8" name="Line 16"/>
            <p:cNvSpPr>
              <a:spLocks noChangeShapeType="1"/>
            </p:cNvSpPr>
            <p:nvPr/>
          </p:nvSpPr>
          <p:spPr bwMode="auto">
            <a:xfrm flipV="1">
              <a:off x="6389915" y="5390151"/>
              <a:ext cx="1143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19" name="Line 17"/>
            <p:cNvSpPr>
              <a:spLocks noChangeShapeType="1"/>
            </p:cNvSpPr>
            <p:nvPr/>
          </p:nvSpPr>
          <p:spPr bwMode="auto">
            <a:xfrm flipH="1" flipV="1">
              <a:off x="2887889" y="5482891"/>
              <a:ext cx="762000" cy="457200"/>
            </a:xfrm>
            <a:prstGeom prst="line">
              <a:avLst/>
            </a:prstGeom>
            <a:noFill/>
            <a:ln w="254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latin typeface="Calibri" panose="020F0502020204030204" pitchFamily="34" charset="0"/>
              </a:endParaRPr>
            </a:p>
          </p:txBody>
        </p:sp>
        <p:sp>
          <p:nvSpPr>
            <p:cNvPr id="20" name="Rectangle 18"/>
            <p:cNvSpPr>
              <a:spLocks noChangeArrowheads="1"/>
            </p:cNvSpPr>
            <p:nvPr/>
          </p:nvSpPr>
          <p:spPr bwMode="auto">
            <a:xfrm>
              <a:off x="3440341" y="6020653"/>
              <a:ext cx="289560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600" b="0" dirty="0">
                  <a:solidFill>
                    <a:schemeClr val="accent5">
                      <a:lumMod val="50000"/>
                    </a:schemeClr>
                  </a:solidFill>
                  <a:latin typeface="Calibri" panose="020F0502020204030204" pitchFamily="34" charset="0"/>
                </a:rPr>
                <a:t>Fast </a:t>
              </a:r>
              <a:r>
                <a:rPr lang="en-US" altLang="zh-CN" sz="1600" dirty="0">
                  <a:solidFill>
                    <a:schemeClr val="accent5">
                      <a:lumMod val="50000"/>
                    </a:schemeClr>
                  </a:solidFill>
                  <a:latin typeface="Calibri" panose="020F0502020204030204" pitchFamily="34" charset="0"/>
                </a:rPr>
                <a:t>Retransmit + Fast Recovery </a:t>
              </a:r>
              <a:endParaRPr lang="en-US" altLang="zh-CN" sz="1600" b="0" dirty="0">
                <a:solidFill>
                  <a:schemeClr val="accent5">
                    <a:lumMod val="50000"/>
                  </a:schemeClr>
                </a:solidFill>
                <a:latin typeface="Calibri" panose="020F0502020204030204" pitchFamily="34" charset="0"/>
              </a:endParaRPr>
            </a:p>
          </p:txBody>
        </p:sp>
        <p:sp>
          <p:nvSpPr>
            <p:cNvPr id="21" name="Rectangle 14"/>
            <p:cNvSpPr>
              <a:spLocks noChangeArrowheads="1"/>
            </p:cNvSpPr>
            <p:nvPr/>
          </p:nvSpPr>
          <p:spPr bwMode="auto">
            <a:xfrm>
              <a:off x="3065691" y="4863101"/>
              <a:ext cx="65723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600" b="0" dirty="0">
                  <a:latin typeface="Calibri" panose="020F0502020204030204" pitchFamily="34" charset="0"/>
                </a:rPr>
                <a:t>AIMD</a:t>
              </a:r>
            </a:p>
          </p:txBody>
        </p:sp>
        <p:sp>
          <p:nvSpPr>
            <p:cNvPr id="22" name="Rectangle 14"/>
            <p:cNvSpPr>
              <a:spLocks noChangeArrowheads="1"/>
            </p:cNvSpPr>
            <p:nvPr/>
          </p:nvSpPr>
          <p:spPr bwMode="auto">
            <a:xfrm>
              <a:off x="6586764" y="5221876"/>
              <a:ext cx="65723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ClrTx/>
                <a:buSzTx/>
                <a:buFontTx/>
                <a:buNone/>
              </a:pPr>
              <a:r>
                <a:rPr lang="en-US" altLang="zh-CN" sz="1600" b="0" dirty="0">
                  <a:latin typeface="Calibri" panose="020F0502020204030204" pitchFamily="34" charset="0"/>
                </a:rPr>
                <a:t>AIMD</a:t>
              </a:r>
            </a:p>
          </p:txBody>
        </p:sp>
        <p:sp>
          <p:nvSpPr>
            <p:cNvPr id="25" name="Line 17"/>
            <p:cNvSpPr>
              <a:spLocks noChangeShapeType="1"/>
            </p:cNvSpPr>
            <p:nvPr/>
          </p:nvSpPr>
          <p:spPr bwMode="auto">
            <a:xfrm flipH="1" flipV="1">
              <a:off x="4058649" y="5847351"/>
              <a:ext cx="526414" cy="173302"/>
            </a:xfrm>
            <a:prstGeom prst="line">
              <a:avLst/>
            </a:prstGeom>
            <a:noFill/>
            <a:ln w="254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latin typeface="Calibri" panose="020F0502020204030204" pitchFamily="34" charset="0"/>
              </a:endParaRPr>
            </a:p>
          </p:txBody>
        </p:sp>
        <p:sp>
          <p:nvSpPr>
            <p:cNvPr id="26" name="Line 17"/>
            <p:cNvSpPr>
              <a:spLocks noChangeShapeType="1"/>
            </p:cNvSpPr>
            <p:nvPr/>
          </p:nvSpPr>
          <p:spPr bwMode="auto">
            <a:xfrm flipV="1">
              <a:off x="5447211" y="5876727"/>
              <a:ext cx="906060" cy="143926"/>
            </a:xfrm>
            <a:prstGeom prst="line">
              <a:avLst/>
            </a:prstGeom>
            <a:noFill/>
            <a:ln w="254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latin typeface="Calibri" panose="020F0502020204030204" pitchFamily="34" charset="0"/>
              </a:endParaRPr>
            </a:p>
          </p:txBody>
        </p:sp>
      </p:grpSp>
      <p:pic>
        <p:nvPicPr>
          <p:cNvPr id="23" name="图片 22"/>
          <p:cNvPicPr>
            <a:picLocks noChangeAspect="1"/>
          </p:cNvPicPr>
          <p:nvPr/>
        </p:nvPicPr>
        <p:blipFill>
          <a:blip r:embed="rId4"/>
          <a:stretch>
            <a:fillRect/>
          </a:stretch>
        </p:blipFill>
        <p:spPr>
          <a:xfrm>
            <a:off x="4252156" y="11587"/>
            <a:ext cx="4875533" cy="2307070"/>
          </a:xfrm>
          <a:prstGeom prst="rect">
            <a:avLst/>
          </a:prstGeom>
        </p:spPr>
      </p:pic>
    </p:spTree>
    <p:custDataLst>
      <p:tags r:id="rId1"/>
    </p:custDataLst>
    <p:extLst>
      <p:ext uri="{BB962C8B-B14F-4D97-AF65-F5344CB8AC3E}">
        <p14:creationId xmlns:p14="http://schemas.microsoft.com/office/powerpoint/2010/main" val="142388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拥塞控制算法</a:t>
            </a:r>
            <a:endParaRPr lang="en-US" altLang="zh-CN" dirty="0"/>
          </a:p>
        </p:txBody>
      </p:sp>
      <p:sp>
        <p:nvSpPr>
          <p:cNvPr id="3" name="内容占位符 2"/>
          <p:cNvSpPr>
            <a:spLocks noGrp="1"/>
          </p:cNvSpPr>
          <p:nvPr>
            <p:ph idx="1"/>
          </p:nvPr>
        </p:nvSpPr>
        <p:spPr>
          <a:xfrm>
            <a:off x="457199" y="1444978"/>
            <a:ext cx="8579555" cy="3747507"/>
          </a:xfrm>
        </p:spPr>
        <p:txBody>
          <a:bodyPr/>
          <a:lstStyle/>
          <a:p>
            <a:r>
              <a:rPr lang="zh-CN" altLang="en-US" sz="2000" dirty="0"/>
              <a:t>四种 </a:t>
            </a:r>
            <a:r>
              <a:rPr lang="en-US" altLang="zh-CN" sz="2000" dirty="0"/>
              <a:t>(RFC 5681)</a:t>
            </a:r>
            <a:endParaRPr lang="zh-CN" altLang="en-US" sz="2000" dirty="0"/>
          </a:p>
          <a:p>
            <a:pPr marL="648000" lvl="1" indent="-216000">
              <a:lnSpc>
                <a:spcPct val="150000"/>
              </a:lnSpc>
              <a:spcBef>
                <a:spcPts val="0"/>
              </a:spcBef>
            </a:pPr>
            <a:r>
              <a:rPr lang="zh-CN" altLang="en-US" sz="1800" dirty="0"/>
              <a:t>慢启动 </a:t>
            </a:r>
            <a:r>
              <a:rPr lang="en-US" altLang="zh-CN" sz="1800" dirty="0"/>
              <a:t>(slow start)</a:t>
            </a:r>
          </a:p>
          <a:p>
            <a:pPr marL="648000" lvl="1" indent="-216000">
              <a:lnSpc>
                <a:spcPct val="150000"/>
              </a:lnSpc>
              <a:spcBef>
                <a:spcPts val="0"/>
              </a:spcBef>
            </a:pPr>
            <a:r>
              <a:rPr lang="zh-CN" altLang="en-US" sz="1800" dirty="0"/>
              <a:t>拥塞避免 </a:t>
            </a:r>
            <a:r>
              <a:rPr lang="en-US" altLang="zh-CN" sz="1800" dirty="0"/>
              <a:t>(AIMD)</a:t>
            </a:r>
          </a:p>
          <a:p>
            <a:pPr marL="648000" lvl="1" indent="-216000">
              <a:lnSpc>
                <a:spcPct val="150000"/>
              </a:lnSpc>
              <a:spcBef>
                <a:spcPts val="0"/>
              </a:spcBef>
            </a:pPr>
            <a:r>
              <a:rPr lang="zh-CN" altLang="en-US" sz="1800" dirty="0"/>
              <a:t>快重传 </a:t>
            </a:r>
            <a:r>
              <a:rPr lang="en-US" altLang="zh-CN" sz="1800" dirty="0"/>
              <a:t>(fast retransmit)</a:t>
            </a:r>
          </a:p>
          <a:p>
            <a:pPr marL="648000" lvl="1" indent="-216000">
              <a:lnSpc>
                <a:spcPct val="150000"/>
              </a:lnSpc>
              <a:spcBef>
                <a:spcPts val="0"/>
              </a:spcBef>
            </a:pPr>
            <a:r>
              <a:rPr lang="zh-CN" altLang="en-US" sz="1800" dirty="0"/>
              <a:t>快恢复 </a:t>
            </a:r>
            <a:r>
              <a:rPr lang="en-US" altLang="zh-CN" sz="1800" dirty="0"/>
              <a:t>(fast recovery)</a:t>
            </a:r>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extLst>
      <p:ext uri="{BB962C8B-B14F-4D97-AF65-F5344CB8AC3E}">
        <p14:creationId xmlns:p14="http://schemas.microsoft.com/office/powerpoint/2010/main" val="2779925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拥塞控制算法</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30" name="组合 29"/>
          <p:cNvGrpSpPr/>
          <p:nvPr/>
        </p:nvGrpSpPr>
        <p:grpSpPr>
          <a:xfrm>
            <a:off x="142675" y="1807909"/>
            <a:ext cx="8544125" cy="4436457"/>
            <a:chOff x="143690" y="1638092"/>
            <a:chExt cx="8544125" cy="4436457"/>
          </a:xfrm>
        </p:grpSpPr>
        <p:cxnSp>
          <p:nvCxnSpPr>
            <p:cNvPr id="45" name="直接箭头连接符 44"/>
            <p:cNvCxnSpPr/>
            <p:nvPr/>
          </p:nvCxnSpPr>
          <p:spPr>
            <a:xfrm>
              <a:off x="4296507" y="1995460"/>
              <a:ext cx="0" cy="475427"/>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4313563" y="3691633"/>
              <a:ext cx="1" cy="128357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57" name="AutoShape 5"/>
            <p:cNvSpPr>
              <a:spLocks noChangeArrowheads="1"/>
            </p:cNvSpPr>
            <p:nvPr/>
          </p:nvSpPr>
          <p:spPr bwMode="auto">
            <a:xfrm>
              <a:off x="2244513" y="4961071"/>
              <a:ext cx="4103987" cy="1113478"/>
            </a:xfrm>
            <a:prstGeom prst="flowChartProcess">
              <a:avLst/>
            </a:prstGeom>
            <a:solidFill>
              <a:schemeClr val="accent5">
                <a:lumMod val="50000"/>
              </a:schemeClr>
            </a:solidFill>
            <a:ln w="9525">
              <a:solidFill>
                <a:schemeClr val="tx1"/>
              </a:solidFill>
              <a:miter lim="800000"/>
              <a:headEnd/>
              <a:tailEnd/>
            </a:ln>
          </p:spPr>
          <p:txBody>
            <a:bodyPr wrap="none" anchor="ctr"/>
            <a:lstStyle/>
            <a:p>
              <a:pPr algn="ctr"/>
              <a:endParaRPr lang="zh-CN" altLang="zh-CN" sz="1600">
                <a:solidFill>
                  <a:schemeClr val="bg1"/>
                </a:solidFill>
                <a:latin typeface="Calibri" panose="020F0502020204030204" pitchFamily="34" charset="0"/>
                <a:ea typeface="华文楷体" panose="02010600040101010101" pitchFamily="2" charset="-122"/>
              </a:endParaRPr>
            </a:p>
          </p:txBody>
        </p:sp>
        <p:sp>
          <p:nvSpPr>
            <p:cNvPr id="58" name="TextBox 65"/>
            <p:cNvSpPr txBox="1">
              <a:spLocks noChangeArrowheads="1"/>
            </p:cNvSpPr>
            <p:nvPr/>
          </p:nvSpPr>
          <p:spPr bwMode="auto">
            <a:xfrm>
              <a:off x="143690" y="1771375"/>
              <a:ext cx="2069374" cy="646331"/>
            </a:xfrm>
            <a:prstGeom prst="rect">
              <a:avLst/>
            </a:prstGeom>
            <a:solidFill>
              <a:schemeClr val="accent6">
                <a:lumMod val="20000"/>
                <a:lumOff val="80000"/>
              </a:schemeClr>
            </a:solidFill>
            <a:ln w="9525">
              <a:solidFill>
                <a:schemeClr val="tx1"/>
              </a:solidFill>
              <a:miter lim="800000"/>
              <a:headEnd/>
              <a:tailEnd/>
            </a:ln>
          </p:spPr>
          <p:txBody>
            <a:bodyPr wrap="square">
              <a:spAutoFit/>
            </a:bodyPr>
            <a:lstStyle>
              <a:defPPr>
                <a:defRPr lang="zh-CN"/>
              </a:defPPr>
              <a:lvl1pPr algn="ctr">
                <a:defRPr>
                  <a:latin typeface="Calibri" panose="020F0502020204030204" pitchFamily="34" charset="0"/>
                  <a:ea typeface="华文楷体" panose="02010600040101010101" pitchFamily="2" charset="-122"/>
                  <a:cs typeface="Times New Roman" pitchFamily="18" charset="0"/>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en-US" altLang="zh-CN" dirty="0" err="1"/>
                <a:t>ssthresh</a:t>
              </a:r>
              <a:r>
                <a:rPr lang="en-US" altLang="zh-CN" dirty="0"/>
                <a:t> = </a:t>
              </a:r>
              <a:r>
                <a:rPr lang="en-US" altLang="zh-CN" dirty="0" err="1"/>
                <a:t>cwnd</a:t>
              </a:r>
              <a:r>
                <a:rPr lang="en-US" altLang="zh-CN" dirty="0"/>
                <a:t> / 2</a:t>
              </a:r>
            </a:p>
            <a:p>
              <a:r>
                <a:rPr lang="en-US" altLang="zh-CN" dirty="0" err="1"/>
                <a:t>cwnd</a:t>
              </a:r>
              <a:r>
                <a:rPr lang="en-US" altLang="zh-CN" dirty="0"/>
                <a:t> = 1</a:t>
              </a:r>
              <a:endParaRPr lang="zh-CN" altLang="en-US" dirty="0"/>
            </a:p>
          </p:txBody>
        </p:sp>
        <p:cxnSp>
          <p:nvCxnSpPr>
            <p:cNvPr id="59" name="肘形连接符 58"/>
            <p:cNvCxnSpPr>
              <a:stCxn id="69" idx="1"/>
              <a:endCxn id="58" idx="2"/>
            </p:cNvCxnSpPr>
            <p:nvPr/>
          </p:nvCxnSpPr>
          <p:spPr>
            <a:xfrm rot="10800000">
              <a:off x="1178377" y="2417707"/>
              <a:ext cx="1066136" cy="619805"/>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7" idx="1"/>
            </p:cNvCxnSpPr>
            <p:nvPr/>
          </p:nvCxnSpPr>
          <p:spPr>
            <a:xfrm rot="10800000">
              <a:off x="1178378" y="2982824"/>
              <a:ext cx="1066136" cy="2534987"/>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36"/>
            <p:cNvSpPr txBox="1">
              <a:spLocks noChangeArrowheads="1"/>
            </p:cNvSpPr>
            <p:nvPr/>
          </p:nvSpPr>
          <p:spPr bwMode="auto">
            <a:xfrm>
              <a:off x="6618441" y="3827608"/>
              <a:ext cx="2069374" cy="1031051"/>
            </a:xfrm>
            <a:prstGeom prst="rect">
              <a:avLst/>
            </a:prstGeom>
            <a:solidFill>
              <a:srgbClr val="4949A2"/>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ctr" eaLnBrk="1" hangingPunct="1">
                <a:spcAft>
                  <a:spcPts val="600"/>
                </a:spcAft>
              </a:pPr>
              <a:r>
                <a:rPr lang="zh-CN" altLang="en-US" sz="2000" b="1" dirty="0">
                  <a:solidFill>
                    <a:srgbClr val="FFFF00"/>
                  </a:solidFill>
                  <a:latin typeface="Calibri" panose="020F0502020204030204" pitchFamily="34" charset="0"/>
                  <a:ea typeface="华文楷体" panose="02010600040101010101" pitchFamily="2" charset="-122"/>
                </a:rPr>
                <a:t>快重传快恢复</a:t>
              </a:r>
              <a:endParaRPr lang="en-US" altLang="zh-CN" sz="2000" dirty="0">
                <a:solidFill>
                  <a:schemeClr val="bg1"/>
                </a:solidFill>
                <a:latin typeface="Calibri" panose="020F0502020204030204" pitchFamily="34" charset="0"/>
                <a:ea typeface="华文楷体" panose="02010600040101010101" pitchFamily="2" charset="-122"/>
                <a:cs typeface="Times New Roman" pitchFamily="18" charset="0"/>
              </a:endParaRPr>
            </a:p>
            <a:p>
              <a:pPr algn="ctr" eaLnBrk="1" hangingPunct="1"/>
              <a:r>
                <a:rPr lang="en-US" altLang="zh-CN" dirty="0" err="1">
                  <a:solidFill>
                    <a:schemeClr val="bg1"/>
                  </a:solidFill>
                  <a:latin typeface="Calibri" panose="020F0502020204030204" pitchFamily="34" charset="0"/>
                  <a:ea typeface="华文楷体" panose="02010600040101010101" pitchFamily="2" charset="-122"/>
                  <a:cs typeface="Times New Roman" pitchFamily="18" charset="0"/>
                </a:rPr>
                <a:t>ssthresh</a:t>
              </a:r>
              <a:r>
                <a:rPr lang="en-US" altLang="zh-CN" dirty="0">
                  <a:solidFill>
                    <a:schemeClr val="bg1"/>
                  </a:solidFill>
                  <a:latin typeface="Calibri" panose="020F0502020204030204" pitchFamily="34" charset="0"/>
                  <a:ea typeface="华文楷体" panose="02010600040101010101" pitchFamily="2" charset="-122"/>
                  <a:cs typeface="Times New Roman" pitchFamily="18" charset="0"/>
                </a:rPr>
                <a:t> = </a:t>
              </a:r>
              <a:r>
                <a:rPr lang="en-US" altLang="zh-CN" dirty="0" err="1">
                  <a:solidFill>
                    <a:schemeClr val="bg1"/>
                  </a:solidFill>
                  <a:latin typeface="Calibri" panose="020F0502020204030204" pitchFamily="34" charset="0"/>
                  <a:ea typeface="华文楷体" panose="02010600040101010101" pitchFamily="2" charset="-122"/>
                  <a:cs typeface="Times New Roman" pitchFamily="18" charset="0"/>
                </a:rPr>
                <a:t>cwnd</a:t>
              </a:r>
              <a:r>
                <a:rPr lang="en-US" altLang="zh-CN" dirty="0">
                  <a:solidFill>
                    <a:schemeClr val="bg1"/>
                  </a:solidFill>
                  <a:latin typeface="Calibri" panose="020F0502020204030204" pitchFamily="34" charset="0"/>
                  <a:ea typeface="华文楷体" panose="02010600040101010101" pitchFamily="2" charset="-122"/>
                  <a:cs typeface="Times New Roman" pitchFamily="18" charset="0"/>
                </a:rPr>
                <a:t> / 2</a:t>
              </a:r>
            </a:p>
            <a:p>
              <a:pPr algn="ctr" eaLnBrk="1" hangingPunct="1"/>
              <a:r>
                <a:rPr lang="en-US" altLang="zh-CN" dirty="0" err="1">
                  <a:solidFill>
                    <a:schemeClr val="bg1"/>
                  </a:solidFill>
                  <a:latin typeface="Calibri" panose="020F0502020204030204" pitchFamily="34" charset="0"/>
                  <a:ea typeface="华文楷体" panose="02010600040101010101" pitchFamily="2" charset="-122"/>
                  <a:cs typeface="Times New Roman" pitchFamily="18" charset="0"/>
                </a:rPr>
                <a:t>cwnd</a:t>
              </a:r>
              <a:r>
                <a:rPr lang="en-US" altLang="zh-CN" dirty="0">
                  <a:solidFill>
                    <a:schemeClr val="bg1"/>
                  </a:solidFill>
                  <a:latin typeface="Calibri" panose="020F0502020204030204" pitchFamily="34" charset="0"/>
                  <a:ea typeface="华文楷体" panose="02010600040101010101" pitchFamily="2" charset="-122"/>
                  <a:cs typeface="Times New Roman" pitchFamily="18" charset="0"/>
                </a:rPr>
                <a:t> = </a:t>
              </a:r>
              <a:r>
                <a:rPr lang="en-US" altLang="zh-CN" dirty="0" err="1">
                  <a:solidFill>
                    <a:schemeClr val="bg1"/>
                  </a:solidFill>
                  <a:latin typeface="Calibri" panose="020F0502020204030204" pitchFamily="34" charset="0"/>
                  <a:ea typeface="华文楷体" panose="02010600040101010101" pitchFamily="2" charset="-122"/>
                  <a:cs typeface="Times New Roman" pitchFamily="18" charset="0"/>
                </a:rPr>
                <a:t>ssthresh</a:t>
              </a:r>
              <a:endParaRPr lang="zh-CN" altLang="en-US" dirty="0">
                <a:solidFill>
                  <a:schemeClr val="bg1"/>
                </a:solidFill>
                <a:latin typeface="Calibri" panose="020F0502020204030204" pitchFamily="34" charset="0"/>
                <a:ea typeface="华文楷体" panose="02010600040101010101" pitchFamily="2" charset="-122"/>
                <a:cs typeface="Times New Roman" pitchFamily="18" charset="0"/>
              </a:endParaRPr>
            </a:p>
          </p:txBody>
        </p:sp>
        <p:cxnSp>
          <p:nvCxnSpPr>
            <p:cNvPr id="62" name="直接箭头连接符 61"/>
            <p:cNvCxnSpPr/>
            <p:nvPr/>
          </p:nvCxnSpPr>
          <p:spPr>
            <a:xfrm flipH="1">
              <a:off x="4312081" y="4347525"/>
              <a:ext cx="2306360"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flipV="1">
              <a:off x="6404673" y="4890270"/>
              <a:ext cx="1248456" cy="547571"/>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4" name="肘形连接符 105"/>
            <p:cNvCxnSpPr>
              <a:cxnSpLocks/>
            </p:cNvCxnSpPr>
            <p:nvPr/>
          </p:nvCxnSpPr>
          <p:spPr>
            <a:xfrm>
              <a:off x="6381131" y="3090887"/>
              <a:ext cx="1271998" cy="736721"/>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AutoShape 5"/>
            <p:cNvSpPr>
              <a:spLocks noChangeArrowheads="1"/>
            </p:cNvSpPr>
            <p:nvPr/>
          </p:nvSpPr>
          <p:spPr bwMode="auto">
            <a:xfrm>
              <a:off x="2244513" y="2457290"/>
              <a:ext cx="4103987" cy="1234344"/>
            </a:xfrm>
            <a:prstGeom prst="flowChartProcess">
              <a:avLst/>
            </a:prstGeom>
            <a:solidFill>
              <a:srgbClr val="2F2F95"/>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endParaRPr>
            </a:p>
          </p:txBody>
        </p:sp>
        <p:sp>
          <p:nvSpPr>
            <p:cNvPr id="66" name="Text Box 15"/>
            <p:cNvSpPr txBox="1">
              <a:spLocks noChangeArrowheads="1"/>
            </p:cNvSpPr>
            <p:nvPr/>
          </p:nvSpPr>
          <p:spPr bwMode="auto">
            <a:xfrm>
              <a:off x="3776625" y="245729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FFFF00"/>
                  </a:solidFill>
                  <a:latin typeface="Calibri" panose="020F0502020204030204" pitchFamily="34" charset="0"/>
                  <a:ea typeface="华文楷体" panose="02010600040101010101" pitchFamily="2" charset="-122"/>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zh-CN" altLang="en-US" sz="2000" dirty="0"/>
                <a:t>慢启动</a:t>
              </a:r>
            </a:p>
          </p:txBody>
        </p:sp>
        <p:sp>
          <p:nvSpPr>
            <p:cNvPr id="67" name="Text Box 16"/>
            <p:cNvSpPr txBox="1">
              <a:spLocks noChangeArrowheads="1"/>
            </p:cNvSpPr>
            <p:nvPr/>
          </p:nvSpPr>
          <p:spPr bwMode="auto">
            <a:xfrm>
              <a:off x="3181608" y="2777098"/>
              <a:ext cx="22297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solidFill>
                    <a:schemeClr val="bg1"/>
                  </a:solidFill>
                  <a:latin typeface="Calibri" panose="020F0502020204030204" pitchFamily="34" charset="0"/>
                  <a:ea typeface="华文楷体" panose="02010600040101010101" pitchFamily="2" charset="-122"/>
                </a:rPr>
                <a:t>拥塞窗口 </a:t>
              </a:r>
              <a:r>
                <a:rPr lang="en-US" altLang="zh-CN" dirty="0" err="1">
                  <a:solidFill>
                    <a:schemeClr val="bg1"/>
                  </a:solidFill>
                  <a:latin typeface="Calibri" panose="020F0502020204030204" pitchFamily="34" charset="0"/>
                  <a:ea typeface="华文楷体" panose="02010600040101010101" pitchFamily="2" charset="-122"/>
                </a:rPr>
                <a:t>cwnd</a:t>
              </a:r>
              <a:r>
                <a:rPr lang="en-US" altLang="zh-CN" dirty="0">
                  <a:solidFill>
                    <a:schemeClr val="bg1"/>
                  </a:solidFill>
                  <a:latin typeface="Calibri" panose="020F0502020204030204" pitchFamily="34" charset="0"/>
                  <a:ea typeface="华文楷体" panose="02010600040101010101" pitchFamily="2" charset="-122"/>
                </a:rPr>
                <a:t> =</a:t>
              </a:r>
              <a:r>
                <a:rPr lang="zh-CN" altLang="en-US" dirty="0">
                  <a:solidFill>
                    <a:schemeClr val="bg1"/>
                  </a:solidFill>
                  <a:latin typeface="Calibri" panose="020F0502020204030204" pitchFamily="34" charset="0"/>
                  <a:ea typeface="华文楷体" panose="02010600040101010101" pitchFamily="2" charset="-122"/>
                </a:rPr>
                <a:t> </a:t>
              </a:r>
              <a:r>
                <a:rPr lang="en-US" altLang="zh-CN" dirty="0">
                  <a:solidFill>
                    <a:schemeClr val="bg1"/>
                  </a:solidFill>
                  <a:latin typeface="Calibri" panose="020F0502020204030204" pitchFamily="34" charset="0"/>
                  <a:ea typeface="华文楷体" panose="02010600040101010101" pitchFamily="2" charset="-122"/>
                </a:rPr>
                <a:t>1 </a:t>
              </a:r>
              <a:endParaRPr lang="zh-CN" altLang="en-US" dirty="0">
                <a:solidFill>
                  <a:schemeClr val="bg1"/>
                </a:solidFill>
                <a:latin typeface="Calibri" panose="020F0502020204030204" pitchFamily="34" charset="0"/>
                <a:ea typeface="华文楷体" panose="02010600040101010101" pitchFamily="2" charset="-122"/>
              </a:endParaRPr>
            </a:p>
            <a:p>
              <a:pPr algn="ctr" eaLnBrk="1" hangingPunct="1"/>
              <a:r>
                <a:rPr lang="zh-CN" altLang="en-US" dirty="0">
                  <a:solidFill>
                    <a:schemeClr val="bg1"/>
                  </a:solidFill>
                  <a:latin typeface="Calibri" panose="020F0502020204030204" pitchFamily="34" charset="0"/>
                  <a:ea typeface="华文楷体" panose="02010600040101010101" pitchFamily="2" charset="-122"/>
                </a:rPr>
                <a:t>按指数规律增大</a:t>
              </a:r>
              <a:endParaRPr lang="en-US" altLang="zh-CN" u="sng" dirty="0">
                <a:solidFill>
                  <a:schemeClr val="bg1"/>
                </a:solidFill>
                <a:latin typeface="Calibri" panose="020F0502020204030204" pitchFamily="34" charset="0"/>
                <a:ea typeface="华文楷体" panose="02010600040101010101" pitchFamily="2" charset="-122"/>
                <a:sym typeface="Symbol" pitchFamily="18" charset="2"/>
              </a:endParaRPr>
            </a:p>
          </p:txBody>
        </p:sp>
        <p:sp>
          <p:nvSpPr>
            <p:cNvPr id="68" name="TextBox 25"/>
            <p:cNvSpPr txBox="1">
              <a:spLocks noChangeArrowheads="1"/>
            </p:cNvSpPr>
            <p:nvPr/>
          </p:nvSpPr>
          <p:spPr bwMode="auto">
            <a:xfrm>
              <a:off x="5460158" y="2801549"/>
              <a:ext cx="9509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rPr>
                <a:t>3 </a:t>
              </a:r>
              <a:r>
                <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rPr>
                <a:t>个重复</a:t>
              </a:r>
              <a:endPar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endParaRPr>
            </a:p>
            <a:p>
              <a:pPr algn="ctr" eaLnBrk="1" hangingPunct="1"/>
              <a:r>
                <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rPr>
                <a:t>的 </a:t>
              </a:r>
              <a:r>
                <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rPr>
                <a:t>ACK</a:t>
              </a:r>
              <a:endPar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endParaRPr>
            </a:p>
          </p:txBody>
        </p:sp>
        <p:sp>
          <p:nvSpPr>
            <p:cNvPr id="69" name="TextBox 26"/>
            <p:cNvSpPr txBox="1">
              <a:spLocks noChangeArrowheads="1"/>
            </p:cNvSpPr>
            <p:nvPr/>
          </p:nvSpPr>
          <p:spPr bwMode="auto">
            <a:xfrm>
              <a:off x="2244513" y="286823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dirty="0">
                  <a:solidFill>
                    <a:schemeClr val="bg1"/>
                  </a:solidFill>
                  <a:latin typeface="Calibri" panose="020F0502020204030204" pitchFamily="34" charset="0"/>
                  <a:ea typeface="华文楷体" panose="02010600040101010101" pitchFamily="2" charset="-122"/>
                </a:rPr>
                <a:t>超时</a:t>
              </a:r>
            </a:p>
          </p:txBody>
        </p:sp>
        <p:sp>
          <p:nvSpPr>
            <p:cNvPr id="70" name="TextBox 32"/>
            <p:cNvSpPr txBox="1">
              <a:spLocks noChangeArrowheads="1"/>
            </p:cNvSpPr>
            <p:nvPr/>
          </p:nvSpPr>
          <p:spPr bwMode="auto">
            <a:xfrm>
              <a:off x="3671342" y="3383569"/>
              <a:ext cx="15325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dirty="0" err="1">
                  <a:solidFill>
                    <a:schemeClr val="bg1"/>
                  </a:solidFill>
                  <a:latin typeface="Calibri" panose="020F0502020204030204" pitchFamily="34" charset="0"/>
                  <a:ea typeface="华文楷体" panose="02010600040101010101" pitchFamily="2" charset="-122"/>
                </a:rPr>
                <a:t>cwnd</a:t>
              </a:r>
              <a:r>
                <a:rPr lang="en-US" altLang="zh-CN" sz="1600" dirty="0">
                  <a:solidFill>
                    <a:schemeClr val="bg1"/>
                  </a:solidFill>
                  <a:latin typeface="Calibri" panose="020F0502020204030204" pitchFamily="34" charset="0"/>
                  <a:ea typeface="华文楷体" panose="02010600040101010101" pitchFamily="2" charset="-122"/>
                </a:rPr>
                <a:t> </a:t>
              </a:r>
              <a:r>
                <a:rPr lang="en-US" altLang="zh-CN" sz="1600" dirty="0">
                  <a:solidFill>
                    <a:schemeClr val="bg1"/>
                  </a:solidFill>
                  <a:latin typeface="Calibri" panose="020F0502020204030204" pitchFamily="34" charset="0"/>
                  <a:ea typeface="华文楷体" panose="02010600040101010101" pitchFamily="2" charset="-122"/>
                  <a:sym typeface="Symbol" pitchFamily="18" charset="2"/>
                </a:rPr>
                <a:t> </a:t>
              </a:r>
              <a:r>
                <a:rPr lang="en-US" altLang="zh-CN" sz="1600" dirty="0" err="1">
                  <a:solidFill>
                    <a:schemeClr val="bg1"/>
                  </a:solidFill>
                  <a:latin typeface="Calibri" panose="020F0502020204030204" pitchFamily="34" charset="0"/>
                  <a:ea typeface="华文楷体" panose="02010600040101010101" pitchFamily="2" charset="-122"/>
                  <a:sym typeface="Symbol" pitchFamily="18" charset="2"/>
                </a:rPr>
                <a:t>ssthresh</a:t>
              </a:r>
              <a:endParaRPr lang="zh-CN" altLang="en-US" sz="1600" dirty="0">
                <a:solidFill>
                  <a:schemeClr val="bg1"/>
                </a:solidFill>
                <a:latin typeface="Calibri" panose="020F0502020204030204" pitchFamily="34" charset="0"/>
                <a:ea typeface="华文楷体" panose="02010600040101010101" pitchFamily="2" charset="-122"/>
              </a:endParaRPr>
            </a:p>
          </p:txBody>
        </p:sp>
        <p:sp>
          <p:nvSpPr>
            <p:cNvPr id="71" name="Text Box 15"/>
            <p:cNvSpPr txBox="1">
              <a:spLocks noChangeArrowheads="1"/>
            </p:cNvSpPr>
            <p:nvPr/>
          </p:nvSpPr>
          <p:spPr bwMode="auto">
            <a:xfrm>
              <a:off x="3681365" y="509245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FFFF00"/>
                  </a:solidFill>
                  <a:latin typeface="Calibri" panose="020F0502020204030204" pitchFamily="34" charset="0"/>
                  <a:ea typeface="华文楷体" panose="02010600040101010101" pitchFamily="2" charset="-122"/>
                </a:rPr>
                <a:t>拥塞避免</a:t>
              </a:r>
            </a:p>
          </p:txBody>
        </p:sp>
        <p:sp>
          <p:nvSpPr>
            <p:cNvPr id="73" name="TextBox 42"/>
            <p:cNvSpPr txBox="1">
              <a:spLocks noChangeArrowheads="1"/>
            </p:cNvSpPr>
            <p:nvPr/>
          </p:nvSpPr>
          <p:spPr bwMode="auto">
            <a:xfrm>
              <a:off x="2256379" y="5429732"/>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a:solidFill>
                    <a:srgbClr val="0000FF"/>
                  </a:solidFill>
                  <a:latin typeface="Calibri" panose="020F0502020204030204" pitchFamily="34" charset="0"/>
                  <a:ea typeface="华文楷体" panose="02010600040101010101" pitchFamily="2" charset="-122"/>
                </a:rPr>
                <a:t>超时</a:t>
              </a:r>
            </a:p>
          </p:txBody>
        </p:sp>
        <p:sp>
          <p:nvSpPr>
            <p:cNvPr id="74" name="Text Box 16"/>
            <p:cNvSpPr txBox="1">
              <a:spLocks noChangeArrowheads="1"/>
            </p:cNvSpPr>
            <p:nvPr/>
          </p:nvSpPr>
          <p:spPr bwMode="auto">
            <a:xfrm>
              <a:off x="2845365" y="5535387"/>
              <a:ext cx="2669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solidFill>
                    <a:schemeClr val="bg1"/>
                  </a:solidFill>
                  <a:latin typeface="Calibri" panose="020F0502020204030204" pitchFamily="34" charset="0"/>
                  <a:ea typeface="华文楷体" panose="02010600040101010101" pitchFamily="2" charset="-122"/>
                </a:rPr>
                <a:t>拥塞窗口 </a:t>
              </a:r>
              <a:r>
                <a:rPr lang="en-US" altLang="zh-CN" dirty="0" err="1">
                  <a:solidFill>
                    <a:schemeClr val="bg1"/>
                  </a:solidFill>
                  <a:latin typeface="Calibri" panose="020F0502020204030204" pitchFamily="34" charset="0"/>
                  <a:ea typeface="华文楷体" panose="02010600040101010101" pitchFamily="2" charset="-122"/>
                </a:rPr>
                <a:t>cwnd</a:t>
              </a:r>
              <a:r>
                <a:rPr lang="en-US" altLang="zh-CN" dirty="0">
                  <a:solidFill>
                    <a:schemeClr val="bg1"/>
                  </a:solidFill>
                  <a:latin typeface="Calibri" panose="020F0502020204030204" pitchFamily="34" charset="0"/>
                  <a:ea typeface="华文楷体" panose="02010600040101010101" pitchFamily="2" charset="-122"/>
                </a:rPr>
                <a:t> </a:t>
              </a:r>
              <a:r>
                <a:rPr lang="zh-CN" altLang="en-US" dirty="0">
                  <a:solidFill>
                    <a:schemeClr val="bg1"/>
                  </a:solidFill>
                  <a:latin typeface="Calibri" panose="020F0502020204030204" pitchFamily="34" charset="0"/>
                  <a:ea typeface="华文楷体" panose="02010600040101010101" pitchFamily="2" charset="-122"/>
                </a:rPr>
                <a:t>线性增大</a:t>
              </a:r>
              <a:endParaRPr lang="en-US" altLang="zh-CN" u="sng" dirty="0">
                <a:solidFill>
                  <a:schemeClr val="bg1"/>
                </a:solidFill>
                <a:latin typeface="Calibri" panose="020F0502020204030204" pitchFamily="34" charset="0"/>
                <a:ea typeface="华文楷体" panose="02010600040101010101" pitchFamily="2" charset="-122"/>
                <a:sym typeface="Symbol" pitchFamily="18" charset="2"/>
              </a:endParaRPr>
            </a:p>
          </p:txBody>
        </p:sp>
        <p:grpSp>
          <p:nvGrpSpPr>
            <p:cNvPr id="75" name="组合 74"/>
            <p:cNvGrpSpPr/>
            <p:nvPr/>
          </p:nvGrpSpPr>
          <p:grpSpPr>
            <a:xfrm>
              <a:off x="2213064" y="2078932"/>
              <a:ext cx="1092625" cy="378357"/>
              <a:chOff x="2775421" y="1756579"/>
              <a:chExt cx="1169467" cy="397559"/>
            </a:xfrm>
          </p:grpSpPr>
          <p:cxnSp>
            <p:nvCxnSpPr>
              <p:cNvPr id="76" name="直接连接符 75"/>
              <p:cNvCxnSpPr/>
              <p:nvPr/>
            </p:nvCxnSpPr>
            <p:spPr bwMode="auto">
              <a:xfrm flipV="1">
                <a:off x="2775421" y="1773022"/>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
          <p:nvSpPr>
            <p:cNvPr id="78" name="TextBox 31"/>
            <p:cNvSpPr txBox="1">
              <a:spLocks noChangeArrowheads="1"/>
            </p:cNvSpPr>
            <p:nvPr/>
          </p:nvSpPr>
          <p:spPr bwMode="auto">
            <a:xfrm>
              <a:off x="3671342" y="163809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a:latin typeface="华文楷体" panose="02010600040101010101" pitchFamily="2" charset="-122"/>
                  <a:ea typeface="华文楷体" panose="02010600040101010101" pitchFamily="2" charset="-122"/>
                </a:rPr>
                <a:t>连接建立</a:t>
              </a:r>
            </a:p>
          </p:txBody>
        </p:sp>
        <p:sp>
          <p:nvSpPr>
            <p:cNvPr id="79" name="TextBox 26"/>
            <p:cNvSpPr txBox="1">
              <a:spLocks noChangeArrowheads="1"/>
            </p:cNvSpPr>
            <p:nvPr/>
          </p:nvSpPr>
          <p:spPr bwMode="auto">
            <a:xfrm>
              <a:off x="2188523" y="536989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dirty="0">
                  <a:solidFill>
                    <a:schemeClr val="bg1"/>
                  </a:solidFill>
                  <a:latin typeface="Calibri" panose="020F0502020204030204" pitchFamily="34" charset="0"/>
                  <a:ea typeface="华文楷体" panose="02010600040101010101" pitchFamily="2" charset="-122"/>
                </a:rPr>
                <a:t>超时</a:t>
              </a:r>
            </a:p>
          </p:txBody>
        </p:sp>
        <p:sp>
          <p:nvSpPr>
            <p:cNvPr id="82" name="TextBox 25"/>
            <p:cNvSpPr txBox="1">
              <a:spLocks noChangeArrowheads="1"/>
            </p:cNvSpPr>
            <p:nvPr/>
          </p:nvSpPr>
          <p:spPr bwMode="auto">
            <a:xfrm>
              <a:off x="5459494" y="5188564"/>
              <a:ext cx="9509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rPr>
                <a:t>3 </a:t>
              </a:r>
              <a:r>
                <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rPr>
                <a:t>个重复</a:t>
              </a:r>
              <a:endPar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endParaRPr>
            </a:p>
            <a:p>
              <a:pPr algn="ctr" eaLnBrk="1" hangingPunct="1"/>
              <a:r>
                <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rPr>
                <a:t>的 </a:t>
              </a:r>
              <a:r>
                <a:rPr lang="en-US" altLang="zh-CN" sz="1600" dirty="0">
                  <a:solidFill>
                    <a:schemeClr val="bg1"/>
                  </a:solidFill>
                  <a:latin typeface="Calibri" panose="020F0502020204030204" pitchFamily="34" charset="0"/>
                  <a:ea typeface="华文楷体" panose="02010600040101010101" pitchFamily="2" charset="-122"/>
                  <a:cs typeface="Times New Roman" pitchFamily="18" charset="0"/>
                </a:rPr>
                <a:t>ACK</a:t>
              </a:r>
              <a:endParaRPr lang="zh-CN" altLang="en-US" sz="1600" dirty="0">
                <a:solidFill>
                  <a:schemeClr val="bg1"/>
                </a:solidFill>
                <a:latin typeface="Calibri" panose="020F0502020204030204" pitchFamily="34" charset="0"/>
                <a:ea typeface="华文楷体" panose="02010600040101010101" pitchFamily="2" charset="-122"/>
                <a:cs typeface="Times New Roman" pitchFamily="18" charset="0"/>
              </a:endParaRPr>
            </a:p>
          </p:txBody>
        </p:sp>
      </p:grpSp>
    </p:spTree>
    <p:extLst>
      <p:ext uri="{BB962C8B-B14F-4D97-AF65-F5344CB8AC3E}">
        <p14:creationId xmlns:p14="http://schemas.microsoft.com/office/powerpoint/2010/main" val="1778312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拥塞窗口</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55" name="组合 54"/>
          <p:cNvGrpSpPr/>
          <p:nvPr/>
        </p:nvGrpSpPr>
        <p:grpSpPr>
          <a:xfrm>
            <a:off x="537754" y="3652652"/>
            <a:ext cx="8084857" cy="2998526"/>
            <a:chOff x="106942" y="3941601"/>
            <a:chExt cx="8084857" cy="2998526"/>
          </a:xfrm>
        </p:grpSpPr>
        <p:sp>
          <p:nvSpPr>
            <p:cNvPr id="6" name="Line 3"/>
            <p:cNvSpPr>
              <a:spLocks noChangeShapeType="1"/>
            </p:cNvSpPr>
            <p:nvPr/>
          </p:nvSpPr>
          <p:spPr bwMode="auto">
            <a:xfrm>
              <a:off x="799012" y="4010297"/>
              <a:ext cx="0" cy="2586446"/>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7" name="Line 4"/>
            <p:cNvSpPr>
              <a:spLocks noChangeShapeType="1"/>
            </p:cNvSpPr>
            <p:nvPr/>
          </p:nvSpPr>
          <p:spPr bwMode="auto">
            <a:xfrm flipV="1">
              <a:off x="799011" y="6583422"/>
              <a:ext cx="7364435" cy="13321"/>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sz="1600">
                <a:latin typeface="Calibri" panose="020F0502020204030204" pitchFamily="34" charset="0"/>
              </a:endParaRPr>
            </a:p>
          </p:txBody>
        </p:sp>
        <p:sp>
          <p:nvSpPr>
            <p:cNvPr id="8" name="Rectangle 5"/>
            <p:cNvSpPr>
              <a:spLocks noChangeArrowheads="1"/>
            </p:cNvSpPr>
            <p:nvPr/>
          </p:nvSpPr>
          <p:spPr bwMode="auto">
            <a:xfrm>
              <a:off x="7532964" y="6550476"/>
              <a:ext cx="658835"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b="1" dirty="0">
                  <a:latin typeface="Calibri" panose="020F0502020204030204" pitchFamily="34" charset="0"/>
                </a:rPr>
                <a:t>Time</a:t>
              </a:r>
            </a:p>
          </p:txBody>
        </p:sp>
        <p:sp>
          <p:nvSpPr>
            <p:cNvPr id="9" name="Rectangle 6"/>
            <p:cNvSpPr>
              <a:spLocks noChangeArrowheads="1"/>
            </p:cNvSpPr>
            <p:nvPr/>
          </p:nvSpPr>
          <p:spPr bwMode="auto">
            <a:xfrm>
              <a:off x="106942" y="3941601"/>
              <a:ext cx="700513"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b="1" dirty="0" err="1">
                  <a:latin typeface="Calibri" panose="020F0502020204030204" pitchFamily="34" charset="0"/>
                </a:rPr>
                <a:t>cwnd</a:t>
              </a:r>
              <a:endParaRPr lang="en-US" b="1" dirty="0">
                <a:latin typeface="Calibri" panose="020F0502020204030204" pitchFamily="34" charset="0"/>
              </a:endParaRPr>
            </a:p>
          </p:txBody>
        </p:sp>
        <p:sp>
          <p:nvSpPr>
            <p:cNvPr id="10" name="Arc 7"/>
            <p:cNvSpPr>
              <a:spLocks/>
            </p:cNvSpPr>
            <p:nvPr/>
          </p:nvSpPr>
          <p:spPr bwMode="auto">
            <a:xfrm>
              <a:off x="799012" y="4691743"/>
              <a:ext cx="1105851" cy="1905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1" name="Line 8"/>
            <p:cNvSpPr>
              <a:spLocks noChangeShapeType="1"/>
            </p:cNvSpPr>
            <p:nvPr/>
          </p:nvSpPr>
          <p:spPr bwMode="auto">
            <a:xfrm>
              <a:off x="1931775" y="4691743"/>
              <a:ext cx="3810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2" name="Line 9"/>
            <p:cNvSpPr>
              <a:spLocks noChangeShapeType="1"/>
            </p:cNvSpPr>
            <p:nvPr/>
          </p:nvSpPr>
          <p:spPr bwMode="auto">
            <a:xfrm>
              <a:off x="2312775" y="4691743"/>
              <a:ext cx="0" cy="1905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3" name="Line 10"/>
            <p:cNvSpPr>
              <a:spLocks noChangeShapeType="1"/>
            </p:cNvSpPr>
            <p:nvPr/>
          </p:nvSpPr>
          <p:spPr bwMode="auto">
            <a:xfrm>
              <a:off x="2296099" y="5606143"/>
              <a:ext cx="637464"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4" name="Arc 11"/>
            <p:cNvSpPr>
              <a:spLocks/>
            </p:cNvSpPr>
            <p:nvPr/>
          </p:nvSpPr>
          <p:spPr bwMode="auto">
            <a:xfrm>
              <a:off x="2296099" y="5592822"/>
              <a:ext cx="560313" cy="990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15" name="Line 12"/>
            <p:cNvSpPr>
              <a:spLocks noChangeShapeType="1"/>
            </p:cNvSpPr>
            <p:nvPr/>
          </p:nvSpPr>
          <p:spPr bwMode="auto">
            <a:xfrm flipV="1">
              <a:off x="2839296" y="5231441"/>
              <a:ext cx="502179" cy="397005"/>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21" name="Rectangle 18"/>
            <p:cNvSpPr>
              <a:spLocks noChangeArrowheads="1"/>
            </p:cNvSpPr>
            <p:nvPr/>
          </p:nvSpPr>
          <p:spPr bwMode="auto">
            <a:xfrm>
              <a:off x="1697905" y="4404142"/>
              <a:ext cx="917575"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Timeout</a:t>
              </a:r>
            </a:p>
          </p:txBody>
        </p:sp>
        <p:sp>
          <p:nvSpPr>
            <p:cNvPr id="22" name="Rectangle 19"/>
            <p:cNvSpPr>
              <a:spLocks noChangeArrowheads="1"/>
            </p:cNvSpPr>
            <p:nvPr/>
          </p:nvSpPr>
          <p:spPr bwMode="auto">
            <a:xfrm>
              <a:off x="679010" y="6545148"/>
              <a:ext cx="1088136" cy="33919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eaLnBrk="0" hangingPunct="0"/>
              <a:r>
                <a:rPr lang="en-US" sz="1600" b="0" dirty="0">
                  <a:latin typeface="Calibri" panose="020F0502020204030204" pitchFamily="34" charset="0"/>
                </a:rPr>
                <a:t>Slow Start</a:t>
              </a:r>
            </a:p>
          </p:txBody>
        </p:sp>
        <p:sp>
          <p:nvSpPr>
            <p:cNvPr id="23" name="Rectangle 20"/>
            <p:cNvSpPr>
              <a:spLocks noChangeArrowheads="1"/>
            </p:cNvSpPr>
            <p:nvPr/>
          </p:nvSpPr>
          <p:spPr bwMode="auto">
            <a:xfrm>
              <a:off x="3495587" y="5183788"/>
              <a:ext cx="657231"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AIMD</a:t>
              </a:r>
            </a:p>
          </p:txBody>
        </p:sp>
        <p:sp>
          <p:nvSpPr>
            <p:cNvPr id="31" name="Line 9"/>
            <p:cNvSpPr>
              <a:spLocks noChangeShapeType="1"/>
            </p:cNvSpPr>
            <p:nvPr/>
          </p:nvSpPr>
          <p:spPr bwMode="auto">
            <a:xfrm>
              <a:off x="3341475" y="5231441"/>
              <a:ext cx="0" cy="6990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32" name="Line 10"/>
            <p:cNvSpPr>
              <a:spLocks noChangeShapeType="1"/>
            </p:cNvSpPr>
            <p:nvPr/>
          </p:nvSpPr>
          <p:spPr bwMode="auto">
            <a:xfrm flipV="1">
              <a:off x="3338731" y="5077332"/>
              <a:ext cx="1089312" cy="8913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37" name="Line 9"/>
            <p:cNvSpPr>
              <a:spLocks noChangeShapeType="1"/>
            </p:cNvSpPr>
            <p:nvPr/>
          </p:nvSpPr>
          <p:spPr bwMode="auto">
            <a:xfrm>
              <a:off x="4428043" y="5077332"/>
              <a:ext cx="0" cy="6990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38" name="Line 10"/>
            <p:cNvSpPr>
              <a:spLocks noChangeShapeType="1"/>
            </p:cNvSpPr>
            <p:nvPr/>
          </p:nvSpPr>
          <p:spPr bwMode="auto">
            <a:xfrm flipV="1">
              <a:off x="4426671" y="5086381"/>
              <a:ext cx="863786" cy="7067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39" name="Line 9"/>
            <p:cNvSpPr>
              <a:spLocks noChangeShapeType="1"/>
            </p:cNvSpPr>
            <p:nvPr/>
          </p:nvSpPr>
          <p:spPr bwMode="auto">
            <a:xfrm>
              <a:off x="5272774" y="5094059"/>
              <a:ext cx="0" cy="6990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40" name="Line 10"/>
            <p:cNvSpPr>
              <a:spLocks noChangeShapeType="1"/>
            </p:cNvSpPr>
            <p:nvPr/>
          </p:nvSpPr>
          <p:spPr bwMode="auto">
            <a:xfrm flipV="1">
              <a:off x="5256245" y="5379423"/>
              <a:ext cx="501723" cy="4105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41" name="Line 8"/>
            <p:cNvSpPr>
              <a:spLocks noChangeShapeType="1"/>
            </p:cNvSpPr>
            <p:nvPr/>
          </p:nvSpPr>
          <p:spPr bwMode="auto">
            <a:xfrm>
              <a:off x="5757968" y="5390309"/>
              <a:ext cx="3810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42" name="Line 9"/>
            <p:cNvSpPr>
              <a:spLocks noChangeShapeType="1"/>
            </p:cNvSpPr>
            <p:nvPr/>
          </p:nvSpPr>
          <p:spPr bwMode="auto">
            <a:xfrm>
              <a:off x="6151456" y="5390309"/>
              <a:ext cx="0" cy="120643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43" name="Arc 11"/>
            <p:cNvSpPr>
              <a:spLocks/>
            </p:cNvSpPr>
            <p:nvPr/>
          </p:nvSpPr>
          <p:spPr bwMode="auto">
            <a:xfrm>
              <a:off x="6154580" y="5968637"/>
              <a:ext cx="390366" cy="62810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44" name="Line 10"/>
            <p:cNvSpPr>
              <a:spLocks noChangeShapeType="1"/>
            </p:cNvSpPr>
            <p:nvPr/>
          </p:nvSpPr>
          <p:spPr bwMode="auto">
            <a:xfrm>
              <a:off x="6138968" y="5968637"/>
              <a:ext cx="405978"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600">
                <a:latin typeface="Calibri" panose="020F0502020204030204" pitchFamily="34" charset="0"/>
              </a:endParaRPr>
            </a:p>
          </p:txBody>
        </p:sp>
        <p:sp>
          <p:nvSpPr>
            <p:cNvPr id="46" name="Line 10"/>
            <p:cNvSpPr>
              <a:spLocks noChangeShapeType="1"/>
            </p:cNvSpPr>
            <p:nvPr/>
          </p:nvSpPr>
          <p:spPr bwMode="auto">
            <a:xfrm flipV="1">
              <a:off x="6542158" y="5200386"/>
              <a:ext cx="962453" cy="784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latin typeface="Calibri" panose="020F0502020204030204" pitchFamily="34" charset="0"/>
              </a:endParaRPr>
            </a:p>
          </p:txBody>
        </p:sp>
        <p:sp>
          <p:nvSpPr>
            <p:cNvPr id="48" name="Rectangle 19"/>
            <p:cNvSpPr>
              <a:spLocks noChangeArrowheads="1"/>
            </p:cNvSpPr>
            <p:nvPr/>
          </p:nvSpPr>
          <p:spPr bwMode="auto">
            <a:xfrm>
              <a:off x="1979959" y="6581254"/>
              <a:ext cx="1088136" cy="33919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eaLnBrk="0" hangingPunct="0"/>
              <a:r>
                <a:rPr lang="en-US" sz="1600" b="0" dirty="0">
                  <a:latin typeface="Calibri" panose="020F0502020204030204" pitchFamily="34" charset="0"/>
                </a:rPr>
                <a:t>Slow Start</a:t>
              </a:r>
            </a:p>
          </p:txBody>
        </p:sp>
        <p:sp>
          <p:nvSpPr>
            <p:cNvPr id="49" name="Rectangle 19"/>
            <p:cNvSpPr>
              <a:spLocks noChangeArrowheads="1"/>
            </p:cNvSpPr>
            <p:nvPr/>
          </p:nvSpPr>
          <p:spPr bwMode="auto">
            <a:xfrm>
              <a:off x="5805695" y="6600931"/>
              <a:ext cx="1088136" cy="33919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eaLnBrk="0" hangingPunct="0"/>
              <a:r>
                <a:rPr lang="en-US" sz="1600" b="0" dirty="0">
                  <a:latin typeface="Calibri" panose="020F0502020204030204" pitchFamily="34" charset="0"/>
                </a:rPr>
                <a:t>Slow Start</a:t>
              </a:r>
            </a:p>
          </p:txBody>
        </p:sp>
        <p:sp>
          <p:nvSpPr>
            <p:cNvPr id="50" name="Rectangle 18"/>
            <p:cNvSpPr>
              <a:spLocks noChangeArrowheads="1"/>
            </p:cNvSpPr>
            <p:nvPr/>
          </p:nvSpPr>
          <p:spPr bwMode="auto">
            <a:xfrm>
              <a:off x="5515983" y="5120060"/>
              <a:ext cx="917575"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1600" b="0" dirty="0">
                  <a:latin typeface="Calibri" panose="020F0502020204030204" pitchFamily="34" charset="0"/>
                </a:rPr>
                <a:t>Timeout</a:t>
              </a:r>
            </a:p>
          </p:txBody>
        </p:sp>
        <p:sp>
          <p:nvSpPr>
            <p:cNvPr id="51" name="Line 17"/>
            <p:cNvSpPr>
              <a:spLocks noChangeShapeType="1"/>
            </p:cNvSpPr>
            <p:nvPr/>
          </p:nvSpPr>
          <p:spPr bwMode="auto">
            <a:xfrm flipH="1" flipV="1">
              <a:off x="3360461" y="5970805"/>
              <a:ext cx="351390" cy="21083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solidFill>
                  <a:schemeClr val="tx1">
                    <a:lumMod val="75000"/>
                    <a:lumOff val="25000"/>
                  </a:schemeClr>
                </a:solidFill>
                <a:latin typeface="Calibri" panose="020F0502020204030204" pitchFamily="34" charset="0"/>
              </a:endParaRPr>
            </a:p>
          </p:txBody>
        </p:sp>
        <p:sp>
          <p:nvSpPr>
            <p:cNvPr id="52" name="Rectangle 18"/>
            <p:cNvSpPr>
              <a:spLocks noChangeArrowheads="1"/>
            </p:cNvSpPr>
            <p:nvPr/>
          </p:nvSpPr>
          <p:spPr bwMode="auto">
            <a:xfrm>
              <a:off x="3264324" y="6154639"/>
              <a:ext cx="289560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2pPr>
              <a:lvl3pPr marL="987425" indent="-293688">
                <a:spcBef>
                  <a:spcPct val="20000"/>
                </a:spcBef>
                <a:buClr>
                  <a:schemeClr val="accent1"/>
                </a:buClr>
                <a:buSzPct val="7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600" b="0" dirty="0">
                  <a:latin typeface="Calibri" panose="020F0502020204030204" pitchFamily="34" charset="0"/>
                </a:rPr>
                <a:t>Fast </a:t>
              </a:r>
              <a:r>
                <a:rPr lang="en-US" altLang="zh-CN" sz="1600" dirty="0">
                  <a:latin typeface="Calibri" panose="020F0502020204030204" pitchFamily="34" charset="0"/>
                </a:rPr>
                <a:t>Retransmit + Fast Recovery </a:t>
              </a:r>
              <a:endParaRPr lang="en-US" altLang="zh-CN" sz="1600" b="0" dirty="0">
                <a:latin typeface="Calibri" panose="020F0502020204030204" pitchFamily="34" charset="0"/>
              </a:endParaRPr>
            </a:p>
          </p:txBody>
        </p:sp>
        <p:sp>
          <p:nvSpPr>
            <p:cNvPr id="53" name="Line 17"/>
            <p:cNvSpPr>
              <a:spLocks noChangeShapeType="1"/>
            </p:cNvSpPr>
            <p:nvPr/>
          </p:nvSpPr>
          <p:spPr bwMode="auto">
            <a:xfrm flipV="1">
              <a:off x="4426671" y="5849591"/>
              <a:ext cx="13860" cy="3320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solidFill>
                  <a:schemeClr val="tx1">
                    <a:lumMod val="75000"/>
                    <a:lumOff val="25000"/>
                  </a:schemeClr>
                </a:solidFill>
                <a:latin typeface="Calibri" panose="020F0502020204030204" pitchFamily="34" charset="0"/>
              </a:endParaRPr>
            </a:p>
          </p:txBody>
        </p:sp>
        <p:sp>
          <p:nvSpPr>
            <p:cNvPr id="54" name="Line 17"/>
            <p:cNvSpPr>
              <a:spLocks noChangeShapeType="1"/>
            </p:cNvSpPr>
            <p:nvPr/>
          </p:nvSpPr>
          <p:spPr bwMode="auto">
            <a:xfrm flipV="1">
              <a:off x="5064889" y="5847435"/>
              <a:ext cx="191822" cy="33420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sz="1600">
                <a:solidFill>
                  <a:schemeClr val="tx1">
                    <a:lumMod val="75000"/>
                    <a:lumOff val="25000"/>
                  </a:schemeClr>
                </a:solidFill>
                <a:latin typeface="Calibri" panose="020F0502020204030204" pitchFamily="34" charset="0"/>
              </a:endParaRPr>
            </a:p>
          </p:txBody>
        </p:sp>
      </p:grpSp>
      <p:pic>
        <p:nvPicPr>
          <p:cNvPr id="3" name="图片 2"/>
          <p:cNvPicPr>
            <a:picLocks noChangeAspect="1"/>
          </p:cNvPicPr>
          <p:nvPr/>
        </p:nvPicPr>
        <p:blipFill>
          <a:blip r:embed="rId4"/>
          <a:stretch>
            <a:fillRect/>
          </a:stretch>
        </p:blipFill>
        <p:spPr>
          <a:xfrm>
            <a:off x="3388505" y="550053"/>
            <a:ext cx="5739999" cy="2998689"/>
          </a:xfrm>
          <a:prstGeom prst="rect">
            <a:avLst/>
          </a:prstGeom>
        </p:spPr>
      </p:pic>
    </p:spTree>
    <p:custDataLst>
      <p:tags r:id="rId1"/>
    </p:custDataLst>
    <p:extLst>
      <p:ext uri="{BB962C8B-B14F-4D97-AF65-F5344CB8AC3E}">
        <p14:creationId xmlns:p14="http://schemas.microsoft.com/office/powerpoint/2010/main" val="523556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网络中间设备对</a:t>
            </a:r>
            <a:r>
              <a:rPr lang="en-US" altLang="zh-CN" dirty="0"/>
              <a:t>TCP</a:t>
            </a:r>
            <a:r>
              <a:rPr lang="zh-CN" altLang="en-US" dirty="0"/>
              <a:t>性能的影响</a:t>
            </a:r>
            <a:endParaRPr lang="en-US" altLang="zh-CN" dirty="0"/>
          </a:p>
        </p:txBody>
      </p:sp>
      <p:sp>
        <p:nvSpPr>
          <p:cNvPr id="3" name="内容占位符 2"/>
          <p:cNvSpPr>
            <a:spLocks noGrp="1"/>
          </p:cNvSpPr>
          <p:nvPr>
            <p:ph idx="1"/>
          </p:nvPr>
        </p:nvSpPr>
        <p:spPr>
          <a:xfrm>
            <a:off x="457199" y="1444978"/>
            <a:ext cx="8579555" cy="3740975"/>
          </a:xfrm>
        </p:spPr>
        <p:txBody>
          <a:bodyPr/>
          <a:lstStyle/>
          <a:p>
            <a:r>
              <a:rPr lang="en-US" altLang="zh-CN" sz="2000" dirty="0"/>
              <a:t>Buffer</a:t>
            </a:r>
            <a:r>
              <a:rPr lang="zh-CN" altLang="en-US" sz="2000" dirty="0"/>
              <a:t>大小</a:t>
            </a:r>
          </a:p>
          <a:p>
            <a:pPr lvl="1">
              <a:lnSpc>
                <a:spcPct val="150000"/>
              </a:lnSpc>
            </a:pPr>
            <a:r>
              <a:rPr lang="en-US" altLang="zh-CN" sz="1600" dirty="0"/>
              <a:t>Buffer</a:t>
            </a:r>
            <a:r>
              <a:rPr lang="zh-CN" altLang="en-US" sz="1600" dirty="0"/>
              <a:t>很大时，可以减少丢包，但会引起</a:t>
            </a:r>
            <a:r>
              <a:rPr lang="en-US" altLang="zh-CN" sz="1600" err="1"/>
              <a:t>BufferBloat</a:t>
            </a:r>
            <a:r>
              <a:rPr lang="zh-CN" altLang="en-US" sz="1600"/>
              <a:t>问题（过多的缓冲数据包导致了数据包的延迟、延迟抖动，降低了网络的总吞吐量）</a:t>
            </a:r>
          </a:p>
          <a:p>
            <a:r>
              <a:rPr lang="zh-CN" altLang="en-US" sz="2000"/>
              <a:t>队列调度</a:t>
            </a:r>
          </a:p>
          <a:p>
            <a:pPr lvl="1">
              <a:lnSpc>
                <a:spcPct val="150000"/>
              </a:lnSpc>
            </a:pPr>
            <a:r>
              <a:rPr lang="zh-CN" altLang="en-US" sz="1600"/>
              <a:t>先进先出 </a:t>
            </a:r>
            <a:r>
              <a:rPr lang="en-US" altLang="zh-CN" sz="1600" dirty="0"/>
              <a:t>(FIFO)</a:t>
            </a:r>
            <a:r>
              <a:rPr lang="zh-CN" altLang="en-US" sz="1600" dirty="0"/>
              <a:t>：</a:t>
            </a:r>
            <a:r>
              <a:rPr lang="en-US" altLang="zh-CN" sz="1600" dirty="0"/>
              <a:t> </a:t>
            </a:r>
            <a:r>
              <a:rPr lang="zh-CN" altLang="en-US" sz="1600" dirty="0"/>
              <a:t>实现简单，通常会有更高吞吐率</a:t>
            </a:r>
          </a:p>
          <a:p>
            <a:pPr lvl="1">
              <a:lnSpc>
                <a:spcPct val="150000"/>
              </a:lnSpc>
            </a:pPr>
            <a:r>
              <a:rPr lang="zh-CN" altLang="en-US" sz="1600" dirty="0"/>
              <a:t>公平排队 </a:t>
            </a:r>
            <a:r>
              <a:rPr lang="en-US" altLang="zh-CN" sz="1600" dirty="0"/>
              <a:t>(</a:t>
            </a:r>
            <a:r>
              <a:rPr lang="en-US" altLang="zh-CN" sz="1600" dirty="0" err="1"/>
              <a:t>FairQueue</a:t>
            </a:r>
            <a:r>
              <a:rPr lang="en-US" altLang="zh-CN" sz="1600" dirty="0"/>
              <a:t>)</a:t>
            </a:r>
            <a:r>
              <a:rPr lang="zh-CN" altLang="en-US" sz="1600" dirty="0"/>
              <a:t>：提升不同流之间的公平性</a:t>
            </a:r>
          </a:p>
          <a:p>
            <a:r>
              <a:rPr lang="zh-CN" altLang="en-US" sz="2000" dirty="0"/>
              <a:t>丢弃策略</a:t>
            </a:r>
          </a:p>
          <a:p>
            <a:pPr lvl="1">
              <a:lnSpc>
                <a:spcPct val="150000"/>
              </a:lnSpc>
            </a:pPr>
            <a:r>
              <a:rPr lang="zh-CN" altLang="en-US" sz="1600" dirty="0"/>
              <a:t>队尾丢弃 </a:t>
            </a:r>
            <a:r>
              <a:rPr lang="en-US" altLang="zh-CN" sz="1600" dirty="0"/>
              <a:t>(Tail Drop)</a:t>
            </a:r>
            <a:r>
              <a:rPr lang="zh-CN" altLang="en-US" sz="1600" dirty="0"/>
              <a:t>、随机早检测 </a:t>
            </a:r>
            <a:r>
              <a:rPr lang="en-US" altLang="zh-CN" sz="1600" dirty="0"/>
              <a:t>(RED) </a:t>
            </a:r>
            <a:r>
              <a:rPr lang="zh-CN" altLang="en-US" sz="1600" dirty="0"/>
              <a:t>等不同丢包策略</a:t>
            </a:r>
          </a:p>
          <a:p>
            <a:pPr marL="457188" lvl="1" indent="0">
              <a:lnSpc>
                <a:spcPct val="150000"/>
              </a:lnSpc>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extLst>
      <p:ext uri="{BB962C8B-B14F-4D97-AF65-F5344CB8AC3E}">
        <p14:creationId xmlns:p14="http://schemas.microsoft.com/office/powerpoint/2010/main" val="2332711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网络中间设备对</a:t>
            </a:r>
            <a:r>
              <a:rPr lang="en-US" altLang="zh-CN" dirty="0"/>
              <a:t>TCP</a:t>
            </a:r>
            <a:r>
              <a:rPr lang="zh-CN" altLang="en-US" dirty="0"/>
              <a:t>性能的影响</a:t>
            </a:r>
            <a:endParaRPr lang="en-US" altLang="zh-CN" dirty="0"/>
          </a:p>
        </p:txBody>
      </p:sp>
      <p:sp>
        <p:nvSpPr>
          <p:cNvPr id="3" name="内容占位符 2"/>
          <p:cNvSpPr>
            <a:spLocks noGrp="1"/>
          </p:cNvSpPr>
          <p:nvPr>
            <p:ph idx="1"/>
          </p:nvPr>
        </p:nvSpPr>
        <p:spPr>
          <a:xfrm>
            <a:off x="457199" y="1444978"/>
            <a:ext cx="8370711" cy="3740975"/>
          </a:xfrm>
        </p:spPr>
        <p:txBody>
          <a:bodyPr/>
          <a:lstStyle/>
          <a:p>
            <a:r>
              <a:rPr lang="zh-CN" altLang="en-US" sz="2000" dirty="0"/>
              <a:t>路由器的</a:t>
            </a:r>
            <a:r>
              <a:rPr lang="zh-CN" altLang="en-US" sz="2000"/>
              <a:t>队列管理：</a:t>
            </a:r>
            <a:r>
              <a:rPr lang="en-US" altLang="zh-CN" sz="2000"/>
              <a:t>FIFO </a:t>
            </a:r>
            <a:r>
              <a:rPr lang="en-US" altLang="zh-CN" sz="2000" dirty="0"/>
              <a:t>+ Tail Drop</a:t>
            </a:r>
            <a:endParaRPr lang="zh-CN" altLang="en-US" sz="2000" dirty="0"/>
          </a:p>
          <a:p>
            <a:pPr lvl="1">
              <a:lnSpc>
                <a:spcPct val="150000"/>
              </a:lnSpc>
            </a:pPr>
            <a:r>
              <a:rPr lang="zh-CN" altLang="en-US" sz="1600" dirty="0"/>
              <a:t>尾部丢弃往往会导致一连串分组的丢失，使发送方出现超时重传，</a:t>
            </a:r>
            <a:r>
              <a:rPr lang="en-US" altLang="zh-CN" sz="1600" dirty="0"/>
              <a:t>TCP </a:t>
            </a:r>
            <a:r>
              <a:rPr lang="zh-CN" altLang="en-US" sz="1600" dirty="0"/>
              <a:t>进入慢启动状态，使得发送方突然把数据发送速率降低到很小值</a:t>
            </a:r>
            <a:endParaRPr lang="en-US" altLang="zh-CN" sz="1600" dirty="0"/>
          </a:p>
          <a:p>
            <a:pPr lvl="1">
              <a:lnSpc>
                <a:spcPct val="150000"/>
              </a:lnSpc>
            </a:pPr>
            <a:r>
              <a:rPr lang="zh-CN" altLang="en-US" sz="1600" dirty="0"/>
              <a:t>路由器中的尾部丢弃，可能同时影响很多条 </a:t>
            </a:r>
            <a:r>
              <a:rPr lang="en-US" altLang="zh-CN" sz="1600" dirty="0"/>
              <a:t>TCP </a:t>
            </a:r>
            <a:r>
              <a:rPr lang="zh-CN" altLang="en-US" sz="1600" dirty="0"/>
              <a:t>连接，使这些连接在同一时间突然都进入慢启动状态，即全局同步 </a:t>
            </a:r>
            <a:r>
              <a:rPr lang="en-US" altLang="zh-CN" sz="1600" dirty="0"/>
              <a:t>(global </a:t>
            </a:r>
            <a:r>
              <a:rPr lang="en-US" altLang="zh-CN" sz="1600" dirty="0" err="1"/>
              <a:t>syncronization</a:t>
            </a:r>
            <a:r>
              <a:rPr lang="en-US" altLang="zh-CN" sz="1600" dirty="0"/>
              <a:t>)</a:t>
            </a:r>
            <a:endParaRPr lang="zh-CN" altLang="en-US" sz="1600" dirty="0"/>
          </a:p>
          <a:p>
            <a:pPr lvl="2">
              <a:lnSpc>
                <a:spcPct val="150000"/>
              </a:lnSpc>
            </a:pPr>
            <a:r>
              <a:rPr lang="zh-CN" altLang="en-US" sz="1600" dirty="0"/>
              <a:t>全局同步使得全网的通信量突然下降很多，而在网络恢复正常后，通信量又突然增大很多</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57211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主动队列管理</a:t>
            </a:r>
            <a:endParaRPr lang="en-US" altLang="zh-CN" dirty="0"/>
          </a:p>
        </p:txBody>
      </p:sp>
      <p:sp>
        <p:nvSpPr>
          <p:cNvPr id="3" name="内容占位符 2"/>
          <p:cNvSpPr>
            <a:spLocks noGrp="1"/>
          </p:cNvSpPr>
          <p:nvPr>
            <p:ph idx="1"/>
          </p:nvPr>
        </p:nvSpPr>
        <p:spPr>
          <a:xfrm>
            <a:off x="457199" y="1444978"/>
            <a:ext cx="8370711" cy="3740975"/>
          </a:xfrm>
        </p:spPr>
        <p:txBody>
          <a:bodyPr/>
          <a:lstStyle/>
          <a:p>
            <a:r>
              <a:rPr lang="zh-CN" altLang="en-US" sz="2000" dirty="0"/>
              <a:t>主动队列管理 </a:t>
            </a:r>
            <a:r>
              <a:rPr lang="en-US" altLang="zh-CN" sz="2000" dirty="0"/>
              <a:t>AQM (Active Queue Management)</a:t>
            </a:r>
            <a:endParaRPr lang="zh-CN" altLang="en-US" sz="2000" dirty="0"/>
          </a:p>
          <a:p>
            <a:pPr lvl="1">
              <a:lnSpc>
                <a:spcPct val="150000"/>
              </a:lnSpc>
            </a:pPr>
            <a:r>
              <a:rPr lang="zh-CN" altLang="en-US" sz="1800" dirty="0"/>
              <a:t>“主动”即不等到路由器的队列长度已经达到最大值时才不得不丢弃后面到达的分组，而是在队列长度达到某个值得警惕的值时（即当网络拥塞有了某些拥塞征兆时），就主动丢弃到达的分组</a:t>
            </a:r>
          </a:p>
          <a:p>
            <a:pPr lvl="1">
              <a:lnSpc>
                <a:spcPct val="150000"/>
              </a:lnSpc>
            </a:pPr>
            <a:r>
              <a:rPr lang="en-US" altLang="zh-CN" sz="1800" dirty="0"/>
              <a:t>AQM </a:t>
            </a:r>
            <a:r>
              <a:rPr lang="zh-CN" altLang="en-US" sz="1800" dirty="0"/>
              <a:t>可以有不同实现方法，其中曾流行多年的就是随机早期检测 </a:t>
            </a:r>
            <a:r>
              <a:rPr lang="en-US" altLang="zh-CN" sz="1800" dirty="0"/>
              <a:t>RED (Random Early Detection)</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391985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92676" y="1564118"/>
            <a:ext cx="3871457" cy="4836038"/>
            <a:chOff x="5292676" y="1564118"/>
            <a:chExt cx="3871457" cy="4836038"/>
          </a:xfrm>
        </p:grpSpPr>
        <p:sp>
          <p:nvSpPr>
            <p:cNvPr id="7" name="Rectangle 2"/>
            <p:cNvSpPr>
              <a:spLocks noChangeArrowheads="1"/>
            </p:cNvSpPr>
            <p:nvPr/>
          </p:nvSpPr>
          <p:spPr bwMode="auto">
            <a:xfrm>
              <a:off x="7831181" y="2132956"/>
              <a:ext cx="685800" cy="4191000"/>
            </a:xfrm>
            <a:prstGeom prst="rect">
              <a:avLst/>
            </a:prstGeom>
            <a:solidFill>
              <a:srgbClr val="FFCC00"/>
            </a:solidFill>
            <a:ln w="25400">
              <a:noFill/>
              <a:miter lim="800000"/>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8" name="Line 5"/>
            <p:cNvSpPr>
              <a:spLocks noChangeShapeType="1"/>
            </p:cNvSpPr>
            <p:nvPr/>
          </p:nvSpPr>
          <p:spPr bwMode="auto">
            <a:xfrm flipH="1" flipV="1">
              <a:off x="5697581" y="1980556"/>
              <a:ext cx="0" cy="19050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9" name="Line 6"/>
            <p:cNvSpPr>
              <a:spLocks noChangeShapeType="1"/>
            </p:cNvSpPr>
            <p:nvPr/>
          </p:nvSpPr>
          <p:spPr bwMode="auto">
            <a:xfrm>
              <a:off x="5697581" y="3885556"/>
              <a:ext cx="3124200" cy="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0" name="Freeform 7"/>
            <p:cNvSpPr>
              <a:spLocks/>
            </p:cNvSpPr>
            <p:nvPr/>
          </p:nvSpPr>
          <p:spPr bwMode="auto">
            <a:xfrm>
              <a:off x="5697581" y="2132956"/>
              <a:ext cx="2514600" cy="1771650"/>
            </a:xfrm>
            <a:custGeom>
              <a:avLst/>
              <a:gdLst/>
              <a:ahLst/>
              <a:cxnLst>
                <a:cxn ang="0">
                  <a:pos x="0" y="1212"/>
                </a:cxn>
                <a:cxn ang="0">
                  <a:pos x="0" y="1170"/>
                </a:cxn>
                <a:cxn ang="0">
                  <a:pos x="96" y="768"/>
                </a:cxn>
                <a:cxn ang="0">
                  <a:pos x="240" y="480"/>
                </a:cxn>
                <a:cxn ang="0">
                  <a:pos x="480" y="192"/>
                </a:cxn>
                <a:cxn ang="0">
                  <a:pos x="816" y="48"/>
                </a:cxn>
                <a:cxn ang="0">
                  <a:pos x="1104" y="0"/>
                </a:cxn>
                <a:cxn ang="0">
                  <a:pos x="1344" y="0"/>
                </a:cxn>
                <a:cxn ang="0">
                  <a:pos x="1392" y="480"/>
                </a:cxn>
                <a:cxn ang="0">
                  <a:pos x="1488" y="1008"/>
                </a:cxn>
                <a:cxn ang="0">
                  <a:pos x="1536" y="1152"/>
                </a:cxn>
                <a:cxn ang="0">
                  <a:pos x="1584" y="1200"/>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chemeClr val="tx1"/>
              </a:solidFill>
              <a:prstDash val="solid"/>
              <a:round/>
              <a:headEnd type="none" w="med" len="med"/>
              <a:tailEnd type="non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1" name="Line 8"/>
            <p:cNvSpPr>
              <a:spLocks noChangeShapeType="1"/>
            </p:cNvSpPr>
            <p:nvPr/>
          </p:nvSpPr>
          <p:spPr bwMode="auto">
            <a:xfrm>
              <a:off x="7831181" y="1980556"/>
              <a:ext cx="0" cy="20574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2" name="Line 9"/>
            <p:cNvSpPr>
              <a:spLocks noChangeShapeType="1"/>
            </p:cNvSpPr>
            <p:nvPr/>
          </p:nvSpPr>
          <p:spPr bwMode="auto">
            <a:xfrm>
              <a:off x="6459581" y="1980556"/>
              <a:ext cx="0" cy="20574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3" name="Line 10"/>
            <p:cNvSpPr>
              <a:spLocks noChangeShapeType="1"/>
            </p:cNvSpPr>
            <p:nvPr/>
          </p:nvSpPr>
          <p:spPr bwMode="auto">
            <a:xfrm flipH="1" flipV="1">
              <a:off x="5697581" y="4190356"/>
              <a:ext cx="0" cy="213360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4" name="Line 11"/>
            <p:cNvSpPr>
              <a:spLocks noChangeShapeType="1"/>
            </p:cNvSpPr>
            <p:nvPr/>
          </p:nvSpPr>
          <p:spPr bwMode="auto">
            <a:xfrm>
              <a:off x="5697581" y="6323956"/>
              <a:ext cx="3124200" cy="0"/>
            </a:xfrm>
            <a:prstGeom prst="line">
              <a:avLst/>
            </a:prstGeom>
            <a:noFill/>
            <a:ln w="254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5" name="Line 12"/>
            <p:cNvSpPr>
              <a:spLocks noChangeShapeType="1"/>
            </p:cNvSpPr>
            <p:nvPr/>
          </p:nvSpPr>
          <p:spPr bwMode="auto">
            <a:xfrm>
              <a:off x="6459581" y="4190356"/>
              <a:ext cx="0" cy="22098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6" name="Line 13"/>
            <p:cNvSpPr>
              <a:spLocks noChangeShapeType="1"/>
            </p:cNvSpPr>
            <p:nvPr/>
          </p:nvSpPr>
          <p:spPr bwMode="auto">
            <a:xfrm>
              <a:off x="7831181" y="4190356"/>
              <a:ext cx="0" cy="22098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7" name="Line 14"/>
            <p:cNvSpPr>
              <a:spLocks noChangeShapeType="1"/>
            </p:cNvSpPr>
            <p:nvPr/>
          </p:nvSpPr>
          <p:spPr bwMode="auto">
            <a:xfrm>
              <a:off x="6459581" y="2132956"/>
              <a:ext cx="1371600" cy="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19" name="Freeform 16"/>
            <p:cNvSpPr>
              <a:spLocks/>
            </p:cNvSpPr>
            <p:nvPr/>
          </p:nvSpPr>
          <p:spPr bwMode="auto">
            <a:xfrm>
              <a:off x="5697581" y="4190356"/>
              <a:ext cx="2209800" cy="1981200"/>
            </a:xfrm>
            <a:custGeom>
              <a:avLst/>
              <a:gdLst/>
              <a:ahLst/>
              <a:cxnLst>
                <a:cxn ang="0">
                  <a:pos x="0" y="1248"/>
                </a:cxn>
                <a:cxn ang="0">
                  <a:pos x="480" y="1152"/>
                </a:cxn>
                <a:cxn ang="0">
                  <a:pos x="816" y="912"/>
                </a:cxn>
                <a:cxn ang="0">
                  <a:pos x="1104" y="624"/>
                </a:cxn>
                <a:cxn ang="0">
                  <a:pos x="1296" y="384"/>
                </a:cxn>
                <a:cxn ang="0">
                  <a:pos x="1344" y="288"/>
                </a:cxn>
                <a:cxn ang="0">
                  <a:pos x="1392" y="0"/>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chemeClr val="tx1"/>
              </a:solidFill>
              <a:prstDash val="solid"/>
              <a:round/>
              <a:headEnd type="none" w="med" len="med"/>
              <a:tailEnd type="non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21" name="Text Box 18"/>
            <p:cNvSpPr txBox="1">
              <a:spLocks noChangeArrowheads="1"/>
            </p:cNvSpPr>
            <p:nvPr/>
          </p:nvSpPr>
          <p:spPr bwMode="auto">
            <a:xfrm>
              <a:off x="8141096" y="3885556"/>
              <a:ext cx="583494"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a:solidFill>
                    <a:srgbClr val="000000"/>
                  </a:solidFill>
                  <a:latin typeface="Calibri" panose="020F0502020204030204" pitchFamily="34" charset="0"/>
                  <a:ea typeface="华文楷体" panose="02010600040101010101" pitchFamily="2" charset="-122"/>
                </a:rPr>
                <a:t>Load</a:t>
              </a:r>
            </a:p>
          </p:txBody>
        </p:sp>
        <p:sp>
          <p:nvSpPr>
            <p:cNvPr id="22" name="Text Box 19"/>
            <p:cNvSpPr txBox="1">
              <a:spLocks noChangeArrowheads="1"/>
            </p:cNvSpPr>
            <p:nvPr/>
          </p:nvSpPr>
          <p:spPr bwMode="auto">
            <a:xfrm rot="16200000">
              <a:off x="4879646" y="2747946"/>
              <a:ext cx="1162050"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dirty="0">
                  <a:solidFill>
                    <a:srgbClr val="000000"/>
                  </a:solidFill>
                  <a:latin typeface="Calibri" panose="020F0502020204030204" pitchFamily="34" charset="0"/>
                  <a:ea typeface="华文楷体" panose="02010600040101010101" pitchFamily="2" charset="-122"/>
                </a:rPr>
                <a:t>Throughput</a:t>
              </a:r>
            </a:p>
          </p:txBody>
        </p:sp>
        <p:sp>
          <p:nvSpPr>
            <p:cNvPr id="23" name="Text Box 20"/>
            <p:cNvSpPr txBox="1">
              <a:spLocks noChangeArrowheads="1"/>
            </p:cNvSpPr>
            <p:nvPr/>
          </p:nvSpPr>
          <p:spPr bwMode="auto">
            <a:xfrm rot="16200000">
              <a:off x="5155734" y="5317761"/>
              <a:ext cx="645434"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dirty="0">
                  <a:solidFill>
                    <a:srgbClr val="000000"/>
                  </a:solidFill>
                  <a:latin typeface="Calibri" panose="020F0502020204030204" pitchFamily="34" charset="0"/>
                  <a:ea typeface="华文楷体" panose="02010600040101010101" pitchFamily="2" charset="-122"/>
                </a:rPr>
                <a:t>Delay</a:t>
              </a:r>
            </a:p>
          </p:txBody>
        </p:sp>
        <p:sp>
          <p:nvSpPr>
            <p:cNvPr id="24" name="Text Box 21"/>
            <p:cNvSpPr txBox="1">
              <a:spLocks noChangeArrowheads="1"/>
            </p:cNvSpPr>
            <p:nvPr/>
          </p:nvSpPr>
          <p:spPr bwMode="auto">
            <a:xfrm>
              <a:off x="6104310" y="1663056"/>
              <a:ext cx="588303"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a:solidFill>
                    <a:srgbClr val="000000"/>
                  </a:solidFill>
                  <a:latin typeface="Calibri" panose="020F0502020204030204" pitchFamily="34" charset="0"/>
                  <a:ea typeface="华文楷体" panose="02010600040101010101" pitchFamily="2" charset="-122"/>
                </a:rPr>
                <a:t>knee</a:t>
              </a:r>
            </a:p>
          </p:txBody>
        </p:sp>
        <p:sp>
          <p:nvSpPr>
            <p:cNvPr id="25" name="Text Box 22"/>
            <p:cNvSpPr txBox="1">
              <a:spLocks noChangeArrowheads="1"/>
            </p:cNvSpPr>
            <p:nvPr/>
          </p:nvSpPr>
          <p:spPr bwMode="auto">
            <a:xfrm>
              <a:off x="7602805" y="1663056"/>
              <a:ext cx="485327"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dirty="0">
                  <a:solidFill>
                    <a:srgbClr val="000000"/>
                  </a:solidFill>
                  <a:latin typeface="Calibri" panose="020F0502020204030204" pitchFamily="34" charset="0"/>
                  <a:ea typeface="华文楷体" panose="02010600040101010101" pitchFamily="2" charset="-122"/>
                </a:rPr>
                <a:t>cliff</a:t>
              </a:r>
            </a:p>
          </p:txBody>
        </p:sp>
        <p:sp>
          <p:nvSpPr>
            <p:cNvPr id="27" name="AutoShape 24"/>
            <p:cNvSpPr>
              <a:spLocks/>
            </p:cNvSpPr>
            <p:nvPr/>
          </p:nvSpPr>
          <p:spPr bwMode="auto">
            <a:xfrm rot="-5400000">
              <a:off x="8074068" y="1713856"/>
              <a:ext cx="152400" cy="685800"/>
            </a:xfrm>
            <a:prstGeom prst="rightBrace">
              <a:avLst>
                <a:gd name="adj1" fmla="val 37500"/>
                <a:gd name="adj2" fmla="val 50000"/>
              </a:avLst>
            </a:prstGeom>
            <a:noFill/>
            <a:ln w="12700">
              <a:solidFill>
                <a:schemeClr val="tx1"/>
              </a:solidFill>
              <a:round/>
              <a:headEnd/>
              <a:tailEnd/>
            </a:ln>
            <a:effectLst/>
          </p:spPr>
          <p:txBody>
            <a:bodyPr wrap="none" lIns="90488" tIns="44450" rIns="90488" bIns="44450" anchor="ctr">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29" name="Text Box 26"/>
            <p:cNvSpPr txBox="1">
              <a:spLocks noChangeArrowheads="1"/>
            </p:cNvSpPr>
            <p:nvPr/>
          </p:nvSpPr>
          <p:spPr bwMode="auto">
            <a:xfrm>
              <a:off x="8432843" y="1564118"/>
              <a:ext cx="731290" cy="582211"/>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dirty="0">
                  <a:solidFill>
                    <a:srgbClr val="000000"/>
                  </a:solidFill>
                  <a:latin typeface="Calibri" panose="020F0502020204030204" pitchFamily="34" charset="0"/>
                  <a:ea typeface="华文楷体" panose="02010600040101010101" pitchFamily="2" charset="-122"/>
                </a:rPr>
                <a:t>packet</a:t>
              </a:r>
            </a:p>
            <a:p>
              <a:pPr algn="ctr" eaLnBrk="0" fontAlgn="base" hangingPunct="0">
                <a:spcBef>
                  <a:spcPct val="0"/>
                </a:spcBef>
                <a:spcAft>
                  <a:spcPct val="0"/>
                </a:spcAft>
              </a:pPr>
              <a:r>
                <a:rPr lang="en-US" sz="1600" dirty="0">
                  <a:solidFill>
                    <a:srgbClr val="000000"/>
                  </a:solidFill>
                  <a:latin typeface="Calibri" panose="020F0502020204030204" pitchFamily="34" charset="0"/>
                  <a:ea typeface="华文楷体" panose="02010600040101010101" pitchFamily="2" charset="-122"/>
                </a:rPr>
                <a:t>loss</a:t>
              </a:r>
            </a:p>
          </p:txBody>
        </p:sp>
        <p:sp>
          <p:nvSpPr>
            <p:cNvPr id="30" name="Line 27"/>
            <p:cNvSpPr>
              <a:spLocks noChangeShapeType="1"/>
            </p:cNvSpPr>
            <p:nvPr/>
          </p:nvSpPr>
          <p:spPr bwMode="auto">
            <a:xfrm flipH="1">
              <a:off x="8188368" y="1828156"/>
              <a:ext cx="533400" cy="152400"/>
            </a:xfrm>
            <a:prstGeom prst="line">
              <a:avLst/>
            </a:prstGeom>
            <a:noFill/>
            <a:ln w="127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117566" y="1444978"/>
            <a:ext cx="5192889" cy="5260621"/>
          </a:xfrm>
        </p:spPr>
        <p:txBody>
          <a:bodyPr/>
          <a:lstStyle/>
          <a:p>
            <a:r>
              <a:rPr lang="zh-CN" altLang="en-US" sz="2000" dirty="0"/>
              <a:t>网络负载与网络性能</a:t>
            </a:r>
            <a:endParaRPr lang="en-US" altLang="zh-CN" sz="2000" dirty="0">
              <a:ea typeface="华文中宋" pitchFamily="2" charset="-122"/>
            </a:endParaRPr>
          </a:p>
          <a:p>
            <a:pPr marL="648000" lvl="1">
              <a:lnSpc>
                <a:spcPct val="150000"/>
              </a:lnSpc>
            </a:pPr>
            <a:r>
              <a:rPr lang="zh-CN" altLang="en-US" sz="1600" dirty="0"/>
              <a:t>网络中负载过大时，网络的性能会下降，当负载超过某阈值后，性能急剧下降</a:t>
            </a:r>
            <a:endParaRPr lang="en-US" altLang="zh-CN" sz="1600" dirty="0"/>
          </a:p>
          <a:p>
            <a:pPr marL="900000" lvl="2">
              <a:lnSpc>
                <a:spcPct val="150000"/>
              </a:lnSpc>
            </a:pPr>
            <a:r>
              <a:rPr lang="en-US" altLang="zh-CN" sz="1600" dirty="0"/>
              <a:t>Knee</a:t>
            </a:r>
            <a:r>
              <a:rPr lang="zh-CN" altLang="en-US" sz="1600" dirty="0"/>
              <a:t>之后，吞吐率增长缓慢，延迟增长很快</a:t>
            </a:r>
          </a:p>
          <a:p>
            <a:pPr marL="900000" lvl="2">
              <a:lnSpc>
                <a:spcPct val="150000"/>
              </a:lnSpc>
            </a:pPr>
            <a:r>
              <a:rPr lang="en-US" altLang="zh-CN" sz="1600" dirty="0"/>
              <a:t>Cliff</a:t>
            </a:r>
            <a:r>
              <a:rPr lang="zh-CN" altLang="en-US" sz="1600" dirty="0"/>
              <a:t>之后，吞吐率下降很快（到零），延迟增长很快（到无穷大）</a:t>
            </a:r>
            <a:endParaRPr lang="en-US" altLang="zh-CN" sz="1600" dirty="0"/>
          </a:p>
          <a:p>
            <a:pPr marL="648000" lvl="1">
              <a:lnSpc>
                <a:spcPct val="150000"/>
              </a:lnSpc>
            </a:pPr>
            <a:r>
              <a:rPr lang="en-US" altLang="zh-CN" sz="1600" dirty="0"/>
              <a:t>Congestion Collapse</a:t>
            </a:r>
          </a:p>
          <a:p>
            <a:pPr marL="900000" lvl="2">
              <a:lnSpc>
                <a:spcPct val="150000"/>
              </a:lnSpc>
            </a:pPr>
            <a:r>
              <a:rPr lang="zh-CN" altLang="en-US" sz="1600" dirty="0"/>
              <a:t>网络负载的增大使得网络的有效工作急剧减小</a:t>
            </a:r>
            <a:endParaRPr lang="en-US" altLang="zh-CN" sz="1600" dirty="0"/>
          </a:p>
          <a:p>
            <a:pPr marL="1116000" lvl="3">
              <a:lnSpc>
                <a:spcPct val="150000"/>
              </a:lnSpc>
            </a:pPr>
            <a:r>
              <a:rPr lang="zh-CN" altLang="en-US" dirty="0"/>
              <a:t>大量未送达分组：分组消耗网络资源后中途被丢弃</a:t>
            </a:r>
            <a:endParaRPr lang="en-US" altLang="zh-CN" dirty="0"/>
          </a:p>
          <a:p>
            <a:pPr marL="1116000" lvl="3">
              <a:lnSpc>
                <a:spcPct val="150000"/>
              </a:lnSpc>
            </a:pPr>
            <a:r>
              <a:rPr lang="zh-CN" altLang="en-US" dirty="0"/>
              <a:t>大量重传分组：火上浇油</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20" name="Text Box 17"/>
          <p:cNvSpPr txBox="1">
            <a:spLocks noChangeArrowheads="1"/>
          </p:cNvSpPr>
          <p:nvPr/>
        </p:nvSpPr>
        <p:spPr bwMode="auto">
          <a:xfrm>
            <a:off x="8141096" y="6323956"/>
            <a:ext cx="583494"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eaLnBrk="0" fontAlgn="base" hangingPunct="0">
              <a:spcBef>
                <a:spcPct val="0"/>
              </a:spcBef>
              <a:spcAft>
                <a:spcPct val="0"/>
              </a:spcAft>
            </a:pPr>
            <a:r>
              <a:rPr lang="en-US" sz="1600">
                <a:solidFill>
                  <a:srgbClr val="000000"/>
                </a:solidFill>
                <a:latin typeface="Calibri" panose="020F0502020204030204" pitchFamily="34" charset="0"/>
                <a:ea typeface="华文楷体" panose="02010600040101010101" pitchFamily="2" charset="-122"/>
              </a:rPr>
              <a:t>Load</a:t>
            </a:r>
          </a:p>
        </p:txBody>
      </p:sp>
      <p:sp>
        <p:nvSpPr>
          <p:cNvPr id="26" name="Text Box 23"/>
          <p:cNvSpPr txBox="1">
            <a:spLocks noChangeArrowheads="1"/>
          </p:cNvSpPr>
          <p:nvPr/>
        </p:nvSpPr>
        <p:spPr bwMode="auto">
          <a:xfrm>
            <a:off x="8137000" y="2630918"/>
            <a:ext cx="1090684" cy="582211"/>
          </a:xfrm>
          <a:prstGeom prst="rect">
            <a:avLst/>
          </a:prstGeom>
          <a:noFill/>
          <a:ln w="25400">
            <a:noFill/>
            <a:miter lim="800000"/>
            <a:headEnd/>
            <a:tailEnd/>
          </a:ln>
          <a:effectLst/>
        </p:spPr>
        <p:txBody>
          <a:bodyPr wrap="none" lIns="90488" tIns="44450" rIns="90488" bIns="44450">
            <a:prstTxWarp prst="textNoShape">
              <a:avLst/>
            </a:prstTxWarp>
            <a:spAutoFit/>
          </a:bodyPr>
          <a:lstStyle>
            <a:defPPr>
              <a:defRPr lang="zh-CN"/>
            </a:defPPr>
            <a:lvl1pPr algn="ctr" eaLnBrk="0" fontAlgn="base" hangingPunct="0">
              <a:spcBef>
                <a:spcPct val="0"/>
              </a:spcBef>
              <a:spcAft>
                <a:spcPct val="0"/>
              </a:spcAft>
              <a:defRPr sz="1600">
                <a:solidFill>
                  <a:srgbClr val="000000"/>
                </a:solidFill>
                <a:latin typeface="Calibri" panose="020F0502020204030204" pitchFamily="34" charset="0"/>
                <a:ea typeface="华文楷体" panose="02010600040101010101" pitchFamily="2" charset="-122"/>
              </a:defRPr>
            </a:lvl1pPr>
          </a:lstStyle>
          <a:p>
            <a:r>
              <a:rPr lang="en-US" dirty="0"/>
              <a:t>congestion</a:t>
            </a:r>
          </a:p>
          <a:p>
            <a:r>
              <a:rPr lang="en-US" dirty="0"/>
              <a:t>collapse</a:t>
            </a:r>
          </a:p>
        </p:txBody>
      </p:sp>
      <p:sp>
        <p:nvSpPr>
          <p:cNvPr id="28" name="Line 25"/>
          <p:cNvSpPr>
            <a:spLocks noChangeShapeType="1"/>
          </p:cNvSpPr>
          <p:nvPr/>
        </p:nvSpPr>
        <p:spPr bwMode="auto">
          <a:xfrm flipH="1">
            <a:off x="8188368" y="3199756"/>
            <a:ext cx="762000" cy="609600"/>
          </a:xfrm>
          <a:prstGeom prst="line">
            <a:avLst/>
          </a:prstGeom>
          <a:noFill/>
          <a:ln w="12700">
            <a:solidFill>
              <a:schemeClr val="tx1"/>
            </a:solidFill>
            <a:round/>
            <a:headEnd/>
            <a:tailEnd type="triangle" w="med" len="med"/>
          </a:ln>
          <a:effectLst/>
        </p:spPr>
        <p:txBody>
          <a:bodyPr lIns="90488" tIns="44450" rIns="90488" bIns="44450">
            <a:prstTxWarp prst="textNoShape">
              <a:avLst/>
            </a:prstTxWarp>
          </a:bodyPr>
          <a:lstStyle/>
          <a:p>
            <a:pPr algn="r" fontAlgn="base">
              <a:spcBef>
                <a:spcPct val="0"/>
              </a:spcBef>
              <a:spcAft>
                <a:spcPct val="0"/>
              </a:spcAft>
            </a:pPr>
            <a:endParaRPr lang="en-US" sz="1600" b="1">
              <a:solidFill>
                <a:srgbClr val="000000"/>
              </a:solidFill>
              <a:latin typeface="Calibri" panose="020F0502020204030204" pitchFamily="34" charset="0"/>
              <a:ea typeface="华文楷体" panose="02010600040101010101" pitchFamily="2" charset="-122"/>
            </a:endParaRPr>
          </a:p>
        </p:txBody>
      </p:sp>
      <p:sp>
        <p:nvSpPr>
          <p:cNvPr id="31" name="文本框 4"/>
          <p:cNvSpPr txBox="1">
            <a:spLocks noChangeArrowheads="1"/>
          </p:cNvSpPr>
          <p:nvPr/>
        </p:nvSpPr>
        <p:spPr bwMode="auto">
          <a:xfrm>
            <a:off x="5608353" y="1307047"/>
            <a:ext cx="2841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800">
                <a:solidFill>
                  <a:srgbClr val="FF0000"/>
                </a:solidFill>
                <a:latin typeface="Calibri" panose="020F0502020204030204" pitchFamily="34" charset="0"/>
                <a:ea typeface="黑体" panose="02010609060101010101" pitchFamily="49" charset="-122"/>
              </a:rPr>
              <a:t>拥塞避免、恢复、崩溃</a:t>
            </a:r>
            <a:endParaRPr lang="zh-CN" altLang="en-US" sz="1800" dirty="0">
              <a:solidFill>
                <a:srgbClr val="FF0000"/>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997094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dissolv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dissolv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dissolv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dissolv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dissolve">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随机早期检测 </a:t>
            </a:r>
            <a:r>
              <a:rPr lang="en-US" altLang="zh-CN" dirty="0"/>
              <a:t>RED </a:t>
            </a:r>
          </a:p>
        </p:txBody>
      </p:sp>
      <p:sp>
        <p:nvSpPr>
          <p:cNvPr id="3" name="内容占位符 2"/>
          <p:cNvSpPr>
            <a:spLocks noGrp="1"/>
          </p:cNvSpPr>
          <p:nvPr>
            <p:ph idx="1"/>
          </p:nvPr>
        </p:nvSpPr>
        <p:spPr>
          <a:xfrm>
            <a:off x="457199" y="1444978"/>
            <a:ext cx="8370711" cy="4694565"/>
          </a:xfrm>
        </p:spPr>
        <p:txBody>
          <a:bodyPr/>
          <a:lstStyle/>
          <a:p>
            <a:r>
              <a:rPr lang="zh-CN" altLang="en-US" sz="2000" dirty="0"/>
              <a:t>路由器的队列维持两个参数</a:t>
            </a:r>
            <a:endParaRPr lang="en-US" altLang="zh-CN" sz="2000" dirty="0"/>
          </a:p>
          <a:p>
            <a:pPr lvl="1">
              <a:lnSpc>
                <a:spcPct val="150000"/>
              </a:lnSpc>
            </a:pPr>
            <a:r>
              <a:rPr lang="zh-CN" altLang="en-US" sz="1600" dirty="0"/>
              <a:t>队列长度最小门限 </a:t>
            </a:r>
            <a:r>
              <a:rPr lang="en-US" altLang="zh-CN" sz="1600" dirty="0" err="1"/>
              <a:t>TH</a:t>
            </a:r>
            <a:r>
              <a:rPr lang="en-US" altLang="zh-CN" sz="1600" baseline="-25000" dirty="0" err="1"/>
              <a:t>min</a:t>
            </a:r>
            <a:r>
              <a:rPr lang="en-US" altLang="zh-CN" sz="1600" dirty="0"/>
              <a:t> </a:t>
            </a:r>
            <a:r>
              <a:rPr lang="zh-CN" altLang="en-US" sz="1600" dirty="0"/>
              <a:t>和最大门限</a:t>
            </a:r>
            <a:r>
              <a:rPr lang="en-US" altLang="zh-CN" sz="1600" dirty="0" err="1"/>
              <a:t>TH</a:t>
            </a:r>
            <a:r>
              <a:rPr lang="en-US" altLang="zh-CN" sz="1600" baseline="-25000" dirty="0" err="1"/>
              <a:t>max</a:t>
            </a:r>
            <a:r>
              <a:rPr lang="en-US" altLang="zh-CN" sz="1600" baseline="-25000" dirty="0"/>
              <a:t> </a:t>
            </a:r>
            <a:r>
              <a:rPr lang="en-US" altLang="zh-CN" sz="1600" dirty="0"/>
              <a:t> </a:t>
            </a:r>
            <a:endParaRPr lang="zh-CN" altLang="en-US" sz="1600" dirty="0"/>
          </a:p>
          <a:p>
            <a:pPr>
              <a:spcBef>
                <a:spcPts val="1800"/>
              </a:spcBef>
            </a:pPr>
            <a:r>
              <a:rPr lang="zh-CN" altLang="en-US" sz="2000" dirty="0"/>
              <a:t>每一个分组到达时先计算平均队列长度 </a:t>
            </a:r>
            <a:r>
              <a:rPr lang="en-US" altLang="zh-CN" sz="2000" dirty="0"/>
              <a:t>L</a:t>
            </a:r>
            <a:r>
              <a:rPr lang="en-US" altLang="zh-CN" sz="2000" baseline="-25000" dirty="0"/>
              <a:t>AV</a:t>
            </a:r>
            <a:r>
              <a:rPr lang="en-US" altLang="zh-CN" sz="2000" dirty="0"/>
              <a:t> </a:t>
            </a:r>
            <a:endParaRPr lang="zh-CN" altLang="en-US" sz="2000" dirty="0"/>
          </a:p>
          <a:p>
            <a:pPr lvl="1">
              <a:lnSpc>
                <a:spcPct val="150000"/>
              </a:lnSpc>
            </a:pPr>
            <a:r>
              <a:rPr lang="zh-CN" altLang="en-US" sz="1600" dirty="0"/>
              <a:t>若平均队列长度小于最小门限 </a:t>
            </a:r>
            <a:r>
              <a:rPr lang="en-US" altLang="zh-CN" sz="1600" dirty="0" err="1"/>
              <a:t>TH</a:t>
            </a:r>
            <a:r>
              <a:rPr lang="en-US" altLang="zh-CN" sz="1600" baseline="-25000" dirty="0" err="1"/>
              <a:t>min</a:t>
            </a:r>
            <a:r>
              <a:rPr lang="zh-CN" altLang="en-US" sz="1600" dirty="0"/>
              <a:t>，则将新到达的分组放入队列进行排队</a:t>
            </a:r>
            <a:endParaRPr lang="en-US" altLang="zh-CN" sz="1600" dirty="0"/>
          </a:p>
          <a:p>
            <a:pPr lvl="2"/>
            <a:r>
              <a:rPr lang="en-US" altLang="zh-CN" sz="1600" dirty="0"/>
              <a:t>L</a:t>
            </a:r>
            <a:r>
              <a:rPr lang="en-US" altLang="zh-CN" sz="1600" baseline="-25000" dirty="0"/>
              <a:t>AV</a:t>
            </a:r>
            <a:r>
              <a:rPr lang="en-US" altLang="zh-CN" sz="1600" dirty="0"/>
              <a:t> &lt;</a:t>
            </a:r>
            <a:r>
              <a:rPr lang="zh-CN" altLang="en-US" sz="1600" dirty="0"/>
              <a:t>  </a:t>
            </a:r>
            <a:r>
              <a:rPr lang="en-US" altLang="zh-CN" sz="1600" dirty="0" err="1"/>
              <a:t>TH</a:t>
            </a:r>
            <a:r>
              <a:rPr lang="en-US" altLang="zh-CN" sz="1600" baseline="-25000" dirty="0" err="1"/>
              <a:t>min</a:t>
            </a:r>
            <a:r>
              <a:rPr lang="en-US" altLang="zh-CN" sz="1600" baseline="-25000" dirty="0"/>
              <a:t> </a:t>
            </a:r>
            <a:r>
              <a:rPr lang="zh-CN" altLang="en-US" sz="1600" dirty="0"/>
              <a:t>，丢弃概率 </a:t>
            </a:r>
            <a:r>
              <a:rPr lang="en-US" altLang="zh-CN" sz="1600" dirty="0"/>
              <a:t>p = 0</a:t>
            </a:r>
            <a:endParaRPr lang="zh-CN" altLang="en-US" sz="1600" dirty="0"/>
          </a:p>
          <a:p>
            <a:pPr lvl="1">
              <a:lnSpc>
                <a:spcPct val="150000"/>
              </a:lnSpc>
              <a:spcBef>
                <a:spcPts val="1200"/>
              </a:spcBef>
            </a:pPr>
            <a:r>
              <a:rPr lang="zh-CN" altLang="en-US" sz="1600" dirty="0"/>
              <a:t>若平均队列长度超过最大门限 </a:t>
            </a:r>
            <a:r>
              <a:rPr lang="en-US" altLang="zh-CN" sz="1600" dirty="0" err="1"/>
              <a:t>TH</a:t>
            </a:r>
            <a:r>
              <a:rPr lang="en-US" altLang="zh-CN" sz="1600" baseline="-25000" dirty="0" err="1"/>
              <a:t>max</a:t>
            </a:r>
            <a:r>
              <a:rPr lang="zh-CN" altLang="en-US" sz="1600" dirty="0"/>
              <a:t>，则将新到达的分组丢弃</a:t>
            </a:r>
            <a:endParaRPr lang="en-US" altLang="zh-CN" sz="1600" dirty="0"/>
          </a:p>
          <a:p>
            <a:pPr lvl="2"/>
            <a:r>
              <a:rPr lang="en-US" altLang="zh-CN" sz="1600" dirty="0"/>
              <a:t>L</a:t>
            </a:r>
            <a:r>
              <a:rPr lang="en-US" altLang="zh-CN" sz="1600" baseline="-25000" dirty="0"/>
              <a:t>AV</a:t>
            </a:r>
            <a:r>
              <a:rPr lang="en-US" altLang="zh-CN" sz="1600" dirty="0"/>
              <a:t> &gt;</a:t>
            </a:r>
            <a:r>
              <a:rPr lang="zh-CN" altLang="en-US" sz="1600" dirty="0"/>
              <a:t> </a:t>
            </a:r>
            <a:r>
              <a:rPr lang="en-US" altLang="zh-CN" sz="1600" dirty="0" err="1"/>
              <a:t>TH</a:t>
            </a:r>
            <a:r>
              <a:rPr lang="en-US" altLang="zh-CN" sz="1600" baseline="-25000" dirty="0" err="1"/>
              <a:t>max</a:t>
            </a:r>
            <a:r>
              <a:rPr lang="en-US" altLang="zh-CN" sz="1600" baseline="-25000" dirty="0"/>
              <a:t> </a:t>
            </a:r>
            <a:r>
              <a:rPr lang="zh-CN" altLang="en-US" sz="1600" dirty="0"/>
              <a:t>，丢弃概率 </a:t>
            </a:r>
            <a:r>
              <a:rPr lang="en-US" altLang="zh-CN" sz="1600" dirty="0"/>
              <a:t>p = 1</a:t>
            </a:r>
            <a:endParaRPr lang="zh-CN" altLang="en-US" sz="1600" dirty="0"/>
          </a:p>
          <a:p>
            <a:pPr lvl="1">
              <a:lnSpc>
                <a:spcPct val="150000"/>
              </a:lnSpc>
              <a:spcBef>
                <a:spcPts val="1200"/>
              </a:spcBef>
            </a:pPr>
            <a:r>
              <a:rPr lang="zh-CN" altLang="en-US" sz="1600" dirty="0"/>
              <a:t>若平均队列长度在最小门限 </a:t>
            </a:r>
            <a:r>
              <a:rPr lang="en-US" altLang="zh-CN" sz="1600" dirty="0" err="1"/>
              <a:t>TH</a:t>
            </a:r>
            <a:r>
              <a:rPr lang="en-US" altLang="zh-CN" sz="1600" baseline="-25000" dirty="0" err="1"/>
              <a:t>min</a:t>
            </a:r>
            <a:r>
              <a:rPr lang="en-US" altLang="zh-CN" sz="1600" dirty="0"/>
              <a:t> </a:t>
            </a:r>
            <a:r>
              <a:rPr lang="zh-CN" altLang="en-US" sz="1600" dirty="0"/>
              <a:t>和最大门限</a:t>
            </a:r>
            <a:r>
              <a:rPr lang="en-US" altLang="zh-CN" sz="1600" dirty="0" err="1"/>
              <a:t>TH</a:t>
            </a:r>
            <a:r>
              <a:rPr lang="en-US" altLang="zh-CN" sz="1600" baseline="-25000" dirty="0" err="1"/>
              <a:t>max</a:t>
            </a:r>
            <a:r>
              <a:rPr lang="en-US" altLang="zh-CN" sz="1600" dirty="0"/>
              <a:t> </a:t>
            </a:r>
            <a:r>
              <a:rPr lang="zh-CN" altLang="en-US" sz="1600" dirty="0"/>
              <a:t>之间，则按照某一概率 </a:t>
            </a:r>
            <a:r>
              <a:rPr lang="en-US" altLang="zh-CN" sz="1600" dirty="0"/>
              <a:t>p </a:t>
            </a:r>
            <a:r>
              <a:rPr lang="zh-CN" altLang="en-US" sz="1600" dirty="0"/>
              <a:t>将新到达的分组丢弃</a:t>
            </a:r>
            <a:endParaRPr lang="en-US" altLang="zh-CN" sz="1600" dirty="0"/>
          </a:p>
          <a:p>
            <a:pPr lvl="2"/>
            <a:r>
              <a:rPr lang="en-US" altLang="zh-CN" sz="1600" dirty="0" err="1"/>
              <a:t>TH</a:t>
            </a:r>
            <a:r>
              <a:rPr lang="en-US" altLang="zh-CN" sz="1600" baseline="-25000" dirty="0" err="1"/>
              <a:t>min</a:t>
            </a:r>
            <a:r>
              <a:rPr lang="en-US" altLang="zh-CN" sz="1600" dirty="0"/>
              <a:t> &gt;</a:t>
            </a:r>
            <a:r>
              <a:rPr lang="zh-CN" altLang="en-US" sz="1600" dirty="0"/>
              <a:t> </a:t>
            </a:r>
            <a:r>
              <a:rPr lang="en-US" altLang="zh-CN" sz="1600" dirty="0"/>
              <a:t>L</a:t>
            </a:r>
            <a:r>
              <a:rPr lang="en-US" altLang="zh-CN" sz="1600" baseline="-25000" dirty="0"/>
              <a:t>AV</a:t>
            </a:r>
            <a:r>
              <a:rPr lang="en-US" altLang="zh-CN" sz="1600" dirty="0"/>
              <a:t> &gt;</a:t>
            </a:r>
            <a:r>
              <a:rPr lang="zh-CN" altLang="en-US" sz="1600" dirty="0"/>
              <a:t> </a:t>
            </a:r>
            <a:r>
              <a:rPr lang="en-US" altLang="zh-CN" sz="1600" dirty="0" err="1"/>
              <a:t>TH</a:t>
            </a:r>
            <a:r>
              <a:rPr lang="en-US" altLang="zh-CN" sz="1600" baseline="-25000" dirty="0" err="1"/>
              <a:t>max</a:t>
            </a:r>
            <a:r>
              <a:rPr lang="en-US" altLang="zh-CN" sz="1600" baseline="-25000" dirty="0"/>
              <a:t> </a:t>
            </a:r>
            <a:r>
              <a:rPr lang="zh-CN" altLang="en-US" sz="1600" dirty="0"/>
              <a:t>，丢弃概率 </a:t>
            </a:r>
            <a:r>
              <a:rPr lang="en-US" altLang="zh-CN" sz="1600" dirty="0"/>
              <a:t>0&lt;</a:t>
            </a:r>
            <a:r>
              <a:rPr lang="zh-CN" altLang="en-US" sz="1600" dirty="0"/>
              <a:t> </a:t>
            </a:r>
            <a:r>
              <a:rPr lang="en-US" altLang="zh-CN" sz="1600" dirty="0"/>
              <a:t>p &lt;1</a:t>
            </a:r>
            <a:endParaRPr lang="zh-CN" altLang="en-US" sz="1600" dirty="0"/>
          </a:p>
          <a:p>
            <a:pPr lvl="2"/>
            <a:endParaRPr lang="en-US" altLang="zh-CN" sz="12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1140441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随机早期检测 </a:t>
            </a:r>
            <a:r>
              <a:rPr lang="en-US" altLang="zh-CN" dirty="0"/>
              <a:t>RED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37" name="组合 36"/>
          <p:cNvGrpSpPr/>
          <p:nvPr/>
        </p:nvGrpSpPr>
        <p:grpSpPr>
          <a:xfrm>
            <a:off x="608458" y="2525196"/>
            <a:ext cx="8219453" cy="3288072"/>
            <a:chOff x="608458" y="1636625"/>
            <a:chExt cx="8219453" cy="3333533"/>
          </a:xfrm>
        </p:grpSpPr>
        <p:sp>
          <p:nvSpPr>
            <p:cNvPr id="7" name="Rectangle 35"/>
            <p:cNvSpPr>
              <a:spLocks noChangeArrowheads="1"/>
            </p:cNvSpPr>
            <p:nvPr/>
          </p:nvSpPr>
          <p:spPr bwMode="auto">
            <a:xfrm>
              <a:off x="2589036" y="1638092"/>
              <a:ext cx="3173412" cy="2781300"/>
            </a:xfrm>
            <a:prstGeom prst="rect">
              <a:avLst/>
            </a:prstGeom>
            <a:solidFill>
              <a:schemeClr val="accent6">
                <a:lumMod val="40000"/>
                <a:lumOff val="60000"/>
              </a:schemeClr>
            </a:solidFill>
            <a:ln>
              <a:noFill/>
            </a:ln>
            <a:effectLs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8" name="Rectangle 34"/>
            <p:cNvSpPr>
              <a:spLocks noChangeArrowheads="1"/>
            </p:cNvSpPr>
            <p:nvPr/>
          </p:nvSpPr>
          <p:spPr bwMode="auto">
            <a:xfrm>
              <a:off x="5765622" y="1636625"/>
              <a:ext cx="946150" cy="2286000"/>
            </a:xfrm>
            <a:prstGeom prst="rect">
              <a:avLst/>
            </a:prstGeom>
            <a:solidFill>
              <a:schemeClr val="accent6">
                <a:lumMod val="20000"/>
                <a:lumOff val="80000"/>
              </a:schemeClr>
            </a:solidFill>
            <a:ln>
              <a:noFill/>
            </a:ln>
            <a:effectLs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9" name="Rectangle 33"/>
            <p:cNvSpPr>
              <a:spLocks noChangeArrowheads="1"/>
            </p:cNvSpPr>
            <p:nvPr/>
          </p:nvSpPr>
          <p:spPr bwMode="auto">
            <a:xfrm>
              <a:off x="1411111" y="1636626"/>
              <a:ext cx="1177925" cy="3192713"/>
            </a:xfrm>
            <a:prstGeom prst="rect">
              <a:avLst/>
            </a:prstGeom>
            <a:solidFill>
              <a:schemeClr val="accent6">
                <a:lumMod val="60000"/>
                <a:lumOff val="40000"/>
              </a:schemeClr>
            </a:solidFill>
            <a:ln>
              <a:noFill/>
            </a:ln>
            <a:effectLs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0" name="Rectangle 4"/>
            <p:cNvSpPr>
              <a:spLocks noChangeArrowheads="1"/>
            </p:cNvSpPr>
            <p:nvPr/>
          </p:nvSpPr>
          <p:spPr bwMode="auto">
            <a:xfrm>
              <a:off x="4455935" y="2282860"/>
              <a:ext cx="2257425" cy="117816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1" name="Freeform 5"/>
            <p:cNvSpPr>
              <a:spLocks/>
            </p:cNvSpPr>
            <p:nvPr/>
          </p:nvSpPr>
          <p:spPr bwMode="auto">
            <a:xfrm>
              <a:off x="1661936" y="2282860"/>
              <a:ext cx="5051425" cy="1178169"/>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 name="Line 6"/>
            <p:cNvSpPr>
              <a:spLocks noChangeShapeType="1"/>
            </p:cNvSpPr>
            <p:nvPr/>
          </p:nvSpPr>
          <p:spPr bwMode="auto">
            <a:xfrm>
              <a:off x="6392685"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 name="Line 7"/>
            <p:cNvSpPr>
              <a:spLocks noChangeShapeType="1"/>
            </p:cNvSpPr>
            <p:nvPr/>
          </p:nvSpPr>
          <p:spPr bwMode="auto">
            <a:xfrm>
              <a:off x="6070422"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 name="Line 8"/>
            <p:cNvSpPr>
              <a:spLocks noChangeShapeType="1"/>
            </p:cNvSpPr>
            <p:nvPr/>
          </p:nvSpPr>
          <p:spPr bwMode="auto">
            <a:xfrm>
              <a:off x="5746572" y="1852036"/>
              <a:ext cx="0" cy="18756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 name="Line 9"/>
            <p:cNvSpPr>
              <a:spLocks noChangeShapeType="1"/>
            </p:cNvSpPr>
            <p:nvPr/>
          </p:nvSpPr>
          <p:spPr bwMode="auto">
            <a:xfrm>
              <a:off x="5424310"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 name="Line 10"/>
            <p:cNvSpPr>
              <a:spLocks noChangeShapeType="1"/>
            </p:cNvSpPr>
            <p:nvPr/>
          </p:nvSpPr>
          <p:spPr bwMode="auto">
            <a:xfrm>
              <a:off x="5102047"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 name="Line 11"/>
            <p:cNvSpPr>
              <a:spLocks noChangeShapeType="1"/>
            </p:cNvSpPr>
            <p:nvPr/>
          </p:nvSpPr>
          <p:spPr bwMode="auto">
            <a:xfrm>
              <a:off x="4778197"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8" name="Line 12"/>
            <p:cNvSpPr>
              <a:spLocks noChangeShapeType="1"/>
            </p:cNvSpPr>
            <p:nvPr/>
          </p:nvSpPr>
          <p:spPr bwMode="auto">
            <a:xfrm>
              <a:off x="2600147" y="1869622"/>
              <a:ext cx="0" cy="29175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9" name="AutoShape 13"/>
            <p:cNvSpPr>
              <a:spLocks noChangeArrowheads="1"/>
            </p:cNvSpPr>
            <p:nvPr/>
          </p:nvSpPr>
          <p:spPr bwMode="auto">
            <a:xfrm>
              <a:off x="6606998" y="2603781"/>
              <a:ext cx="968375" cy="429357"/>
            </a:xfrm>
            <a:prstGeom prst="rightArrow">
              <a:avLst>
                <a:gd name="adj1" fmla="val 50000"/>
                <a:gd name="adj2" fmla="val 52048"/>
              </a:avLst>
            </a:prstGeom>
            <a:solidFill>
              <a:schemeClr val="accent5">
                <a:lumMod val="50000"/>
              </a:schemeClr>
            </a:solidFill>
            <a:ln w="9525">
              <a:solidFill>
                <a:srgbClr val="333399"/>
              </a:solidFill>
              <a:miter lim="800000"/>
              <a:headEnd/>
              <a:tailEnd/>
            </a:ln>
            <a:effec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20" name="Text Box 14"/>
            <p:cNvSpPr txBox="1">
              <a:spLocks noChangeArrowheads="1"/>
            </p:cNvSpPr>
            <p:nvPr/>
          </p:nvSpPr>
          <p:spPr bwMode="auto">
            <a:xfrm>
              <a:off x="7519286" y="2493876"/>
              <a:ext cx="896400"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从队首</a:t>
              </a:r>
            </a:p>
            <a:p>
              <a:pPr algn="ct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发送</a:t>
              </a:r>
            </a:p>
          </p:txBody>
        </p:sp>
        <p:sp>
          <p:nvSpPr>
            <p:cNvPr id="21" name="Line 15"/>
            <p:cNvSpPr>
              <a:spLocks noChangeShapeType="1"/>
            </p:cNvSpPr>
            <p:nvPr/>
          </p:nvSpPr>
          <p:spPr bwMode="auto">
            <a:xfrm>
              <a:off x="4455935" y="2282860"/>
              <a:ext cx="0" cy="1178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22" name="Text Box 16"/>
            <p:cNvSpPr txBox="1">
              <a:spLocks noChangeArrowheads="1"/>
            </p:cNvSpPr>
            <p:nvPr/>
          </p:nvSpPr>
          <p:spPr bwMode="auto">
            <a:xfrm>
              <a:off x="6875286" y="3730661"/>
              <a:ext cx="195262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最小门限 </a:t>
              </a:r>
              <a:r>
                <a:rPr kumimoji="1" lang="en-US" altLang="zh-CN" sz="1846">
                  <a:solidFill>
                    <a:srgbClr val="000099"/>
                  </a:solidFill>
                  <a:latin typeface="Calibri" panose="020F0502020204030204" pitchFamily="34" charset="0"/>
                  <a:ea typeface="华文楷体" panose="02010600040101010101" pitchFamily="2" charset="-122"/>
                </a:rPr>
                <a:t>TH</a:t>
              </a:r>
              <a:r>
                <a:rPr kumimoji="1" lang="en-US" altLang="zh-CN" sz="1846" baseline="-25000">
                  <a:solidFill>
                    <a:srgbClr val="000099"/>
                  </a:solidFill>
                  <a:latin typeface="Calibri" panose="020F0502020204030204" pitchFamily="34" charset="0"/>
                  <a:ea typeface="华文楷体" panose="02010600040101010101" pitchFamily="2" charset="-122"/>
                </a:rPr>
                <a:t>min</a:t>
              </a:r>
            </a:p>
          </p:txBody>
        </p:sp>
        <p:sp>
          <p:nvSpPr>
            <p:cNvPr id="23" name="Text Box 17"/>
            <p:cNvSpPr txBox="1">
              <a:spLocks noChangeArrowheads="1"/>
            </p:cNvSpPr>
            <p:nvPr/>
          </p:nvSpPr>
          <p:spPr bwMode="auto">
            <a:xfrm>
              <a:off x="3781247" y="4593773"/>
              <a:ext cx="170431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最大门限 </a:t>
              </a:r>
              <a:r>
                <a:rPr kumimoji="1" lang="en-US" altLang="zh-CN" sz="1846">
                  <a:solidFill>
                    <a:srgbClr val="000099"/>
                  </a:solidFill>
                  <a:latin typeface="Calibri" panose="020F0502020204030204" pitchFamily="34" charset="0"/>
                  <a:ea typeface="华文楷体" panose="02010600040101010101" pitchFamily="2" charset="-122"/>
                </a:rPr>
                <a:t>TH</a:t>
              </a:r>
              <a:r>
                <a:rPr kumimoji="1" lang="en-US" altLang="zh-CN" sz="1846" baseline="-25000">
                  <a:solidFill>
                    <a:srgbClr val="000099"/>
                  </a:solidFill>
                  <a:latin typeface="Calibri" panose="020F0502020204030204" pitchFamily="34" charset="0"/>
                  <a:ea typeface="华文楷体" panose="02010600040101010101" pitchFamily="2" charset="-122"/>
                </a:rPr>
                <a:t>min</a:t>
              </a:r>
            </a:p>
          </p:txBody>
        </p:sp>
        <p:sp>
          <p:nvSpPr>
            <p:cNvPr id="24" name="AutoShape 18"/>
            <p:cNvSpPr>
              <a:spLocks noChangeArrowheads="1"/>
            </p:cNvSpPr>
            <p:nvPr/>
          </p:nvSpPr>
          <p:spPr bwMode="auto">
            <a:xfrm>
              <a:off x="1205529" y="2657781"/>
              <a:ext cx="1981200" cy="398585"/>
            </a:xfrm>
            <a:prstGeom prst="rightArrow">
              <a:avLst>
                <a:gd name="adj1" fmla="val 50000"/>
                <a:gd name="adj2" fmla="val 114706"/>
              </a:avLst>
            </a:prstGeom>
            <a:solidFill>
              <a:schemeClr val="accent5">
                <a:lumMod val="50000"/>
              </a:schemeClr>
            </a:solidFill>
            <a:ln w="9525">
              <a:solidFill>
                <a:srgbClr val="333399"/>
              </a:solidFill>
              <a:miter lim="800000"/>
              <a:headEnd/>
              <a:tailEnd/>
            </a:ln>
            <a:effec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25" name="Text Box 19"/>
            <p:cNvSpPr txBox="1">
              <a:spLocks noChangeArrowheads="1"/>
            </p:cNvSpPr>
            <p:nvPr/>
          </p:nvSpPr>
          <p:spPr bwMode="auto">
            <a:xfrm>
              <a:off x="608458" y="2452845"/>
              <a:ext cx="659155"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分组</a:t>
              </a:r>
            </a:p>
            <a:p>
              <a:pPr algn="ct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到达</a:t>
              </a:r>
            </a:p>
          </p:txBody>
        </p:sp>
        <p:sp>
          <p:nvSpPr>
            <p:cNvPr id="26" name="Text Box 20"/>
            <p:cNvSpPr txBox="1">
              <a:spLocks noChangeArrowheads="1"/>
            </p:cNvSpPr>
            <p:nvPr/>
          </p:nvSpPr>
          <p:spPr bwMode="auto">
            <a:xfrm>
              <a:off x="4573410" y="4063304"/>
              <a:ext cx="1912062"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平均队列长度 </a:t>
              </a:r>
              <a:r>
                <a:rPr kumimoji="1" lang="en-US" altLang="zh-CN" sz="1846" i="1">
                  <a:solidFill>
                    <a:srgbClr val="000099"/>
                  </a:solidFill>
                  <a:latin typeface="Calibri" panose="020F0502020204030204" pitchFamily="34" charset="0"/>
                  <a:ea typeface="华文楷体" panose="02010600040101010101" pitchFamily="2" charset="-122"/>
                </a:rPr>
                <a:t>L</a:t>
              </a:r>
              <a:r>
                <a:rPr kumimoji="1" lang="en-US" altLang="zh-CN" sz="1846" baseline="-25000">
                  <a:solidFill>
                    <a:srgbClr val="000099"/>
                  </a:solidFill>
                  <a:latin typeface="Calibri" panose="020F0502020204030204" pitchFamily="34" charset="0"/>
                  <a:ea typeface="华文楷体" panose="02010600040101010101" pitchFamily="2" charset="-122"/>
                </a:rPr>
                <a:t>av</a:t>
              </a:r>
            </a:p>
          </p:txBody>
        </p:sp>
        <p:sp>
          <p:nvSpPr>
            <p:cNvPr id="27" name="Line 21"/>
            <p:cNvSpPr>
              <a:spLocks noChangeShapeType="1"/>
            </p:cNvSpPr>
            <p:nvPr/>
          </p:nvSpPr>
          <p:spPr bwMode="auto">
            <a:xfrm>
              <a:off x="6713360" y="1856433"/>
              <a:ext cx="0" cy="4264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28" name="Text Box 22"/>
            <p:cNvSpPr txBox="1">
              <a:spLocks noChangeArrowheads="1"/>
            </p:cNvSpPr>
            <p:nvPr/>
          </p:nvSpPr>
          <p:spPr bwMode="auto">
            <a:xfrm>
              <a:off x="5854523" y="1868158"/>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排队</a:t>
              </a:r>
            </a:p>
          </p:txBody>
        </p:sp>
        <p:sp>
          <p:nvSpPr>
            <p:cNvPr id="29" name="Text Box 23"/>
            <p:cNvSpPr txBox="1">
              <a:spLocks noChangeArrowheads="1"/>
            </p:cNvSpPr>
            <p:nvPr/>
          </p:nvSpPr>
          <p:spPr bwMode="auto">
            <a:xfrm>
              <a:off x="1796872" y="1868158"/>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丢弃</a:t>
              </a:r>
            </a:p>
          </p:txBody>
        </p:sp>
        <p:sp>
          <p:nvSpPr>
            <p:cNvPr id="30" name="Text Box 24"/>
            <p:cNvSpPr txBox="1">
              <a:spLocks noChangeArrowheads="1"/>
            </p:cNvSpPr>
            <p:nvPr/>
          </p:nvSpPr>
          <p:spPr bwMode="auto">
            <a:xfrm>
              <a:off x="3306586" y="1869622"/>
              <a:ext cx="164660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以概率</a:t>
              </a:r>
              <a:r>
                <a:rPr kumimoji="1" lang="zh-CN" altLang="en-US" sz="1846" i="1">
                  <a:solidFill>
                    <a:srgbClr val="000099"/>
                  </a:solidFill>
                  <a:latin typeface="Calibri" panose="020F0502020204030204" pitchFamily="34" charset="0"/>
                  <a:ea typeface="华文楷体" panose="02010600040101010101" pitchFamily="2" charset="-122"/>
                </a:rPr>
                <a:t> </a:t>
              </a:r>
              <a:r>
                <a:rPr kumimoji="1" lang="en-US" altLang="zh-CN" sz="1846" i="1">
                  <a:solidFill>
                    <a:srgbClr val="000099"/>
                  </a:solidFill>
                  <a:latin typeface="Calibri" panose="020F0502020204030204" pitchFamily="34" charset="0"/>
                  <a:ea typeface="华文楷体" panose="02010600040101010101" pitchFamily="2" charset="-122"/>
                </a:rPr>
                <a:t>p</a:t>
              </a:r>
              <a:r>
                <a:rPr kumimoji="1" lang="en-US" altLang="zh-CN" sz="1846">
                  <a:solidFill>
                    <a:srgbClr val="000099"/>
                  </a:solidFill>
                  <a:latin typeface="Calibri" panose="020F0502020204030204" pitchFamily="34" charset="0"/>
                  <a:ea typeface="华文楷体" panose="02010600040101010101" pitchFamily="2" charset="-122"/>
                </a:rPr>
                <a:t> </a:t>
              </a:r>
              <a:r>
                <a:rPr kumimoji="1" lang="zh-CN" altLang="en-US" sz="1846">
                  <a:solidFill>
                    <a:srgbClr val="000099"/>
                  </a:solidFill>
                  <a:latin typeface="Calibri" panose="020F0502020204030204" pitchFamily="34" charset="0"/>
                  <a:ea typeface="华文楷体" panose="02010600040101010101" pitchFamily="2" charset="-122"/>
                </a:rPr>
                <a:t>丢弃</a:t>
              </a:r>
            </a:p>
          </p:txBody>
        </p:sp>
        <p:sp>
          <p:nvSpPr>
            <p:cNvPr id="31" name="Line 25"/>
            <p:cNvSpPr>
              <a:spLocks noChangeShapeType="1"/>
            </p:cNvSpPr>
            <p:nvPr/>
          </p:nvSpPr>
          <p:spPr bwMode="auto">
            <a:xfrm>
              <a:off x="4470223" y="4079421"/>
              <a:ext cx="222567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32" name="Line 26"/>
            <p:cNvSpPr>
              <a:spLocks noChangeShapeType="1"/>
            </p:cNvSpPr>
            <p:nvPr/>
          </p:nvSpPr>
          <p:spPr bwMode="auto">
            <a:xfrm flipH="1">
              <a:off x="6713361" y="3500595"/>
              <a:ext cx="14287" cy="13935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33" name="Line 27"/>
            <p:cNvSpPr>
              <a:spLocks noChangeShapeType="1"/>
            </p:cNvSpPr>
            <p:nvPr/>
          </p:nvSpPr>
          <p:spPr bwMode="auto">
            <a:xfrm>
              <a:off x="4462285" y="3491802"/>
              <a:ext cx="0" cy="8030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34" name="Line 28"/>
            <p:cNvSpPr>
              <a:spLocks noChangeShapeType="1"/>
            </p:cNvSpPr>
            <p:nvPr/>
          </p:nvSpPr>
          <p:spPr bwMode="auto">
            <a:xfrm>
              <a:off x="5743398" y="3639806"/>
              <a:ext cx="100647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35" name="Line 29"/>
            <p:cNvSpPr>
              <a:spLocks noChangeShapeType="1"/>
            </p:cNvSpPr>
            <p:nvPr/>
          </p:nvSpPr>
          <p:spPr bwMode="auto">
            <a:xfrm>
              <a:off x="2609672" y="4586444"/>
              <a:ext cx="4095750"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36" name="Line 30"/>
            <p:cNvSpPr>
              <a:spLocks noChangeShapeType="1"/>
            </p:cNvSpPr>
            <p:nvPr/>
          </p:nvSpPr>
          <p:spPr bwMode="auto">
            <a:xfrm flipH="1" flipV="1">
              <a:off x="6211710" y="3657391"/>
              <a:ext cx="652462" cy="21980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sp>
        <p:nvSpPr>
          <p:cNvPr id="38" name="圆角矩形标注 37"/>
          <p:cNvSpPr/>
          <p:nvPr/>
        </p:nvSpPr>
        <p:spPr>
          <a:xfrm>
            <a:off x="3781247" y="1497133"/>
            <a:ext cx="4497179" cy="720192"/>
          </a:xfrm>
          <a:prstGeom prst="wedgeRoundRectCallout">
            <a:avLst>
              <a:gd name="adj1" fmla="val -44652"/>
              <a:gd name="adj2" fmla="val 121083"/>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随机丢弃不同流的分组，避免全局同步问题</a:t>
            </a:r>
          </a:p>
        </p:txBody>
      </p:sp>
    </p:spTree>
    <p:custDataLst>
      <p:tags r:id="rId1"/>
    </p:custDataLst>
    <p:extLst>
      <p:ext uri="{BB962C8B-B14F-4D97-AF65-F5344CB8AC3E}">
        <p14:creationId xmlns:p14="http://schemas.microsoft.com/office/powerpoint/2010/main" val="3207653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3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随机早期检测 </a:t>
            </a:r>
            <a:r>
              <a:rPr lang="en-US" altLang="zh-CN" dirty="0"/>
              <a:t>RED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52" name="组合 51"/>
          <p:cNvGrpSpPr/>
          <p:nvPr/>
        </p:nvGrpSpPr>
        <p:grpSpPr>
          <a:xfrm>
            <a:off x="221822" y="3471047"/>
            <a:ext cx="8606088" cy="2544021"/>
            <a:chOff x="283192" y="4239292"/>
            <a:chExt cx="8606088" cy="2757689"/>
          </a:xfrm>
        </p:grpSpPr>
        <p:sp>
          <p:nvSpPr>
            <p:cNvPr id="38" name="Line 4"/>
            <p:cNvSpPr>
              <a:spLocks noChangeShapeType="1"/>
            </p:cNvSpPr>
            <p:nvPr/>
          </p:nvSpPr>
          <p:spPr bwMode="auto">
            <a:xfrm>
              <a:off x="943592" y="6565537"/>
              <a:ext cx="7789863"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39" name="Line 5"/>
            <p:cNvSpPr>
              <a:spLocks noChangeShapeType="1"/>
            </p:cNvSpPr>
            <p:nvPr/>
          </p:nvSpPr>
          <p:spPr bwMode="auto">
            <a:xfrm rot="-5400000">
              <a:off x="68757" y="5690702"/>
              <a:ext cx="1749669"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40" name="Text Box 6"/>
            <p:cNvSpPr txBox="1">
              <a:spLocks noChangeArrowheads="1"/>
            </p:cNvSpPr>
            <p:nvPr/>
          </p:nvSpPr>
          <p:spPr bwMode="auto">
            <a:xfrm>
              <a:off x="2072305" y="6588984"/>
              <a:ext cx="1696298"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latin typeface="Calibri" panose="020F0502020204030204" pitchFamily="34" charset="0"/>
                  <a:ea typeface="华文楷体" panose="02010600040101010101" pitchFamily="2" charset="-122"/>
                </a:rPr>
                <a:t>最小门限 </a:t>
              </a:r>
              <a:r>
                <a:rPr kumimoji="1" lang="en-US" altLang="zh-CN" sz="1846">
                  <a:latin typeface="Calibri" panose="020F0502020204030204" pitchFamily="34" charset="0"/>
                  <a:ea typeface="华文楷体" panose="02010600040101010101" pitchFamily="2" charset="-122"/>
                </a:rPr>
                <a:t>TH</a:t>
              </a:r>
              <a:r>
                <a:rPr kumimoji="1" lang="en-US" altLang="zh-CN" sz="1846" baseline="-25000">
                  <a:latin typeface="Calibri" panose="020F0502020204030204" pitchFamily="34" charset="0"/>
                  <a:ea typeface="华文楷体" panose="02010600040101010101" pitchFamily="2" charset="-122"/>
                </a:rPr>
                <a:t>min</a:t>
              </a:r>
            </a:p>
          </p:txBody>
        </p:sp>
        <p:sp>
          <p:nvSpPr>
            <p:cNvPr id="41" name="Text Box 7"/>
            <p:cNvSpPr txBox="1">
              <a:spLocks noChangeArrowheads="1"/>
            </p:cNvSpPr>
            <p:nvPr/>
          </p:nvSpPr>
          <p:spPr bwMode="auto">
            <a:xfrm>
              <a:off x="4882180" y="6559677"/>
              <a:ext cx="1718868"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dirty="0">
                  <a:latin typeface="Calibri" panose="020F0502020204030204" pitchFamily="34" charset="0"/>
                  <a:ea typeface="华文楷体" panose="02010600040101010101" pitchFamily="2" charset="-122"/>
                </a:rPr>
                <a:t>最大门限 </a:t>
              </a:r>
              <a:r>
                <a:rPr kumimoji="1" lang="en-US" altLang="zh-CN" sz="1846" dirty="0" err="1">
                  <a:latin typeface="Calibri" panose="020F0502020204030204" pitchFamily="34" charset="0"/>
                  <a:ea typeface="华文楷体" panose="02010600040101010101" pitchFamily="2" charset="-122"/>
                </a:rPr>
                <a:t>TH</a:t>
              </a:r>
              <a:r>
                <a:rPr kumimoji="1" lang="en-US" altLang="zh-CN" sz="1846" baseline="-25000" dirty="0" err="1">
                  <a:latin typeface="Calibri" panose="020F0502020204030204" pitchFamily="34" charset="0"/>
                  <a:ea typeface="华文楷体" panose="02010600040101010101" pitchFamily="2" charset="-122"/>
                </a:rPr>
                <a:t>max</a:t>
              </a:r>
              <a:endParaRPr kumimoji="1" lang="en-US" altLang="zh-CN" sz="1846" baseline="-25000" dirty="0">
                <a:latin typeface="Calibri" panose="020F0502020204030204" pitchFamily="34" charset="0"/>
                <a:ea typeface="华文楷体" panose="02010600040101010101" pitchFamily="2" charset="-122"/>
              </a:endParaRPr>
            </a:p>
          </p:txBody>
        </p:sp>
        <p:sp>
          <p:nvSpPr>
            <p:cNvPr id="42" name="Text Box 8"/>
            <p:cNvSpPr txBox="1">
              <a:spLocks noChangeArrowheads="1"/>
            </p:cNvSpPr>
            <p:nvPr/>
          </p:nvSpPr>
          <p:spPr bwMode="auto">
            <a:xfrm>
              <a:off x="6985617" y="6158161"/>
              <a:ext cx="1903663"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a:latin typeface="Calibri" panose="020F0502020204030204" pitchFamily="34" charset="0"/>
                  <a:ea typeface="华文楷体" panose="02010600040101010101" pitchFamily="2" charset="-122"/>
                </a:rPr>
                <a:t>平均队列长度 </a:t>
              </a:r>
              <a:r>
                <a:rPr kumimoji="1" lang="en-US" altLang="zh-CN" sz="1846" i="1">
                  <a:latin typeface="Calibri" panose="020F0502020204030204" pitchFamily="34" charset="0"/>
                  <a:ea typeface="华文楷体" panose="02010600040101010101" pitchFamily="2" charset="-122"/>
                </a:rPr>
                <a:t>L</a:t>
              </a:r>
              <a:r>
                <a:rPr kumimoji="1" lang="en-US" altLang="zh-CN" sz="1846" baseline="-25000">
                  <a:latin typeface="Calibri" panose="020F0502020204030204" pitchFamily="34" charset="0"/>
                  <a:ea typeface="华文楷体" panose="02010600040101010101" pitchFamily="2" charset="-122"/>
                </a:rPr>
                <a:t>av</a:t>
              </a:r>
            </a:p>
          </p:txBody>
        </p:sp>
        <p:sp>
          <p:nvSpPr>
            <p:cNvPr id="43" name="Text Box 9"/>
            <p:cNvSpPr txBox="1">
              <a:spLocks noChangeArrowheads="1"/>
            </p:cNvSpPr>
            <p:nvPr/>
          </p:nvSpPr>
          <p:spPr bwMode="auto">
            <a:xfrm>
              <a:off x="283421" y="4239292"/>
              <a:ext cx="1308371"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846" dirty="0">
                  <a:latin typeface="Calibri" panose="020F0502020204030204" pitchFamily="34" charset="0"/>
                  <a:ea typeface="华文楷体" panose="02010600040101010101" pitchFamily="2" charset="-122"/>
                </a:rPr>
                <a:t>丢弃概率</a:t>
              </a:r>
              <a:r>
                <a:rPr kumimoji="1" lang="zh-CN" altLang="en-US" sz="1846" i="1" dirty="0">
                  <a:latin typeface="Calibri" panose="020F0502020204030204" pitchFamily="34" charset="0"/>
                  <a:ea typeface="华文楷体" panose="02010600040101010101" pitchFamily="2" charset="-122"/>
                </a:rPr>
                <a:t> </a:t>
              </a:r>
              <a:r>
                <a:rPr kumimoji="1" lang="en-US" altLang="zh-CN" sz="1846" i="1" dirty="0">
                  <a:latin typeface="Calibri" panose="020F0502020204030204" pitchFamily="34" charset="0"/>
                  <a:ea typeface="华文楷体" panose="02010600040101010101" pitchFamily="2" charset="-122"/>
                </a:rPr>
                <a:t>p</a:t>
              </a:r>
            </a:p>
          </p:txBody>
        </p:sp>
        <p:sp>
          <p:nvSpPr>
            <p:cNvPr id="44" name="Line 10"/>
            <p:cNvSpPr>
              <a:spLocks noChangeShapeType="1"/>
            </p:cNvSpPr>
            <p:nvPr/>
          </p:nvSpPr>
          <p:spPr bwMode="auto">
            <a:xfrm>
              <a:off x="6023591" y="6127387"/>
              <a:ext cx="0" cy="43815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45" name="Line 11"/>
            <p:cNvSpPr>
              <a:spLocks noChangeShapeType="1"/>
            </p:cNvSpPr>
            <p:nvPr/>
          </p:nvSpPr>
          <p:spPr bwMode="auto">
            <a:xfrm>
              <a:off x="3201016" y="6492269"/>
              <a:ext cx="0" cy="73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46" name="Line 12"/>
            <p:cNvSpPr>
              <a:spLocks noChangeShapeType="1"/>
            </p:cNvSpPr>
            <p:nvPr/>
          </p:nvSpPr>
          <p:spPr bwMode="auto">
            <a:xfrm rot="-5400000">
              <a:off x="999948" y="5124392"/>
              <a:ext cx="0" cy="112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47" name="Freeform 13"/>
            <p:cNvSpPr>
              <a:spLocks/>
            </p:cNvSpPr>
            <p:nvPr/>
          </p:nvSpPr>
          <p:spPr bwMode="auto">
            <a:xfrm>
              <a:off x="3201016" y="5180750"/>
              <a:ext cx="5307013" cy="1384788"/>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48" name="Text Box 14"/>
            <p:cNvSpPr txBox="1">
              <a:spLocks noChangeArrowheads="1"/>
            </p:cNvSpPr>
            <p:nvPr/>
          </p:nvSpPr>
          <p:spPr bwMode="auto">
            <a:xfrm>
              <a:off x="378441" y="4912584"/>
              <a:ext cx="484428"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846">
                  <a:latin typeface="Calibri" panose="020F0502020204030204" pitchFamily="34" charset="0"/>
                  <a:ea typeface="华文楷体" panose="02010600040101010101" pitchFamily="2" charset="-122"/>
                </a:rPr>
                <a:t>1.0</a:t>
              </a:r>
              <a:endParaRPr kumimoji="1" lang="en-US" altLang="zh-CN" sz="1846" i="1">
                <a:latin typeface="Calibri" panose="020F0502020204030204" pitchFamily="34" charset="0"/>
                <a:ea typeface="华文楷体" panose="02010600040101010101" pitchFamily="2" charset="-122"/>
              </a:endParaRPr>
            </a:p>
          </p:txBody>
        </p:sp>
        <p:sp>
          <p:nvSpPr>
            <p:cNvPr id="49" name="Text Box 15"/>
            <p:cNvSpPr txBox="1">
              <a:spLocks noChangeArrowheads="1"/>
            </p:cNvSpPr>
            <p:nvPr/>
          </p:nvSpPr>
          <p:spPr bwMode="auto">
            <a:xfrm>
              <a:off x="519730" y="6268065"/>
              <a:ext cx="304892"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846">
                  <a:latin typeface="Calibri" panose="020F0502020204030204" pitchFamily="34" charset="0"/>
                  <a:ea typeface="华文楷体" panose="02010600040101010101" pitchFamily="2" charset="-122"/>
                </a:rPr>
                <a:t>0</a:t>
              </a:r>
              <a:endParaRPr kumimoji="1" lang="en-US" altLang="zh-CN" sz="1846" i="1">
                <a:latin typeface="Calibri" panose="020F0502020204030204" pitchFamily="34" charset="0"/>
                <a:ea typeface="华文楷体" panose="02010600040101010101" pitchFamily="2" charset="-122"/>
              </a:endParaRPr>
            </a:p>
          </p:txBody>
        </p:sp>
        <p:sp>
          <p:nvSpPr>
            <p:cNvPr id="50" name="Line 16"/>
            <p:cNvSpPr>
              <a:spLocks noChangeShapeType="1"/>
            </p:cNvSpPr>
            <p:nvPr/>
          </p:nvSpPr>
          <p:spPr bwMode="auto">
            <a:xfrm>
              <a:off x="943591" y="6127387"/>
              <a:ext cx="50800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latin typeface="Calibri" panose="020F0502020204030204" pitchFamily="34" charset="0"/>
                <a:ea typeface="华文楷体" panose="02010600040101010101" pitchFamily="2" charset="-122"/>
              </a:endParaRPr>
            </a:p>
          </p:txBody>
        </p:sp>
        <p:sp>
          <p:nvSpPr>
            <p:cNvPr id="51" name="Text Box 17"/>
            <p:cNvSpPr txBox="1">
              <a:spLocks noChangeArrowheads="1"/>
            </p:cNvSpPr>
            <p:nvPr/>
          </p:nvSpPr>
          <p:spPr bwMode="auto">
            <a:xfrm>
              <a:off x="283192" y="5841638"/>
              <a:ext cx="575927" cy="40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846" i="1">
                  <a:latin typeface="Calibri" panose="020F0502020204030204" pitchFamily="34" charset="0"/>
                  <a:ea typeface="华文楷体" panose="02010600040101010101" pitchFamily="2" charset="-122"/>
                </a:rPr>
                <a:t>p</a:t>
              </a:r>
              <a:r>
                <a:rPr kumimoji="1" lang="en-US" altLang="zh-CN" sz="1846" baseline="-25000">
                  <a:latin typeface="Calibri" panose="020F0502020204030204" pitchFamily="34" charset="0"/>
                  <a:ea typeface="华文楷体" panose="02010600040101010101" pitchFamily="2" charset="-122"/>
                </a:rPr>
                <a:t>max</a:t>
              </a:r>
              <a:endParaRPr kumimoji="1" lang="en-US" altLang="zh-CN" sz="1846" i="1" baseline="-25000">
                <a:latin typeface="Calibri" panose="020F0502020204030204" pitchFamily="34" charset="0"/>
                <a:ea typeface="华文楷体" panose="02010600040101010101" pitchFamily="2" charset="-122"/>
              </a:endParaRPr>
            </a:p>
          </p:txBody>
        </p:sp>
      </p:grpSp>
      <p:sp>
        <p:nvSpPr>
          <p:cNvPr id="53" name="内容占位符 2"/>
          <p:cNvSpPr>
            <a:spLocks noGrp="1"/>
          </p:cNvSpPr>
          <p:nvPr>
            <p:ph idx="1"/>
          </p:nvPr>
        </p:nvSpPr>
        <p:spPr>
          <a:xfrm>
            <a:off x="457199" y="1546577"/>
            <a:ext cx="8370711" cy="1552221"/>
          </a:xfrm>
        </p:spPr>
        <p:txBody>
          <a:bodyPr/>
          <a:lstStyle/>
          <a:p>
            <a:r>
              <a:rPr lang="zh-CN" altLang="en-US" sz="2000" dirty="0"/>
              <a:t>丢弃概率 </a:t>
            </a:r>
            <a:r>
              <a:rPr lang="en-US" altLang="zh-CN" sz="2000" dirty="0"/>
              <a:t>p </a:t>
            </a:r>
            <a:r>
              <a:rPr lang="zh-CN" altLang="en-US" sz="2000" dirty="0"/>
              <a:t>的选择是难点</a:t>
            </a:r>
            <a:endParaRPr lang="en-US" altLang="zh-CN" sz="2000" dirty="0"/>
          </a:p>
          <a:p>
            <a:pPr lvl="1"/>
            <a:r>
              <a:rPr lang="en-US" altLang="zh-CN" sz="1600" dirty="0"/>
              <a:t>p </a:t>
            </a:r>
            <a:r>
              <a:rPr lang="zh-CN" altLang="en-US" sz="1600" dirty="0"/>
              <a:t>不是个常量，与平均队列长度等多因素相关</a:t>
            </a:r>
            <a:endParaRPr lang="en-US" altLang="zh-CN" dirty="0"/>
          </a:p>
          <a:p>
            <a:r>
              <a:rPr lang="en-US" altLang="zh-CN" sz="2000" dirty="0"/>
              <a:t>RED </a:t>
            </a:r>
            <a:r>
              <a:rPr lang="zh-CN" altLang="en-US" sz="2000" dirty="0"/>
              <a:t>的使用效果并不理想，未进行</a:t>
            </a:r>
            <a:r>
              <a:rPr lang="zh-CN" altLang="en-US" sz="2000"/>
              <a:t>大规模部署</a:t>
            </a:r>
            <a:endParaRPr lang="en-US" altLang="zh-CN" sz="1600" dirty="0"/>
          </a:p>
        </p:txBody>
      </p:sp>
    </p:spTree>
    <p:custDataLst>
      <p:tags r:id="rId1"/>
    </p:custDataLst>
    <p:extLst>
      <p:ext uri="{BB962C8B-B14F-4D97-AF65-F5344CB8AC3E}">
        <p14:creationId xmlns:p14="http://schemas.microsoft.com/office/powerpoint/2010/main" val="1572025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dissolve">
                                      <p:cBhvr>
                                        <p:cTn id="7" dur="500"/>
                                        <p:tgtEl>
                                          <p:spTgt spid="5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dissolv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dissolve">
                                      <p:cBhvr>
                                        <p:cTn id="18"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pic>
        <p:nvPicPr>
          <p:cNvPr id="7" name="图片 1" descr="问号11.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30625" y="1763112"/>
            <a:ext cx="3742509" cy="374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4345576" y="2187817"/>
            <a:ext cx="259079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9" name="Text Box 7"/>
          <p:cNvSpPr txBox="1">
            <a:spLocks noChangeArrowheads="1"/>
          </p:cNvSpPr>
          <p:nvPr/>
        </p:nvSpPr>
        <p:spPr bwMode="auto">
          <a:xfrm>
            <a:off x="6936374" y="2187817"/>
            <a:ext cx="112776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8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t>
            </a:r>
          </a:p>
        </p:txBody>
      </p:sp>
      <p:sp>
        <p:nvSpPr>
          <p:cNvPr id="10" name="Text Box 7"/>
          <p:cNvSpPr txBox="1">
            <a:spLocks noChangeArrowheads="1"/>
          </p:cNvSpPr>
          <p:nvPr/>
        </p:nvSpPr>
        <p:spPr bwMode="auto">
          <a:xfrm>
            <a:off x="5168533" y="4432349"/>
            <a:ext cx="1767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26837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par>
                          <p:cTn id="25" fill="hold">
                            <p:stCondLst>
                              <p:cond delay="2500"/>
                            </p:stCondLst>
                            <p:childTnLst>
                              <p:par>
                                <p:cTn id="26" presetID="38" presetClass="entr" presetSubtype="0" accel="50000" fill="hold" grpId="0" nodeType="afterEffect">
                                  <p:stCondLst>
                                    <p:cond delay="0"/>
                                  </p:stCondLst>
                                  <p:iterate type="lt">
                                    <p:tmPct val="50000"/>
                                  </p:iterate>
                                  <p:childTnLst>
                                    <p:set>
                                      <p:cBhvr>
                                        <p:cTn id="27" dur="1" fill="hold">
                                          <p:stCondLst>
                                            <p:cond delay="0"/>
                                          </p:stCondLst>
                                        </p:cTn>
                                        <p:tgtEl>
                                          <p:spTgt spid="9"/>
                                        </p:tgtEl>
                                        <p:attrNameLst>
                                          <p:attrName>style.visibility</p:attrName>
                                        </p:attrNameLst>
                                      </p:cBhvr>
                                      <p:to>
                                        <p:strVal val="visible"/>
                                      </p:to>
                                    </p:set>
                                    <p:set>
                                      <p:cBhvr>
                                        <p:cTn id="28" dur="455" fill="hold">
                                          <p:stCondLst>
                                            <p:cond delay="0"/>
                                          </p:stCondLst>
                                        </p:cTn>
                                        <p:tgtEl>
                                          <p:spTgt spid="9"/>
                                        </p:tgtEl>
                                        <p:attrNameLst>
                                          <p:attrName>style.rotation</p:attrName>
                                        </p:attrNameLst>
                                      </p:cBhvr>
                                      <p:to>
                                        <p:strVal val="-45.0"/>
                                      </p:to>
                                    </p:set>
                                    <p:anim calcmode="lin" valueType="num">
                                      <p:cBhvr>
                                        <p:cTn id="29"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457199" y="1444978"/>
            <a:ext cx="8579555" cy="5151765"/>
          </a:xfrm>
        </p:spPr>
        <p:txBody>
          <a:bodyPr/>
          <a:lstStyle/>
          <a:p>
            <a:pPr>
              <a:lnSpc>
                <a:spcPct val="100000"/>
              </a:lnSpc>
            </a:pPr>
            <a:r>
              <a:rPr lang="zh-CN" altLang="en-US" sz="2000" dirty="0"/>
              <a:t>多个传输流共享</a:t>
            </a:r>
            <a:r>
              <a:rPr lang="en-US" altLang="zh-CN" sz="2000" dirty="0"/>
              <a:t>(</a:t>
            </a:r>
            <a:r>
              <a:rPr lang="zh-CN" altLang="en-US" sz="2000" dirty="0"/>
              <a:t>争用</a:t>
            </a:r>
            <a:r>
              <a:rPr lang="en-US" altLang="zh-CN" sz="2000" dirty="0"/>
              <a:t>)</a:t>
            </a:r>
            <a:r>
              <a:rPr lang="zh-CN" altLang="en-US" sz="2000" dirty="0"/>
              <a:t>网络内资源，资源需求超过网络容量时，产生问题</a:t>
            </a:r>
          </a:p>
          <a:p>
            <a:pPr lvl="1">
              <a:spcBef>
                <a:spcPts val="1200"/>
              </a:spcBef>
            </a:pPr>
            <a:r>
              <a:rPr lang="zh-CN" altLang="en-US" sz="1600" dirty="0"/>
              <a:t>每条流不知道当前网络资源分配情况</a:t>
            </a:r>
          </a:p>
          <a:p>
            <a:pPr lvl="1">
              <a:spcBef>
                <a:spcPts val="1200"/>
              </a:spcBef>
            </a:pPr>
            <a:r>
              <a:rPr lang="zh-CN" altLang="en-US" sz="1600" dirty="0"/>
              <a:t>每条流也不知道其它</a:t>
            </a:r>
            <a:r>
              <a:rPr lang="en-US" altLang="zh-CN" sz="1600" dirty="0"/>
              <a:t>(</a:t>
            </a:r>
            <a:r>
              <a:rPr lang="zh-CN" altLang="en-US" sz="1600" dirty="0"/>
              <a:t>竞争</a:t>
            </a:r>
            <a:r>
              <a:rPr lang="en-US" altLang="zh-CN" sz="1600" dirty="0"/>
              <a:t>)</a:t>
            </a:r>
            <a:r>
              <a:rPr lang="zh-CN" altLang="en-US" sz="1600" dirty="0"/>
              <a:t>流的存在</a:t>
            </a:r>
          </a:p>
          <a:p>
            <a:pPr>
              <a:lnSpc>
                <a:spcPct val="100000"/>
              </a:lnSpc>
              <a:spcBef>
                <a:spcPts val="1800"/>
              </a:spcBef>
            </a:pPr>
            <a:r>
              <a:rPr lang="zh-CN" altLang="en-US" sz="2000" dirty="0"/>
              <a:t>后果</a:t>
            </a:r>
          </a:p>
          <a:p>
            <a:pPr lvl="1">
              <a:spcBef>
                <a:spcPts val="1200"/>
              </a:spcBef>
            </a:pPr>
            <a:r>
              <a:rPr lang="zh-CN" altLang="en-US" sz="1600" dirty="0"/>
              <a:t>丢包率升高、时延增大、甚至网络崩溃 </a:t>
            </a:r>
            <a:r>
              <a:rPr lang="en-US" altLang="zh-CN" sz="1600" dirty="0"/>
              <a:t>(Network Collapse)</a:t>
            </a:r>
          </a:p>
          <a:p>
            <a:pPr>
              <a:lnSpc>
                <a:spcPct val="100000"/>
              </a:lnSpc>
              <a:spcBef>
                <a:spcPts val="1800"/>
              </a:spcBef>
            </a:pPr>
            <a:r>
              <a:rPr lang="zh-CN" altLang="en-US" sz="2000" dirty="0"/>
              <a:t>挑战：如何协调网络内各条流，使其可以高效利用网络资源？</a:t>
            </a:r>
            <a:endParaRPr lang="en-US" altLang="zh-CN" sz="2000" dirty="0"/>
          </a:p>
          <a:p>
            <a:pPr lvl="1">
              <a:spcBef>
                <a:spcPts val="1200"/>
              </a:spcBef>
            </a:pPr>
            <a:r>
              <a:rPr lang="zh-CN" altLang="en-US" sz="1600" dirty="0"/>
              <a:t>发送速率适应网络瓶颈</a:t>
            </a:r>
            <a:endParaRPr lang="en-US" altLang="zh-CN" sz="1600" dirty="0"/>
          </a:p>
          <a:p>
            <a:pPr lvl="1">
              <a:spcBef>
                <a:spcPts val="1200"/>
              </a:spcBef>
            </a:pPr>
            <a:r>
              <a:rPr lang="zh-CN" altLang="en-US" sz="1600" dirty="0"/>
              <a:t>发送速率适应网络处理能力的变化</a:t>
            </a:r>
            <a:endParaRPr lang="en-US" altLang="zh-CN" sz="1600" dirty="0"/>
          </a:p>
          <a:p>
            <a:pPr lvl="1">
              <a:spcBef>
                <a:spcPts val="1200"/>
              </a:spcBef>
            </a:pPr>
            <a:r>
              <a:rPr lang="zh-CN" altLang="en-US" sz="1600" dirty="0"/>
              <a:t>多条流公平地共享资源</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3176971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两种拥塞控制思路</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7" name="内容占位符 2"/>
          <p:cNvSpPr>
            <a:spLocks noGrp="1"/>
          </p:cNvSpPr>
          <p:nvPr>
            <p:ph idx="1"/>
          </p:nvPr>
        </p:nvSpPr>
        <p:spPr>
          <a:xfrm>
            <a:off x="169818" y="1614798"/>
            <a:ext cx="4241090" cy="4015296"/>
          </a:xfrm>
        </p:spPr>
        <p:txBody>
          <a:bodyPr/>
          <a:lstStyle/>
          <a:p>
            <a:r>
              <a:rPr lang="zh-CN" altLang="en-US" sz="2000" dirty="0"/>
              <a:t>端到端的拥塞控制</a:t>
            </a:r>
            <a:endParaRPr lang="en-US" altLang="zh-CN" sz="2000" dirty="0">
              <a:ea typeface="华文中宋" pitchFamily="2" charset="-122"/>
            </a:endParaRPr>
          </a:p>
          <a:p>
            <a:pPr marL="576000" lvl="1" indent="-216000">
              <a:lnSpc>
                <a:spcPct val="150000"/>
              </a:lnSpc>
            </a:pPr>
            <a:r>
              <a:rPr lang="zh-CN" altLang="en-US" sz="1600" dirty="0"/>
              <a:t>不需要网络设备的拥塞提醒</a:t>
            </a:r>
            <a:endParaRPr lang="en-US" altLang="zh-CN" sz="1600" dirty="0"/>
          </a:p>
          <a:p>
            <a:pPr marL="792000" lvl="2" indent="-180000">
              <a:lnSpc>
                <a:spcPct val="150000"/>
              </a:lnSpc>
            </a:pPr>
            <a:r>
              <a:rPr lang="zh-CN" altLang="en-US" sz="1600" dirty="0"/>
              <a:t>端设备通过丢包、延迟变化等推测网络拥塞状况</a:t>
            </a:r>
            <a:endParaRPr lang="en-US" altLang="zh-CN" sz="1600" dirty="0"/>
          </a:p>
          <a:p>
            <a:pPr marL="576000" lvl="1" indent="-216000">
              <a:lnSpc>
                <a:spcPct val="150000"/>
              </a:lnSpc>
            </a:pPr>
            <a:r>
              <a:rPr lang="zh-CN" altLang="en-US" sz="1600" dirty="0"/>
              <a:t>优点</a:t>
            </a:r>
            <a:endParaRPr lang="en-US" altLang="zh-CN" sz="1600" dirty="0"/>
          </a:p>
          <a:p>
            <a:pPr marL="792000" lvl="2" indent="-180000">
              <a:lnSpc>
                <a:spcPct val="150000"/>
              </a:lnSpc>
            </a:pPr>
            <a:r>
              <a:rPr lang="zh-CN" altLang="en-US" sz="1600" dirty="0"/>
              <a:t>网络中间设备设计简单</a:t>
            </a:r>
            <a:endParaRPr lang="en-US" altLang="zh-CN" sz="1600" dirty="0"/>
          </a:p>
          <a:p>
            <a:pPr marL="576000" lvl="1" indent="-216000">
              <a:lnSpc>
                <a:spcPct val="150000"/>
              </a:lnSpc>
            </a:pPr>
            <a:r>
              <a:rPr lang="zh-CN" altLang="en-US" sz="1600" dirty="0"/>
              <a:t>缺点</a:t>
            </a:r>
            <a:endParaRPr lang="en-US" altLang="zh-CN" sz="1600" dirty="0"/>
          </a:p>
          <a:p>
            <a:pPr marL="792000" lvl="2" indent="-180000">
              <a:lnSpc>
                <a:spcPct val="150000"/>
              </a:lnSpc>
            </a:pPr>
            <a:r>
              <a:rPr lang="zh-CN" altLang="en-US" sz="1600" dirty="0"/>
              <a:t>当拥塞推断策略较差时，网络资源利用率会很低</a:t>
            </a:r>
          </a:p>
        </p:txBody>
      </p:sp>
      <p:sp>
        <p:nvSpPr>
          <p:cNvPr id="8" name="内容占位符 2"/>
          <p:cNvSpPr txBox="1">
            <a:spLocks/>
          </p:cNvSpPr>
          <p:nvPr/>
        </p:nvSpPr>
        <p:spPr bwMode="auto">
          <a:xfrm>
            <a:off x="4637314" y="1614797"/>
            <a:ext cx="4399440" cy="381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08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1548000"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sz="2000" kern="0" dirty="0"/>
              <a:t>网络辅助的拥塞控制</a:t>
            </a:r>
            <a:endParaRPr lang="en-US" altLang="zh-CN" sz="2000" kern="0" dirty="0">
              <a:ea typeface="华文中宋" pitchFamily="2" charset="-122"/>
            </a:endParaRPr>
          </a:p>
          <a:p>
            <a:pPr marL="576000" lvl="1" indent="-216000">
              <a:lnSpc>
                <a:spcPct val="150000"/>
              </a:lnSpc>
            </a:pPr>
            <a:r>
              <a:rPr lang="zh-CN" altLang="en-US" sz="1600" kern="0" dirty="0"/>
              <a:t>网络设备对端设备提供关于网络拥塞状态的反馈</a:t>
            </a:r>
            <a:endParaRPr lang="en-US" altLang="zh-CN" sz="1600" kern="0" dirty="0"/>
          </a:p>
          <a:p>
            <a:pPr marL="792000" lvl="2" indent="-180000">
              <a:lnSpc>
                <a:spcPct val="150000"/>
              </a:lnSpc>
            </a:pPr>
            <a:r>
              <a:rPr lang="zh-CN" altLang="en-US" sz="1600" dirty="0"/>
              <a:t>显式的规定发送速率 </a:t>
            </a:r>
            <a:r>
              <a:rPr lang="en-US" altLang="zh-CN" sz="1600" dirty="0"/>
              <a:t>(ATM)</a:t>
            </a:r>
          </a:p>
          <a:p>
            <a:pPr marL="792000" lvl="2" indent="-180000">
              <a:lnSpc>
                <a:spcPct val="150000"/>
              </a:lnSpc>
            </a:pPr>
            <a:r>
              <a:rPr lang="zh-CN" altLang="en-US" sz="1600" dirty="0"/>
              <a:t>通过标志位提醒拥塞 </a:t>
            </a:r>
            <a:r>
              <a:rPr lang="en-US" altLang="zh-CN" sz="1600" dirty="0"/>
              <a:t>(ECN)</a:t>
            </a:r>
          </a:p>
          <a:p>
            <a:pPr marL="576000" lvl="1" indent="-216000">
              <a:lnSpc>
                <a:spcPct val="150000"/>
              </a:lnSpc>
            </a:pPr>
            <a:r>
              <a:rPr lang="zh-CN" altLang="en-US" sz="1600" kern="0" dirty="0"/>
              <a:t>优点</a:t>
            </a:r>
            <a:endParaRPr lang="en-US" altLang="zh-CN" sz="1600" kern="0" dirty="0"/>
          </a:p>
          <a:p>
            <a:pPr marL="792000" lvl="2" indent="-180000">
              <a:lnSpc>
                <a:spcPct val="150000"/>
              </a:lnSpc>
            </a:pPr>
            <a:r>
              <a:rPr lang="zh-CN" altLang="en-US" sz="1600" dirty="0"/>
              <a:t>资源利用率更高</a:t>
            </a:r>
            <a:endParaRPr lang="en-US" altLang="zh-CN" sz="1600" dirty="0"/>
          </a:p>
          <a:p>
            <a:pPr marL="576000" lvl="1" indent="-216000">
              <a:lnSpc>
                <a:spcPct val="150000"/>
              </a:lnSpc>
            </a:pPr>
            <a:r>
              <a:rPr lang="zh-CN" altLang="en-US" sz="1600" kern="0" dirty="0"/>
              <a:t>缺点</a:t>
            </a:r>
            <a:endParaRPr lang="en-US" altLang="zh-CN" sz="1600" kern="0" dirty="0"/>
          </a:p>
          <a:p>
            <a:pPr marL="792000" lvl="2" indent="-180000">
              <a:lnSpc>
                <a:spcPct val="150000"/>
              </a:lnSpc>
            </a:pPr>
            <a:r>
              <a:rPr lang="zh-CN" altLang="en-US" sz="1600" dirty="0"/>
              <a:t>网络中间设备设计更复杂</a:t>
            </a:r>
            <a:endParaRPr lang="en-US" altLang="zh-CN" sz="1600" dirty="0"/>
          </a:p>
          <a:p>
            <a:pPr marL="792000" lvl="2" indent="-180000">
              <a:lnSpc>
                <a:spcPct val="150000"/>
              </a:lnSpc>
            </a:pPr>
            <a:r>
              <a:rPr lang="zh-CN" altLang="en-US" sz="1600" dirty="0"/>
              <a:t>每条流维护一个状态，可扩展性差</a:t>
            </a:r>
          </a:p>
        </p:txBody>
      </p:sp>
      <p:sp>
        <p:nvSpPr>
          <p:cNvPr id="10" name="圆角矩形 9"/>
          <p:cNvSpPr/>
          <p:nvPr/>
        </p:nvSpPr>
        <p:spPr>
          <a:xfrm>
            <a:off x="281293" y="5531991"/>
            <a:ext cx="5492489" cy="116247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Wingdings" panose="05000000000000000000" pitchFamily="2" charset="2"/>
              <a:buChar char="l"/>
            </a:pP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采用端到端的拥塞控制策略</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遵循</a:t>
            </a:r>
            <a:r>
              <a:rPr lang="en-US" altLang="zh-CN" sz="1600" dirty="0">
                <a:solidFill>
                  <a:srgbClr val="FFFFFF"/>
                </a:solidFill>
                <a:latin typeface="Calibri" panose="020F0502020204030204" pitchFamily="34" charset="0"/>
                <a:ea typeface="黑体" panose="02010609060101010101" pitchFamily="49" charset="-122"/>
              </a:rPr>
              <a:t>TCP/IP</a:t>
            </a:r>
            <a:r>
              <a:rPr lang="zh-CN" altLang="en-US" sz="1600" dirty="0">
                <a:solidFill>
                  <a:srgbClr val="FFFFFF"/>
                </a:solidFill>
                <a:latin typeface="Calibri" panose="020F0502020204030204" pitchFamily="34" charset="0"/>
                <a:ea typeface="黑体" panose="02010609060101010101" pitchFamily="49" charset="-122"/>
              </a:rPr>
              <a:t>简单的设计理念，将可扩展性放到第一位</a:t>
            </a:r>
          </a:p>
        </p:txBody>
      </p:sp>
    </p:spTree>
    <p:custDataLst>
      <p:tags r:id="rId1"/>
    </p:custDataLst>
    <p:extLst>
      <p:ext uri="{BB962C8B-B14F-4D97-AF65-F5344CB8AC3E}">
        <p14:creationId xmlns:p14="http://schemas.microsoft.com/office/powerpoint/2010/main" val="66987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dissolv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dissolve">
                                      <p:cBhvr>
                                        <p:cTn id="15" dur="500"/>
                                        <p:tgtEl>
                                          <p:spTgt spid="7">
                                            <p:txEl>
                                              <p:pRg st="1" end="1"/>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dissolve">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dissolve">
                                      <p:cBhvr>
                                        <p:cTn id="24" dur="500"/>
                                        <p:tgtEl>
                                          <p:spTgt spid="7">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dissolve">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dissolve">
                                      <p:cBhvr>
                                        <p:cTn id="40" dur="500"/>
                                        <p:tgtEl>
                                          <p:spTgt spid="8">
                                            <p:txEl>
                                              <p:pRg st="1" end="1"/>
                                            </p:txEl>
                                          </p:spTgt>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animEffect transition="in" filter="dissolve">
                                      <p:cBhvr>
                                        <p:cTn id="44" dur="500"/>
                                        <p:tgtEl>
                                          <p:spTgt spid="8">
                                            <p:txEl>
                                              <p:pRg st="3" end="3"/>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dissolv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dissolve">
                                      <p:cBhvr>
                                        <p:cTn id="52" dur="500"/>
                                        <p:tgtEl>
                                          <p:spTgt spid="8">
                                            <p:txEl>
                                              <p:pRg st="4" end="4"/>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animEffect transition="in" filter="dissolve">
                                      <p:cBhvr>
                                        <p:cTn id="55" dur="500"/>
                                        <p:tgtEl>
                                          <p:spTgt spid="8">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dissolve">
                                      <p:cBhvr>
                                        <p:cTn id="60" dur="500"/>
                                        <p:tgtEl>
                                          <p:spTgt spid="8">
                                            <p:txEl>
                                              <p:pRg st="6" end="6"/>
                                            </p:txEl>
                                          </p:spTgt>
                                        </p:tgtEl>
                                      </p:cBhvr>
                                    </p:animEffect>
                                  </p:childTnLst>
                                </p:cTn>
                              </p:par>
                            </p:childTnLst>
                          </p:cTn>
                        </p:par>
                        <p:par>
                          <p:cTn id="61" fill="hold">
                            <p:stCondLst>
                              <p:cond delay="500"/>
                            </p:stCondLst>
                            <p:childTnLst>
                              <p:par>
                                <p:cTn id="62" presetID="9" presetClass="entr" presetSubtype="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dissolve">
                                      <p:cBhvr>
                                        <p:cTn id="64" dur="500"/>
                                        <p:tgtEl>
                                          <p:spTgt spid="8">
                                            <p:txEl>
                                              <p:pRg st="7" end="7"/>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8">
                                            <p:txEl>
                                              <p:pRg st="8" end="8"/>
                                            </p:txEl>
                                          </p:spTgt>
                                        </p:tgtEl>
                                        <p:attrNameLst>
                                          <p:attrName>style.visibility</p:attrName>
                                        </p:attrNameLst>
                                      </p:cBhvr>
                                      <p:to>
                                        <p:strVal val="visible"/>
                                      </p:to>
                                    </p:set>
                                    <p:animEffect transition="in" filter="dissolve">
                                      <p:cBhvr>
                                        <p:cTn id="67" dur="500"/>
                                        <p:tgtEl>
                                          <p:spTgt spid="8">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dissolve">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a:t>
            </a:r>
          </a:p>
        </p:txBody>
      </p:sp>
      <p:sp>
        <p:nvSpPr>
          <p:cNvPr id="3" name="内容占位符 2"/>
          <p:cNvSpPr>
            <a:spLocks noGrp="1"/>
          </p:cNvSpPr>
          <p:nvPr>
            <p:ph idx="1"/>
          </p:nvPr>
        </p:nvSpPr>
        <p:spPr>
          <a:xfrm>
            <a:off x="203200" y="1444978"/>
            <a:ext cx="8833555" cy="5151765"/>
          </a:xfrm>
        </p:spPr>
        <p:txBody>
          <a:bodyPr/>
          <a:lstStyle/>
          <a:p>
            <a:pPr>
              <a:lnSpc>
                <a:spcPct val="100000"/>
              </a:lnSpc>
            </a:pPr>
            <a:r>
              <a:rPr lang="en-US" altLang="zh-CN" sz="2800" dirty="0"/>
              <a:t>TCP</a:t>
            </a:r>
            <a:r>
              <a:rPr lang="zh-CN" altLang="en-US" sz="2800" dirty="0"/>
              <a:t>可以通过改变发送窗口大小控制发送速率</a:t>
            </a:r>
          </a:p>
          <a:p>
            <a:pPr lvl="1">
              <a:spcBef>
                <a:spcPts val="1200"/>
              </a:spcBef>
            </a:pPr>
            <a:r>
              <a:rPr lang="en-US" altLang="zh-CN" dirty="0"/>
              <a:t>TCP</a:t>
            </a:r>
            <a:r>
              <a:rPr lang="zh-CN" altLang="en-US" dirty="0"/>
              <a:t>连接利用发送窗口控制可同时发送 </a:t>
            </a:r>
            <a:r>
              <a:rPr lang="en-US" altLang="zh-CN" dirty="0"/>
              <a:t>(</a:t>
            </a:r>
            <a:r>
              <a:rPr lang="zh-CN" altLang="en-US" dirty="0"/>
              <a:t>未确认</a:t>
            </a:r>
            <a:r>
              <a:rPr lang="en-US" altLang="zh-CN" dirty="0"/>
              <a:t>) </a:t>
            </a:r>
            <a:r>
              <a:rPr lang="zh-CN" altLang="en-US" dirty="0"/>
              <a:t>的</a:t>
            </a:r>
            <a:r>
              <a:rPr lang="zh-CN" altLang="en-US"/>
              <a:t>数据量</a:t>
            </a:r>
            <a:endParaRPr lang="zh-CN" altLang="en-US" dirty="0"/>
          </a:p>
          <a:p>
            <a:pPr>
              <a:lnSpc>
                <a:spcPct val="100000"/>
              </a:lnSpc>
              <a:spcBef>
                <a:spcPts val="3000"/>
              </a:spcBef>
            </a:pPr>
            <a:r>
              <a:rPr lang="zh-CN" altLang="en-US" sz="2800" dirty="0"/>
              <a:t>窗口大小</a:t>
            </a:r>
          </a:p>
          <a:p>
            <a:pPr lvl="1">
              <a:spcBef>
                <a:spcPts val="1200"/>
              </a:spcBef>
            </a:pPr>
            <a:r>
              <a:rPr lang="en-US" altLang="zh-CN" dirty="0" err="1"/>
              <a:t>MaxWindow</a:t>
            </a:r>
            <a:r>
              <a:rPr lang="en-US" altLang="zh-CN" dirty="0"/>
              <a:t> = min (</a:t>
            </a:r>
            <a:r>
              <a:rPr lang="en-US" altLang="zh-CN" dirty="0" err="1"/>
              <a:t>cwnd</a:t>
            </a:r>
            <a:r>
              <a:rPr lang="en-US" altLang="zh-CN" dirty="0"/>
              <a:t>, </a:t>
            </a:r>
            <a:r>
              <a:rPr lang="en-US" altLang="zh-CN" dirty="0" err="1"/>
              <a:t>AdvertisedWindow</a:t>
            </a:r>
            <a:r>
              <a:rPr lang="en-US" altLang="zh-CN" dirty="0"/>
              <a:t>) </a:t>
            </a:r>
          </a:p>
          <a:p>
            <a:pPr lvl="1">
              <a:spcBef>
                <a:spcPts val="1200"/>
              </a:spcBef>
            </a:pPr>
            <a:r>
              <a:rPr lang="zh-CN" altLang="en-US" dirty="0"/>
              <a:t>通知窗口 </a:t>
            </a:r>
            <a:r>
              <a:rPr lang="en-US" altLang="zh-CN" dirty="0"/>
              <a:t>(</a:t>
            </a:r>
            <a:r>
              <a:rPr lang="en-US" altLang="zh-CN" dirty="0" err="1"/>
              <a:t>AdvertisedWindow</a:t>
            </a:r>
            <a:r>
              <a:rPr lang="en-US" altLang="zh-CN" dirty="0"/>
              <a:t>)</a:t>
            </a:r>
          </a:p>
          <a:p>
            <a:pPr lvl="2">
              <a:spcBef>
                <a:spcPts val="1200"/>
              </a:spcBef>
            </a:pPr>
            <a:r>
              <a:rPr lang="zh-CN" altLang="en-US" sz="2000" dirty="0"/>
              <a:t>接收方决定，可以同时发出的最大字节数以防止超出接收方的接收能力</a:t>
            </a:r>
            <a:endParaRPr lang="en-US" altLang="zh-CN" sz="2000" dirty="0"/>
          </a:p>
          <a:p>
            <a:pPr lvl="1">
              <a:spcBef>
                <a:spcPts val="1200"/>
              </a:spcBef>
            </a:pPr>
            <a:r>
              <a:rPr lang="zh-CN" altLang="en-US" dirty="0"/>
              <a:t>拥塞窗口</a:t>
            </a:r>
            <a:r>
              <a:rPr lang="en-US" altLang="zh-CN" dirty="0" err="1"/>
              <a:t>cwnd</a:t>
            </a:r>
            <a:r>
              <a:rPr lang="en-US" altLang="zh-CN" dirty="0"/>
              <a:t> (Congestion Windows)</a:t>
            </a:r>
          </a:p>
          <a:p>
            <a:pPr lvl="2">
              <a:spcBef>
                <a:spcPts val="1200"/>
              </a:spcBef>
            </a:pPr>
            <a:r>
              <a:rPr lang="zh-CN" altLang="en-US" sz="2000" dirty="0"/>
              <a:t>拥塞控制算法决定，可以同时发出的最大字节数以防止造成网络拥塞</a:t>
            </a:r>
            <a:endParaRPr lang="en-US" altLang="zh-CN" sz="2000" dirty="0"/>
          </a:p>
          <a:p>
            <a:pPr marL="779406" lvl="2" indent="0">
              <a:spcBef>
                <a:spcPts val="1200"/>
              </a:spcBef>
              <a:buNone/>
            </a:pP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995913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a:t>
            </a:r>
          </a:p>
        </p:txBody>
      </p:sp>
      <p:sp>
        <p:nvSpPr>
          <p:cNvPr id="3" name="内容占位符 2"/>
          <p:cNvSpPr>
            <a:spLocks noGrp="1"/>
          </p:cNvSpPr>
          <p:nvPr>
            <p:ph idx="1"/>
          </p:nvPr>
        </p:nvSpPr>
        <p:spPr>
          <a:xfrm>
            <a:off x="457199" y="1444978"/>
            <a:ext cx="8579555" cy="5151765"/>
          </a:xfrm>
        </p:spPr>
        <p:txBody>
          <a:bodyPr/>
          <a:lstStyle/>
          <a:p>
            <a:pPr>
              <a:lnSpc>
                <a:spcPct val="100000"/>
              </a:lnSpc>
            </a:pPr>
            <a:r>
              <a:rPr lang="en-US" altLang="zh-CN" dirty="0"/>
              <a:t>TCP</a:t>
            </a:r>
            <a:r>
              <a:rPr lang="zh-CN" altLang="en-US" dirty="0"/>
              <a:t>拥塞控制的基本问题</a:t>
            </a:r>
          </a:p>
          <a:p>
            <a:pPr lvl="1">
              <a:spcBef>
                <a:spcPts val="1200"/>
              </a:spcBef>
            </a:pPr>
            <a:r>
              <a:rPr lang="zh-CN" altLang="en-US" dirty="0"/>
              <a:t>拥塞检测</a:t>
            </a:r>
          </a:p>
          <a:p>
            <a:pPr lvl="1">
              <a:spcBef>
                <a:spcPts val="1200"/>
              </a:spcBef>
            </a:pPr>
            <a:r>
              <a:rPr lang="zh-CN" altLang="en-US" dirty="0"/>
              <a:t>速率 </a:t>
            </a:r>
            <a:r>
              <a:rPr lang="en-US" altLang="zh-CN" dirty="0"/>
              <a:t>(</a:t>
            </a:r>
            <a:r>
              <a:rPr lang="zh-CN" altLang="en-US" dirty="0"/>
              <a:t>拥塞窗口</a:t>
            </a:r>
            <a:r>
              <a:rPr lang="en-US" altLang="zh-CN" dirty="0"/>
              <a:t>) </a:t>
            </a:r>
            <a:r>
              <a:rPr lang="zh-CN" altLang="en-US" dirty="0"/>
              <a:t>调整</a:t>
            </a:r>
            <a:endParaRPr lang="en-US" altLang="zh-CN" dirty="0"/>
          </a:p>
          <a:p>
            <a:pPr lvl="2">
              <a:spcBef>
                <a:spcPts val="1200"/>
              </a:spcBef>
            </a:pPr>
            <a:r>
              <a:rPr lang="zh-CN" altLang="en-US" dirty="0"/>
              <a:t>根据是否发生拥塞</a:t>
            </a:r>
            <a:endParaRPr lang="en-US" altLang="zh-CN" dirty="0"/>
          </a:p>
          <a:p>
            <a:pPr lvl="2">
              <a:spcBef>
                <a:spcPts val="1200"/>
              </a:spcBef>
            </a:pPr>
            <a:r>
              <a:rPr lang="zh-CN" altLang="en-US" dirty="0"/>
              <a:t>三个子问题</a:t>
            </a:r>
            <a:endParaRPr lang="en-US" altLang="zh-CN" dirty="0"/>
          </a:p>
          <a:p>
            <a:pPr lvl="3">
              <a:spcBef>
                <a:spcPts val="1200"/>
              </a:spcBef>
            </a:pPr>
            <a:r>
              <a:rPr lang="zh-CN" altLang="en-US" dirty="0"/>
              <a:t>连接刚建立或当判断发生拥塞时，应如何找到合适的发送速率以适应可用资源</a:t>
            </a:r>
            <a:endParaRPr lang="en-US" altLang="zh-CN" dirty="0"/>
          </a:p>
          <a:p>
            <a:pPr lvl="3">
              <a:spcBef>
                <a:spcPts val="1200"/>
              </a:spcBef>
            </a:pPr>
            <a:endParaRPr lang="en-US" altLang="zh-CN" dirty="0"/>
          </a:p>
          <a:p>
            <a:pPr lvl="3">
              <a:spcBef>
                <a:spcPts val="1200"/>
              </a:spcBef>
            </a:pPr>
            <a:r>
              <a:rPr lang="zh-CN" altLang="en-US" dirty="0"/>
              <a:t>根据可用资源的变化如何调整发送速率</a:t>
            </a:r>
            <a:endParaRPr lang="en-US" altLang="zh-CN" dirty="0"/>
          </a:p>
          <a:p>
            <a:pPr lvl="3">
              <a:spcBef>
                <a:spcPts val="1200"/>
              </a:spcBef>
            </a:pPr>
            <a:endParaRPr lang="en-US" altLang="zh-CN" dirty="0"/>
          </a:p>
          <a:p>
            <a:pPr lvl="3">
              <a:spcBef>
                <a:spcPts val="1200"/>
              </a:spcBef>
            </a:pPr>
            <a:r>
              <a:rPr lang="zh-CN" altLang="en-US" dirty="0"/>
              <a:t>如何使得共享资源的各条流获得相对公平的服务</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6" name="文本框 5">
            <a:extLst>
              <a:ext uri="{FF2B5EF4-FFF2-40B4-BE49-F238E27FC236}">
                <a16:creationId xmlns:a16="http://schemas.microsoft.com/office/drawing/2014/main" id="{2F271A81-8EC1-47CB-9ADD-844FFF3058DD}"/>
              </a:ext>
            </a:extLst>
          </p:cNvPr>
          <p:cNvSpPr txBox="1"/>
          <p:nvPr/>
        </p:nvSpPr>
        <p:spPr>
          <a:xfrm>
            <a:off x="6523497" y="4061419"/>
            <a:ext cx="2416235" cy="369332"/>
          </a:xfrm>
          <a:prstGeom prst="rect">
            <a:avLst/>
          </a:prstGeom>
          <a:noFill/>
        </p:spPr>
        <p:txBody>
          <a:bodyPr wrap="square" rtlCol="0">
            <a:spAutoFit/>
          </a:bodyPr>
          <a:lstStyle/>
          <a:p>
            <a:pPr algn="ctr"/>
            <a:r>
              <a:rPr lang="zh-CN" altLang="en-US" b="1" dirty="0">
                <a:solidFill>
                  <a:srgbClr val="FF0000"/>
                </a:solidFill>
              </a:rPr>
              <a:t>（初始化）</a:t>
            </a:r>
          </a:p>
        </p:txBody>
      </p:sp>
      <p:sp>
        <p:nvSpPr>
          <p:cNvPr id="7" name="文本框 6">
            <a:extLst>
              <a:ext uri="{FF2B5EF4-FFF2-40B4-BE49-F238E27FC236}">
                <a16:creationId xmlns:a16="http://schemas.microsoft.com/office/drawing/2014/main" id="{75BE3FE2-B0D5-4DE7-8AB8-4E43C1067AFF}"/>
              </a:ext>
            </a:extLst>
          </p:cNvPr>
          <p:cNvSpPr txBox="1"/>
          <p:nvPr/>
        </p:nvSpPr>
        <p:spPr>
          <a:xfrm>
            <a:off x="3635813" y="4819460"/>
            <a:ext cx="2416235" cy="369332"/>
          </a:xfrm>
          <a:prstGeom prst="rect">
            <a:avLst/>
          </a:prstGeom>
          <a:noFill/>
        </p:spPr>
        <p:txBody>
          <a:bodyPr wrap="square" rtlCol="0">
            <a:spAutoFit/>
          </a:bodyPr>
          <a:lstStyle/>
          <a:p>
            <a:pPr algn="ctr"/>
            <a:r>
              <a:rPr lang="zh-CN" altLang="en-US" b="1" dirty="0">
                <a:solidFill>
                  <a:srgbClr val="FF0000"/>
                </a:solidFill>
              </a:rPr>
              <a:t>（自适应）</a:t>
            </a:r>
          </a:p>
        </p:txBody>
      </p:sp>
      <p:sp>
        <p:nvSpPr>
          <p:cNvPr id="8" name="文本框 7">
            <a:extLst>
              <a:ext uri="{FF2B5EF4-FFF2-40B4-BE49-F238E27FC236}">
                <a16:creationId xmlns:a16="http://schemas.microsoft.com/office/drawing/2014/main" id="{6512A0B8-8CD1-4AB1-8D52-39886AA6C24E}"/>
              </a:ext>
            </a:extLst>
          </p:cNvPr>
          <p:cNvSpPr txBox="1"/>
          <p:nvPr/>
        </p:nvSpPr>
        <p:spPr>
          <a:xfrm>
            <a:off x="4372085" y="5662614"/>
            <a:ext cx="2416235" cy="369332"/>
          </a:xfrm>
          <a:prstGeom prst="rect">
            <a:avLst/>
          </a:prstGeom>
          <a:noFill/>
        </p:spPr>
        <p:txBody>
          <a:bodyPr wrap="square" rtlCol="0">
            <a:spAutoFit/>
          </a:bodyPr>
          <a:lstStyle/>
          <a:p>
            <a:pPr algn="ctr"/>
            <a:r>
              <a:rPr lang="zh-CN" altLang="en-US" b="1" dirty="0">
                <a:solidFill>
                  <a:srgbClr val="FF0000"/>
                </a:solidFill>
              </a:rPr>
              <a:t>（兼顾公平）</a:t>
            </a:r>
          </a:p>
        </p:txBody>
      </p:sp>
    </p:spTree>
    <p:custDataLst>
      <p:tags r:id="rId1"/>
    </p:custDataLst>
    <p:extLst>
      <p:ext uri="{BB962C8B-B14F-4D97-AF65-F5344CB8AC3E}">
        <p14:creationId xmlns:p14="http://schemas.microsoft.com/office/powerpoint/2010/main" val="197362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20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dissolv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拥塞检测</a:t>
            </a:r>
          </a:p>
        </p:txBody>
      </p:sp>
      <p:sp>
        <p:nvSpPr>
          <p:cNvPr id="3" name="内容占位符 2"/>
          <p:cNvSpPr>
            <a:spLocks noGrp="1"/>
          </p:cNvSpPr>
          <p:nvPr>
            <p:ph idx="1"/>
          </p:nvPr>
        </p:nvSpPr>
        <p:spPr>
          <a:xfrm>
            <a:off x="457199" y="1444978"/>
            <a:ext cx="8579555" cy="5151765"/>
          </a:xfrm>
        </p:spPr>
        <p:txBody>
          <a:bodyPr/>
          <a:lstStyle/>
          <a:p>
            <a:pPr>
              <a:lnSpc>
                <a:spcPct val="100000"/>
              </a:lnSpc>
            </a:pPr>
            <a:r>
              <a:rPr lang="zh-CN" altLang="en-US" sz="2000" dirty="0"/>
              <a:t>丢包是网络拥塞的主要迹象</a:t>
            </a:r>
          </a:p>
          <a:p>
            <a:pPr lvl="1">
              <a:spcBef>
                <a:spcPts val="1200"/>
              </a:spcBef>
            </a:pPr>
            <a:r>
              <a:rPr lang="zh-CN" altLang="en-US" sz="1800" dirty="0"/>
              <a:t>可通过丢包进行隐式的拥塞反馈</a:t>
            </a:r>
            <a:endParaRPr lang="en-US" altLang="zh-CN" sz="1800" dirty="0"/>
          </a:p>
          <a:p>
            <a:pPr>
              <a:spcBef>
                <a:spcPts val="3000"/>
              </a:spcBef>
            </a:pPr>
            <a:r>
              <a:rPr lang="zh-CN" altLang="en-US" sz="2000" dirty="0"/>
              <a:t>如何判断丢包？</a:t>
            </a:r>
          </a:p>
          <a:p>
            <a:pPr lvl="1">
              <a:spcBef>
                <a:spcPts val="600"/>
              </a:spcBef>
            </a:pPr>
            <a:r>
              <a:rPr lang="en-US" altLang="zh-CN" sz="1800" dirty="0"/>
              <a:t>ACK</a:t>
            </a:r>
          </a:p>
          <a:p>
            <a:pPr>
              <a:spcBef>
                <a:spcPts val="3000"/>
              </a:spcBef>
            </a:pPr>
            <a:r>
              <a:rPr lang="en-US" altLang="zh-CN" sz="2000" dirty="0"/>
              <a:t>TCP</a:t>
            </a:r>
            <a:r>
              <a:rPr lang="zh-CN" altLang="en-US" sz="2000" dirty="0"/>
              <a:t>判断拥塞的两个依据</a:t>
            </a:r>
          </a:p>
          <a:p>
            <a:pPr lvl="1">
              <a:spcBef>
                <a:spcPts val="600"/>
              </a:spcBef>
            </a:pPr>
            <a:r>
              <a:rPr lang="zh-CN" altLang="en-US" sz="1800" dirty="0"/>
              <a:t>报文段超时</a:t>
            </a:r>
            <a:endParaRPr lang="en-US" altLang="zh-CN" sz="1800" dirty="0"/>
          </a:p>
          <a:p>
            <a:pPr lvl="2">
              <a:spcBef>
                <a:spcPts val="600"/>
              </a:spcBef>
            </a:pPr>
            <a:r>
              <a:rPr lang="zh-CN" altLang="zh-CN" sz="1600" dirty="0"/>
              <a:t>现在通信线路的传输质量一般都很好，因传输出差错而丢弃分组的概率是很小的（远小于</a:t>
            </a:r>
            <a:r>
              <a:rPr lang="en-US" altLang="zh-CN" sz="1600" dirty="0"/>
              <a:t> 1 %</a:t>
            </a:r>
            <a:r>
              <a:rPr lang="zh-CN" altLang="zh-CN" sz="1600" dirty="0"/>
              <a:t>）</a:t>
            </a:r>
            <a:r>
              <a:rPr lang="zh-CN" altLang="en-US" sz="1600" dirty="0"/>
              <a:t>，</a:t>
            </a:r>
            <a:r>
              <a:rPr lang="zh-CN" altLang="zh-CN" sz="1600" dirty="0"/>
              <a:t>出现超时，就可以猜想网络可能出现了拥塞</a:t>
            </a:r>
            <a:endParaRPr lang="en-US" altLang="zh-CN" sz="1600" dirty="0"/>
          </a:p>
          <a:p>
            <a:pPr lvl="1">
              <a:spcBef>
                <a:spcPts val="600"/>
              </a:spcBef>
            </a:pPr>
            <a:r>
              <a:rPr lang="zh-CN" altLang="en-US" sz="1800" dirty="0"/>
              <a:t>收到多个重复</a:t>
            </a:r>
            <a:r>
              <a:rPr lang="en-US" altLang="zh-CN" sz="1800" dirty="0"/>
              <a:t>ACK</a:t>
            </a:r>
          </a:p>
          <a:p>
            <a:pPr lvl="2">
              <a:spcBef>
                <a:spcPts val="600"/>
              </a:spcBef>
            </a:pPr>
            <a:r>
              <a:rPr lang="zh-CN" altLang="en-US" sz="1600" dirty="0"/>
              <a:t>收到一个重复</a:t>
            </a:r>
            <a:r>
              <a:rPr lang="en-US" altLang="zh-CN" sz="1600" dirty="0"/>
              <a:t>ACK</a:t>
            </a:r>
            <a:r>
              <a:rPr lang="zh-CN" altLang="en-US" sz="1600" dirty="0"/>
              <a:t>，就知道接收方必定收到乱序到达的报文段，表明其前面的分组可能丢失</a:t>
            </a:r>
            <a:endParaRPr lang="en-US" altLang="zh-CN" sz="1600" dirty="0"/>
          </a:p>
          <a:p>
            <a:pPr lvl="2">
              <a:spcBef>
                <a:spcPts val="600"/>
              </a:spcBef>
            </a:pPr>
            <a:endParaRPr lang="en-US" altLang="zh-CN" sz="1600" dirty="0"/>
          </a:p>
          <a:p>
            <a:pPr marL="457188" lvl="1" indent="0">
              <a:spcBef>
                <a:spcPts val="600"/>
              </a:spcBef>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139440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发送速率 </a:t>
            </a:r>
            <a:r>
              <a:rPr lang="en-US" altLang="zh-CN" dirty="0"/>
              <a:t>(</a:t>
            </a:r>
            <a:r>
              <a:rPr lang="zh-CN" altLang="en-US" dirty="0"/>
              <a:t>拥塞窗口大小</a:t>
            </a:r>
            <a:r>
              <a:rPr lang="en-US" altLang="zh-CN" dirty="0"/>
              <a:t>)</a:t>
            </a:r>
            <a:r>
              <a:rPr lang="zh-CN" altLang="en-US"/>
              <a:t>调整 </a:t>
            </a:r>
            <a:endParaRPr lang="zh-CN" altLang="en-US" dirty="0"/>
          </a:p>
        </p:txBody>
      </p:sp>
      <p:sp>
        <p:nvSpPr>
          <p:cNvPr id="3" name="内容占位符 2"/>
          <p:cNvSpPr>
            <a:spLocks noGrp="1"/>
          </p:cNvSpPr>
          <p:nvPr>
            <p:ph idx="1"/>
          </p:nvPr>
        </p:nvSpPr>
        <p:spPr>
          <a:xfrm>
            <a:off x="457199" y="1444978"/>
            <a:ext cx="8579555" cy="5151765"/>
          </a:xfrm>
        </p:spPr>
        <p:txBody>
          <a:bodyPr/>
          <a:lstStyle/>
          <a:p>
            <a:pPr>
              <a:lnSpc>
                <a:spcPct val="100000"/>
              </a:lnSpc>
            </a:pPr>
            <a:r>
              <a:rPr lang="zh-CN" altLang="en-US" sz="2000" dirty="0"/>
              <a:t>基本思想</a:t>
            </a:r>
          </a:p>
          <a:p>
            <a:pPr lvl="1">
              <a:spcBef>
                <a:spcPts val="1200"/>
              </a:spcBef>
            </a:pPr>
            <a:r>
              <a:rPr lang="zh-CN" altLang="en-US" sz="1800" dirty="0"/>
              <a:t>当判断网络拥塞时，减慢发送速率 </a:t>
            </a:r>
            <a:r>
              <a:rPr lang="en-US" altLang="zh-CN" sz="1800" dirty="0"/>
              <a:t>(</a:t>
            </a:r>
            <a:r>
              <a:rPr lang="zh-CN" altLang="en-US" sz="1800" dirty="0"/>
              <a:t>减小拥塞窗口大小</a:t>
            </a:r>
            <a:r>
              <a:rPr lang="en-US" altLang="zh-CN" sz="1800" dirty="0"/>
              <a:t>)</a:t>
            </a:r>
          </a:p>
          <a:p>
            <a:pPr lvl="1">
              <a:spcBef>
                <a:spcPts val="1200"/>
              </a:spcBef>
            </a:pPr>
            <a:r>
              <a:rPr lang="zh-CN" altLang="en-US" sz="1800" dirty="0"/>
              <a:t>当收到新的</a:t>
            </a:r>
            <a:r>
              <a:rPr lang="en-US" altLang="zh-CN" sz="1800" dirty="0"/>
              <a:t>ACK (</a:t>
            </a:r>
            <a:r>
              <a:rPr lang="zh-CN" altLang="en-US" sz="1800" dirty="0"/>
              <a:t>非重复</a:t>
            </a:r>
            <a:r>
              <a:rPr lang="en-US" altLang="zh-CN" sz="1800" dirty="0"/>
              <a:t>ACK) </a:t>
            </a:r>
            <a:r>
              <a:rPr lang="zh-CN" altLang="en-US" sz="1800" dirty="0"/>
              <a:t>时，增大发送速率以探测更多可用网络资源</a:t>
            </a:r>
            <a:endParaRPr lang="en-US" altLang="zh-CN" sz="1800" dirty="0"/>
          </a:p>
          <a:p>
            <a:pPr>
              <a:spcBef>
                <a:spcPts val="3000"/>
              </a:spcBef>
            </a:pPr>
            <a:r>
              <a:rPr lang="zh-CN" altLang="en-US" sz="2000" dirty="0"/>
              <a:t>增减控制策略？</a:t>
            </a:r>
          </a:p>
          <a:p>
            <a:pPr lvl="1">
              <a:spcBef>
                <a:spcPts val="1200"/>
              </a:spcBef>
            </a:pPr>
            <a:r>
              <a:rPr lang="zh-CN" altLang="en-US" sz="1800" dirty="0"/>
              <a:t>增大，增大多少？减慢，减慢多少？</a:t>
            </a:r>
            <a:endParaRPr lang="zh-CN" altLang="en-US" sz="2000" dirty="0"/>
          </a:p>
          <a:p>
            <a:pPr lvl="1">
              <a:spcBef>
                <a:spcPts val="1200"/>
              </a:spcBef>
            </a:pPr>
            <a:r>
              <a:rPr lang="zh-CN" altLang="en-US" sz="1800" dirty="0"/>
              <a:t>需要解决的三个子问题</a:t>
            </a:r>
            <a:endParaRPr lang="en-US" altLang="zh-CN" sz="1800" dirty="0"/>
          </a:p>
          <a:p>
            <a:pPr lvl="2">
              <a:spcBef>
                <a:spcPts val="1200"/>
              </a:spcBef>
            </a:pPr>
            <a:r>
              <a:rPr lang="zh-CN" altLang="en-US" dirty="0"/>
              <a:t>连接刚建立或当判断拥塞发生时，应如何找到合适的发送速率以适应可用资源</a:t>
            </a:r>
          </a:p>
          <a:p>
            <a:pPr lvl="2">
              <a:spcBef>
                <a:spcPts val="1200"/>
              </a:spcBef>
            </a:pPr>
            <a:r>
              <a:rPr lang="zh-CN" altLang="en-US" dirty="0"/>
              <a:t>根据可用资源的变化如何调整发送速率</a:t>
            </a:r>
          </a:p>
          <a:p>
            <a:pPr lvl="2">
              <a:spcBef>
                <a:spcPts val="1200"/>
              </a:spcBef>
            </a:pPr>
            <a:r>
              <a:rPr lang="zh-CN" altLang="en-US" dirty="0"/>
              <a:t>如何使得共享资源的各条流获得相对公平的服务</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6" name="右大括号 5"/>
          <p:cNvSpPr/>
          <p:nvPr/>
        </p:nvSpPr>
        <p:spPr>
          <a:xfrm>
            <a:off x="6438718" y="5251270"/>
            <a:ext cx="249465" cy="613954"/>
          </a:xfrm>
          <a:prstGeom prst="rightBrace">
            <a:avLst>
              <a:gd name="adj1" fmla="val 22967"/>
              <a:gd name="adj2" fmla="val 50000"/>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6779786" y="5219693"/>
            <a:ext cx="2348571" cy="677108"/>
          </a:xfrm>
          <a:prstGeom prst="rect">
            <a:avLst/>
          </a:prstGeom>
          <a:solidFill>
            <a:schemeClr val="accent5">
              <a:lumMod val="50000"/>
            </a:schemeClr>
          </a:solidFill>
        </p:spPr>
        <p:txBody>
          <a:bodyPr wrap="square" rtlCol="0">
            <a:spAutoFit/>
          </a:bodyPr>
          <a:lstStyle/>
          <a:p>
            <a:pPr algn="ctr"/>
            <a:r>
              <a:rPr lang="zh-CN" altLang="en-US" sz="2000" dirty="0">
                <a:solidFill>
                  <a:schemeClr val="bg1"/>
                </a:solidFill>
                <a:latin typeface="Calibri" panose="020F0502020204030204" pitchFamily="34" charset="0"/>
                <a:ea typeface="华文楷体" panose="02010600040101010101" pitchFamily="2" charset="-122"/>
              </a:rPr>
              <a:t>拥塞避免</a:t>
            </a:r>
            <a:endParaRPr lang="en-US" altLang="zh-CN" sz="2000" dirty="0">
              <a:solidFill>
                <a:schemeClr val="bg1"/>
              </a:solidFill>
              <a:latin typeface="Calibri" panose="020F0502020204030204" pitchFamily="34" charset="0"/>
              <a:ea typeface="华文楷体" panose="02010600040101010101" pitchFamily="2" charset="-122"/>
            </a:endParaRPr>
          </a:p>
          <a:p>
            <a:pPr algn="ctr"/>
            <a:r>
              <a:rPr lang="en-US" altLang="zh-CN" dirty="0">
                <a:solidFill>
                  <a:schemeClr val="bg1"/>
                </a:solidFill>
                <a:latin typeface="Calibri" panose="020F0502020204030204" pitchFamily="34" charset="0"/>
                <a:ea typeface="华文楷体" panose="02010600040101010101" pitchFamily="2" charset="-122"/>
              </a:rPr>
              <a:t>(</a:t>
            </a:r>
            <a:r>
              <a:rPr lang="zh-CN" altLang="en-US" dirty="0">
                <a:solidFill>
                  <a:schemeClr val="bg1"/>
                </a:solidFill>
                <a:latin typeface="Calibri" panose="020F0502020204030204" pitchFamily="34" charset="0"/>
                <a:ea typeface="华文楷体" panose="02010600040101010101" pitchFamily="2" charset="-122"/>
              </a:rPr>
              <a:t>加性增</a:t>
            </a:r>
            <a:r>
              <a:rPr lang="en-US" altLang="zh-CN" dirty="0">
                <a:solidFill>
                  <a:schemeClr val="bg1"/>
                </a:solidFill>
                <a:latin typeface="Calibri" panose="020F0502020204030204" pitchFamily="34" charset="0"/>
                <a:ea typeface="华文楷体" panose="02010600040101010101" pitchFamily="2" charset="-122"/>
              </a:rPr>
              <a:t>/</a:t>
            </a:r>
            <a:r>
              <a:rPr lang="zh-CN" altLang="en-US" dirty="0">
                <a:solidFill>
                  <a:schemeClr val="bg1"/>
                </a:solidFill>
                <a:latin typeface="Calibri" panose="020F0502020204030204" pitchFamily="34" charset="0"/>
                <a:ea typeface="华文楷体" panose="02010600040101010101" pitchFamily="2" charset="-122"/>
              </a:rPr>
              <a:t>乘性减</a:t>
            </a:r>
            <a:r>
              <a:rPr lang="en-US" altLang="zh-CN" dirty="0">
                <a:solidFill>
                  <a:schemeClr val="bg1"/>
                </a:solidFill>
                <a:latin typeface="Calibri" panose="020F0502020204030204" pitchFamily="34" charset="0"/>
                <a:ea typeface="华文楷体" panose="02010600040101010101" pitchFamily="2" charset="-122"/>
              </a:rPr>
              <a:t>,</a:t>
            </a:r>
            <a:r>
              <a:rPr lang="zh-CN" altLang="en-US" dirty="0">
                <a:solidFill>
                  <a:schemeClr val="bg1"/>
                </a:solidFill>
                <a:latin typeface="Calibri" panose="020F0502020204030204" pitchFamily="34" charset="0"/>
                <a:ea typeface="华文楷体" panose="02010600040101010101" pitchFamily="2" charset="-122"/>
              </a:rPr>
              <a:t> </a:t>
            </a:r>
            <a:r>
              <a:rPr lang="en-US" altLang="zh-CN" dirty="0">
                <a:solidFill>
                  <a:schemeClr val="bg1"/>
                </a:solidFill>
                <a:latin typeface="Calibri" panose="020F0502020204030204" pitchFamily="34" charset="0"/>
                <a:ea typeface="华文楷体" panose="02010600040101010101" pitchFamily="2" charset="-122"/>
              </a:rPr>
              <a:t>AIMD)</a:t>
            </a:r>
            <a:endParaRPr lang="zh-CN" altLang="en-US" b="1" dirty="0">
              <a:solidFill>
                <a:srgbClr val="FFFF00"/>
              </a:solidFill>
              <a:latin typeface="Calibri" panose="020F0502020204030204" pitchFamily="34" charset="0"/>
              <a:ea typeface="华文楷体" panose="02010600040101010101" pitchFamily="2" charset="-122"/>
            </a:endParaRPr>
          </a:p>
        </p:txBody>
      </p:sp>
      <p:sp>
        <p:nvSpPr>
          <p:cNvPr id="8" name="文本框 7"/>
          <p:cNvSpPr txBox="1"/>
          <p:nvPr/>
        </p:nvSpPr>
        <p:spPr>
          <a:xfrm>
            <a:off x="2703446" y="4757228"/>
            <a:ext cx="2338817" cy="400110"/>
          </a:xfrm>
          <a:prstGeom prst="rect">
            <a:avLst/>
          </a:prstGeom>
          <a:solidFill>
            <a:schemeClr val="accent5">
              <a:lumMod val="50000"/>
            </a:schemeClr>
          </a:solidFill>
        </p:spPr>
        <p:txBody>
          <a:bodyPr wrap="square" rtlCol="0">
            <a:spAutoFit/>
          </a:bodyPr>
          <a:lstStyle>
            <a:defPPr>
              <a:defRPr lang="zh-CN"/>
            </a:defPPr>
            <a:lvl1pPr algn="ctr">
              <a:defRPr sz="2000">
                <a:solidFill>
                  <a:schemeClr val="bg1"/>
                </a:solidFill>
                <a:latin typeface="Calibri" panose="020F0502020204030204" pitchFamily="34" charset="0"/>
                <a:ea typeface="华文楷体" panose="02010600040101010101" pitchFamily="2" charset="-122"/>
              </a:defRPr>
            </a:lvl1pPr>
          </a:lstStyle>
          <a:p>
            <a:r>
              <a:rPr lang="zh-CN" altLang="en-US" dirty="0"/>
              <a:t>慢启动</a:t>
            </a:r>
            <a:r>
              <a:rPr lang="en-US" altLang="zh-CN" dirty="0"/>
              <a:t>(slow-start)</a:t>
            </a:r>
            <a:endParaRPr lang="zh-CN" altLang="en-US" dirty="0"/>
          </a:p>
        </p:txBody>
      </p:sp>
    </p:spTree>
    <p:custDataLst>
      <p:tags r:id="rId1"/>
    </p:custDataLst>
    <p:extLst>
      <p:ext uri="{BB962C8B-B14F-4D97-AF65-F5344CB8AC3E}">
        <p14:creationId xmlns:p14="http://schemas.microsoft.com/office/powerpoint/2010/main" val="1207136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dissolv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10.xml><?xml version="1.0" encoding="utf-8"?>
<p:tagLst xmlns:a="http://schemas.openxmlformats.org/drawingml/2006/main" xmlns:r="http://schemas.openxmlformats.org/officeDocument/2006/relationships" xmlns:p="http://schemas.openxmlformats.org/presentationml/2006/main">
  <p:tag name="TIMING" val="|14.9|12.8|2.3|9.6|3.7|29|2.9|6.1|3.2|4.3|202.6"/>
</p:tagLst>
</file>

<file path=ppt/tags/tag11.xml><?xml version="1.0" encoding="utf-8"?>
<p:tagLst xmlns:a="http://schemas.openxmlformats.org/drawingml/2006/main" xmlns:r="http://schemas.openxmlformats.org/officeDocument/2006/relationships" xmlns:p="http://schemas.openxmlformats.org/presentationml/2006/main">
  <p:tag name="TIMING" val="|2|36.5|30.6|3.4|9.3|7.5|33.1"/>
</p:tagLst>
</file>

<file path=ppt/tags/tag12.xml><?xml version="1.0" encoding="utf-8"?>
<p:tagLst xmlns:a="http://schemas.openxmlformats.org/drawingml/2006/main" xmlns:r="http://schemas.openxmlformats.org/officeDocument/2006/relationships" xmlns:p="http://schemas.openxmlformats.org/presentationml/2006/main">
  <p:tag name="TIMING" val="|134.2"/>
</p:tagLst>
</file>

<file path=ppt/tags/tag13.xml><?xml version="1.0" encoding="utf-8"?>
<p:tagLst xmlns:a="http://schemas.openxmlformats.org/drawingml/2006/main" xmlns:r="http://schemas.openxmlformats.org/officeDocument/2006/relationships" xmlns:p="http://schemas.openxmlformats.org/presentationml/2006/main">
  <p:tag name="TIMING" val="|2.2|3.9|5.5|2.7|10.9|14.9|2|12.8|17.6|13.2|24.8"/>
</p:tagLst>
</file>

<file path=ppt/tags/tag14.xml><?xml version="1.0" encoding="utf-8"?>
<p:tagLst xmlns:a="http://schemas.openxmlformats.org/drawingml/2006/main" xmlns:r="http://schemas.openxmlformats.org/officeDocument/2006/relationships" xmlns:p="http://schemas.openxmlformats.org/presentationml/2006/main">
  <p:tag name="TIMING" val="|1.6|13.3|6.6|17.8"/>
</p:tagLst>
</file>

<file path=ppt/tags/tag15.xml><?xml version="1.0" encoding="utf-8"?>
<p:tagLst xmlns:a="http://schemas.openxmlformats.org/drawingml/2006/main" xmlns:r="http://schemas.openxmlformats.org/officeDocument/2006/relationships" xmlns:p="http://schemas.openxmlformats.org/presentationml/2006/main">
  <p:tag name="TIMING" val="|1.7|10.7|12.4|14.7"/>
</p:tagLst>
</file>

<file path=ppt/tags/tag16.xml><?xml version="1.0" encoding="utf-8"?>
<p:tagLst xmlns:a="http://schemas.openxmlformats.org/drawingml/2006/main" xmlns:r="http://schemas.openxmlformats.org/officeDocument/2006/relationships" xmlns:p="http://schemas.openxmlformats.org/presentationml/2006/main">
  <p:tag name="TIMING" val="|1.8|12.7|2.1|0.9|14|4.7"/>
</p:tagLst>
</file>

<file path=ppt/tags/tag17.xml><?xml version="1.0" encoding="utf-8"?>
<p:tagLst xmlns:a="http://schemas.openxmlformats.org/drawingml/2006/main" xmlns:r="http://schemas.openxmlformats.org/officeDocument/2006/relationships" xmlns:p="http://schemas.openxmlformats.org/presentationml/2006/main">
  <p:tag name="TIMING" val="|22.3|5.4|6.4|9.7"/>
</p:tagLst>
</file>

<file path=ppt/tags/tag18.xml><?xml version="1.0" encoding="utf-8"?>
<p:tagLst xmlns:a="http://schemas.openxmlformats.org/drawingml/2006/main" xmlns:r="http://schemas.openxmlformats.org/officeDocument/2006/relationships" xmlns:p="http://schemas.openxmlformats.org/presentationml/2006/main">
  <p:tag name="TIMING" val="|146.2|39.5"/>
</p:tagLst>
</file>

<file path=ppt/tags/tag19.xml><?xml version="1.0" encoding="utf-8"?>
<p:tagLst xmlns:a="http://schemas.openxmlformats.org/drawingml/2006/main" xmlns:r="http://schemas.openxmlformats.org/officeDocument/2006/relationships" xmlns:p="http://schemas.openxmlformats.org/presentationml/2006/main">
  <p:tag name="TIMING" val="|18.1|6.3|1.2|27.5|43.3|14.3|1.3|46.6|2.9|14.6|2|11.7|11.6|2.7|20.3|70.4"/>
</p:tagLst>
</file>

<file path=ppt/tags/tag2.xml><?xml version="1.0" encoding="utf-8"?>
<p:tagLst xmlns:a="http://schemas.openxmlformats.org/drawingml/2006/main" xmlns:r="http://schemas.openxmlformats.org/officeDocument/2006/relationships" xmlns:p="http://schemas.openxmlformats.org/presentationml/2006/main">
  <p:tag name="TIMING" val="|69.7|96.4|28.6|6.4|129.8|14.9"/>
</p:tagLst>
</file>

<file path=ppt/tags/tag20.xml><?xml version="1.0" encoding="utf-8"?>
<p:tagLst xmlns:a="http://schemas.openxmlformats.org/drawingml/2006/main" xmlns:r="http://schemas.openxmlformats.org/officeDocument/2006/relationships" xmlns:p="http://schemas.openxmlformats.org/presentationml/2006/main">
  <p:tag name="TIMING" val="|31|41.1|17.3|25.4|47.1|21.2|124.2|5.9"/>
</p:tagLst>
</file>

<file path=ppt/tags/tag21.xml><?xml version="1.0" encoding="utf-8"?>
<p:tagLst xmlns:a="http://schemas.openxmlformats.org/drawingml/2006/main" xmlns:r="http://schemas.openxmlformats.org/officeDocument/2006/relationships" xmlns:p="http://schemas.openxmlformats.org/presentationml/2006/main">
  <p:tag name="TIMING" val="|96.7|8.9|30.5"/>
</p:tagLst>
</file>

<file path=ppt/tags/tag22.xml><?xml version="1.0" encoding="utf-8"?>
<p:tagLst xmlns:a="http://schemas.openxmlformats.org/drawingml/2006/main" xmlns:r="http://schemas.openxmlformats.org/officeDocument/2006/relationships" xmlns:p="http://schemas.openxmlformats.org/presentationml/2006/main">
  <p:tag name="TIMING" val="|7.5"/>
</p:tagLst>
</file>

<file path=ppt/tags/tag23.xml><?xml version="1.0" encoding="utf-8"?>
<p:tagLst xmlns:a="http://schemas.openxmlformats.org/drawingml/2006/main" xmlns:r="http://schemas.openxmlformats.org/officeDocument/2006/relationships" xmlns:p="http://schemas.openxmlformats.org/presentationml/2006/main">
  <p:tag name="TIMING" val="|18.2|57.5|84.1"/>
</p:tagLst>
</file>

<file path=ppt/tags/tag24.xml><?xml version="1.0" encoding="utf-8"?>
<p:tagLst xmlns:a="http://schemas.openxmlformats.org/drawingml/2006/main" xmlns:r="http://schemas.openxmlformats.org/officeDocument/2006/relationships" xmlns:p="http://schemas.openxmlformats.org/presentationml/2006/main">
  <p:tag name="TIMING" val="|7.2|76"/>
</p:tagLst>
</file>

<file path=ppt/tags/tag25.xml><?xml version="1.0" encoding="utf-8"?>
<p:tagLst xmlns:a="http://schemas.openxmlformats.org/drawingml/2006/main" xmlns:r="http://schemas.openxmlformats.org/officeDocument/2006/relationships" xmlns:p="http://schemas.openxmlformats.org/presentationml/2006/main">
  <p:tag name="TIMING" val="|29|46.2|44.8|24.4"/>
</p:tagLst>
</file>

<file path=ppt/tags/tag26.xml><?xml version="1.0" encoding="utf-8"?>
<p:tagLst xmlns:a="http://schemas.openxmlformats.org/drawingml/2006/main" xmlns:r="http://schemas.openxmlformats.org/officeDocument/2006/relationships" xmlns:p="http://schemas.openxmlformats.org/presentationml/2006/main">
  <p:tag name="TIMING" val="|26.7"/>
</p:tagLst>
</file>

<file path=ppt/tags/tag27.xml><?xml version="1.0" encoding="utf-8"?>
<p:tagLst xmlns:a="http://schemas.openxmlformats.org/drawingml/2006/main" xmlns:r="http://schemas.openxmlformats.org/officeDocument/2006/relationships" xmlns:p="http://schemas.openxmlformats.org/presentationml/2006/main">
  <p:tag name="TIMING" val="|50.7"/>
</p:tagLst>
</file>

<file path=ppt/tags/tag3.xml><?xml version="1.0" encoding="utf-8"?>
<p:tagLst xmlns:a="http://schemas.openxmlformats.org/drawingml/2006/main" xmlns:r="http://schemas.openxmlformats.org/officeDocument/2006/relationships" xmlns:p="http://schemas.openxmlformats.org/presentationml/2006/main">
  <p:tag name="TIMING" val="|3.6|103.2|6"/>
</p:tagLst>
</file>

<file path=ppt/tags/tag4.xml><?xml version="1.0" encoding="utf-8"?>
<p:tagLst xmlns:a="http://schemas.openxmlformats.org/drawingml/2006/main" xmlns:r="http://schemas.openxmlformats.org/officeDocument/2006/relationships" xmlns:p="http://schemas.openxmlformats.org/presentationml/2006/main">
  <p:tag name="TIMING" val="|29.2|19.6|4.2|21.6|69.2|44.7|19.9"/>
</p:tagLst>
</file>

<file path=ppt/tags/tag5.xml><?xml version="1.0" encoding="utf-8"?>
<p:tagLst xmlns:a="http://schemas.openxmlformats.org/drawingml/2006/main" xmlns:r="http://schemas.openxmlformats.org/officeDocument/2006/relationships" xmlns:p="http://schemas.openxmlformats.org/presentationml/2006/main">
  <p:tag name="TIMING" val="|15.2|8.9|7.1|31.1|11.8"/>
</p:tagLst>
</file>

<file path=ppt/tags/tag6.xml><?xml version="1.0" encoding="utf-8"?>
<p:tagLst xmlns:a="http://schemas.openxmlformats.org/drawingml/2006/main" xmlns:r="http://schemas.openxmlformats.org/officeDocument/2006/relationships" xmlns:p="http://schemas.openxmlformats.org/presentationml/2006/main">
  <p:tag name="TIMING" val="|1.8|36.4|26.1|45.4|2|39.3|37.6"/>
</p:tagLst>
</file>

<file path=ppt/tags/tag7.xml><?xml version="1.0" encoding="utf-8"?>
<p:tagLst xmlns:a="http://schemas.openxmlformats.org/drawingml/2006/main" xmlns:r="http://schemas.openxmlformats.org/officeDocument/2006/relationships" xmlns:p="http://schemas.openxmlformats.org/presentationml/2006/main">
  <p:tag name="TIMING" val="|3.7|77.4|3.1|7.3|2.4|97.3"/>
</p:tagLst>
</file>

<file path=ppt/tags/tag8.xml><?xml version="1.0" encoding="utf-8"?>
<p:tagLst xmlns:a="http://schemas.openxmlformats.org/drawingml/2006/main" xmlns:r="http://schemas.openxmlformats.org/officeDocument/2006/relationships" xmlns:p="http://schemas.openxmlformats.org/presentationml/2006/main">
  <p:tag name="TIMING" val="|5.8|50.5|9.1|40.2|11.5"/>
</p:tagLst>
</file>

<file path=ppt/tags/tag9.xml><?xml version="1.0" encoding="utf-8"?>
<p:tagLst xmlns:a="http://schemas.openxmlformats.org/drawingml/2006/main" xmlns:r="http://schemas.openxmlformats.org/officeDocument/2006/relationships" xmlns:p="http://schemas.openxmlformats.org/presentationml/2006/main">
  <p:tag name="TIMING" val="|6.6|68.4|58"/>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38614</TotalTime>
  <Words>2441</Words>
  <Application>Microsoft Office PowerPoint</Application>
  <PresentationFormat>全屏显示(4:3)</PresentationFormat>
  <Paragraphs>474</Paragraphs>
  <Slides>33</Slides>
  <Notes>31</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33</vt:i4>
      </vt:variant>
    </vt:vector>
  </HeadingPairs>
  <TitlesOfParts>
    <vt:vector size="55" baseType="lpstr">
      <vt:lpstr>ＭＳ Ｐゴシック</vt:lpstr>
      <vt:lpstr>方正舒体</vt:lpstr>
      <vt:lpstr>黑体</vt:lpstr>
      <vt:lpstr>华文楷体</vt:lpstr>
      <vt:lpstr>华文新魏</vt:lpstr>
      <vt:lpstr>华文中宋</vt:lpstr>
      <vt:lpstr>宋体</vt:lpstr>
      <vt:lpstr>微软雅黑</vt:lpstr>
      <vt:lpstr>Arial</vt:lpstr>
      <vt:lpstr>Arial Black</vt:lpstr>
      <vt:lpstr>Calibri</vt:lpstr>
      <vt:lpstr>Cambria Math</vt:lpstr>
      <vt:lpstr>Comic Sans MS</vt:lpstr>
      <vt:lpstr>Symbol</vt:lpstr>
      <vt:lpstr>Times New Roman</vt:lpstr>
      <vt:lpstr>Wingdings</vt:lpstr>
      <vt:lpstr>Wingdings 3</vt:lpstr>
      <vt:lpstr>Pixel</vt:lpstr>
      <vt:lpstr>自定义设计方案</vt:lpstr>
      <vt:lpstr>3_自定义设计方案</vt:lpstr>
      <vt:lpstr>4_自定义设计方案</vt:lpstr>
      <vt:lpstr>9_自定义设计方案</vt:lpstr>
      <vt:lpstr>第五章 端到端传输(5) </vt:lpstr>
      <vt:lpstr>提纲</vt:lpstr>
      <vt:lpstr>网络拥塞</vt:lpstr>
      <vt:lpstr>网络拥塞</vt:lpstr>
      <vt:lpstr>两种拥塞控制思路</vt:lpstr>
      <vt:lpstr>TCP拥塞控制</vt:lpstr>
      <vt:lpstr>TCP拥塞控制</vt:lpstr>
      <vt:lpstr>拥塞检测</vt:lpstr>
      <vt:lpstr>发送速率 (拥塞窗口大小)调整 </vt:lpstr>
      <vt:lpstr>慢启动 (slow-start)</vt:lpstr>
      <vt:lpstr>慢启动 (slow-start)</vt:lpstr>
      <vt:lpstr>慢启动 (slow-start)</vt:lpstr>
      <vt:lpstr>拥塞窗口的增减策略</vt:lpstr>
      <vt:lpstr>拥塞窗口的增减策略</vt:lpstr>
      <vt:lpstr>拥塞窗口的增减策略</vt:lpstr>
      <vt:lpstr>拥塞窗口的增减策略</vt:lpstr>
      <vt:lpstr>拥塞窗口的增减策略</vt:lpstr>
      <vt:lpstr>拥塞窗口的增减策略</vt:lpstr>
      <vt:lpstr>TCP拥塞避免</vt:lpstr>
      <vt:lpstr>慢启动+拥塞避免</vt:lpstr>
      <vt:lpstr>慢启动+拥塞避免</vt:lpstr>
      <vt:lpstr>快重传+快恢复 </vt:lpstr>
      <vt:lpstr>快重传+快恢复 </vt:lpstr>
      <vt:lpstr>TCP拥塞控制算法</vt:lpstr>
      <vt:lpstr>TCP拥塞控制算法</vt:lpstr>
      <vt:lpstr>TCP拥塞窗口</vt:lpstr>
      <vt:lpstr>网络中间设备对TCP性能的影响</vt:lpstr>
      <vt:lpstr>网络中间设备对TCP性能的影响</vt:lpstr>
      <vt:lpstr>主动队列管理</vt:lpstr>
      <vt:lpstr>随机早期检测 RED </vt:lpstr>
      <vt:lpstr>随机早期检测 RED </vt:lpstr>
      <vt:lpstr>随机早期检测 RED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1789</cp:revision>
  <dcterms:created xsi:type="dcterms:W3CDTF">2017-02-02T15:53:23Z</dcterms:created>
  <dcterms:modified xsi:type="dcterms:W3CDTF">2022-05-08T11:52:01Z</dcterms:modified>
</cp:coreProperties>
</file>