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tags/tag19.xml" ContentType="application/vnd.openxmlformats-officedocument.presentationml.tags+xml"/>
  <Override PartName="/ppt/notesSlides/notesSlide37.xml" ContentType="application/vnd.openxmlformats-officedocument.presentationml.notesSlide+xml"/>
  <Override PartName="/ppt/tags/tag20.xml" ContentType="application/vnd.openxmlformats-officedocument.presentationml.tags+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tags/tag23.xml" ContentType="application/vnd.openxmlformats-officedocument.presentationml.tags+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Lst>
  <p:notesMasterIdLst>
    <p:notesMasterId r:id="rId49"/>
  </p:notesMasterIdLst>
  <p:sldIdLst>
    <p:sldId id="256" r:id="rId6"/>
    <p:sldId id="940" r:id="rId7"/>
    <p:sldId id="825" r:id="rId8"/>
    <p:sldId id="824" r:id="rId9"/>
    <p:sldId id="826" r:id="rId10"/>
    <p:sldId id="827" r:id="rId11"/>
    <p:sldId id="828" r:id="rId12"/>
    <p:sldId id="836" r:id="rId13"/>
    <p:sldId id="837" r:id="rId14"/>
    <p:sldId id="838" r:id="rId15"/>
    <p:sldId id="839" r:id="rId16"/>
    <p:sldId id="840" r:id="rId17"/>
    <p:sldId id="864" r:id="rId18"/>
    <p:sldId id="865" r:id="rId19"/>
    <p:sldId id="866" r:id="rId20"/>
    <p:sldId id="867" r:id="rId21"/>
    <p:sldId id="868" r:id="rId22"/>
    <p:sldId id="869" r:id="rId23"/>
    <p:sldId id="870" r:id="rId24"/>
    <p:sldId id="871" r:id="rId25"/>
    <p:sldId id="872" r:id="rId26"/>
    <p:sldId id="873" r:id="rId27"/>
    <p:sldId id="874" r:id="rId28"/>
    <p:sldId id="927" r:id="rId29"/>
    <p:sldId id="875" r:id="rId30"/>
    <p:sldId id="876" r:id="rId31"/>
    <p:sldId id="878" r:id="rId32"/>
    <p:sldId id="879" r:id="rId33"/>
    <p:sldId id="880" r:id="rId34"/>
    <p:sldId id="881" r:id="rId35"/>
    <p:sldId id="884" r:id="rId36"/>
    <p:sldId id="882" r:id="rId37"/>
    <p:sldId id="883" r:id="rId38"/>
    <p:sldId id="886" r:id="rId39"/>
    <p:sldId id="887" r:id="rId40"/>
    <p:sldId id="888" r:id="rId41"/>
    <p:sldId id="917" r:id="rId42"/>
    <p:sldId id="918" r:id="rId43"/>
    <p:sldId id="919" r:id="rId44"/>
    <p:sldId id="920" r:id="rId45"/>
    <p:sldId id="925" r:id="rId46"/>
    <p:sldId id="926" r:id="rId47"/>
    <p:sldId id="804"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2F2F95"/>
    <a:srgbClr val="CC0099"/>
    <a:srgbClr val="CCECFF"/>
    <a:srgbClr val="FFFFCC"/>
    <a:srgbClr val="4949A2"/>
    <a:srgbClr val="FF3300"/>
    <a:srgbClr val="008000"/>
    <a:srgbClr val="FF0066"/>
    <a:srgbClr val="EF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79622" autoAdjust="0"/>
  </p:normalViewPr>
  <p:slideViewPr>
    <p:cSldViewPr snapToGrid="0">
      <p:cViewPr varScale="1">
        <p:scale>
          <a:sx n="72" d="100"/>
          <a:sy n="72" d="100"/>
        </p:scale>
        <p:origin x="1680"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2022/6/27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3584772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3725481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1795470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297973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435564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421582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2199481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2449225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3123270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18</a:t>
            </a:fld>
            <a:endParaRPr lang="zh-CN" altLang="en-US"/>
          </a:p>
        </p:txBody>
      </p:sp>
    </p:spTree>
    <p:extLst>
      <p:ext uri="{BB962C8B-B14F-4D97-AF65-F5344CB8AC3E}">
        <p14:creationId xmlns:p14="http://schemas.microsoft.com/office/powerpoint/2010/main" val="3605804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19</a:t>
            </a:fld>
            <a:endParaRPr lang="zh-CN" altLang="en-US"/>
          </a:p>
        </p:txBody>
      </p:sp>
    </p:spTree>
    <p:extLst>
      <p:ext uri="{BB962C8B-B14F-4D97-AF65-F5344CB8AC3E}">
        <p14:creationId xmlns:p14="http://schemas.microsoft.com/office/powerpoint/2010/main" val="1119578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2875473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20</a:t>
            </a:fld>
            <a:endParaRPr lang="zh-CN" altLang="en-US"/>
          </a:p>
        </p:txBody>
      </p:sp>
    </p:spTree>
    <p:extLst>
      <p:ext uri="{BB962C8B-B14F-4D97-AF65-F5344CB8AC3E}">
        <p14:creationId xmlns:p14="http://schemas.microsoft.com/office/powerpoint/2010/main" val="3758161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21</a:t>
            </a:fld>
            <a:endParaRPr lang="zh-CN" altLang="en-US"/>
          </a:p>
        </p:txBody>
      </p:sp>
    </p:spTree>
    <p:extLst>
      <p:ext uri="{BB962C8B-B14F-4D97-AF65-F5344CB8AC3E}">
        <p14:creationId xmlns:p14="http://schemas.microsoft.com/office/powerpoint/2010/main" val="3950652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22</a:t>
            </a:fld>
            <a:endParaRPr lang="zh-CN" altLang="en-US"/>
          </a:p>
        </p:txBody>
      </p:sp>
    </p:spTree>
    <p:extLst>
      <p:ext uri="{BB962C8B-B14F-4D97-AF65-F5344CB8AC3E}">
        <p14:creationId xmlns:p14="http://schemas.microsoft.com/office/powerpoint/2010/main" val="1588137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23</a:t>
            </a:fld>
            <a:endParaRPr lang="zh-CN" altLang="en-US"/>
          </a:p>
        </p:txBody>
      </p:sp>
    </p:spTree>
    <p:extLst>
      <p:ext uri="{BB962C8B-B14F-4D97-AF65-F5344CB8AC3E}">
        <p14:creationId xmlns:p14="http://schemas.microsoft.com/office/powerpoint/2010/main" val="2730592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24</a:t>
            </a:fld>
            <a:endParaRPr lang="zh-CN" altLang="en-US"/>
          </a:p>
        </p:txBody>
      </p:sp>
    </p:spTree>
    <p:extLst>
      <p:ext uri="{BB962C8B-B14F-4D97-AF65-F5344CB8AC3E}">
        <p14:creationId xmlns:p14="http://schemas.microsoft.com/office/powerpoint/2010/main" val="2730592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25</a:t>
            </a:fld>
            <a:endParaRPr lang="zh-CN" altLang="en-US"/>
          </a:p>
        </p:txBody>
      </p:sp>
    </p:spTree>
    <p:extLst>
      <p:ext uri="{BB962C8B-B14F-4D97-AF65-F5344CB8AC3E}">
        <p14:creationId xmlns:p14="http://schemas.microsoft.com/office/powerpoint/2010/main" val="2737274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t>报文由三个部分组成，即开始行、首部行和实体主体。</a:t>
            </a:r>
          </a:p>
          <a:p>
            <a:pPr eaLnBrk="1" hangingPunct="1"/>
            <a:r>
              <a:rPr lang="zh-CN" altLang="en-US" dirty="0"/>
              <a:t>在请求报文中，开始行就是请求行</a:t>
            </a:r>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26</a:t>
            </a:fld>
            <a:endParaRPr lang="zh-CN" altLang="en-US"/>
          </a:p>
        </p:txBody>
      </p:sp>
    </p:spTree>
    <p:extLst>
      <p:ext uri="{BB962C8B-B14F-4D97-AF65-F5344CB8AC3E}">
        <p14:creationId xmlns:p14="http://schemas.microsoft.com/office/powerpoint/2010/main" val="4031171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27</a:t>
            </a:fld>
            <a:endParaRPr lang="zh-CN" altLang="en-US"/>
          </a:p>
        </p:txBody>
      </p:sp>
    </p:spTree>
    <p:extLst>
      <p:ext uri="{BB962C8B-B14F-4D97-AF65-F5344CB8AC3E}">
        <p14:creationId xmlns:p14="http://schemas.microsoft.com/office/powerpoint/2010/main" val="677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28</a:t>
            </a:fld>
            <a:endParaRPr lang="zh-CN" altLang="en-US"/>
          </a:p>
        </p:txBody>
      </p:sp>
    </p:spTree>
    <p:extLst>
      <p:ext uri="{BB962C8B-B14F-4D97-AF65-F5344CB8AC3E}">
        <p14:creationId xmlns:p14="http://schemas.microsoft.com/office/powerpoint/2010/main" val="22073303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29</a:t>
            </a:fld>
            <a:endParaRPr lang="zh-CN" altLang="en-US"/>
          </a:p>
        </p:txBody>
      </p:sp>
    </p:spTree>
    <p:extLst>
      <p:ext uri="{BB962C8B-B14F-4D97-AF65-F5344CB8AC3E}">
        <p14:creationId xmlns:p14="http://schemas.microsoft.com/office/powerpoint/2010/main" val="2415105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42410381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30</a:t>
            </a:fld>
            <a:endParaRPr lang="zh-CN" altLang="en-US"/>
          </a:p>
        </p:txBody>
      </p:sp>
    </p:spTree>
    <p:extLst>
      <p:ext uri="{BB962C8B-B14F-4D97-AF65-F5344CB8AC3E}">
        <p14:creationId xmlns:p14="http://schemas.microsoft.com/office/powerpoint/2010/main" val="3335565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31</a:t>
            </a:fld>
            <a:endParaRPr lang="zh-CN" altLang="en-US"/>
          </a:p>
        </p:txBody>
      </p:sp>
    </p:spTree>
    <p:extLst>
      <p:ext uri="{BB962C8B-B14F-4D97-AF65-F5344CB8AC3E}">
        <p14:creationId xmlns:p14="http://schemas.microsoft.com/office/powerpoint/2010/main" val="1050346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32</a:t>
            </a:fld>
            <a:endParaRPr lang="zh-CN" altLang="en-US"/>
          </a:p>
        </p:txBody>
      </p:sp>
    </p:spTree>
    <p:extLst>
      <p:ext uri="{BB962C8B-B14F-4D97-AF65-F5344CB8AC3E}">
        <p14:creationId xmlns:p14="http://schemas.microsoft.com/office/powerpoint/2010/main" val="34941289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33</a:t>
            </a:fld>
            <a:endParaRPr lang="zh-CN" altLang="en-US"/>
          </a:p>
        </p:txBody>
      </p:sp>
    </p:spTree>
    <p:extLst>
      <p:ext uri="{BB962C8B-B14F-4D97-AF65-F5344CB8AC3E}">
        <p14:creationId xmlns:p14="http://schemas.microsoft.com/office/powerpoint/2010/main" val="4086277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34</a:t>
            </a:fld>
            <a:endParaRPr lang="zh-CN" altLang="en-US"/>
          </a:p>
        </p:txBody>
      </p:sp>
    </p:spTree>
    <p:extLst>
      <p:ext uri="{BB962C8B-B14F-4D97-AF65-F5344CB8AC3E}">
        <p14:creationId xmlns:p14="http://schemas.microsoft.com/office/powerpoint/2010/main" val="609541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35</a:t>
            </a:fld>
            <a:endParaRPr lang="zh-CN" altLang="en-US"/>
          </a:p>
        </p:txBody>
      </p:sp>
    </p:spTree>
    <p:extLst>
      <p:ext uri="{BB962C8B-B14F-4D97-AF65-F5344CB8AC3E}">
        <p14:creationId xmlns:p14="http://schemas.microsoft.com/office/powerpoint/2010/main" val="19496285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36</a:t>
            </a:fld>
            <a:endParaRPr lang="zh-CN" altLang="en-US"/>
          </a:p>
        </p:txBody>
      </p:sp>
    </p:spTree>
    <p:extLst>
      <p:ext uri="{BB962C8B-B14F-4D97-AF65-F5344CB8AC3E}">
        <p14:creationId xmlns:p14="http://schemas.microsoft.com/office/powerpoint/2010/main" val="4136671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37</a:t>
            </a:fld>
            <a:endParaRPr lang="zh-CN" altLang="en-US"/>
          </a:p>
        </p:txBody>
      </p:sp>
    </p:spTree>
    <p:extLst>
      <p:ext uri="{BB962C8B-B14F-4D97-AF65-F5344CB8AC3E}">
        <p14:creationId xmlns:p14="http://schemas.microsoft.com/office/powerpoint/2010/main" val="662255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38</a:t>
            </a:fld>
            <a:endParaRPr lang="zh-CN" altLang="en-US"/>
          </a:p>
        </p:txBody>
      </p:sp>
    </p:spTree>
    <p:extLst>
      <p:ext uri="{BB962C8B-B14F-4D97-AF65-F5344CB8AC3E}">
        <p14:creationId xmlns:p14="http://schemas.microsoft.com/office/powerpoint/2010/main" val="262570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39</a:t>
            </a:fld>
            <a:endParaRPr lang="zh-CN" altLang="en-US"/>
          </a:p>
        </p:txBody>
      </p:sp>
    </p:spTree>
    <p:extLst>
      <p:ext uri="{BB962C8B-B14F-4D97-AF65-F5344CB8AC3E}">
        <p14:creationId xmlns:p14="http://schemas.microsoft.com/office/powerpoint/2010/main" val="3362410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17921594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40</a:t>
            </a:fld>
            <a:endParaRPr lang="zh-CN" altLang="en-US"/>
          </a:p>
        </p:txBody>
      </p:sp>
    </p:spTree>
    <p:extLst>
      <p:ext uri="{BB962C8B-B14F-4D97-AF65-F5344CB8AC3E}">
        <p14:creationId xmlns:p14="http://schemas.microsoft.com/office/powerpoint/2010/main" val="25746352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41</a:t>
            </a:fld>
            <a:endParaRPr lang="zh-CN" altLang="en-US"/>
          </a:p>
        </p:txBody>
      </p:sp>
    </p:spTree>
    <p:extLst>
      <p:ext uri="{BB962C8B-B14F-4D97-AF65-F5344CB8AC3E}">
        <p14:creationId xmlns:p14="http://schemas.microsoft.com/office/powerpoint/2010/main" val="34079417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42</a:t>
            </a:fld>
            <a:endParaRPr lang="zh-CN" altLang="en-US"/>
          </a:p>
        </p:txBody>
      </p:sp>
    </p:spTree>
    <p:extLst>
      <p:ext uri="{BB962C8B-B14F-4D97-AF65-F5344CB8AC3E}">
        <p14:creationId xmlns:p14="http://schemas.microsoft.com/office/powerpoint/2010/main" val="806975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489514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402041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1709443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364837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2672387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2022/6/27</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2022/6/27</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2022/6/27</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2022/6/27</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2022/6/27</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2022/6/27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2022/6/27</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2022/6/27</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2022/6/27</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2022/6/27</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2022/6/27</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2022/6/27</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2022/6/27</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2022/6/27</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2022/6/27</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slideLayout" Target="../slideLayouts/slideLayout2.xml"/><Relationship Id="rId7" Type="http://schemas.openxmlformats.org/officeDocument/2006/relationships/image" Target="../media/image9.wmf"/><Relationship Id="rId2" Type="http://schemas.openxmlformats.org/officeDocument/2006/relationships/tags" Target="../tags/tag9.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notesSlide" Target="../notesSlides/notesSlide14.xml"/><Relationship Id="rId9" Type="http://schemas.openxmlformats.org/officeDocument/2006/relationships/hyperlink" Target="http://www.tsinghua.edu.cn/chn/yxsz/index.htm"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7.wmf"/><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第六章 网络应用（</a:t>
            </a:r>
            <a:r>
              <a:rPr lang="en-US" altLang="zh-CN" dirty="0"/>
              <a:t>2</a:t>
            </a:r>
            <a:r>
              <a:rPr lang="zh-CN" altLang="en-US"/>
              <a:t>）  </a:t>
            </a:r>
            <a:endParaRPr lang="zh-CN" altLang="en-US" dirty="0"/>
          </a:p>
        </p:txBody>
      </p:sp>
    </p:spTree>
    <p:extLst>
      <p:ext uri="{BB962C8B-B14F-4D97-AF65-F5344CB8AC3E}">
        <p14:creationId xmlns:p14="http://schemas.microsoft.com/office/powerpoint/2010/main" val="411350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统一资源定位符</a:t>
            </a:r>
            <a:r>
              <a:rPr lang="en-US" altLang="zh-CN" dirty="0"/>
              <a:t>URL</a:t>
            </a:r>
            <a:endParaRPr lang="zh-CN" altLang="en-US" dirty="0"/>
          </a:p>
        </p:txBody>
      </p:sp>
      <p:sp>
        <p:nvSpPr>
          <p:cNvPr id="3" name="内容占位符 2"/>
          <p:cNvSpPr>
            <a:spLocks noGrp="1"/>
          </p:cNvSpPr>
          <p:nvPr>
            <p:ph idx="1"/>
          </p:nvPr>
        </p:nvSpPr>
        <p:spPr>
          <a:xfrm>
            <a:off x="457200" y="1444979"/>
            <a:ext cx="8098971" cy="2016678"/>
          </a:xfrm>
        </p:spPr>
        <p:txBody>
          <a:bodyPr/>
          <a:lstStyle/>
          <a:p>
            <a:r>
              <a:rPr lang="en-US" altLang="zh-CN" dirty="0"/>
              <a:t>URL</a:t>
            </a:r>
            <a:r>
              <a:rPr lang="zh-CN" altLang="en-US" dirty="0"/>
              <a:t>的格式</a:t>
            </a:r>
            <a:r>
              <a:rPr lang="en-US" altLang="zh-CN" dirty="0"/>
              <a:t> </a:t>
            </a:r>
            <a:endParaRPr lang="zh-CN" altLang="en-US" dirty="0"/>
          </a:p>
          <a:p>
            <a:pPr lvl="1">
              <a:lnSpc>
                <a:spcPct val="150000"/>
              </a:lnSpc>
            </a:pPr>
            <a:r>
              <a:rPr lang="zh-CN" altLang="en-US" sz="1800" dirty="0"/>
              <a:t>由以冒号隔开的两部分组成</a:t>
            </a:r>
          </a:p>
          <a:p>
            <a:pPr lvl="2">
              <a:lnSpc>
                <a:spcPct val="150000"/>
              </a:lnSpc>
            </a:pPr>
            <a:r>
              <a:rPr lang="en-US" altLang="zh-CN" sz="1600" dirty="0"/>
              <a:t>URL </a:t>
            </a:r>
            <a:r>
              <a:rPr lang="zh-CN" altLang="en-US" sz="1600" dirty="0"/>
              <a:t>字符对大小写没有要求</a:t>
            </a:r>
          </a:p>
          <a:p>
            <a:pPr lvl="2">
              <a:lnSpc>
                <a:spcPct val="150000"/>
              </a:lnSpc>
            </a:pPr>
            <a:r>
              <a:rPr lang="zh-CN" altLang="en-US" sz="1600" dirty="0"/>
              <a:t>例：</a:t>
            </a:r>
            <a:r>
              <a:rPr lang="en-US" altLang="zh-CN" sz="1600" dirty="0"/>
              <a:t>http://www.ict.ac.cn/jssgk/jssjj/</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
        <p:nvSpPr>
          <p:cNvPr id="12" name="Text Box 25"/>
          <p:cNvSpPr txBox="1">
            <a:spLocks noChangeArrowheads="1"/>
          </p:cNvSpPr>
          <p:nvPr/>
        </p:nvSpPr>
        <p:spPr bwMode="auto">
          <a:xfrm>
            <a:off x="1234214" y="3480028"/>
            <a:ext cx="5257800" cy="648997"/>
          </a:xfrm>
          <a:prstGeom prst="rect">
            <a:avLst/>
          </a:prstGeom>
          <a:solidFill>
            <a:schemeClr val="accent6">
              <a:lumMod val="40000"/>
              <a:lumOff val="60000"/>
            </a:schemeClr>
          </a:solidFill>
          <a:ln w="9525">
            <a:noFill/>
            <a:miter lim="800000"/>
            <a:headEnd/>
            <a:tailEnd/>
          </a:ln>
          <a:effectLst/>
        </p:spPr>
        <p:txBody>
          <a:bodyPr tIns="108000" bIns="108000">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en-US" altLang="zh-CN" sz="2800" b="1">
                <a:latin typeface="Calibri" panose="020F0502020204030204" pitchFamily="34" charset="0"/>
                <a:ea typeface="华文楷体" panose="02010600040101010101" pitchFamily="2" charset="-122"/>
              </a:rPr>
              <a:t>&lt;</a:t>
            </a:r>
            <a:r>
              <a:rPr lang="zh-CN" altLang="en-US" sz="2800" b="1">
                <a:latin typeface="Calibri" panose="020F0502020204030204" pitchFamily="34" charset="0"/>
                <a:ea typeface="华文楷体" panose="02010600040101010101" pitchFamily="2" charset="-122"/>
              </a:rPr>
              <a:t>协议</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主机</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端口</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路径</a:t>
            </a:r>
            <a:r>
              <a:rPr lang="en-US" altLang="zh-CN" sz="2800" b="1">
                <a:latin typeface="Calibri" panose="020F0502020204030204" pitchFamily="34" charset="0"/>
                <a:ea typeface="华文楷体" panose="02010600040101010101" pitchFamily="2" charset="-122"/>
              </a:rPr>
              <a:t>&gt; </a:t>
            </a:r>
          </a:p>
        </p:txBody>
      </p:sp>
      <p:sp>
        <p:nvSpPr>
          <p:cNvPr id="14" name="Line 26"/>
          <p:cNvSpPr>
            <a:spLocks noChangeShapeType="1"/>
          </p:cNvSpPr>
          <p:nvPr/>
        </p:nvSpPr>
        <p:spPr bwMode="auto">
          <a:xfrm>
            <a:off x="2318952" y="4084646"/>
            <a:ext cx="567939"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5" name="Freeform 27"/>
          <p:cNvSpPr>
            <a:spLocks/>
          </p:cNvSpPr>
          <p:nvPr/>
        </p:nvSpPr>
        <p:spPr bwMode="auto">
          <a:xfrm>
            <a:off x="2624558" y="4113732"/>
            <a:ext cx="611187" cy="876279"/>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7" name="Text Box 29"/>
          <p:cNvSpPr txBox="1">
            <a:spLocks noChangeArrowheads="1"/>
          </p:cNvSpPr>
          <p:nvPr/>
        </p:nvSpPr>
        <p:spPr bwMode="auto">
          <a:xfrm>
            <a:off x="3235745" y="4713012"/>
            <a:ext cx="1467068" cy="553998"/>
          </a:xfrm>
          <a:prstGeom prst="rect">
            <a:avLst/>
          </a:prstGeom>
          <a:solidFill>
            <a:schemeClr val="accent5">
              <a:lumMod val="50000"/>
            </a:schemeClr>
          </a:solidFill>
          <a:ln>
            <a:noFill/>
          </a:ln>
          <a:effec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zh-CN" altLang="en-US" sz="2000" b="1" dirty="0">
                <a:solidFill>
                  <a:schemeClr val="bg1"/>
                </a:solidFill>
                <a:latin typeface="Calibri" panose="020F0502020204030204" pitchFamily="34" charset="0"/>
                <a:ea typeface="华文楷体" panose="02010600040101010101" pitchFamily="2" charset="-122"/>
              </a:rPr>
              <a:t>规定的格式</a:t>
            </a:r>
          </a:p>
        </p:txBody>
      </p:sp>
    </p:spTree>
    <p:extLst>
      <p:ext uri="{BB962C8B-B14F-4D97-AF65-F5344CB8AC3E}">
        <p14:creationId xmlns:p14="http://schemas.microsoft.com/office/powerpoint/2010/main" val="91519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统一资源定位符</a:t>
            </a:r>
            <a:r>
              <a:rPr lang="en-US" altLang="zh-CN" dirty="0"/>
              <a:t>URL</a:t>
            </a:r>
            <a:endParaRPr lang="zh-CN" altLang="en-US" dirty="0"/>
          </a:p>
        </p:txBody>
      </p:sp>
      <p:sp>
        <p:nvSpPr>
          <p:cNvPr id="3" name="内容占位符 2"/>
          <p:cNvSpPr>
            <a:spLocks noGrp="1"/>
          </p:cNvSpPr>
          <p:nvPr>
            <p:ph idx="1"/>
          </p:nvPr>
        </p:nvSpPr>
        <p:spPr>
          <a:xfrm>
            <a:off x="457200" y="1444979"/>
            <a:ext cx="8098971" cy="2016678"/>
          </a:xfrm>
        </p:spPr>
        <p:txBody>
          <a:bodyPr/>
          <a:lstStyle/>
          <a:p>
            <a:r>
              <a:rPr lang="en-US" altLang="zh-CN" dirty="0"/>
              <a:t>URL</a:t>
            </a:r>
            <a:r>
              <a:rPr lang="zh-CN" altLang="en-US" dirty="0"/>
              <a:t>的格式</a:t>
            </a:r>
            <a:r>
              <a:rPr lang="en-US" altLang="zh-CN" dirty="0"/>
              <a:t> </a:t>
            </a:r>
            <a:endParaRPr lang="zh-CN" altLang="en-US" dirty="0"/>
          </a:p>
          <a:p>
            <a:pPr lvl="1">
              <a:lnSpc>
                <a:spcPct val="150000"/>
              </a:lnSpc>
            </a:pPr>
            <a:r>
              <a:rPr lang="zh-CN" altLang="en-US" sz="1800" dirty="0"/>
              <a:t>由以冒号隔开的两部分组成</a:t>
            </a:r>
          </a:p>
          <a:p>
            <a:pPr lvl="2">
              <a:lnSpc>
                <a:spcPct val="150000"/>
              </a:lnSpc>
            </a:pPr>
            <a:r>
              <a:rPr lang="en-US" altLang="zh-CN" sz="1600" dirty="0"/>
              <a:t>URL </a:t>
            </a:r>
            <a:r>
              <a:rPr lang="zh-CN" altLang="en-US" sz="1600" dirty="0"/>
              <a:t>字符对大小写没有要求</a:t>
            </a:r>
          </a:p>
          <a:p>
            <a:pPr lvl="2">
              <a:lnSpc>
                <a:spcPct val="150000"/>
              </a:lnSpc>
            </a:pPr>
            <a:r>
              <a:rPr lang="zh-CN" altLang="en-US" sz="1600" dirty="0"/>
              <a:t>例：</a:t>
            </a:r>
            <a:r>
              <a:rPr lang="en-US" altLang="zh-CN" sz="1600" dirty="0"/>
              <a:t>http://www.ict.ac.cn/jssgk/jssjj/</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
        <p:nvSpPr>
          <p:cNvPr id="12" name="Text Box 25"/>
          <p:cNvSpPr txBox="1">
            <a:spLocks noChangeArrowheads="1"/>
          </p:cNvSpPr>
          <p:nvPr/>
        </p:nvSpPr>
        <p:spPr bwMode="auto">
          <a:xfrm>
            <a:off x="1234214" y="3480028"/>
            <a:ext cx="5257800" cy="648997"/>
          </a:xfrm>
          <a:prstGeom prst="rect">
            <a:avLst/>
          </a:prstGeom>
          <a:solidFill>
            <a:schemeClr val="accent6">
              <a:lumMod val="40000"/>
              <a:lumOff val="60000"/>
            </a:schemeClr>
          </a:solidFill>
          <a:ln w="9525">
            <a:noFill/>
            <a:miter lim="800000"/>
            <a:headEnd/>
            <a:tailEnd/>
          </a:ln>
          <a:effectLst/>
        </p:spPr>
        <p:txBody>
          <a:bodyPr tIns="108000" bIns="108000">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en-US" altLang="zh-CN" sz="2800" b="1">
                <a:latin typeface="Calibri" panose="020F0502020204030204" pitchFamily="34" charset="0"/>
                <a:ea typeface="华文楷体" panose="02010600040101010101" pitchFamily="2" charset="-122"/>
              </a:rPr>
              <a:t>&lt;</a:t>
            </a:r>
            <a:r>
              <a:rPr lang="zh-CN" altLang="en-US" sz="2800" b="1">
                <a:latin typeface="Calibri" panose="020F0502020204030204" pitchFamily="34" charset="0"/>
                <a:ea typeface="华文楷体" panose="02010600040101010101" pitchFamily="2" charset="-122"/>
              </a:rPr>
              <a:t>协议</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主机</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端口</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路径</a:t>
            </a:r>
            <a:r>
              <a:rPr lang="en-US" altLang="zh-CN" sz="2800" b="1">
                <a:latin typeface="Calibri" panose="020F0502020204030204" pitchFamily="34" charset="0"/>
                <a:ea typeface="华文楷体" panose="02010600040101010101" pitchFamily="2" charset="-122"/>
              </a:rPr>
              <a:t>&gt; </a:t>
            </a:r>
          </a:p>
        </p:txBody>
      </p:sp>
      <p:sp>
        <p:nvSpPr>
          <p:cNvPr id="14" name="Line 26"/>
          <p:cNvSpPr>
            <a:spLocks noChangeShapeType="1"/>
          </p:cNvSpPr>
          <p:nvPr/>
        </p:nvSpPr>
        <p:spPr bwMode="auto">
          <a:xfrm>
            <a:off x="2889874" y="4096641"/>
            <a:ext cx="989795"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5" name="Freeform 27"/>
          <p:cNvSpPr>
            <a:spLocks/>
          </p:cNvSpPr>
          <p:nvPr/>
        </p:nvSpPr>
        <p:spPr bwMode="auto">
          <a:xfrm>
            <a:off x="3382204" y="4147396"/>
            <a:ext cx="611187" cy="876279"/>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7" name="Text Box 29"/>
          <p:cNvSpPr txBox="1">
            <a:spLocks noChangeArrowheads="1"/>
          </p:cNvSpPr>
          <p:nvPr/>
        </p:nvSpPr>
        <p:spPr bwMode="auto">
          <a:xfrm>
            <a:off x="3993391" y="4746676"/>
            <a:ext cx="4092518" cy="553998"/>
          </a:xfrm>
          <a:prstGeom prst="rect">
            <a:avLst/>
          </a:prstGeom>
          <a:solidFill>
            <a:schemeClr val="accent5">
              <a:lumMod val="50000"/>
            </a:schemeClr>
          </a:solidFill>
          <a:ln>
            <a:noFill/>
          </a:ln>
          <a:effec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zh-CN" altLang="en-US" sz="2000" b="1" dirty="0">
                <a:solidFill>
                  <a:schemeClr val="bg1"/>
                </a:solidFill>
                <a:latin typeface="Calibri" panose="020F0502020204030204" pitchFamily="34" charset="0"/>
                <a:ea typeface="华文楷体" panose="02010600040101010101" pitchFamily="2" charset="-122"/>
              </a:rPr>
              <a:t>存放资源的主机在互联网中的域名</a:t>
            </a:r>
          </a:p>
        </p:txBody>
      </p:sp>
    </p:spTree>
    <p:extLst>
      <p:ext uri="{BB962C8B-B14F-4D97-AF65-F5344CB8AC3E}">
        <p14:creationId xmlns:p14="http://schemas.microsoft.com/office/powerpoint/2010/main" val="35654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统一资源定位符</a:t>
            </a:r>
            <a:r>
              <a:rPr lang="en-US" altLang="zh-CN" dirty="0"/>
              <a:t>URL</a:t>
            </a:r>
            <a:endParaRPr lang="zh-CN" altLang="en-US" dirty="0"/>
          </a:p>
        </p:txBody>
      </p:sp>
      <p:sp>
        <p:nvSpPr>
          <p:cNvPr id="3" name="内容占位符 2"/>
          <p:cNvSpPr>
            <a:spLocks noGrp="1"/>
          </p:cNvSpPr>
          <p:nvPr>
            <p:ph idx="1"/>
          </p:nvPr>
        </p:nvSpPr>
        <p:spPr>
          <a:xfrm>
            <a:off x="457200" y="1444979"/>
            <a:ext cx="8098971" cy="2016678"/>
          </a:xfrm>
        </p:spPr>
        <p:txBody>
          <a:bodyPr/>
          <a:lstStyle/>
          <a:p>
            <a:r>
              <a:rPr lang="en-US" altLang="zh-CN" dirty="0"/>
              <a:t>URL</a:t>
            </a:r>
            <a:r>
              <a:rPr lang="zh-CN" altLang="en-US" dirty="0"/>
              <a:t>的格式</a:t>
            </a:r>
            <a:r>
              <a:rPr lang="en-US" altLang="zh-CN" dirty="0"/>
              <a:t> </a:t>
            </a:r>
            <a:endParaRPr lang="zh-CN" altLang="en-US" dirty="0"/>
          </a:p>
          <a:p>
            <a:pPr lvl="1">
              <a:lnSpc>
                <a:spcPct val="150000"/>
              </a:lnSpc>
            </a:pPr>
            <a:r>
              <a:rPr lang="zh-CN" altLang="en-US" sz="1800" dirty="0"/>
              <a:t>由以冒号隔开的两部分组成</a:t>
            </a:r>
          </a:p>
          <a:p>
            <a:pPr lvl="2">
              <a:lnSpc>
                <a:spcPct val="150000"/>
              </a:lnSpc>
            </a:pPr>
            <a:r>
              <a:rPr lang="en-US" altLang="zh-CN" sz="1600" dirty="0"/>
              <a:t>URL </a:t>
            </a:r>
            <a:r>
              <a:rPr lang="zh-CN" altLang="en-US" sz="1600" dirty="0"/>
              <a:t>字符对大小写没有要求</a:t>
            </a:r>
          </a:p>
          <a:p>
            <a:pPr lvl="2">
              <a:lnSpc>
                <a:spcPct val="150000"/>
              </a:lnSpc>
            </a:pPr>
            <a:r>
              <a:rPr lang="zh-CN" altLang="en-US" sz="1600" dirty="0"/>
              <a:t>例：</a:t>
            </a:r>
            <a:r>
              <a:rPr lang="en-US" altLang="zh-CN" sz="1600" dirty="0"/>
              <a:t>http://www.ict.ac.cn/jssgk/jssjj/</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
        <p:nvSpPr>
          <p:cNvPr id="12" name="Text Box 25"/>
          <p:cNvSpPr txBox="1">
            <a:spLocks noChangeArrowheads="1"/>
          </p:cNvSpPr>
          <p:nvPr/>
        </p:nvSpPr>
        <p:spPr bwMode="auto">
          <a:xfrm>
            <a:off x="1234214" y="3480028"/>
            <a:ext cx="5257800" cy="648997"/>
          </a:xfrm>
          <a:prstGeom prst="rect">
            <a:avLst/>
          </a:prstGeom>
          <a:solidFill>
            <a:schemeClr val="accent6">
              <a:lumMod val="40000"/>
              <a:lumOff val="60000"/>
            </a:schemeClr>
          </a:solidFill>
          <a:ln w="9525">
            <a:noFill/>
            <a:miter lim="800000"/>
            <a:headEnd/>
            <a:tailEnd/>
          </a:ln>
          <a:effectLst/>
        </p:spPr>
        <p:txBody>
          <a:bodyPr tIns="108000" bIns="108000">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en-US" altLang="zh-CN" sz="2800" b="1">
                <a:latin typeface="Calibri" panose="020F0502020204030204" pitchFamily="34" charset="0"/>
                <a:ea typeface="华文楷体" panose="02010600040101010101" pitchFamily="2" charset="-122"/>
              </a:rPr>
              <a:t>&lt;</a:t>
            </a:r>
            <a:r>
              <a:rPr lang="zh-CN" altLang="en-US" sz="2800" b="1">
                <a:latin typeface="Calibri" panose="020F0502020204030204" pitchFamily="34" charset="0"/>
                <a:ea typeface="华文楷体" panose="02010600040101010101" pitchFamily="2" charset="-122"/>
              </a:rPr>
              <a:t>协议</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主机</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端口</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路径</a:t>
            </a:r>
            <a:r>
              <a:rPr lang="en-US" altLang="zh-CN" sz="2800" b="1">
                <a:latin typeface="Calibri" panose="020F0502020204030204" pitchFamily="34" charset="0"/>
                <a:ea typeface="华文楷体" panose="02010600040101010101" pitchFamily="2" charset="-122"/>
              </a:rPr>
              <a:t>&gt; </a:t>
            </a:r>
          </a:p>
        </p:txBody>
      </p:sp>
      <p:sp>
        <p:nvSpPr>
          <p:cNvPr id="14" name="Line 26"/>
          <p:cNvSpPr>
            <a:spLocks noChangeShapeType="1"/>
          </p:cNvSpPr>
          <p:nvPr/>
        </p:nvSpPr>
        <p:spPr bwMode="auto">
          <a:xfrm>
            <a:off x="4104720" y="4103111"/>
            <a:ext cx="2230766"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5" name="Freeform 27"/>
          <p:cNvSpPr>
            <a:spLocks/>
          </p:cNvSpPr>
          <p:nvPr/>
        </p:nvSpPr>
        <p:spPr bwMode="auto">
          <a:xfrm>
            <a:off x="5171816" y="4152828"/>
            <a:ext cx="611187" cy="876279"/>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7" name="Text Box 29"/>
          <p:cNvSpPr txBox="1">
            <a:spLocks noChangeArrowheads="1"/>
          </p:cNvSpPr>
          <p:nvPr/>
        </p:nvSpPr>
        <p:spPr bwMode="auto">
          <a:xfrm>
            <a:off x="5783003" y="4752108"/>
            <a:ext cx="1610575" cy="553998"/>
          </a:xfrm>
          <a:prstGeom prst="rect">
            <a:avLst/>
          </a:prstGeom>
          <a:solidFill>
            <a:schemeClr val="accent5">
              <a:lumMod val="50000"/>
            </a:schemeClr>
          </a:solidFill>
          <a:ln>
            <a:noFill/>
          </a:ln>
          <a:effec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zh-CN" altLang="en-US" sz="2000" b="1" dirty="0">
                <a:solidFill>
                  <a:schemeClr val="bg1"/>
                </a:solidFill>
                <a:latin typeface="Calibri" panose="020F0502020204030204" pitchFamily="34" charset="0"/>
                <a:ea typeface="华文楷体" panose="02010600040101010101" pitchFamily="2" charset="-122"/>
              </a:rPr>
              <a:t>有时可省略</a:t>
            </a:r>
          </a:p>
        </p:txBody>
      </p:sp>
    </p:spTree>
    <p:extLst>
      <p:ext uri="{BB962C8B-B14F-4D97-AF65-F5344CB8AC3E}">
        <p14:creationId xmlns:p14="http://schemas.microsoft.com/office/powerpoint/2010/main" val="204539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200" y="1444979"/>
            <a:ext cx="8098971" cy="3148286"/>
          </a:xfrm>
        </p:spPr>
        <p:txBody>
          <a:bodyPr/>
          <a:lstStyle/>
          <a:p>
            <a:r>
              <a:rPr lang="zh-CN" altLang="en-US" dirty="0"/>
              <a:t>超文本传送协议 </a:t>
            </a:r>
            <a:r>
              <a:rPr lang="en-US" altLang="zh-CN" dirty="0"/>
              <a:t>HTTP (</a:t>
            </a:r>
            <a:r>
              <a:rPr lang="en-US" altLang="zh-CN" dirty="0" err="1"/>
              <a:t>HyperText</a:t>
            </a:r>
            <a:r>
              <a:rPr lang="en-US" altLang="zh-CN" dirty="0"/>
              <a:t> Transfer Protocol)</a:t>
            </a:r>
            <a:endParaRPr lang="zh-CN" altLang="en-US" dirty="0"/>
          </a:p>
          <a:p>
            <a:pPr lvl="1">
              <a:lnSpc>
                <a:spcPct val="150000"/>
              </a:lnSpc>
            </a:pPr>
            <a:r>
              <a:rPr lang="zh-CN" altLang="en-US" sz="1800" dirty="0"/>
              <a:t>基于</a:t>
            </a:r>
            <a:r>
              <a:rPr lang="en-US" altLang="zh-CN" sz="1800" dirty="0"/>
              <a:t>HTTP</a:t>
            </a:r>
            <a:r>
              <a:rPr lang="zh-CN" altLang="en-US" sz="1800" dirty="0"/>
              <a:t>实现</a:t>
            </a:r>
            <a:r>
              <a:rPr lang="en-US" altLang="zh-CN" sz="1800" dirty="0"/>
              <a:t>Web</a:t>
            </a:r>
            <a:r>
              <a:rPr lang="zh-CN" altLang="en-US" sz="1800" dirty="0"/>
              <a:t>客户程序与服务器程序之间的交互</a:t>
            </a:r>
          </a:p>
          <a:p>
            <a:pPr lvl="1">
              <a:lnSpc>
                <a:spcPct val="150000"/>
              </a:lnSpc>
            </a:pPr>
            <a:r>
              <a:rPr lang="en-US" altLang="zh-CN" sz="1800" dirty="0"/>
              <a:t>HTTP </a:t>
            </a:r>
            <a:r>
              <a:rPr lang="zh-CN" altLang="en-US" sz="1800" dirty="0"/>
              <a:t>是面向事务 </a:t>
            </a:r>
            <a:r>
              <a:rPr lang="en-US" altLang="zh-CN" sz="1800" dirty="0"/>
              <a:t>(transaction-oriented)</a:t>
            </a:r>
            <a:r>
              <a:rPr lang="zh-CN" altLang="en-US" sz="1800" dirty="0"/>
              <a:t>的应用层协议，是</a:t>
            </a:r>
            <a:r>
              <a:rPr lang="en-US" altLang="zh-CN" sz="1800" dirty="0"/>
              <a:t>Web</a:t>
            </a:r>
            <a:r>
              <a:rPr lang="zh-CN" altLang="en-US" sz="1800" dirty="0"/>
              <a:t>能够可靠地交换文件（包括文本、声音、图像等各种多媒体文件）的重要基础</a:t>
            </a:r>
            <a:endParaRPr lang="en-US" altLang="zh-CN" sz="1800" dirty="0"/>
          </a:p>
          <a:p>
            <a:pPr lvl="1">
              <a:lnSpc>
                <a:spcPct val="150000"/>
              </a:lnSpc>
            </a:pPr>
            <a:r>
              <a:rPr lang="en-US" altLang="zh-CN" sz="1800" dirty="0"/>
              <a:t>HTTP 1.0 </a:t>
            </a:r>
            <a:r>
              <a:rPr lang="zh-CN" altLang="en-US" sz="1800" dirty="0"/>
              <a:t>协议是无状态的 </a:t>
            </a:r>
            <a:r>
              <a:rPr lang="en-US" altLang="zh-CN" sz="1800" dirty="0"/>
              <a:t>(stateless)</a:t>
            </a:r>
            <a:r>
              <a:rPr lang="zh-CN" altLang="en-US" sz="1800" dirty="0"/>
              <a:t>，</a:t>
            </a:r>
            <a:r>
              <a:rPr lang="en-US" altLang="zh-CN" sz="1800" dirty="0"/>
              <a:t>HTTP </a:t>
            </a:r>
            <a:r>
              <a:rPr lang="zh-CN" altLang="en-US" sz="1800" dirty="0"/>
              <a:t>协议本身也是无连接的，虽然它使用了面向连接的 </a:t>
            </a:r>
            <a:r>
              <a:rPr lang="en-US" altLang="zh-CN" sz="1800" dirty="0"/>
              <a:t>TCP </a:t>
            </a:r>
            <a:r>
              <a:rPr lang="zh-CN" altLang="en-US" sz="1800" dirty="0"/>
              <a:t>向上提供的服务</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
        <p:nvSpPr>
          <p:cNvPr id="6" name="Text Box 29"/>
          <p:cNvSpPr txBox="1">
            <a:spLocks noChangeArrowheads="1"/>
          </p:cNvSpPr>
          <p:nvPr/>
        </p:nvSpPr>
        <p:spPr bwMode="auto">
          <a:xfrm>
            <a:off x="398135" y="4323351"/>
            <a:ext cx="8491870" cy="2308324"/>
          </a:xfrm>
          <a:prstGeom prst="rect">
            <a:avLst/>
          </a:prstGeom>
          <a:solidFill>
            <a:schemeClr val="accent5">
              <a:lumMod val="50000"/>
            </a:schemeClr>
          </a:solidFill>
          <a:ln>
            <a:noFill/>
          </a:ln>
          <a:effec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zh-CN" altLang="en-US" sz="2400" b="1" dirty="0">
                <a:solidFill>
                  <a:schemeClr val="bg1"/>
                </a:solidFill>
                <a:latin typeface="Calibri" panose="020F0502020204030204" pitchFamily="34" charset="0"/>
                <a:ea typeface="华文楷体" panose="02010600040101010101" pitchFamily="2" charset="-122"/>
              </a:rPr>
              <a:t>面向事务：一系列信息交换是不可分割的</a:t>
            </a:r>
            <a:r>
              <a:rPr lang="zh-CN" altLang="en-US" sz="2400" b="1">
                <a:solidFill>
                  <a:schemeClr val="bg1"/>
                </a:solidFill>
                <a:latin typeface="Calibri" panose="020F0502020204030204" pitchFamily="34" charset="0"/>
                <a:ea typeface="华文楷体" panose="02010600040101010101" pitchFamily="2" charset="-122"/>
              </a:rPr>
              <a:t>整体，所有信息交换需要完整完成，否则信息交换视为不成功</a:t>
            </a:r>
            <a:endParaRPr lang="en-US" altLang="zh-CN" sz="2400" b="1">
              <a:solidFill>
                <a:schemeClr val="bg1"/>
              </a:solidFill>
              <a:latin typeface="Calibri" panose="020F0502020204030204" pitchFamily="34" charset="0"/>
              <a:ea typeface="华文楷体" panose="02010600040101010101" pitchFamily="2" charset="-122"/>
            </a:endParaRPr>
          </a:p>
          <a:p>
            <a:pPr fontAlgn="base">
              <a:lnSpc>
                <a:spcPct val="150000"/>
              </a:lnSpc>
              <a:spcBef>
                <a:spcPct val="0"/>
              </a:spcBef>
              <a:spcAft>
                <a:spcPct val="0"/>
              </a:spcAft>
            </a:pPr>
            <a:r>
              <a:rPr lang="zh-CN" altLang="en-US" sz="2400" b="1">
                <a:solidFill>
                  <a:schemeClr val="bg1"/>
                </a:solidFill>
                <a:latin typeface="Calibri" panose="020F0502020204030204" pitchFamily="34" charset="0"/>
                <a:ea typeface="华文楷体" panose="02010600040101010101" pitchFamily="2" charset="-122"/>
              </a:rPr>
              <a:t>（域名解析、</a:t>
            </a:r>
            <a:r>
              <a:rPr lang="en-US" altLang="zh-CN" sz="2400" b="1">
                <a:solidFill>
                  <a:schemeClr val="bg1"/>
                </a:solidFill>
                <a:latin typeface="Calibri" panose="020F0502020204030204" pitchFamily="34" charset="0"/>
                <a:ea typeface="华文楷体" panose="02010600040101010101" pitchFamily="2" charset="-122"/>
              </a:rPr>
              <a:t>TCP</a:t>
            </a:r>
            <a:r>
              <a:rPr lang="zh-CN" altLang="en-US" sz="2400" b="1">
                <a:solidFill>
                  <a:schemeClr val="bg1"/>
                </a:solidFill>
                <a:latin typeface="Calibri" panose="020F0502020204030204" pitchFamily="34" charset="0"/>
                <a:ea typeface="华文楷体" panose="02010600040101010101" pitchFamily="2" charset="-122"/>
              </a:rPr>
              <a:t>连接、</a:t>
            </a:r>
            <a:r>
              <a:rPr lang="en-US" altLang="zh-CN" sz="2400" b="1">
                <a:solidFill>
                  <a:schemeClr val="bg1"/>
                </a:solidFill>
                <a:latin typeface="Calibri" panose="020F0502020204030204" pitchFamily="34" charset="0"/>
                <a:ea typeface="华文楷体" panose="02010600040101010101" pitchFamily="2" charset="-122"/>
              </a:rPr>
              <a:t>http</a:t>
            </a:r>
            <a:r>
              <a:rPr lang="zh-CN" altLang="en-US" sz="2400" b="1">
                <a:solidFill>
                  <a:schemeClr val="bg1"/>
                </a:solidFill>
                <a:latin typeface="Calibri" panose="020F0502020204030204" pitchFamily="34" charset="0"/>
                <a:ea typeface="华文楷体" panose="02010600040101010101" pitchFamily="2" charset="-122"/>
              </a:rPr>
              <a:t>请求、获得</a:t>
            </a:r>
            <a:r>
              <a:rPr lang="en-US" altLang="zh-CN" sz="2400" b="1">
                <a:solidFill>
                  <a:schemeClr val="bg1"/>
                </a:solidFill>
                <a:latin typeface="Calibri" panose="020F0502020204030204" pitchFamily="34" charset="0"/>
                <a:ea typeface="华文楷体" panose="02010600040101010101" pitchFamily="2" charset="-122"/>
              </a:rPr>
              <a:t>html</a:t>
            </a:r>
            <a:r>
              <a:rPr lang="zh-CN" altLang="en-US" sz="2400" b="1">
                <a:solidFill>
                  <a:schemeClr val="bg1"/>
                </a:solidFill>
                <a:latin typeface="Calibri" panose="020F0502020204030204" pitchFamily="34" charset="0"/>
                <a:ea typeface="华文楷体" panose="02010600040101010101" pitchFamily="2" charset="-122"/>
              </a:rPr>
              <a:t>代码、解析</a:t>
            </a:r>
            <a:r>
              <a:rPr lang="en-US" altLang="zh-CN" sz="2400" b="1">
                <a:solidFill>
                  <a:schemeClr val="bg1"/>
                </a:solidFill>
                <a:latin typeface="Calibri" panose="020F0502020204030204" pitchFamily="34" charset="0"/>
                <a:ea typeface="华文楷体" panose="02010600040101010101" pitchFamily="2" charset="-122"/>
              </a:rPr>
              <a:t>html</a:t>
            </a:r>
            <a:r>
              <a:rPr lang="zh-CN" altLang="en-US" sz="2400" b="1">
                <a:solidFill>
                  <a:schemeClr val="bg1"/>
                </a:solidFill>
                <a:latin typeface="Calibri" panose="020F0502020204030204" pitchFamily="34" charset="0"/>
                <a:ea typeface="华文楷体" panose="02010600040101010101" pitchFamily="2" charset="-122"/>
              </a:rPr>
              <a:t>代码并请求资源、渲染呈现）</a:t>
            </a:r>
            <a:endParaRPr lang="zh-CN" altLang="en-US" sz="2400" b="1" dirty="0">
              <a:solidFill>
                <a:schemeClr val="bg1"/>
              </a:solidFill>
              <a:latin typeface="Calibri" panose="020F0502020204030204" pitchFamily="34" charset="0"/>
              <a:ea typeface="华文楷体" panose="02010600040101010101" pitchFamily="2" charset="-122"/>
            </a:endParaRPr>
          </a:p>
        </p:txBody>
      </p:sp>
    </p:spTree>
    <p:custDataLst>
      <p:tags r:id="rId1"/>
    </p:custDataLst>
    <p:extLst>
      <p:ext uri="{BB962C8B-B14F-4D97-AF65-F5344CB8AC3E}">
        <p14:creationId xmlns:p14="http://schemas.microsoft.com/office/powerpoint/2010/main" val="308814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
        <p:nvSpPr>
          <p:cNvPr id="33" name="Line 92"/>
          <p:cNvSpPr>
            <a:spLocks noChangeShapeType="1"/>
          </p:cNvSpPr>
          <p:nvPr/>
        </p:nvSpPr>
        <p:spPr bwMode="auto">
          <a:xfrm>
            <a:off x="1869992" y="4320617"/>
            <a:ext cx="0" cy="253738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4" name="Line 93"/>
          <p:cNvSpPr>
            <a:spLocks noChangeShapeType="1"/>
          </p:cNvSpPr>
          <p:nvPr/>
        </p:nvSpPr>
        <p:spPr bwMode="auto">
          <a:xfrm>
            <a:off x="6662213" y="4320617"/>
            <a:ext cx="0" cy="2537383"/>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35" name="Group 116"/>
          <p:cNvGrpSpPr>
            <a:grpSpLocks/>
          </p:cNvGrpSpPr>
          <p:nvPr/>
        </p:nvGrpSpPr>
        <p:grpSpPr bwMode="auto">
          <a:xfrm>
            <a:off x="1869992" y="4714523"/>
            <a:ext cx="4792221" cy="369615"/>
            <a:chOff x="1149" y="2704"/>
            <a:chExt cx="3240" cy="274"/>
          </a:xfrm>
        </p:grpSpPr>
        <p:sp>
          <p:nvSpPr>
            <p:cNvPr id="36" name="Line 103"/>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37" name="Text Box 104"/>
            <p:cNvSpPr txBox="1">
              <a:spLocks noChangeArrowheads="1"/>
            </p:cNvSpPr>
            <p:nvPr/>
          </p:nvSpPr>
          <p:spPr bwMode="auto">
            <a:xfrm>
              <a:off x="2176" y="2704"/>
              <a:ext cx="1292" cy="2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00" dirty="0">
                  <a:solidFill>
                    <a:srgbClr val="000099"/>
                  </a:solidFill>
                  <a:latin typeface="Calibri" panose="020F0502020204030204" pitchFamily="34" charset="0"/>
                  <a:ea typeface="华文楷体" panose="02010600040101010101" pitchFamily="2" charset="-122"/>
                </a:rPr>
                <a:t>4</a:t>
              </a:r>
              <a:r>
                <a:rPr kumimoji="1" lang="zh-CN" altLang="en-US" sz="1800" dirty="0">
                  <a:solidFill>
                    <a:srgbClr val="000099"/>
                  </a:solidFill>
                  <a:latin typeface="Calibri" panose="020F0502020204030204" pitchFamily="34" charset="0"/>
                  <a:ea typeface="华文楷体" panose="02010600040101010101" pitchFamily="2" charset="-122"/>
                </a:rPr>
                <a:t>）建立 </a:t>
              </a:r>
              <a:r>
                <a:rPr kumimoji="1" lang="en-US" altLang="zh-CN" sz="1800" dirty="0">
                  <a:solidFill>
                    <a:srgbClr val="000099"/>
                  </a:solidFill>
                  <a:latin typeface="Calibri" panose="020F0502020204030204" pitchFamily="34" charset="0"/>
                  <a:ea typeface="华文楷体" panose="02010600040101010101" pitchFamily="2" charset="-122"/>
                </a:rPr>
                <a:t>TCP </a:t>
              </a:r>
              <a:r>
                <a:rPr kumimoji="1" lang="zh-CN" altLang="en-US" sz="1800" dirty="0">
                  <a:solidFill>
                    <a:srgbClr val="000099"/>
                  </a:solidFill>
                  <a:latin typeface="Calibri" panose="020F0502020204030204" pitchFamily="34" charset="0"/>
                  <a:ea typeface="华文楷体" panose="02010600040101010101" pitchFamily="2" charset="-122"/>
                </a:rPr>
                <a:t>连接</a:t>
              </a:r>
            </a:p>
          </p:txBody>
        </p:sp>
      </p:grpSp>
      <p:grpSp>
        <p:nvGrpSpPr>
          <p:cNvPr id="60" name="组合 59"/>
          <p:cNvGrpSpPr/>
          <p:nvPr/>
        </p:nvGrpSpPr>
        <p:grpSpPr>
          <a:xfrm>
            <a:off x="1178592" y="1811610"/>
            <a:ext cx="6386694" cy="2635462"/>
            <a:chOff x="1197758" y="1350709"/>
            <a:chExt cx="6963278" cy="3126877"/>
          </a:xfrm>
        </p:grpSpPr>
        <p:graphicFrame>
          <p:nvGraphicFramePr>
            <p:cNvPr id="7" name="Object 66"/>
            <p:cNvGraphicFramePr>
              <a:graphicFrameLocks noChangeAspect="1"/>
            </p:cNvGraphicFramePr>
            <p:nvPr>
              <p:extLst>
                <p:ext uri="{D42A27DB-BD31-4B8C-83A1-F6EECF244321}">
                  <p14:modId xmlns:p14="http://schemas.microsoft.com/office/powerpoint/2010/main" val="1440804830"/>
                </p:ext>
              </p:extLst>
            </p:nvPr>
          </p:nvGraphicFramePr>
          <p:xfrm>
            <a:off x="2483078" y="3039601"/>
            <a:ext cx="3582333" cy="1437985"/>
          </p:xfrm>
          <a:graphic>
            <a:graphicData uri="http://schemas.openxmlformats.org/presentationml/2006/ole">
              <mc:AlternateContent xmlns:mc="http://schemas.openxmlformats.org/markup-compatibility/2006">
                <mc:Choice xmlns:v="urn:schemas-microsoft-com:vml" Requires="v">
                  <p:oleObj spid="_x0000_s8262" name="VISIO" r:id="rId5" imgW="1687068" imgH="964692" progId="Visio.Drawing.11">
                    <p:embed/>
                  </p:oleObj>
                </mc:Choice>
                <mc:Fallback>
                  <p:oleObj name="VISIO" r:id="rId5" imgW="1687068" imgH="964692" progId="Visio.Drawing.11">
                    <p:embed/>
                    <p:pic>
                      <p:nvPicPr>
                        <p:cNvPr id="0" name="Picture 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078" y="3039601"/>
                          <a:ext cx="3582333" cy="143798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8" name="Picture 67"/>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8694" y="1776980"/>
              <a:ext cx="1551555" cy="205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reeform 68"/>
            <p:cNvSpPr>
              <a:spLocks/>
            </p:cNvSpPr>
            <p:nvPr/>
          </p:nvSpPr>
          <p:spPr bwMode="auto">
            <a:xfrm>
              <a:off x="3499207" y="3317484"/>
              <a:ext cx="418579" cy="226625"/>
            </a:xfrm>
            <a:custGeom>
              <a:avLst/>
              <a:gdLst>
                <a:gd name="T0" fmla="*/ 2147483646 w 117"/>
                <a:gd name="T1" fmla="*/ 2147483646 h 118"/>
                <a:gd name="T2" fmla="*/ 0 w 117"/>
                <a:gd name="T3" fmla="*/ 2147483646 h 118"/>
                <a:gd name="T4" fmla="*/ 0 w 117"/>
                <a:gd name="T5" fmla="*/ 2147483646 h 118"/>
                <a:gd name="T6" fmla="*/ 2147483646 w 117"/>
                <a:gd name="T7" fmla="*/ 2147483646 h 118"/>
                <a:gd name="T8" fmla="*/ 2147483646 w 117"/>
                <a:gd name="T9" fmla="*/ 2147483646 h 118"/>
                <a:gd name="T10" fmla="*/ 2147483646 w 117"/>
                <a:gd name="T11" fmla="*/ 0 h 118"/>
                <a:gd name="T12" fmla="*/ 2147483646 w 117"/>
                <a:gd name="T13" fmla="*/ 0 h 118"/>
                <a:gd name="T14" fmla="*/ 2147483646 w 117"/>
                <a:gd name="T15" fmla="*/ 0 h 118"/>
                <a:gd name="T16" fmla="*/ 2147483646 w 117"/>
                <a:gd name="T17" fmla="*/ 2147483646 h 118"/>
                <a:gd name="T18" fmla="*/ 2147483646 w 117"/>
                <a:gd name="T19" fmla="*/ 2147483646 h 118"/>
                <a:gd name="T20" fmla="*/ 2147483646 w 117"/>
                <a:gd name="T21" fmla="*/ 2147483646 h 118"/>
                <a:gd name="T22" fmla="*/ 2147483646 w 117"/>
                <a:gd name="T23" fmla="*/ 2147483646 h 118"/>
                <a:gd name="T24" fmla="*/ 2147483646 w 117"/>
                <a:gd name="T25" fmla="*/ 2147483646 h 118"/>
                <a:gd name="T26" fmla="*/ 2147483646 w 117"/>
                <a:gd name="T27" fmla="*/ 2147483646 h 118"/>
                <a:gd name="T28" fmla="*/ 2147483646 w 117"/>
                <a:gd name="T29" fmla="*/ 2147483646 h 118"/>
                <a:gd name="T30" fmla="*/ 2147483646 w 117"/>
                <a:gd name="T31" fmla="*/ 2147483646 h 118"/>
                <a:gd name="T32" fmla="*/ 2147483646 w 117"/>
                <a:gd name="T33" fmla="*/ 2147483646 h 118"/>
                <a:gd name="T34" fmla="*/ 2147483646 w 117"/>
                <a:gd name="T35" fmla="*/ 2147483646 h 118"/>
                <a:gd name="T36" fmla="*/ 2147483646 w 117"/>
                <a:gd name="T37" fmla="*/ 2147483646 h 118"/>
                <a:gd name="T38" fmla="*/ 2147483646 w 117"/>
                <a:gd name="T39" fmla="*/ 2147483646 h 118"/>
                <a:gd name="T40" fmla="*/ 2147483646 w 117"/>
                <a:gd name="T41" fmla="*/ 2147483646 h 118"/>
                <a:gd name="T42" fmla="*/ 2147483646 w 117"/>
                <a:gd name="T43" fmla="*/ 2147483646 h 118"/>
                <a:gd name="T44" fmla="*/ 2147483646 w 117"/>
                <a:gd name="T45" fmla="*/ 2147483646 h 118"/>
                <a:gd name="T46" fmla="*/ 2147483646 w 117"/>
                <a:gd name="T47" fmla="*/ 214748364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0" name="Freeform 69"/>
            <p:cNvSpPr>
              <a:spLocks/>
            </p:cNvSpPr>
            <p:nvPr/>
          </p:nvSpPr>
          <p:spPr bwMode="auto">
            <a:xfrm>
              <a:off x="4484274" y="3258130"/>
              <a:ext cx="294337" cy="167271"/>
            </a:xfrm>
            <a:custGeom>
              <a:avLst/>
              <a:gdLst>
                <a:gd name="T0" fmla="*/ 0 w 82"/>
                <a:gd name="T1" fmla="*/ 0 h 87"/>
                <a:gd name="T2" fmla="*/ 2147483646 w 82"/>
                <a:gd name="T3" fmla="*/ 2147483646 h 87"/>
                <a:gd name="T4" fmla="*/ 2147483646 w 82"/>
                <a:gd name="T5" fmla="*/ 2147483646 h 87"/>
                <a:gd name="T6" fmla="*/ 2147483646 w 82"/>
                <a:gd name="T7" fmla="*/ 2147483646 h 87"/>
                <a:gd name="T8" fmla="*/ 2147483646 w 82"/>
                <a:gd name="T9" fmla="*/ 2147483646 h 87"/>
                <a:gd name="T10" fmla="*/ 2147483646 w 82"/>
                <a:gd name="T11" fmla="*/ 2147483646 h 87"/>
                <a:gd name="T12" fmla="*/ 2147483646 w 82"/>
                <a:gd name="T13" fmla="*/ 2147483646 h 87"/>
                <a:gd name="T14" fmla="*/ 2147483646 w 82"/>
                <a:gd name="T15" fmla="*/ 2147483646 h 87"/>
                <a:gd name="T16" fmla="*/ 2147483646 w 82"/>
                <a:gd name="T17" fmla="*/ 2147483646 h 87"/>
                <a:gd name="T18" fmla="*/ 2147483646 w 82"/>
                <a:gd name="T19" fmla="*/ 2147483646 h 87"/>
                <a:gd name="T20" fmla="*/ 2147483646 w 82"/>
                <a:gd name="T21" fmla="*/ 2147483646 h 87"/>
                <a:gd name="T22" fmla="*/ 2147483646 w 82"/>
                <a:gd name="T23" fmla="*/ 2147483646 h 87"/>
                <a:gd name="T24" fmla="*/ 2147483646 w 82"/>
                <a:gd name="T25" fmla="*/ 2147483646 h 87"/>
                <a:gd name="T26" fmla="*/ 0 w 82"/>
                <a:gd name="T27" fmla="*/ 2147483646 h 87"/>
                <a:gd name="T28" fmla="*/ 0 w 82"/>
                <a:gd name="T29" fmla="*/ 2147483646 h 87"/>
                <a:gd name="T30" fmla="*/ 2147483646 w 82"/>
                <a:gd name="T31" fmla="*/ 2147483646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1" name="Freeform 70"/>
            <p:cNvSpPr>
              <a:spLocks/>
            </p:cNvSpPr>
            <p:nvPr/>
          </p:nvSpPr>
          <p:spPr bwMode="auto">
            <a:xfrm>
              <a:off x="5643874" y="3343114"/>
              <a:ext cx="946612" cy="632660"/>
            </a:xfrm>
            <a:custGeom>
              <a:avLst/>
              <a:gdLst>
                <a:gd name="T0" fmla="*/ 2147483646 w 567"/>
                <a:gd name="T1" fmla="*/ 0 h 371"/>
                <a:gd name="T2" fmla="*/ 2147483646 w 567"/>
                <a:gd name="T3" fmla="*/ 2147483646 h 371"/>
                <a:gd name="T4" fmla="*/ 2147483646 w 567"/>
                <a:gd name="T5" fmla="*/ 2147483646 h 371"/>
                <a:gd name="T6" fmla="*/ 2147483646 w 567"/>
                <a:gd name="T7" fmla="*/ 2147483646 h 371"/>
                <a:gd name="T8" fmla="*/ 0 w 567"/>
                <a:gd name="T9" fmla="*/ 2147483646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cmpd="sng">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2" name="Freeform 71"/>
            <p:cNvSpPr>
              <a:spLocks/>
            </p:cNvSpPr>
            <p:nvPr/>
          </p:nvSpPr>
          <p:spPr bwMode="auto">
            <a:xfrm>
              <a:off x="1909194" y="3044997"/>
              <a:ext cx="976193" cy="918637"/>
            </a:xfrm>
            <a:custGeom>
              <a:avLst/>
              <a:gdLst>
                <a:gd name="T0" fmla="*/ 2147483646 w 759"/>
                <a:gd name="T1" fmla="*/ 0 h 664"/>
                <a:gd name="T2" fmla="*/ 2147483646 w 759"/>
                <a:gd name="T3" fmla="*/ 2147483646 h 664"/>
                <a:gd name="T4" fmla="*/ 2147483646 w 759"/>
                <a:gd name="T5" fmla="*/ 2147483646 h 664"/>
                <a:gd name="T6" fmla="*/ 2147483646 w 759"/>
                <a:gd name="T7" fmla="*/ 2147483646 h 664"/>
                <a:gd name="T8" fmla="*/ 2147483646 w 759"/>
                <a:gd name="T9" fmla="*/ 2147483646 h 664"/>
                <a:gd name="T10" fmla="*/ 2147483646 w 759"/>
                <a:gd name="T11" fmla="*/ 2147483646 h 664"/>
                <a:gd name="T12" fmla="*/ 2147483646 w 759"/>
                <a:gd name="T13" fmla="*/ 2147483646 h 664"/>
                <a:gd name="T14" fmla="*/ 2147483646 w 759"/>
                <a:gd name="T15" fmla="*/ 2147483646 h 6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cmpd="sng">
              <a:solidFill>
                <a:srgbClr val="3333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13" name="Rectangle 72"/>
            <p:cNvSpPr>
              <a:spLocks noChangeArrowheads="1"/>
            </p:cNvSpPr>
            <p:nvPr/>
          </p:nvSpPr>
          <p:spPr bwMode="auto">
            <a:xfrm>
              <a:off x="3857144" y="3838181"/>
              <a:ext cx="861183" cy="35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互联网</a:t>
              </a:r>
            </a:p>
          </p:txBody>
        </p:sp>
        <p:sp>
          <p:nvSpPr>
            <p:cNvPr id="14" name="Rectangle 73"/>
            <p:cNvSpPr>
              <a:spLocks noChangeArrowheads="1"/>
            </p:cNvSpPr>
            <p:nvPr/>
          </p:nvSpPr>
          <p:spPr bwMode="auto">
            <a:xfrm>
              <a:off x="5701127" y="1350709"/>
              <a:ext cx="2425072" cy="57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algn="ctr" fontAlgn="base">
                <a:lnSpc>
                  <a:spcPct val="80000"/>
                </a:lnSpc>
                <a:spcBef>
                  <a:spcPct val="0"/>
                </a:spcBef>
                <a:spcAft>
                  <a:spcPct val="0"/>
                </a:spcAft>
              </a:pPr>
              <a:r>
                <a:rPr kumimoji="1" lang="zh-CN" altLang="en-US" sz="2000">
                  <a:solidFill>
                    <a:schemeClr val="tx1">
                      <a:lumMod val="65000"/>
                      <a:lumOff val="35000"/>
                    </a:schemeClr>
                  </a:solidFill>
                  <a:latin typeface="Calibri" panose="020F0502020204030204" pitchFamily="34" charset="0"/>
                  <a:ea typeface="华文楷体" panose="02010600040101010101" pitchFamily="2" charset="-122"/>
                </a:rPr>
                <a:t>服务器</a:t>
              </a:r>
            </a:p>
            <a:p>
              <a:pPr algn="ctr" fontAlgn="base">
                <a:lnSpc>
                  <a:spcPct val="80000"/>
                </a:lnSpc>
                <a:spcBef>
                  <a:spcPct val="0"/>
                </a:spcBef>
                <a:spcAft>
                  <a:spcPct val="0"/>
                </a:spcAft>
              </a:pPr>
              <a:r>
                <a:rPr kumimoji="1" lang="en-US" altLang="zh-CN" sz="2000">
                  <a:solidFill>
                    <a:schemeClr val="tx1">
                      <a:lumMod val="65000"/>
                      <a:lumOff val="35000"/>
                    </a:schemeClr>
                  </a:solidFill>
                  <a:latin typeface="Calibri" panose="020F0502020204030204" pitchFamily="34" charset="0"/>
                  <a:ea typeface="华文楷体" panose="02010600040101010101" pitchFamily="2" charset="-122"/>
                </a:rPr>
                <a:t>www.tsinghua.edu.cn</a:t>
              </a:r>
            </a:p>
          </p:txBody>
        </p:sp>
        <p:sp>
          <p:nvSpPr>
            <p:cNvPr id="16" name="Rectangle 75"/>
            <p:cNvSpPr>
              <a:spLocks noChangeArrowheads="1"/>
            </p:cNvSpPr>
            <p:nvPr/>
          </p:nvSpPr>
          <p:spPr bwMode="auto">
            <a:xfrm>
              <a:off x="2994840" y="3390327"/>
              <a:ext cx="2321518" cy="359862"/>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en-US" altLang="zh-CN">
                  <a:solidFill>
                    <a:schemeClr val="tx1">
                      <a:lumMod val="65000"/>
                      <a:lumOff val="35000"/>
                    </a:schemeClr>
                  </a:solidFill>
                  <a:latin typeface="Calibri" panose="020F0502020204030204" pitchFamily="34" charset="0"/>
                  <a:ea typeface="华文楷体" panose="02010600040101010101" pitchFamily="2" charset="-122"/>
                </a:rPr>
                <a:t>HTTP </a:t>
              </a: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使用此 </a:t>
              </a:r>
              <a:r>
                <a:rPr kumimoji="1" lang="en-US" altLang="zh-CN">
                  <a:solidFill>
                    <a:schemeClr val="tx1">
                      <a:lumMod val="65000"/>
                      <a:lumOff val="35000"/>
                    </a:schemeClr>
                  </a:solidFill>
                  <a:latin typeface="Calibri" panose="020F0502020204030204" pitchFamily="34" charset="0"/>
                  <a:ea typeface="华文楷体" panose="02010600040101010101" pitchFamily="2" charset="-122"/>
                </a:rPr>
                <a:t>TCP </a:t>
              </a: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连接</a:t>
              </a:r>
            </a:p>
          </p:txBody>
        </p:sp>
        <p:sp>
          <p:nvSpPr>
            <p:cNvPr id="17" name="Rectangle 76"/>
            <p:cNvSpPr>
              <a:spLocks noChangeArrowheads="1"/>
            </p:cNvSpPr>
            <p:nvPr/>
          </p:nvSpPr>
          <p:spPr bwMode="auto">
            <a:xfrm>
              <a:off x="2622112" y="2316562"/>
              <a:ext cx="861183" cy="58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lnSpc>
                  <a:spcPct val="90000"/>
                </a:lnSpc>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浏览器</a:t>
              </a:r>
            </a:p>
            <a:p>
              <a:pPr fontAlgn="base">
                <a:lnSpc>
                  <a:spcPct val="90000"/>
                </a:lnSpc>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 程序</a:t>
              </a:r>
            </a:p>
          </p:txBody>
        </p:sp>
        <p:sp>
          <p:nvSpPr>
            <p:cNvPr id="18" name="Rectangle 77"/>
            <p:cNvSpPr>
              <a:spLocks noChangeArrowheads="1"/>
            </p:cNvSpPr>
            <p:nvPr/>
          </p:nvSpPr>
          <p:spPr bwMode="auto">
            <a:xfrm>
              <a:off x="4837773" y="2316562"/>
              <a:ext cx="861183" cy="58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lnSpc>
                  <a:spcPct val="90000"/>
                </a:lnSpc>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服务器</a:t>
              </a:r>
            </a:p>
            <a:p>
              <a:pPr fontAlgn="base">
                <a:lnSpc>
                  <a:spcPct val="90000"/>
                </a:lnSpc>
                <a:spcBef>
                  <a:spcPct val="0"/>
                </a:spcBef>
                <a:spcAft>
                  <a:spcPct val="0"/>
                </a:spcAft>
              </a:pPr>
              <a:r>
                <a:rPr kumimoji="1" lang="zh-CN" altLang="en-US">
                  <a:solidFill>
                    <a:schemeClr val="tx1">
                      <a:lumMod val="65000"/>
                      <a:lumOff val="35000"/>
                    </a:schemeClr>
                  </a:solidFill>
                  <a:latin typeface="Calibri" panose="020F0502020204030204" pitchFamily="34" charset="0"/>
                  <a:ea typeface="华文楷体" panose="02010600040101010101" pitchFamily="2" charset="-122"/>
                </a:rPr>
                <a:t> 程序</a:t>
              </a:r>
            </a:p>
          </p:txBody>
        </p:sp>
        <p:sp>
          <p:nvSpPr>
            <p:cNvPr id="19" name="Rectangle 78"/>
            <p:cNvSpPr>
              <a:spLocks noChangeArrowheads="1"/>
            </p:cNvSpPr>
            <p:nvPr/>
          </p:nvSpPr>
          <p:spPr bwMode="auto">
            <a:xfrm>
              <a:off x="3808333" y="2633564"/>
              <a:ext cx="659141" cy="35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en-US" altLang="zh-CN">
                  <a:solidFill>
                    <a:schemeClr val="tx1">
                      <a:lumMod val="65000"/>
                      <a:lumOff val="35000"/>
                    </a:schemeClr>
                  </a:solidFill>
                  <a:latin typeface="Calibri" panose="020F0502020204030204" pitchFamily="34" charset="0"/>
                  <a:ea typeface="华文楷体" panose="02010600040101010101" pitchFamily="2" charset="-122"/>
                </a:rPr>
                <a:t>HTTP</a:t>
              </a:r>
            </a:p>
          </p:txBody>
        </p:sp>
        <p:sp>
          <p:nvSpPr>
            <p:cNvPr id="20" name="Rectangle 79"/>
            <p:cNvSpPr>
              <a:spLocks noChangeArrowheads="1"/>
            </p:cNvSpPr>
            <p:nvPr/>
          </p:nvSpPr>
          <p:spPr bwMode="auto">
            <a:xfrm>
              <a:off x="1438847" y="1717626"/>
              <a:ext cx="688859" cy="390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zh-CN" altLang="en-US" sz="2000">
                  <a:solidFill>
                    <a:schemeClr val="tx1">
                      <a:lumMod val="65000"/>
                      <a:lumOff val="35000"/>
                    </a:schemeClr>
                  </a:solidFill>
                  <a:latin typeface="Calibri" panose="020F0502020204030204" pitchFamily="34" charset="0"/>
                  <a:ea typeface="华文楷体" panose="02010600040101010101" pitchFamily="2" charset="-122"/>
                </a:rPr>
                <a:t>客户</a:t>
              </a:r>
            </a:p>
          </p:txBody>
        </p:sp>
        <p:pic>
          <p:nvPicPr>
            <p:cNvPr id="21" name="Picture 8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7758" y="2100728"/>
              <a:ext cx="1334131" cy="121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Freeform 81"/>
            <p:cNvSpPr>
              <a:spLocks/>
            </p:cNvSpPr>
            <p:nvPr/>
          </p:nvSpPr>
          <p:spPr bwMode="auto">
            <a:xfrm>
              <a:off x="1514280" y="2297675"/>
              <a:ext cx="690730" cy="472134"/>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3" name="Rectangle 82"/>
            <p:cNvSpPr>
              <a:spLocks noChangeArrowheads="1"/>
            </p:cNvSpPr>
            <p:nvPr/>
          </p:nvSpPr>
          <p:spPr bwMode="auto">
            <a:xfrm>
              <a:off x="1447722" y="2207295"/>
              <a:ext cx="784239" cy="452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zh-CN" altLang="en-US" sz="1200" dirty="0">
                  <a:solidFill>
                    <a:schemeClr val="accent5">
                      <a:lumMod val="50000"/>
                    </a:schemeClr>
                  </a:solidFill>
                  <a:latin typeface="Calibri" panose="020F0502020204030204" pitchFamily="34" charset="0"/>
                  <a:ea typeface="华文楷体" panose="02010600040101010101" pitchFamily="2" charset="-122"/>
                </a:rPr>
                <a:t>清华大学</a:t>
              </a:r>
            </a:p>
            <a:p>
              <a:pPr fontAlgn="base">
                <a:spcBef>
                  <a:spcPct val="0"/>
                </a:spcBef>
                <a:spcAft>
                  <a:spcPct val="0"/>
                </a:spcAft>
              </a:pPr>
              <a:r>
                <a:rPr kumimoji="1" lang="zh-CN" altLang="en-US" sz="1200" dirty="0">
                  <a:solidFill>
                    <a:schemeClr val="accent5">
                      <a:lumMod val="50000"/>
                    </a:schemeClr>
                  </a:solidFill>
                  <a:latin typeface="Calibri" panose="020F0502020204030204" pitchFamily="34" charset="0"/>
                  <a:ea typeface="华文楷体" panose="02010600040101010101" pitchFamily="2" charset="-122"/>
                </a:rPr>
                <a:t>院系设置</a:t>
              </a:r>
            </a:p>
          </p:txBody>
        </p:sp>
        <p:sp>
          <p:nvSpPr>
            <p:cNvPr id="24" name="Line 83"/>
            <p:cNvSpPr>
              <a:spLocks noChangeShapeType="1"/>
            </p:cNvSpPr>
            <p:nvPr/>
          </p:nvSpPr>
          <p:spPr bwMode="auto">
            <a:xfrm>
              <a:off x="1574921" y="2680032"/>
              <a:ext cx="545781"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5" name="Oval 84"/>
            <p:cNvSpPr>
              <a:spLocks noChangeArrowheads="1"/>
            </p:cNvSpPr>
            <p:nvPr/>
          </p:nvSpPr>
          <p:spPr bwMode="auto">
            <a:xfrm>
              <a:off x="1830804" y="2889867"/>
              <a:ext cx="553176" cy="21448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6" name="Line 85"/>
            <p:cNvSpPr>
              <a:spLocks noChangeShapeType="1"/>
            </p:cNvSpPr>
            <p:nvPr/>
          </p:nvSpPr>
          <p:spPr bwMode="auto">
            <a:xfrm>
              <a:off x="5549213" y="2745528"/>
              <a:ext cx="474784" cy="215833"/>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7" name="Line 86"/>
            <p:cNvSpPr>
              <a:spLocks noChangeShapeType="1"/>
            </p:cNvSpPr>
            <p:nvPr/>
          </p:nvSpPr>
          <p:spPr bwMode="auto">
            <a:xfrm flipH="1">
              <a:off x="2305588" y="2674033"/>
              <a:ext cx="474785" cy="28732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8" name="Oval 87"/>
            <p:cNvSpPr>
              <a:spLocks noChangeArrowheads="1"/>
            </p:cNvSpPr>
            <p:nvPr/>
          </p:nvSpPr>
          <p:spPr bwMode="auto">
            <a:xfrm>
              <a:off x="5944127" y="2889867"/>
              <a:ext cx="554656" cy="21448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29" name="Freeform 88"/>
            <p:cNvSpPr>
              <a:spLocks/>
            </p:cNvSpPr>
            <p:nvPr/>
          </p:nvSpPr>
          <p:spPr bwMode="auto">
            <a:xfrm>
              <a:off x="2147326" y="3051740"/>
              <a:ext cx="4034932" cy="697409"/>
            </a:xfrm>
            <a:custGeom>
              <a:avLst/>
              <a:gdLst>
                <a:gd name="T0" fmla="*/ 0 w 2448"/>
                <a:gd name="T1" fmla="*/ 0 h 852"/>
                <a:gd name="T2" fmla="*/ 0 w 2448"/>
                <a:gd name="T3" fmla="*/ 2147483646 h 852"/>
                <a:gd name="T4" fmla="*/ 2147483646 w 2448"/>
                <a:gd name="T5" fmla="*/ 2147483646 h 852"/>
                <a:gd name="T6" fmla="*/ 2147483646 w 2448"/>
                <a:gd name="T7" fmla="*/ 2147483646 h 852"/>
                <a:gd name="T8" fmla="*/ 2147483646 w 2448"/>
                <a:gd name="T9" fmla="*/ 2147483646 h 852"/>
                <a:gd name="T10" fmla="*/ 2147483646 w 2448"/>
                <a:gd name="T11" fmla="*/ 2147483646 h 852"/>
                <a:gd name="T12" fmla="*/ 2147483646 w 2448"/>
                <a:gd name="T13" fmla="*/ 2147483646 h 852"/>
                <a:gd name="T14" fmla="*/ 2147483646 w 2448"/>
                <a:gd name="T15" fmla="*/ 2147483646 h 852"/>
                <a:gd name="T16" fmla="*/ 2147483646 w 2448"/>
                <a:gd name="T17" fmla="*/ 2147483646 h 852"/>
                <a:gd name="T18" fmla="*/ 2147483646 w 2448"/>
                <a:gd name="T19" fmla="*/ 2147483646 h 852"/>
                <a:gd name="T20" fmla="*/ 2147483646 w 2448"/>
                <a:gd name="T21" fmla="*/ 2147483646 h 852"/>
                <a:gd name="T22" fmla="*/ 2147483646 w 2448"/>
                <a:gd name="T23" fmla="*/ 2147483646 h 852"/>
                <a:gd name="T24" fmla="*/ 2147483646 w 2448"/>
                <a:gd name="T25" fmla="*/ 2147483646 h 852"/>
                <a:gd name="T26" fmla="*/ 2147483646 w 2448"/>
                <a:gd name="T27" fmla="*/ 2147483646 h 852"/>
                <a:gd name="T28" fmla="*/ 2147483646 w 2448"/>
                <a:gd name="T29" fmla="*/ 2147483646 h 852"/>
                <a:gd name="T30" fmla="*/ 2147483646 w 2448"/>
                <a:gd name="T31" fmla="*/ 2147483646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cap="flat" cmpd="sng">
              <a:solidFill>
                <a:srgbClr val="333399"/>
              </a:solidFill>
              <a:prstDash val="sysDot"/>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30" name="Line 89"/>
            <p:cNvSpPr>
              <a:spLocks noChangeShapeType="1"/>
            </p:cNvSpPr>
            <p:nvPr/>
          </p:nvSpPr>
          <p:spPr bwMode="auto">
            <a:xfrm flipV="1">
              <a:off x="2383980" y="3008573"/>
              <a:ext cx="3640017" cy="0"/>
            </a:xfrm>
            <a:prstGeom prst="line">
              <a:avLst/>
            </a:prstGeom>
            <a:noFill/>
            <a:ln w="76200">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31" name="Line 90"/>
            <p:cNvSpPr>
              <a:spLocks noChangeShapeType="1"/>
            </p:cNvSpPr>
            <p:nvPr/>
          </p:nvSpPr>
          <p:spPr bwMode="auto">
            <a:xfrm rot="16200000" flipH="1">
              <a:off x="6410047" y="3045153"/>
              <a:ext cx="245510" cy="180448"/>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38" name="Line 108"/>
            <p:cNvSpPr>
              <a:spLocks noChangeShapeType="1"/>
            </p:cNvSpPr>
            <p:nvPr/>
          </p:nvSpPr>
          <p:spPr bwMode="auto">
            <a:xfrm>
              <a:off x="6849323" y="3368746"/>
              <a:ext cx="482180" cy="136244"/>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39" name="Text Box 110"/>
            <p:cNvSpPr txBox="1">
              <a:spLocks noChangeArrowheads="1"/>
            </p:cNvSpPr>
            <p:nvPr/>
          </p:nvSpPr>
          <p:spPr bwMode="auto">
            <a:xfrm>
              <a:off x="7115558" y="2714501"/>
              <a:ext cx="10454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9600">
                  <a:solidFill>
                    <a:schemeClr val="tx1">
                      <a:lumMod val="65000"/>
                      <a:lumOff val="35000"/>
                    </a:schemeClr>
                  </a:solidFill>
                  <a:latin typeface="Calibri" panose="020F0502020204030204" pitchFamily="34" charset="0"/>
                  <a:ea typeface="华文楷体" panose="02010600040101010101" pitchFamily="2" charset="-122"/>
                  <a:sym typeface="Wingdings" pitchFamily="2" charset="2"/>
                </a:rPr>
                <a:t></a:t>
              </a:r>
              <a:endParaRPr kumimoji="1" lang="en-US" altLang="zh-CN" sz="96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40" name="AutoShape 111"/>
            <p:cNvSpPr>
              <a:spLocks noChangeArrowheads="1"/>
            </p:cNvSpPr>
            <p:nvPr/>
          </p:nvSpPr>
          <p:spPr bwMode="auto">
            <a:xfrm>
              <a:off x="6350874" y="3206870"/>
              <a:ext cx="554655" cy="214484"/>
            </a:xfrm>
            <a:prstGeom prst="can">
              <a:avLst>
                <a:gd name="adj" fmla="val 39583"/>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grpSp>
      <p:sp>
        <p:nvSpPr>
          <p:cNvPr id="41" name="Rectangle 112"/>
          <p:cNvSpPr>
            <a:spLocks noChangeArrowheads="1"/>
          </p:cNvSpPr>
          <p:nvPr/>
        </p:nvSpPr>
        <p:spPr bwMode="auto">
          <a:xfrm>
            <a:off x="5486344" y="6039185"/>
            <a:ext cx="723271" cy="14973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42" name="Group 117"/>
          <p:cNvGrpSpPr>
            <a:grpSpLocks/>
          </p:cNvGrpSpPr>
          <p:nvPr/>
        </p:nvGrpSpPr>
        <p:grpSpPr bwMode="auto">
          <a:xfrm>
            <a:off x="350980" y="5125947"/>
            <a:ext cx="6311232" cy="646149"/>
            <a:chOff x="122" y="3009"/>
            <a:chExt cx="4267" cy="479"/>
          </a:xfrm>
        </p:grpSpPr>
        <p:sp>
          <p:nvSpPr>
            <p:cNvPr id="43" name="Line 94"/>
            <p:cNvSpPr>
              <a:spLocks noChangeShapeType="1"/>
            </p:cNvSpPr>
            <p:nvPr/>
          </p:nvSpPr>
          <p:spPr bwMode="auto">
            <a:xfrm>
              <a:off x="1149" y="3218"/>
              <a:ext cx="3240" cy="0"/>
            </a:xfrm>
            <a:prstGeom prst="line">
              <a:avLst/>
            </a:prstGeom>
            <a:noFill/>
            <a:ln w="38100">
              <a:solidFill>
                <a:srgbClr val="333399"/>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nvGrpSpPr>
            <p:cNvPr id="44" name="Group 95"/>
            <p:cNvGrpSpPr>
              <a:grpSpLocks/>
            </p:cNvGrpSpPr>
            <p:nvPr/>
          </p:nvGrpSpPr>
          <p:grpSpPr bwMode="auto">
            <a:xfrm>
              <a:off x="1373" y="3067"/>
              <a:ext cx="1651" cy="303"/>
              <a:chOff x="513" y="1824"/>
              <a:chExt cx="1296" cy="240"/>
            </a:xfrm>
          </p:grpSpPr>
          <p:sp>
            <p:nvSpPr>
              <p:cNvPr id="46" name="AutoShape 96"/>
              <p:cNvSpPr>
                <a:spLocks noChangeArrowheads="1"/>
              </p:cNvSpPr>
              <p:nvPr/>
            </p:nvSpPr>
            <p:spPr bwMode="auto">
              <a:xfrm>
                <a:off x="1521" y="1872"/>
                <a:ext cx="288" cy="144"/>
              </a:xfrm>
              <a:prstGeom prst="rightArrow">
                <a:avLst>
                  <a:gd name="adj1" fmla="val 50000"/>
                  <a:gd name="adj2" fmla="val 5000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47" name="Rectangle 97"/>
              <p:cNvSpPr>
                <a:spLocks noChangeArrowheads="1"/>
              </p:cNvSpPr>
              <p:nvPr/>
            </p:nvSpPr>
            <p:spPr bwMode="auto">
              <a:xfrm>
                <a:off x="513" y="1824"/>
                <a:ext cx="1008" cy="24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a:solidFill>
                      <a:srgbClr val="000099"/>
                    </a:solidFill>
                    <a:latin typeface="Calibri" panose="020F0502020204030204" pitchFamily="34" charset="0"/>
                    <a:ea typeface="华文楷体" panose="02010600040101010101" pitchFamily="2" charset="-122"/>
                  </a:rPr>
                  <a:t>HTTP </a:t>
                </a:r>
                <a:r>
                  <a:rPr kumimoji="1" lang="zh-CN" altLang="en-US">
                    <a:solidFill>
                      <a:srgbClr val="000099"/>
                    </a:solidFill>
                    <a:latin typeface="Calibri" panose="020F0502020204030204" pitchFamily="34" charset="0"/>
                    <a:ea typeface="华文楷体" panose="02010600040101010101" pitchFamily="2" charset="-122"/>
                  </a:rPr>
                  <a:t>请求报文</a:t>
                </a:r>
              </a:p>
            </p:txBody>
          </p:sp>
        </p:grpSp>
        <p:sp>
          <p:nvSpPr>
            <p:cNvPr id="45" name="Text Box 114"/>
            <p:cNvSpPr txBox="1">
              <a:spLocks noChangeArrowheads="1"/>
            </p:cNvSpPr>
            <p:nvPr/>
          </p:nvSpPr>
          <p:spPr bwMode="auto">
            <a:xfrm>
              <a:off x="122" y="3009"/>
              <a:ext cx="977" cy="479"/>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00" dirty="0">
                  <a:solidFill>
                    <a:schemeClr val="bg1"/>
                  </a:solidFill>
                  <a:latin typeface="Calibri" panose="020F0502020204030204" pitchFamily="34" charset="0"/>
                  <a:ea typeface="华文楷体" panose="02010600040101010101" pitchFamily="2" charset="-122"/>
                  <a:sym typeface="Wingdings" pitchFamily="2" charset="2"/>
                </a:rPr>
                <a:t>5</a:t>
              </a:r>
              <a:r>
                <a:rPr kumimoji="1" lang="zh-CN" altLang="en-US" sz="1800" dirty="0">
                  <a:solidFill>
                    <a:schemeClr val="bg1"/>
                  </a:solidFill>
                  <a:latin typeface="Calibri" panose="020F0502020204030204" pitchFamily="34" charset="0"/>
                  <a:ea typeface="华文楷体" panose="02010600040101010101" pitchFamily="2" charset="-122"/>
                  <a:sym typeface="Wingdings" pitchFamily="2" charset="2"/>
                </a:rPr>
                <a:t>）浏览器</a:t>
              </a:r>
              <a:endParaRPr kumimoji="1" lang="en-US" altLang="zh-CN" sz="1800" dirty="0">
                <a:solidFill>
                  <a:schemeClr val="bg1"/>
                </a:solidFill>
                <a:latin typeface="Calibri" panose="020F0502020204030204" pitchFamily="34" charset="0"/>
                <a:ea typeface="华文楷体" panose="02010600040101010101" pitchFamily="2" charset="-122"/>
                <a:sym typeface="Wingdings" pitchFamily="2" charset="2"/>
              </a:endParaRPr>
            </a:p>
            <a:p>
              <a:pPr fontAlgn="base">
                <a:spcBef>
                  <a:spcPct val="0"/>
                </a:spcBef>
                <a:spcAft>
                  <a:spcPct val="0"/>
                </a:spcAft>
              </a:pPr>
              <a:r>
                <a:rPr kumimoji="1" lang="zh-CN" altLang="en-US" sz="1800" dirty="0">
                  <a:solidFill>
                    <a:schemeClr val="bg1"/>
                  </a:solidFill>
                  <a:latin typeface="Calibri" panose="020F0502020204030204" pitchFamily="34" charset="0"/>
                  <a:ea typeface="华文楷体" panose="02010600040101010101" pitchFamily="2" charset="-122"/>
                  <a:sym typeface="Wingdings" pitchFamily="2" charset="2"/>
                </a:rPr>
                <a:t>发出</a:t>
              </a:r>
              <a:r>
                <a:rPr kumimoji="1" lang="zh-CN" altLang="en-US" sz="1800" dirty="0">
                  <a:solidFill>
                    <a:schemeClr val="bg1"/>
                  </a:solidFill>
                  <a:latin typeface="Calibri" panose="020F0502020204030204" pitchFamily="34" charset="0"/>
                  <a:ea typeface="华文楷体" panose="02010600040101010101" pitchFamily="2" charset="-122"/>
                </a:rPr>
                <a:t>请求</a:t>
              </a:r>
            </a:p>
          </p:txBody>
        </p:sp>
      </p:grpSp>
      <p:grpSp>
        <p:nvGrpSpPr>
          <p:cNvPr id="51" name="组合 50"/>
          <p:cNvGrpSpPr/>
          <p:nvPr/>
        </p:nvGrpSpPr>
        <p:grpSpPr>
          <a:xfrm>
            <a:off x="1891175" y="5405167"/>
            <a:ext cx="6082141" cy="1107996"/>
            <a:chOff x="2000672" y="5105391"/>
            <a:chExt cx="7071972" cy="1303932"/>
          </a:xfrm>
        </p:grpSpPr>
        <p:sp>
          <p:nvSpPr>
            <p:cNvPr id="52" name="Text Box 109"/>
            <p:cNvSpPr txBox="1">
              <a:spLocks noChangeArrowheads="1"/>
            </p:cNvSpPr>
            <p:nvPr/>
          </p:nvSpPr>
          <p:spPr bwMode="auto">
            <a:xfrm>
              <a:off x="7648265" y="5497513"/>
              <a:ext cx="1424379" cy="760627"/>
            </a:xfrm>
            <a:prstGeom prst="rect">
              <a:avLst/>
            </a:prstGeom>
            <a:solidFill>
              <a:schemeClr val="accent5">
                <a:lumMod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kumimoji="1" lang="en-US" altLang="zh-CN" sz="1800" dirty="0">
                  <a:solidFill>
                    <a:schemeClr val="bg1"/>
                  </a:solidFill>
                  <a:latin typeface="Calibri" panose="020F0502020204030204" pitchFamily="34" charset="0"/>
                  <a:ea typeface="华文楷体" panose="02010600040101010101" pitchFamily="2" charset="-122"/>
                  <a:sym typeface="Wingdings" pitchFamily="2" charset="2"/>
                </a:rPr>
                <a:t>6</a:t>
              </a:r>
              <a:r>
                <a:rPr kumimoji="1" lang="zh-CN" altLang="en-US" sz="1800" dirty="0">
                  <a:solidFill>
                    <a:schemeClr val="bg1"/>
                  </a:solidFill>
                  <a:latin typeface="Calibri" panose="020F0502020204030204" pitchFamily="34" charset="0"/>
                  <a:ea typeface="华文楷体" panose="02010600040101010101" pitchFamily="2" charset="-122"/>
                  <a:sym typeface="Wingdings" pitchFamily="2" charset="2"/>
                </a:rPr>
                <a:t>）服务器</a:t>
              </a:r>
              <a:endParaRPr kumimoji="1" lang="en-US" altLang="zh-CN" sz="1800" dirty="0">
                <a:solidFill>
                  <a:schemeClr val="bg1"/>
                </a:solidFill>
                <a:latin typeface="Calibri" panose="020F0502020204030204" pitchFamily="34" charset="0"/>
                <a:ea typeface="华文楷体" panose="02010600040101010101" pitchFamily="2" charset="-122"/>
                <a:sym typeface="Wingdings" pitchFamily="2" charset="2"/>
              </a:endParaRPr>
            </a:p>
            <a:p>
              <a:pPr algn="ctr" fontAlgn="base">
                <a:spcBef>
                  <a:spcPct val="0"/>
                </a:spcBef>
                <a:spcAft>
                  <a:spcPct val="0"/>
                </a:spcAft>
              </a:pPr>
              <a:r>
                <a:rPr kumimoji="1" lang="zh-CN" altLang="en-US" sz="1800" dirty="0">
                  <a:solidFill>
                    <a:schemeClr val="bg1"/>
                  </a:solidFill>
                  <a:latin typeface="Calibri" panose="020F0502020204030204" pitchFamily="34" charset="0"/>
                  <a:ea typeface="华文楷体" panose="02010600040101010101" pitchFamily="2" charset="-122"/>
                  <a:sym typeface="Wingdings" pitchFamily="2" charset="2"/>
                </a:rPr>
                <a:t>返回</a:t>
              </a:r>
              <a:r>
                <a:rPr kumimoji="1" lang="zh-CN" altLang="en-US" sz="1800" dirty="0">
                  <a:solidFill>
                    <a:schemeClr val="bg1"/>
                  </a:solidFill>
                  <a:latin typeface="Calibri" panose="020F0502020204030204" pitchFamily="34" charset="0"/>
                  <a:ea typeface="华文楷体" panose="02010600040101010101" pitchFamily="2" charset="-122"/>
                </a:rPr>
                <a:t>响应</a:t>
              </a:r>
            </a:p>
          </p:txBody>
        </p:sp>
        <p:grpSp>
          <p:nvGrpSpPr>
            <p:cNvPr id="53" name="组合 52"/>
            <p:cNvGrpSpPr/>
            <p:nvPr/>
          </p:nvGrpSpPr>
          <p:grpSpPr>
            <a:xfrm>
              <a:off x="2000672" y="5105391"/>
              <a:ext cx="5572124" cy="1303932"/>
              <a:chOff x="2005278" y="5105391"/>
              <a:chExt cx="5572124" cy="1303932"/>
            </a:xfrm>
          </p:grpSpPr>
          <p:sp>
            <p:nvSpPr>
              <p:cNvPr id="54" name="Line 98"/>
              <p:cNvSpPr>
                <a:spLocks noChangeShapeType="1"/>
              </p:cNvSpPr>
              <p:nvPr/>
            </p:nvSpPr>
            <p:spPr bwMode="auto">
              <a:xfrm flipH="1">
                <a:off x="2005278" y="5756277"/>
                <a:ext cx="5572124" cy="0"/>
              </a:xfrm>
              <a:prstGeom prst="line">
                <a:avLst/>
              </a:prstGeom>
              <a:noFill/>
              <a:ln w="38100">
                <a:solidFill>
                  <a:schemeClr val="hlink"/>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55" name="TextBox 2"/>
              <p:cNvSpPr txBox="1"/>
              <p:nvPr/>
            </p:nvSpPr>
            <p:spPr>
              <a:xfrm>
                <a:off x="6644008" y="5105391"/>
                <a:ext cx="761869" cy="1303932"/>
              </a:xfrm>
              <a:prstGeom prst="rect">
                <a:avLst/>
              </a:prstGeom>
              <a:solidFill>
                <a:schemeClr val="bg1"/>
              </a:solidFill>
            </p:spPr>
            <p:txBody>
              <a:bodyPr wrap="square" rtlCol="0" anchor="ctr">
                <a:spAutoFit/>
              </a:bodyPr>
              <a:lstStyle/>
              <a:p>
                <a:pPr algn="ctr" fontAlgn="base">
                  <a:spcBef>
                    <a:spcPct val="0"/>
                  </a:spcBef>
                  <a:spcAft>
                    <a:spcPct val="0"/>
                  </a:spcAft>
                </a:pPr>
                <a:r>
                  <a:rPr kumimoji="1" lang="en-US" altLang="zh-CN" sz="6600" dirty="0">
                    <a:solidFill>
                      <a:srgbClr val="000099"/>
                    </a:solidFill>
                    <a:latin typeface="Calibri" panose="020F0502020204030204" pitchFamily="34" charset="0"/>
                    <a:ea typeface="华文楷体" panose="02010600040101010101" pitchFamily="2" charset="-122"/>
                    <a:sym typeface="Wingdings" pitchFamily="2" charset="2"/>
                  </a:rPr>
                  <a:t></a:t>
                </a:r>
                <a:endParaRPr lang="zh-CN" altLang="en-US" sz="1400" dirty="0">
                  <a:solidFill>
                    <a:srgbClr val="000000"/>
                  </a:solidFill>
                  <a:latin typeface="Calibri" panose="020F0502020204030204" pitchFamily="34" charset="0"/>
                  <a:ea typeface="华文楷体" panose="02010600040101010101" pitchFamily="2" charset="-122"/>
                </a:endParaRPr>
              </a:p>
            </p:txBody>
          </p:sp>
          <p:grpSp>
            <p:nvGrpSpPr>
              <p:cNvPr id="56" name="Group 99"/>
              <p:cNvGrpSpPr>
                <a:grpSpLocks/>
              </p:cNvGrpSpPr>
              <p:nvPr/>
            </p:nvGrpSpPr>
            <p:grpSpPr bwMode="auto">
              <a:xfrm flipH="1">
                <a:off x="3893940" y="5516564"/>
                <a:ext cx="2863885" cy="481013"/>
                <a:chOff x="903" y="1824"/>
                <a:chExt cx="1308" cy="240"/>
              </a:xfrm>
            </p:grpSpPr>
            <p:sp>
              <p:nvSpPr>
                <p:cNvPr id="57" name="AutoShape 100"/>
                <p:cNvSpPr>
                  <a:spLocks noChangeArrowheads="1"/>
                </p:cNvSpPr>
                <p:nvPr/>
              </p:nvSpPr>
              <p:spPr bwMode="auto">
                <a:xfrm>
                  <a:off x="1923" y="1872"/>
                  <a:ext cx="288" cy="144"/>
                </a:xfrm>
                <a:prstGeom prst="rightArrow">
                  <a:avLst>
                    <a:gd name="adj1" fmla="val 50000"/>
                    <a:gd name="adj2" fmla="val 50000"/>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58" name="Rectangle 101"/>
                <p:cNvSpPr>
                  <a:spLocks noChangeArrowheads="1"/>
                </p:cNvSpPr>
                <p:nvPr/>
              </p:nvSpPr>
              <p:spPr bwMode="auto">
                <a:xfrm>
                  <a:off x="903" y="1824"/>
                  <a:ext cx="1008" cy="240"/>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dirty="0">
                      <a:solidFill>
                        <a:srgbClr val="000099"/>
                      </a:solidFill>
                      <a:latin typeface="Calibri" panose="020F0502020204030204" pitchFamily="34" charset="0"/>
                      <a:ea typeface="华文楷体" panose="02010600040101010101" pitchFamily="2" charset="-122"/>
                    </a:rPr>
                    <a:t>HTTP </a:t>
                  </a:r>
                  <a:r>
                    <a:rPr kumimoji="1" lang="zh-CN" altLang="en-US" dirty="0">
                      <a:solidFill>
                        <a:srgbClr val="000099"/>
                      </a:solidFill>
                      <a:latin typeface="Calibri" panose="020F0502020204030204" pitchFamily="34" charset="0"/>
                      <a:ea typeface="华文楷体" panose="02010600040101010101" pitchFamily="2" charset="-122"/>
                    </a:rPr>
                    <a:t>响应报文</a:t>
                  </a:r>
                </a:p>
              </p:txBody>
            </p:sp>
          </p:grpSp>
        </p:grpSp>
      </p:grpSp>
      <p:grpSp>
        <p:nvGrpSpPr>
          <p:cNvPr id="48" name="Group 120"/>
          <p:cNvGrpSpPr>
            <a:grpSpLocks/>
          </p:cNvGrpSpPr>
          <p:nvPr/>
        </p:nvGrpSpPr>
        <p:grpSpPr bwMode="auto">
          <a:xfrm>
            <a:off x="1869992" y="6306286"/>
            <a:ext cx="4792221" cy="369615"/>
            <a:chOff x="1149" y="3884"/>
            <a:chExt cx="3240" cy="274"/>
          </a:xfrm>
        </p:grpSpPr>
        <p:sp>
          <p:nvSpPr>
            <p:cNvPr id="49" name="Line 106"/>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sp>
          <p:nvSpPr>
            <p:cNvPr id="50" name="Text Box 107"/>
            <p:cNvSpPr txBox="1">
              <a:spLocks noChangeArrowheads="1"/>
            </p:cNvSpPr>
            <p:nvPr/>
          </p:nvSpPr>
          <p:spPr bwMode="auto">
            <a:xfrm>
              <a:off x="2176" y="3884"/>
              <a:ext cx="1292" cy="27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800" dirty="0">
                  <a:solidFill>
                    <a:srgbClr val="000099"/>
                  </a:solidFill>
                  <a:latin typeface="Calibri" panose="020F0502020204030204" pitchFamily="34" charset="0"/>
                  <a:ea typeface="华文楷体" panose="02010600040101010101" pitchFamily="2" charset="-122"/>
                </a:rPr>
                <a:t>7</a:t>
              </a:r>
              <a:r>
                <a:rPr kumimoji="1" lang="zh-CN" altLang="en-US" sz="1800" dirty="0">
                  <a:solidFill>
                    <a:srgbClr val="000099"/>
                  </a:solidFill>
                  <a:latin typeface="Calibri" panose="020F0502020204030204" pitchFamily="34" charset="0"/>
                  <a:ea typeface="华文楷体" panose="02010600040101010101" pitchFamily="2" charset="-122"/>
                </a:rPr>
                <a:t>）释放 </a:t>
              </a:r>
              <a:r>
                <a:rPr kumimoji="1" lang="en-US" altLang="zh-CN" sz="1800" dirty="0">
                  <a:solidFill>
                    <a:srgbClr val="000099"/>
                  </a:solidFill>
                  <a:latin typeface="Calibri" panose="020F0502020204030204" pitchFamily="34" charset="0"/>
                  <a:ea typeface="华文楷体" panose="02010600040101010101" pitchFamily="2" charset="-122"/>
                </a:rPr>
                <a:t>TCP </a:t>
              </a:r>
              <a:r>
                <a:rPr kumimoji="1" lang="zh-CN" altLang="en-US" sz="1800" dirty="0">
                  <a:solidFill>
                    <a:srgbClr val="000099"/>
                  </a:solidFill>
                  <a:latin typeface="Calibri" panose="020F0502020204030204" pitchFamily="34" charset="0"/>
                  <a:ea typeface="华文楷体" panose="02010600040101010101" pitchFamily="2" charset="-122"/>
                </a:rPr>
                <a:t>连接</a:t>
              </a:r>
            </a:p>
          </p:txBody>
        </p:sp>
      </p:grpSp>
      <p:sp>
        <p:nvSpPr>
          <p:cNvPr id="61" name="内容占位符 2"/>
          <p:cNvSpPr>
            <a:spLocks noGrp="1"/>
          </p:cNvSpPr>
          <p:nvPr>
            <p:ph idx="1"/>
          </p:nvPr>
        </p:nvSpPr>
        <p:spPr>
          <a:xfrm>
            <a:off x="457200" y="1184390"/>
            <a:ext cx="8579554" cy="569576"/>
          </a:xfrm>
        </p:spPr>
        <p:txBody>
          <a:bodyPr/>
          <a:lstStyle/>
          <a:p>
            <a:r>
              <a:rPr lang="zh-CN" altLang="en-US" sz="2000" dirty="0"/>
              <a:t>用户点击 </a:t>
            </a:r>
            <a:r>
              <a:rPr lang="en-US" altLang="zh-CN" sz="2000" dirty="0"/>
              <a:t>URL </a:t>
            </a:r>
            <a:r>
              <a:rPr lang="en-US" altLang="zh-CN" sz="1800" dirty="0">
                <a:hlinkClick r:id="rId9"/>
              </a:rPr>
              <a:t>http://www.tsinghua.edu.cn/chn/yxsz/index.htm</a:t>
            </a:r>
            <a:r>
              <a:rPr lang="en-US" altLang="zh-CN" sz="1800" dirty="0"/>
              <a:t> </a:t>
            </a:r>
            <a:r>
              <a:rPr lang="zh-CN" altLang="en-US" sz="2000" dirty="0"/>
              <a:t>后所发生</a:t>
            </a:r>
            <a:r>
              <a:rPr lang="zh-CN" altLang="en-US" sz="2000"/>
              <a:t>的事件</a:t>
            </a:r>
            <a:endParaRPr lang="zh-CN" altLang="en-US" sz="2000" dirty="0"/>
          </a:p>
        </p:txBody>
      </p:sp>
      <p:sp>
        <p:nvSpPr>
          <p:cNvPr id="62" name="Rectangle 74"/>
          <p:cNvSpPr>
            <a:spLocks noChangeArrowheads="1"/>
          </p:cNvSpPr>
          <p:nvPr/>
        </p:nvSpPr>
        <p:spPr bwMode="auto">
          <a:xfrm>
            <a:off x="2877063" y="1966237"/>
            <a:ext cx="1997566" cy="328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fontAlgn="base">
              <a:spcBef>
                <a:spcPct val="0"/>
              </a:spcBef>
              <a:spcAft>
                <a:spcPct val="0"/>
              </a:spcAft>
            </a:pPr>
            <a:r>
              <a:rPr kumimoji="1" lang="zh-CN" altLang="zh-CN" sz="2000" dirty="0">
                <a:solidFill>
                  <a:schemeClr val="tx1">
                    <a:lumMod val="65000"/>
                    <a:lumOff val="35000"/>
                  </a:schemeClr>
                </a:solidFill>
                <a:latin typeface="Calibri" panose="020F0502020204030204" pitchFamily="34" charset="0"/>
                <a:ea typeface="华文楷体" panose="02010600040101010101" pitchFamily="2" charset="-122"/>
              </a:rPr>
              <a:t>链接到</a:t>
            </a:r>
            <a:r>
              <a:rPr kumimoji="1" lang="en-US" altLang="zh-CN" sz="2000" dirty="0">
                <a:solidFill>
                  <a:schemeClr val="tx1">
                    <a:lumMod val="65000"/>
                    <a:lumOff val="35000"/>
                  </a:schemeClr>
                </a:solidFill>
                <a:latin typeface="Calibri" panose="020F0502020204030204" pitchFamily="34" charset="0"/>
                <a:ea typeface="华文楷体" panose="02010600040101010101" pitchFamily="2" charset="-122"/>
              </a:rPr>
              <a:t>URL</a:t>
            </a:r>
            <a:r>
              <a:rPr kumimoji="1" lang="zh-CN" altLang="en-US" sz="2000" dirty="0">
                <a:solidFill>
                  <a:schemeClr val="tx1">
                    <a:lumMod val="65000"/>
                    <a:lumOff val="35000"/>
                  </a:schemeClr>
                </a:solidFill>
                <a:latin typeface="Calibri" panose="020F0502020204030204" pitchFamily="34" charset="0"/>
                <a:ea typeface="华文楷体" panose="02010600040101010101" pitchFamily="2" charset="-122"/>
              </a:rPr>
              <a:t>的超链</a:t>
            </a:r>
          </a:p>
        </p:txBody>
      </p:sp>
      <p:sp>
        <p:nvSpPr>
          <p:cNvPr id="63" name="Freeform 91"/>
          <p:cNvSpPr>
            <a:spLocks/>
          </p:cNvSpPr>
          <p:nvPr/>
        </p:nvSpPr>
        <p:spPr bwMode="auto">
          <a:xfrm>
            <a:off x="1799917" y="2262980"/>
            <a:ext cx="4240755" cy="477521"/>
          </a:xfrm>
          <a:custGeom>
            <a:avLst/>
            <a:gdLst>
              <a:gd name="T0" fmla="*/ 0 w 2454"/>
              <a:gd name="T1" fmla="*/ 2147483646 h 332"/>
              <a:gd name="T2" fmla="*/ 2147483646 w 2454"/>
              <a:gd name="T3" fmla="*/ 2147483646 h 332"/>
              <a:gd name="T4" fmla="*/ 2147483646 w 2454"/>
              <a:gd name="T5" fmla="*/ 2147483646 h 332"/>
              <a:gd name="T6" fmla="*/ 2147483646 w 2454"/>
              <a:gd name="T7" fmla="*/ 2147483646 h 332"/>
              <a:gd name="T8" fmla="*/ 2147483646 w 2454"/>
              <a:gd name="T9" fmla="*/ 2147483646 h 332"/>
              <a:gd name="T10" fmla="*/ 2147483646 w 2454"/>
              <a:gd name="T11" fmla="*/ 2147483646 h 332"/>
              <a:gd name="T12" fmla="*/ 2147483646 w 2454"/>
              <a:gd name="T13" fmla="*/ 2147483646 h 3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cmpd="sng">
            <a:solidFill>
              <a:srgbClr val="FF0000"/>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000">
              <a:solidFill>
                <a:schemeClr val="tx1">
                  <a:lumMod val="65000"/>
                  <a:lumOff val="35000"/>
                </a:schemeClr>
              </a:solidFill>
              <a:latin typeface="Calibri" panose="020F0502020204030204" pitchFamily="34" charset="0"/>
              <a:ea typeface="华文楷体" panose="02010600040101010101" pitchFamily="2" charset="-122"/>
            </a:endParaRPr>
          </a:p>
        </p:txBody>
      </p:sp>
      <p:sp>
        <p:nvSpPr>
          <p:cNvPr id="64" name="圆角矩形标注 63"/>
          <p:cNvSpPr/>
          <p:nvPr/>
        </p:nvSpPr>
        <p:spPr>
          <a:xfrm>
            <a:off x="1715627" y="4349184"/>
            <a:ext cx="6114339" cy="1120751"/>
          </a:xfrm>
          <a:prstGeom prst="wedgeRoundRectCallout">
            <a:avLst>
              <a:gd name="adj1" fmla="val -43510"/>
              <a:gd name="adj2" fmla="val -149722"/>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a:t>
            </a:r>
            <a:r>
              <a:rPr lang="zh-CN" altLang="en-US" sz="1600" dirty="0">
                <a:ea typeface="黑体" pitchFamily="49" charset="-122"/>
              </a:rPr>
              <a:t>浏览器分析超链指向页面的 </a:t>
            </a:r>
            <a:r>
              <a:rPr lang="en-US" altLang="zh-CN" sz="1600" dirty="0">
                <a:ea typeface="黑体" pitchFamily="49" charset="-122"/>
              </a:rPr>
              <a:t>URL </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ea typeface="黑体" pitchFamily="49" charset="-122"/>
              </a:rPr>
              <a:t>2</a:t>
            </a:r>
            <a:r>
              <a:rPr lang="zh-CN" altLang="en-US" sz="1600" dirty="0">
                <a:ea typeface="黑体" pitchFamily="49" charset="-122"/>
              </a:rPr>
              <a:t>）浏览器向 </a:t>
            </a:r>
            <a:r>
              <a:rPr lang="en-US" altLang="zh-CN" sz="1600" dirty="0">
                <a:ea typeface="黑体" pitchFamily="49" charset="-122"/>
              </a:rPr>
              <a:t>DNS </a:t>
            </a:r>
            <a:r>
              <a:rPr lang="zh-CN" altLang="en-US" sz="1600" dirty="0">
                <a:ea typeface="黑体" pitchFamily="49" charset="-122"/>
              </a:rPr>
              <a:t>请求解析 </a:t>
            </a:r>
            <a:r>
              <a:rPr lang="en-US" altLang="zh-CN" sz="1600" dirty="0">
                <a:ea typeface="黑体" pitchFamily="49" charset="-122"/>
              </a:rPr>
              <a:t>www.tsinghua.edu.cn </a:t>
            </a:r>
            <a:r>
              <a:rPr lang="zh-CN" altLang="en-US" sz="1600" dirty="0">
                <a:ea typeface="黑体" pitchFamily="49" charset="-122"/>
              </a:rPr>
              <a:t>的 </a:t>
            </a:r>
            <a:r>
              <a:rPr lang="en-US" altLang="zh-CN" sz="1600" dirty="0">
                <a:ea typeface="黑体" pitchFamily="49" charset="-122"/>
              </a:rPr>
              <a:t>IP </a:t>
            </a:r>
            <a:r>
              <a:rPr lang="zh-CN" altLang="en-US" sz="1600" dirty="0">
                <a:ea typeface="黑体" pitchFamily="49" charset="-122"/>
              </a:rPr>
              <a:t>地址</a:t>
            </a:r>
            <a:endParaRPr lang="en-US" altLang="zh-CN" sz="1600" dirty="0">
              <a:ea typeface="黑体" pitchFamily="49" charset="-122"/>
            </a:endParaRPr>
          </a:p>
          <a:p>
            <a:pPr>
              <a:lnSpc>
                <a:spcPct val="150000"/>
              </a:lnSpc>
            </a:pPr>
            <a:r>
              <a:rPr lang="en-US" altLang="zh-CN" sz="1600" dirty="0">
                <a:ea typeface="黑体" pitchFamily="49" charset="-122"/>
              </a:rPr>
              <a:t>3</a:t>
            </a:r>
            <a:r>
              <a:rPr lang="zh-CN" altLang="en-US" sz="1600" dirty="0">
                <a:ea typeface="黑体" pitchFamily="49" charset="-122"/>
              </a:rPr>
              <a:t>）域名系统 </a:t>
            </a:r>
            <a:r>
              <a:rPr lang="en-US" altLang="zh-CN" sz="1600" dirty="0">
                <a:ea typeface="黑体" pitchFamily="49" charset="-122"/>
              </a:rPr>
              <a:t>DNS </a:t>
            </a:r>
            <a:r>
              <a:rPr lang="zh-CN" altLang="en-US" sz="1600" dirty="0">
                <a:ea typeface="黑体" pitchFamily="49" charset="-122"/>
              </a:rPr>
              <a:t>解析出清华大学服务器的 </a:t>
            </a:r>
            <a:r>
              <a:rPr lang="en-US" altLang="zh-CN" sz="1600" dirty="0">
                <a:ea typeface="黑体" pitchFamily="49" charset="-122"/>
              </a:rPr>
              <a:t>IP </a:t>
            </a:r>
            <a:r>
              <a:rPr lang="zh-CN" altLang="en-US" sz="1600" dirty="0">
                <a:ea typeface="黑体" pitchFamily="49" charset="-122"/>
              </a:rPr>
              <a:t>地址</a:t>
            </a:r>
            <a:endParaRPr lang="en-US" altLang="zh-CN" sz="1600" dirty="0">
              <a:ea typeface="黑体" pitchFamily="49" charset="-122"/>
            </a:endParaRPr>
          </a:p>
        </p:txBody>
      </p:sp>
      <p:sp>
        <p:nvSpPr>
          <p:cNvPr id="66" name="圆角矩形标注 65"/>
          <p:cNvSpPr/>
          <p:nvPr/>
        </p:nvSpPr>
        <p:spPr>
          <a:xfrm>
            <a:off x="5571740" y="3293436"/>
            <a:ext cx="3517812" cy="713698"/>
          </a:xfrm>
          <a:prstGeom prst="wedgeRoundRectCallout">
            <a:avLst>
              <a:gd name="adj1" fmla="val -20162"/>
              <a:gd name="adj2" fmla="val 15367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4</a:t>
            </a:r>
            <a:r>
              <a:rPr lang="zh-CN" altLang="en-US" sz="1600" dirty="0">
                <a:solidFill>
                  <a:srgbClr val="FFFFFF"/>
                </a:solidFill>
                <a:latin typeface="Calibri" panose="020F0502020204030204" pitchFamily="34" charset="0"/>
                <a:ea typeface="黑体" panose="02010609060101010101" pitchFamily="49" charset="-122"/>
              </a:rPr>
              <a:t>）浏览器与服务器建立 </a:t>
            </a:r>
            <a:r>
              <a:rPr lang="en-US" altLang="zh-CN" sz="1600" dirty="0">
                <a:solidFill>
                  <a:srgbClr val="FFFFFF"/>
                </a:solidFill>
                <a:latin typeface="Calibri" panose="020F0502020204030204" pitchFamily="34" charset="0"/>
                <a:ea typeface="黑体" panose="02010609060101010101" pitchFamily="49" charset="-122"/>
              </a:rPr>
              <a:t>TCP </a:t>
            </a:r>
            <a:r>
              <a:rPr lang="zh-CN" altLang="en-US" sz="1600" dirty="0">
                <a:solidFill>
                  <a:srgbClr val="FFFFFF"/>
                </a:solidFill>
                <a:latin typeface="Calibri" panose="020F0502020204030204" pitchFamily="34" charset="0"/>
                <a:ea typeface="黑体" panose="02010609060101010101" pitchFamily="49" charset="-122"/>
              </a:rPr>
              <a:t>连接</a:t>
            </a:r>
            <a:endParaRPr lang="en-US" altLang="zh-CN" sz="1600" dirty="0">
              <a:solidFill>
                <a:srgbClr val="FFFFFF"/>
              </a:solidFill>
              <a:latin typeface="Calibri" panose="020F0502020204030204" pitchFamily="34" charset="0"/>
              <a:ea typeface="黑体" panose="02010609060101010101" pitchFamily="49" charset="-122"/>
            </a:endParaRPr>
          </a:p>
        </p:txBody>
      </p:sp>
      <p:sp>
        <p:nvSpPr>
          <p:cNvPr id="68" name="圆角矩形标注 67"/>
          <p:cNvSpPr/>
          <p:nvPr/>
        </p:nvSpPr>
        <p:spPr>
          <a:xfrm>
            <a:off x="2299819" y="1707862"/>
            <a:ext cx="2792224" cy="713698"/>
          </a:xfrm>
          <a:prstGeom prst="wedgeRoundRectCallout">
            <a:avLst>
              <a:gd name="adj1" fmla="val -55067"/>
              <a:gd name="adj2" fmla="val 11340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8</a:t>
            </a:r>
            <a:r>
              <a:rPr lang="zh-CN" altLang="en-US" sz="1600" dirty="0">
                <a:solidFill>
                  <a:srgbClr val="FFFFFF"/>
                </a:solidFill>
                <a:latin typeface="Calibri" panose="020F0502020204030204" pitchFamily="34" charset="0"/>
                <a:ea typeface="黑体" panose="02010609060101010101" pitchFamily="49" charset="-122"/>
              </a:rPr>
              <a:t>）浏览器显示获取的文本</a:t>
            </a:r>
            <a:endParaRPr lang="en-US" altLang="zh-CN" sz="1600" dirty="0">
              <a:solidFill>
                <a:srgbClr val="FFFFFF"/>
              </a:solidFill>
              <a:latin typeface="Calibri" panose="020F0502020204030204" pitchFamily="34" charset="0"/>
              <a:ea typeface="黑体" panose="02010609060101010101" pitchFamily="49" charset="-122"/>
            </a:endParaRPr>
          </a:p>
        </p:txBody>
      </p:sp>
    </p:spTree>
    <p:custDataLst>
      <p:tags r:id="rId2"/>
    </p:custDataLst>
    <p:extLst>
      <p:ext uri="{BB962C8B-B14F-4D97-AF65-F5344CB8AC3E}">
        <p14:creationId xmlns:p14="http://schemas.microsoft.com/office/powerpoint/2010/main" val="321746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
                                            <p:txEl>
                                              <p:pRg st="0" end="0"/>
                                            </p:txEl>
                                          </p:spTgt>
                                        </p:tgtEl>
                                        <p:attrNameLst>
                                          <p:attrName>style.visibility</p:attrName>
                                        </p:attrNameLst>
                                      </p:cBhvr>
                                      <p:to>
                                        <p:strVal val="visible"/>
                                      </p:to>
                                    </p:set>
                                    <p:animEffect transition="in" filter="dissolve">
                                      <p:cBhvr>
                                        <p:cTn id="12" dur="500"/>
                                        <p:tgtEl>
                                          <p:spTgt spid="61">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wipe(left)">
                                      <p:cBhvr>
                                        <p:cTn id="16" dur="500"/>
                                        <p:tgtEl>
                                          <p:spTgt spid="6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dissolv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wipe(up)">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1" nodeType="clickEffect">
                                  <p:stCondLst>
                                    <p:cond delay="0"/>
                                  </p:stCondLst>
                                  <p:childTnLst>
                                    <p:animEffect transition="out" filter="wipe(down)">
                                      <p:cBhvr>
                                        <p:cTn id="28" dur="500"/>
                                        <p:tgtEl>
                                          <p:spTgt spid="64"/>
                                        </p:tgtEl>
                                      </p:cBhvr>
                                    </p:animEffect>
                                    <p:set>
                                      <p:cBhvr>
                                        <p:cTn id="29" dur="1" fill="hold">
                                          <p:stCondLst>
                                            <p:cond delay="499"/>
                                          </p:stCondLst>
                                        </p:cTn>
                                        <p:tgtEl>
                                          <p:spTgt spid="6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up)">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wipe(down)">
                                      <p:cBhvr>
                                        <p:cTn id="42" dur="500"/>
                                        <p:tgtEl>
                                          <p:spTgt spid="66"/>
                                        </p:tgtEl>
                                      </p:cBhvr>
                                    </p:animEffect>
                                  </p:childTnLst>
                                </p:cTn>
                              </p:par>
                              <p:par>
                                <p:cTn id="43" presetID="16" presetClass="entr" presetSubtype="21"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barn(inVertic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1" fill="hold" grpId="1" nodeType="clickEffect">
                                  <p:stCondLst>
                                    <p:cond delay="0"/>
                                  </p:stCondLst>
                                  <p:childTnLst>
                                    <p:animEffect transition="out" filter="wipe(up)">
                                      <p:cBhvr>
                                        <p:cTn id="49" dur="500"/>
                                        <p:tgtEl>
                                          <p:spTgt spid="66"/>
                                        </p:tgtEl>
                                      </p:cBhvr>
                                    </p:animEffect>
                                    <p:set>
                                      <p:cBhvr>
                                        <p:cTn id="50" dur="1" fill="hold">
                                          <p:stCondLst>
                                            <p:cond delay="499"/>
                                          </p:stCondLst>
                                        </p:cTn>
                                        <p:tgtEl>
                                          <p:spTgt spid="6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500"/>
                                        <p:tgtEl>
                                          <p:spTgt spid="4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wipe(right)">
                                      <p:cBhvr>
                                        <p:cTn id="60" dur="500"/>
                                        <p:tgtEl>
                                          <p:spTgt spid="51"/>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barn(inVertical)">
                                      <p:cBhvr>
                                        <p:cTn id="65" dur="500"/>
                                        <p:tgtEl>
                                          <p:spTgt spid="4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8"/>
                                        </p:tgtEl>
                                        <p:attrNameLst>
                                          <p:attrName>style.visibility</p:attrName>
                                        </p:attrNameLst>
                                      </p:cBhvr>
                                      <p:to>
                                        <p:strVal val="visible"/>
                                      </p:to>
                                    </p:set>
                                    <p:animEffect transition="in" filter="wipe(down)">
                                      <p:cBhvr>
                                        <p:cTn id="70" dur="500"/>
                                        <p:tgtEl>
                                          <p:spTgt spid="6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1" fill="hold" grpId="1" nodeType="clickEffect">
                                  <p:stCondLst>
                                    <p:cond delay="0"/>
                                  </p:stCondLst>
                                  <p:childTnLst>
                                    <p:animEffect transition="out" filter="wipe(up)">
                                      <p:cBhvr>
                                        <p:cTn id="74" dur="500"/>
                                        <p:tgtEl>
                                          <p:spTgt spid="68"/>
                                        </p:tgtEl>
                                      </p:cBhvr>
                                    </p:animEffect>
                                    <p:set>
                                      <p:cBhvr>
                                        <p:cTn id="7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62" grpId="0"/>
      <p:bldP spid="63" grpId="0" animBg="1"/>
      <p:bldP spid="64" grpId="0" animBg="1"/>
      <p:bldP spid="64" grpId="1" animBg="1"/>
      <p:bldP spid="66" grpId="0" animBg="1"/>
      <p:bldP spid="66" grpId="1" animBg="1"/>
      <p:bldP spid="68" grpId="0" animBg="1"/>
      <p:bldP spid="6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200" y="1444979"/>
            <a:ext cx="8098971" cy="1376598"/>
          </a:xfrm>
        </p:spPr>
        <p:txBody>
          <a:bodyPr/>
          <a:lstStyle/>
          <a:p>
            <a:r>
              <a:rPr lang="zh-CN" altLang="en-US" dirty="0"/>
              <a:t>请求一个万维网文档所需的时间</a:t>
            </a:r>
          </a:p>
          <a:p>
            <a:pPr lvl="1">
              <a:lnSpc>
                <a:spcPct val="150000"/>
              </a:lnSpc>
            </a:pPr>
            <a:r>
              <a:rPr lang="en-US" altLang="zh-CN" sz="1800" dirty="0">
                <a:solidFill>
                  <a:schemeClr val="accent5">
                    <a:lumMod val="50000"/>
                  </a:schemeClr>
                </a:solidFill>
              </a:rPr>
              <a:t>2</a:t>
            </a:r>
            <a:r>
              <a:rPr lang="zh-CN" altLang="en-US" sz="1800" dirty="0">
                <a:solidFill>
                  <a:schemeClr val="accent5">
                    <a:lumMod val="50000"/>
                  </a:schemeClr>
                </a:solidFill>
              </a:rPr>
              <a:t>个</a:t>
            </a:r>
            <a:r>
              <a:rPr lang="en-US" altLang="zh-CN" sz="1800" dirty="0">
                <a:solidFill>
                  <a:schemeClr val="accent5">
                    <a:lumMod val="50000"/>
                  </a:schemeClr>
                </a:solidFill>
              </a:rPr>
              <a:t>RTT+</a:t>
            </a:r>
            <a:r>
              <a:rPr lang="zh-CN" altLang="en-US" sz="1800" dirty="0">
                <a:solidFill>
                  <a:schemeClr val="accent5">
                    <a:lumMod val="50000"/>
                  </a:schemeClr>
                </a:solidFill>
              </a:rPr>
              <a:t>文档传输时间</a:t>
            </a:r>
            <a:endParaRPr lang="en-US" altLang="zh-CN" sz="1800" dirty="0">
              <a:solidFill>
                <a:schemeClr val="accent5">
                  <a:lumMod val="50000"/>
                </a:schemeClr>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grpSp>
        <p:nvGrpSpPr>
          <p:cNvPr id="98" name="组合 97"/>
          <p:cNvGrpSpPr/>
          <p:nvPr/>
        </p:nvGrpSpPr>
        <p:grpSpPr>
          <a:xfrm>
            <a:off x="955605" y="2821577"/>
            <a:ext cx="6908235" cy="3670354"/>
            <a:chOff x="916416" y="1567870"/>
            <a:chExt cx="7428290" cy="4375421"/>
          </a:xfrm>
        </p:grpSpPr>
        <p:sp>
          <p:nvSpPr>
            <p:cNvPr id="99" name="Line 20"/>
            <p:cNvSpPr>
              <a:spLocks noChangeShapeType="1"/>
            </p:cNvSpPr>
            <p:nvPr/>
          </p:nvSpPr>
          <p:spPr bwMode="auto">
            <a:xfrm flipH="1">
              <a:off x="2906817" y="3893436"/>
              <a:ext cx="4762" cy="896815"/>
            </a:xfrm>
            <a:prstGeom prst="line">
              <a:avLst/>
            </a:prstGeom>
            <a:noFill/>
            <a:ln w="9525">
              <a:solidFill>
                <a:srgbClr val="000000">
                  <a:lumMod val="75000"/>
                  <a:lumOff val="25000"/>
                </a:srgbClr>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2F2F95"/>
                </a:solidFill>
                <a:effectLst/>
                <a:uLnTx/>
                <a:uFillTx/>
                <a:latin typeface="Calibri" panose="020F0502020204030204" pitchFamily="34" charset="0"/>
                <a:ea typeface="华文楷体" panose="02010600040101010101" pitchFamily="2" charset="-122"/>
              </a:endParaRPr>
            </a:p>
          </p:txBody>
        </p:sp>
        <p:sp>
          <p:nvSpPr>
            <p:cNvPr id="100" name="Rectangle 25"/>
            <p:cNvSpPr>
              <a:spLocks noChangeArrowheads="1"/>
            </p:cNvSpPr>
            <p:nvPr/>
          </p:nvSpPr>
          <p:spPr bwMode="auto">
            <a:xfrm>
              <a:off x="2640116" y="4218751"/>
              <a:ext cx="517525" cy="2520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01" name="Text Box 26"/>
            <p:cNvSpPr txBox="1">
              <a:spLocks noChangeArrowheads="1"/>
            </p:cNvSpPr>
            <p:nvPr/>
          </p:nvSpPr>
          <p:spPr bwMode="auto">
            <a:xfrm>
              <a:off x="2554391" y="4205564"/>
              <a:ext cx="552331"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46" b="0" i="0" u="none" strike="noStrike" kern="0" cap="none" spc="0" normalizeH="0" baseline="0" noProof="0">
                  <a:ln>
                    <a:noFill/>
                  </a:ln>
                  <a:solidFill>
                    <a:srgbClr val="2F2F95"/>
                  </a:solidFill>
                  <a:effectLst/>
                  <a:uLnTx/>
                  <a:uFillTx/>
                  <a:latin typeface="Calibri" panose="020F0502020204030204" pitchFamily="34" charset="0"/>
                  <a:ea typeface="华文楷体" panose="02010600040101010101" pitchFamily="2" charset="-122"/>
                </a:rPr>
                <a:t>RTT</a:t>
              </a:r>
            </a:p>
          </p:txBody>
        </p:sp>
        <p:sp>
          <p:nvSpPr>
            <p:cNvPr id="102" name="Line 19"/>
            <p:cNvSpPr>
              <a:spLocks noChangeShapeType="1"/>
            </p:cNvSpPr>
            <p:nvPr/>
          </p:nvSpPr>
          <p:spPr bwMode="auto">
            <a:xfrm flipH="1">
              <a:off x="2911579" y="2992226"/>
              <a:ext cx="6350" cy="895350"/>
            </a:xfrm>
            <a:prstGeom prst="line">
              <a:avLst/>
            </a:prstGeom>
            <a:noFill/>
            <a:ln w="9525">
              <a:solidFill>
                <a:srgbClr val="000000">
                  <a:lumMod val="75000"/>
                  <a:lumOff val="25000"/>
                </a:srgbClr>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2F2F95"/>
                </a:solidFill>
                <a:effectLst/>
                <a:uLnTx/>
                <a:uFillTx/>
                <a:latin typeface="Calibri" panose="020F0502020204030204" pitchFamily="34" charset="0"/>
                <a:ea typeface="华文楷体" panose="02010600040101010101" pitchFamily="2" charset="-122"/>
              </a:endParaRPr>
            </a:p>
          </p:txBody>
        </p:sp>
        <p:sp>
          <p:nvSpPr>
            <p:cNvPr id="103" name="Rectangle 22"/>
            <p:cNvSpPr>
              <a:spLocks noChangeArrowheads="1"/>
            </p:cNvSpPr>
            <p:nvPr/>
          </p:nvSpPr>
          <p:spPr bwMode="auto">
            <a:xfrm>
              <a:off x="2640116" y="3340986"/>
              <a:ext cx="517525" cy="2535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04" name="Text Box 23"/>
            <p:cNvSpPr txBox="1">
              <a:spLocks noChangeArrowheads="1"/>
            </p:cNvSpPr>
            <p:nvPr/>
          </p:nvSpPr>
          <p:spPr bwMode="auto">
            <a:xfrm>
              <a:off x="2578203" y="3307283"/>
              <a:ext cx="552331"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46" b="0" i="0" u="none" strike="noStrike" kern="0" cap="none" spc="0" normalizeH="0" baseline="0" noProof="0">
                  <a:ln>
                    <a:noFill/>
                  </a:ln>
                  <a:solidFill>
                    <a:srgbClr val="2F2F95"/>
                  </a:solidFill>
                  <a:effectLst/>
                  <a:uLnTx/>
                  <a:uFillTx/>
                  <a:latin typeface="Calibri" panose="020F0502020204030204" pitchFamily="34" charset="0"/>
                  <a:ea typeface="华文楷体" panose="02010600040101010101" pitchFamily="2" charset="-122"/>
                </a:rPr>
                <a:t>RTT</a:t>
              </a:r>
            </a:p>
          </p:txBody>
        </p:sp>
        <p:sp>
          <p:nvSpPr>
            <p:cNvPr id="105" name="Freeform 4"/>
            <p:cNvSpPr>
              <a:spLocks/>
            </p:cNvSpPr>
            <p:nvPr/>
          </p:nvSpPr>
          <p:spPr bwMode="auto">
            <a:xfrm>
              <a:off x="3175105" y="4355032"/>
              <a:ext cx="3198813" cy="756138"/>
            </a:xfrm>
            <a:custGeom>
              <a:avLst/>
              <a:gdLst>
                <a:gd name="T0" fmla="*/ 0 w 1679"/>
                <a:gd name="T1" fmla="*/ 2147483646 h 408"/>
                <a:gd name="T2" fmla="*/ 0 w 1679"/>
                <a:gd name="T3" fmla="*/ 2147483646 h 408"/>
                <a:gd name="T4" fmla="*/ 2147483646 w 1679"/>
                <a:gd name="T5" fmla="*/ 0 h 408"/>
                <a:gd name="T6" fmla="*/ 2147483646 w 1679"/>
                <a:gd name="T7" fmla="*/ 2147483646 h 408"/>
                <a:gd name="T8" fmla="*/ 0 w 1679"/>
                <a:gd name="T9" fmla="*/ 2147483646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9" h="408">
                  <a:moveTo>
                    <a:pt x="0" y="408"/>
                  </a:moveTo>
                  <a:lnTo>
                    <a:pt x="0" y="227"/>
                  </a:lnTo>
                  <a:lnTo>
                    <a:pt x="1679" y="0"/>
                  </a:lnTo>
                  <a:lnTo>
                    <a:pt x="1679" y="181"/>
                  </a:lnTo>
                  <a:lnTo>
                    <a:pt x="0" y="408"/>
                  </a:lnTo>
                  <a:close/>
                </a:path>
              </a:pathLst>
            </a:custGeom>
            <a:solidFill>
              <a:srgbClr val="333399">
                <a:lumMod val="20000"/>
                <a:lumOff val="8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pic>
          <p:nvPicPr>
            <p:cNvPr id="106" name="Picture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9267" y="1822849"/>
              <a:ext cx="895350" cy="1252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 name="Rectangle 6"/>
            <p:cNvSpPr>
              <a:spLocks noChangeArrowheads="1"/>
            </p:cNvSpPr>
            <p:nvPr/>
          </p:nvSpPr>
          <p:spPr bwMode="auto">
            <a:xfrm>
              <a:off x="5727065" y="1567870"/>
              <a:ext cx="1592152" cy="31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marL="0" marR="0" lvl="0" indent="0" algn="ctr" defTabSz="914400" eaLnBrk="1" fontAlgn="base" latinLnBrk="0" hangingPunct="1">
                <a:lnSpc>
                  <a:spcPct val="8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万维网服务器</a:t>
              </a:r>
            </a:p>
          </p:txBody>
        </p:sp>
        <p:sp>
          <p:nvSpPr>
            <p:cNvPr id="108" name="Rectangle 7"/>
            <p:cNvSpPr>
              <a:spLocks noChangeArrowheads="1"/>
            </p:cNvSpPr>
            <p:nvPr/>
          </p:nvSpPr>
          <p:spPr bwMode="auto">
            <a:xfrm>
              <a:off x="2519466" y="1638208"/>
              <a:ext cx="1354908" cy="3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27" tIns="41031" rIns="83527" bIns="41031">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万维网客户</a:t>
              </a:r>
            </a:p>
          </p:txBody>
        </p:sp>
        <p:pic>
          <p:nvPicPr>
            <p:cNvPr id="109" name="Picture 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17929" y="2092479"/>
              <a:ext cx="6064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 name="Line 9"/>
            <p:cNvSpPr>
              <a:spLocks noChangeShapeType="1"/>
            </p:cNvSpPr>
            <p:nvPr/>
          </p:nvSpPr>
          <p:spPr bwMode="auto">
            <a:xfrm>
              <a:off x="3176691" y="2920422"/>
              <a:ext cx="0" cy="2757854"/>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1" name="Text Box 10"/>
            <p:cNvSpPr txBox="1">
              <a:spLocks noChangeArrowheads="1"/>
            </p:cNvSpPr>
            <p:nvPr/>
          </p:nvSpPr>
          <p:spPr bwMode="auto">
            <a:xfrm>
              <a:off x="996320" y="2804656"/>
              <a:ext cx="1602939" cy="376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dirty="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发起 </a:t>
              </a:r>
              <a:r>
                <a:rPr kumimoji="1" lang="en-US" altLang="zh-CN" sz="1846" b="0" i="0" u="none" strike="noStrike" kern="0" cap="none" spc="0" normalizeH="0" baseline="0" noProof="0" dirty="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TCP </a:t>
              </a:r>
              <a:r>
                <a:rPr kumimoji="1" lang="zh-CN" altLang="en-US" sz="1846" b="0" i="0" u="none" strike="noStrike" kern="0" cap="none" spc="0" normalizeH="0" baseline="0" noProof="0" dirty="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连接</a:t>
              </a:r>
            </a:p>
          </p:txBody>
        </p:sp>
        <p:sp>
          <p:nvSpPr>
            <p:cNvPr id="112" name="Text Box 11"/>
            <p:cNvSpPr txBox="1">
              <a:spLocks noChangeArrowheads="1"/>
            </p:cNvSpPr>
            <p:nvPr/>
          </p:nvSpPr>
          <p:spPr bwMode="auto">
            <a:xfrm>
              <a:off x="916416" y="3673629"/>
              <a:ext cx="1699183"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HTTP </a:t>
              </a: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请求报文</a:t>
              </a:r>
            </a:p>
          </p:txBody>
        </p:sp>
        <p:sp>
          <p:nvSpPr>
            <p:cNvPr id="113" name="Line 12"/>
            <p:cNvSpPr>
              <a:spLocks noChangeShapeType="1"/>
            </p:cNvSpPr>
            <p:nvPr/>
          </p:nvSpPr>
          <p:spPr bwMode="auto">
            <a:xfrm>
              <a:off x="3176691" y="2992224"/>
              <a:ext cx="3198812" cy="419100"/>
            </a:xfrm>
            <a:prstGeom prst="line">
              <a:avLst/>
            </a:prstGeom>
            <a:noFill/>
            <a:ln w="38100">
              <a:solidFill>
                <a:srgbClr val="000000">
                  <a:lumMod val="75000"/>
                  <a:lumOff val="25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4" name="Line 13"/>
            <p:cNvSpPr>
              <a:spLocks noChangeShapeType="1"/>
            </p:cNvSpPr>
            <p:nvPr/>
          </p:nvSpPr>
          <p:spPr bwMode="auto">
            <a:xfrm flipH="1">
              <a:off x="3165579" y="3450890"/>
              <a:ext cx="3198813" cy="420565"/>
            </a:xfrm>
            <a:prstGeom prst="line">
              <a:avLst/>
            </a:prstGeom>
            <a:noFill/>
            <a:ln w="38100">
              <a:solidFill>
                <a:srgbClr val="000000">
                  <a:lumMod val="75000"/>
                  <a:lumOff val="25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5" name="Line 14"/>
            <p:cNvSpPr>
              <a:spLocks noChangeShapeType="1"/>
            </p:cNvSpPr>
            <p:nvPr/>
          </p:nvSpPr>
          <p:spPr bwMode="auto">
            <a:xfrm>
              <a:off x="3176691" y="3911022"/>
              <a:ext cx="3198812" cy="419100"/>
            </a:xfrm>
            <a:prstGeom prst="line">
              <a:avLst/>
            </a:prstGeom>
            <a:noFill/>
            <a:ln w="38100">
              <a:solidFill>
                <a:srgbClr val="000000">
                  <a:lumMod val="75000"/>
                  <a:lumOff val="25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6" name="Line 15"/>
            <p:cNvSpPr>
              <a:spLocks noChangeShapeType="1"/>
            </p:cNvSpPr>
            <p:nvPr/>
          </p:nvSpPr>
          <p:spPr bwMode="auto">
            <a:xfrm>
              <a:off x="2746479" y="2992224"/>
              <a:ext cx="430213" cy="0"/>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7" name="Line 16"/>
            <p:cNvSpPr>
              <a:spLocks noChangeShapeType="1"/>
            </p:cNvSpPr>
            <p:nvPr/>
          </p:nvSpPr>
          <p:spPr bwMode="auto">
            <a:xfrm>
              <a:off x="2752829" y="3887574"/>
              <a:ext cx="430213" cy="0"/>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8" name="Line 17"/>
            <p:cNvSpPr>
              <a:spLocks noChangeShapeType="1"/>
            </p:cNvSpPr>
            <p:nvPr/>
          </p:nvSpPr>
          <p:spPr bwMode="auto">
            <a:xfrm>
              <a:off x="2735366" y="5114101"/>
              <a:ext cx="430212" cy="0"/>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19" name="Line 18"/>
            <p:cNvSpPr>
              <a:spLocks noChangeShapeType="1"/>
            </p:cNvSpPr>
            <p:nvPr/>
          </p:nvSpPr>
          <p:spPr bwMode="auto">
            <a:xfrm>
              <a:off x="2735366" y="4778528"/>
              <a:ext cx="430212" cy="0"/>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20" name="Text Box 27"/>
            <p:cNvSpPr txBox="1">
              <a:spLocks noChangeArrowheads="1"/>
            </p:cNvSpPr>
            <p:nvPr/>
          </p:nvSpPr>
          <p:spPr bwMode="auto">
            <a:xfrm>
              <a:off x="6499329" y="4249526"/>
              <a:ext cx="1845377" cy="376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传输文档的时间</a:t>
              </a:r>
            </a:p>
          </p:txBody>
        </p:sp>
        <p:sp>
          <p:nvSpPr>
            <p:cNvPr id="121" name="Text Box 28"/>
            <p:cNvSpPr txBox="1">
              <a:spLocks noChangeArrowheads="1"/>
            </p:cNvSpPr>
            <p:nvPr/>
          </p:nvSpPr>
          <p:spPr bwMode="auto">
            <a:xfrm>
              <a:off x="1120792" y="4930929"/>
              <a:ext cx="1608133" cy="3763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整个文档收到</a:t>
              </a:r>
            </a:p>
          </p:txBody>
        </p:sp>
        <p:sp>
          <p:nvSpPr>
            <p:cNvPr id="122" name="AutoShape 29"/>
            <p:cNvSpPr>
              <a:spLocks noChangeArrowheads="1"/>
            </p:cNvSpPr>
            <p:nvPr/>
          </p:nvSpPr>
          <p:spPr bwMode="auto">
            <a:xfrm rot="-445727">
              <a:off x="4362554" y="4602682"/>
              <a:ext cx="950913" cy="252046"/>
            </a:xfrm>
            <a:prstGeom prst="leftArrow">
              <a:avLst>
                <a:gd name="adj1" fmla="val 50000"/>
                <a:gd name="adj2" fmla="val 87064"/>
              </a:avLst>
            </a:prstGeom>
            <a:solidFill>
              <a:srgbClr val="3333CC"/>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23" name="Line 30"/>
            <p:cNvSpPr>
              <a:spLocks noChangeShapeType="1"/>
            </p:cNvSpPr>
            <p:nvPr/>
          </p:nvSpPr>
          <p:spPr bwMode="auto">
            <a:xfrm>
              <a:off x="6365978" y="2916024"/>
              <a:ext cx="0" cy="2756389"/>
            </a:xfrm>
            <a:prstGeom prst="line">
              <a:avLst/>
            </a:prstGeom>
            <a:noFill/>
            <a:ln w="9525">
              <a:solidFill>
                <a:srgbClr val="000000">
                  <a:lumMod val="75000"/>
                  <a:lumOff val="25000"/>
                </a:srgbClr>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24" name="Text Box 31"/>
            <p:cNvSpPr txBox="1">
              <a:spLocks noChangeArrowheads="1"/>
            </p:cNvSpPr>
            <p:nvPr/>
          </p:nvSpPr>
          <p:spPr bwMode="auto">
            <a:xfrm>
              <a:off x="2868717" y="5566906"/>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时间</a:t>
              </a:r>
            </a:p>
          </p:txBody>
        </p:sp>
        <p:sp>
          <p:nvSpPr>
            <p:cNvPr id="125" name="Text Box 32"/>
            <p:cNvSpPr txBox="1">
              <a:spLocks noChangeArrowheads="1"/>
            </p:cNvSpPr>
            <p:nvPr/>
          </p:nvSpPr>
          <p:spPr bwMode="auto">
            <a:xfrm>
              <a:off x="6050066" y="5566906"/>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时间</a:t>
              </a:r>
            </a:p>
          </p:txBody>
        </p:sp>
        <p:sp>
          <p:nvSpPr>
            <p:cNvPr id="126" name="Text Box 33"/>
            <p:cNvSpPr txBox="1">
              <a:spLocks noChangeArrowheads="1"/>
            </p:cNvSpPr>
            <p:nvPr/>
          </p:nvSpPr>
          <p:spPr bwMode="auto">
            <a:xfrm rot="21159151">
              <a:off x="3702669" y="4200545"/>
              <a:ext cx="1699183" cy="37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HTTP </a:t>
              </a:r>
              <a:r>
                <a:rPr kumimoji="1"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rPr>
                <a:t>响应报文</a:t>
              </a:r>
            </a:p>
          </p:txBody>
        </p:sp>
        <p:sp>
          <p:nvSpPr>
            <p:cNvPr id="127" name="AutoShape 34"/>
            <p:cNvSpPr>
              <a:spLocks/>
            </p:cNvSpPr>
            <p:nvPr/>
          </p:nvSpPr>
          <p:spPr bwMode="auto">
            <a:xfrm>
              <a:off x="6412016" y="4335984"/>
              <a:ext cx="87312" cy="337038"/>
            </a:xfrm>
            <a:prstGeom prst="rightBracket">
              <a:avLst>
                <a:gd name="adj" fmla="val 34849"/>
              </a:avLst>
            </a:prstGeom>
            <a:noFill/>
            <a:ln w="9525">
              <a:solidFill>
                <a:srgbClr val="33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sp>
          <p:nvSpPr>
            <p:cNvPr id="128" name="Line 35"/>
            <p:cNvSpPr>
              <a:spLocks noChangeShapeType="1"/>
            </p:cNvSpPr>
            <p:nvPr/>
          </p:nvSpPr>
          <p:spPr bwMode="auto">
            <a:xfrm>
              <a:off x="6499329" y="4504501"/>
              <a:ext cx="857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46" b="0" i="0" u="none" strike="noStrike" kern="0" cap="none" spc="0" normalizeH="0" baseline="0" noProof="0">
                <a:ln>
                  <a:noFill/>
                </a:ln>
                <a:solidFill>
                  <a:srgbClr val="000000">
                    <a:lumMod val="75000"/>
                    <a:lumOff val="25000"/>
                  </a:srgbClr>
                </a:solidFill>
                <a:effectLst/>
                <a:uLnTx/>
                <a:uFillTx/>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219129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up)">
                                      <p:cBhvr>
                                        <p:cTn id="11" dur="500"/>
                                        <p:tgtEl>
                                          <p:spTgt spid="9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dissolv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4720690"/>
          </a:xfrm>
        </p:spPr>
        <p:txBody>
          <a:bodyPr/>
          <a:lstStyle/>
          <a:p>
            <a:r>
              <a:rPr lang="en-US" altLang="zh-CN" sz="2000" dirty="0"/>
              <a:t>HTTP/1.1</a:t>
            </a:r>
            <a:r>
              <a:rPr lang="zh-CN" altLang="en-US" sz="2000" dirty="0"/>
              <a:t>使用持续连接 </a:t>
            </a:r>
            <a:r>
              <a:rPr lang="en-US" altLang="zh-CN" sz="2000" dirty="0"/>
              <a:t>(persistent connection)</a:t>
            </a:r>
            <a:r>
              <a:rPr lang="zh-CN" altLang="en-US" sz="2000" dirty="0"/>
              <a:t>减小响应时间</a:t>
            </a:r>
          </a:p>
          <a:p>
            <a:pPr lvl="1">
              <a:lnSpc>
                <a:spcPct val="150000"/>
              </a:lnSpc>
            </a:pPr>
            <a:r>
              <a:rPr lang="en-US" altLang="zh-CN" sz="1600" dirty="0"/>
              <a:t>Web</a:t>
            </a:r>
            <a:r>
              <a:rPr lang="zh-CN" altLang="en-US" sz="1600" dirty="0"/>
              <a:t>服务器在发送响应后的一段时间内保持这条连接，使同一个客户 </a:t>
            </a:r>
            <a:r>
              <a:rPr lang="en-US" altLang="zh-CN" sz="1600" dirty="0"/>
              <a:t>(</a:t>
            </a:r>
            <a:r>
              <a:rPr lang="zh-CN" altLang="en-US" sz="1600" dirty="0"/>
              <a:t>浏览器</a:t>
            </a:r>
            <a:r>
              <a:rPr lang="en-US" altLang="zh-CN" sz="1600" dirty="0"/>
              <a:t>)</a:t>
            </a:r>
            <a:r>
              <a:rPr lang="zh-CN" altLang="en-US" sz="1600" dirty="0"/>
              <a:t>和该服务器可以继续在这条连接上传送后续的 </a:t>
            </a:r>
            <a:r>
              <a:rPr lang="en-US" altLang="zh-CN" sz="1600" dirty="0"/>
              <a:t>HTTP </a:t>
            </a:r>
            <a:r>
              <a:rPr lang="zh-CN" altLang="en-US" sz="1600" dirty="0"/>
              <a:t>请求报文和响应报文</a:t>
            </a:r>
            <a:endParaRPr lang="en-US" altLang="zh-CN" sz="1600" dirty="0"/>
          </a:p>
          <a:p>
            <a:r>
              <a:rPr lang="zh-CN" altLang="en-US" sz="2000" dirty="0"/>
              <a:t>两种工作方式</a:t>
            </a:r>
            <a:endParaRPr lang="en-US" altLang="zh-CN" sz="2000" dirty="0"/>
          </a:p>
          <a:p>
            <a:pPr lvl="1">
              <a:lnSpc>
                <a:spcPct val="150000"/>
              </a:lnSpc>
            </a:pPr>
            <a:r>
              <a:rPr lang="zh-CN" altLang="en-US" sz="1600" dirty="0"/>
              <a:t>非流水线方式：客户在收到前一个响应后才能发出下一个请求</a:t>
            </a:r>
            <a:endParaRPr lang="en-US" altLang="zh-CN" sz="1600" dirty="0"/>
          </a:p>
          <a:p>
            <a:pPr lvl="2">
              <a:lnSpc>
                <a:spcPct val="150000"/>
              </a:lnSpc>
            </a:pPr>
            <a:r>
              <a:rPr lang="zh-CN" altLang="en-US" sz="1600" dirty="0"/>
              <a:t>比非持续连接的两倍 </a:t>
            </a:r>
            <a:r>
              <a:rPr lang="en-US" altLang="zh-CN" sz="1600" dirty="0"/>
              <a:t>RTT </a:t>
            </a:r>
            <a:r>
              <a:rPr lang="zh-CN" altLang="en-US" sz="1600" dirty="0"/>
              <a:t>的开销节省了建立 </a:t>
            </a:r>
            <a:r>
              <a:rPr lang="en-US" altLang="zh-CN" sz="1600" dirty="0"/>
              <a:t>TCP </a:t>
            </a:r>
            <a:r>
              <a:rPr lang="zh-CN" altLang="en-US" sz="1600" dirty="0"/>
              <a:t>连接所需的一个 </a:t>
            </a:r>
            <a:r>
              <a:rPr lang="en-US" altLang="zh-CN" sz="1600" dirty="0"/>
              <a:t>RTT </a:t>
            </a:r>
            <a:r>
              <a:rPr lang="zh-CN" altLang="en-US" sz="1600" dirty="0"/>
              <a:t>时间</a:t>
            </a:r>
            <a:endParaRPr lang="en-US" altLang="zh-CN" sz="1600" dirty="0"/>
          </a:p>
          <a:p>
            <a:pPr lvl="2">
              <a:lnSpc>
                <a:spcPct val="150000"/>
              </a:lnSpc>
            </a:pPr>
            <a:r>
              <a:rPr lang="zh-CN" altLang="en-US" sz="1600" dirty="0"/>
              <a:t>但服务器在发送完一个对象后，其 </a:t>
            </a:r>
            <a:r>
              <a:rPr lang="en-US" altLang="zh-CN" sz="1600" dirty="0"/>
              <a:t>TCP </a:t>
            </a:r>
            <a:r>
              <a:rPr lang="zh-CN" altLang="en-US" sz="1600" dirty="0"/>
              <a:t>连接就处于空闲状态，浪费了服务器资源</a:t>
            </a:r>
          </a:p>
          <a:p>
            <a:pPr lvl="1">
              <a:lnSpc>
                <a:spcPct val="150000"/>
              </a:lnSpc>
            </a:pPr>
            <a:r>
              <a:rPr lang="zh-CN" altLang="en-US" sz="1600" dirty="0"/>
              <a:t>流水线方式：客户在收到 </a:t>
            </a:r>
            <a:r>
              <a:rPr lang="en-US" altLang="zh-CN" sz="1600" dirty="0"/>
              <a:t>HTTP </a:t>
            </a:r>
            <a:r>
              <a:rPr lang="zh-CN" altLang="en-US" sz="1600" dirty="0"/>
              <a:t>的响应报文之前就能够接着发送新的请求报文</a:t>
            </a:r>
            <a:endParaRPr lang="en-US" altLang="zh-CN" sz="1600" dirty="0"/>
          </a:p>
          <a:p>
            <a:pPr lvl="2">
              <a:lnSpc>
                <a:spcPct val="150000"/>
              </a:lnSpc>
            </a:pPr>
            <a:r>
              <a:rPr lang="zh-CN" altLang="en-US" sz="1600" dirty="0"/>
              <a:t>一个接一个的请求报文到达服务器后，服务器就可连续发回响应报文</a:t>
            </a:r>
            <a:endParaRPr lang="en-US" altLang="zh-CN" sz="1600" dirty="0"/>
          </a:p>
          <a:p>
            <a:pPr lvl="2">
              <a:lnSpc>
                <a:spcPct val="150000"/>
              </a:lnSpc>
            </a:pPr>
            <a:r>
              <a:rPr lang="zh-CN" altLang="en-US" sz="1600" dirty="0"/>
              <a:t>使用流水线方式时，客户访问所有的对象只需花费一个 </a:t>
            </a:r>
            <a:r>
              <a:rPr lang="en-US" altLang="zh-CN" sz="1600" dirty="0"/>
              <a:t>RTT</a:t>
            </a:r>
            <a:r>
              <a:rPr lang="zh-CN" altLang="en-US" sz="1600" dirty="0"/>
              <a:t>时间，使 </a:t>
            </a:r>
            <a:r>
              <a:rPr lang="en-US" altLang="zh-CN" sz="1600" dirty="0"/>
              <a:t>TCP </a:t>
            </a:r>
            <a:r>
              <a:rPr lang="zh-CN" altLang="en-US" sz="1600" dirty="0"/>
              <a:t>连接中的空闲时间减少，提高了下载文档效率</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grpSp>
        <p:nvGrpSpPr>
          <p:cNvPr id="15" name="组合 14"/>
          <p:cNvGrpSpPr/>
          <p:nvPr/>
        </p:nvGrpSpPr>
        <p:grpSpPr>
          <a:xfrm>
            <a:off x="1371720" y="4487333"/>
            <a:ext cx="7501347" cy="1625596"/>
            <a:chOff x="1371720" y="4487333"/>
            <a:chExt cx="7501347" cy="1625596"/>
          </a:xfrm>
        </p:grpSpPr>
        <p:cxnSp>
          <p:nvCxnSpPr>
            <p:cNvPr id="6" name="直接连接符 5"/>
            <p:cNvCxnSpPr/>
            <p:nvPr/>
          </p:nvCxnSpPr>
          <p:spPr>
            <a:xfrm>
              <a:off x="6891867" y="4487333"/>
              <a:ext cx="1778000" cy="3386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315200" y="5723467"/>
              <a:ext cx="15578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371720" y="6112929"/>
              <a:ext cx="155786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12608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ssolve">
                                      <p:cBhvr>
                                        <p:cTn id="31" dur="500"/>
                                        <p:tgtEl>
                                          <p:spTgt spid="3">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dissolv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370712" cy="2648050"/>
          </a:xfrm>
        </p:spPr>
        <p:txBody>
          <a:bodyPr/>
          <a:lstStyle/>
          <a:p>
            <a:r>
              <a:rPr lang="zh-CN" altLang="en-US" dirty="0"/>
              <a:t>代理服务器 </a:t>
            </a:r>
            <a:r>
              <a:rPr lang="en-US" altLang="zh-CN" dirty="0"/>
              <a:t>(proxy server) </a:t>
            </a:r>
            <a:r>
              <a:rPr lang="zh-CN" altLang="en-US" dirty="0"/>
              <a:t>，又称 </a:t>
            </a:r>
            <a:r>
              <a:rPr lang="en-US" altLang="zh-CN" dirty="0"/>
              <a:t>Web cache</a:t>
            </a:r>
          </a:p>
          <a:p>
            <a:pPr lvl="1">
              <a:lnSpc>
                <a:spcPct val="150000"/>
              </a:lnSpc>
            </a:pPr>
            <a:r>
              <a:rPr lang="zh-CN" altLang="en-US" sz="1600" dirty="0"/>
              <a:t>把最近的一些请求和响应暂存在本地磁盘中，当与暂时存放的请求相同的新请求到达时，万维网高速缓存就把暂存的响应发送出去，而不需要按 </a:t>
            </a:r>
            <a:r>
              <a:rPr lang="en-US" altLang="zh-CN" sz="1600" dirty="0"/>
              <a:t>URL </a:t>
            </a:r>
            <a:r>
              <a:rPr lang="zh-CN" altLang="en-US" sz="1600" dirty="0"/>
              <a:t>的地址再去互联网访问该资源</a:t>
            </a:r>
            <a:endParaRPr lang="en-US" altLang="zh-CN" sz="1600" dirty="0"/>
          </a:p>
          <a:p>
            <a:pPr lvl="1">
              <a:lnSpc>
                <a:spcPct val="150000"/>
              </a:lnSpc>
            </a:pPr>
            <a:r>
              <a:rPr lang="en-US" altLang="zh-CN" sz="1600" dirty="0"/>
              <a:t>Web</a:t>
            </a:r>
            <a:r>
              <a:rPr lang="zh-CN" altLang="en-US" sz="1600" dirty="0"/>
              <a:t>缓存不仅可减少网络流量，同时提升传输性能</a:t>
            </a:r>
            <a:endParaRPr lang="en-US" altLang="zh-CN" sz="1600" dirty="0"/>
          </a:p>
          <a:p>
            <a:pPr lvl="2">
              <a:lnSpc>
                <a:spcPct val="150000"/>
              </a:lnSpc>
            </a:pPr>
            <a:r>
              <a:rPr lang="zh-CN" altLang="en-US" sz="1600" dirty="0"/>
              <a:t>互联网访问服从</a:t>
            </a:r>
            <a:r>
              <a:rPr lang="en-US" altLang="zh-CN" sz="1600" dirty="0" err="1"/>
              <a:t>Zipf</a:t>
            </a:r>
            <a:r>
              <a:rPr lang="zh-CN" altLang="en-US" sz="1600" dirty="0"/>
              <a:t>分布，即对少数资源的请求占据了绝大部分的流量</a:t>
            </a:r>
          </a:p>
          <a:p>
            <a:pPr lvl="1">
              <a:lnSpc>
                <a:spcPct val="150000"/>
              </a:lnSpc>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980384208"/>
              </p:ext>
            </p:extLst>
          </p:nvPr>
        </p:nvGraphicFramePr>
        <p:xfrm>
          <a:off x="1889138" y="4088158"/>
          <a:ext cx="5676433" cy="2617441"/>
        </p:xfrm>
        <a:graphic>
          <a:graphicData uri="http://schemas.openxmlformats.org/presentationml/2006/ole">
            <mc:AlternateContent xmlns:mc="http://schemas.openxmlformats.org/markup-compatibility/2006">
              <mc:Choice xmlns:v="urn:schemas-microsoft-com:vml" Requires="v">
                <p:oleObj spid="_x0000_s16401" name="Visio" r:id="rId5" imgW="4543645" imgH="2490137" progId="Visio.Drawing.11">
                  <p:embed/>
                </p:oleObj>
              </mc:Choice>
              <mc:Fallback>
                <p:oleObj name="Visio" r:id="rId5" imgW="4543645" imgH="2490137" progId="Visio.Drawing.11">
                  <p:embed/>
                  <p:pic>
                    <p:nvPicPr>
                      <p:cNvPr id="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38" y="4088158"/>
                        <a:ext cx="5676433" cy="2617441"/>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50338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103956"/>
          </a:xfrm>
        </p:spPr>
        <p:txBody>
          <a:bodyPr/>
          <a:lstStyle/>
          <a:p>
            <a:r>
              <a:rPr lang="zh-CN" altLang="en-US" dirty="0"/>
              <a:t>代理服务器 </a:t>
            </a:r>
            <a:r>
              <a:rPr lang="en-US" altLang="zh-CN" dirty="0"/>
              <a:t>(proxy server) </a:t>
            </a:r>
            <a:r>
              <a:rPr lang="zh-CN" altLang="en-US" dirty="0"/>
              <a:t>，又称 </a:t>
            </a:r>
            <a:r>
              <a:rPr lang="en-US" altLang="zh-CN" dirty="0"/>
              <a:t>Web</a:t>
            </a:r>
            <a:r>
              <a:rPr lang="zh-CN" altLang="en-US" dirty="0"/>
              <a:t>缓存 </a:t>
            </a:r>
            <a:r>
              <a:rPr lang="en-US" altLang="zh-CN" dirty="0"/>
              <a:t>(Web cache)</a:t>
            </a:r>
          </a:p>
          <a:p>
            <a:pPr lvl="1">
              <a:lnSpc>
                <a:spcPct val="150000"/>
              </a:lnSpc>
            </a:pPr>
            <a:r>
              <a:rPr lang="zh-CN" altLang="en-US" sz="1800" dirty="0"/>
              <a:t>没有使用</a:t>
            </a:r>
            <a:r>
              <a:rPr lang="en-US" altLang="zh-CN" sz="1800" dirty="0"/>
              <a:t>Web</a:t>
            </a:r>
            <a:r>
              <a:rPr lang="zh-CN" altLang="en-US" sz="1800" dirty="0"/>
              <a:t>缓存时</a:t>
            </a:r>
            <a:endParaRPr lang="en-US" altLang="zh-CN" sz="1800" dirty="0"/>
          </a:p>
          <a:p>
            <a:pPr lvl="1">
              <a:lnSpc>
                <a:spcPct val="150000"/>
              </a:lnSpc>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18</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extLst>
                <p:ext uri="{D42A27DB-BD31-4B8C-83A1-F6EECF244321}">
                  <p14:modId xmlns:p14="http://schemas.microsoft.com/office/powerpoint/2010/main" val="2866072225"/>
                </p:ext>
              </p:extLst>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9275" name="VISIO" r:id="rId5" imgW="1687068" imgH="964692" progId="Visio.Drawing.11">
                    <p:embed/>
                  </p:oleObj>
                </mc:Choice>
                <mc:Fallback>
                  <p:oleObj name="VISIO" r:id="rId5" imgW="1687068" imgH="964692" progId="Visio.Drawing.11">
                    <p:embed/>
                    <p:pic>
                      <p:nvPicPr>
                        <p:cNvPr id="0" name="Picture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源服务器</a:t>
              </a: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909" name="Freeform 316"/>
          <p:cNvSpPr>
            <a:spLocks/>
          </p:cNvSpPr>
          <p:nvPr/>
        </p:nvSpPr>
        <p:spPr bwMode="auto">
          <a:xfrm>
            <a:off x="3823405" y="3691408"/>
            <a:ext cx="4638675" cy="1072662"/>
          </a:xfrm>
          <a:custGeom>
            <a:avLst/>
            <a:gdLst>
              <a:gd name="T0" fmla="*/ 0 w 2922"/>
              <a:gd name="T1" fmla="*/ 2147483646 h 732"/>
              <a:gd name="T2" fmla="*/ 2147483646 w 2922"/>
              <a:gd name="T3" fmla="*/ 2147483646 h 732"/>
              <a:gd name="T4" fmla="*/ 2147483646 w 2922"/>
              <a:gd name="T5" fmla="*/ 2147483646 h 732"/>
              <a:gd name="T6" fmla="*/ 2147483646 w 2922"/>
              <a:gd name="T7" fmla="*/ 2147483646 h 732"/>
              <a:gd name="T8" fmla="*/ 2147483646 w 2922"/>
              <a:gd name="T9" fmla="*/ 0 h 7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910" name="组合 909"/>
          <p:cNvGrpSpPr/>
          <p:nvPr/>
        </p:nvGrpSpPr>
        <p:grpSpPr>
          <a:xfrm>
            <a:off x="900818" y="3544871"/>
            <a:ext cx="2598736" cy="1875691"/>
            <a:chOff x="900818" y="3309737"/>
            <a:chExt cx="2598736" cy="1875691"/>
          </a:xfrm>
        </p:grpSpPr>
        <p:sp>
          <p:nvSpPr>
            <p:cNvPr id="911" name="Freeform 320"/>
            <p:cNvSpPr>
              <a:spLocks/>
            </p:cNvSpPr>
            <p:nvPr/>
          </p:nvSpPr>
          <p:spPr bwMode="auto">
            <a:xfrm>
              <a:off x="1512005" y="3309737"/>
              <a:ext cx="1971675" cy="1071197"/>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12" name="Freeform 321"/>
            <p:cNvSpPr>
              <a:spLocks/>
            </p:cNvSpPr>
            <p:nvPr/>
          </p:nvSpPr>
          <p:spPr bwMode="auto">
            <a:xfrm>
              <a:off x="1683454" y="4024843"/>
              <a:ext cx="1712913" cy="446943"/>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13" name="Freeform 322"/>
            <p:cNvSpPr>
              <a:spLocks/>
            </p:cNvSpPr>
            <p:nvPr/>
          </p:nvSpPr>
          <p:spPr bwMode="auto">
            <a:xfrm>
              <a:off x="900818" y="4523074"/>
              <a:ext cx="2536825" cy="35169"/>
            </a:xfrm>
            <a:custGeom>
              <a:avLst/>
              <a:gdLst>
                <a:gd name="T0" fmla="*/ 0 w 1344"/>
                <a:gd name="T1" fmla="*/ 2147483646 h 17"/>
                <a:gd name="T2" fmla="*/ 2147483646 w 1344"/>
                <a:gd name="T3" fmla="*/ 0 h 17"/>
                <a:gd name="T4" fmla="*/ 0 60000 65536"/>
                <a:gd name="T5" fmla="*/ 0 60000 65536"/>
              </a:gdLst>
              <a:ahLst/>
              <a:cxnLst>
                <a:cxn ang="T4">
                  <a:pos x="T0" y="T1"/>
                </a:cxn>
                <a:cxn ang="T5">
                  <a:pos x="T2" y="T3"/>
                </a:cxn>
              </a:cxnLst>
              <a:rect l="0" t="0" r="r" b="b"/>
              <a:pathLst>
                <a:path w="1344" h="17">
                  <a:moveTo>
                    <a:pt x="0" y="17"/>
                  </a:moveTo>
                  <a:cubicBezTo>
                    <a:pt x="224" y="14"/>
                    <a:pt x="1064" y="4"/>
                    <a:pt x="1344" y="0"/>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14" name="Freeform 323"/>
            <p:cNvSpPr>
              <a:spLocks/>
            </p:cNvSpPr>
            <p:nvPr/>
          </p:nvSpPr>
          <p:spPr bwMode="auto">
            <a:xfrm>
              <a:off x="1512004" y="4587551"/>
              <a:ext cx="1987550" cy="597877"/>
            </a:xfrm>
            <a:custGeom>
              <a:avLst/>
              <a:gdLst>
                <a:gd name="T0" fmla="*/ 0 w 1052"/>
                <a:gd name="T1" fmla="*/ 2147483646 h 304"/>
                <a:gd name="T2" fmla="*/ 2147483646 w 1052"/>
                <a:gd name="T3" fmla="*/ 0 h 304"/>
                <a:gd name="T4" fmla="*/ 0 60000 65536"/>
                <a:gd name="T5" fmla="*/ 0 60000 65536"/>
              </a:gdLst>
              <a:ahLst/>
              <a:cxnLst>
                <a:cxn ang="T4">
                  <a:pos x="T0" y="T1"/>
                </a:cxn>
                <a:cxn ang="T5">
                  <a:pos x="T2" y="T3"/>
                </a:cxn>
              </a:cxnLst>
              <a:rect l="0" t="0" r="r" b="b"/>
              <a:pathLst>
                <a:path w="1052" h="304">
                  <a:moveTo>
                    <a:pt x="0" y="304"/>
                  </a:moveTo>
                  <a:cubicBezTo>
                    <a:pt x="175" y="253"/>
                    <a:pt x="833" y="63"/>
                    <a:pt x="1052" y="0"/>
                  </a:cubicBezTo>
                </a:path>
              </a:pathLst>
            </a:custGeom>
            <a:noFill/>
            <a:ln w="38100" cmpd="sng">
              <a:solidFill>
                <a:srgbClr val="FF0000"/>
              </a:solidFill>
              <a:round/>
              <a:headEnd type="triangl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nvGrpSpPr>
          <p:cNvPr id="915" name="Group 330"/>
          <p:cNvGrpSpPr>
            <a:grpSpLocks/>
          </p:cNvGrpSpPr>
          <p:nvPr/>
        </p:nvGrpSpPr>
        <p:grpSpPr bwMode="auto">
          <a:xfrm>
            <a:off x="3535273" y="4979862"/>
            <a:ext cx="3611563" cy="1439009"/>
            <a:chOff x="2197" y="2750"/>
            <a:chExt cx="2275" cy="982"/>
          </a:xfrm>
        </p:grpSpPr>
        <p:sp>
          <p:nvSpPr>
            <p:cNvPr id="916" name="Text Box 328"/>
            <p:cNvSpPr txBox="1">
              <a:spLocks noChangeArrowheads="1"/>
            </p:cNvSpPr>
            <p:nvPr/>
          </p:nvSpPr>
          <p:spPr bwMode="auto">
            <a:xfrm>
              <a:off x="2197" y="3249"/>
              <a:ext cx="2275"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zh-CN" altLang="en-US" sz="2000" dirty="0">
                  <a:solidFill>
                    <a:srgbClr val="000099"/>
                  </a:solidFill>
                  <a:latin typeface="Calibri" panose="020F0502020204030204" pitchFamily="34" charset="0"/>
                  <a:ea typeface="华文楷体" panose="02010600040101010101" pitchFamily="2" charset="-122"/>
                </a:rPr>
                <a:t>所有</a:t>
              </a:r>
              <a:r>
                <a:rPr lang="en-US" altLang="zh-CN" sz="2000" dirty="0">
                  <a:solidFill>
                    <a:srgbClr val="000099"/>
                  </a:solidFill>
                  <a:latin typeface="Calibri" panose="020F0502020204030204" pitchFamily="34" charset="0"/>
                  <a:ea typeface="华文楷体" panose="02010600040101010101" pitchFamily="2" charset="-122"/>
                </a:rPr>
                <a:t>Web</a:t>
              </a:r>
              <a:r>
                <a:rPr lang="zh-CN" altLang="en-US" sz="2000" dirty="0">
                  <a:solidFill>
                    <a:srgbClr val="000099"/>
                  </a:solidFill>
                  <a:latin typeface="Calibri" panose="020F0502020204030204" pitchFamily="34" charset="0"/>
                  <a:ea typeface="华文楷体" panose="02010600040101010101" pitchFamily="2" charset="-122"/>
                </a:rPr>
                <a:t>流量都经过这条链路</a:t>
              </a:r>
              <a:endParaRPr lang="en-US" altLang="zh-CN" sz="2000" dirty="0">
                <a:solidFill>
                  <a:srgbClr val="000099"/>
                </a:solidFill>
                <a:latin typeface="Calibri" panose="020F0502020204030204" pitchFamily="34" charset="0"/>
                <a:ea typeface="华文楷体" panose="02010600040101010101" pitchFamily="2" charset="-122"/>
              </a:endParaRPr>
            </a:p>
            <a:p>
              <a:pPr algn="ctr" fontAlgn="base">
                <a:spcBef>
                  <a:spcPct val="0"/>
                </a:spcBef>
                <a:spcAft>
                  <a:spcPct val="0"/>
                </a:spcAft>
              </a:pPr>
              <a:r>
                <a:rPr lang="zh-CN" altLang="en-US" sz="2000" dirty="0">
                  <a:solidFill>
                    <a:srgbClr val="000099"/>
                  </a:solidFill>
                  <a:latin typeface="Calibri" panose="020F0502020204030204" pitchFamily="34" charset="0"/>
                  <a:ea typeface="华文楷体" panose="02010600040101010101" pitchFamily="2" charset="-122"/>
                </a:rPr>
                <a:t>其中有大量重复流量 </a:t>
              </a:r>
              <a:r>
                <a:rPr lang="en-US" altLang="zh-CN" sz="2000" dirty="0">
                  <a:solidFill>
                    <a:srgbClr val="000099"/>
                  </a:solidFill>
                  <a:latin typeface="Calibri" panose="020F0502020204030204" pitchFamily="34" charset="0"/>
                  <a:ea typeface="华文楷体" panose="02010600040101010101" pitchFamily="2" charset="-122"/>
                </a:rPr>
                <a:t>(</a:t>
              </a:r>
              <a:r>
                <a:rPr lang="en-US" altLang="zh-CN" sz="2000" dirty="0" err="1">
                  <a:solidFill>
                    <a:srgbClr val="000099"/>
                  </a:solidFill>
                  <a:latin typeface="Calibri" panose="020F0502020204030204" pitchFamily="34" charset="0"/>
                  <a:ea typeface="华文楷体" panose="02010600040101010101" pitchFamily="2" charset="-122"/>
                </a:rPr>
                <a:t>Zipf</a:t>
              </a:r>
              <a:r>
                <a:rPr lang="zh-CN" altLang="en-US" sz="2000" dirty="0">
                  <a:solidFill>
                    <a:srgbClr val="000099"/>
                  </a:solidFill>
                  <a:latin typeface="Calibri" panose="020F0502020204030204" pitchFamily="34" charset="0"/>
                  <a:ea typeface="华文楷体" panose="02010600040101010101" pitchFamily="2" charset="-122"/>
                </a:rPr>
                <a:t>分布</a:t>
              </a:r>
              <a:r>
                <a:rPr lang="en-US" altLang="zh-CN" sz="2000" dirty="0">
                  <a:solidFill>
                    <a:srgbClr val="000099"/>
                  </a:solidFill>
                  <a:latin typeface="Calibri" panose="020F0502020204030204" pitchFamily="34" charset="0"/>
                  <a:ea typeface="华文楷体" panose="02010600040101010101" pitchFamily="2" charset="-122"/>
                </a:rPr>
                <a:t>)</a:t>
              </a:r>
              <a:endParaRPr lang="zh-CN" altLang="en-US" sz="2000" dirty="0">
                <a:solidFill>
                  <a:srgbClr val="000099"/>
                </a:solidFill>
                <a:latin typeface="Calibri" panose="020F0502020204030204" pitchFamily="34" charset="0"/>
                <a:ea typeface="华文楷体" panose="02010600040101010101" pitchFamily="2" charset="-122"/>
              </a:endParaRPr>
            </a:p>
          </p:txBody>
        </p:sp>
        <p:sp>
          <p:nvSpPr>
            <p:cNvPr id="917" name="Line 329"/>
            <p:cNvSpPr>
              <a:spLocks noChangeShapeType="1"/>
            </p:cNvSpPr>
            <p:nvPr/>
          </p:nvSpPr>
          <p:spPr bwMode="auto">
            <a:xfrm flipV="1">
              <a:off x="3334" y="2750"/>
              <a:ext cx="0" cy="465"/>
            </a:xfrm>
            <a:prstGeom prst="line">
              <a:avLst/>
            </a:prstGeom>
            <a:noFill/>
            <a:ln w="698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000">
                <a:solidFill>
                  <a:srgbClr val="000099"/>
                </a:solidFill>
                <a:latin typeface="Calibri" panose="020F0502020204030204" pitchFamily="34" charset="0"/>
                <a:ea typeface="华文楷体" panose="02010600040101010101" pitchFamily="2" charset="-122"/>
              </a:endParaRPr>
            </a:p>
          </p:txBody>
        </p:sp>
      </p:grpSp>
      <p:grpSp>
        <p:nvGrpSpPr>
          <p:cNvPr id="918" name="Group 327"/>
          <p:cNvGrpSpPr>
            <a:grpSpLocks/>
          </p:cNvGrpSpPr>
          <p:nvPr/>
        </p:nvGrpSpPr>
        <p:grpSpPr bwMode="auto">
          <a:xfrm>
            <a:off x="5068899" y="3221462"/>
            <a:ext cx="1370012" cy="662354"/>
            <a:chOff x="2981" y="1888"/>
            <a:chExt cx="863" cy="452"/>
          </a:xfrm>
        </p:grpSpPr>
        <p:sp>
          <p:nvSpPr>
            <p:cNvPr id="919" name="AutoShape 318"/>
            <p:cNvSpPr>
              <a:spLocks noChangeArrowheads="1"/>
            </p:cNvSpPr>
            <p:nvPr/>
          </p:nvSpPr>
          <p:spPr bwMode="auto">
            <a:xfrm>
              <a:off x="2981" y="1888"/>
              <a:ext cx="863" cy="452"/>
            </a:xfrm>
            <a:prstGeom prst="wedgeRoundRectCallout">
              <a:avLst>
                <a:gd name="adj1" fmla="val -89051"/>
                <a:gd name="adj2" fmla="val 144468"/>
                <a:gd name="adj3" fmla="val 16667"/>
              </a:avLst>
            </a:prstGeom>
            <a:solidFill>
              <a:srgbClr val="FFFF99"/>
            </a:solidFill>
            <a:ln w="9525">
              <a:solidFill>
                <a:srgbClr val="000000"/>
              </a:solidFill>
              <a:miter lim="800000"/>
              <a:headEnd/>
              <a:tailEnd/>
            </a:ln>
            <a:effectLst>
              <a:outerShdw dist="35921" dir="2700000" algn="ctr" rotWithShape="0">
                <a:srgbClr val="1C1C1C"/>
              </a:outer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954"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20" name="Rectangle 319"/>
            <p:cNvSpPr>
              <a:spLocks noChangeArrowheads="1"/>
            </p:cNvSpPr>
            <p:nvPr/>
          </p:nvSpPr>
          <p:spPr bwMode="auto">
            <a:xfrm>
              <a:off x="3016" y="1906"/>
              <a:ext cx="74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这条链路上</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1846"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rPr>
                <a:t>的时延很大</a:t>
              </a:r>
            </a:p>
          </p:txBody>
        </p:sp>
      </p:grpSp>
    </p:spTree>
    <p:custDataLst>
      <p:tags r:id="rId2"/>
    </p:custDataLst>
    <p:extLst>
      <p:ext uri="{BB962C8B-B14F-4D97-AF65-F5344CB8AC3E}">
        <p14:creationId xmlns:p14="http://schemas.microsoft.com/office/powerpoint/2010/main" val="12545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08"/>
                                        </p:tgtEl>
                                        <p:attrNameLst>
                                          <p:attrName>style.visibility</p:attrName>
                                        </p:attrNameLst>
                                      </p:cBhvr>
                                      <p:to>
                                        <p:strVal val="visible"/>
                                      </p:to>
                                    </p:set>
                                    <p:animEffect transition="in" filter="dissolve">
                                      <p:cBhvr>
                                        <p:cTn id="7" dur="500"/>
                                        <p:tgtEl>
                                          <p:spTgt spid="9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909"/>
                                        </p:tgtEl>
                                        <p:attrNameLst>
                                          <p:attrName>style.visibility</p:attrName>
                                        </p:attrNameLst>
                                      </p:cBhvr>
                                      <p:to>
                                        <p:strVal val="visible"/>
                                      </p:to>
                                    </p:set>
                                    <p:animEffect transition="in" filter="wipe(down)">
                                      <p:cBhvr>
                                        <p:cTn id="16" dur="500"/>
                                        <p:tgtEl>
                                          <p:spTgt spid="909"/>
                                        </p:tgtEl>
                                      </p:cBhvr>
                                    </p:animEffect>
                                  </p:childTnLst>
                                </p:cTn>
                              </p:par>
                              <p:par>
                                <p:cTn id="17" presetID="22" presetClass="entr" presetSubtype="4" fill="hold" nodeType="withEffect">
                                  <p:stCondLst>
                                    <p:cond delay="0"/>
                                  </p:stCondLst>
                                  <p:childTnLst>
                                    <p:set>
                                      <p:cBhvr>
                                        <p:cTn id="18" dur="1" fill="hold">
                                          <p:stCondLst>
                                            <p:cond delay="0"/>
                                          </p:stCondLst>
                                        </p:cTn>
                                        <p:tgtEl>
                                          <p:spTgt spid="910"/>
                                        </p:tgtEl>
                                        <p:attrNameLst>
                                          <p:attrName>style.visibility</p:attrName>
                                        </p:attrNameLst>
                                      </p:cBhvr>
                                      <p:to>
                                        <p:strVal val="visible"/>
                                      </p:to>
                                    </p:set>
                                    <p:animEffect transition="in" filter="wipe(down)">
                                      <p:cBhvr>
                                        <p:cTn id="19" dur="500"/>
                                        <p:tgtEl>
                                          <p:spTgt spid="9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15"/>
                                        </p:tgtEl>
                                        <p:attrNameLst>
                                          <p:attrName>style.visibility</p:attrName>
                                        </p:attrNameLst>
                                      </p:cBhvr>
                                      <p:to>
                                        <p:strVal val="visible"/>
                                      </p:to>
                                    </p:set>
                                    <p:animEffect transition="in" filter="wipe(down)">
                                      <p:cBhvr>
                                        <p:cTn id="24" dur="500"/>
                                        <p:tgtEl>
                                          <p:spTgt spid="915"/>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918"/>
                                        </p:tgtEl>
                                        <p:attrNameLst>
                                          <p:attrName>style.visibility</p:attrName>
                                        </p:attrNameLst>
                                      </p:cBhvr>
                                      <p:to>
                                        <p:strVal val="visible"/>
                                      </p:to>
                                    </p:set>
                                    <p:animEffect transition="in" filter="wipe(down)">
                                      <p:cBhvr>
                                        <p:cTn id="28" dur="500"/>
                                        <p:tgtEl>
                                          <p:spTgt spid="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a:t>代理服务器 </a:t>
            </a:r>
            <a:r>
              <a:rPr lang="en-US" altLang="zh-CN" dirty="0"/>
              <a:t>(proxy server) </a:t>
            </a:r>
            <a:r>
              <a:rPr lang="zh-CN" altLang="en-US" dirty="0"/>
              <a:t>，又称 </a:t>
            </a:r>
            <a:r>
              <a:rPr lang="en-US" altLang="zh-CN" dirty="0"/>
              <a:t>Web</a:t>
            </a:r>
            <a:r>
              <a:rPr lang="zh-CN" altLang="en-US" dirty="0"/>
              <a:t>缓存 </a:t>
            </a:r>
            <a:r>
              <a:rPr lang="en-US" altLang="zh-CN" dirty="0"/>
              <a:t>(Web cache)</a:t>
            </a:r>
          </a:p>
          <a:p>
            <a:pPr lvl="1">
              <a:lnSpc>
                <a:spcPct val="150000"/>
              </a:lnSpc>
            </a:pPr>
            <a:r>
              <a:rPr lang="zh-CN" altLang="en-US" sz="1800" dirty="0"/>
              <a:t>使用</a:t>
            </a:r>
            <a:r>
              <a:rPr lang="en-US" altLang="zh-CN" sz="1800" dirty="0"/>
              <a:t>Web</a:t>
            </a:r>
            <a:r>
              <a:rPr lang="zh-CN" altLang="en-US" sz="1800" dirty="0"/>
              <a:t>缓存时</a:t>
            </a:r>
            <a:endParaRPr lang="en-US" altLang="zh-CN" sz="1800" dirty="0"/>
          </a:p>
          <a:p>
            <a:pPr lvl="1">
              <a:lnSpc>
                <a:spcPct val="150000"/>
              </a:lnSpc>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19</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1321" name="VISIO" r:id="rId5" imgW="1687068" imgH="964692" progId="Visio.Drawing.11">
                    <p:embed/>
                  </p:oleObj>
                </mc:Choice>
                <mc:Fallback>
                  <p:oleObj name="VISIO" r:id="rId5" imgW="1687068" imgH="964692" progId="Visio.Drawing.11">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源服务器</a:t>
              </a: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grpSp>
        <p:nvGrpSpPr>
          <p:cNvPr id="337" name="组合 336"/>
          <p:cNvGrpSpPr/>
          <p:nvPr/>
        </p:nvGrpSpPr>
        <p:grpSpPr>
          <a:xfrm>
            <a:off x="990600" y="3700726"/>
            <a:ext cx="1700214" cy="2086709"/>
            <a:chOff x="990600" y="3387214"/>
            <a:chExt cx="1700214" cy="2086709"/>
          </a:xfrm>
        </p:grpSpPr>
        <p:sp>
          <p:nvSpPr>
            <p:cNvPr id="338" name="Freeform 326"/>
            <p:cNvSpPr>
              <a:spLocks/>
            </p:cNvSpPr>
            <p:nvPr/>
          </p:nvSpPr>
          <p:spPr bwMode="auto">
            <a:xfrm>
              <a:off x="1695450" y="4204900"/>
              <a:ext cx="914400" cy="945173"/>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
          <p:nvSpPr>
            <p:cNvPr id="339" name="Freeform 330"/>
            <p:cNvSpPr>
              <a:spLocks/>
            </p:cNvSpPr>
            <p:nvPr/>
          </p:nvSpPr>
          <p:spPr bwMode="auto">
            <a:xfrm>
              <a:off x="990600" y="4533146"/>
              <a:ext cx="1663700" cy="804496"/>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rgbClr val="FF0000"/>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
          <p:nvSpPr>
            <p:cNvPr id="340" name="Freeform 331"/>
            <p:cNvSpPr>
              <a:spLocks/>
            </p:cNvSpPr>
            <p:nvPr/>
          </p:nvSpPr>
          <p:spPr bwMode="auto">
            <a:xfrm>
              <a:off x="1554163" y="5135419"/>
              <a:ext cx="1066800" cy="338504"/>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rgbClr val="FF0000"/>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
          <p:nvSpPr>
            <p:cNvPr id="341" name="Freeform 332"/>
            <p:cNvSpPr>
              <a:spLocks/>
            </p:cNvSpPr>
            <p:nvPr/>
          </p:nvSpPr>
          <p:spPr bwMode="auto">
            <a:xfrm>
              <a:off x="1565276" y="3387214"/>
              <a:ext cx="1125538" cy="1639765"/>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grpSp>
      <p:sp>
        <p:nvSpPr>
          <p:cNvPr id="6" name="圆角矩形 5"/>
          <p:cNvSpPr/>
          <p:nvPr/>
        </p:nvSpPr>
        <p:spPr>
          <a:xfrm>
            <a:off x="1197092" y="2516472"/>
            <a:ext cx="7191477"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1</a:t>
            </a:r>
            <a:r>
              <a:rPr lang="zh-CN" altLang="en-US" sz="1600" dirty="0">
                <a:solidFill>
                  <a:srgbClr val="FFFFFF"/>
                </a:solidFill>
                <a:latin typeface="Calibri" panose="020F0502020204030204" pitchFamily="34" charset="0"/>
                <a:ea typeface="黑体" panose="02010609060101010101" pitchFamily="49" charset="-122"/>
              </a:rPr>
              <a:t>）浏览器访问互联网的服务器时，先与校园网的</a:t>
            </a:r>
            <a:r>
              <a:rPr lang="en-US" altLang="zh-CN" sz="1600" dirty="0">
                <a:solidFill>
                  <a:srgbClr val="FFFFFF"/>
                </a:solidFill>
                <a:latin typeface="Calibri" panose="020F0502020204030204" pitchFamily="34" charset="0"/>
                <a:ea typeface="黑体" panose="02010609060101010101" pitchFamily="49" charset="-122"/>
              </a:rPr>
              <a:t>Web</a:t>
            </a:r>
            <a:r>
              <a:rPr lang="zh-CN" altLang="en-US" sz="1600" dirty="0">
                <a:solidFill>
                  <a:srgbClr val="FFFFFF"/>
                </a:solidFill>
                <a:latin typeface="Calibri" panose="020F0502020204030204" pitchFamily="34" charset="0"/>
                <a:ea typeface="黑体" panose="02010609060101010101" pitchFamily="49" charset="-122"/>
              </a:rPr>
              <a:t>缓存建立 </a:t>
            </a:r>
            <a:r>
              <a:rPr lang="en-US" altLang="zh-CN" sz="1600" dirty="0">
                <a:solidFill>
                  <a:srgbClr val="FFFFFF"/>
                </a:solidFill>
                <a:latin typeface="Calibri" panose="020F0502020204030204" pitchFamily="34" charset="0"/>
                <a:ea typeface="黑体" panose="02010609060101010101" pitchFamily="49" charset="-122"/>
              </a:rPr>
              <a:t>TCP </a:t>
            </a:r>
            <a:r>
              <a:rPr lang="zh-CN" altLang="en-US" sz="1600" dirty="0">
                <a:solidFill>
                  <a:srgbClr val="FFFFFF"/>
                </a:solidFill>
                <a:latin typeface="Calibri" panose="020F0502020204030204" pitchFamily="34" charset="0"/>
                <a:ea typeface="黑体" panose="02010609060101010101" pitchFamily="49" charset="-122"/>
              </a:rPr>
              <a:t>连接，并</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向其发出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a:solidFill>
                  <a:srgbClr val="FFFFFF"/>
                </a:solidFill>
                <a:latin typeface="Calibri" panose="020F0502020204030204" pitchFamily="34" charset="0"/>
                <a:ea typeface="黑体" panose="02010609060101010101" pitchFamily="49" charset="-122"/>
              </a:rPr>
              <a:t>请求报文</a:t>
            </a:r>
          </a:p>
        </p:txBody>
      </p:sp>
    </p:spTree>
    <p:custDataLst>
      <p:tags r:id="rId2"/>
    </p:custDataLst>
    <p:extLst>
      <p:ext uri="{BB962C8B-B14F-4D97-AF65-F5344CB8AC3E}">
        <p14:creationId xmlns:p14="http://schemas.microsoft.com/office/powerpoint/2010/main" val="279770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10"/>
                                        </p:tgtEl>
                                        <p:attrNameLst>
                                          <p:attrName>style.visibility</p:attrName>
                                        </p:attrNameLst>
                                      </p:cBhvr>
                                      <p:to>
                                        <p:strVal val="visible"/>
                                      </p:to>
                                    </p:set>
                                    <p:animEffect transition="in" filter="dissolve">
                                      <p:cBhvr>
                                        <p:cTn id="11" dur="500"/>
                                        <p:tgtEl>
                                          <p:spTgt spid="310"/>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331"/>
                                        </p:tgtEl>
                                        <p:attrNameLst>
                                          <p:attrName>style.visibility</p:attrName>
                                        </p:attrNameLst>
                                      </p:cBhvr>
                                      <p:to>
                                        <p:strVal val="visible"/>
                                      </p:to>
                                    </p:set>
                                    <p:animEffect transition="in" filter="dissolve">
                                      <p:cBhvr>
                                        <p:cTn id="14" dur="500"/>
                                        <p:tgtEl>
                                          <p:spTgt spid="331"/>
                                        </p:tgtEl>
                                      </p:cBhvr>
                                    </p:animEffect>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309"/>
                                        </p:tgtEl>
                                        <p:attrNameLst>
                                          <p:attrName>style.visibility</p:attrName>
                                        </p:attrNameLst>
                                      </p:cBhvr>
                                      <p:to>
                                        <p:strVal val="visible"/>
                                      </p:to>
                                    </p:set>
                                    <p:animEffect transition="in" filter="wipe(down)">
                                      <p:cBhvr>
                                        <p:cTn id="18" dur="500"/>
                                        <p:tgtEl>
                                          <p:spTgt spid="309"/>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8"/>
                                        </p:tgtEl>
                                        <p:attrNameLst>
                                          <p:attrName>style.visibility</p:attrName>
                                        </p:attrNameLst>
                                      </p:cBhvr>
                                      <p:to>
                                        <p:strVal val="visible"/>
                                      </p:to>
                                    </p:set>
                                    <p:animEffect transition="in" filter="wipe(right)">
                                      <p:cBhvr>
                                        <p:cTn id="21" dur="500"/>
                                        <p:tgtEl>
                                          <p:spTgt spid="3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37"/>
                                        </p:tgtEl>
                                        <p:attrNameLst>
                                          <p:attrName>style.visibility</p:attrName>
                                        </p:attrNameLst>
                                      </p:cBhvr>
                                      <p:to>
                                        <p:strVal val="visible"/>
                                      </p:to>
                                    </p:set>
                                    <p:animEffect transition="in" filter="wipe(left)">
                                      <p:cBhvr>
                                        <p:cTn id="30" dur="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animBg="1"/>
      <p:bldP spid="309" grpId="0" animBg="1"/>
      <p:bldP spid="331"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207916"/>
            <a:ext cx="8229600" cy="5616218"/>
          </a:xfrm>
        </p:spPr>
        <p:txBody>
          <a:bodyPr/>
          <a:lstStyle/>
          <a:p>
            <a:pPr>
              <a:lnSpc>
                <a:spcPct val="150000"/>
              </a:lnSpc>
            </a:pPr>
            <a:r>
              <a:rPr lang="en-US" altLang="zh-CN"/>
              <a:t>6.1</a:t>
            </a:r>
            <a:r>
              <a:rPr lang="zh-CN" altLang="en-US"/>
              <a:t>  基本应用模型</a:t>
            </a:r>
            <a:endParaRPr lang="en-US" altLang="zh-CN"/>
          </a:p>
          <a:p>
            <a:pPr>
              <a:lnSpc>
                <a:spcPct val="150000"/>
              </a:lnSpc>
            </a:pPr>
            <a:r>
              <a:rPr lang="en-US" altLang="zh-CN"/>
              <a:t>6.2  </a:t>
            </a:r>
            <a:r>
              <a:rPr lang="zh-CN" altLang="en-US" dirty="0"/>
              <a:t>域名系统</a:t>
            </a:r>
            <a:r>
              <a:rPr lang="en-US" altLang="zh-CN" dirty="0"/>
              <a:t>DNS</a:t>
            </a:r>
          </a:p>
          <a:p>
            <a:pPr>
              <a:lnSpc>
                <a:spcPct val="150000"/>
              </a:lnSpc>
            </a:pPr>
            <a:r>
              <a:rPr lang="en-US" altLang="zh-CN">
                <a:solidFill>
                  <a:srgbClr val="FF0000"/>
                </a:solidFill>
              </a:rPr>
              <a:t>6.3  </a:t>
            </a:r>
            <a:r>
              <a:rPr lang="zh-CN" altLang="en-US" dirty="0">
                <a:solidFill>
                  <a:srgbClr val="FF0000"/>
                </a:solidFill>
              </a:rPr>
              <a:t>万维网</a:t>
            </a:r>
            <a:endParaRPr lang="en-US" altLang="zh-CN" dirty="0">
              <a:solidFill>
                <a:srgbClr val="FF0000"/>
              </a:solidFill>
            </a:endParaRPr>
          </a:p>
          <a:p>
            <a:pPr>
              <a:lnSpc>
                <a:spcPct val="150000"/>
              </a:lnSpc>
            </a:pPr>
            <a:r>
              <a:rPr lang="en-US" altLang="zh-CN"/>
              <a:t>6.4  </a:t>
            </a:r>
            <a:r>
              <a:rPr lang="zh-CN" altLang="en-US" dirty="0"/>
              <a:t>电子邮件</a:t>
            </a:r>
            <a:endParaRPr lang="en-US" altLang="zh-CN" dirty="0"/>
          </a:p>
          <a:p>
            <a:r>
              <a:rPr lang="en-US" altLang="zh-CN"/>
              <a:t>6.5  </a:t>
            </a:r>
            <a:r>
              <a:rPr lang="zh-CN" altLang="en-US" dirty="0"/>
              <a:t>文件传送协议</a:t>
            </a:r>
          </a:p>
          <a:p>
            <a:r>
              <a:rPr lang="en-US" altLang="zh-CN"/>
              <a:t>6.6  </a:t>
            </a:r>
            <a:r>
              <a:rPr lang="zh-CN" altLang="en-US" dirty="0"/>
              <a:t>远程终端协议 </a:t>
            </a:r>
            <a:r>
              <a:rPr lang="en-US" altLang="zh-CN" dirty="0"/>
              <a:t>Telnet</a:t>
            </a:r>
            <a:endParaRPr lang="zh-CN" altLang="en-US" dirty="0"/>
          </a:p>
          <a:p>
            <a:r>
              <a:rPr lang="en-US" altLang="zh-CN"/>
              <a:t>6.7  </a:t>
            </a:r>
            <a:r>
              <a:rPr lang="zh-CN" altLang="en-US" dirty="0"/>
              <a:t>动态主机配置协议</a:t>
            </a:r>
            <a:r>
              <a:rPr lang="en-US" altLang="zh-CN" dirty="0"/>
              <a:t>DHCP</a:t>
            </a:r>
          </a:p>
          <a:p>
            <a:r>
              <a:rPr lang="en-US" altLang="zh-CN"/>
              <a:t>6.8  </a:t>
            </a:r>
            <a:r>
              <a:rPr lang="zh-CN" altLang="en-US" dirty="0"/>
              <a:t>简单网络管理协议 </a:t>
            </a:r>
            <a:r>
              <a:rPr lang="en-US" altLang="zh-CN" dirty="0"/>
              <a:t>SNMP</a:t>
            </a:r>
            <a:endParaRPr lang="zh-CN" altLang="en-US" dirty="0"/>
          </a:p>
          <a:p>
            <a:r>
              <a:rPr lang="en-US" altLang="zh-CN"/>
              <a:t>6.9  </a:t>
            </a:r>
            <a:r>
              <a:rPr lang="zh-CN" altLang="en-US" dirty="0"/>
              <a:t>应用进程跨越网络的通信 </a:t>
            </a:r>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extLst>
      <p:ext uri="{BB962C8B-B14F-4D97-AF65-F5344CB8AC3E}">
        <p14:creationId xmlns:p14="http://schemas.microsoft.com/office/powerpoint/2010/main" val="92282164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a:t>代理服务器 </a:t>
            </a:r>
            <a:r>
              <a:rPr lang="en-US" altLang="zh-CN" dirty="0"/>
              <a:t>(proxy server) </a:t>
            </a:r>
            <a:r>
              <a:rPr lang="zh-CN" altLang="en-US" dirty="0"/>
              <a:t>，又称 </a:t>
            </a:r>
            <a:r>
              <a:rPr lang="en-US" altLang="zh-CN" dirty="0"/>
              <a:t>Web</a:t>
            </a:r>
            <a:r>
              <a:rPr lang="zh-CN" altLang="en-US" dirty="0"/>
              <a:t>缓存 </a:t>
            </a:r>
            <a:r>
              <a:rPr lang="en-US" altLang="zh-CN" dirty="0"/>
              <a:t>(Web cache)</a:t>
            </a:r>
            <a:endParaRPr lang="en-US" altLang="zh-CN" sz="3200" dirty="0"/>
          </a:p>
          <a:p>
            <a:pPr lvl="1">
              <a:lnSpc>
                <a:spcPct val="150000"/>
              </a:lnSpc>
            </a:pPr>
            <a:r>
              <a:rPr lang="zh-CN" altLang="en-US" sz="1800" dirty="0"/>
              <a:t>使用</a:t>
            </a:r>
            <a:r>
              <a:rPr lang="en-US" altLang="zh-CN" sz="1800" dirty="0"/>
              <a:t>Web</a:t>
            </a:r>
            <a:r>
              <a:rPr lang="zh-CN" altLang="en-US" sz="1800" dirty="0"/>
              <a:t>缓存时</a:t>
            </a:r>
            <a:endParaRPr lang="en-US" altLang="zh-CN" sz="1800" dirty="0"/>
          </a:p>
          <a:p>
            <a:pPr lvl="1">
              <a:lnSpc>
                <a:spcPct val="150000"/>
              </a:lnSpc>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20</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2342" name="VISIO" r:id="rId4" imgW="1687068" imgH="964692" progId="Visio.Drawing.11">
                    <p:embed/>
                  </p:oleObj>
                </mc:Choice>
                <mc:Fallback>
                  <p:oleObj name="VISIO" r:id="rId4" imgW="1687068" imgH="964692" progId="Visio.Drawing.11">
                    <p:embed/>
                    <p:pic>
                      <p:nvPicPr>
                        <p:cNvPr id="0"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源服务器</a:t>
              </a: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sp>
        <p:nvSpPr>
          <p:cNvPr id="6" name="圆角矩形 5"/>
          <p:cNvSpPr/>
          <p:nvPr/>
        </p:nvSpPr>
        <p:spPr>
          <a:xfrm>
            <a:off x="1197092" y="2529535"/>
            <a:ext cx="7401556"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2</a:t>
            </a:r>
            <a:r>
              <a:rPr lang="zh-CN" altLang="en-US" sz="1600" dirty="0">
                <a:solidFill>
                  <a:srgbClr val="FFFFFF"/>
                </a:solidFill>
                <a:latin typeface="Calibri" panose="020F0502020204030204" pitchFamily="34" charset="0"/>
                <a:ea typeface="黑体" panose="02010609060101010101" pitchFamily="49" charset="-122"/>
              </a:rPr>
              <a:t>）若</a:t>
            </a:r>
            <a:r>
              <a:rPr lang="en-US" altLang="zh-CN" sz="1600" dirty="0">
                <a:solidFill>
                  <a:srgbClr val="FFFFFF"/>
                </a:solidFill>
                <a:latin typeface="Calibri" panose="020F0502020204030204" pitchFamily="34" charset="0"/>
                <a:ea typeface="黑体" panose="02010609060101010101" pitchFamily="49" charset="-122"/>
              </a:rPr>
              <a:t>Web</a:t>
            </a:r>
            <a:r>
              <a:rPr lang="zh-CN" altLang="en-US" sz="1600" dirty="0">
                <a:solidFill>
                  <a:srgbClr val="FFFFFF"/>
                </a:solidFill>
                <a:latin typeface="Calibri" panose="020F0502020204030204" pitchFamily="34" charset="0"/>
                <a:ea typeface="黑体" panose="02010609060101010101" pitchFamily="49" charset="-122"/>
              </a:rPr>
              <a:t>缓存已存放了所请求的对象，则将此对象放入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a:solidFill>
                  <a:srgbClr val="FFFFFF"/>
                </a:solidFill>
                <a:latin typeface="Calibri" panose="020F0502020204030204" pitchFamily="34" charset="0"/>
                <a:ea typeface="黑体" panose="02010609060101010101" pitchFamily="49" charset="-122"/>
              </a:rPr>
              <a:t>响应报文中返回给</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浏览器</a:t>
            </a:r>
          </a:p>
        </p:txBody>
      </p:sp>
      <p:grpSp>
        <p:nvGrpSpPr>
          <p:cNvPr id="342" name="组合 341"/>
          <p:cNvGrpSpPr/>
          <p:nvPr/>
        </p:nvGrpSpPr>
        <p:grpSpPr>
          <a:xfrm>
            <a:off x="887089" y="3673874"/>
            <a:ext cx="1700214" cy="2086709"/>
            <a:chOff x="990600" y="3387214"/>
            <a:chExt cx="1700214" cy="2086709"/>
          </a:xfrm>
        </p:grpSpPr>
        <p:sp>
          <p:nvSpPr>
            <p:cNvPr id="343" name="Freeform 320"/>
            <p:cNvSpPr>
              <a:spLocks/>
            </p:cNvSpPr>
            <p:nvPr/>
          </p:nvSpPr>
          <p:spPr bwMode="auto">
            <a:xfrm>
              <a:off x="1695450" y="4204900"/>
              <a:ext cx="914400" cy="945173"/>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
          <p:nvSpPr>
            <p:cNvPr id="344" name="Freeform 321"/>
            <p:cNvSpPr>
              <a:spLocks/>
            </p:cNvSpPr>
            <p:nvPr/>
          </p:nvSpPr>
          <p:spPr bwMode="auto">
            <a:xfrm>
              <a:off x="990600" y="4533146"/>
              <a:ext cx="1663700" cy="804496"/>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
          <p:nvSpPr>
            <p:cNvPr id="345" name="Freeform 322"/>
            <p:cNvSpPr>
              <a:spLocks/>
            </p:cNvSpPr>
            <p:nvPr/>
          </p:nvSpPr>
          <p:spPr bwMode="auto">
            <a:xfrm>
              <a:off x="1554163" y="5135419"/>
              <a:ext cx="1066800" cy="338504"/>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
          <p:nvSpPr>
            <p:cNvPr id="346" name="Freeform 323"/>
            <p:cNvSpPr>
              <a:spLocks/>
            </p:cNvSpPr>
            <p:nvPr/>
          </p:nvSpPr>
          <p:spPr bwMode="auto">
            <a:xfrm>
              <a:off x="1565276" y="3387214"/>
              <a:ext cx="1125538" cy="1639765"/>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grpSp>
    </p:spTree>
    <p:extLst>
      <p:ext uri="{BB962C8B-B14F-4D97-AF65-F5344CB8AC3E}">
        <p14:creationId xmlns:p14="http://schemas.microsoft.com/office/powerpoint/2010/main" val="160909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42"/>
                                        </p:tgtEl>
                                        <p:attrNameLst>
                                          <p:attrName>style.visibility</p:attrName>
                                        </p:attrNameLst>
                                      </p:cBhvr>
                                      <p:to>
                                        <p:strVal val="visible"/>
                                      </p:to>
                                    </p:set>
                                    <p:animEffect transition="in" filter="wipe(right)">
                                      <p:cBhvr>
                                        <p:cTn id="11"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a:t>代理服务器 </a:t>
            </a:r>
            <a:r>
              <a:rPr lang="en-US" altLang="zh-CN" dirty="0"/>
              <a:t>(proxy server) </a:t>
            </a:r>
            <a:r>
              <a:rPr lang="zh-CN" altLang="en-US" dirty="0"/>
              <a:t>，又称 </a:t>
            </a:r>
            <a:r>
              <a:rPr lang="en-US" altLang="zh-CN" dirty="0"/>
              <a:t>Web</a:t>
            </a:r>
            <a:r>
              <a:rPr lang="zh-CN" altLang="en-US" dirty="0"/>
              <a:t>缓存 </a:t>
            </a:r>
            <a:r>
              <a:rPr lang="en-US" altLang="zh-CN" dirty="0"/>
              <a:t>(Web cache)</a:t>
            </a:r>
          </a:p>
          <a:p>
            <a:pPr lvl="1">
              <a:lnSpc>
                <a:spcPct val="150000"/>
              </a:lnSpc>
            </a:pPr>
            <a:r>
              <a:rPr lang="zh-CN" altLang="en-US" sz="1800" dirty="0"/>
              <a:t>使用</a:t>
            </a:r>
            <a:r>
              <a:rPr lang="en-US" altLang="zh-CN" sz="1800" dirty="0"/>
              <a:t>Web</a:t>
            </a:r>
            <a:r>
              <a:rPr lang="zh-CN" altLang="en-US" sz="1800" dirty="0"/>
              <a:t>缓存时</a:t>
            </a:r>
            <a:endParaRPr lang="en-US" altLang="zh-CN" sz="1800" dirty="0"/>
          </a:p>
          <a:p>
            <a:pPr lvl="1">
              <a:lnSpc>
                <a:spcPct val="150000"/>
              </a:lnSpc>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21</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3365" name="VISIO" r:id="rId4" imgW="1687068" imgH="964692" progId="Visio.Drawing.11">
                    <p:embed/>
                  </p:oleObj>
                </mc:Choice>
                <mc:Fallback>
                  <p:oleObj name="VISIO" r:id="rId4" imgW="1687068" imgH="964692"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源服务器</a:t>
              </a: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sp>
        <p:nvSpPr>
          <p:cNvPr id="6" name="圆角矩形 5"/>
          <p:cNvSpPr/>
          <p:nvPr/>
        </p:nvSpPr>
        <p:spPr>
          <a:xfrm>
            <a:off x="1197092" y="2503409"/>
            <a:ext cx="7401556"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3</a:t>
            </a:r>
            <a:r>
              <a:rPr lang="zh-CN" altLang="en-US" sz="1600" dirty="0">
                <a:solidFill>
                  <a:srgbClr val="FFFFFF"/>
                </a:solidFill>
                <a:latin typeface="Calibri" panose="020F0502020204030204" pitchFamily="34" charset="0"/>
                <a:ea typeface="黑体" panose="02010609060101010101" pitchFamily="49" charset="-122"/>
              </a:rPr>
              <a:t>）否则，</a:t>
            </a:r>
            <a:r>
              <a:rPr lang="en-US" altLang="zh-CN" sz="1600" dirty="0">
                <a:solidFill>
                  <a:srgbClr val="FFFFFF"/>
                </a:solidFill>
                <a:latin typeface="Calibri" panose="020F0502020204030204" pitchFamily="34" charset="0"/>
                <a:ea typeface="黑体" panose="02010609060101010101" pitchFamily="49" charset="-122"/>
              </a:rPr>
              <a:t>Web</a:t>
            </a:r>
            <a:r>
              <a:rPr lang="zh-CN" altLang="en-US" sz="1600" dirty="0">
                <a:solidFill>
                  <a:srgbClr val="FFFFFF"/>
                </a:solidFill>
                <a:latin typeface="Calibri" panose="020F0502020204030204" pitchFamily="34" charset="0"/>
                <a:ea typeface="黑体" panose="02010609060101010101" pitchFamily="49" charset="-122"/>
              </a:rPr>
              <a:t>缓存就代表发出请求的用户浏览器，与互联网上的源服务器建立 </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TCP </a:t>
            </a:r>
            <a:r>
              <a:rPr lang="zh-CN" altLang="en-US" sz="1600" dirty="0">
                <a:solidFill>
                  <a:srgbClr val="FFFFFF"/>
                </a:solidFill>
                <a:latin typeface="Calibri" panose="020F0502020204030204" pitchFamily="34" charset="0"/>
                <a:ea typeface="黑体" panose="02010609060101010101" pitchFamily="49" charset="-122"/>
              </a:rPr>
              <a:t>连接，并发送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a:solidFill>
                  <a:srgbClr val="FFFFFF"/>
                </a:solidFill>
                <a:latin typeface="Calibri" panose="020F0502020204030204" pitchFamily="34" charset="0"/>
                <a:ea typeface="黑体" panose="02010609060101010101" pitchFamily="49" charset="-122"/>
              </a:rPr>
              <a:t>请求报文</a:t>
            </a:r>
          </a:p>
        </p:txBody>
      </p:sp>
      <p:sp>
        <p:nvSpPr>
          <p:cNvPr id="333" name="Freeform 325"/>
          <p:cNvSpPr>
            <a:spLocks/>
          </p:cNvSpPr>
          <p:nvPr/>
        </p:nvSpPr>
        <p:spPr bwMode="auto">
          <a:xfrm>
            <a:off x="3032476" y="3636488"/>
            <a:ext cx="5327650" cy="1727689"/>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Tree>
    <p:extLst>
      <p:ext uri="{BB962C8B-B14F-4D97-AF65-F5344CB8AC3E}">
        <p14:creationId xmlns:p14="http://schemas.microsoft.com/office/powerpoint/2010/main" val="193020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3"/>
                                        </p:tgtEl>
                                        <p:attrNameLst>
                                          <p:attrName>style.visibility</p:attrName>
                                        </p:attrNameLst>
                                      </p:cBhvr>
                                      <p:to>
                                        <p:strVal val="visible"/>
                                      </p:to>
                                    </p:set>
                                    <p:animEffect transition="in" filter="wipe(left)">
                                      <p:cBhvr>
                                        <p:cTn id="11" dur="500"/>
                                        <p:tgtEl>
                                          <p:spTgt spid="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a:t>代理服务器 </a:t>
            </a:r>
            <a:r>
              <a:rPr lang="en-US" altLang="zh-CN" dirty="0"/>
              <a:t>(proxy server) </a:t>
            </a:r>
            <a:r>
              <a:rPr lang="zh-CN" altLang="en-US" dirty="0"/>
              <a:t>，又称 </a:t>
            </a:r>
            <a:r>
              <a:rPr lang="en-US" altLang="zh-CN" dirty="0"/>
              <a:t>Web</a:t>
            </a:r>
            <a:r>
              <a:rPr lang="zh-CN" altLang="en-US" dirty="0"/>
              <a:t>缓存 </a:t>
            </a:r>
            <a:r>
              <a:rPr lang="en-US" altLang="zh-CN" dirty="0"/>
              <a:t>(Web cache)</a:t>
            </a:r>
          </a:p>
          <a:p>
            <a:pPr lvl="1">
              <a:lnSpc>
                <a:spcPct val="150000"/>
              </a:lnSpc>
            </a:pPr>
            <a:r>
              <a:rPr lang="zh-CN" altLang="en-US" sz="1800" dirty="0"/>
              <a:t>使用</a:t>
            </a:r>
            <a:r>
              <a:rPr lang="en-US" altLang="zh-CN" sz="1800" dirty="0"/>
              <a:t>Web</a:t>
            </a:r>
            <a:r>
              <a:rPr lang="zh-CN" altLang="en-US" sz="1800" dirty="0"/>
              <a:t>缓存时</a:t>
            </a:r>
            <a:endParaRPr lang="en-US" altLang="zh-CN" sz="1800" dirty="0"/>
          </a:p>
          <a:p>
            <a:pPr lvl="1">
              <a:lnSpc>
                <a:spcPct val="150000"/>
              </a:lnSpc>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22</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4389" name="VISIO" r:id="rId4" imgW="1687068" imgH="964692" progId="Visio.Drawing.11">
                    <p:embed/>
                  </p:oleObj>
                </mc:Choice>
                <mc:Fallback>
                  <p:oleObj name="VISIO" r:id="rId4" imgW="1687068" imgH="964692"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源服务器</a:t>
              </a: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sp>
        <p:nvSpPr>
          <p:cNvPr id="6" name="圆角矩形 5"/>
          <p:cNvSpPr/>
          <p:nvPr/>
        </p:nvSpPr>
        <p:spPr>
          <a:xfrm>
            <a:off x="1197092" y="2516472"/>
            <a:ext cx="7401556"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4</a:t>
            </a:r>
            <a:r>
              <a:rPr lang="zh-CN" altLang="en-US" sz="1600" dirty="0">
                <a:solidFill>
                  <a:srgbClr val="FFFFFF"/>
                </a:solidFill>
                <a:latin typeface="Calibri" panose="020F0502020204030204" pitchFamily="34" charset="0"/>
                <a:ea typeface="黑体" panose="02010609060101010101" pitchFamily="49" charset="-122"/>
              </a:rPr>
              <a:t>）源服务器将所请求的对象放在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a:solidFill>
                  <a:srgbClr val="FFFFFF"/>
                </a:solidFill>
                <a:latin typeface="Calibri" panose="020F0502020204030204" pitchFamily="34" charset="0"/>
                <a:ea typeface="黑体" panose="02010609060101010101" pitchFamily="49" charset="-122"/>
              </a:rPr>
              <a:t>响应报文中返回给校园网的</a:t>
            </a:r>
            <a:r>
              <a:rPr lang="en-US" altLang="zh-CN" sz="1600" dirty="0">
                <a:solidFill>
                  <a:srgbClr val="FFFFFF"/>
                </a:solidFill>
                <a:latin typeface="Calibri" panose="020F0502020204030204" pitchFamily="34" charset="0"/>
                <a:ea typeface="黑体" panose="02010609060101010101" pitchFamily="49" charset="-122"/>
              </a:rPr>
              <a:t>Web</a:t>
            </a:r>
            <a:r>
              <a:rPr lang="zh-CN" altLang="en-US" sz="1600" dirty="0">
                <a:solidFill>
                  <a:srgbClr val="FFFFFF"/>
                </a:solidFill>
                <a:latin typeface="Calibri" panose="020F0502020204030204" pitchFamily="34" charset="0"/>
                <a:ea typeface="黑体" panose="02010609060101010101" pitchFamily="49" charset="-122"/>
              </a:rPr>
              <a:t>缓存</a:t>
            </a:r>
          </a:p>
        </p:txBody>
      </p:sp>
      <p:sp>
        <p:nvSpPr>
          <p:cNvPr id="334" name="Freeform 321"/>
          <p:cNvSpPr>
            <a:spLocks/>
          </p:cNvSpPr>
          <p:nvPr/>
        </p:nvSpPr>
        <p:spPr bwMode="auto">
          <a:xfrm>
            <a:off x="2968776" y="3649027"/>
            <a:ext cx="5327650" cy="1727689"/>
          </a:xfrm>
          <a:custGeom>
            <a:avLst/>
            <a:gdLst>
              <a:gd name="T0" fmla="*/ 0 w 3356"/>
              <a:gd name="T1" fmla="*/ 2147483646 h 1179"/>
              <a:gd name="T2" fmla="*/ 2147483646 w 3356"/>
              <a:gd name="T3" fmla="*/ 2147483646 h 1179"/>
              <a:gd name="T4" fmla="*/ 2147483646 w 3356"/>
              <a:gd name="T5" fmla="*/ 2147483646 h 1179"/>
              <a:gd name="T6" fmla="*/ 2147483646 w 3356"/>
              <a:gd name="T7" fmla="*/ 2147483646 h 1179"/>
              <a:gd name="T8" fmla="*/ 2147483646 w 3356"/>
              <a:gd name="T9" fmla="*/ 2147483646 h 1179"/>
              <a:gd name="T10" fmla="*/ 2147483646 w 3356"/>
              <a:gd name="T11" fmla="*/ 2147483646 h 1179"/>
              <a:gd name="T12" fmla="*/ 2147483646 w 3356"/>
              <a:gd name="T13" fmla="*/ 2147483646 h 1179"/>
              <a:gd name="T14" fmla="*/ 2147483646 w 3356"/>
              <a:gd name="T15" fmla="*/ 2147483646 h 1179"/>
              <a:gd name="T16" fmla="*/ 214748364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cmpd="sng">
            <a:solidFill>
              <a:srgbClr val="FF0000"/>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Tree>
    <p:extLst>
      <p:ext uri="{BB962C8B-B14F-4D97-AF65-F5344CB8AC3E}">
        <p14:creationId xmlns:p14="http://schemas.microsoft.com/office/powerpoint/2010/main" val="37630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34"/>
                                        </p:tgtEl>
                                        <p:attrNameLst>
                                          <p:attrName>style.visibility</p:attrName>
                                        </p:attrNameLst>
                                      </p:cBhvr>
                                      <p:to>
                                        <p:strVal val="visible"/>
                                      </p:to>
                                    </p:set>
                                    <p:animEffect transition="in" filter="wipe(right)">
                                      <p:cBhvr>
                                        <p:cTn id="11"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1597649"/>
          </a:xfrm>
        </p:spPr>
        <p:txBody>
          <a:bodyPr/>
          <a:lstStyle/>
          <a:p>
            <a:r>
              <a:rPr lang="zh-CN" altLang="en-US" dirty="0"/>
              <a:t>代理服务器 </a:t>
            </a:r>
            <a:r>
              <a:rPr lang="en-US" altLang="zh-CN" dirty="0"/>
              <a:t>(proxy server) </a:t>
            </a:r>
            <a:r>
              <a:rPr lang="zh-CN" altLang="en-US" dirty="0"/>
              <a:t>，又称 </a:t>
            </a:r>
            <a:r>
              <a:rPr lang="en-US" altLang="zh-CN" dirty="0"/>
              <a:t>Web</a:t>
            </a:r>
            <a:r>
              <a:rPr lang="zh-CN" altLang="en-US" dirty="0"/>
              <a:t>缓存 </a:t>
            </a:r>
            <a:r>
              <a:rPr lang="en-US" altLang="zh-CN" dirty="0"/>
              <a:t>(Web cache)</a:t>
            </a:r>
          </a:p>
          <a:p>
            <a:pPr lvl="1">
              <a:lnSpc>
                <a:spcPct val="150000"/>
              </a:lnSpc>
            </a:pPr>
            <a:r>
              <a:rPr lang="zh-CN" altLang="en-US" sz="1800" dirty="0"/>
              <a:t>使用</a:t>
            </a:r>
            <a:r>
              <a:rPr lang="en-US" altLang="zh-CN" sz="1800" dirty="0"/>
              <a:t>Web</a:t>
            </a:r>
            <a:r>
              <a:rPr lang="zh-CN" altLang="en-US" sz="1800" dirty="0"/>
              <a:t>缓存时</a:t>
            </a:r>
            <a:endParaRPr lang="en-US" altLang="zh-CN" sz="1800" dirty="0"/>
          </a:p>
          <a:p>
            <a:pPr lvl="1">
              <a:lnSpc>
                <a:spcPct val="150000"/>
              </a:lnSpc>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23</a:t>
            </a:fld>
            <a:endParaRPr lang="zh-CN" altLang="en-US" dirty="0"/>
          </a:p>
        </p:txBody>
      </p:sp>
      <p:grpSp>
        <p:nvGrpSpPr>
          <p:cNvPr id="908" name="组合 907"/>
          <p:cNvGrpSpPr/>
          <p:nvPr/>
        </p:nvGrpSpPr>
        <p:grpSpPr>
          <a:xfrm>
            <a:off x="143579" y="3097928"/>
            <a:ext cx="8893175" cy="2990849"/>
            <a:chOff x="143579" y="2862794"/>
            <a:chExt cx="8893175" cy="2990849"/>
          </a:xfrm>
        </p:grpSpPr>
        <p:grpSp>
          <p:nvGrpSpPr>
            <p:cNvPr id="607" name="Group 24"/>
            <p:cNvGrpSpPr>
              <a:grpSpLocks/>
            </p:cNvGrpSpPr>
            <p:nvPr/>
          </p:nvGrpSpPr>
          <p:grpSpPr bwMode="auto">
            <a:xfrm>
              <a:off x="143579" y="3130960"/>
              <a:ext cx="3597275" cy="2587869"/>
              <a:chOff x="912" y="768"/>
              <a:chExt cx="2400" cy="1584"/>
            </a:xfrm>
          </p:grpSpPr>
          <p:sp>
            <p:nvSpPr>
              <p:cNvPr id="608" name="Oval 25"/>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09" name="Oval 26"/>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0" name="Oval 27"/>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1" name="Oval 28"/>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2" name="Oval 29"/>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3" name="Oval 30"/>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4" name="Oval 31"/>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5" name="Oval 32"/>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6" name="Oval 33"/>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17" name="Group 34"/>
              <p:cNvGrpSpPr>
                <a:grpSpLocks/>
              </p:cNvGrpSpPr>
              <p:nvPr/>
            </p:nvGrpSpPr>
            <p:grpSpPr bwMode="auto">
              <a:xfrm>
                <a:off x="912" y="768"/>
                <a:ext cx="2386" cy="1553"/>
                <a:chOff x="912" y="768"/>
                <a:chExt cx="2386" cy="1553"/>
              </a:xfrm>
            </p:grpSpPr>
            <p:sp>
              <p:nvSpPr>
                <p:cNvPr id="618" name="Oval 35"/>
                <p:cNvSpPr>
                  <a:spLocks noChangeArrowheads="1"/>
                </p:cNvSpPr>
                <p:nvPr/>
              </p:nvSpPr>
              <p:spPr bwMode="auto">
                <a:xfrm>
                  <a:off x="1736" y="768"/>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19" name="Oval 36"/>
                <p:cNvSpPr>
                  <a:spLocks noChangeArrowheads="1"/>
                </p:cNvSpPr>
                <p:nvPr/>
              </p:nvSpPr>
              <p:spPr bwMode="auto">
                <a:xfrm>
                  <a:off x="1158" y="941"/>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0" name="Oval 37"/>
                <p:cNvSpPr>
                  <a:spLocks noChangeArrowheads="1"/>
                </p:cNvSpPr>
                <p:nvPr/>
              </p:nvSpPr>
              <p:spPr bwMode="auto">
                <a:xfrm>
                  <a:off x="912" y="1333"/>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1" name="Oval 38"/>
                <p:cNvSpPr>
                  <a:spLocks noChangeArrowheads="1"/>
                </p:cNvSpPr>
                <p:nvPr/>
              </p:nvSpPr>
              <p:spPr bwMode="auto">
                <a:xfrm>
                  <a:off x="1071" y="1568"/>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2" name="Oval 39"/>
                <p:cNvSpPr>
                  <a:spLocks noChangeArrowheads="1"/>
                </p:cNvSpPr>
                <p:nvPr/>
              </p:nvSpPr>
              <p:spPr bwMode="auto">
                <a:xfrm>
                  <a:off x="1649" y="1662"/>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3" name="Oval 40"/>
                <p:cNvSpPr>
                  <a:spLocks noChangeArrowheads="1"/>
                </p:cNvSpPr>
                <p:nvPr/>
              </p:nvSpPr>
              <p:spPr bwMode="auto">
                <a:xfrm>
                  <a:off x="2430" y="95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4" name="Oval 41"/>
                <p:cNvSpPr>
                  <a:spLocks noChangeArrowheads="1"/>
                </p:cNvSpPr>
                <p:nvPr/>
              </p:nvSpPr>
              <p:spPr bwMode="auto">
                <a:xfrm>
                  <a:off x="2546" y="1286"/>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5" name="Oval 42"/>
                <p:cNvSpPr>
                  <a:spLocks noChangeArrowheads="1"/>
                </p:cNvSpPr>
                <p:nvPr/>
              </p:nvSpPr>
              <p:spPr bwMode="auto">
                <a:xfrm>
                  <a:off x="2473" y="1395"/>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6" name="Oval 43"/>
                <p:cNvSpPr>
                  <a:spLocks noChangeArrowheads="1"/>
                </p:cNvSpPr>
                <p:nvPr/>
              </p:nvSpPr>
              <p:spPr bwMode="auto">
                <a:xfrm>
                  <a:off x="1346" y="1144"/>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aphicFrame>
          <p:nvGraphicFramePr>
            <p:cNvPr id="627" name="Object 44"/>
            <p:cNvGraphicFramePr>
              <a:graphicFrameLocks noChangeAspect="1"/>
            </p:cNvGraphicFramePr>
            <p:nvPr/>
          </p:nvGraphicFramePr>
          <p:xfrm>
            <a:off x="6693603" y="3873909"/>
            <a:ext cx="1841500" cy="1160585"/>
          </p:xfrm>
          <a:graphic>
            <a:graphicData uri="http://schemas.openxmlformats.org/presentationml/2006/ole">
              <mc:AlternateContent xmlns:mc="http://schemas.openxmlformats.org/markup-compatibility/2006">
                <mc:Choice xmlns:v="urn:schemas-microsoft-com:vml" Requires="v">
                  <p:oleObj spid="_x0000_s15413" name="VISIO" r:id="rId4" imgW="1687068" imgH="964692" progId="Visio.Drawing.11">
                    <p:embed/>
                  </p:oleObj>
                </mc:Choice>
                <mc:Fallback>
                  <p:oleObj name="VISIO" r:id="rId4" imgW="1687068" imgH="964692" progId="Visio.Drawing.11">
                    <p:embed/>
                    <p:pic>
                      <p:nvPicPr>
                        <p:cNvPr id="0"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3603" y="3873909"/>
                          <a:ext cx="1841500" cy="1160585"/>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28" name="Line 45"/>
            <p:cNvSpPr>
              <a:spLocks noChangeShapeType="1"/>
            </p:cNvSpPr>
            <p:nvPr/>
          </p:nvSpPr>
          <p:spPr bwMode="auto">
            <a:xfrm>
              <a:off x="3771017" y="4441013"/>
              <a:ext cx="2628900" cy="0"/>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29" name="Line 46"/>
            <p:cNvSpPr>
              <a:spLocks noChangeShapeType="1"/>
            </p:cNvSpPr>
            <p:nvPr/>
          </p:nvSpPr>
          <p:spPr bwMode="auto">
            <a:xfrm>
              <a:off x="7833429" y="4955364"/>
              <a:ext cx="676275" cy="5480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0" name="Line 47"/>
            <p:cNvSpPr>
              <a:spLocks noChangeShapeType="1"/>
            </p:cNvSpPr>
            <p:nvPr/>
          </p:nvSpPr>
          <p:spPr bwMode="auto">
            <a:xfrm>
              <a:off x="8223955" y="4674009"/>
              <a:ext cx="542925" cy="11576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1" name="Line 48"/>
            <p:cNvSpPr>
              <a:spLocks noChangeShapeType="1"/>
            </p:cNvSpPr>
            <p:nvPr/>
          </p:nvSpPr>
          <p:spPr bwMode="auto">
            <a:xfrm flipV="1">
              <a:off x="8254116" y="3986745"/>
              <a:ext cx="512762" cy="15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2" name="Line 49"/>
            <p:cNvSpPr>
              <a:spLocks noChangeShapeType="1"/>
            </p:cNvSpPr>
            <p:nvPr/>
          </p:nvSpPr>
          <p:spPr bwMode="auto">
            <a:xfrm flipV="1">
              <a:off x="7801679" y="3362491"/>
              <a:ext cx="708025" cy="60080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633" name="Group 51"/>
            <p:cNvGrpSpPr>
              <a:grpSpLocks/>
            </p:cNvGrpSpPr>
            <p:nvPr/>
          </p:nvGrpSpPr>
          <p:grpSpPr bwMode="auto">
            <a:xfrm>
              <a:off x="8627179" y="3640914"/>
              <a:ext cx="409575" cy="666750"/>
              <a:chOff x="4486" y="2730"/>
              <a:chExt cx="217" cy="339"/>
            </a:xfrm>
          </p:grpSpPr>
          <p:grpSp>
            <p:nvGrpSpPr>
              <p:cNvPr id="634" name="Group 52"/>
              <p:cNvGrpSpPr>
                <a:grpSpLocks/>
              </p:cNvGrpSpPr>
              <p:nvPr/>
            </p:nvGrpSpPr>
            <p:grpSpPr bwMode="auto">
              <a:xfrm>
                <a:off x="4491" y="2736"/>
                <a:ext cx="212" cy="333"/>
                <a:chOff x="4491" y="2736"/>
                <a:chExt cx="212" cy="333"/>
              </a:xfrm>
            </p:grpSpPr>
            <p:sp>
              <p:nvSpPr>
                <p:cNvPr id="645" name="Freeform 53"/>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6" name="Freeform 54"/>
                <p:cNvSpPr>
                  <a:spLocks/>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1"/>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7" name="Freeform 55"/>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8" name="Freeform 56"/>
                <p:cNvSpPr>
                  <a:spLocks/>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9" name="Rectangle 57"/>
                <p:cNvSpPr>
                  <a:spLocks noChangeArrowheads="1"/>
                </p:cNvSpPr>
                <p:nvPr/>
              </p:nvSpPr>
              <p:spPr bwMode="auto">
                <a:xfrm>
                  <a:off x="4491" y="279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0" name="Rectangle 58"/>
                <p:cNvSpPr>
                  <a:spLocks noChangeArrowheads="1"/>
                </p:cNvSpPr>
                <p:nvPr/>
              </p:nvSpPr>
              <p:spPr bwMode="auto">
                <a:xfrm>
                  <a:off x="4496" y="2812"/>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1" name="Line 59"/>
                <p:cNvSpPr>
                  <a:spLocks noChangeShapeType="1"/>
                </p:cNvSpPr>
                <p:nvPr/>
              </p:nvSpPr>
              <p:spPr bwMode="auto">
                <a:xfrm>
                  <a:off x="4501" y="2837"/>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2" name="Line 60"/>
                <p:cNvSpPr>
                  <a:spLocks noChangeShapeType="1"/>
                </p:cNvSpPr>
                <p:nvPr/>
              </p:nvSpPr>
              <p:spPr bwMode="auto">
                <a:xfrm flipH="1">
                  <a:off x="4491" y="3013"/>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3" name="Line 61"/>
                <p:cNvSpPr>
                  <a:spLocks noChangeShapeType="1"/>
                </p:cNvSpPr>
                <p:nvPr/>
              </p:nvSpPr>
              <p:spPr bwMode="auto">
                <a:xfrm flipH="1">
                  <a:off x="4491" y="2900"/>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35" name="Group 62"/>
              <p:cNvGrpSpPr>
                <a:grpSpLocks/>
              </p:cNvGrpSpPr>
              <p:nvPr/>
            </p:nvGrpSpPr>
            <p:grpSpPr bwMode="auto">
              <a:xfrm>
                <a:off x="4486" y="2730"/>
                <a:ext cx="212" cy="333"/>
                <a:chOff x="4486" y="2730"/>
                <a:chExt cx="212" cy="333"/>
              </a:xfrm>
            </p:grpSpPr>
            <p:sp>
              <p:nvSpPr>
                <p:cNvPr id="636" name="Freeform 63"/>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7" name="Freeform 64"/>
                <p:cNvSpPr>
                  <a:spLocks/>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8" name="Freeform 65"/>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39" name="Freeform 66"/>
                <p:cNvSpPr>
                  <a:spLocks/>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0" name="Rectangle 67"/>
                <p:cNvSpPr>
                  <a:spLocks noChangeArrowheads="1"/>
                </p:cNvSpPr>
                <p:nvPr/>
              </p:nvSpPr>
              <p:spPr bwMode="auto">
                <a:xfrm>
                  <a:off x="4486" y="2793"/>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1" name="Rectangle 68"/>
                <p:cNvSpPr>
                  <a:spLocks noChangeArrowheads="1"/>
                </p:cNvSpPr>
                <p:nvPr/>
              </p:nvSpPr>
              <p:spPr bwMode="auto">
                <a:xfrm>
                  <a:off x="4491" y="2806"/>
                  <a:ext cx="66" cy="43"/>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2" name="Line 69"/>
                <p:cNvSpPr>
                  <a:spLocks noChangeShapeType="1"/>
                </p:cNvSpPr>
                <p:nvPr/>
              </p:nvSpPr>
              <p:spPr bwMode="auto">
                <a:xfrm>
                  <a:off x="4501" y="282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3" name="Line 70"/>
                <p:cNvSpPr>
                  <a:spLocks noChangeShapeType="1"/>
                </p:cNvSpPr>
                <p:nvPr/>
              </p:nvSpPr>
              <p:spPr bwMode="auto">
                <a:xfrm flipH="1">
                  <a:off x="4491" y="300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44" name="Line 71"/>
                <p:cNvSpPr>
                  <a:spLocks noChangeShapeType="1"/>
                </p:cNvSpPr>
                <p:nvPr/>
              </p:nvSpPr>
              <p:spPr bwMode="auto">
                <a:xfrm flipH="1">
                  <a:off x="4491" y="289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54" name="Group 72"/>
            <p:cNvGrpSpPr>
              <a:grpSpLocks/>
            </p:cNvGrpSpPr>
            <p:nvPr/>
          </p:nvGrpSpPr>
          <p:grpSpPr bwMode="auto">
            <a:xfrm>
              <a:off x="8627179" y="4506955"/>
              <a:ext cx="409575" cy="666750"/>
              <a:chOff x="4486" y="3170"/>
              <a:chExt cx="217" cy="339"/>
            </a:xfrm>
          </p:grpSpPr>
          <p:grpSp>
            <p:nvGrpSpPr>
              <p:cNvPr id="655" name="Group 73"/>
              <p:cNvGrpSpPr>
                <a:grpSpLocks/>
              </p:cNvGrpSpPr>
              <p:nvPr/>
            </p:nvGrpSpPr>
            <p:grpSpPr bwMode="auto">
              <a:xfrm>
                <a:off x="4491" y="3176"/>
                <a:ext cx="212" cy="333"/>
                <a:chOff x="4491" y="3176"/>
                <a:chExt cx="212" cy="333"/>
              </a:xfrm>
            </p:grpSpPr>
            <p:sp>
              <p:nvSpPr>
                <p:cNvPr id="666" name="Freeform 74"/>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7" name="Freeform 75"/>
                <p:cNvSpPr>
                  <a:spLocks/>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8" name="Freeform 76"/>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9" name="Freeform 77"/>
                <p:cNvSpPr>
                  <a:spLocks/>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0" name="Rectangle 78"/>
                <p:cNvSpPr>
                  <a:spLocks noChangeArrowheads="1"/>
                </p:cNvSpPr>
                <p:nvPr/>
              </p:nvSpPr>
              <p:spPr bwMode="auto">
                <a:xfrm>
                  <a:off x="4491" y="3239"/>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1" name="Rectangle 79"/>
                <p:cNvSpPr>
                  <a:spLocks noChangeArrowheads="1"/>
                </p:cNvSpPr>
                <p:nvPr/>
              </p:nvSpPr>
              <p:spPr bwMode="auto">
                <a:xfrm>
                  <a:off x="4496" y="3251"/>
                  <a:ext cx="66"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2" name="Line 80"/>
                <p:cNvSpPr>
                  <a:spLocks noChangeShapeType="1"/>
                </p:cNvSpPr>
                <p:nvPr/>
              </p:nvSpPr>
              <p:spPr bwMode="auto">
                <a:xfrm>
                  <a:off x="4501" y="3276"/>
                  <a:ext cx="51"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3" name="Line 81"/>
                <p:cNvSpPr>
                  <a:spLocks noChangeShapeType="1"/>
                </p:cNvSpPr>
                <p:nvPr/>
              </p:nvSpPr>
              <p:spPr bwMode="auto">
                <a:xfrm flipH="1">
                  <a:off x="4491" y="3452"/>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4" name="Line 82"/>
                <p:cNvSpPr>
                  <a:spLocks noChangeShapeType="1"/>
                </p:cNvSpPr>
                <p:nvPr/>
              </p:nvSpPr>
              <p:spPr bwMode="auto">
                <a:xfrm flipH="1">
                  <a:off x="4491" y="333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56" name="Group 83"/>
              <p:cNvGrpSpPr>
                <a:grpSpLocks/>
              </p:cNvGrpSpPr>
              <p:nvPr/>
            </p:nvGrpSpPr>
            <p:grpSpPr bwMode="auto">
              <a:xfrm>
                <a:off x="4486" y="3170"/>
                <a:ext cx="212" cy="332"/>
                <a:chOff x="4486" y="3170"/>
                <a:chExt cx="212" cy="332"/>
              </a:xfrm>
            </p:grpSpPr>
            <p:sp>
              <p:nvSpPr>
                <p:cNvPr id="657" name="Freeform 84"/>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8" name="Freeform 85"/>
                <p:cNvSpPr>
                  <a:spLocks/>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69"/>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59" name="Freeform 86"/>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0" name="Freeform 87"/>
                <p:cNvSpPr>
                  <a:spLocks/>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2">
                      <a:moveTo>
                        <a:pt x="0" y="62"/>
                      </a:moveTo>
                      <a:lnTo>
                        <a:pt x="91" y="0"/>
                      </a:lnTo>
                      <a:lnTo>
                        <a:pt x="212" y="0"/>
                      </a:lnTo>
                      <a:lnTo>
                        <a:pt x="116" y="62"/>
                      </a:lnTo>
                      <a:lnTo>
                        <a:pt x="0" y="6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1" name="Rectangle 88"/>
                <p:cNvSpPr>
                  <a:spLocks noChangeArrowheads="1"/>
                </p:cNvSpPr>
                <p:nvPr/>
              </p:nvSpPr>
              <p:spPr bwMode="auto">
                <a:xfrm>
                  <a:off x="4486" y="3232"/>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2" name="Rectangle 89"/>
                <p:cNvSpPr>
                  <a:spLocks noChangeArrowheads="1"/>
                </p:cNvSpPr>
                <p:nvPr/>
              </p:nvSpPr>
              <p:spPr bwMode="auto">
                <a:xfrm>
                  <a:off x="4491" y="3245"/>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3" name="Line 90"/>
                <p:cNvSpPr>
                  <a:spLocks noChangeShapeType="1"/>
                </p:cNvSpPr>
                <p:nvPr/>
              </p:nvSpPr>
              <p:spPr bwMode="auto">
                <a:xfrm>
                  <a:off x="4501" y="3264"/>
                  <a:ext cx="41"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4" name="Line 91"/>
                <p:cNvSpPr>
                  <a:spLocks noChangeShapeType="1"/>
                </p:cNvSpPr>
                <p:nvPr/>
              </p:nvSpPr>
              <p:spPr bwMode="auto">
                <a:xfrm flipH="1">
                  <a:off x="4491" y="3446"/>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65" name="Line 92"/>
                <p:cNvSpPr>
                  <a:spLocks noChangeShapeType="1"/>
                </p:cNvSpPr>
                <p:nvPr/>
              </p:nvSpPr>
              <p:spPr bwMode="auto">
                <a:xfrm flipH="1">
                  <a:off x="4491" y="333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675" name="Group 93"/>
            <p:cNvGrpSpPr>
              <a:grpSpLocks/>
            </p:cNvGrpSpPr>
            <p:nvPr/>
          </p:nvGrpSpPr>
          <p:grpSpPr bwMode="auto">
            <a:xfrm>
              <a:off x="8198554" y="5185428"/>
              <a:ext cx="409575" cy="668215"/>
              <a:chOff x="4260" y="3515"/>
              <a:chExt cx="216" cy="339"/>
            </a:xfrm>
          </p:grpSpPr>
          <p:grpSp>
            <p:nvGrpSpPr>
              <p:cNvPr id="676" name="Group 94"/>
              <p:cNvGrpSpPr>
                <a:grpSpLocks/>
              </p:cNvGrpSpPr>
              <p:nvPr/>
            </p:nvGrpSpPr>
            <p:grpSpPr bwMode="auto">
              <a:xfrm>
                <a:off x="4265" y="3521"/>
                <a:ext cx="211" cy="333"/>
                <a:chOff x="4265" y="3521"/>
                <a:chExt cx="211" cy="333"/>
              </a:xfrm>
            </p:grpSpPr>
            <p:sp>
              <p:nvSpPr>
                <p:cNvPr id="687" name="Freeform 95"/>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8" name="Freeform 96"/>
                <p:cNvSpPr>
                  <a:spLocks/>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9" name="Freeform 97"/>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0" name="Freeform 98"/>
                <p:cNvSpPr>
                  <a:spLocks/>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1" name="Rectangle 99"/>
                <p:cNvSpPr>
                  <a:spLocks noChangeArrowheads="1"/>
                </p:cNvSpPr>
                <p:nvPr/>
              </p:nvSpPr>
              <p:spPr bwMode="auto">
                <a:xfrm>
                  <a:off x="4265" y="3584"/>
                  <a:ext cx="115"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2" name="Rectangle 100"/>
                <p:cNvSpPr>
                  <a:spLocks noChangeArrowheads="1"/>
                </p:cNvSpPr>
                <p:nvPr/>
              </p:nvSpPr>
              <p:spPr bwMode="auto">
                <a:xfrm>
                  <a:off x="4270" y="359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3" name="Line 101"/>
                <p:cNvSpPr>
                  <a:spLocks noChangeShapeType="1"/>
                </p:cNvSpPr>
                <p:nvPr/>
              </p:nvSpPr>
              <p:spPr bwMode="auto">
                <a:xfrm>
                  <a:off x="4275" y="3622"/>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4" name="Line 102"/>
                <p:cNvSpPr>
                  <a:spLocks noChangeShapeType="1"/>
                </p:cNvSpPr>
                <p:nvPr/>
              </p:nvSpPr>
              <p:spPr bwMode="auto">
                <a:xfrm flipH="1">
                  <a:off x="4265" y="3797"/>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5" name="Line 103"/>
                <p:cNvSpPr>
                  <a:spLocks noChangeShapeType="1"/>
                </p:cNvSpPr>
                <p:nvPr/>
              </p:nvSpPr>
              <p:spPr bwMode="auto">
                <a:xfrm flipH="1">
                  <a:off x="4265" y="3684"/>
                  <a:ext cx="115"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677" name="Group 104"/>
              <p:cNvGrpSpPr>
                <a:grpSpLocks/>
              </p:cNvGrpSpPr>
              <p:nvPr/>
            </p:nvGrpSpPr>
            <p:grpSpPr bwMode="auto">
              <a:xfrm>
                <a:off x="4260" y="3515"/>
                <a:ext cx="211" cy="332"/>
                <a:chOff x="4260" y="3515"/>
                <a:chExt cx="211" cy="332"/>
              </a:xfrm>
            </p:grpSpPr>
            <p:sp>
              <p:nvSpPr>
                <p:cNvPr id="678" name="Freeform 105"/>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79" name="Freeform 106"/>
                <p:cNvSpPr>
                  <a:spLocks/>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0" y="332"/>
                      </a:moveTo>
                      <a:lnTo>
                        <a:pt x="0" y="50"/>
                      </a:lnTo>
                      <a:lnTo>
                        <a:pt x="146" y="0"/>
                      </a:lnTo>
                      <a:lnTo>
                        <a:pt x="146" y="270"/>
                      </a:lnTo>
                      <a:lnTo>
                        <a:pt x="50"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0" name="Freeform 107"/>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1" name="Freeform 108"/>
                <p:cNvSpPr>
                  <a:spLocks/>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0" y="0"/>
                      </a:lnTo>
                      <a:lnTo>
                        <a:pt x="211" y="0"/>
                      </a:lnTo>
                      <a:lnTo>
                        <a:pt x="115"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2" name="Rectangle 109"/>
                <p:cNvSpPr>
                  <a:spLocks noChangeArrowheads="1"/>
                </p:cNvSpPr>
                <p:nvPr/>
              </p:nvSpPr>
              <p:spPr bwMode="auto">
                <a:xfrm>
                  <a:off x="4260" y="3578"/>
                  <a:ext cx="115"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3" name="Rectangle 110"/>
                <p:cNvSpPr>
                  <a:spLocks noChangeArrowheads="1"/>
                </p:cNvSpPr>
                <p:nvPr/>
              </p:nvSpPr>
              <p:spPr bwMode="auto">
                <a:xfrm>
                  <a:off x="4265" y="359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4" name="Line 111"/>
                <p:cNvSpPr>
                  <a:spLocks noChangeShapeType="1"/>
                </p:cNvSpPr>
                <p:nvPr/>
              </p:nvSpPr>
              <p:spPr bwMode="auto">
                <a:xfrm>
                  <a:off x="4275" y="360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5" name="Line 112"/>
                <p:cNvSpPr>
                  <a:spLocks noChangeShapeType="1"/>
                </p:cNvSpPr>
                <p:nvPr/>
              </p:nvSpPr>
              <p:spPr bwMode="auto">
                <a:xfrm flipH="1">
                  <a:off x="4265" y="3791"/>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86" name="Line 113"/>
                <p:cNvSpPr>
                  <a:spLocks noChangeShapeType="1"/>
                </p:cNvSpPr>
                <p:nvPr/>
              </p:nvSpPr>
              <p:spPr bwMode="auto">
                <a:xfrm flipH="1">
                  <a:off x="4265" y="3678"/>
                  <a:ext cx="105"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696" name="Rectangle 114"/>
            <p:cNvSpPr>
              <a:spLocks noChangeArrowheads="1"/>
            </p:cNvSpPr>
            <p:nvPr/>
          </p:nvSpPr>
          <p:spPr bwMode="auto">
            <a:xfrm>
              <a:off x="2078743" y="3097255"/>
              <a:ext cx="33337" cy="2618642"/>
            </a:xfrm>
            <a:prstGeom prst="rect">
              <a:avLst/>
            </a:prstGeom>
            <a:solidFill>
              <a:srgbClr val="000000"/>
            </a:solidFill>
            <a:ln w="38100">
              <a:solidFill>
                <a:srgbClr val="333399"/>
              </a:solidFill>
              <a:miter lim="800000"/>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7" name="Line 115"/>
            <p:cNvSpPr>
              <a:spLocks noChangeShapeType="1"/>
            </p:cNvSpPr>
            <p:nvPr/>
          </p:nvSpPr>
          <p:spPr bwMode="auto">
            <a:xfrm>
              <a:off x="1256417" y="3488514"/>
              <a:ext cx="855662"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8" name="Line 116"/>
            <p:cNvSpPr>
              <a:spLocks noChangeShapeType="1"/>
            </p:cNvSpPr>
            <p:nvPr/>
          </p:nvSpPr>
          <p:spPr bwMode="auto">
            <a:xfrm>
              <a:off x="1512005" y="4203620"/>
              <a:ext cx="600075" cy="14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699" name="Line 117"/>
            <p:cNvSpPr>
              <a:spLocks noChangeShapeType="1"/>
            </p:cNvSpPr>
            <p:nvPr/>
          </p:nvSpPr>
          <p:spPr bwMode="auto">
            <a:xfrm>
              <a:off x="808743" y="4700386"/>
              <a:ext cx="1285875" cy="439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0" name="Line 118"/>
            <p:cNvSpPr>
              <a:spLocks noChangeShapeType="1"/>
            </p:cNvSpPr>
            <p:nvPr/>
          </p:nvSpPr>
          <p:spPr bwMode="auto">
            <a:xfrm>
              <a:off x="1342143" y="5362741"/>
              <a:ext cx="771525" cy="29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1" name="Line 119"/>
            <p:cNvSpPr>
              <a:spLocks noChangeShapeType="1"/>
            </p:cNvSpPr>
            <p:nvPr/>
          </p:nvSpPr>
          <p:spPr bwMode="auto">
            <a:xfrm>
              <a:off x="2094617" y="4433687"/>
              <a:ext cx="1455737" cy="29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2" name="Group 120"/>
            <p:cNvGrpSpPr>
              <a:grpSpLocks/>
            </p:cNvGrpSpPr>
            <p:nvPr/>
          </p:nvGrpSpPr>
          <p:grpSpPr bwMode="auto">
            <a:xfrm>
              <a:off x="3396367" y="4237326"/>
              <a:ext cx="582612" cy="378069"/>
              <a:chOff x="2154" y="3033"/>
              <a:chExt cx="309" cy="192"/>
            </a:xfrm>
          </p:grpSpPr>
          <p:sp>
            <p:nvSpPr>
              <p:cNvPr id="703" name="Oval 121"/>
              <p:cNvSpPr>
                <a:spLocks noChangeArrowheads="1"/>
              </p:cNvSpPr>
              <p:nvPr/>
            </p:nvSpPr>
            <p:spPr bwMode="auto">
              <a:xfrm>
                <a:off x="2155"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4" name="Rectangle 122"/>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5" name="Rectangle 123"/>
              <p:cNvSpPr>
                <a:spLocks noChangeArrowheads="1"/>
              </p:cNvSpPr>
              <p:nvPr/>
            </p:nvSpPr>
            <p:spPr bwMode="auto">
              <a:xfrm>
                <a:off x="2154"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6" name="Oval 124"/>
              <p:cNvSpPr>
                <a:spLocks noChangeArrowheads="1"/>
              </p:cNvSpPr>
              <p:nvPr/>
            </p:nvSpPr>
            <p:spPr bwMode="auto">
              <a:xfrm>
                <a:off x="2155"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07" name="Group 125"/>
              <p:cNvGrpSpPr>
                <a:grpSpLocks/>
              </p:cNvGrpSpPr>
              <p:nvPr/>
            </p:nvGrpSpPr>
            <p:grpSpPr bwMode="auto">
              <a:xfrm>
                <a:off x="2201" y="3046"/>
                <a:ext cx="214" cy="86"/>
                <a:chOff x="2201" y="3046"/>
                <a:chExt cx="214" cy="86"/>
              </a:xfrm>
            </p:grpSpPr>
            <p:grpSp>
              <p:nvGrpSpPr>
                <p:cNvPr id="710" name="Group 126"/>
                <p:cNvGrpSpPr>
                  <a:grpSpLocks/>
                </p:cNvGrpSpPr>
                <p:nvPr/>
              </p:nvGrpSpPr>
              <p:grpSpPr bwMode="auto">
                <a:xfrm>
                  <a:off x="2201" y="3046"/>
                  <a:ext cx="212" cy="84"/>
                  <a:chOff x="2201" y="3046"/>
                  <a:chExt cx="212" cy="84"/>
                </a:xfrm>
              </p:grpSpPr>
              <p:sp>
                <p:nvSpPr>
                  <p:cNvPr id="720" name="Freeform 127"/>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1" name="Freeform 128"/>
                  <p:cNvSpPr>
                    <a:spLocks/>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2" name="Freeform 129"/>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3" name="Freeform 130"/>
                  <p:cNvSpPr>
                    <a:spLocks/>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4" name="Freeform 131"/>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5" name="Freeform 132"/>
                  <p:cNvSpPr>
                    <a:spLocks/>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6" name="Freeform 133"/>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27" name="Freeform 134"/>
                  <p:cNvSpPr>
                    <a:spLocks/>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11" name="Group 135"/>
                <p:cNvGrpSpPr>
                  <a:grpSpLocks/>
                </p:cNvGrpSpPr>
                <p:nvPr/>
              </p:nvGrpSpPr>
              <p:grpSpPr bwMode="auto">
                <a:xfrm>
                  <a:off x="2203" y="3048"/>
                  <a:ext cx="212" cy="84"/>
                  <a:chOff x="2203" y="3048"/>
                  <a:chExt cx="212" cy="84"/>
                </a:xfrm>
              </p:grpSpPr>
              <p:sp>
                <p:nvSpPr>
                  <p:cNvPr id="712" name="Freeform 136"/>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3" name="Freeform 137"/>
                  <p:cNvSpPr>
                    <a:spLocks/>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4" name="Freeform 138"/>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5" name="Freeform 139"/>
                  <p:cNvSpPr>
                    <a:spLocks/>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6" name="Freeform 140"/>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7" name="Freeform 141"/>
                  <p:cNvSpPr>
                    <a:spLocks/>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8" name="Freeform 142"/>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19" name="Freeform 143"/>
                  <p:cNvSpPr>
                    <a:spLocks/>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708" name="Line 144"/>
              <p:cNvSpPr>
                <a:spLocks noChangeShapeType="1"/>
              </p:cNvSpPr>
              <p:nvPr/>
            </p:nvSpPr>
            <p:spPr bwMode="auto">
              <a:xfrm>
                <a:off x="2154"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09" name="Line 145"/>
              <p:cNvSpPr>
                <a:spLocks noChangeShapeType="1"/>
              </p:cNvSpPr>
              <p:nvPr/>
            </p:nvSpPr>
            <p:spPr bwMode="auto">
              <a:xfrm>
                <a:off x="246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728" name="Group 146"/>
            <p:cNvGrpSpPr>
              <a:grpSpLocks/>
            </p:cNvGrpSpPr>
            <p:nvPr/>
          </p:nvGrpSpPr>
          <p:grpSpPr bwMode="auto">
            <a:xfrm>
              <a:off x="1069092" y="3015194"/>
              <a:ext cx="536575" cy="520211"/>
              <a:chOff x="921" y="2412"/>
              <a:chExt cx="284" cy="265"/>
            </a:xfrm>
          </p:grpSpPr>
          <p:grpSp>
            <p:nvGrpSpPr>
              <p:cNvPr id="729" name="Group 147"/>
              <p:cNvGrpSpPr>
                <a:grpSpLocks/>
              </p:cNvGrpSpPr>
              <p:nvPr/>
            </p:nvGrpSpPr>
            <p:grpSpPr bwMode="auto">
              <a:xfrm>
                <a:off x="928" y="2417"/>
                <a:ext cx="277" cy="260"/>
                <a:chOff x="928" y="2417"/>
                <a:chExt cx="277" cy="260"/>
              </a:xfrm>
            </p:grpSpPr>
            <p:sp>
              <p:nvSpPr>
                <p:cNvPr id="743" name="Freeform 1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4" name="Freeform 1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5" name="Freeform 1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6" name="Freeform 1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7" name="Rectangle 1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8" name="Rectangle 1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9" name="Rectangle 1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0" name="Line 1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51" name="Group 156"/>
                <p:cNvGrpSpPr>
                  <a:grpSpLocks/>
                </p:cNvGrpSpPr>
                <p:nvPr/>
              </p:nvGrpSpPr>
              <p:grpSpPr bwMode="auto">
                <a:xfrm>
                  <a:off x="928" y="2639"/>
                  <a:ext cx="277" cy="38"/>
                  <a:chOff x="928" y="2639"/>
                  <a:chExt cx="277" cy="38"/>
                </a:xfrm>
              </p:grpSpPr>
              <p:sp>
                <p:nvSpPr>
                  <p:cNvPr id="752" name="Freeform 1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3" name="Freeform 1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4" name="Rectangle 1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30" name="Group 160"/>
              <p:cNvGrpSpPr>
                <a:grpSpLocks/>
              </p:cNvGrpSpPr>
              <p:nvPr/>
            </p:nvGrpSpPr>
            <p:grpSpPr bwMode="auto">
              <a:xfrm>
                <a:off x="921" y="2412"/>
                <a:ext cx="277" cy="261"/>
                <a:chOff x="921" y="2412"/>
                <a:chExt cx="277" cy="261"/>
              </a:xfrm>
            </p:grpSpPr>
            <p:sp>
              <p:nvSpPr>
                <p:cNvPr id="731" name="Freeform 1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2" name="Freeform 1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3" name="Freeform 1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4" name="Freeform 1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5" name="Rectangle 1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6" name="Rectangle 1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7" name="Rectangle 1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38" name="Line 1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39" name="Group 169"/>
                <p:cNvGrpSpPr>
                  <a:grpSpLocks/>
                </p:cNvGrpSpPr>
                <p:nvPr/>
              </p:nvGrpSpPr>
              <p:grpSpPr bwMode="auto">
                <a:xfrm>
                  <a:off x="921" y="2635"/>
                  <a:ext cx="277" cy="38"/>
                  <a:chOff x="921" y="2635"/>
                  <a:chExt cx="277" cy="38"/>
                </a:xfrm>
              </p:grpSpPr>
              <p:sp>
                <p:nvSpPr>
                  <p:cNvPr id="740" name="Freeform 1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1" name="Freeform 1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42" name="Rectangle 1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55" name="Group 173"/>
            <p:cNvGrpSpPr>
              <a:grpSpLocks/>
            </p:cNvGrpSpPr>
            <p:nvPr/>
          </p:nvGrpSpPr>
          <p:grpSpPr bwMode="auto">
            <a:xfrm>
              <a:off x="1170691" y="3755213"/>
              <a:ext cx="531812" cy="523143"/>
              <a:chOff x="997" y="2775"/>
              <a:chExt cx="282" cy="265"/>
            </a:xfrm>
          </p:grpSpPr>
          <p:grpSp>
            <p:nvGrpSpPr>
              <p:cNvPr id="756" name="Group 174"/>
              <p:cNvGrpSpPr>
                <a:grpSpLocks/>
              </p:cNvGrpSpPr>
              <p:nvPr/>
            </p:nvGrpSpPr>
            <p:grpSpPr bwMode="auto">
              <a:xfrm>
                <a:off x="1004" y="2779"/>
                <a:ext cx="275" cy="261"/>
                <a:chOff x="1004" y="2779"/>
                <a:chExt cx="275" cy="261"/>
              </a:xfrm>
            </p:grpSpPr>
            <p:sp>
              <p:nvSpPr>
                <p:cNvPr id="770" name="Freeform 175"/>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1" name="Freeform 176"/>
                <p:cNvSpPr>
                  <a:spLocks/>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0" y="0"/>
                      </a:lnTo>
                      <a:lnTo>
                        <a:pt x="229"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2" name="Freeform 177"/>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3" name="Freeform 178"/>
                <p:cNvSpPr>
                  <a:spLocks/>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8">
                      <a:moveTo>
                        <a:pt x="0" y="18"/>
                      </a:moveTo>
                      <a:lnTo>
                        <a:pt x="22" y="0"/>
                      </a:lnTo>
                      <a:lnTo>
                        <a:pt x="161" y="0"/>
                      </a:lnTo>
                      <a:lnTo>
                        <a:pt x="183"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4" name="Rectangle 179"/>
                <p:cNvSpPr>
                  <a:spLocks noChangeArrowheads="1"/>
                </p:cNvSpPr>
                <p:nvPr/>
              </p:nvSpPr>
              <p:spPr bwMode="auto">
                <a:xfrm>
                  <a:off x="1050" y="2797"/>
                  <a:ext cx="183"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5" name="Rectangle 180"/>
                <p:cNvSpPr>
                  <a:spLocks noChangeArrowheads="1"/>
                </p:cNvSpPr>
                <p:nvPr/>
              </p:nvSpPr>
              <p:spPr bwMode="auto">
                <a:xfrm>
                  <a:off x="1013" y="293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6" name="Rectangle 181"/>
                <p:cNvSpPr>
                  <a:spLocks noChangeArrowheads="1"/>
                </p:cNvSpPr>
                <p:nvPr/>
              </p:nvSpPr>
              <p:spPr bwMode="auto">
                <a:xfrm>
                  <a:off x="1067" y="2813"/>
                  <a:ext cx="149"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77" name="Line 182"/>
                <p:cNvSpPr>
                  <a:spLocks noChangeShapeType="1"/>
                </p:cNvSpPr>
                <p:nvPr/>
              </p:nvSpPr>
              <p:spPr bwMode="auto">
                <a:xfrm flipH="1">
                  <a:off x="1189" y="2961"/>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78" name="Group 183"/>
                <p:cNvGrpSpPr>
                  <a:grpSpLocks/>
                </p:cNvGrpSpPr>
                <p:nvPr/>
              </p:nvGrpSpPr>
              <p:grpSpPr bwMode="auto">
                <a:xfrm>
                  <a:off x="1004" y="3002"/>
                  <a:ext cx="275" cy="38"/>
                  <a:chOff x="1004" y="3002"/>
                  <a:chExt cx="275" cy="38"/>
                </a:xfrm>
              </p:grpSpPr>
              <p:sp>
                <p:nvSpPr>
                  <p:cNvPr id="779" name="Freeform 184"/>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0" name="Freeform 185"/>
                  <p:cNvSpPr>
                    <a:spLocks/>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1" name="Rectangle 186"/>
                  <p:cNvSpPr>
                    <a:spLocks noChangeArrowheads="1"/>
                  </p:cNvSpPr>
                  <p:nvPr/>
                </p:nvSpPr>
                <p:spPr bwMode="auto">
                  <a:xfrm>
                    <a:off x="1006" y="3029"/>
                    <a:ext cx="27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57" name="Group 187"/>
              <p:cNvGrpSpPr>
                <a:grpSpLocks/>
              </p:cNvGrpSpPr>
              <p:nvPr/>
            </p:nvGrpSpPr>
            <p:grpSpPr bwMode="auto">
              <a:xfrm>
                <a:off x="997" y="2775"/>
                <a:ext cx="275" cy="260"/>
                <a:chOff x="997" y="2775"/>
                <a:chExt cx="275" cy="260"/>
              </a:xfrm>
            </p:grpSpPr>
            <p:sp>
              <p:nvSpPr>
                <p:cNvPr id="758" name="Freeform 188"/>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59" name="Freeform 189"/>
                <p:cNvSpPr>
                  <a:spLocks/>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0" name="Freeform 190"/>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1" name="Freeform 191"/>
                <p:cNvSpPr>
                  <a:spLocks/>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1"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2" name="Rectangle 192"/>
                <p:cNvSpPr>
                  <a:spLocks noChangeArrowheads="1"/>
                </p:cNvSpPr>
                <p:nvPr/>
              </p:nvSpPr>
              <p:spPr bwMode="auto">
                <a:xfrm>
                  <a:off x="1043" y="279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3" name="Rectangle 193"/>
                <p:cNvSpPr>
                  <a:spLocks noChangeArrowheads="1"/>
                </p:cNvSpPr>
                <p:nvPr/>
              </p:nvSpPr>
              <p:spPr bwMode="auto">
                <a:xfrm>
                  <a:off x="1006" y="2934"/>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4" name="Rectangle 194"/>
                <p:cNvSpPr>
                  <a:spLocks noChangeArrowheads="1"/>
                </p:cNvSpPr>
                <p:nvPr/>
              </p:nvSpPr>
              <p:spPr bwMode="auto">
                <a:xfrm>
                  <a:off x="1060" y="280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5" name="Line 195"/>
                <p:cNvSpPr>
                  <a:spLocks noChangeShapeType="1"/>
                </p:cNvSpPr>
                <p:nvPr/>
              </p:nvSpPr>
              <p:spPr bwMode="auto">
                <a:xfrm flipH="1">
                  <a:off x="1182" y="2956"/>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66" name="Group 196"/>
                <p:cNvGrpSpPr>
                  <a:grpSpLocks/>
                </p:cNvGrpSpPr>
                <p:nvPr/>
              </p:nvGrpSpPr>
              <p:grpSpPr bwMode="auto">
                <a:xfrm>
                  <a:off x="997" y="2997"/>
                  <a:ext cx="275" cy="38"/>
                  <a:chOff x="997" y="2997"/>
                  <a:chExt cx="275" cy="38"/>
                </a:xfrm>
              </p:grpSpPr>
              <p:sp>
                <p:nvSpPr>
                  <p:cNvPr id="767" name="Freeform 197"/>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8" name="Freeform 198"/>
                  <p:cNvSpPr>
                    <a:spLocks/>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69" name="Rectangle 199"/>
                  <p:cNvSpPr>
                    <a:spLocks noChangeArrowheads="1"/>
                  </p:cNvSpPr>
                  <p:nvPr/>
                </p:nvSpPr>
                <p:spPr bwMode="auto">
                  <a:xfrm>
                    <a:off x="999" y="3024"/>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782" name="Group 200"/>
            <p:cNvGrpSpPr>
              <a:grpSpLocks/>
            </p:cNvGrpSpPr>
            <p:nvPr/>
          </p:nvGrpSpPr>
          <p:grpSpPr bwMode="auto">
            <a:xfrm>
              <a:off x="443617" y="4263703"/>
              <a:ext cx="531812" cy="523142"/>
              <a:chOff x="590" y="3047"/>
              <a:chExt cx="282" cy="265"/>
            </a:xfrm>
          </p:grpSpPr>
          <p:grpSp>
            <p:nvGrpSpPr>
              <p:cNvPr id="783" name="Group 201"/>
              <p:cNvGrpSpPr>
                <a:grpSpLocks/>
              </p:cNvGrpSpPr>
              <p:nvPr/>
            </p:nvGrpSpPr>
            <p:grpSpPr bwMode="auto">
              <a:xfrm>
                <a:off x="596" y="3051"/>
                <a:ext cx="276" cy="261"/>
                <a:chOff x="596" y="3051"/>
                <a:chExt cx="276" cy="261"/>
              </a:xfrm>
            </p:grpSpPr>
            <p:sp>
              <p:nvSpPr>
                <p:cNvPr id="797" name="Freeform 202"/>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8" name="Freeform 203"/>
                <p:cNvSpPr>
                  <a:spLocks/>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6">
                      <a:moveTo>
                        <a:pt x="0" y="26"/>
                      </a:moveTo>
                      <a:lnTo>
                        <a:pt x="31" y="0"/>
                      </a:lnTo>
                      <a:lnTo>
                        <a:pt x="230" y="0"/>
                      </a:lnTo>
                      <a:lnTo>
                        <a:pt x="260" y="26"/>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9" name="Freeform 204"/>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0" name="Freeform 205"/>
                <p:cNvSpPr>
                  <a:spLocks/>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1" name="Rectangle 206"/>
                <p:cNvSpPr>
                  <a:spLocks noChangeArrowheads="1"/>
                </p:cNvSpPr>
                <p:nvPr/>
              </p:nvSpPr>
              <p:spPr bwMode="auto">
                <a:xfrm>
                  <a:off x="642" y="3069"/>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2" name="Rectangle 207"/>
                <p:cNvSpPr>
                  <a:spLocks noChangeArrowheads="1"/>
                </p:cNvSpPr>
                <p:nvPr/>
              </p:nvSpPr>
              <p:spPr bwMode="auto">
                <a:xfrm>
                  <a:off x="605" y="3210"/>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3" name="Rectangle 208"/>
                <p:cNvSpPr>
                  <a:spLocks noChangeArrowheads="1"/>
                </p:cNvSpPr>
                <p:nvPr/>
              </p:nvSpPr>
              <p:spPr bwMode="auto">
                <a:xfrm>
                  <a:off x="659" y="3085"/>
                  <a:ext cx="150"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4" name="Line 209"/>
                <p:cNvSpPr>
                  <a:spLocks noChangeShapeType="1"/>
                </p:cNvSpPr>
                <p:nvPr/>
              </p:nvSpPr>
              <p:spPr bwMode="auto">
                <a:xfrm flipH="1">
                  <a:off x="782" y="323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05" name="Group 210"/>
                <p:cNvGrpSpPr>
                  <a:grpSpLocks/>
                </p:cNvGrpSpPr>
                <p:nvPr/>
              </p:nvGrpSpPr>
              <p:grpSpPr bwMode="auto">
                <a:xfrm>
                  <a:off x="596" y="3274"/>
                  <a:ext cx="276" cy="38"/>
                  <a:chOff x="596" y="3274"/>
                  <a:chExt cx="276" cy="38"/>
                </a:xfrm>
              </p:grpSpPr>
              <p:sp>
                <p:nvSpPr>
                  <p:cNvPr id="806" name="Freeform 211"/>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7" name="Freeform 212"/>
                  <p:cNvSpPr>
                    <a:spLocks/>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6" h="29">
                        <a:moveTo>
                          <a:pt x="0" y="29"/>
                        </a:moveTo>
                        <a:lnTo>
                          <a:pt x="33" y="0"/>
                        </a:lnTo>
                        <a:lnTo>
                          <a:pt x="243" y="0"/>
                        </a:lnTo>
                        <a:lnTo>
                          <a:pt x="276"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08" name="Rectangle 213"/>
                  <p:cNvSpPr>
                    <a:spLocks noChangeArrowheads="1"/>
                  </p:cNvSpPr>
                  <p:nvPr/>
                </p:nvSpPr>
                <p:spPr bwMode="auto">
                  <a:xfrm>
                    <a:off x="598" y="3301"/>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784" name="Group 214"/>
              <p:cNvGrpSpPr>
                <a:grpSpLocks/>
              </p:cNvGrpSpPr>
              <p:nvPr/>
            </p:nvGrpSpPr>
            <p:grpSpPr bwMode="auto">
              <a:xfrm>
                <a:off x="590" y="3047"/>
                <a:ext cx="275" cy="260"/>
                <a:chOff x="590" y="3047"/>
                <a:chExt cx="275" cy="260"/>
              </a:xfrm>
            </p:grpSpPr>
            <p:sp>
              <p:nvSpPr>
                <p:cNvPr id="785" name="Freeform 215"/>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6" name="Freeform 216"/>
                <p:cNvSpPr>
                  <a:spLocks/>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7" name="Freeform 217"/>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8" name="Freeform 218"/>
                <p:cNvSpPr>
                  <a:spLocks/>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3" h="17">
                      <a:moveTo>
                        <a:pt x="0" y="17"/>
                      </a:moveTo>
                      <a:lnTo>
                        <a:pt x="22" y="0"/>
                      </a:lnTo>
                      <a:lnTo>
                        <a:pt x="161" y="0"/>
                      </a:lnTo>
                      <a:lnTo>
                        <a:pt x="183"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89" name="Rectangle 219"/>
                <p:cNvSpPr>
                  <a:spLocks noChangeArrowheads="1"/>
                </p:cNvSpPr>
                <p:nvPr/>
              </p:nvSpPr>
              <p:spPr bwMode="auto">
                <a:xfrm>
                  <a:off x="636" y="3064"/>
                  <a:ext cx="183"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0" name="Rectangle 220"/>
                <p:cNvSpPr>
                  <a:spLocks noChangeArrowheads="1"/>
                </p:cNvSpPr>
                <p:nvPr/>
              </p:nvSpPr>
              <p:spPr bwMode="auto">
                <a:xfrm>
                  <a:off x="598" y="3206"/>
                  <a:ext cx="258" cy="58"/>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1" name="Rectangle 221"/>
                <p:cNvSpPr>
                  <a:spLocks noChangeArrowheads="1"/>
                </p:cNvSpPr>
                <p:nvPr/>
              </p:nvSpPr>
              <p:spPr bwMode="auto">
                <a:xfrm>
                  <a:off x="653" y="3080"/>
                  <a:ext cx="149"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2" name="Line 222"/>
                <p:cNvSpPr>
                  <a:spLocks noChangeShapeType="1"/>
                </p:cNvSpPr>
                <p:nvPr/>
              </p:nvSpPr>
              <p:spPr bwMode="auto">
                <a:xfrm flipH="1">
                  <a:off x="775" y="322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793" name="Group 223"/>
                <p:cNvGrpSpPr>
                  <a:grpSpLocks/>
                </p:cNvGrpSpPr>
                <p:nvPr/>
              </p:nvGrpSpPr>
              <p:grpSpPr bwMode="auto">
                <a:xfrm>
                  <a:off x="590" y="3269"/>
                  <a:ext cx="275" cy="38"/>
                  <a:chOff x="590" y="3269"/>
                  <a:chExt cx="275" cy="38"/>
                </a:xfrm>
              </p:grpSpPr>
              <p:sp>
                <p:nvSpPr>
                  <p:cNvPr id="794" name="Freeform 224"/>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5" name="Freeform 225"/>
                  <p:cNvSpPr>
                    <a:spLocks/>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3"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796" name="Rectangle 226"/>
                  <p:cNvSpPr>
                    <a:spLocks noChangeArrowheads="1"/>
                  </p:cNvSpPr>
                  <p:nvPr/>
                </p:nvSpPr>
                <p:spPr bwMode="auto">
                  <a:xfrm>
                    <a:off x="591" y="3296"/>
                    <a:ext cx="272"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grpSp>
          <p:nvGrpSpPr>
            <p:cNvPr id="809" name="Group 227"/>
            <p:cNvGrpSpPr>
              <a:grpSpLocks/>
            </p:cNvGrpSpPr>
            <p:nvPr/>
          </p:nvGrpSpPr>
          <p:grpSpPr bwMode="auto">
            <a:xfrm>
              <a:off x="1040517" y="4890887"/>
              <a:ext cx="531812" cy="523142"/>
              <a:chOff x="906" y="3365"/>
              <a:chExt cx="281" cy="265"/>
            </a:xfrm>
          </p:grpSpPr>
          <p:grpSp>
            <p:nvGrpSpPr>
              <p:cNvPr id="810" name="Group 228"/>
              <p:cNvGrpSpPr>
                <a:grpSpLocks/>
              </p:cNvGrpSpPr>
              <p:nvPr/>
            </p:nvGrpSpPr>
            <p:grpSpPr bwMode="auto">
              <a:xfrm>
                <a:off x="912" y="3369"/>
                <a:ext cx="275" cy="261"/>
                <a:chOff x="912" y="3369"/>
                <a:chExt cx="275" cy="261"/>
              </a:xfrm>
            </p:grpSpPr>
            <p:sp>
              <p:nvSpPr>
                <p:cNvPr id="824" name="Freeform 229"/>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5" name="Freeform 230"/>
                <p:cNvSpPr>
                  <a:spLocks/>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29" y="0"/>
                      </a:lnTo>
                      <a:lnTo>
                        <a:pt x="260"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6" name="Freeform 231"/>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7" name="Freeform 232"/>
                <p:cNvSpPr>
                  <a:spLocks/>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8">
                      <a:moveTo>
                        <a:pt x="0" y="18"/>
                      </a:moveTo>
                      <a:lnTo>
                        <a:pt x="22" y="0"/>
                      </a:lnTo>
                      <a:lnTo>
                        <a:pt x="162" y="0"/>
                      </a:lnTo>
                      <a:lnTo>
                        <a:pt x="184" y="18"/>
                      </a:lnTo>
                      <a:lnTo>
                        <a:pt x="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8" name="Rectangle 233"/>
                <p:cNvSpPr>
                  <a:spLocks noChangeArrowheads="1"/>
                </p:cNvSpPr>
                <p:nvPr/>
              </p:nvSpPr>
              <p:spPr bwMode="auto">
                <a:xfrm>
                  <a:off x="958" y="3387"/>
                  <a:ext cx="184"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9" name="Rectangle 234"/>
                <p:cNvSpPr>
                  <a:spLocks noChangeArrowheads="1"/>
                </p:cNvSpPr>
                <p:nvPr/>
              </p:nvSpPr>
              <p:spPr bwMode="auto">
                <a:xfrm>
                  <a:off x="921" y="3528"/>
                  <a:ext cx="258"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0" name="Rectangle 235"/>
                <p:cNvSpPr>
                  <a:spLocks noChangeArrowheads="1"/>
                </p:cNvSpPr>
                <p:nvPr/>
              </p:nvSpPr>
              <p:spPr bwMode="auto">
                <a:xfrm>
                  <a:off x="975" y="3403"/>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1" name="Line 236"/>
                <p:cNvSpPr>
                  <a:spLocks noChangeShapeType="1"/>
                </p:cNvSpPr>
                <p:nvPr/>
              </p:nvSpPr>
              <p:spPr bwMode="auto">
                <a:xfrm flipH="1">
                  <a:off x="1097" y="3551"/>
                  <a:ext cx="6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32" name="Group 237"/>
                <p:cNvGrpSpPr>
                  <a:grpSpLocks/>
                </p:cNvGrpSpPr>
                <p:nvPr/>
              </p:nvGrpSpPr>
              <p:grpSpPr bwMode="auto">
                <a:xfrm>
                  <a:off x="912" y="3592"/>
                  <a:ext cx="275" cy="38"/>
                  <a:chOff x="912" y="3592"/>
                  <a:chExt cx="275" cy="38"/>
                </a:xfrm>
              </p:grpSpPr>
              <p:sp>
                <p:nvSpPr>
                  <p:cNvPr id="833" name="Freeform 238"/>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4" name="Freeform 239"/>
                  <p:cNvSpPr>
                    <a:spLocks/>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3" y="0"/>
                        </a:lnTo>
                        <a:lnTo>
                          <a:pt x="243" y="0"/>
                        </a:lnTo>
                        <a:lnTo>
                          <a:pt x="275"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5" name="Rectangle 240"/>
                  <p:cNvSpPr>
                    <a:spLocks noChangeArrowheads="1"/>
                  </p:cNvSpPr>
                  <p:nvPr/>
                </p:nvSpPr>
                <p:spPr bwMode="auto">
                  <a:xfrm>
                    <a:off x="914" y="3619"/>
                    <a:ext cx="27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nvGrpSpPr>
              <p:cNvPr id="811" name="Group 241"/>
              <p:cNvGrpSpPr>
                <a:grpSpLocks/>
              </p:cNvGrpSpPr>
              <p:nvPr/>
            </p:nvGrpSpPr>
            <p:grpSpPr bwMode="auto">
              <a:xfrm>
                <a:off x="906" y="3365"/>
                <a:ext cx="275" cy="261"/>
                <a:chOff x="906" y="3365"/>
                <a:chExt cx="275" cy="261"/>
              </a:xfrm>
            </p:grpSpPr>
            <p:sp>
              <p:nvSpPr>
                <p:cNvPr id="812" name="Freeform 242"/>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3" name="Freeform 243"/>
                <p:cNvSpPr>
                  <a:spLocks/>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 h="25">
                      <a:moveTo>
                        <a:pt x="0" y="25"/>
                      </a:moveTo>
                      <a:lnTo>
                        <a:pt x="31" y="0"/>
                      </a:lnTo>
                      <a:lnTo>
                        <a:pt x="230" y="0"/>
                      </a:lnTo>
                      <a:lnTo>
                        <a:pt x="260" y="25"/>
                      </a:lnTo>
                      <a:lnTo>
                        <a:pt x="0" y="2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4" name="Freeform 244"/>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5" name="Freeform 245"/>
                <p:cNvSpPr>
                  <a:spLocks/>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6" name="Rectangle 246"/>
                <p:cNvSpPr>
                  <a:spLocks noChangeArrowheads="1"/>
                </p:cNvSpPr>
                <p:nvPr/>
              </p:nvSpPr>
              <p:spPr bwMode="auto">
                <a:xfrm>
                  <a:off x="951" y="3382"/>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7" name="Rectangle 247"/>
                <p:cNvSpPr>
                  <a:spLocks noChangeArrowheads="1"/>
                </p:cNvSpPr>
                <p:nvPr/>
              </p:nvSpPr>
              <p:spPr bwMode="auto">
                <a:xfrm>
                  <a:off x="914" y="3524"/>
                  <a:ext cx="258"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8" name="Rectangle 248"/>
                <p:cNvSpPr>
                  <a:spLocks noChangeArrowheads="1"/>
                </p:cNvSpPr>
                <p:nvPr/>
              </p:nvSpPr>
              <p:spPr bwMode="auto">
                <a:xfrm>
                  <a:off x="968" y="3398"/>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19" name="Line 249"/>
                <p:cNvSpPr>
                  <a:spLocks noChangeShapeType="1"/>
                </p:cNvSpPr>
                <p:nvPr/>
              </p:nvSpPr>
              <p:spPr bwMode="auto">
                <a:xfrm flipH="1">
                  <a:off x="1091" y="3546"/>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20" name="Group 250"/>
                <p:cNvGrpSpPr>
                  <a:grpSpLocks/>
                </p:cNvGrpSpPr>
                <p:nvPr/>
              </p:nvGrpSpPr>
              <p:grpSpPr bwMode="auto">
                <a:xfrm>
                  <a:off x="906" y="3587"/>
                  <a:ext cx="275" cy="39"/>
                  <a:chOff x="906" y="3587"/>
                  <a:chExt cx="275" cy="39"/>
                </a:xfrm>
              </p:grpSpPr>
              <p:sp>
                <p:nvSpPr>
                  <p:cNvPr id="821" name="Freeform 251"/>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2" name="Freeform 252"/>
                  <p:cNvSpPr>
                    <a:spLocks/>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29">
                        <a:moveTo>
                          <a:pt x="0" y="29"/>
                        </a:moveTo>
                        <a:lnTo>
                          <a:pt x="32" y="0"/>
                        </a:lnTo>
                        <a:lnTo>
                          <a:pt x="242" y="0"/>
                        </a:lnTo>
                        <a:lnTo>
                          <a:pt x="275" y="29"/>
                        </a:lnTo>
                        <a:lnTo>
                          <a:pt x="0" y="2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23" name="Rectangle 253"/>
                  <p:cNvSpPr>
                    <a:spLocks noChangeArrowheads="1"/>
                  </p:cNvSpPr>
                  <p:nvPr/>
                </p:nvSpPr>
                <p:spPr bwMode="auto">
                  <a:xfrm>
                    <a:off x="907" y="3614"/>
                    <a:ext cx="272" cy="12"/>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grpSp>
        <p:sp>
          <p:nvSpPr>
            <p:cNvPr id="836" name="Rectangle 254"/>
            <p:cNvSpPr>
              <a:spLocks noChangeArrowheads="1"/>
            </p:cNvSpPr>
            <p:nvPr/>
          </p:nvSpPr>
          <p:spPr bwMode="auto">
            <a:xfrm>
              <a:off x="2351793" y="3453345"/>
              <a:ext cx="890587" cy="624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37" name="Rectangle 255"/>
            <p:cNvSpPr>
              <a:spLocks noChangeArrowheads="1"/>
            </p:cNvSpPr>
            <p:nvPr/>
          </p:nvSpPr>
          <p:spPr bwMode="auto">
            <a:xfrm>
              <a:off x="2502604" y="3542732"/>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a:t>
              </a:r>
            </a:p>
          </p:txBody>
        </p:sp>
        <p:grpSp>
          <p:nvGrpSpPr>
            <p:cNvPr id="838" name="Group 257"/>
            <p:cNvGrpSpPr>
              <a:grpSpLocks/>
            </p:cNvGrpSpPr>
            <p:nvPr/>
          </p:nvGrpSpPr>
          <p:grpSpPr bwMode="auto">
            <a:xfrm>
              <a:off x="8284279" y="2862794"/>
              <a:ext cx="409575" cy="668215"/>
              <a:chOff x="4305" y="2335"/>
              <a:chExt cx="216" cy="339"/>
            </a:xfrm>
          </p:grpSpPr>
          <p:grpSp>
            <p:nvGrpSpPr>
              <p:cNvPr id="839" name="Group 258"/>
              <p:cNvGrpSpPr>
                <a:grpSpLocks/>
              </p:cNvGrpSpPr>
              <p:nvPr/>
            </p:nvGrpSpPr>
            <p:grpSpPr bwMode="auto">
              <a:xfrm>
                <a:off x="4310" y="2341"/>
                <a:ext cx="211" cy="333"/>
                <a:chOff x="4310" y="2341"/>
                <a:chExt cx="211" cy="333"/>
              </a:xfrm>
            </p:grpSpPr>
            <p:sp>
              <p:nvSpPr>
                <p:cNvPr id="850" name="Freeform 259"/>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1" name="Freeform 260"/>
                <p:cNvSpPr>
                  <a:spLocks/>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1" y="333"/>
                      </a:moveTo>
                      <a:lnTo>
                        <a:pt x="0" y="50"/>
                      </a:lnTo>
                      <a:lnTo>
                        <a:pt x="146" y="0"/>
                      </a:lnTo>
                      <a:lnTo>
                        <a:pt x="146" y="270"/>
                      </a:lnTo>
                      <a:lnTo>
                        <a:pt x="51"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2" name="Freeform 261"/>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3" name="Freeform 262"/>
                <p:cNvSpPr>
                  <a:spLocks/>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4" name="Rectangle 263"/>
                <p:cNvSpPr>
                  <a:spLocks noChangeArrowheads="1"/>
                </p:cNvSpPr>
                <p:nvPr/>
              </p:nvSpPr>
              <p:spPr bwMode="auto">
                <a:xfrm>
                  <a:off x="4310" y="2404"/>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5" name="Rectangle 264"/>
                <p:cNvSpPr>
                  <a:spLocks noChangeArrowheads="1"/>
                </p:cNvSpPr>
                <p:nvPr/>
              </p:nvSpPr>
              <p:spPr bwMode="auto">
                <a:xfrm>
                  <a:off x="4315" y="2416"/>
                  <a:ext cx="65"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6" name="Line 265"/>
                <p:cNvSpPr>
                  <a:spLocks noChangeShapeType="1"/>
                </p:cNvSpPr>
                <p:nvPr/>
              </p:nvSpPr>
              <p:spPr bwMode="auto">
                <a:xfrm>
                  <a:off x="4320" y="2441"/>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7" name="Line 266"/>
                <p:cNvSpPr>
                  <a:spLocks noChangeShapeType="1"/>
                </p:cNvSpPr>
                <p:nvPr/>
              </p:nvSpPr>
              <p:spPr bwMode="auto">
                <a:xfrm flipH="1">
                  <a:off x="4310" y="2617"/>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58" name="Line 267"/>
                <p:cNvSpPr>
                  <a:spLocks noChangeShapeType="1"/>
                </p:cNvSpPr>
                <p:nvPr/>
              </p:nvSpPr>
              <p:spPr bwMode="auto">
                <a:xfrm flipH="1">
                  <a:off x="4310" y="2504"/>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40" name="Group 268"/>
              <p:cNvGrpSpPr>
                <a:grpSpLocks/>
              </p:cNvGrpSpPr>
              <p:nvPr/>
            </p:nvGrpSpPr>
            <p:grpSpPr bwMode="auto">
              <a:xfrm>
                <a:off x="4305" y="2335"/>
                <a:ext cx="211" cy="332"/>
                <a:chOff x="4305" y="2335"/>
                <a:chExt cx="211" cy="332"/>
              </a:xfrm>
            </p:grpSpPr>
            <p:sp>
              <p:nvSpPr>
                <p:cNvPr id="841" name="Freeform 269"/>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2" name="Freeform 270"/>
                <p:cNvSpPr>
                  <a:spLocks/>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2">
                      <a:moveTo>
                        <a:pt x="51" y="332"/>
                      </a:moveTo>
                      <a:lnTo>
                        <a:pt x="0" y="50"/>
                      </a:lnTo>
                      <a:lnTo>
                        <a:pt x="146" y="0"/>
                      </a:lnTo>
                      <a:lnTo>
                        <a:pt x="146" y="270"/>
                      </a:lnTo>
                      <a:lnTo>
                        <a:pt x="51" y="332"/>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3" name="Freeform 271"/>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4" name="Freeform 272"/>
                <p:cNvSpPr>
                  <a:spLocks/>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1" h="63">
                      <a:moveTo>
                        <a:pt x="0" y="63"/>
                      </a:moveTo>
                      <a:lnTo>
                        <a:pt x="91" y="0"/>
                      </a:lnTo>
                      <a:lnTo>
                        <a:pt x="211"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5" name="Rectangle 273"/>
                <p:cNvSpPr>
                  <a:spLocks noChangeArrowheads="1"/>
                </p:cNvSpPr>
                <p:nvPr/>
              </p:nvSpPr>
              <p:spPr bwMode="auto">
                <a:xfrm>
                  <a:off x="4305" y="2398"/>
                  <a:ext cx="116" cy="26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6" name="Rectangle 274"/>
                <p:cNvSpPr>
                  <a:spLocks noChangeArrowheads="1"/>
                </p:cNvSpPr>
                <p:nvPr/>
              </p:nvSpPr>
              <p:spPr bwMode="auto">
                <a:xfrm>
                  <a:off x="4310" y="2410"/>
                  <a:ext cx="65"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7" name="Line 275"/>
                <p:cNvSpPr>
                  <a:spLocks noChangeShapeType="1"/>
                </p:cNvSpPr>
                <p:nvPr/>
              </p:nvSpPr>
              <p:spPr bwMode="auto">
                <a:xfrm>
                  <a:off x="4320" y="2429"/>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8" name="Line 276"/>
                <p:cNvSpPr>
                  <a:spLocks noChangeShapeType="1"/>
                </p:cNvSpPr>
                <p:nvPr/>
              </p:nvSpPr>
              <p:spPr bwMode="auto">
                <a:xfrm flipH="1">
                  <a:off x="4310" y="2611"/>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49" name="Line 277"/>
                <p:cNvSpPr>
                  <a:spLocks noChangeShapeType="1"/>
                </p:cNvSpPr>
                <p:nvPr/>
              </p:nvSpPr>
              <p:spPr bwMode="auto">
                <a:xfrm flipH="1">
                  <a:off x="4310" y="2498"/>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59" name="Rectangle 279"/>
            <p:cNvSpPr>
              <a:spLocks noChangeArrowheads="1"/>
            </p:cNvSpPr>
            <p:nvPr/>
          </p:nvSpPr>
          <p:spPr bwMode="auto">
            <a:xfrm>
              <a:off x="7308035" y="2986976"/>
              <a:ext cx="948978"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源服务器</a:t>
              </a:r>
            </a:p>
          </p:txBody>
        </p:sp>
        <p:sp>
          <p:nvSpPr>
            <p:cNvPr id="860" name="Rectangle 280"/>
            <p:cNvSpPr>
              <a:spLocks noChangeArrowheads="1"/>
            </p:cNvSpPr>
            <p:nvPr/>
          </p:nvSpPr>
          <p:spPr bwMode="auto">
            <a:xfrm>
              <a:off x="4232978" y="4040963"/>
              <a:ext cx="850900" cy="392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1" name="Rectangle 281"/>
            <p:cNvSpPr>
              <a:spLocks noChangeArrowheads="1"/>
            </p:cNvSpPr>
            <p:nvPr/>
          </p:nvSpPr>
          <p:spPr bwMode="auto">
            <a:xfrm>
              <a:off x="4915681" y="4106905"/>
              <a:ext cx="835229"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dirty="0">
                  <a:solidFill>
                    <a:srgbClr val="000099"/>
                  </a:solidFill>
                  <a:latin typeface="Calibri" panose="020F0502020204030204" pitchFamily="34" charset="0"/>
                  <a:ea typeface="华文楷体" panose="02010600040101010101" pitchFamily="2" charset="-122"/>
                </a:rPr>
                <a:t>2 Mbit/s</a:t>
              </a:r>
            </a:p>
          </p:txBody>
        </p:sp>
        <p:grpSp>
          <p:nvGrpSpPr>
            <p:cNvPr id="862" name="Group 282"/>
            <p:cNvGrpSpPr>
              <a:grpSpLocks/>
            </p:cNvGrpSpPr>
            <p:nvPr/>
          </p:nvGrpSpPr>
          <p:grpSpPr bwMode="auto">
            <a:xfrm>
              <a:off x="6203067" y="4237326"/>
              <a:ext cx="582612" cy="378069"/>
              <a:chOff x="3202" y="3033"/>
              <a:chExt cx="309" cy="192"/>
            </a:xfrm>
          </p:grpSpPr>
          <p:sp>
            <p:nvSpPr>
              <p:cNvPr id="863" name="Oval 283"/>
              <p:cNvSpPr>
                <a:spLocks noChangeArrowheads="1"/>
              </p:cNvSpPr>
              <p:nvPr/>
            </p:nvSpPr>
            <p:spPr bwMode="auto">
              <a:xfrm>
                <a:off x="3203" y="3113"/>
                <a:ext cx="308" cy="112"/>
              </a:xfrm>
              <a:prstGeom prst="ellipse">
                <a:avLst/>
              </a:prstGeom>
              <a:solidFill>
                <a:srgbClr val="0078AA"/>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4" name="Rectangle 284"/>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5" name="Rectangle 285"/>
              <p:cNvSpPr>
                <a:spLocks noChangeArrowheads="1"/>
              </p:cNvSpPr>
              <p:nvPr/>
            </p:nvSpPr>
            <p:spPr bwMode="auto">
              <a:xfrm>
                <a:off x="3202" y="3090"/>
                <a:ext cx="308" cy="8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6" name="Oval 286"/>
              <p:cNvSpPr>
                <a:spLocks noChangeArrowheads="1"/>
              </p:cNvSpPr>
              <p:nvPr/>
            </p:nvSpPr>
            <p:spPr bwMode="auto">
              <a:xfrm>
                <a:off x="3203" y="3033"/>
                <a:ext cx="308" cy="112"/>
              </a:xfrm>
              <a:prstGeom prst="ellipse">
                <a:avLst/>
              </a:prstGeom>
              <a:solidFill>
                <a:srgbClr val="00B4FF"/>
              </a:solidFill>
              <a:ln w="3175">
                <a:solidFill>
                  <a:srgbClr val="AAE6FF"/>
                </a:solidFill>
                <a:round/>
                <a:headEnd/>
                <a:tailEnd/>
              </a:ln>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nvGrpSpPr>
              <p:cNvPr id="867" name="Group 287"/>
              <p:cNvGrpSpPr>
                <a:grpSpLocks/>
              </p:cNvGrpSpPr>
              <p:nvPr/>
            </p:nvGrpSpPr>
            <p:grpSpPr bwMode="auto">
              <a:xfrm>
                <a:off x="3249" y="3046"/>
                <a:ext cx="214" cy="86"/>
                <a:chOff x="3249" y="3046"/>
                <a:chExt cx="214" cy="86"/>
              </a:xfrm>
            </p:grpSpPr>
            <p:grpSp>
              <p:nvGrpSpPr>
                <p:cNvPr id="870" name="Group 288"/>
                <p:cNvGrpSpPr>
                  <a:grpSpLocks/>
                </p:cNvGrpSpPr>
                <p:nvPr/>
              </p:nvGrpSpPr>
              <p:grpSpPr bwMode="auto">
                <a:xfrm>
                  <a:off x="3249" y="3046"/>
                  <a:ext cx="212" cy="84"/>
                  <a:chOff x="3249" y="3046"/>
                  <a:chExt cx="212" cy="84"/>
                </a:xfrm>
              </p:grpSpPr>
              <p:sp>
                <p:nvSpPr>
                  <p:cNvPr id="880" name="Freeform 289"/>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1" name="Freeform 290"/>
                  <p:cNvSpPr>
                    <a:spLocks/>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2" name="Freeform 291"/>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3" name="Freeform 292"/>
                  <p:cNvSpPr>
                    <a:spLocks/>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4" name="Freeform 293"/>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5" name="Freeform 294"/>
                  <p:cNvSpPr>
                    <a:spLocks/>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6" name="Freeform 295"/>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7" name="Freeform 296"/>
                  <p:cNvSpPr>
                    <a:spLocks/>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nvGrpSpPr>
                <p:cNvPr id="871" name="Group 297"/>
                <p:cNvGrpSpPr>
                  <a:grpSpLocks/>
                </p:cNvGrpSpPr>
                <p:nvPr/>
              </p:nvGrpSpPr>
              <p:grpSpPr bwMode="auto">
                <a:xfrm>
                  <a:off x="3251" y="3048"/>
                  <a:ext cx="212" cy="84"/>
                  <a:chOff x="3251" y="3048"/>
                  <a:chExt cx="212" cy="84"/>
                </a:xfrm>
              </p:grpSpPr>
              <p:sp>
                <p:nvSpPr>
                  <p:cNvPr id="872" name="Freeform 298"/>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3" name="Freeform 299"/>
                  <p:cNvSpPr>
                    <a:spLocks/>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4" name="Freeform 300"/>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5" name="Freeform 301"/>
                  <p:cNvSpPr>
                    <a:spLocks/>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6" name="Freeform 302"/>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7" name="Freeform 303"/>
                  <p:cNvSpPr>
                    <a:spLocks/>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8" name="Freeform 304"/>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79" name="Freeform 305"/>
                  <p:cNvSpPr>
                    <a:spLocks/>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grpSp>
          <p:sp>
            <p:nvSpPr>
              <p:cNvPr id="868" name="Line 306"/>
              <p:cNvSpPr>
                <a:spLocks noChangeShapeType="1"/>
              </p:cNvSpPr>
              <p:nvPr/>
            </p:nvSpPr>
            <p:spPr bwMode="auto">
              <a:xfrm>
                <a:off x="3202"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69" name="Line 307"/>
              <p:cNvSpPr>
                <a:spLocks noChangeShapeType="1"/>
              </p:cNvSpPr>
              <p:nvPr/>
            </p:nvSpPr>
            <p:spPr bwMode="auto">
              <a:xfrm>
                <a:off x="3510" y="3088"/>
                <a:ext cx="1" cy="80"/>
              </a:xfrm>
              <a:prstGeom prst="line">
                <a:avLst/>
              </a:prstGeom>
              <a:noFill/>
              <a:ln w="3175">
                <a:solidFill>
                  <a:srgbClr val="AAE6FF"/>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grpSp>
        <p:sp>
          <p:nvSpPr>
            <p:cNvPr id="888" name="Rectangle 308"/>
            <p:cNvSpPr>
              <a:spLocks noChangeArrowheads="1"/>
            </p:cNvSpPr>
            <p:nvPr/>
          </p:nvSpPr>
          <p:spPr bwMode="auto">
            <a:xfrm>
              <a:off x="6796793" y="3809434"/>
              <a:ext cx="890587" cy="3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89" name="Rectangle 309"/>
            <p:cNvSpPr>
              <a:spLocks noChangeArrowheads="1"/>
            </p:cNvSpPr>
            <p:nvPr/>
          </p:nvSpPr>
          <p:spPr bwMode="auto">
            <a:xfrm>
              <a:off x="7200017" y="4307664"/>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互联网</a:t>
              </a:r>
            </a:p>
          </p:txBody>
        </p:sp>
        <p:sp>
          <p:nvSpPr>
            <p:cNvPr id="890" name="Rectangle 310"/>
            <p:cNvSpPr>
              <a:spLocks noChangeArrowheads="1"/>
            </p:cNvSpPr>
            <p:nvPr/>
          </p:nvSpPr>
          <p:spPr bwMode="auto">
            <a:xfrm>
              <a:off x="3720217" y="3898822"/>
              <a:ext cx="400050" cy="36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1" name="Rectangle 311"/>
            <p:cNvSpPr>
              <a:spLocks noChangeArrowheads="1"/>
            </p:cNvSpPr>
            <p:nvPr/>
          </p:nvSpPr>
          <p:spPr bwMode="auto">
            <a:xfrm>
              <a:off x="2864554" y="4610997"/>
              <a:ext cx="433388" cy="3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2" name="Rectangle 312"/>
            <p:cNvSpPr>
              <a:spLocks noChangeArrowheads="1"/>
            </p:cNvSpPr>
            <p:nvPr/>
          </p:nvSpPr>
          <p:spPr bwMode="auto">
            <a:xfrm>
              <a:off x="1661229" y="4254909"/>
              <a:ext cx="436563" cy="367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a:solidFill>
                  <a:srgbClr val="000099"/>
                </a:solidFill>
                <a:latin typeface="Calibri" panose="020F0502020204030204" pitchFamily="34" charset="0"/>
                <a:ea typeface="华文楷体" panose="02010600040101010101" pitchFamily="2" charset="-122"/>
              </a:endParaRPr>
            </a:p>
          </p:txBody>
        </p:sp>
        <p:sp>
          <p:nvSpPr>
            <p:cNvPr id="893" name="Rectangle 313"/>
            <p:cNvSpPr>
              <a:spLocks noChangeArrowheads="1"/>
            </p:cNvSpPr>
            <p:nvPr/>
          </p:nvSpPr>
          <p:spPr bwMode="auto">
            <a:xfrm>
              <a:off x="327729" y="3912009"/>
              <a:ext cx="711733"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zh-CN" altLang="en-US" sz="1846">
                  <a:solidFill>
                    <a:srgbClr val="000099"/>
                  </a:solidFill>
                  <a:latin typeface="Calibri" panose="020F0502020204030204" pitchFamily="34" charset="0"/>
                  <a:ea typeface="华文楷体" panose="02010600040101010101" pitchFamily="2" charset="-122"/>
                </a:rPr>
                <a:t>浏览器</a:t>
              </a:r>
            </a:p>
          </p:txBody>
        </p:sp>
        <p:sp>
          <p:nvSpPr>
            <p:cNvPr id="894" name="Rectangle 314"/>
            <p:cNvSpPr>
              <a:spLocks noChangeArrowheads="1"/>
            </p:cNvSpPr>
            <p:nvPr/>
          </p:nvSpPr>
          <p:spPr bwMode="auto">
            <a:xfrm>
              <a:off x="3715454" y="3923732"/>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1</a:t>
              </a:r>
            </a:p>
          </p:txBody>
        </p:sp>
        <p:sp>
          <p:nvSpPr>
            <p:cNvPr id="895" name="Rectangle 315"/>
            <p:cNvSpPr>
              <a:spLocks noChangeArrowheads="1"/>
            </p:cNvSpPr>
            <p:nvPr/>
          </p:nvSpPr>
          <p:spPr bwMode="auto">
            <a:xfrm>
              <a:off x="6336417" y="3925197"/>
              <a:ext cx="213200" cy="28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kumimoji="1" lang="en-US" altLang="zh-CN" sz="1846">
                  <a:solidFill>
                    <a:srgbClr val="000099"/>
                  </a:solidFill>
                  <a:latin typeface="Calibri" panose="020F0502020204030204" pitchFamily="34" charset="0"/>
                  <a:ea typeface="华文楷体" panose="02010600040101010101" pitchFamily="2" charset="-122"/>
                </a:rPr>
                <a:t>R</a:t>
              </a:r>
              <a:r>
                <a:rPr kumimoji="1" lang="en-US" altLang="zh-CN" sz="1846" baseline="-25000">
                  <a:solidFill>
                    <a:srgbClr val="000099"/>
                  </a:solidFill>
                  <a:latin typeface="Calibri" panose="020F0502020204030204" pitchFamily="34" charset="0"/>
                  <a:ea typeface="华文楷体" panose="02010600040101010101" pitchFamily="2" charset="-122"/>
                </a:rPr>
                <a:t>2</a:t>
              </a:r>
            </a:p>
          </p:txBody>
        </p:sp>
      </p:grpSp>
      <p:sp>
        <p:nvSpPr>
          <p:cNvPr id="308" name="Line 101"/>
          <p:cNvSpPr>
            <a:spLocks noChangeShapeType="1"/>
          </p:cNvSpPr>
          <p:nvPr/>
        </p:nvSpPr>
        <p:spPr bwMode="auto">
          <a:xfrm>
            <a:off x="2124076" y="5616738"/>
            <a:ext cx="501956"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09" name="Line 339"/>
          <p:cNvSpPr>
            <a:spLocks noChangeShapeType="1"/>
          </p:cNvSpPr>
          <p:nvPr/>
        </p:nvSpPr>
        <p:spPr bwMode="auto">
          <a:xfrm flipV="1">
            <a:off x="2930501" y="4844561"/>
            <a:ext cx="719137" cy="59787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nvGrpSpPr>
          <p:cNvPr id="310" name="Group 237"/>
          <p:cNvGrpSpPr>
            <a:grpSpLocks/>
          </p:cNvGrpSpPr>
          <p:nvPr/>
        </p:nvGrpSpPr>
        <p:grpSpPr bwMode="auto">
          <a:xfrm>
            <a:off x="2603500" y="5168328"/>
            <a:ext cx="444500" cy="775189"/>
            <a:chOff x="1660" y="3427"/>
            <a:chExt cx="217" cy="339"/>
          </a:xfrm>
        </p:grpSpPr>
        <p:grpSp>
          <p:nvGrpSpPr>
            <p:cNvPr id="311" name="Group 238"/>
            <p:cNvGrpSpPr>
              <a:grpSpLocks/>
            </p:cNvGrpSpPr>
            <p:nvPr/>
          </p:nvGrpSpPr>
          <p:grpSpPr bwMode="auto">
            <a:xfrm>
              <a:off x="1665" y="3433"/>
              <a:ext cx="212" cy="333"/>
              <a:chOff x="1665" y="3433"/>
              <a:chExt cx="212" cy="333"/>
            </a:xfrm>
          </p:grpSpPr>
          <p:sp>
            <p:nvSpPr>
              <p:cNvPr id="322" name="Freeform 239"/>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3" name="Freeform 240"/>
              <p:cNvSpPr>
                <a:spLocks/>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4" name="Freeform 241"/>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5" name="Freeform 242"/>
              <p:cNvSpPr>
                <a:spLocks/>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6" name="Rectangle 243"/>
              <p:cNvSpPr>
                <a:spLocks noChangeArrowheads="1"/>
              </p:cNvSpPr>
              <p:nvPr/>
            </p:nvSpPr>
            <p:spPr bwMode="auto">
              <a:xfrm>
                <a:off x="1665" y="3496"/>
                <a:ext cx="116" cy="2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7" name="Rectangle 244"/>
              <p:cNvSpPr>
                <a:spLocks noChangeArrowheads="1"/>
              </p:cNvSpPr>
              <p:nvPr/>
            </p:nvSpPr>
            <p:spPr bwMode="auto">
              <a:xfrm>
                <a:off x="1671" y="3509"/>
                <a:ext cx="65" cy="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8" name="Line 245"/>
              <p:cNvSpPr>
                <a:spLocks noChangeShapeType="1"/>
              </p:cNvSpPr>
              <p:nvPr/>
            </p:nvSpPr>
            <p:spPr bwMode="auto">
              <a:xfrm>
                <a:off x="1676" y="3534"/>
                <a:ext cx="50"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9" name="Line 246"/>
              <p:cNvSpPr>
                <a:spLocks noChangeShapeType="1"/>
              </p:cNvSpPr>
              <p:nvPr/>
            </p:nvSpPr>
            <p:spPr bwMode="auto">
              <a:xfrm flipH="1">
                <a:off x="1665" y="3709"/>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30" name="Line 247"/>
              <p:cNvSpPr>
                <a:spLocks noChangeShapeType="1"/>
              </p:cNvSpPr>
              <p:nvPr/>
            </p:nvSpPr>
            <p:spPr bwMode="auto">
              <a:xfrm flipH="1">
                <a:off x="1665" y="3596"/>
                <a:ext cx="11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nvGrpSpPr>
            <p:cNvPr id="312" name="Group 248"/>
            <p:cNvGrpSpPr>
              <a:grpSpLocks/>
            </p:cNvGrpSpPr>
            <p:nvPr/>
          </p:nvGrpSpPr>
          <p:grpSpPr bwMode="auto">
            <a:xfrm>
              <a:off x="1660" y="3427"/>
              <a:ext cx="212" cy="333"/>
              <a:chOff x="1660" y="3427"/>
              <a:chExt cx="212" cy="333"/>
            </a:xfrm>
          </p:grpSpPr>
          <p:sp>
            <p:nvSpPr>
              <p:cNvPr id="313" name="Freeform 249"/>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4" name="Freeform 250"/>
              <p:cNvSpPr>
                <a:spLocks/>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 h="333">
                    <a:moveTo>
                      <a:pt x="50" y="333"/>
                    </a:moveTo>
                    <a:lnTo>
                      <a:pt x="0" y="50"/>
                    </a:lnTo>
                    <a:lnTo>
                      <a:pt x="146" y="0"/>
                    </a:lnTo>
                    <a:lnTo>
                      <a:pt x="146" y="270"/>
                    </a:lnTo>
                    <a:lnTo>
                      <a:pt x="50" y="333"/>
                    </a:lnTo>
                    <a:close/>
                  </a:path>
                </a:pathLst>
              </a:custGeom>
              <a:solidFill>
                <a:srgbClr val="A5A58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5" name="Freeform 251"/>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6" name="Freeform 252"/>
              <p:cNvSpPr>
                <a:spLocks/>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2" h="63">
                    <a:moveTo>
                      <a:pt x="0" y="63"/>
                    </a:moveTo>
                    <a:lnTo>
                      <a:pt x="91" y="0"/>
                    </a:lnTo>
                    <a:lnTo>
                      <a:pt x="212" y="0"/>
                    </a:lnTo>
                    <a:lnTo>
                      <a:pt x="116" y="63"/>
                    </a:lnTo>
                    <a:lnTo>
                      <a:pt x="0" y="6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7" name="Rectangle 253"/>
              <p:cNvSpPr>
                <a:spLocks noChangeArrowheads="1"/>
              </p:cNvSpPr>
              <p:nvPr/>
            </p:nvSpPr>
            <p:spPr bwMode="auto">
              <a:xfrm>
                <a:off x="1660" y="3490"/>
                <a:ext cx="116" cy="270"/>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8" name="Rectangle 254"/>
              <p:cNvSpPr>
                <a:spLocks noChangeArrowheads="1"/>
              </p:cNvSpPr>
              <p:nvPr/>
            </p:nvSpPr>
            <p:spPr bwMode="auto">
              <a:xfrm>
                <a:off x="1665" y="3502"/>
                <a:ext cx="66" cy="44"/>
              </a:xfrm>
              <a:prstGeom prst="rect">
                <a:avLst/>
              </a:prstGeom>
              <a:solidFill>
                <a:srgbClr val="7A7A5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19" name="Line 255"/>
              <p:cNvSpPr>
                <a:spLocks noChangeShapeType="1"/>
              </p:cNvSpPr>
              <p:nvPr/>
            </p:nvSpPr>
            <p:spPr bwMode="auto">
              <a:xfrm>
                <a:off x="1676" y="3521"/>
                <a:ext cx="40"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0" name="Line 256"/>
              <p:cNvSpPr>
                <a:spLocks noChangeShapeType="1"/>
              </p:cNvSpPr>
              <p:nvPr/>
            </p:nvSpPr>
            <p:spPr bwMode="auto">
              <a:xfrm flipH="1">
                <a:off x="1665" y="3703"/>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321" name="Line 257"/>
              <p:cNvSpPr>
                <a:spLocks noChangeShapeType="1"/>
              </p:cNvSpPr>
              <p:nvPr/>
            </p:nvSpPr>
            <p:spPr bwMode="auto">
              <a:xfrm flipH="1">
                <a:off x="1665" y="3590"/>
                <a:ext cx="106" cy="1"/>
              </a:xfrm>
              <a:prstGeom prst="line">
                <a:avLst/>
              </a:prstGeom>
              <a:noFill/>
              <a:ln w="7938">
                <a:solidFill>
                  <a:srgbClr val="313124"/>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grpSp>
      </p:grpSp>
      <p:sp>
        <p:nvSpPr>
          <p:cNvPr id="331" name="Rectangle 261"/>
          <p:cNvSpPr>
            <a:spLocks noChangeArrowheads="1"/>
          </p:cNvSpPr>
          <p:nvPr/>
        </p:nvSpPr>
        <p:spPr bwMode="auto">
          <a:xfrm>
            <a:off x="2558727" y="5958961"/>
            <a:ext cx="1852514" cy="568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校园网的</a:t>
            </a:r>
            <a:r>
              <a:rPr kumimoji="1" lang="en-US" altLang="zh-CN" sz="1846" dirty="0">
                <a:solidFill>
                  <a:srgbClr val="000099"/>
                </a:solidFill>
                <a:latin typeface="Calibri" panose="020F0502020204030204" pitchFamily="34" charset="0"/>
                <a:ea typeface="华文楷体" panose="02010600040101010101" pitchFamily="2" charset="-122"/>
              </a:rPr>
              <a:t>web</a:t>
            </a:r>
            <a:r>
              <a:rPr kumimoji="1" lang="zh-CN" altLang="en-US" sz="1846" dirty="0">
                <a:solidFill>
                  <a:srgbClr val="000099"/>
                </a:solidFill>
                <a:latin typeface="Calibri" panose="020F0502020204030204" pitchFamily="34" charset="0"/>
                <a:ea typeface="华文楷体" panose="02010600040101010101" pitchFamily="2" charset="-122"/>
              </a:rPr>
              <a:t>缓存</a:t>
            </a:r>
          </a:p>
          <a:p>
            <a:pPr fontAlgn="base">
              <a:spcBef>
                <a:spcPct val="0"/>
              </a:spcBef>
              <a:spcAft>
                <a:spcPct val="0"/>
              </a:spcAft>
            </a:pPr>
            <a:r>
              <a:rPr kumimoji="1" lang="zh-CN" altLang="en-US" sz="1846" dirty="0">
                <a:solidFill>
                  <a:srgbClr val="000099"/>
                </a:solidFill>
                <a:latin typeface="Calibri" panose="020F0502020204030204" pitchFamily="34" charset="0"/>
                <a:ea typeface="华文楷体" panose="02010600040101010101" pitchFamily="2" charset="-122"/>
              </a:rPr>
              <a:t>（代理服务器）</a:t>
            </a:r>
          </a:p>
        </p:txBody>
      </p:sp>
      <p:sp>
        <p:nvSpPr>
          <p:cNvPr id="6" name="圆角矩形 5"/>
          <p:cNvSpPr/>
          <p:nvPr/>
        </p:nvSpPr>
        <p:spPr>
          <a:xfrm>
            <a:off x="1197092" y="2490346"/>
            <a:ext cx="7401556" cy="696333"/>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5</a:t>
            </a:r>
            <a:r>
              <a:rPr lang="zh-CN" altLang="en-US" sz="1600" dirty="0">
                <a:solidFill>
                  <a:srgbClr val="FFFFFF"/>
                </a:solidFill>
                <a:latin typeface="Calibri" panose="020F0502020204030204" pitchFamily="34" charset="0"/>
                <a:ea typeface="黑体" panose="02010609060101010101" pitchFamily="49" charset="-122"/>
              </a:rPr>
              <a:t>）</a:t>
            </a:r>
            <a:r>
              <a:rPr lang="en-US" altLang="zh-CN" sz="1600" dirty="0">
                <a:solidFill>
                  <a:srgbClr val="FFFFFF"/>
                </a:solidFill>
                <a:latin typeface="Calibri" panose="020F0502020204030204" pitchFamily="34" charset="0"/>
                <a:ea typeface="黑体" panose="02010609060101010101" pitchFamily="49" charset="-122"/>
              </a:rPr>
              <a:t>Web</a:t>
            </a:r>
            <a:r>
              <a:rPr lang="zh-CN" altLang="en-US" sz="1600" dirty="0">
                <a:solidFill>
                  <a:srgbClr val="FFFFFF"/>
                </a:solidFill>
                <a:latin typeface="Calibri" panose="020F0502020204030204" pitchFamily="34" charset="0"/>
                <a:ea typeface="黑体" panose="02010609060101010101" pitchFamily="49" charset="-122"/>
              </a:rPr>
              <a:t>缓存收到此对象后，复制在其本地存储器中，再将该对象放在 </a:t>
            </a:r>
            <a:r>
              <a:rPr lang="en-US" altLang="zh-CN" sz="1600" dirty="0">
                <a:solidFill>
                  <a:srgbClr val="FFFFFF"/>
                </a:solidFill>
                <a:latin typeface="Calibri" panose="020F0502020204030204" pitchFamily="34" charset="0"/>
                <a:ea typeface="黑体" panose="02010609060101010101" pitchFamily="49" charset="-122"/>
              </a:rPr>
              <a:t>HTTP </a:t>
            </a:r>
            <a:r>
              <a:rPr lang="zh-CN" altLang="en-US" sz="1600" dirty="0">
                <a:solidFill>
                  <a:srgbClr val="FFFFFF"/>
                </a:solidFill>
                <a:latin typeface="Calibri" panose="020F0502020204030204" pitchFamily="34" charset="0"/>
                <a:ea typeface="黑体" panose="02010609060101010101" pitchFamily="49" charset="-122"/>
              </a:rPr>
              <a:t>响应</a:t>
            </a:r>
            <a:endParaRPr lang="en-US" altLang="zh-CN" sz="1600" dirty="0">
              <a:solidFill>
                <a:srgbClr val="FFFFFF"/>
              </a:solidFill>
              <a:latin typeface="Calibri" panose="020F0502020204030204" pitchFamily="34" charset="0"/>
              <a:ea typeface="黑体" panose="02010609060101010101" pitchFamily="49" charset="-122"/>
            </a:endParaRPr>
          </a:p>
          <a:p>
            <a:pPr>
              <a:lnSpc>
                <a:spcPct val="150000"/>
              </a:lnSpc>
            </a:pPr>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报文中，通过已建立的 </a:t>
            </a:r>
            <a:r>
              <a:rPr lang="en-US" altLang="zh-CN" sz="1600" dirty="0">
                <a:solidFill>
                  <a:srgbClr val="FFFFFF"/>
                </a:solidFill>
                <a:latin typeface="Calibri" panose="020F0502020204030204" pitchFamily="34" charset="0"/>
                <a:ea typeface="黑体" panose="02010609060101010101" pitchFamily="49" charset="-122"/>
              </a:rPr>
              <a:t>TCP </a:t>
            </a:r>
            <a:r>
              <a:rPr lang="zh-CN" altLang="en-US" sz="1600" dirty="0">
                <a:solidFill>
                  <a:srgbClr val="FFFFFF"/>
                </a:solidFill>
                <a:latin typeface="Calibri" panose="020F0502020204030204" pitchFamily="34" charset="0"/>
                <a:ea typeface="黑体" panose="02010609060101010101" pitchFamily="49" charset="-122"/>
              </a:rPr>
              <a:t>连接，返回给请求该对象的浏览器</a:t>
            </a:r>
          </a:p>
        </p:txBody>
      </p:sp>
      <p:grpSp>
        <p:nvGrpSpPr>
          <p:cNvPr id="342" name="组合 341"/>
          <p:cNvGrpSpPr/>
          <p:nvPr/>
        </p:nvGrpSpPr>
        <p:grpSpPr>
          <a:xfrm>
            <a:off x="887089" y="3673874"/>
            <a:ext cx="1700214" cy="2086709"/>
            <a:chOff x="990600" y="3387214"/>
            <a:chExt cx="1700214" cy="2086709"/>
          </a:xfrm>
        </p:grpSpPr>
        <p:sp>
          <p:nvSpPr>
            <p:cNvPr id="343" name="Freeform 320"/>
            <p:cNvSpPr>
              <a:spLocks/>
            </p:cNvSpPr>
            <p:nvPr/>
          </p:nvSpPr>
          <p:spPr bwMode="auto">
            <a:xfrm>
              <a:off x="1695450" y="4204900"/>
              <a:ext cx="914400" cy="945173"/>
            </a:xfrm>
            <a:custGeom>
              <a:avLst/>
              <a:gdLst>
                <a:gd name="T0" fmla="*/ 0 w 504"/>
                <a:gd name="T1" fmla="*/ 0 h 524"/>
                <a:gd name="T2" fmla="*/ 2147483646 w 504"/>
                <a:gd name="T3" fmla="*/ 2147483646 h 524"/>
                <a:gd name="T4" fmla="*/ 0 60000 65536"/>
                <a:gd name="T5" fmla="*/ 0 60000 65536"/>
              </a:gdLst>
              <a:ahLst/>
              <a:cxnLst>
                <a:cxn ang="T4">
                  <a:pos x="T0" y="T1"/>
                </a:cxn>
                <a:cxn ang="T5">
                  <a:pos x="T2" y="T3"/>
                </a:cxn>
              </a:cxnLst>
              <a:rect l="0" t="0" r="r" b="b"/>
              <a:pathLst>
                <a:path w="504" h="524">
                  <a:moveTo>
                    <a:pt x="0" y="0"/>
                  </a:moveTo>
                  <a:cubicBezTo>
                    <a:pt x="84" y="87"/>
                    <a:pt x="399" y="415"/>
                    <a:pt x="504" y="524"/>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
          <p:nvSpPr>
            <p:cNvPr id="344" name="Freeform 321"/>
            <p:cNvSpPr>
              <a:spLocks/>
            </p:cNvSpPr>
            <p:nvPr/>
          </p:nvSpPr>
          <p:spPr bwMode="auto">
            <a:xfrm>
              <a:off x="990600" y="4533146"/>
              <a:ext cx="1663700" cy="804496"/>
            </a:xfrm>
            <a:custGeom>
              <a:avLst/>
              <a:gdLst>
                <a:gd name="T0" fmla="*/ 0 w 917"/>
                <a:gd name="T1" fmla="*/ 0 h 446"/>
                <a:gd name="T2" fmla="*/ 2147483646 w 917"/>
                <a:gd name="T3" fmla="*/ 2147483646 h 446"/>
                <a:gd name="T4" fmla="*/ 0 60000 65536"/>
                <a:gd name="T5" fmla="*/ 0 60000 65536"/>
              </a:gdLst>
              <a:ahLst/>
              <a:cxnLst>
                <a:cxn ang="T4">
                  <a:pos x="T0" y="T1"/>
                </a:cxn>
                <a:cxn ang="T5">
                  <a:pos x="T2" y="T3"/>
                </a:cxn>
              </a:cxnLst>
              <a:rect l="0" t="0" r="r" b="b"/>
              <a:pathLst>
                <a:path w="917" h="446">
                  <a:moveTo>
                    <a:pt x="0" y="0"/>
                  </a:moveTo>
                  <a:cubicBezTo>
                    <a:pt x="153" y="74"/>
                    <a:pt x="726" y="353"/>
                    <a:pt x="917" y="446"/>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
          <p:nvSpPr>
            <p:cNvPr id="345" name="Freeform 322"/>
            <p:cNvSpPr>
              <a:spLocks/>
            </p:cNvSpPr>
            <p:nvPr/>
          </p:nvSpPr>
          <p:spPr bwMode="auto">
            <a:xfrm>
              <a:off x="1554163" y="5135419"/>
              <a:ext cx="1066800" cy="338504"/>
            </a:xfrm>
            <a:custGeom>
              <a:avLst/>
              <a:gdLst>
                <a:gd name="T0" fmla="*/ 0 w 588"/>
                <a:gd name="T1" fmla="*/ 0 h 188"/>
                <a:gd name="T2" fmla="*/ 2147483646 w 588"/>
                <a:gd name="T3" fmla="*/ 2147483646 h 188"/>
                <a:gd name="T4" fmla="*/ 0 60000 65536"/>
                <a:gd name="T5" fmla="*/ 0 60000 65536"/>
              </a:gdLst>
              <a:ahLst/>
              <a:cxnLst>
                <a:cxn ang="T4">
                  <a:pos x="T0" y="T1"/>
                </a:cxn>
                <a:cxn ang="T5">
                  <a:pos x="T2" y="T3"/>
                </a:cxn>
              </a:cxnLst>
              <a:rect l="0" t="0" r="r" b="b"/>
              <a:pathLst>
                <a:path w="588" h="188">
                  <a:moveTo>
                    <a:pt x="0" y="0"/>
                  </a:moveTo>
                  <a:cubicBezTo>
                    <a:pt x="98" y="31"/>
                    <a:pt x="466" y="149"/>
                    <a:pt x="588" y="188"/>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sp>
          <p:nvSpPr>
            <p:cNvPr id="346" name="Freeform 323"/>
            <p:cNvSpPr>
              <a:spLocks/>
            </p:cNvSpPr>
            <p:nvPr/>
          </p:nvSpPr>
          <p:spPr bwMode="auto">
            <a:xfrm>
              <a:off x="1565276" y="3387214"/>
              <a:ext cx="1125538" cy="1639765"/>
            </a:xfrm>
            <a:custGeom>
              <a:avLst/>
              <a:gdLst>
                <a:gd name="T0" fmla="*/ 0 w 620"/>
                <a:gd name="T1" fmla="*/ 0 h 909"/>
                <a:gd name="T2" fmla="*/ 2147483646 w 620"/>
                <a:gd name="T3" fmla="*/ 2147483646 h 909"/>
                <a:gd name="T4" fmla="*/ 0 60000 65536"/>
                <a:gd name="T5" fmla="*/ 0 60000 65536"/>
              </a:gdLst>
              <a:ahLst/>
              <a:cxnLst>
                <a:cxn ang="T4">
                  <a:pos x="T0" y="T1"/>
                </a:cxn>
                <a:cxn ang="T5">
                  <a:pos x="T2" y="T3"/>
                </a:cxn>
              </a:cxnLst>
              <a:rect l="0" t="0" r="r" b="b"/>
              <a:pathLst>
                <a:path w="620" h="909">
                  <a:moveTo>
                    <a:pt x="0" y="0"/>
                  </a:moveTo>
                  <a:cubicBezTo>
                    <a:pt x="103" y="151"/>
                    <a:pt x="491" y="720"/>
                    <a:pt x="620" y="909"/>
                  </a:cubicBezTo>
                </a:path>
              </a:pathLst>
            </a:custGeom>
            <a:noFill/>
            <a:ln w="38100" cmpd="sng">
              <a:solidFill>
                <a:srgbClr val="FF0000"/>
              </a:solidFill>
              <a:round/>
              <a:headEnd type="triangle" w="med" len="me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99"/>
                </a:solidFill>
                <a:effectLst/>
                <a:uLnTx/>
                <a:uFillTx/>
                <a:latin typeface="Tahoma" pitchFamily="34" charset="0"/>
              </a:endParaRPr>
            </a:p>
          </p:txBody>
        </p:sp>
      </p:grpSp>
    </p:spTree>
    <p:extLst>
      <p:ext uri="{BB962C8B-B14F-4D97-AF65-F5344CB8AC3E}">
        <p14:creationId xmlns:p14="http://schemas.microsoft.com/office/powerpoint/2010/main" val="233508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42"/>
                                        </p:tgtEl>
                                        <p:attrNameLst>
                                          <p:attrName>style.visibility</p:attrName>
                                        </p:attrNameLst>
                                      </p:cBhvr>
                                      <p:to>
                                        <p:strVal val="visible"/>
                                      </p:to>
                                    </p:set>
                                    <p:animEffect transition="in" filter="wipe(right)">
                                      <p:cBhvr>
                                        <p:cTn id="11"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24</a:t>
            </a:fld>
            <a:endParaRPr lang="zh-CN" altLang="en-US" dirty="0"/>
          </a:p>
        </p:txBody>
      </p:sp>
      <p:sp>
        <p:nvSpPr>
          <p:cNvPr id="6" name="圆角矩形 5"/>
          <p:cNvSpPr/>
          <p:nvPr/>
        </p:nvSpPr>
        <p:spPr>
          <a:xfrm>
            <a:off x="897469" y="2693542"/>
            <a:ext cx="7599581" cy="1353521"/>
          </a:xfrm>
          <a:prstGeom prst="roundRect">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800">
                <a:solidFill>
                  <a:srgbClr val="FFFFFF"/>
                </a:solidFill>
                <a:latin typeface="Calibri" panose="020F0502020204030204" pitchFamily="34" charset="0"/>
                <a:ea typeface="黑体" panose="02010609060101010101" pitchFamily="49" charset="-122"/>
              </a:rPr>
              <a:t>还记得其他缓存：</a:t>
            </a:r>
            <a:r>
              <a:rPr lang="en-US" altLang="zh-CN" sz="2800">
                <a:solidFill>
                  <a:srgbClr val="FFFFFF"/>
                </a:solidFill>
                <a:latin typeface="Calibri" panose="020F0502020204030204" pitchFamily="34" charset="0"/>
                <a:ea typeface="黑体" panose="02010609060101010101" pitchFamily="49" charset="-122"/>
              </a:rPr>
              <a:t>ARP</a:t>
            </a:r>
            <a:r>
              <a:rPr lang="zh-CN" altLang="en-US" sz="2800">
                <a:solidFill>
                  <a:srgbClr val="FFFFFF"/>
                </a:solidFill>
                <a:latin typeface="Calibri" panose="020F0502020204030204" pitchFamily="34" charset="0"/>
                <a:ea typeface="黑体" panose="02010609060101010101" pitchFamily="49" charset="-122"/>
              </a:rPr>
              <a:t>缓存、</a:t>
            </a:r>
            <a:r>
              <a:rPr lang="en-US" altLang="zh-CN" sz="2800">
                <a:solidFill>
                  <a:srgbClr val="FFFFFF"/>
                </a:solidFill>
                <a:latin typeface="Calibri" panose="020F0502020204030204" pitchFamily="34" charset="0"/>
                <a:ea typeface="黑体" panose="02010609060101010101" pitchFamily="49" charset="-122"/>
              </a:rPr>
              <a:t>DNS</a:t>
            </a:r>
            <a:r>
              <a:rPr lang="zh-CN" altLang="en-US" sz="2800">
                <a:solidFill>
                  <a:srgbClr val="FFFFFF"/>
                </a:solidFill>
                <a:latin typeface="Calibri" panose="020F0502020204030204" pitchFamily="34" charset="0"/>
                <a:ea typeface="黑体" panose="02010609060101010101" pitchFamily="49" charset="-122"/>
              </a:rPr>
              <a:t>缓存</a:t>
            </a:r>
            <a:r>
              <a:rPr lang="en-US" altLang="zh-CN" sz="2800">
                <a:solidFill>
                  <a:srgbClr val="FFFFFF"/>
                </a:solidFill>
                <a:latin typeface="Calibri" panose="020F0502020204030204" pitchFamily="34" charset="0"/>
                <a:ea typeface="黑体" panose="02010609060101010101" pitchFamily="49" charset="-122"/>
              </a:rPr>
              <a:t>…….</a:t>
            </a:r>
            <a:endParaRPr lang="zh-CN" altLang="en-US" sz="2800" dirty="0">
              <a:solidFill>
                <a:srgbClr val="FFFFFF"/>
              </a:solidFill>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2335082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4720690"/>
          </a:xfrm>
        </p:spPr>
        <p:txBody>
          <a:bodyPr/>
          <a:lstStyle/>
          <a:p>
            <a:r>
              <a:rPr lang="en-US" altLang="zh-CN" dirty="0"/>
              <a:t>HTTP</a:t>
            </a:r>
            <a:r>
              <a:rPr lang="zh-CN" altLang="en-US" dirty="0"/>
              <a:t>两类报文</a:t>
            </a:r>
          </a:p>
          <a:p>
            <a:pPr lvl="1">
              <a:lnSpc>
                <a:spcPct val="150000"/>
              </a:lnSpc>
            </a:pPr>
            <a:r>
              <a:rPr lang="zh-CN" altLang="en-US" sz="1800" dirty="0"/>
              <a:t>请求报文 </a:t>
            </a:r>
            <a:r>
              <a:rPr lang="en-US" altLang="zh-CN" sz="1800" dirty="0"/>
              <a:t>(Request)</a:t>
            </a:r>
          </a:p>
          <a:p>
            <a:pPr lvl="2">
              <a:lnSpc>
                <a:spcPct val="150000"/>
              </a:lnSpc>
            </a:pPr>
            <a:r>
              <a:rPr lang="zh-CN" altLang="en-US" sz="1600" dirty="0"/>
              <a:t>从客户向服务器发送请求报文</a:t>
            </a:r>
          </a:p>
          <a:p>
            <a:pPr lvl="1">
              <a:lnSpc>
                <a:spcPct val="150000"/>
              </a:lnSpc>
            </a:pPr>
            <a:r>
              <a:rPr lang="zh-CN" altLang="en-US" sz="1800" dirty="0"/>
              <a:t>响应报文 </a:t>
            </a:r>
            <a:r>
              <a:rPr lang="en-US" altLang="zh-CN" sz="1800" dirty="0"/>
              <a:t>(Response)</a:t>
            </a:r>
          </a:p>
          <a:p>
            <a:pPr lvl="2">
              <a:lnSpc>
                <a:spcPct val="150000"/>
              </a:lnSpc>
            </a:pPr>
            <a:r>
              <a:rPr lang="zh-CN" altLang="en-US" sz="1600" dirty="0"/>
              <a:t>从服务器到客户的回答</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25</a:t>
            </a:fld>
            <a:endParaRPr lang="zh-CN" altLang="en-US" dirty="0"/>
          </a:p>
        </p:txBody>
      </p:sp>
    </p:spTree>
    <p:custDataLst>
      <p:tags r:id="rId1"/>
    </p:custDataLst>
    <p:extLst>
      <p:ext uri="{BB962C8B-B14F-4D97-AF65-F5344CB8AC3E}">
        <p14:creationId xmlns:p14="http://schemas.microsoft.com/office/powerpoint/2010/main" val="74290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26</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a:solidFill>
                    <a:srgbClr val="333399"/>
                  </a:solidFill>
                  <a:latin typeface="Calibri" panose="020F0502020204030204" pitchFamily="34" charset="0"/>
                  <a:ea typeface="楷体" panose="02010609060101010101" pitchFamily="49" charset="-122"/>
                </a:rPr>
                <a:t>主体</a:t>
              </a: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请求行 </a:t>
              </a:r>
              <a:r>
                <a:rPr kumimoji="1" lang="en-US" altLang="zh-CN" sz="2000" b="1" dirty="0">
                  <a:solidFill>
                    <a:srgbClr val="333399"/>
                  </a:solidFill>
                  <a:latin typeface="Calibri" panose="020F0502020204030204" pitchFamily="34" charset="0"/>
                  <a:ea typeface="楷体" panose="02010609060101010101" pitchFamily="49" charset="-122"/>
                </a:rPr>
                <a:t>(</a:t>
              </a:r>
              <a:r>
                <a:rPr kumimoji="1" lang="zh-CN" altLang="en-US" sz="2000" b="1" dirty="0">
                  <a:solidFill>
                    <a:srgbClr val="333399"/>
                  </a:solidFill>
                  <a:latin typeface="Calibri" panose="020F0502020204030204" pitchFamily="34" charset="0"/>
                  <a:ea typeface="楷体" panose="02010609060101010101" pitchFamily="49" charset="-122"/>
                </a:rPr>
                <a:t>开始行</a:t>
              </a:r>
              <a:r>
                <a:rPr kumimoji="1" lang="en-US" altLang="zh-CN" sz="2000" b="1" dirty="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请求头部</a:t>
              </a: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Tree>
    <p:custDataLst>
      <p:tags r:id="rId1"/>
    </p:custDataLst>
    <p:extLst>
      <p:ext uri="{BB962C8B-B14F-4D97-AF65-F5344CB8AC3E}">
        <p14:creationId xmlns:p14="http://schemas.microsoft.com/office/powerpoint/2010/main" val="69242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wipe(left)">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left)">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0"/>
                                        </p:tgtEl>
                                        <p:attrNameLst>
                                          <p:attrName>style.visibility</p:attrName>
                                        </p:attrNameLst>
                                      </p:cBhvr>
                                      <p:to>
                                        <p:strVal val="visible"/>
                                      </p:to>
                                    </p:set>
                                    <p:animEffect transition="in" filter="wipe(left)">
                                      <p:cBhvr>
                                        <p:cTn id="22" dur="500"/>
                                        <p:tgtEl>
                                          <p:spTgt spid="11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1"/>
                                        </p:tgtEl>
                                        <p:attrNameLst>
                                          <p:attrName>style.visibility</p:attrName>
                                        </p:attrNameLst>
                                      </p:cBhvr>
                                      <p:to>
                                        <p:strVal val="visible"/>
                                      </p:to>
                                    </p:set>
                                    <p:animEffect transition="in" filter="wipe(left)">
                                      <p:cBhvr>
                                        <p:cTn id="26" dur="500"/>
                                        <p:tgtEl>
                                          <p:spTgt spid="1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up)">
                                      <p:cBhvr>
                                        <p:cTn id="31" dur="500"/>
                                        <p:tgtEl>
                                          <p:spTgt spid="57"/>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up)">
                                      <p:cBhvr>
                                        <p:cTn id="35" dur="500"/>
                                        <p:tgtEl>
                                          <p:spTgt spid="60"/>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up)">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8"/>
                                        </p:tgtEl>
                                        <p:attrNameLst>
                                          <p:attrName>style.visibility</p:attrName>
                                        </p:attrNameLst>
                                      </p:cBhvr>
                                      <p:to>
                                        <p:strVal val="visible"/>
                                      </p:to>
                                    </p:set>
                                    <p:animEffect transition="in" filter="wipe(up)">
                                      <p:cBhvr>
                                        <p:cTn id="43" dur="500"/>
                                        <p:tgtEl>
                                          <p:spTgt spid="58"/>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up)">
                                      <p:cBhvr>
                                        <p:cTn id="4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animBg="1"/>
      <p:bldP spid="6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27</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a:solidFill>
                    <a:srgbClr val="333399"/>
                  </a:solidFill>
                  <a:latin typeface="Calibri" panose="020F0502020204030204" pitchFamily="34" charset="0"/>
                  <a:ea typeface="楷体" panose="02010609060101010101" pitchFamily="49" charset="-122"/>
                </a:rPr>
                <a:t>主体</a:t>
              </a: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请求行 </a:t>
              </a:r>
              <a:r>
                <a:rPr kumimoji="1" lang="en-US" altLang="zh-CN" sz="2000" b="1" dirty="0">
                  <a:solidFill>
                    <a:srgbClr val="333399"/>
                  </a:solidFill>
                  <a:latin typeface="Calibri" panose="020F0502020204030204" pitchFamily="34" charset="0"/>
                  <a:ea typeface="楷体" panose="02010609060101010101" pitchFamily="49" charset="-122"/>
                </a:rPr>
                <a:t>(</a:t>
              </a:r>
              <a:r>
                <a:rPr kumimoji="1" lang="zh-CN" altLang="en-US" sz="2000" b="1" dirty="0">
                  <a:solidFill>
                    <a:srgbClr val="333399"/>
                  </a:solidFill>
                  <a:latin typeface="Calibri" panose="020F0502020204030204" pitchFamily="34" charset="0"/>
                  <a:ea typeface="楷体" panose="02010609060101010101" pitchFamily="49" charset="-122"/>
                </a:rPr>
                <a:t>开始行</a:t>
              </a:r>
              <a:r>
                <a:rPr kumimoji="1" lang="en-US" altLang="zh-CN" sz="2000" b="1" dirty="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请求头部</a:t>
              </a: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62" name="圆角矩形标注 61"/>
          <p:cNvSpPr/>
          <p:nvPr/>
        </p:nvSpPr>
        <p:spPr>
          <a:xfrm>
            <a:off x="496786" y="5719775"/>
            <a:ext cx="8026932" cy="1084217"/>
          </a:xfrm>
          <a:prstGeom prst="wedgeRoundRectCallout">
            <a:avLst>
              <a:gd name="adj1" fmla="val 31608"/>
              <a:gd name="adj2" fmla="val 12980"/>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方法：对所请求的对象进行的操作，这些方法实际上也就是一些命令，请求报文的</a:t>
            </a:r>
            <a:endParaRPr lang="en-US" altLang="zh-CN" sz="1600" dirty="0">
              <a:solidFill>
                <a:srgbClr val="FFFFFF"/>
              </a:solidFill>
              <a:latin typeface="Calibri" panose="020F0502020204030204" pitchFamily="34" charset="0"/>
              <a:ea typeface="黑体" panose="02010609060101010101" pitchFamily="49" charset="-122"/>
            </a:endParaRPr>
          </a:p>
          <a:p>
            <a:pPr marL="105750"/>
            <a:r>
              <a:rPr lang="en-US" altLang="zh-CN" sz="1600" dirty="0">
                <a:solidFill>
                  <a:srgbClr val="FFFFFF"/>
                </a:solidFill>
                <a:latin typeface="Calibri" panose="020F0502020204030204" pitchFamily="34" charset="0"/>
                <a:ea typeface="黑体" panose="02010609060101010101" pitchFamily="49" charset="-122"/>
              </a:rPr>
              <a:t>                </a:t>
            </a:r>
            <a:r>
              <a:rPr lang="zh-CN" altLang="en-US" sz="1600" dirty="0">
                <a:solidFill>
                  <a:srgbClr val="FFFFFF"/>
                </a:solidFill>
                <a:latin typeface="Calibri" panose="020F0502020204030204" pitchFamily="34" charset="0"/>
                <a:ea typeface="黑体" panose="02010609060101010101" pitchFamily="49" charset="-122"/>
              </a:rPr>
              <a:t>类型是由它所采用的方法决定的</a:t>
            </a:r>
          </a:p>
        </p:txBody>
      </p:sp>
      <p:sp>
        <p:nvSpPr>
          <p:cNvPr id="63" name="Rectangle 58"/>
          <p:cNvSpPr>
            <a:spLocks noChangeArrowheads="1"/>
          </p:cNvSpPr>
          <p:nvPr/>
        </p:nvSpPr>
        <p:spPr bwMode="auto">
          <a:xfrm>
            <a:off x="496786" y="2609252"/>
            <a:ext cx="1439862"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Tahoma" pitchFamily="34" charset="0"/>
            </a:endParaRPr>
          </a:p>
        </p:txBody>
      </p:sp>
    </p:spTree>
    <p:extLst>
      <p:ext uri="{BB962C8B-B14F-4D97-AF65-F5344CB8AC3E}">
        <p14:creationId xmlns:p14="http://schemas.microsoft.com/office/powerpoint/2010/main" val="314113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up)">
                                      <p:cBhvr>
                                        <p:cTn id="11" dur="3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a:t>HTTP</a:t>
            </a:r>
            <a:r>
              <a:rPr lang="zh-CN" altLang="en-US"/>
              <a:t> </a:t>
            </a:r>
            <a:endParaRPr lang="zh-CN" altLang="en-US" dirty="0"/>
          </a:p>
        </p:txBody>
      </p:sp>
      <p:sp>
        <p:nvSpPr>
          <p:cNvPr id="3" name="内容占位符 2"/>
          <p:cNvSpPr>
            <a:spLocks noGrp="1"/>
          </p:cNvSpPr>
          <p:nvPr>
            <p:ph idx="1"/>
          </p:nvPr>
        </p:nvSpPr>
        <p:spPr>
          <a:xfrm>
            <a:off x="457199" y="1444979"/>
            <a:ext cx="8579555" cy="638077"/>
          </a:xfrm>
        </p:spPr>
        <p:txBody>
          <a:bodyPr/>
          <a:lstStyle/>
          <a:p>
            <a:r>
              <a:rPr lang="zh-CN" altLang="en-US" dirty="0"/>
              <a:t>请求报文</a:t>
            </a:r>
            <a:r>
              <a:rPr lang="zh-CN" altLang="en-US"/>
              <a:t>的方法（</a:t>
            </a:r>
            <a:r>
              <a:rPr lang="zh-CN" altLang="en-US">
                <a:solidFill>
                  <a:srgbClr val="FF0000"/>
                </a:solidFill>
              </a:rPr>
              <a:t>了解一下有哪些操作即可</a:t>
            </a:r>
            <a:r>
              <a:rPr lang="zh-CN" altLang="en-US"/>
              <a:t>）</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28</a:t>
            </a:fld>
            <a:endParaRPr lang="zh-CN" altLang="en-US" dirty="0"/>
          </a:p>
        </p:txBody>
      </p:sp>
      <p:graphicFrame>
        <p:nvGraphicFramePr>
          <p:cNvPr id="6" name="表格 5"/>
          <p:cNvGraphicFramePr>
            <a:graphicFrameLocks noGrp="1"/>
          </p:cNvGraphicFramePr>
          <p:nvPr/>
        </p:nvGraphicFramePr>
        <p:xfrm>
          <a:off x="1223552" y="2256542"/>
          <a:ext cx="6731727" cy="3765438"/>
        </p:xfrm>
        <a:graphic>
          <a:graphicData uri="http://schemas.openxmlformats.org/drawingml/2006/table">
            <a:tbl>
              <a:tblPr firstRow="1" bandRow="1">
                <a:tableStyleId>{5C22544A-7EE6-4342-B048-85BDC9FD1C3A}</a:tableStyleId>
              </a:tblPr>
              <a:tblGrid>
                <a:gridCol w="2180298">
                  <a:extLst>
                    <a:ext uri="{9D8B030D-6E8A-4147-A177-3AD203B41FA5}">
                      <a16:colId xmlns:a16="http://schemas.microsoft.com/office/drawing/2014/main" val="20000"/>
                    </a:ext>
                  </a:extLst>
                </a:gridCol>
                <a:gridCol w="4551429">
                  <a:extLst>
                    <a:ext uri="{9D8B030D-6E8A-4147-A177-3AD203B41FA5}">
                      <a16:colId xmlns:a16="http://schemas.microsoft.com/office/drawing/2014/main" val="20001"/>
                    </a:ext>
                  </a:extLst>
                </a:gridCol>
              </a:tblGrid>
              <a:tr h="418382">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1800" baseline="0" dirty="0">
                          <a:latin typeface="Calibri" panose="020F0502020204030204" pitchFamily="34" charset="0"/>
                          <a:ea typeface="华文楷体" panose="02010600040101010101" pitchFamily="2" charset="-122"/>
                        </a:rPr>
                        <a:t>方法（操作）</a:t>
                      </a:r>
                      <a:endParaRPr lang="zh-CN" altLang="en-US" baseline="0" dirty="0">
                        <a:latin typeface="Calibri" panose="020F0502020204030204" pitchFamily="34" charset="0"/>
                        <a:ea typeface="华文楷体" panose="02010600040101010101" pitchFamily="2" charset="-122"/>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sz="1800" baseline="0" dirty="0">
                          <a:latin typeface="Calibri" panose="020F0502020204030204" pitchFamily="34" charset="0"/>
                          <a:ea typeface="华文楷体" panose="02010600040101010101" pitchFamily="2" charset="-122"/>
                        </a:rPr>
                        <a:t>意义</a:t>
                      </a:r>
                      <a:endParaRPr lang="zh-CN" altLang="en-US"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0"/>
                  </a:ext>
                </a:extLst>
              </a:tr>
              <a:tr h="418382">
                <a:tc>
                  <a:txBody>
                    <a:bodyPr/>
                    <a:lstStyle/>
                    <a:p>
                      <a:pPr algn="ctr"/>
                      <a:r>
                        <a:rPr lang="en-US" altLang="zh-CN" baseline="0" dirty="0">
                          <a:latin typeface="Calibri" panose="020F0502020204030204" pitchFamily="34" charset="0"/>
                          <a:ea typeface="华文楷体" panose="02010600040101010101" pitchFamily="2" charset="-122"/>
                        </a:rPr>
                        <a:t>OPTION</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请求一些选项的信息</a:t>
                      </a:r>
                    </a:p>
                  </a:txBody>
                  <a:tcPr/>
                </a:tc>
                <a:extLst>
                  <a:ext uri="{0D108BD9-81ED-4DB2-BD59-A6C34878D82A}">
                    <a16:rowId xmlns:a16="http://schemas.microsoft.com/office/drawing/2014/main" val="10001"/>
                  </a:ext>
                </a:extLst>
              </a:tr>
              <a:tr h="418382">
                <a:tc>
                  <a:txBody>
                    <a:bodyPr/>
                    <a:lstStyle/>
                    <a:p>
                      <a:pPr algn="ctr"/>
                      <a:r>
                        <a:rPr lang="en-US" altLang="zh-CN" baseline="0" dirty="0">
                          <a:latin typeface="Calibri" panose="020F0502020204030204" pitchFamily="34" charset="0"/>
                          <a:ea typeface="华文楷体" panose="02010600040101010101" pitchFamily="2" charset="-122"/>
                        </a:rPr>
                        <a:t>GET</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请求读取</a:t>
                      </a:r>
                      <a:r>
                        <a:rPr lang="en-US" altLang="zh-CN" baseline="0" dirty="0">
                          <a:latin typeface="Calibri" panose="020F0502020204030204" pitchFamily="34" charset="0"/>
                          <a:ea typeface="华文楷体" panose="02010600040101010101" pitchFamily="2" charset="-122"/>
                        </a:rPr>
                        <a:t>URL</a:t>
                      </a:r>
                      <a:r>
                        <a:rPr lang="zh-CN" altLang="en-US" baseline="0" dirty="0">
                          <a:latin typeface="Calibri" panose="020F0502020204030204" pitchFamily="34" charset="0"/>
                          <a:ea typeface="华文楷体" panose="02010600040101010101" pitchFamily="2" charset="-122"/>
                        </a:rPr>
                        <a:t>所标志的信息</a:t>
                      </a:r>
                    </a:p>
                  </a:txBody>
                  <a:tcPr/>
                </a:tc>
                <a:extLst>
                  <a:ext uri="{0D108BD9-81ED-4DB2-BD59-A6C34878D82A}">
                    <a16:rowId xmlns:a16="http://schemas.microsoft.com/office/drawing/2014/main" val="10002"/>
                  </a:ext>
                </a:extLst>
              </a:tr>
              <a:tr h="418382">
                <a:tc>
                  <a:txBody>
                    <a:bodyPr/>
                    <a:lstStyle/>
                    <a:p>
                      <a:pPr algn="ctr"/>
                      <a:r>
                        <a:rPr lang="en-US" altLang="zh-CN" baseline="0" dirty="0">
                          <a:latin typeface="Calibri" panose="020F0502020204030204" pitchFamily="34" charset="0"/>
                          <a:ea typeface="华文楷体" panose="02010600040101010101" pitchFamily="2" charset="-122"/>
                        </a:rPr>
                        <a:t>HEAD</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请求读取</a:t>
                      </a:r>
                      <a:r>
                        <a:rPr lang="en-US" altLang="zh-CN" baseline="0" dirty="0">
                          <a:latin typeface="Calibri" panose="020F0502020204030204" pitchFamily="34" charset="0"/>
                          <a:ea typeface="华文楷体" panose="02010600040101010101" pitchFamily="2" charset="-122"/>
                        </a:rPr>
                        <a:t>URL</a:t>
                      </a:r>
                      <a:r>
                        <a:rPr lang="zh-CN" altLang="en-US" baseline="0" dirty="0">
                          <a:latin typeface="Calibri" panose="020F0502020204030204" pitchFamily="34" charset="0"/>
                          <a:ea typeface="华文楷体" panose="02010600040101010101" pitchFamily="2" charset="-122"/>
                        </a:rPr>
                        <a:t>所标志的信息的首部</a:t>
                      </a:r>
                    </a:p>
                  </a:txBody>
                  <a:tcPr/>
                </a:tc>
                <a:extLst>
                  <a:ext uri="{0D108BD9-81ED-4DB2-BD59-A6C34878D82A}">
                    <a16:rowId xmlns:a16="http://schemas.microsoft.com/office/drawing/2014/main" val="10003"/>
                  </a:ext>
                </a:extLst>
              </a:tr>
              <a:tr h="418382">
                <a:tc>
                  <a:txBody>
                    <a:bodyPr/>
                    <a:lstStyle/>
                    <a:p>
                      <a:pPr algn="ctr"/>
                      <a:r>
                        <a:rPr lang="en-US" altLang="zh-CN" baseline="0" dirty="0">
                          <a:latin typeface="Calibri" panose="020F0502020204030204" pitchFamily="34" charset="0"/>
                          <a:ea typeface="华文楷体" panose="02010600040101010101" pitchFamily="2" charset="-122"/>
                        </a:rPr>
                        <a:t>POST</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给服务器添加信息 </a:t>
                      </a:r>
                      <a:r>
                        <a:rPr lang="en-US" altLang="zh-CN" baseline="0" dirty="0">
                          <a:latin typeface="Calibri" panose="020F0502020204030204" pitchFamily="34" charset="0"/>
                          <a:ea typeface="华文楷体" panose="02010600040101010101" pitchFamily="2" charset="-122"/>
                        </a:rPr>
                        <a:t>(</a:t>
                      </a:r>
                      <a:r>
                        <a:rPr lang="zh-CN" altLang="en-US" baseline="0" dirty="0">
                          <a:latin typeface="Calibri" panose="020F0502020204030204" pitchFamily="34" charset="0"/>
                          <a:ea typeface="华文楷体" panose="02010600040101010101" pitchFamily="2" charset="-122"/>
                        </a:rPr>
                        <a:t>例如，注释</a:t>
                      </a:r>
                      <a:r>
                        <a:rPr lang="en-US" altLang="zh-CN" baseline="0" dirty="0">
                          <a:latin typeface="Calibri" panose="020F0502020204030204" pitchFamily="34" charset="0"/>
                          <a:ea typeface="华文楷体" panose="02010600040101010101" pitchFamily="2" charset="-122"/>
                        </a:rPr>
                        <a:t>)</a:t>
                      </a:r>
                      <a:endParaRPr lang="zh-CN" altLang="en-US" baseline="0" dirty="0">
                        <a:latin typeface="Calibri" panose="020F0502020204030204" pitchFamily="34" charset="0"/>
                        <a:ea typeface="华文楷体" panose="02010600040101010101" pitchFamily="2" charset="-122"/>
                      </a:endParaRPr>
                    </a:p>
                  </a:txBody>
                  <a:tcPr/>
                </a:tc>
                <a:extLst>
                  <a:ext uri="{0D108BD9-81ED-4DB2-BD59-A6C34878D82A}">
                    <a16:rowId xmlns:a16="http://schemas.microsoft.com/office/drawing/2014/main" val="10004"/>
                  </a:ext>
                </a:extLst>
              </a:tr>
              <a:tr h="418382">
                <a:tc>
                  <a:txBody>
                    <a:bodyPr/>
                    <a:lstStyle/>
                    <a:p>
                      <a:pPr algn="ctr"/>
                      <a:r>
                        <a:rPr lang="en-US" altLang="zh-CN" baseline="0" dirty="0">
                          <a:latin typeface="Calibri" panose="020F0502020204030204" pitchFamily="34" charset="0"/>
                          <a:ea typeface="华文楷体" panose="02010600040101010101" pitchFamily="2" charset="-122"/>
                        </a:rPr>
                        <a:t>PUT</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在指明的 </a:t>
                      </a:r>
                      <a:r>
                        <a:rPr lang="en-US" altLang="zh-CN" baseline="0" dirty="0">
                          <a:latin typeface="Calibri" panose="020F0502020204030204" pitchFamily="34" charset="0"/>
                          <a:ea typeface="华文楷体" panose="02010600040101010101" pitchFamily="2" charset="-122"/>
                        </a:rPr>
                        <a:t>URL</a:t>
                      </a:r>
                      <a:r>
                        <a:rPr lang="zh-CN" altLang="en-US" baseline="0" dirty="0">
                          <a:latin typeface="Calibri" panose="020F0502020204030204" pitchFamily="34" charset="0"/>
                          <a:ea typeface="华文楷体" panose="02010600040101010101" pitchFamily="2" charset="-122"/>
                        </a:rPr>
                        <a:t>下存储一个文档</a:t>
                      </a:r>
                    </a:p>
                  </a:txBody>
                  <a:tcPr/>
                </a:tc>
                <a:extLst>
                  <a:ext uri="{0D108BD9-81ED-4DB2-BD59-A6C34878D82A}">
                    <a16:rowId xmlns:a16="http://schemas.microsoft.com/office/drawing/2014/main" val="10005"/>
                  </a:ext>
                </a:extLst>
              </a:tr>
              <a:tr h="418382">
                <a:tc>
                  <a:txBody>
                    <a:bodyPr/>
                    <a:lstStyle/>
                    <a:p>
                      <a:pPr algn="ctr"/>
                      <a:r>
                        <a:rPr lang="en-US" altLang="zh-CN" baseline="0" dirty="0">
                          <a:latin typeface="Calibri" panose="020F0502020204030204" pitchFamily="34" charset="0"/>
                          <a:ea typeface="华文楷体" panose="02010600040101010101" pitchFamily="2" charset="-122"/>
                        </a:rPr>
                        <a:t>DELETE</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在指明的 </a:t>
                      </a:r>
                      <a:r>
                        <a:rPr lang="en-US" altLang="zh-CN" baseline="0">
                          <a:latin typeface="Calibri" panose="020F0502020204030204" pitchFamily="34" charset="0"/>
                          <a:ea typeface="华文楷体" panose="02010600040101010101" pitchFamily="2" charset="-122"/>
                        </a:rPr>
                        <a:t>URL</a:t>
                      </a:r>
                      <a:r>
                        <a:rPr lang="zh-CN" altLang="en-US" baseline="0">
                          <a:latin typeface="Calibri" panose="020F0502020204030204" pitchFamily="34" charset="0"/>
                          <a:ea typeface="华文楷体" panose="02010600040101010101" pitchFamily="2" charset="-122"/>
                        </a:rPr>
                        <a:t>下删除一</a:t>
                      </a:r>
                      <a:r>
                        <a:rPr lang="zh-CN" altLang="en-US" baseline="0" dirty="0">
                          <a:latin typeface="Calibri" panose="020F0502020204030204" pitchFamily="34" charset="0"/>
                          <a:ea typeface="华文楷体" panose="02010600040101010101" pitchFamily="2" charset="-122"/>
                        </a:rPr>
                        <a:t>个文档</a:t>
                      </a:r>
                    </a:p>
                  </a:txBody>
                  <a:tcPr/>
                </a:tc>
                <a:extLst>
                  <a:ext uri="{0D108BD9-81ED-4DB2-BD59-A6C34878D82A}">
                    <a16:rowId xmlns:a16="http://schemas.microsoft.com/office/drawing/2014/main" val="10006"/>
                  </a:ext>
                </a:extLst>
              </a:tr>
              <a:tr h="418382">
                <a:tc>
                  <a:txBody>
                    <a:bodyPr/>
                    <a:lstStyle/>
                    <a:p>
                      <a:pPr algn="ctr"/>
                      <a:r>
                        <a:rPr lang="en-US" altLang="zh-CN" baseline="0" dirty="0">
                          <a:latin typeface="Calibri" panose="020F0502020204030204" pitchFamily="34" charset="0"/>
                          <a:ea typeface="华文楷体" panose="02010600040101010101" pitchFamily="2" charset="-122"/>
                        </a:rPr>
                        <a:t>TRACE</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用来进行环回测试的请求报文</a:t>
                      </a:r>
                    </a:p>
                  </a:txBody>
                  <a:tcPr/>
                </a:tc>
                <a:extLst>
                  <a:ext uri="{0D108BD9-81ED-4DB2-BD59-A6C34878D82A}">
                    <a16:rowId xmlns:a16="http://schemas.microsoft.com/office/drawing/2014/main" val="10007"/>
                  </a:ext>
                </a:extLst>
              </a:tr>
              <a:tr h="418382">
                <a:tc>
                  <a:txBody>
                    <a:bodyPr/>
                    <a:lstStyle/>
                    <a:p>
                      <a:pPr algn="ctr"/>
                      <a:r>
                        <a:rPr lang="en-US" altLang="zh-CN" baseline="0" dirty="0">
                          <a:latin typeface="Calibri" panose="020F0502020204030204" pitchFamily="34" charset="0"/>
                          <a:ea typeface="华文楷体" panose="02010600040101010101" pitchFamily="2" charset="-122"/>
                        </a:rPr>
                        <a:t>CONNECT</a:t>
                      </a:r>
                      <a:endParaRPr lang="zh-CN" altLang="en-US" baseline="0" dirty="0">
                        <a:latin typeface="Calibri" panose="020F0502020204030204" pitchFamily="34" charset="0"/>
                        <a:ea typeface="华文楷体" panose="02010600040101010101" pitchFamily="2" charset="-122"/>
                      </a:endParaRPr>
                    </a:p>
                  </a:txBody>
                  <a:tcPr/>
                </a:tc>
                <a:tc>
                  <a:txBody>
                    <a:bodyPr/>
                    <a:lstStyle/>
                    <a:p>
                      <a:r>
                        <a:rPr lang="zh-CN" altLang="en-US" baseline="0" dirty="0">
                          <a:latin typeface="Calibri" panose="020F0502020204030204" pitchFamily="34" charset="0"/>
                          <a:ea typeface="华文楷体" panose="02010600040101010101" pitchFamily="2" charset="-122"/>
                        </a:rPr>
                        <a:t>用于代理服务器</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2376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29</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a:solidFill>
                    <a:srgbClr val="333399"/>
                  </a:solidFill>
                  <a:latin typeface="Calibri" panose="020F0502020204030204" pitchFamily="34" charset="0"/>
                  <a:ea typeface="楷体" panose="02010609060101010101" pitchFamily="49" charset="-122"/>
                </a:rPr>
                <a:t>主体</a:t>
              </a: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请求行 </a:t>
              </a:r>
              <a:r>
                <a:rPr kumimoji="1" lang="en-US" altLang="zh-CN" sz="2000" b="1" dirty="0">
                  <a:solidFill>
                    <a:srgbClr val="333399"/>
                  </a:solidFill>
                  <a:latin typeface="Calibri" panose="020F0502020204030204" pitchFamily="34" charset="0"/>
                  <a:ea typeface="楷体" panose="02010609060101010101" pitchFamily="49" charset="-122"/>
                </a:rPr>
                <a:t>(</a:t>
              </a:r>
              <a:r>
                <a:rPr kumimoji="1" lang="zh-CN" altLang="en-US" sz="2000" b="1" dirty="0">
                  <a:solidFill>
                    <a:srgbClr val="333399"/>
                  </a:solidFill>
                  <a:latin typeface="Calibri" panose="020F0502020204030204" pitchFamily="34" charset="0"/>
                  <a:ea typeface="楷体" panose="02010609060101010101" pitchFamily="49" charset="-122"/>
                </a:rPr>
                <a:t>开始行</a:t>
              </a:r>
              <a:r>
                <a:rPr kumimoji="1" lang="en-US" altLang="zh-CN" sz="2000" b="1" dirty="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请求头部</a:t>
              </a: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63" name="Rectangle 58"/>
          <p:cNvSpPr>
            <a:spLocks noChangeArrowheads="1"/>
          </p:cNvSpPr>
          <p:nvPr/>
        </p:nvSpPr>
        <p:spPr bwMode="auto">
          <a:xfrm>
            <a:off x="1776944" y="2609252"/>
            <a:ext cx="1439862"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Tahoma" pitchFamily="34" charset="0"/>
            </a:endParaRPr>
          </a:p>
        </p:txBody>
      </p:sp>
      <p:sp>
        <p:nvSpPr>
          <p:cNvPr id="107" name="圆角矩形标注 106"/>
          <p:cNvSpPr/>
          <p:nvPr/>
        </p:nvSpPr>
        <p:spPr>
          <a:xfrm>
            <a:off x="3385457" y="3884809"/>
            <a:ext cx="2613156" cy="583415"/>
          </a:xfrm>
          <a:prstGeom prst="wedgeRoundRectCallout">
            <a:avLst>
              <a:gd name="adj1" fmla="val -55925"/>
              <a:gd name="adj2" fmla="val -185555"/>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所请求的资源的 </a:t>
            </a:r>
            <a:r>
              <a:rPr lang="en-US" altLang="zh-CN" sz="1600" dirty="0">
                <a:solidFill>
                  <a:srgbClr val="FFFFFF"/>
                </a:solidFill>
                <a:latin typeface="Calibri" panose="020F0502020204030204" pitchFamily="34" charset="0"/>
                <a:ea typeface="黑体" panose="02010609060101010101" pitchFamily="49" charset="-122"/>
              </a:rPr>
              <a:t>URL</a:t>
            </a:r>
            <a:endParaRPr lang="zh-CN" altLang="en-US" sz="1600" dirty="0">
              <a:solidFill>
                <a:srgbClr val="FFFFFF"/>
              </a:solidFill>
              <a:latin typeface="Calibri" panose="020F0502020204030204" pitchFamily="34" charset="0"/>
              <a:ea typeface="黑体" panose="02010609060101010101" pitchFamily="49" charset="-122"/>
            </a:endParaRPr>
          </a:p>
        </p:txBody>
      </p:sp>
    </p:spTree>
    <p:extLst>
      <p:ext uri="{BB962C8B-B14F-4D97-AF65-F5344CB8AC3E}">
        <p14:creationId xmlns:p14="http://schemas.microsoft.com/office/powerpoint/2010/main" val="223888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up)">
                                      <p:cBhvr>
                                        <p:cTn id="1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万维网概述</a:t>
            </a:r>
          </a:p>
        </p:txBody>
      </p:sp>
      <p:sp>
        <p:nvSpPr>
          <p:cNvPr id="3" name="内容占位符 2"/>
          <p:cNvSpPr>
            <a:spLocks noGrp="1"/>
          </p:cNvSpPr>
          <p:nvPr>
            <p:ph idx="1"/>
          </p:nvPr>
        </p:nvSpPr>
        <p:spPr>
          <a:xfrm>
            <a:off x="457200" y="1444979"/>
            <a:ext cx="8229600" cy="4720690"/>
          </a:xfrm>
        </p:spPr>
        <p:txBody>
          <a:bodyPr/>
          <a:lstStyle/>
          <a:p>
            <a:r>
              <a:rPr lang="zh-CN" altLang="en-US" dirty="0"/>
              <a:t>万维网 </a:t>
            </a:r>
            <a:r>
              <a:rPr lang="en-US" altLang="zh-CN" dirty="0"/>
              <a:t>WWW (World Wide Web) </a:t>
            </a:r>
          </a:p>
          <a:p>
            <a:pPr lvl="1">
              <a:lnSpc>
                <a:spcPct val="150000"/>
              </a:lnSpc>
            </a:pPr>
            <a:r>
              <a:rPr lang="en-US" altLang="zh-CN" sz="1800" dirty="0"/>
              <a:t>1989</a:t>
            </a:r>
            <a:r>
              <a:rPr lang="zh-CN" altLang="en-US" sz="1800" dirty="0"/>
              <a:t>年</a:t>
            </a:r>
            <a:r>
              <a:rPr lang="zh-CN" altLang="en-US" sz="1800"/>
              <a:t>由</a:t>
            </a:r>
            <a:r>
              <a:rPr lang="en-US" altLang="zh-CN" sz="1800"/>
              <a:t>CERN</a:t>
            </a:r>
            <a:r>
              <a:rPr lang="zh-CN" altLang="en-US" sz="1800"/>
              <a:t>（</a:t>
            </a:r>
            <a:r>
              <a:rPr lang="en-US" altLang="zh-CN" sz="1800"/>
              <a:t> European Organization for Nuclear Research </a:t>
            </a:r>
            <a:r>
              <a:rPr lang="zh-CN" altLang="en-US" sz="1800"/>
              <a:t>）的</a:t>
            </a:r>
            <a:r>
              <a:rPr lang="en-US" altLang="zh-CN" sz="1800"/>
              <a:t>Tim Berners-Lee</a:t>
            </a:r>
            <a:r>
              <a:rPr lang="zh-CN" altLang="en-US" sz="1800"/>
              <a:t>发明</a:t>
            </a:r>
            <a:endParaRPr lang="en-US" altLang="zh-CN" sz="1800" dirty="0"/>
          </a:p>
          <a:p>
            <a:pPr lvl="1">
              <a:lnSpc>
                <a:spcPct val="150000"/>
              </a:lnSpc>
            </a:pPr>
            <a:r>
              <a:rPr lang="zh-CN" altLang="en-US" sz="1800" dirty="0"/>
              <a:t>一个由许多互相链接的超文本组成的大规模、联机式的资源系统</a:t>
            </a:r>
            <a:endParaRPr lang="en-US" altLang="zh-CN" sz="1800" dirty="0"/>
          </a:p>
          <a:p>
            <a:pPr lvl="2">
              <a:lnSpc>
                <a:spcPct val="150000"/>
              </a:lnSpc>
            </a:pPr>
            <a:r>
              <a:rPr lang="zh-CN" altLang="en-US" dirty="0"/>
              <a:t>并非某种特殊的计算机网络</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5" name="文本框 4">
            <a:extLst>
              <a:ext uri="{FF2B5EF4-FFF2-40B4-BE49-F238E27FC236}">
                <a16:creationId xmlns:a16="http://schemas.microsoft.com/office/drawing/2014/main" id="{B0C6A978-AA31-4CEE-A7FB-7F45B6DC7CA6}"/>
              </a:ext>
            </a:extLst>
          </p:cNvPr>
          <p:cNvSpPr txBox="1"/>
          <p:nvPr/>
        </p:nvSpPr>
        <p:spPr>
          <a:xfrm>
            <a:off x="4114800" y="3019646"/>
            <a:ext cx="914400" cy="914400"/>
          </a:xfrm>
          <a:prstGeom prst="rect">
            <a:avLst/>
          </a:prstGeom>
          <a:noFill/>
        </p:spPr>
        <p:txBody>
          <a:bodyPr wrap="square" rtlCol="0">
            <a:spAutoFit/>
          </a:bodyPr>
          <a:lstStyle/>
          <a:p>
            <a:endParaRPr lang="zh-CN" altLang="en-US"/>
          </a:p>
        </p:txBody>
      </p:sp>
    </p:spTree>
    <p:custDataLst>
      <p:tags r:id="rId1"/>
    </p:custDataLst>
    <p:extLst>
      <p:ext uri="{BB962C8B-B14F-4D97-AF65-F5344CB8AC3E}">
        <p14:creationId xmlns:p14="http://schemas.microsoft.com/office/powerpoint/2010/main" val="23827957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30</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a:solidFill>
                    <a:srgbClr val="333399"/>
                  </a:solidFill>
                  <a:latin typeface="Calibri" panose="020F0502020204030204" pitchFamily="34" charset="0"/>
                  <a:ea typeface="楷体" panose="02010609060101010101" pitchFamily="49" charset="-122"/>
                </a:rPr>
                <a:t>主体</a:t>
              </a: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请求行 </a:t>
              </a:r>
              <a:r>
                <a:rPr kumimoji="1" lang="en-US" altLang="zh-CN" sz="2000" b="1" dirty="0">
                  <a:solidFill>
                    <a:srgbClr val="333399"/>
                  </a:solidFill>
                  <a:latin typeface="Calibri" panose="020F0502020204030204" pitchFamily="34" charset="0"/>
                  <a:ea typeface="楷体" panose="02010609060101010101" pitchFamily="49" charset="-122"/>
                </a:rPr>
                <a:t>(</a:t>
              </a:r>
              <a:r>
                <a:rPr kumimoji="1" lang="zh-CN" altLang="en-US" sz="2000" b="1" dirty="0">
                  <a:solidFill>
                    <a:srgbClr val="333399"/>
                  </a:solidFill>
                  <a:latin typeface="Calibri" panose="020F0502020204030204" pitchFamily="34" charset="0"/>
                  <a:ea typeface="楷体" panose="02010609060101010101" pitchFamily="49" charset="-122"/>
                </a:rPr>
                <a:t>开始行</a:t>
              </a:r>
              <a:r>
                <a:rPr kumimoji="1" lang="en-US" altLang="zh-CN" sz="2000" b="1" dirty="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请求头部</a:t>
              </a: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63" name="Rectangle 58"/>
          <p:cNvSpPr>
            <a:spLocks noChangeArrowheads="1"/>
          </p:cNvSpPr>
          <p:nvPr/>
        </p:nvSpPr>
        <p:spPr bwMode="auto">
          <a:xfrm>
            <a:off x="3109357" y="2609252"/>
            <a:ext cx="1439862"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Tahoma" pitchFamily="34" charset="0"/>
            </a:endParaRPr>
          </a:p>
        </p:txBody>
      </p:sp>
      <p:sp>
        <p:nvSpPr>
          <p:cNvPr id="107" name="圆角矩形标注 106"/>
          <p:cNvSpPr/>
          <p:nvPr/>
        </p:nvSpPr>
        <p:spPr>
          <a:xfrm>
            <a:off x="3189102" y="3898414"/>
            <a:ext cx="3517812" cy="583415"/>
          </a:xfrm>
          <a:prstGeom prst="wedgeRoundRectCallout">
            <a:avLst>
              <a:gd name="adj1" fmla="val -30931"/>
              <a:gd name="adj2" fmla="val -172121"/>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buFont typeface="Arial" panose="020B0604020202020204" pitchFamily="34" charset="0"/>
              <a:buChar char="•"/>
            </a:pPr>
            <a:r>
              <a:rPr lang="en-US" altLang="zh-CN" sz="1600" dirty="0">
                <a:solidFill>
                  <a:srgbClr val="FFFFFF"/>
                </a:solidFill>
                <a:latin typeface="Calibri" panose="020F0502020204030204" pitchFamily="34" charset="0"/>
                <a:ea typeface="黑体" panose="02010609060101010101" pitchFamily="49" charset="-122"/>
              </a:rPr>
              <a:t>HTTP</a:t>
            </a:r>
            <a:r>
              <a:rPr lang="zh-CN" altLang="en-US" sz="1600" dirty="0">
                <a:solidFill>
                  <a:srgbClr val="FFFFFF"/>
                </a:solidFill>
                <a:latin typeface="Calibri" panose="020F0502020204030204" pitchFamily="34" charset="0"/>
                <a:ea typeface="黑体" panose="02010609060101010101" pitchFamily="49" charset="-122"/>
              </a:rPr>
              <a:t>的版本</a:t>
            </a:r>
          </a:p>
        </p:txBody>
      </p:sp>
    </p:spTree>
    <p:extLst>
      <p:ext uri="{BB962C8B-B14F-4D97-AF65-F5344CB8AC3E}">
        <p14:creationId xmlns:p14="http://schemas.microsoft.com/office/powerpoint/2010/main" val="19360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up)">
                                      <p:cBhvr>
                                        <p:cTn id="1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31</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a:solidFill>
                    <a:srgbClr val="333399"/>
                  </a:solidFill>
                  <a:latin typeface="Calibri" panose="020F0502020204030204" pitchFamily="34" charset="0"/>
                  <a:ea typeface="楷体" panose="02010609060101010101" pitchFamily="49" charset="-122"/>
                </a:rPr>
                <a:t>主体</a:t>
              </a: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请求行 </a:t>
              </a:r>
              <a:r>
                <a:rPr kumimoji="1" lang="en-US" altLang="zh-CN" sz="2000" b="1" dirty="0">
                  <a:solidFill>
                    <a:srgbClr val="333399"/>
                  </a:solidFill>
                  <a:latin typeface="Calibri" panose="020F0502020204030204" pitchFamily="34" charset="0"/>
                  <a:ea typeface="楷体" panose="02010609060101010101" pitchFamily="49" charset="-122"/>
                </a:rPr>
                <a:t>(</a:t>
              </a:r>
              <a:r>
                <a:rPr kumimoji="1" lang="zh-CN" altLang="en-US" sz="2000" b="1" dirty="0">
                  <a:solidFill>
                    <a:srgbClr val="333399"/>
                  </a:solidFill>
                  <a:latin typeface="Calibri" panose="020F0502020204030204" pitchFamily="34" charset="0"/>
                  <a:ea typeface="楷体" panose="02010609060101010101" pitchFamily="49" charset="-122"/>
                </a:rPr>
                <a:t>开始行</a:t>
              </a:r>
              <a:r>
                <a:rPr kumimoji="1" lang="en-US" altLang="zh-CN" sz="2000" b="1" dirty="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请求头部</a:t>
              </a: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6" name="矩形标注 5"/>
          <p:cNvSpPr/>
          <p:nvPr/>
        </p:nvSpPr>
        <p:spPr>
          <a:xfrm>
            <a:off x="3963068" y="4136373"/>
            <a:ext cx="4410223" cy="2569226"/>
          </a:xfrm>
          <a:prstGeom prst="wedgeRectCallout">
            <a:avLst>
              <a:gd name="adj1" fmla="val -35118"/>
              <a:gd name="adj2" fmla="val -62308"/>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变长、可读的字符串，包括（不限于）</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主机 </a:t>
            </a:r>
            <a:r>
              <a:rPr lang="en-US" altLang="zh-CN" sz="1600" dirty="0">
                <a:solidFill>
                  <a:srgbClr val="FFFFFF"/>
                </a:solidFill>
                <a:latin typeface="Calibri" panose="020F0502020204030204" pitchFamily="34" charset="0"/>
                <a:ea typeface="黑体" panose="02010609060101010101" pitchFamily="49" charset="-122"/>
              </a:rPr>
              <a:t>(Host)</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认证 </a:t>
            </a:r>
            <a:r>
              <a:rPr lang="en-US" altLang="zh-CN" sz="1600" dirty="0">
                <a:solidFill>
                  <a:srgbClr val="FFFFFF"/>
                </a:solidFill>
                <a:latin typeface="Calibri" panose="020F0502020204030204" pitchFamily="34" charset="0"/>
                <a:ea typeface="黑体" panose="02010609060101010101" pitchFamily="49" charset="-122"/>
              </a:rPr>
              <a:t>(Authorization)</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可接受文档类型、编码类型</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缓存 </a:t>
            </a:r>
            <a:r>
              <a:rPr lang="en-US" altLang="zh-CN" sz="1600" dirty="0">
                <a:solidFill>
                  <a:srgbClr val="FFFFFF"/>
                </a:solidFill>
                <a:latin typeface="Calibri" panose="020F0502020204030204" pitchFamily="34" charset="0"/>
                <a:ea typeface="黑体" panose="02010609060101010101" pitchFamily="49" charset="-122"/>
              </a:rPr>
              <a:t>(Cache-Control)</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提交者 </a:t>
            </a:r>
            <a:r>
              <a:rPr lang="en-US" altLang="zh-CN" sz="1600" dirty="0">
                <a:solidFill>
                  <a:srgbClr val="FFFFFF"/>
                </a:solidFill>
                <a:latin typeface="Calibri" panose="020F0502020204030204" pitchFamily="34" charset="0"/>
                <a:ea typeface="黑体" panose="02010609060101010101" pitchFamily="49" charset="-122"/>
              </a:rPr>
              <a:t>(</a:t>
            </a:r>
            <a:r>
              <a:rPr lang="en-US" altLang="zh-CN" sz="1600" dirty="0" err="1">
                <a:solidFill>
                  <a:srgbClr val="FFFFFF"/>
                </a:solidFill>
                <a:latin typeface="Calibri" panose="020F0502020204030204" pitchFamily="34" charset="0"/>
                <a:ea typeface="黑体" panose="02010609060101010101" pitchFamily="49" charset="-122"/>
              </a:rPr>
              <a:t>Referer</a:t>
            </a:r>
            <a:r>
              <a:rPr lang="en-US" altLang="zh-CN" sz="1600" dirty="0">
                <a:solidFill>
                  <a:srgbClr val="FFFFFF"/>
                </a:solidFill>
                <a:latin typeface="Calibri" panose="020F0502020204030204" pitchFamily="34" charset="0"/>
                <a:ea typeface="黑体" panose="02010609060101010101" pitchFamily="49" charset="-122"/>
              </a:rPr>
              <a:t>)</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用户代理 </a:t>
            </a:r>
            <a:r>
              <a:rPr lang="en-US" altLang="zh-CN" sz="1600" dirty="0">
                <a:solidFill>
                  <a:srgbClr val="FFFFFF"/>
                </a:solidFill>
                <a:latin typeface="Calibri" panose="020F0502020204030204" pitchFamily="34" charset="0"/>
                <a:ea typeface="黑体" panose="02010609060101010101" pitchFamily="49" charset="-122"/>
              </a:rPr>
              <a:t>(User-Agent)</a:t>
            </a:r>
          </a:p>
          <a:p>
            <a:pPr marL="576000" lvl="1" indent="-288000">
              <a:buClr>
                <a:schemeClr val="bg1"/>
              </a:buClr>
              <a:buFont typeface="Wingdings 3" panose="05040102010807070707" pitchFamily="18" charset="2"/>
              <a:buChar char=""/>
            </a:pPr>
            <a:r>
              <a:rPr lang="zh-CN" altLang="en-US" sz="1600" dirty="0">
                <a:solidFill>
                  <a:srgbClr val="FFFFFF"/>
                </a:solidFill>
                <a:latin typeface="Calibri" panose="020F0502020204030204" pitchFamily="34" charset="0"/>
                <a:ea typeface="黑体" panose="02010609060101010101" pitchFamily="49" charset="-122"/>
              </a:rPr>
              <a:t>连接管理 </a:t>
            </a:r>
            <a:r>
              <a:rPr lang="en-US" altLang="zh-CN" sz="1600" dirty="0">
                <a:solidFill>
                  <a:srgbClr val="FFFFFF"/>
                </a:solidFill>
                <a:latin typeface="Calibri" panose="020F0502020204030204" pitchFamily="34" charset="0"/>
                <a:ea typeface="黑体" panose="02010609060101010101" pitchFamily="49" charset="-122"/>
              </a:rPr>
              <a:t>(Connection)</a:t>
            </a:r>
          </a:p>
        </p:txBody>
      </p:sp>
    </p:spTree>
    <p:extLst>
      <p:ext uri="{BB962C8B-B14F-4D97-AF65-F5344CB8AC3E}">
        <p14:creationId xmlns:p14="http://schemas.microsoft.com/office/powerpoint/2010/main" val="282056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请求报文 </a:t>
            </a:r>
            <a:r>
              <a:rPr lang="en-US" altLang="zh-CN" dirty="0"/>
              <a:t>(Request)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32</a:t>
            </a:fld>
            <a:endParaRPr lang="zh-CN" altLang="en-US" dirty="0"/>
          </a:p>
        </p:txBody>
      </p:sp>
      <p:sp>
        <p:nvSpPr>
          <p:cNvPr id="57" name="Text Box 44"/>
          <p:cNvSpPr txBox="1">
            <a:spLocks noChangeArrowheads="1"/>
          </p:cNvSpPr>
          <p:nvPr/>
        </p:nvSpPr>
        <p:spPr bwMode="auto">
          <a:xfrm>
            <a:off x="2122686" y="2002094"/>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空格</a:t>
            </a:r>
          </a:p>
        </p:txBody>
      </p:sp>
      <p:sp>
        <p:nvSpPr>
          <p:cNvPr id="58" name="Text Box 45"/>
          <p:cNvSpPr txBox="1">
            <a:spLocks noChangeArrowheads="1"/>
          </p:cNvSpPr>
          <p:nvPr/>
        </p:nvSpPr>
        <p:spPr bwMode="auto">
          <a:xfrm>
            <a:off x="4059436" y="2002094"/>
            <a:ext cx="1201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回车换行</a:t>
            </a:r>
          </a:p>
        </p:txBody>
      </p:sp>
      <p:sp>
        <p:nvSpPr>
          <p:cNvPr id="59" name="Line 46"/>
          <p:cNvSpPr>
            <a:spLocks noChangeShapeType="1"/>
          </p:cNvSpPr>
          <p:nvPr/>
        </p:nvSpPr>
        <p:spPr bwMode="auto">
          <a:xfrm>
            <a:off x="2732286" y="2356106"/>
            <a:ext cx="407987"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0" name="Line 47"/>
          <p:cNvSpPr>
            <a:spLocks noChangeShapeType="1"/>
          </p:cNvSpPr>
          <p:nvPr/>
        </p:nvSpPr>
        <p:spPr bwMode="auto">
          <a:xfrm flipH="1">
            <a:off x="1806773" y="2356106"/>
            <a:ext cx="44450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61" name="Line 48"/>
          <p:cNvSpPr>
            <a:spLocks noChangeShapeType="1"/>
          </p:cNvSpPr>
          <p:nvPr/>
        </p:nvSpPr>
        <p:spPr bwMode="auto">
          <a:xfrm>
            <a:off x="4656336" y="2356106"/>
            <a:ext cx="222250" cy="306388"/>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grpSp>
        <p:nvGrpSpPr>
          <p:cNvPr id="111" name="组合 110"/>
          <p:cNvGrpSpPr/>
          <p:nvPr/>
        </p:nvGrpSpPr>
        <p:grpSpPr>
          <a:xfrm>
            <a:off x="557411" y="4699256"/>
            <a:ext cx="2792412" cy="917575"/>
            <a:chOff x="557411" y="4699256"/>
            <a:chExt cx="2792412" cy="917575"/>
          </a:xfrm>
        </p:grpSpPr>
        <p:sp>
          <p:nvSpPr>
            <p:cNvPr id="96" name="Rectangle 37"/>
            <p:cNvSpPr>
              <a:spLocks noChangeArrowheads="1"/>
            </p:cNvSpPr>
            <p:nvPr/>
          </p:nvSpPr>
          <p:spPr bwMode="auto">
            <a:xfrm>
              <a:off x="557411" y="4699256"/>
              <a:ext cx="2792412" cy="917575"/>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7" name="Text Box 38"/>
            <p:cNvSpPr txBox="1">
              <a:spLocks noChangeArrowheads="1"/>
            </p:cNvSpPr>
            <p:nvPr/>
          </p:nvSpPr>
          <p:spPr bwMode="auto">
            <a:xfrm>
              <a:off x="1616921" y="4957988"/>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kumimoji="1" lang="zh-CN" altLang="en-US" sz="2000" b="1" dirty="0">
                  <a:solidFill>
                    <a:srgbClr val="333399"/>
                  </a:solidFill>
                  <a:latin typeface="Calibri" panose="020F0502020204030204" pitchFamily="34" charset="0"/>
                  <a:ea typeface="楷体" panose="02010609060101010101" pitchFamily="49" charset="-122"/>
                </a:rPr>
                <a:t>主体</a:t>
              </a:r>
            </a:p>
          </p:txBody>
        </p:sp>
      </p:grpSp>
      <p:grpSp>
        <p:nvGrpSpPr>
          <p:cNvPr id="108" name="组合 107"/>
          <p:cNvGrpSpPr/>
          <p:nvPr/>
        </p:nvGrpSpPr>
        <p:grpSpPr>
          <a:xfrm>
            <a:off x="557411" y="2651381"/>
            <a:ext cx="6716850" cy="417513"/>
            <a:chOff x="557411" y="2651381"/>
            <a:chExt cx="6716850" cy="417513"/>
          </a:xfrm>
        </p:grpSpPr>
        <p:sp>
          <p:nvSpPr>
            <p:cNvPr id="56" name="Text Box 39"/>
            <p:cNvSpPr txBox="1">
              <a:spLocks noChangeArrowheads="1"/>
            </p:cNvSpPr>
            <p:nvPr/>
          </p:nvSpPr>
          <p:spPr bwMode="auto">
            <a:xfrm>
              <a:off x="5323086" y="2651381"/>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请求行 </a:t>
              </a:r>
              <a:r>
                <a:rPr kumimoji="1" lang="en-US" altLang="zh-CN" sz="2000" b="1" dirty="0">
                  <a:solidFill>
                    <a:srgbClr val="333399"/>
                  </a:solidFill>
                  <a:latin typeface="Calibri" panose="020F0502020204030204" pitchFamily="34" charset="0"/>
                  <a:ea typeface="楷体" panose="02010609060101010101" pitchFamily="49" charset="-122"/>
                </a:rPr>
                <a:t>(</a:t>
              </a:r>
              <a:r>
                <a:rPr kumimoji="1" lang="zh-CN" altLang="en-US" sz="2000" b="1" dirty="0">
                  <a:solidFill>
                    <a:srgbClr val="333399"/>
                  </a:solidFill>
                  <a:latin typeface="Calibri" panose="020F0502020204030204" pitchFamily="34" charset="0"/>
                  <a:ea typeface="楷体" panose="02010609060101010101" pitchFamily="49" charset="-122"/>
                </a:rPr>
                <a:t>开始行</a:t>
              </a:r>
              <a:r>
                <a:rPr kumimoji="1" lang="en-US" altLang="zh-CN" sz="2000" b="1" dirty="0">
                  <a:solidFill>
                    <a:srgbClr val="333399"/>
                  </a:solidFill>
                  <a:latin typeface="Calibri" panose="020F0502020204030204" pitchFamily="34" charset="0"/>
                  <a:ea typeface="楷体" panose="02010609060101010101" pitchFamily="49" charset="-122"/>
                </a:rPr>
                <a:t>)</a:t>
              </a:r>
              <a:endParaRPr kumimoji="1" lang="zh-CN" altLang="en-US" sz="2000" b="1" dirty="0">
                <a:solidFill>
                  <a:srgbClr val="333399"/>
                </a:solidFill>
                <a:latin typeface="Calibri" panose="020F0502020204030204" pitchFamily="34" charset="0"/>
                <a:ea typeface="楷体" panose="02010609060101010101" pitchFamily="49" charset="-122"/>
              </a:endParaRPr>
            </a:p>
          </p:txBody>
        </p:sp>
        <p:sp>
          <p:nvSpPr>
            <p:cNvPr id="67" name="Rectangle 4"/>
            <p:cNvSpPr>
              <a:spLocks noChangeArrowheads="1"/>
            </p:cNvSpPr>
            <p:nvPr/>
          </p:nvSpPr>
          <p:spPr bwMode="auto">
            <a:xfrm>
              <a:off x="557411" y="2662494"/>
              <a:ext cx="4572607" cy="4064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6" name="Rectangle 14"/>
            <p:cNvSpPr>
              <a:spLocks noChangeArrowheads="1"/>
            </p:cNvSpPr>
            <p:nvPr/>
          </p:nvSpPr>
          <p:spPr bwMode="auto">
            <a:xfrm>
              <a:off x="4443612" y="2672019"/>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7" name="Rectangle 15"/>
            <p:cNvSpPr>
              <a:spLocks noChangeArrowheads="1"/>
            </p:cNvSpPr>
            <p:nvPr/>
          </p:nvSpPr>
          <p:spPr bwMode="auto">
            <a:xfrm>
              <a:off x="3111698"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8" name="Rectangle 16"/>
            <p:cNvSpPr>
              <a:spLocks noChangeArrowheads="1"/>
            </p:cNvSpPr>
            <p:nvPr/>
          </p:nvSpPr>
          <p:spPr bwMode="auto">
            <a:xfrm>
              <a:off x="1779786" y="2672019"/>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9" name="Text Box 17"/>
            <p:cNvSpPr txBox="1">
              <a:spLocks noChangeArrowheads="1"/>
            </p:cNvSpPr>
            <p:nvPr/>
          </p:nvSpPr>
          <p:spPr bwMode="auto">
            <a:xfrm>
              <a:off x="728861" y="2651381"/>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方   法</a:t>
              </a:r>
            </a:p>
          </p:txBody>
        </p:sp>
        <p:sp>
          <p:nvSpPr>
            <p:cNvPr id="80" name="Line 18"/>
            <p:cNvSpPr>
              <a:spLocks noChangeShapeType="1"/>
            </p:cNvSpPr>
            <p:nvPr/>
          </p:nvSpPr>
          <p:spPr bwMode="auto">
            <a:xfrm>
              <a:off x="1779786"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1" name="Line 19"/>
            <p:cNvSpPr>
              <a:spLocks noChangeShapeType="1"/>
            </p:cNvSpPr>
            <p:nvPr/>
          </p:nvSpPr>
          <p:spPr bwMode="auto">
            <a:xfrm>
              <a:off x="18909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2" name="Line 20"/>
            <p:cNvSpPr>
              <a:spLocks noChangeShapeType="1"/>
            </p:cNvSpPr>
            <p:nvPr/>
          </p:nvSpPr>
          <p:spPr bwMode="auto">
            <a:xfrm>
              <a:off x="3111698"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3" name="Line 21"/>
            <p:cNvSpPr>
              <a:spLocks noChangeShapeType="1"/>
            </p:cNvSpPr>
            <p:nvPr/>
          </p:nvSpPr>
          <p:spPr bwMode="auto">
            <a:xfrm>
              <a:off x="3222823"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4" name="Line 22"/>
            <p:cNvSpPr>
              <a:spLocks noChangeShapeType="1"/>
            </p:cNvSpPr>
            <p:nvPr/>
          </p:nvSpPr>
          <p:spPr bwMode="auto">
            <a:xfrm>
              <a:off x="4443611" y="2662494"/>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5" name="Text Box 23"/>
            <p:cNvSpPr txBox="1">
              <a:spLocks noChangeArrowheads="1"/>
            </p:cNvSpPr>
            <p:nvPr/>
          </p:nvSpPr>
          <p:spPr bwMode="auto">
            <a:xfrm>
              <a:off x="2103636" y="2651381"/>
              <a:ext cx="596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URL</a:t>
              </a:r>
            </a:p>
          </p:txBody>
        </p:sp>
        <p:sp>
          <p:nvSpPr>
            <p:cNvPr id="86" name="Text Box 24"/>
            <p:cNvSpPr txBox="1">
              <a:spLocks noChangeArrowheads="1"/>
            </p:cNvSpPr>
            <p:nvPr/>
          </p:nvSpPr>
          <p:spPr bwMode="auto">
            <a:xfrm>
              <a:off x="3349823" y="2651381"/>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版   本</a:t>
              </a:r>
            </a:p>
          </p:txBody>
        </p:sp>
        <p:sp>
          <p:nvSpPr>
            <p:cNvPr id="104" name="Text Box 52"/>
            <p:cNvSpPr txBox="1">
              <a:spLocks noChangeArrowheads="1"/>
            </p:cNvSpPr>
            <p:nvPr/>
          </p:nvSpPr>
          <p:spPr bwMode="auto">
            <a:xfrm>
              <a:off x="4402336" y="2651381"/>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a:solidFill>
                    <a:srgbClr val="333399"/>
                  </a:solidFill>
                  <a:latin typeface="Calibri" panose="020F0502020204030204" pitchFamily="34" charset="0"/>
                  <a:ea typeface="楷体" panose="02010609060101010101" pitchFamily="49" charset="-122"/>
                </a:rPr>
                <a:t>CRLF</a:t>
              </a:r>
            </a:p>
          </p:txBody>
        </p:sp>
      </p:grpSp>
      <p:grpSp>
        <p:nvGrpSpPr>
          <p:cNvPr id="110" name="组合 109"/>
          <p:cNvGrpSpPr/>
          <p:nvPr/>
        </p:nvGrpSpPr>
        <p:grpSpPr>
          <a:xfrm>
            <a:off x="557411" y="4284919"/>
            <a:ext cx="689581" cy="414337"/>
            <a:chOff x="557411" y="4284919"/>
            <a:chExt cx="689581" cy="414337"/>
          </a:xfrm>
        </p:grpSpPr>
        <p:sp>
          <p:nvSpPr>
            <p:cNvPr id="69" name="Rectangle 7"/>
            <p:cNvSpPr>
              <a:spLocks noChangeArrowheads="1"/>
            </p:cNvSpPr>
            <p:nvPr/>
          </p:nvSpPr>
          <p:spPr bwMode="auto">
            <a:xfrm>
              <a:off x="563761" y="4311906"/>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99" name="Line 41"/>
            <p:cNvSpPr>
              <a:spLocks noChangeShapeType="1"/>
            </p:cNvSpPr>
            <p:nvPr/>
          </p:nvSpPr>
          <p:spPr bwMode="auto">
            <a:xfrm>
              <a:off x="557411"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0" name="Line 42"/>
            <p:cNvSpPr>
              <a:spLocks noChangeShapeType="1"/>
            </p:cNvSpPr>
            <p:nvPr/>
          </p:nvSpPr>
          <p:spPr bwMode="auto">
            <a:xfrm>
              <a:off x="1246992" y="4292856"/>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5" name="Text Box 55"/>
            <p:cNvSpPr txBox="1">
              <a:spLocks noChangeArrowheads="1"/>
            </p:cNvSpPr>
            <p:nvPr/>
          </p:nvSpPr>
          <p:spPr bwMode="auto">
            <a:xfrm>
              <a:off x="560586" y="428491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grpSp>
        <p:nvGrpSpPr>
          <p:cNvPr id="109" name="组合 108"/>
          <p:cNvGrpSpPr/>
          <p:nvPr/>
        </p:nvGrpSpPr>
        <p:grpSpPr>
          <a:xfrm>
            <a:off x="557411" y="3064131"/>
            <a:ext cx="4511375" cy="1228785"/>
            <a:chOff x="557411" y="3064131"/>
            <a:chExt cx="4511375" cy="1228785"/>
          </a:xfrm>
        </p:grpSpPr>
        <p:sp>
          <p:nvSpPr>
            <p:cNvPr id="54" name="Text Box 28"/>
            <p:cNvSpPr txBox="1">
              <a:spLocks noChangeArrowheads="1"/>
            </p:cNvSpPr>
            <p:nvPr/>
          </p:nvSpPr>
          <p:spPr bwMode="auto">
            <a:xfrm>
              <a:off x="3858198" y="348799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b="1" dirty="0">
                  <a:solidFill>
                    <a:srgbClr val="333399"/>
                  </a:solidFill>
                  <a:latin typeface="Calibri" panose="020F0502020204030204" pitchFamily="34" charset="0"/>
                  <a:ea typeface="楷体" panose="02010609060101010101" pitchFamily="49" charset="-122"/>
                </a:rPr>
                <a:t>请求头部</a:t>
              </a:r>
            </a:p>
          </p:txBody>
        </p:sp>
        <p:sp>
          <p:nvSpPr>
            <p:cNvPr id="55" name="AutoShape 36"/>
            <p:cNvSpPr>
              <a:spLocks/>
            </p:cNvSpPr>
            <p:nvPr/>
          </p:nvSpPr>
          <p:spPr bwMode="auto">
            <a:xfrm>
              <a:off x="3625014" y="3121281"/>
              <a:ext cx="181581" cy="1147763"/>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5" name="Rectangle 2"/>
            <p:cNvSpPr>
              <a:spLocks noChangeArrowheads="1"/>
            </p:cNvSpPr>
            <p:nvPr/>
          </p:nvSpPr>
          <p:spPr bwMode="auto">
            <a:xfrm>
              <a:off x="557411" y="3884869"/>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6" name="Rectangle 3"/>
            <p:cNvSpPr>
              <a:spLocks noChangeArrowheads="1"/>
            </p:cNvSpPr>
            <p:nvPr/>
          </p:nvSpPr>
          <p:spPr bwMode="auto">
            <a:xfrm>
              <a:off x="557411" y="3068894"/>
              <a:ext cx="2943832" cy="40798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68" name="Rectangle 6"/>
            <p:cNvSpPr>
              <a:spLocks noChangeArrowheads="1"/>
            </p:cNvSpPr>
            <p:nvPr/>
          </p:nvSpPr>
          <p:spPr bwMode="auto">
            <a:xfrm>
              <a:off x="2806899" y="3894394"/>
              <a:ext cx="692149"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0" name="Rectangle 8"/>
            <p:cNvSpPr>
              <a:spLocks noChangeArrowheads="1"/>
            </p:cNvSpPr>
            <p:nvPr/>
          </p:nvSpPr>
          <p:spPr bwMode="auto">
            <a:xfrm>
              <a:off x="2806899" y="3078419"/>
              <a:ext cx="680004"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1" name="Rectangle 9"/>
            <p:cNvSpPr>
              <a:spLocks noChangeArrowheads="1"/>
            </p:cNvSpPr>
            <p:nvPr/>
          </p:nvSpPr>
          <p:spPr bwMode="auto">
            <a:xfrm>
              <a:off x="2251273" y="3894394"/>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2" name="Rectangle 10"/>
            <p:cNvSpPr>
              <a:spLocks noChangeArrowheads="1"/>
            </p:cNvSpPr>
            <p:nvPr/>
          </p:nvSpPr>
          <p:spPr bwMode="auto">
            <a:xfrm>
              <a:off x="2251273" y="3078419"/>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zh-CN" altLang="en-US">
                <a:latin typeface="Calibri" panose="020F0502020204030204" pitchFamily="34" charset="0"/>
                <a:ea typeface="楷体" panose="02010609060101010101" pitchFamily="49" charset="-122"/>
              </a:endParaRPr>
            </a:p>
          </p:txBody>
        </p:sp>
        <p:sp>
          <p:nvSpPr>
            <p:cNvPr id="73" name="Line 11"/>
            <p:cNvSpPr>
              <a:spLocks noChangeShapeType="1"/>
            </p:cNvSpPr>
            <p:nvPr/>
          </p:nvSpPr>
          <p:spPr bwMode="auto">
            <a:xfrm>
              <a:off x="2113161"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4" name="Line 12"/>
            <p:cNvSpPr>
              <a:spLocks noChangeShapeType="1"/>
            </p:cNvSpPr>
            <p:nvPr/>
          </p:nvSpPr>
          <p:spPr bwMode="auto">
            <a:xfrm>
              <a:off x="28068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75" name="Line 13"/>
            <p:cNvSpPr>
              <a:spLocks noChangeShapeType="1"/>
            </p:cNvSpPr>
            <p:nvPr/>
          </p:nvSpPr>
          <p:spPr bwMode="auto">
            <a:xfrm>
              <a:off x="2251273"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7" name="Text Box 25"/>
            <p:cNvSpPr txBox="1">
              <a:spLocks noChangeArrowheads="1"/>
            </p:cNvSpPr>
            <p:nvPr/>
          </p:nvSpPr>
          <p:spPr bwMode="auto">
            <a:xfrm>
              <a:off x="855808" y="3064131"/>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88" name="Line 26"/>
            <p:cNvSpPr>
              <a:spLocks noChangeShapeType="1"/>
            </p:cNvSpPr>
            <p:nvPr/>
          </p:nvSpPr>
          <p:spPr bwMode="auto">
            <a:xfrm>
              <a:off x="2113161"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89" name="Line 27"/>
            <p:cNvSpPr>
              <a:spLocks noChangeShapeType="1"/>
            </p:cNvSpPr>
            <p:nvPr/>
          </p:nvSpPr>
          <p:spPr bwMode="auto">
            <a:xfrm>
              <a:off x="28068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0" name="Line 29"/>
            <p:cNvSpPr>
              <a:spLocks noChangeShapeType="1"/>
            </p:cNvSpPr>
            <p:nvPr/>
          </p:nvSpPr>
          <p:spPr bwMode="auto">
            <a:xfrm>
              <a:off x="2251273"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91" name="Text Box 30"/>
            <p:cNvSpPr txBox="1">
              <a:spLocks noChangeArrowheads="1"/>
            </p:cNvSpPr>
            <p:nvPr/>
          </p:nvSpPr>
          <p:spPr bwMode="auto">
            <a:xfrm>
              <a:off x="2040136" y="3065719"/>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2" name="Text Box 31"/>
            <p:cNvSpPr txBox="1">
              <a:spLocks noChangeArrowheads="1"/>
            </p:cNvSpPr>
            <p:nvPr/>
          </p:nvSpPr>
          <p:spPr bwMode="auto">
            <a:xfrm>
              <a:off x="2373511" y="307206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3" name="Text Box 32"/>
            <p:cNvSpPr txBox="1">
              <a:spLocks noChangeArrowheads="1"/>
            </p:cNvSpPr>
            <p:nvPr/>
          </p:nvSpPr>
          <p:spPr bwMode="auto">
            <a:xfrm>
              <a:off x="840288" y="3872169"/>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dirty="0">
                  <a:solidFill>
                    <a:srgbClr val="333399"/>
                  </a:solidFill>
                  <a:latin typeface="Calibri" panose="020F0502020204030204" pitchFamily="34" charset="0"/>
                  <a:ea typeface="楷体" panose="02010609060101010101" pitchFamily="49" charset="-122"/>
                </a:rPr>
                <a:t>字段名</a:t>
              </a:r>
            </a:p>
          </p:txBody>
        </p:sp>
        <p:sp>
          <p:nvSpPr>
            <p:cNvPr id="94" name="Text Box 33"/>
            <p:cNvSpPr txBox="1">
              <a:spLocks noChangeArrowheads="1"/>
            </p:cNvSpPr>
            <p:nvPr/>
          </p:nvSpPr>
          <p:spPr bwMode="auto">
            <a:xfrm>
              <a:off x="2397323" y="3884869"/>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zh-CN" altLang="en-US" sz="2000">
                  <a:solidFill>
                    <a:srgbClr val="333399"/>
                  </a:solidFill>
                  <a:latin typeface="Calibri" panose="020F0502020204030204" pitchFamily="34" charset="0"/>
                  <a:ea typeface="楷体" panose="02010609060101010101" pitchFamily="49" charset="-122"/>
                </a:rPr>
                <a:t>值</a:t>
              </a:r>
            </a:p>
          </p:txBody>
        </p:sp>
        <p:sp>
          <p:nvSpPr>
            <p:cNvPr id="95" name="Text Box 35"/>
            <p:cNvSpPr txBox="1">
              <a:spLocks noChangeArrowheads="1"/>
            </p:cNvSpPr>
            <p:nvPr/>
          </p:nvSpPr>
          <p:spPr bwMode="auto">
            <a:xfrm rot="16200000">
              <a:off x="1343669" y="3507808"/>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98" name="Line 40"/>
            <p:cNvSpPr>
              <a:spLocks noChangeShapeType="1"/>
            </p:cNvSpPr>
            <p:nvPr/>
          </p:nvSpPr>
          <p:spPr bwMode="auto">
            <a:xfrm>
              <a:off x="557411" y="3476881"/>
              <a:ext cx="0" cy="407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1" name="Line 49"/>
            <p:cNvSpPr>
              <a:spLocks noChangeShapeType="1"/>
            </p:cNvSpPr>
            <p:nvPr/>
          </p:nvSpPr>
          <p:spPr bwMode="auto">
            <a:xfrm>
              <a:off x="2362398" y="3884869"/>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2" name="Line 50"/>
            <p:cNvSpPr>
              <a:spLocks noChangeShapeType="1"/>
            </p:cNvSpPr>
            <p:nvPr/>
          </p:nvSpPr>
          <p:spPr bwMode="auto">
            <a:xfrm>
              <a:off x="2362398" y="3068894"/>
              <a:ext cx="0" cy="4079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Calibri" panose="020F0502020204030204" pitchFamily="34" charset="0"/>
                <a:ea typeface="楷体" panose="02010609060101010101" pitchFamily="49" charset="-122"/>
              </a:endParaRPr>
            </a:p>
          </p:txBody>
        </p:sp>
        <p:sp>
          <p:nvSpPr>
            <p:cNvPr id="103" name="Text Box 51"/>
            <p:cNvSpPr txBox="1">
              <a:spLocks noChangeArrowheads="1"/>
            </p:cNvSpPr>
            <p:nvPr/>
          </p:nvSpPr>
          <p:spPr bwMode="auto">
            <a:xfrm>
              <a:off x="2040136" y="3886456"/>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b="1">
                  <a:solidFill>
                    <a:srgbClr val="333399"/>
                  </a:solidFill>
                  <a:latin typeface="Calibri" panose="020F0502020204030204" pitchFamily="34" charset="0"/>
                  <a:ea typeface="楷体" panose="02010609060101010101" pitchFamily="49" charset="-122"/>
                </a:rPr>
                <a:t>:</a:t>
              </a:r>
            </a:p>
          </p:txBody>
        </p:sp>
        <p:sp>
          <p:nvSpPr>
            <p:cNvPr id="106" name="Text Box 53"/>
            <p:cNvSpPr txBox="1">
              <a:spLocks noChangeArrowheads="1"/>
            </p:cNvSpPr>
            <p:nvPr/>
          </p:nvSpPr>
          <p:spPr bwMode="auto">
            <a:xfrm>
              <a:off x="2799670" y="3892806"/>
              <a:ext cx="778864" cy="40011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sp>
          <p:nvSpPr>
            <p:cNvPr id="64" name="Text Box 54"/>
            <p:cNvSpPr txBox="1">
              <a:spLocks noChangeArrowheads="1"/>
            </p:cNvSpPr>
            <p:nvPr/>
          </p:nvSpPr>
          <p:spPr bwMode="auto">
            <a:xfrm>
              <a:off x="2827536" y="3083181"/>
              <a:ext cx="8645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kumimoji="1" lang="en-US" altLang="zh-CN" sz="2000" dirty="0">
                  <a:solidFill>
                    <a:srgbClr val="333399"/>
                  </a:solidFill>
                  <a:latin typeface="Calibri" panose="020F0502020204030204" pitchFamily="34" charset="0"/>
                  <a:ea typeface="楷体" panose="02010609060101010101" pitchFamily="49" charset="-122"/>
                </a:rPr>
                <a:t>CRLF</a:t>
              </a:r>
            </a:p>
          </p:txBody>
        </p:sp>
      </p:grpSp>
      <p:sp>
        <p:nvSpPr>
          <p:cNvPr id="112" name="矩形 111"/>
          <p:cNvSpPr/>
          <p:nvPr/>
        </p:nvSpPr>
        <p:spPr>
          <a:xfrm>
            <a:off x="3801467" y="4685029"/>
            <a:ext cx="5169966" cy="1772793"/>
          </a:xfrm>
          <a:prstGeom prst="rect">
            <a:avLst/>
          </a:prstGeom>
          <a:solidFill>
            <a:schemeClr val="accent5">
              <a:lumMod val="50000"/>
            </a:schemeClr>
          </a:solidFill>
          <a:ln>
            <a:solidFill>
              <a:schemeClr val="accent5">
                <a:lumMod val="25000"/>
              </a:schemeClr>
            </a:solid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GET /index.html HTTP/1.1</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Host: www.baidu.com</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Accept-Language: </a:t>
            </a:r>
            <a:r>
              <a:rPr lang="en-US" altLang="zh-CN" sz="1400" b="1" dirty="0" err="1">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en</a:t>
            </a: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-us</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Accept-Encoding: </a:t>
            </a:r>
            <a:r>
              <a:rPr lang="en-US" altLang="zh-CN" sz="1400" b="1" dirty="0" err="1">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gzip</a:t>
            </a: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 deflate</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User-Agent: Mozilla/4.0</a:t>
            </a:r>
            <a:r>
              <a:rPr lang="en-US" altLang="zh-CN" sz="1400" b="1" dirty="0">
                <a:solidFill>
                  <a:schemeClr val="bg1"/>
                </a:solidFill>
                <a:latin typeface="Courier New" panose="02070309020205020404" pitchFamily="49" charset="0"/>
                <a:cs typeface="Courier New" panose="02070309020205020404" pitchFamily="49" charset="0"/>
              </a:rPr>
              <a:t> (compatible; MSIE 5.5)</a:t>
            </a:r>
            <a:endPar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Connection: Keep-Alive</a:t>
            </a:r>
          </a:p>
        </p:txBody>
      </p:sp>
    </p:spTree>
    <p:extLst>
      <p:ext uri="{BB962C8B-B14F-4D97-AF65-F5344CB8AC3E}">
        <p14:creationId xmlns:p14="http://schemas.microsoft.com/office/powerpoint/2010/main" val="198284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wipe(left)">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响应报文 </a:t>
            </a:r>
            <a:r>
              <a:rPr lang="en-US" altLang="zh-CN" dirty="0"/>
              <a:t>(Response)</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33</a:t>
            </a:fld>
            <a:endParaRPr lang="zh-CN" altLang="en-US" dirty="0"/>
          </a:p>
        </p:txBody>
      </p:sp>
      <p:grpSp>
        <p:nvGrpSpPr>
          <p:cNvPr id="159" name="组合 158"/>
          <p:cNvGrpSpPr/>
          <p:nvPr/>
        </p:nvGrpSpPr>
        <p:grpSpPr>
          <a:xfrm>
            <a:off x="801553" y="4447385"/>
            <a:ext cx="1839912" cy="917575"/>
            <a:chOff x="749301" y="4029374"/>
            <a:chExt cx="1839912" cy="917575"/>
          </a:xfrm>
        </p:grpSpPr>
        <p:sp>
          <p:nvSpPr>
            <p:cNvPr id="160" name="Rectangle 37"/>
            <p:cNvSpPr>
              <a:spLocks noChangeArrowheads="1"/>
            </p:cNvSpPr>
            <p:nvPr/>
          </p:nvSpPr>
          <p:spPr bwMode="auto">
            <a:xfrm>
              <a:off x="749301" y="4029374"/>
              <a:ext cx="1839912" cy="917575"/>
            </a:xfrm>
            <a:prstGeom prst="rect">
              <a:avLst/>
            </a:prstGeom>
            <a:solidFill>
              <a:srgbClr val="FFCC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1" name="Text Box 38"/>
            <p:cNvSpPr txBox="1">
              <a:spLocks noChangeArrowheads="1"/>
            </p:cNvSpPr>
            <p:nvPr/>
          </p:nvSpPr>
          <p:spPr bwMode="auto">
            <a:xfrm>
              <a:off x="1274049" y="430524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主体</a:t>
              </a:r>
            </a:p>
          </p:txBody>
        </p:sp>
      </p:grpSp>
      <p:grpSp>
        <p:nvGrpSpPr>
          <p:cNvPr id="162" name="组合 161"/>
          <p:cNvGrpSpPr/>
          <p:nvPr/>
        </p:nvGrpSpPr>
        <p:grpSpPr>
          <a:xfrm>
            <a:off x="801553" y="2385223"/>
            <a:ext cx="6716850" cy="431800"/>
            <a:chOff x="749301" y="1967212"/>
            <a:chExt cx="6716850" cy="431800"/>
          </a:xfrm>
        </p:grpSpPr>
        <p:sp>
          <p:nvSpPr>
            <p:cNvPr id="163" name="Text Box 39"/>
            <p:cNvSpPr txBox="1">
              <a:spLocks noChangeArrowheads="1"/>
            </p:cNvSpPr>
            <p:nvPr/>
          </p:nvSpPr>
          <p:spPr bwMode="auto">
            <a:xfrm>
              <a:off x="5514976" y="1981499"/>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状态行 </a:t>
              </a:r>
              <a:r>
                <a:rPr kumimoji="1" lang="en-US" altLang="zh-CN"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a:t>
              </a: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开始行</a:t>
              </a:r>
              <a:r>
                <a:rPr kumimoji="1" lang="en-US" altLang="zh-CN"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a:t>
              </a:r>
              <a:endPar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endParaRPr>
            </a:p>
          </p:txBody>
        </p:sp>
        <p:sp>
          <p:nvSpPr>
            <p:cNvPr id="164" name="Rectangle 4"/>
            <p:cNvSpPr>
              <a:spLocks noChangeArrowheads="1"/>
            </p:cNvSpPr>
            <p:nvPr/>
          </p:nvSpPr>
          <p:spPr bwMode="auto">
            <a:xfrm>
              <a:off x="749301" y="1992612"/>
              <a:ext cx="4572607" cy="406400"/>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5" name="Rectangle 14"/>
            <p:cNvSpPr>
              <a:spLocks noChangeArrowheads="1"/>
            </p:cNvSpPr>
            <p:nvPr/>
          </p:nvSpPr>
          <p:spPr bwMode="auto">
            <a:xfrm>
              <a:off x="4635502" y="2002137"/>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6" name="Rectangle 15"/>
            <p:cNvSpPr>
              <a:spLocks noChangeArrowheads="1"/>
            </p:cNvSpPr>
            <p:nvPr/>
          </p:nvSpPr>
          <p:spPr bwMode="auto">
            <a:xfrm>
              <a:off x="3303588" y="2002137"/>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7" name="Rectangle 16"/>
            <p:cNvSpPr>
              <a:spLocks noChangeArrowheads="1"/>
            </p:cNvSpPr>
            <p:nvPr/>
          </p:nvSpPr>
          <p:spPr bwMode="auto">
            <a:xfrm>
              <a:off x="1971676" y="2002137"/>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8" name="Text Box 17"/>
            <p:cNvSpPr txBox="1">
              <a:spLocks noChangeArrowheads="1"/>
            </p:cNvSpPr>
            <p:nvPr/>
          </p:nvSpPr>
          <p:spPr bwMode="auto">
            <a:xfrm>
              <a:off x="920751" y="1981499"/>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版   本</a:t>
              </a:r>
            </a:p>
          </p:txBody>
        </p:sp>
        <p:sp>
          <p:nvSpPr>
            <p:cNvPr id="169" name="Line 18"/>
            <p:cNvSpPr>
              <a:spLocks noChangeShapeType="1"/>
            </p:cNvSpPr>
            <p:nvPr/>
          </p:nvSpPr>
          <p:spPr bwMode="auto">
            <a:xfrm>
              <a:off x="1971676"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0" name="Line 19"/>
            <p:cNvSpPr>
              <a:spLocks noChangeShapeType="1"/>
            </p:cNvSpPr>
            <p:nvPr/>
          </p:nvSpPr>
          <p:spPr bwMode="auto">
            <a:xfrm>
              <a:off x="2082801"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1" name="Line 20"/>
            <p:cNvSpPr>
              <a:spLocks noChangeShapeType="1"/>
            </p:cNvSpPr>
            <p:nvPr/>
          </p:nvSpPr>
          <p:spPr bwMode="auto">
            <a:xfrm>
              <a:off x="3303588"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2" name="Line 21"/>
            <p:cNvSpPr>
              <a:spLocks noChangeShapeType="1"/>
            </p:cNvSpPr>
            <p:nvPr/>
          </p:nvSpPr>
          <p:spPr bwMode="auto">
            <a:xfrm>
              <a:off x="3414713"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3" name="Line 22"/>
            <p:cNvSpPr>
              <a:spLocks noChangeShapeType="1"/>
            </p:cNvSpPr>
            <p:nvPr/>
          </p:nvSpPr>
          <p:spPr bwMode="auto">
            <a:xfrm>
              <a:off x="4635501"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4" name="Text Box 23"/>
            <p:cNvSpPr txBox="1">
              <a:spLocks noChangeArrowheads="1"/>
            </p:cNvSpPr>
            <p:nvPr/>
          </p:nvSpPr>
          <p:spPr bwMode="auto">
            <a:xfrm>
              <a:off x="2212976" y="1967212"/>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状态码</a:t>
              </a:r>
            </a:p>
          </p:txBody>
        </p:sp>
        <p:sp>
          <p:nvSpPr>
            <p:cNvPr id="175" name="Text Box 24"/>
            <p:cNvSpPr txBox="1">
              <a:spLocks noChangeArrowheads="1"/>
            </p:cNvSpPr>
            <p:nvPr/>
          </p:nvSpPr>
          <p:spPr bwMode="auto">
            <a:xfrm>
              <a:off x="3541713" y="1981499"/>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短   语</a:t>
              </a:r>
            </a:p>
          </p:txBody>
        </p:sp>
        <p:sp>
          <p:nvSpPr>
            <p:cNvPr id="176" name="Text Box 52"/>
            <p:cNvSpPr txBox="1">
              <a:spLocks noChangeArrowheads="1"/>
            </p:cNvSpPr>
            <p:nvPr/>
          </p:nvSpPr>
          <p:spPr bwMode="auto">
            <a:xfrm>
              <a:off x="4594226" y="198149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grpSp>
      <p:grpSp>
        <p:nvGrpSpPr>
          <p:cNvPr id="177" name="组合 176"/>
          <p:cNvGrpSpPr/>
          <p:nvPr/>
        </p:nvGrpSpPr>
        <p:grpSpPr>
          <a:xfrm>
            <a:off x="801553" y="2812260"/>
            <a:ext cx="4577675" cy="1228725"/>
            <a:chOff x="749301" y="2394249"/>
            <a:chExt cx="4577675" cy="1228725"/>
          </a:xfrm>
        </p:grpSpPr>
        <p:sp>
          <p:nvSpPr>
            <p:cNvPr id="178" name="Text Box 28"/>
            <p:cNvSpPr txBox="1">
              <a:spLocks noChangeArrowheads="1"/>
            </p:cNvSpPr>
            <p:nvPr/>
          </p:nvSpPr>
          <p:spPr bwMode="auto">
            <a:xfrm>
              <a:off x="4116388" y="281017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应答头部</a:t>
              </a:r>
            </a:p>
          </p:txBody>
        </p:sp>
        <p:sp>
          <p:nvSpPr>
            <p:cNvPr id="179" name="AutoShape 36"/>
            <p:cNvSpPr>
              <a:spLocks/>
            </p:cNvSpPr>
            <p:nvPr/>
          </p:nvSpPr>
          <p:spPr bwMode="auto">
            <a:xfrm>
              <a:off x="3956051" y="2451399"/>
              <a:ext cx="222250" cy="117157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0" name="Rectangle 2"/>
            <p:cNvSpPr>
              <a:spLocks noChangeArrowheads="1"/>
            </p:cNvSpPr>
            <p:nvPr/>
          </p:nvSpPr>
          <p:spPr bwMode="auto">
            <a:xfrm>
              <a:off x="749301" y="3214987"/>
              <a:ext cx="2917856" cy="407987"/>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1" name="Rectangle 3"/>
            <p:cNvSpPr>
              <a:spLocks noChangeArrowheads="1"/>
            </p:cNvSpPr>
            <p:nvPr/>
          </p:nvSpPr>
          <p:spPr bwMode="auto">
            <a:xfrm>
              <a:off x="749301" y="2399012"/>
              <a:ext cx="2905124" cy="407987"/>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2" name="Rectangle 6"/>
            <p:cNvSpPr>
              <a:spLocks noChangeArrowheads="1"/>
            </p:cNvSpPr>
            <p:nvPr/>
          </p:nvSpPr>
          <p:spPr bwMode="auto">
            <a:xfrm>
              <a:off x="2998789" y="3224512"/>
              <a:ext cx="668368"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3" name="Rectangle 8"/>
            <p:cNvSpPr>
              <a:spLocks noChangeArrowheads="1"/>
            </p:cNvSpPr>
            <p:nvPr/>
          </p:nvSpPr>
          <p:spPr bwMode="auto">
            <a:xfrm>
              <a:off x="2998788" y="2408537"/>
              <a:ext cx="655637"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4" name="Rectangle 9"/>
            <p:cNvSpPr>
              <a:spLocks noChangeArrowheads="1"/>
            </p:cNvSpPr>
            <p:nvPr/>
          </p:nvSpPr>
          <p:spPr bwMode="auto">
            <a:xfrm>
              <a:off x="2443163" y="3224512"/>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5" name="Rectangle 10"/>
            <p:cNvSpPr>
              <a:spLocks noChangeArrowheads="1"/>
            </p:cNvSpPr>
            <p:nvPr/>
          </p:nvSpPr>
          <p:spPr bwMode="auto">
            <a:xfrm>
              <a:off x="2443163" y="2408537"/>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6" name="Line 11"/>
            <p:cNvSpPr>
              <a:spLocks noChangeShapeType="1"/>
            </p:cNvSpPr>
            <p:nvPr/>
          </p:nvSpPr>
          <p:spPr bwMode="auto">
            <a:xfrm>
              <a:off x="2305051"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87" name="Line 12"/>
            <p:cNvSpPr>
              <a:spLocks noChangeShapeType="1"/>
            </p:cNvSpPr>
            <p:nvPr/>
          </p:nvSpPr>
          <p:spPr bwMode="auto">
            <a:xfrm>
              <a:off x="2998788"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88" name="Line 13"/>
            <p:cNvSpPr>
              <a:spLocks noChangeShapeType="1"/>
            </p:cNvSpPr>
            <p:nvPr/>
          </p:nvSpPr>
          <p:spPr bwMode="auto">
            <a:xfrm>
              <a:off x="2443163"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89" name="Text Box 25"/>
            <p:cNvSpPr txBox="1">
              <a:spLocks noChangeArrowheads="1"/>
            </p:cNvSpPr>
            <p:nvPr/>
          </p:nvSpPr>
          <p:spPr bwMode="auto">
            <a:xfrm>
              <a:off x="757238" y="2394249"/>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首部字段名</a:t>
              </a:r>
            </a:p>
          </p:txBody>
        </p:sp>
        <p:sp>
          <p:nvSpPr>
            <p:cNvPr id="190" name="Line 26"/>
            <p:cNvSpPr>
              <a:spLocks noChangeShapeType="1"/>
            </p:cNvSpPr>
            <p:nvPr/>
          </p:nvSpPr>
          <p:spPr bwMode="auto">
            <a:xfrm>
              <a:off x="2305051"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91" name="Line 27"/>
            <p:cNvSpPr>
              <a:spLocks noChangeShapeType="1"/>
            </p:cNvSpPr>
            <p:nvPr/>
          </p:nvSpPr>
          <p:spPr bwMode="auto">
            <a:xfrm>
              <a:off x="2998788"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92" name="Line 29"/>
            <p:cNvSpPr>
              <a:spLocks noChangeShapeType="1"/>
            </p:cNvSpPr>
            <p:nvPr/>
          </p:nvSpPr>
          <p:spPr bwMode="auto">
            <a:xfrm>
              <a:off x="2443163"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93" name="Text Box 30"/>
            <p:cNvSpPr txBox="1">
              <a:spLocks noChangeArrowheads="1"/>
            </p:cNvSpPr>
            <p:nvPr/>
          </p:nvSpPr>
          <p:spPr bwMode="auto">
            <a:xfrm>
              <a:off x="2232026" y="2395837"/>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194" name="Text Box 31"/>
            <p:cNvSpPr txBox="1">
              <a:spLocks noChangeArrowheads="1"/>
            </p:cNvSpPr>
            <p:nvPr/>
          </p:nvSpPr>
          <p:spPr bwMode="auto">
            <a:xfrm>
              <a:off x="2565401" y="2402187"/>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值</a:t>
              </a:r>
            </a:p>
          </p:txBody>
        </p:sp>
        <p:sp>
          <p:nvSpPr>
            <p:cNvPr id="195" name="Text Box 32"/>
            <p:cNvSpPr txBox="1">
              <a:spLocks noChangeArrowheads="1"/>
            </p:cNvSpPr>
            <p:nvPr/>
          </p:nvSpPr>
          <p:spPr bwMode="auto">
            <a:xfrm>
              <a:off x="752476" y="3202287"/>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首部字段名</a:t>
              </a:r>
            </a:p>
          </p:txBody>
        </p:sp>
        <p:sp>
          <p:nvSpPr>
            <p:cNvPr id="196" name="Text Box 33"/>
            <p:cNvSpPr txBox="1">
              <a:spLocks noChangeArrowheads="1"/>
            </p:cNvSpPr>
            <p:nvPr/>
          </p:nvSpPr>
          <p:spPr bwMode="auto">
            <a:xfrm>
              <a:off x="2589213" y="3214987"/>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值</a:t>
              </a:r>
            </a:p>
          </p:txBody>
        </p:sp>
        <p:sp>
          <p:nvSpPr>
            <p:cNvPr id="197" name="Text Box 35"/>
            <p:cNvSpPr txBox="1">
              <a:spLocks noChangeArrowheads="1"/>
            </p:cNvSpPr>
            <p:nvPr/>
          </p:nvSpPr>
          <p:spPr bwMode="auto">
            <a:xfrm rot="16200000">
              <a:off x="1535559" y="2837926"/>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198" name="Line 40"/>
            <p:cNvSpPr>
              <a:spLocks noChangeShapeType="1"/>
            </p:cNvSpPr>
            <p:nvPr/>
          </p:nvSpPr>
          <p:spPr bwMode="auto">
            <a:xfrm>
              <a:off x="749301" y="2806999"/>
              <a:ext cx="0" cy="407988"/>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99" name="Line 49"/>
            <p:cNvSpPr>
              <a:spLocks noChangeShapeType="1"/>
            </p:cNvSpPr>
            <p:nvPr/>
          </p:nvSpPr>
          <p:spPr bwMode="auto">
            <a:xfrm>
              <a:off x="2554288"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200" name="Line 50"/>
            <p:cNvSpPr>
              <a:spLocks noChangeShapeType="1"/>
            </p:cNvSpPr>
            <p:nvPr/>
          </p:nvSpPr>
          <p:spPr bwMode="auto">
            <a:xfrm>
              <a:off x="2554288"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201" name="Text Box 51"/>
            <p:cNvSpPr txBox="1">
              <a:spLocks noChangeArrowheads="1"/>
            </p:cNvSpPr>
            <p:nvPr/>
          </p:nvSpPr>
          <p:spPr bwMode="auto">
            <a:xfrm>
              <a:off x="2232026" y="3216574"/>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202" name="Text Box 53"/>
            <p:cNvSpPr txBox="1">
              <a:spLocks noChangeArrowheads="1"/>
            </p:cNvSpPr>
            <p:nvPr/>
          </p:nvSpPr>
          <p:spPr bwMode="auto">
            <a:xfrm>
              <a:off x="3013076" y="3222924"/>
              <a:ext cx="708024"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sp>
          <p:nvSpPr>
            <p:cNvPr id="203" name="Text Box 54"/>
            <p:cNvSpPr txBox="1">
              <a:spLocks noChangeArrowheads="1"/>
            </p:cNvSpPr>
            <p:nvPr/>
          </p:nvSpPr>
          <p:spPr bwMode="auto">
            <a:xfrm>
              <a:off x="3019426" y="241329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grpSp>
      <p:grpSp>
        <p:nvGrpSpPr>
          <p:cNvPr id="204" name="组合 203"/>
          <p:cNvGrpSpPr/>
          <p:nvPr/>
        </p:nvGrpSpPr>
        <p:grpSpPr>
          <a:xfrm>
            <a:off x="801553" y="4033048"/>
            <a:ext cx="689581" cy="414337"/>
            <a:chOff x="749301" y="3615037"/>
            <a:chExt cx="689581" cy="414337"/>
          </a:xfrm>
        </p:grpSpPr>
        <p:sp>
          <p:nvSpPr>
            <p:cNvPr id="205" name="Rectangle 7"/>
            <p:cNvSpPr>
              <a:spLocks noChangeArrowheads="1"/>
            </p:cNvSpPr>
            <p:nvPr/>
          </p:nvSpPr>
          <p:spPr bwMode="auto">
            <a:xfrm>
              <a:off x="755651" y="3642024"/>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206" name="Line 41"/>
            <p:cNvSpPr>
              <a:spLocks noChangeShapeType="1"/>
            </p:cNvSpPr>
            <p:nvPr/>
          </p:nvSpPr>
          <p:spPr bwMode="auto">
            <a:xfrm>
              <a:off x="749301" y="3622974"/>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207" name="Line 42"/>
            <p:cNvSpPr>
              <a:spLocks noChangeShapeType="1"/>
            </p:cNvSpPr>
            <p:nvPr/>
          </p:nvSpPr>
          <p:spPr bwMode="auto">
            <a:xfrm>
              <a:off x="1428619" y="3622974"/>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208" name="Text Box 55"/>
            <p:cNvSpPr txBox="1">
              <a:spLocks noChangeArrowheads="1"/>
            </p:cNvSpPr>
            <p:nvPr/>
          </p:nvSpPr>
          <p:spPr bwMode="auto">
            <a:xfrm>
              <a:off x="752476" y="3615037"/>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CRLF</a:t>
              </a:r>
            </a:p>
          </p:txBody>
        </p:sp>
      </p:grpSp>
      <p:sp>
        <p:nvSpPr>
          <p:cNvPr id="209" name="圆角矩形标注 208"/>
          <p:cNvSpPr/>
          <p:nvPr/>
        </p:nvSpPr>
        <p:spPr>
          <a:xfrm>
            <a:off x="3706677" y="3539727"/>
            <a:ext cx="3008254" cy="583415"/>
          </a:xfrm>
          <a:prstGeom prst="wedgeRoundRectCallout">
            <a:avLst>
              <a:gd name="adj1" fmla="val -30931"/>
              <a:gd name="adj2" fmla="val -172121"/>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180000">
              <a:buFont typeface="Arial" panose="020B0604020202020204" pitchFamily="34" charset="0"/>
              <a:buChar char="•"/>
            </a:pPr>
            <a:r>
              <a:rPr lang="zh-CN" altLang="en-US" sz="1600" dirty="0">
                <a:solidFill>
                  <a:srgbClr val="FFFFFF"/>
                </a:solidFill>
                <a:latin typeface="Calibri" panose="020F0502020204030204" pitchFamily="34" charset="0"/>
                <a:ea typeface="黑体" panose="02010609060101010101" pitchFamily="49" charset="-122"/>
              </a:rPr>
              <a:t>解释状态码的短语</a:t>
            </a:r>
          </a:p>
        </p:txBody>
      </p:sp>
    </p:spTree>
    <p:custDataLst>
      <p:tags r:id="rId1"/>
    </p:custDataLst>
    <p:extLst>
      <p:ext uri="{BB962C8B-B14F-4D97-AF65-F5344CB8AC3E}">
        <p14:creationId xmlns:p14="http://schemas.microsoft.com/office/powerpoint/2010/main" val="141503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wipe(left)">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7"/>
                                        </p:tgtEl>
                                        <p:attrNameLst>
                                          <p:attrName>style.visibility</p:attrName>
                                        </p:attrNameLst>
                                      </p:cBhvr>
                                      <p:to>
                                        <p:strVal val="visible"/>
                                      </p:to>
                                    </p:set>
                                    <p:animEffect transition="in" filter="wipe(left)">
                                      <p:cBhvr>
                                        <p:cTn id="17" dur="500"/>
                                        <p:tgtEl>
                                          <p:spTgt spid="1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
                                        </p:tgtEl>
                                        <p:attrNameLst>
                                          <p:attrName>style.visibility</p:attrName>
                                        </p:attrNameLst>
                                      </p:cBhvr>
                                      <p:to>
                                        <p:strVal val="visible"/>
                                      </p:to>
                                    </p:set>
                                    <p:animEffect transition="in" filter="wipe(left)">
                                      <p:cBhvr>
                                        <p:cTn id="22" dur="500"/>
                                        <p:tgtEl>
                                          <p:spTgt spid="20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59"/>
                                        </p:tgtEl>
                                        <p:attrNameLst>
                                          <p:attrName>style.visibility</p:attrName>
                                        </p:attrNameLst>
                                      </p:cBhvr>
                                      <p:to>
                                        <p:strVal val="visible"/>
                                      </p:to>
                                    </p:set>
                                    <p:animEffect transition="in" filter="wipe(left)">
                                      <p:cBhvr>
                                        <p:cTn id="26" dur="500"/>
                                        <p:tgtEl>
                                          <p:spTgt spid="1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09"/>
                                        </p:tgtEl>
                                        <p:attrNameLst>
                                          <p:attrName>style.visibility</p:attrName>
                                        </p:attrNameLst>
                                      </p:cBhvr>
                                      <p:to>
                                        <p:strVal val="visible"/>
                                      </p:to>
                                    </p:set>
                                    <p:animEffect transition="in" filter="wipe(up)">
                                      <p:cBhvr>
                                        <p:cTn id="31"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响应报文的状态码方法</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34</a:t>
            </a:fld>
            <a:endParaRPr lang="zh-CN" altLang="en-US" dirty="0"/>
          </a:p>
        </p:txBody>
      </p:sp>
      <p:graphicFrame>
        <p:nvGraphicFramePr>
          <p:cNvPr id="7" name="表格 6"/>
          <p:cNvGraphicFramePr>
            <a:graphicFrameLocks noGrp="1"/>
          </p:cNvGraphicFramePr>
          <p:nvPr/>
        </p:nvGraphicFramePr>
        <p:xfrm>
          <a:off x="678792" y="2199178"/>
          <a:ext cx="8136368" cy="4144524"/>
        </p:xfrm>
        <a:graphic>
          <a:graphicData uri="http://schemas.openxmlformats.org/drawingml/2006/table">
            <a:tbl>
              <a:tblPr firstRow="1" bandRow="1">
                <a:tableStyleId>{5C22544A-7EE6-4342-B048-85BDC9FD1C3A}</a:tableStyleId>
              </a:tblPr>
              <a:tblGrid>
                <a:gridCol w="980739">
                  <a:extLst>
                    <a:ext uri="{9D8B030D-6E8A-4147-A177-3AD203B41FA5}">
                      <a16:colId xmlns:a16="http://schemas.microsoft.com/office/drawing/2014/main" val="20000"/>
                    </a:ext>
                  </a:extLst>
                </a:gridCol>
                <a:gridCol w="1021977">
                  <a:extLst>
                    <a:ext uri="{9D8B030D-6E8A-4147-A177-3AD203B41FA5}">
                      <a16:colId xmlns:a16="http://schemas.microsoft.com/office/drawing/2014/main" val="20001"/>
                    </a:ext>
                  </a:extLst>
                </a:gridCol>
                <a:gridCol w="3582296">
                  <a:extLst>
                    <a:ext uri="{9D8B030D-6E8A-4147-A177-3AD203B41FA5}">
                      <a16:colId xmlns:a16="http://schemas.microsoft.com/office/drawing/2014/main" val="20002"/>
                    </a:ext>
                  </a:extLst>
                </a:gridCol>
                <a:gridCol w="2551356">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Calibri" panose="020F0502020204030204" pitchFamily="34" charset="0"/>
                          <a:ea typeface="楷体" panose="02010609060101010101" pitchFamily="49" charset="-122"/>
                        </a:rPr>
                        <a:t>状态码</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Calibri" panose="020F0502020204030204" pitchFamily="34" charset="0"/>
                          <a:ea typeface="楷体" panose="02010609060101010101" pitchFamily="49" charset="-122"/>
                        </a:rPr>
                        <a:t>定义</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ctr" defTabSz="784225" rtl="0" eaLnBrk="1" fontAlgn="base" latinLnBrk="0" hangingPunct="1">
                        <a:lnSpc>
                          <a:spcPct val="14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Calibri" panose="020F0502020204030204" pitchFamily="34" charset="0"/>
                          <a:ea typeface="楷体" panose="02010609060101010101" pitchFamily="49" charset="-122"/>
                        </a:rPr>
                        <a:t>说明</a:t>
                      </a:r>
                    </a:p>
                  </a:txBody>
                  <a:tcPr marL="90000" marR="90000" marT="46800" marB="46800" anchor="ctr" horzOverflow="overflow"/>
                </a:tc>
                <a:tc>
                  <a:txBody>
                    <a:bodyPr/>
                    <a:lstStyle/>
                    <a:p>
                      <a:pPr algn="ctr"/>
                      <a:r>
                        <a:rPr lang="zh-CN" altLang="en-US" sz="2000" b="1" baseline="0" dirty="0">
                          <a:solidFill>
                            <a:schemeClr val="bg1"/>
                          </a:solidFill>
                          <a:latin typeface="Calibri" panose="020F0502020204030204" pitchFamily="34" charset="0"/>
                          <a:ea typeface="楷体" panose="02010609060101010101" pitchFamily="49" charset="-122"/>
                        </a:rPr>
                        <a:t>示例</a:t>
                      </a:r>
                    </a:p>
                  </a:txBody>
                  <a:tcPr anchor="ct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1XX</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GB"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信息</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接收到请求，继续处理</a:t>
                      </a:r>
                    </a:p>
                  </a:txBody>
                  <a:tcPr marL="90000" marR="90000" marT="46800" marB="46800" anchor="ctr" horzOverflow="overflow"/>
                </a:tc>
                <a:tc>
                  <a:txBody>
                    <a:bodyPr/>
                    <a:lstStyle/>
                    <a:p>
                      <a:r>
                        <a:rPr lang="en-GB" altLang="zh-CN" sz="1800" b="0" baseline="0" dirty="0">
                          <a:solidFill>
                            <a:schemeClr val="tx1"/>
                          </a:solidFill>
                          <a:latin typeface="Calibri" panose="020F0502020204030204" pitchFamily="34" charset="0"/>
                          <a:ea typeface="楷体" panose="02010609060101010101" pitchFamily="49" charset="-122"/>
                        </a:rPr>
                        <a:t>100 Continue</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2XX</a:t>
                      </a:r>
                      <a:endParaRPr kumimoji="0" lang="en-US" altLang="zh-CN"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endParaRP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成功</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操作成功地收到，理解和接受</a:t>
                      </a:r>
                    </a:p>
                  </a:txBody>
                  <a:tcPr marL="90000" marR="90000" marT="46800" marB="46800" anchor="ctr" horzOverflow="overflow"/>
                </a:tc>
                <a:tc>
                  <a:txBody>
                    <a:bodyPr/>
                    <a:lstStyle/>
                    <a:p>
                      <a:r>
                        <a:rPr lang="en-GB" altLang="zh-CN" sz="1800" b="0" baseline="0" dirty="0">
                          <a:solidFill>
                            <a:schemeClr val="tx1"/>
                          </a:solidFill>
                          <a:latin typeface="Calibri" panose="020F0502020204030204" pitchFamily="34" charset="0"/>
                          <a:ea typeface="楷体" panose="02010609060101010101" pitchFamily="49" charset="-122"/>
                        </a:rPr>
                        <a:t>200 OK</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a:ln>
                            <a:noFill/>
                          </a:ln>
                          <a:solidFill>
                            <a:schemeClr val="tx1"/>
                          </a:solidFill>
                          <a:effectLst/>
                          <a:latin typeface="Calibri" panose="020F0502020204030204" pitchFamily="34" charset="0"/>
                          <a:ea typeface="楷体" panose="02010609060101010101" pitchFamily="49" charset="-122"/>
                        </a:rPr>
                        <a:t>3XX</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GB"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重定向</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为了完成请求，必须采取进一步措施</a:t>
                      </a:r>
                    </a:p>
                  </a:txBody>
                  <a:tcPr marL="90000" marR="90000" marT="46800" marB="46800" anchor="ctr" horzOverflow="overflow"/>
                </a:tc>
                <a:tc>
                  <a:txBody>
                    <a:bodyPr/>
                    <a:lstStyle/>
                    <a:p>
                      <a:r>
                        <a:rPr lang="en-GB" altLang="zh-CN" sz="1800" b="0" baseline="0" dirty="0">
                          <a:solidFill>
                            <a:schemeClr val="tx1"/>
                          </a:solidFill>
                          <a:latin typeface="Calibri" panose="020F0502020204030204" pitchFamily="34" charset="0"/>
                          <a:ea typeface="楷体" panose="02010609060101010101" pitchFamily="49" charset="-122"/>
                        </a:rPr>
                        <a:t>301 Moved Permanently</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a:ln>
                            <a:noFill/>
                          </a:ln>
                          <a:solidFill>
                            <a:schemeClr val="tx1"/>
                          </a:solidFill>
                          <a:effectLst/>
                          <a:latin typeface="Calibri" panose="020F0502020204030204" pitchFamily="34" charset="0"/>
                          <a:ea typeface="楷体" panose="02010609060101010101" pitchFamily="49" charset="-122"/>
                        </a:rPr>
                        <a:t>4XX</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GB"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客户端错误</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请求的语法有错误或不能完全被满足。</a:t>
                      </a:r>
                    </a:p>
                  </a:txBody>
                  <a:tcPr marL="90000" marR="90000" marT="46800" marB="46800" anchor="ctr" horzOverflow="overflow"/>
                </a:tc>
                <a:tc>
                  <a:txBody>
                    <a:bodyPr/>
                    <a:lstStyle/>
                    <a:p>
                      <a:r>
                        <a:rPr lang="en-GB" altLang="zh-CN" sz="1800" b="0" baseline="0" dirty="0">
                          <a:solidFill>
                            <a:schemeClr val="tx1"/>
                          </a:solidFill>
                          <a:latin typeface="Calibri" panose="020F0502020204030204" pitchFamily="34" charset="0"/>
                          <a:ea typeface="楷体" panose="02010609060101010101" pitchFamily="49" charset="-122"/>
                        </a:rPr>
                        <a:t>404 Not Found</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4"/>
                  </a:ext>
                </a:extLst>
              </a:tr>
              <a:tr h="370840">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en-GB" altLang="zh-CN" sz="2000" b="0" i="0" u="none" strike="noStrike" cap="none" normalizeH="0" baseline="0">
                          <a:ln>
                            <a:noFill/>
                          </a:ln>
                          <a:solidFill>
                            <a:schemeClr val="tx1"/>
                          </a:solidFill>
                          <a:effectLst/>
                          <a:latin typeface="Calibri" panose="020F0502020204030204" pitchFamily="34" charset="0"/>
                          <a:ea typeface="楷体" panose="02010609060101010101" pitchFamily="49" charset="-122"/>
                        </a:rPr>
                        <a:t>5XX</a:t>
                      </a:r>
                      <a:endParaRPr kumimoji="0" lang="en-US" altLang="zh-CN" sz="2000" b="0" i="0" u="none" strike="noStrike" cap="none" normalizeH="0" baseline="0">
                        <a:ln>
                          <a:noFill/>
                        </a:ln>
                        <a:solidFill>
                          <a:schemeClr val="tx1"/>
                        </a:solidFill>
                        <a:effectLst/>
                        <a:latin typeface="Calibri" panose="020F0502020204030204" pitchFamily="34" charset="0"/>
                        <a:ea typeface="楷体" panose="02010609060101010101" pitchFamily="49" charset="-122"/>
                      </a:endParaRP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
                          <a:schemeClr val="tx1"/>
                        </a:buClr>
                        <a:buSzTx/>
                        <a:buFont typeface="Wingdings" pitchFamily="2" charset="2"/>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服务端错误</a:t>
                      </a:r>
                    </a:p>
                  </a:txBody>
                  <a:tcPr marL="90000" marR="90000" marT="46800" marB="46800" anchor="ctr" horzOverflow="overflow"/>
                </a:tc>
                <a:tc>
                  <a:txBody>
                    <a:bodyPr/>
                    <a:lstStyle>
                      <a:lvl1pPr marL="0" algn="l" defTabSz="914400" rtl="0" eaLnBrk="1" latinLnBrk="0" hangingPunct="1">
                        <a:defRPr sz="1800" kern="1200">
                          <a:solidFill>
                            <a:schemeClr val="tx1"/>
                          </a:solidFill>
                          <a:latin typeface="宋体"/>
                          <a:ea typeface="宋体"/>
                          <a:cs typeface=""/>
                        </a:defRPr>
                      </a:lvl1pPr>
                      <a:lvl2pPr marL="457200" algn="l" defTabSz="914400" rtl="0" eaLnBrk="1" latinLnBrk="0" hangingPunct="1">
                        <a:defRPr sz="1800" kern="1200">
                          <a:solidFill>
                            <a:schemeClr val="tx1"/>
                          </a:solidFill>
                          <a:latin typeface="宋体"/>
                          <a:ea typeface="宋体"/>
                          <a:cs typeface=""/>
                        </a:defRPr>
                      </a:lvl2pPr>
                      <a:lvl3pPr marL="914400" algn="l" defTabSz="914400" rtl="0" eaLnBrk="1" latinLnBrk="0" hangingPunct="1">
                        <a:defRPr sz="1800" kern="1200">
                          <a:solidFill>
                            <a:schemeClr val="tx1"/>
                          </a:solidFill>
                          <a:latin typeface="宋体"/>
                          <a:ea typeface="宋体"/>
                          <a:cs typeface=""/>
                        </a:defRPr>
                      </a:lvl3pPr>
                      <a:lvl4pPr marL="1371600" algn="l" defTabSz="914400" rtl="0" eaLnBrk="1" latinLnBrk="0" hangingPunct="1">
                        <a:defRPr sz="1800" kern="1200">
                          <a:solidFill>
                            <a:schemeClr val="tx1"/>
                          </a:solidFill>
                          <a:latin typeface="宋体"/>
                          <a:ea typeface="宋体"/>
                          <a:cs typeface=""/>
                        </a:defRPr>
                      </a:lvl4pPr>
                      <a:lvl5pPr marL="1828800" algn="l" defTabSz="914400" rtl="0" eaLnBrk="1" latinLnBrk="0" hangingPunct="1">
                        <a:defRPr sz="1800" kern="1200">
                          <a:solidFill>
                            <a:schemeClr val="tx1"/>
                          </a:solidFill>
                          <a:latin typeface="宋体"/>
                          <a:ea typeface="宋体"/>
                          <a:cs typeface=""/>
                        </a:defRPr>
                      </a:lvl5pPr>
                      <a:lvl6pPr marL="2286000" algn="l" defTabSz="914400" rtl="0" eaLnBrk="1" latinLnBrk="0" hangingPunct="1">
                        <a:defRPr sz="1800" kern="1200">
                          <a:solidFill>
                            <a:schemeClr val="tx1"/>
                          </a:solidFill>
                          <a:latin typeface="宋体"/>
                          <a:ea typeface="宋体"/>
                          <a:cs typeface=""/>
                        </a:defRPr>
                      </a:lvl6pPr>
                      <a:lvl7pPr marL="2743200" algn="l" defTabSz="914400" rtl="0" eaLnBrk="1" latinLnBrk="0" hangingPunct="1">
                        <a:defRPr sz="1800" kern="1200">
                          <a:solidFill>
                            <a:schemeClr val="tx1"/>
                          </a:solidFill>
                          <a:latin typeface="宋体"/>
                          <a:ea typeface="宋体"/>
                          <a:cs typeface=""/>
                        </a:defRPr>
                      </a:lvl7pPr>
                      <a:lvl8pPr marL="3200400" algn="l" defTabSz="914400" rtl="0" eaLnBrk="1" latinLnBrk="0" hangingPunct="1">
                        <a:defRPr sz="1800" kern="1200">
                          <a:solidFill>
                            <a:schemeClr val="tx1"/>
                          </a:solidFill>
                          <a:latin typeface="宋体"/>
                          <a:ea typeface="宋体"/>
                          <a:cs typeface=""/>
                        </a:defRPr>
                      </a:lvl8pPr>
                      <a:lvl9pPr marL="3657600" algn="l" defTabSz="914400" rtl="0" eaLnBrk="1" latinLnBrk="0" hangingPunct="1">
                        <a:defRPr sz="1800" kern="1200">
                          <a:solidFill>
                            <a:schemeClr val="tx1"/>
                          </a:solidFill>
                          <a:latin typeface="宋体"/>
                          <a:ea typeface="宋体"/>
                          <a:cs typeface=""/>
                        </a:defRPr>
                      </a:lvl9pPr>
                    </a:lstStyle>
                    <a:p>
                      <a:pPr marL="0" marR="0" lvl="0" indent="0" algn="l" defTabSz="784225" rtl="0" eaLnBrk="1" fontAlgn="base" latinLnBrk="0" hangingPunct="1">
                        <a:lnSpc>
                          <a:spcPct val="14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Calibri" panose="020F0502020204030204" pitchFamily="34" charset="0"/>
                          <a:ea typeface="楷体" panose="02010609060101010101" pitchFamily="49" charset="-122"/>
                        </a:rPr>
                        <a:t>服务器无法完成明显有效的请求。</a:t>
                      </a:r>
                    </a:p>
                  </a:txBody>
                  <a:tcPr marL="90000" marR="90000" marT="46800" marB="46800" anchor="ctr" horzOverflow="overflow"/>
                </a:tc>
                <a:tc>
                  <a:txBody>
                    <a:bodyPr/>
                    <a:lstStyle/>
                    <a:p>
                      <a:r>
                        <a:rPr lang="en-GB" altLang="zh-CN" sz="1800" b="0" baseline="0" dirty="0">
                          <a:solidFill>
                            <a:schemeClr val="tx1"/>
                          </a:solidFill>
                          <a:latin typeface="Calibri" panose="020F0502020204030204" pitchFamily="34" charset="0"/>
                          <a:ea typeface="楷体" panose="02010609060101010101" pitchFamily="49" charset="-122"/>
                        </a:rPr>
                        <a:t>500 Internal Server Error</a:t>
                      </a:r>
                      <a:endParaRPr lang="zh-CN" altLang="en-US" sz="1800" b="0" baseline="0" dirty="0">
                        <a:solidFill>
                          <a:schemeClr val="tx1"/>
                        </a:solidFill>
                        <a:latin typeface="Calibri" panose="020F0502020204030204" pitchFamily="34" charset="0"/>
                        <a:ea typeface="楷体" panose="02010609060101010101" pitchFamily="49" charset="-122"/>
                      </a:endParaRPr>
                    </a:p>
                  </a:txBody>
                  <a:tcPr anchor="ctr"/>
                </a:tc>
                <a:extLst>
                  <a:ext uri="{0D108BD9-81ED-4DB2-BD59-A6C34878D82A}">
                    <a16:rowId xmlns:a16="http://schemas.microsoft.com/office/drawing/2014/main" val="10005"/>
                  </a:ext>
                </a:extLst>
              </a:tr>
            </a:tbl>
          </a:graphicData>
        </a:graphic>
      </p:graphicFrame>
      <p:cxnSp>
        <p:nvCxnSpPr>
          <p:cNvPr id="8" name="直接连接符 7"/>
          <p:cNvCxnSpPr/>
          <p:nvPr/>
        </p:nvCxnSpPr>
        <p:spPr>
          <a:xfrm flipV="1">
            <a:off x="6308651" y="5372986"/>
            <a:ext cx="2020186" cy="3544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81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579555" cy="638077"/>
          </a:xfrm>
        </p:spPr>
        <p:txBody>
          <a:bodyPr/>
          <a:lstStyle/>
          <a:p>
            <a:r>
              <a:rPr lang="zh-CN" altLang="en-US" dirty="0"/>
              <a:t>响应报文 </a:t>
            </a:r>
            <a:r>
              <a:rPr lang="en-US" altLang="zh-CN" dirty="0"/>
              <a:t>(Response)</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35</a:t>
            </a:fld>
            <a:endParaRPr lang="zh-CN" altLang="en-US" dirty="0"/>
          </a:p>
        </p:txBody>
      </p:sp>
      <p:grpSp>
        <p:nvGrpSpPr>
          <p:cNvPr id="159" name="组合 158"/>
          <p:cNvGrpSpPr/>
          <p:nvPr/>
        </p:nvGrpSpPr>
        <p:grpSpPr>
          <a:xfrm>
            <a:off x="801553" y="4447385"/>
            <a:ext cx="1839912" cy="917575"/>
            <a:chOff x="749301" y="4029374"/>
            <a:chExt cx="1839912" cy="917575"/>
          </a:xfrm>
        </p:grpSpPr>
        <p:sp>
          <p:nvSpPr>
            <p:cNvPr id="160" name="Rectangle 37"/>
            <p:cNvSpPr>
              <a:spLocks noChangeArrowheads="1"/>
            </p:cNvSpPr>
            <p:nvPr/>
          </p:nvSpPr>
          <p:spPr bwMode="auto">
            <a:xfrm>
              <a:off x="749301" y="4029374"/>
              <a:ext cx="1839912" cy="917575"/>
            </a:xfrm>
            <a:prstGeom prst="rect">
              <a:avLst/>
            </a:prstGeom>
            <a:solidFill>
              <a:srgbClr val="FFCC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1" name="Text Box 38"/>
            <p:cNvSpPr txBox="1">
              <a:spLocks noChangeArrowheads="1"/>
            </p:cNvSpPr>
            <p:nvPr/>
          </p:nvSpPr>
          <p:spPr bwMode="auto">
            <a:xfrm>
              <a:off x="1274049" y="4305243"/>
              <a:ext cx="6976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主体</a:t>
              </a:r>
            </a:p>
          </p:txBody>
        </p:sp>
      </p:grpSp>
      <p:grpSp>
        <p:nvGrpSpPr>
          <p:cNvPr id="162" name="组合 161"/>
          <p:cNvGrpSpPr/>
          <p:nvPr/>
        </p:nvGrpSpPr>
        <p:grpSpPr>
          <a:xfrm>
            <a:off x="801553" y="2385223"/>
            <a:ext cx="6716850" cy="431800"/>
            <a:chOff x="749301" y="1967212"/>
            <a:chExt cx="6716850" cy="431800"/>
          </a:xfrm>
        </p:grpSpPr>
        <p:sp>
          <p:nvSpPr>
            <p:cNvPr id="163" name="Text Box 39"/>
            <p:cNvSpPr txBox="1">
              <a:spLocks noChangeArrowheads="1"/>
            </p:cNvSpPr>
            <p:nvPr/>
          </p:nvSpPr>
          <p:spPr bwMode="auto">
            <a:xfrm>
              <a:off x="5514976" y="1981499"/>
              <a:ext cx="1951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状态行 </a:t>
              </a:r>
              <a:r>
                <a:rPr kumimoji="1" lang="en-US" altLang="zh-CN"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a:t>
              </a: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开始行</a:t>
              </a:r>
              <a:r>
                <a:rPr kumimoji="1" lang="en-US" altLang="zh-CN"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a:t>
              </a:r>
              <a:endPar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endParaRPr>
            </a:p>
          </p:txBody>
        </p:sp>
        <p:sp>
          <p:nvSpPr>
            <p:cNvPr id="164" name="Rectangle 4"/>
            <p:cNvSpPr>
              <a:spLocks noChangeArrowheads="1"/>
            </p:cNvSpPr>
            <p:nvPr/>
          </p:nvSpPr>
          <p:spPr bwMode="auto">
            <a:xfrm>
              <a:off x="749301" y="1992612"/>
              <a:ext cx="4572607" cy="406400"/>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5" name="Rectangle 14"/>
            <p:cNvSpPr>
              <a:spLocks noChangeArrowheads="1"/>
            </p:cNvSpPr>
            <p:nvPr/>
          </p:nvSpPr>
          <p:spPr bwMode="auto">
            <a:xfrm>
              <a:off x="4635502" y="2002137"/>
              <a:ext cx="686406"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6" name="Rectangle 15"/>
            <p:cNvSpPr>
              <a:spLocks noChangeArrowheads="1"/>
            </p:cNvSpPr>
            <p:nvPr/>
          </p:nvSpPr>
          <p:spPr bwMode="auto">
            <a:xfrm>
              <a:off x="3303588" y="2002137"/>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7" name="Rectangle 16"/>
            <p:cNvSpPr>
              <a:spLocks noChangeArrowheads="1"/>
            </p:cNvSpPr>
            <p:nvPr/>
          </p:nvSpPr>
          <p:spPr bwMode="auto">
            <a:xfrm>
              <a:off x="1971676" y="2002137"/>
              <a:ext cx="1111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68" name="Text Box 17"/>
            <p:cNvSpPr txBox="1">
              <a:spLocks noChangeArrowheads="1"/>
            </p:cNvSpPr>
            <p:nvPr/>
          </p:nvSpPr>
          <p:spPr bwMode="auto">
            <a:xfrm>
              <a:off x="920751" y="1981499"/>
              <a:ext cx="903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版   本</a:t>
              </a:r>
            </a:p>
          </p:txBody>
        </p:sp>
        <p:sp>
          <p:nvSpPr>
            <p:cNvPr id="169" name="Line 18"/>
            <p:cNvSpPr>
              <a:spLocks noChangeShapeType="1"/>
            </p:cNvSpPr>
            <p:nvPr/>
          </p:nvSpPr>
          <p:spPr bwMode="auto">
            <a:xfrm>
              <a:off x="1971676"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0" name="Line 19"/>
            <p:cNvSpPr>
              <a:spLocks noChangeShapeType="1"/>
            </p:cNvSpPr>
            <p:nvPr/>
          </p:nvSpPr>
          <p:spPr bwMode="auto">
            <a:xfrm>
              <a:off x="2082801"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1" name="Line 20"/>
            <p:cNvSpPr>
              <a:spLocks noChangeShapeType="1"/>
            </p:cNvSpPr>
            <p:nvPr/>
          </p:nvSpPr>
          <p:spPr bwMode="auto">
            <a:xfrm>
              <a:off x="3303588"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2" name="Line 21"/>
            <p:cNvSpPr>
              <a:spLocks noChangeShapeType="1"/>
            </p:cNvSpPr>
            <p:nvPr/>
          </p:nvSpPr>
          <p:spPr bwMode="auto">
            <a:xfrm>
              <a:off x="3414713"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3" name="Line 22"/>
            <p:cNvSpPr>
              <a:spLocks noChangeShapeType="1"/>
            </p:cNvSpPr>
            <p:nvPr/>
          </p:nvSpPr>
          <p:spPr bwMode="auto">
            <a:xfrm>
              <a:off x="4635501" y="1992612"/>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74" name="Text Box 23"/>
            <p:cNvSpPr txBox="1">
              <a:spLocks noChangeArrowheads="1"/>
            </p:cNvSpPr>
            <p:nvPr/>
          </p:nvSpPr>
          <p:spPr bwMode="auto">
            <a:xfrm>
              <a:off x="2212976" y="1967212"/>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状态码</a:t>
              </a:r>
            </a:p>
          </p:txBody>
        </p:sp>
        <p:sp>
          <p:nvSpPr>
            <p:cNvPr id="175" name="Text Box 24"/>
            <p:cNvSpPr txBox="1">
              <a:spLocks noChangeArrowheads="1"/>
            </p:cNvSpPr>
            <p:nvPr/>
          </p:nvSpPr>
          <p:spPr bwMode="auto">
            <a:xfrm>
              <a:off x="3541713" y="1981499"/>
              <a:ext cx="903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短   语</a:t>
              </a:r>
            </a:p>
          </p:txBody>
        </p:sp>
        <p:sp>
          <p:nvSpPr>
            <p:cNvPr id="176" name="Text Box 52"/>
            <p:cNvSpPr txBox="1">
              <a:spLocks noChangeArrowheads="1"/>
            </p:cNvSpPr>
            <p:nvPr/>
          </p:nvSpPr>
          <p:spPr bwMode="auto">
            <a:xfrm>
              <a:off x="4594226" y="198149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grpSp>
      <p:grpSp>
        <p:nvGrpSpPr>
          <p:cNvPr id="177" name="组合 176"/>
          <p:cNvGrpSpPr/>
          <p:nvPr/>
        </p:nvGrpSpPr>
        <p:grpSpPr>
          <a:xfrm>
            <a:off x="801553" y="2812260"/>
            <a:ext cx="4577675" cy="1228725"/>
            <a:chOff x="749301" y="2394249"/>
            <a:chExt cx="4577675" cy="1228725"/>
          </a:xfrm>
        </p:grpSpPr>
        <p:sp>
          <p:nvSpPr>
            <p:cNvPr id="178" name="Text Box 28"/>
            <p:cNvSpPr txBox="1">
              <a:spLocks noChangeArrowheads="1"/>
            </p:cNvSpPr>
            <p:nvPr/>
          </p:nvSpPr>
          <p:spPr bwMode="auto">
            <a:xfrm>
              <a:off x="4116388" y="281017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应答头部</a:t>
              </a:r>
            </a:p>
          </p:txBody>
        </p:sp>
        <p:sp>
          <p:nvSpPr>
            <p:cNvPr id="179" name="AutoShape 36"/>
            <p:cNvSpPr>
              <a:spLocks/>
            </p:cNvSpPr>
            <p:nvPr/>
          </p:nvSpPr>
          <p:spPr bwMode="auto">
            <a:xfrm>
              <a:off x="3956051" y="2451399"/>
              <a:ext cx="222250" cy="117157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0" name="Rectangle 2"/>
            <p:cNvSpPr>
              <a:spLocks noChangeArrowheads="1"/>
            </p:cNvSpPr>
            <p:nvPr/>
          </p:nvSpPr>
          <p:spPr bwMode="auto">
            <a:xfrm>
              <a:off x="749301" y="3214987"/>
              <a:ext cx="2917856" cy="407987"/>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1" name="Rectangle 3"/>
            <p:cNvSpPr>
              <a:spLocks noChangeArrowheads="1"/>
            </p:cNvSpPr>
            <p:nvPr/>
          </p:nvSpPr>
          <p:spPr bwMode="auto">
            <a:xfrm>
              <a:off x="749301" y="2399012"/>
              <a:ext cx="2905124" cy="407987"/>
            </a:xfrm>
            <a:prstGeom prst="rect">
              <a:avLst/>
            </a:prstGeom>
            <a:solidFill>
              <a:srgbClr val="FFFF99"/>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2" name="Rectangle 6"/>
            <p:cNvSpPr>
              <a:spLocks noChangeArrowheads="1"/>
            </p:cNvSpPr>
            <p:nvPr/>
          </p:nvSpPr>
          <p:spPr bwMode="auto">
            <a:xfrm>
              <a:off x="2998789" y="3224512"/>
              <a:ext cx="668368" cy="3889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3" name="Rectangle 8"/>
            <p:cNvSpPr>
              <a:spLocks noChangeArrowheads="1"/>
            </p:cNvSpPr>
            <p:nvPr/>
          </p:nvSpPr>
          <p:spPr bwMode="auto">
            <a:xfrm>
              <a:off x="2998788" y="2408537"/>
              <a:ext cx="655637"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4" name="Rectangle 9"/>
            <p:cNvSpPr>
              <a:spLocks noChangeArrowheads="1"/>
            </p:cNvSpPr>
            <p:nvPr/>
          </p:nvSpPr>
          <p:spPr bwMode="auto">
            <a:xfrm>
              <a:off x="2443163" y="3224512"/>
              <a:ext cx="120650"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5" name="Rectangle 10"/>
            <p:cNvSpPr>
              <a:spLocks noChangeArrowheads="1"/>
            </p:cNvSpPr>
            <p:nvPr/>
          </p:nvSpPr>
          <p:spPr bwMode="auto">
            <a:xfrm>
              <a:off x="2443163" y="2408537"/>
              <a:ext cx="111125" cy="398462"/>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186" name="Line 11"/>
            <p:cNvSpPr>
              <a:spLocks noChangeShapeType="1"/>
            </p:cNvSpPr>
            <p:nvPr/>
          </p:nvSpPr>
          <p:spPr bwMode="auto">
            <a:xfrm>
              <a:off x="2305051"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87" name="Line 12"/>
            <p:cNvSpPr>
              <a:spLocks noChangeShapeType="1"/>
            </p:cNvSpPr>
            <p:nvPr/>
          </p:nvSpPr>
          <p:spPr bwMode="auto">
            <a:xfrm>
              <a:off x="2998788"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88" name="Line 13"/>
            <p:cNvSpPr>
              <a:spLocks noChangeShapeType="1"/>
            </p:cNvSpPr>
            <p:nvPr/>
          </p:nvSpPr>
          <p:spPr bwMode="auto">
            <a:xfrm>
              <a:off x="2443163"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89" name="Text Box 25"/>
            <p:cNvSpPr txBox="1">
              <a:spLocks noChangeArrowheads="1"/>
            </p:cNvSpPr>
            <p:nvPr/>
          </p:nvSpPr>
          <p:spPr bwMode="auto">
            <a:xfrm>
              <a:off x="757238" y="2394249"/>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首部字段名</a:t>
              </a:r>
            </a:p>
          </p:txBody>
        </p:sp>
        <p:sp>
          <p:nvSpPr>
            <p:cNvPr id="190" name="Line 26"/>
            <p:cNvSpPr>
              <a:spLocks noChangeShapeType="1"/>
            </p:cNvSpPr>
            <p:nvPr/>
          </p:nvSpPr>
          <p:spPr bwMode="auto">
            <a:xfrm>
              <a:off x="2305051"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91" name="Line 27"/>
            <p:cNvSpPr>
              <a:spLocks noChangeShapeType="1"/>
            </p:cNvSpPr>
            <p:nvPr/>
          </p:nvSpPr>
          <p:spPr bwMode="auto">
            <a:xfrm>
              <a:off x="2998788"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92" name="Line 29"/>
            <p:cNvSpPr>
              <a:spLocks noChangeShapeType="1"/>
            </p:cNvSpPr>
            <p:nvPr/>
          </p:nvSpPr>
          <p:spPr bwMode="auto">
            <a:xfrm>
              <a:off x="2443163"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93" name="Text Box 30"/>
            <p:cNvSpPr txBox="1">
              <a:spLocks noChangeArrowheads="1"/>
            </p:cNvSpPr>
            <p:nvPr/>
          </p:nvSpPr>
          <p:spPr bwMode="auto">
            <a:xfrm>
              <a:off x="2232026" y="2395837"/>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194" name="Text Box 31"/>
            <p:cNvSpPr txBox="1">
              <a:spLocks noChangeArrowheads="1"/>
            </p:cNvSpPr>
            <p:nvPr/>
          </p:nvSpPr>
          <p:spPr bwMode="auto">
            <a:xfrm>
              <a:off x="2565401" y="2402187"/>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值</a:t>
              </a:r>
            </a:p>
          </p:txBody>
        </p:sp>
        <p:sp>
          <p:nvSpPr>
            <p:cNvPr id="195" name="Text Box 32"/>
            <p:cNvSpPr txBox="1">
              <a:spLocks noChangeArrowheads="1"/>
            </p:cNvSpPr>
            <p:nvPr/>
          </p:nvSpPr>
          <p:spPr bwMode="auto">
            <a:xfrm>
              <a:off x="752476" y="3202287"/>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首部字段名</a:t>
              </a:r>
            </a:p>
          </p:txBody>
        </p:sp>
        <p:sp>
          <p:nvSpPr>
            <p:cNvPr id="196" name="Text Box 33"/>
            <p:cNvSpPr txBox="1">
              <a:spLocks noChangeArrowheads="1"/>
            </p:cNvSpPr>
            <p:nvPr/>
          </p:nvSpPr>
          <p:spPr bwMode="auto">
            <a:xfrm>
              <a:off x="2589213" y="3214987"/>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值</a:t>
              </a:r>
            </a:p>
          </p:txBody>
        </p:sp>
        <p:sp>
          <p:nvSpPr>
            <p:cNvPr id="197" name="Text Box 35"/>
            <p:cNvSpPr txBox="1">
              <a:spLocks noChangeArrowheads="1"/>
            </p:cNvSpPr>
            <p:nvPr/>
          </p:nvSpPr>
          <p:spPr bwMode="auto">
            <a:xfrm rot="16200000">
              <a:off x="1535559" y="2837926"/>
              <a:ext cx="3674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198" name="Line 40"/>
            <p:cNvSpPr>
              <a:spLocks noChangeShapeType="1"/>
            </p:cNvSpPr>
            <p:nvPr/>
          </p:nvSpPr>
          <p:spPr bwMode="auto">
            <a:xfrm>
              <a:off x="749301" y="2806999"/>
              <a:ext cx="0" cy="407988"/>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199" name="Line 49"/>
            <p:cNvSpPr>
              <a:spLocks noChangeShapeType="1"/>
            </p:cNvSpPr>
            <p:nvPr/>
          </p:nvSpPr>
          <p:spPr bwMode="auto">
            <a:xfrm>
              <a:off x="2554288" y="3214987"/>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200" name="Line 50"/>
            <p:cNvSpPr>
              <a:spLocks noChangeShapeType="1"/>
            </p:cNvSpPr>
            <p:nvPr/>
          </p:nvSpPr>
          <p:spPr bwMode="auto">
            <a:xfrm>
              <a:off x="2554288" y="2399012"/>
              <a:ext cx="0" cy="407987"/>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201" name="Text Box 51"/>
            <p:cNvSpPr txBox="1">
              <a:spLocks noChangeArrowheads="1"/>
            </p:cNvSpPr>
            <p:nvPr/>
          </p:nvSpPr>
          <p:spPr bwMode="auto">
            <a:xfrm>
              <a:off x="2232026" y="3216574"/>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a:t>
              </a:r>
            </a:p>
          </p:txBody>
        </p:sp>
        <p:sp>
          <p:nvSpPr>
            <p:cNvPr id="202" name="Text Box 53"/>
            <p:cNvSpPr txBox="1">
              <a:spLocks noChangeArrowheads="1"/>
            </p:cNvSpPr>
            <p:nvPr/>
          </p:nvSpPr>
          <p:spPr bwMode="auto">
            <a:xfrm>
              <a:off x="3013076" y="3222924"/>
              <a:ext cx="708024" cy="3968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sp>
          <p:nvSpPr>
            <p:cNvPr id="203" name="Text Box 54"/>
            <p:cNvSpPr txBox="1">
              <a:spLocks noChangeArrowheads="1"/>
            </p:cNvSpPr>
            <p:nvPr/>
          </p:nvSpPr>
          <p:spPr bwMode="auto">
            <a:xfrm>
              <a:off x="3019426" y="2413299"/>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333399"/>
                  </a:solidFill>
                  <a:effectLst/>
                  <a:uLnTx/>
                  <a:uFillTx/>
                  <a:latin typeface="Calibri" panose="020F0502020204030204" pitchFamily="34" charset="0"/>
                  <a:ea typeface="楷体" panose="02010609060101010101" pitchFamily="49" charset="-122"/>
                </a:rPr>
                <a:t>CRLF</a:t>
              </a:r>
            </a:p>
          </p:txBody>
        </p:sp>
      </p:grpSp>
      <p:grpSp>
        <p:nvGrpSpPr>
          <p:cNvPr id="204" name="组合 203"/>
          <p:cNvGrpSpPr/>
          <p:nvPr/>
        </p:nvGrpSpPr>
        <p:grpSpPr>
          <a:xfrm>
            <a:off x="801553" y="4033048"/>
            <a:ext cx="689581" cy="414337"/>
            <a:chOff x="749301" y="3615037"/>
            <a:chExt cx="689581" cy="414337"/>
          </a:xfrm>
        </p:grpSpPr>
        <p:sp>
          <p:nvSpPr>
            <p:cNvPr id="205" name="Rectangle 7"/>
            <p:cNvSpPr>
              <a:spLocks noChangeArrowheads="1"/>
            </p:cNvSpPr>
            <p:nvPr/>
          </p:nvSpPr>
          <p:spPr bwMode="auto">
            <a:xfrm>
              <a:off x="755651" y="3642024"/>
              <a:ext cx="683231" cy="3873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600" b="0" i="0" u="none" strike="noStrike" kern="0" cap="none" spc="0" normalizeH="0" baseline="0" noProof="0">
                <a:ln>
                  <a:noFill/>
                </a:ln>
                <a:solidFill>
                  <a:prstClr val="black"/>
                </a:solidFill>
                <a:effectLst/>
                <a:uLnTx/>
                <a:uFillTx/>
                <a:latin typeface="Calibri" panose="020F0502020204030204" pitchFamily="34" charset="0"/>
                <a:ea typeface="楷体" panose="02010609060101010101" pitchFamily="49" charset="-122"/>
              </a:endParaRPr>
            </a:p>
          </p:txBody>
        </p:sp>
        <p:sp>
          <p:nvSpPr>
            <p:cNvPr id="206" name="Line 41"/>
            <p:cNvSpPr>
              <a:spLocks noChangeShapeType="1"/>
            </p:cNvSpPr>
            <p:nvPr/>
          </p:nvSpPr>
          <p:spPr bwMode="auto">
            <a:xfrm>
              <a:off x="749301" y="3622974"/>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207" name="Line 42"/>
            <p:cNvSpPr>
              <a:spLocks noChangeShapeType="1"/>
            </p:cNvSpPr>
            <p:nvPr/>
          </p:nvSpPr>
          <p:spPr bwMode="auto">
            <a:xfrm>
              <a:off x="1428619" y="3622974"/>
              <a:ext cx="0" cy="40640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楷体" panose="02010609060101010101" pitchFamily="49" charset="-122"/>
              </a:endParaRPr>
            </a:p>
          </p:txBody>
        </p:sp>
        <p:sp>
          <p:nvSpPr>
            <p:cNvPr id="208" name="Text Box 55"/>
            <p:cNvSpPr txBox="1">
              <a:spLocks noChangeArrowheads="1"/>
            </p:cNvSpPr>
            <p:nvPr/>
          </p:nvSpPr>
          <p:spPr bwMode="auto">
            <a:xfrm>
              <a:off x="752476" y="3615037"/>
              <a:ext cx="6864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600">
                  <a:solidFill>
                    <a:schemeClr val="tx1"/>
                  </a:solidFill>
                  <a:latin typeface="Tahoma" panose="020B0604030504040204" pitchFamily="34" charset="0"/>
                  <a:ea typeface="宋体" panose="02010600030101010101" pitchFamily="2" charset="-122"/>
                </a:defRPr>
              </a:lvl1pPr>
              <a:lvl2pPr marL="742950" indent="-285750" eaLnBrk="0" hangingPunct="0">
                <a:defRPr sz="3600">
                  <a:solidFill>
                    <a:schemeClr val="tx1"/>
                  </a:solidFill>
                  <a:latin typeface="Tahoma" panose="020B0604030504040204" pitchFamily="34" charset="0"/>
                  <a:ea typeface="宋体" panose="02010600030101010101" pitchFamily="2" charset="-122"/>
                </a:defRPr>
              </a:lvl2pPr>
              <a:lvl3pPr marL="1143000" indent="-228600" eaLnBrk="0" hangingPunct="0">
                <a:defRPr sz="3600">
                  <a:solidFill>
                    <a:schemeClr val="tx1"/>
                  </a:solidFill>
                  <a:latin typeface="Tahoma" panose="020B0604030504040204" pitchFamily="34" charset="0"/>
                  <a:ea typeface="宋体" panose="02010600030101010101" pitchFamily="2" charset="-122"/>
                </a:defRPr>
              </a:lvl3pPr>
              <a:lvl4pPr marL="1600200" indent="-228600" eaLnBrk="0" hangingPunct="0">
                <a:defRPr sz="3600">
                  <a:solidFill>
                    <a:schemeClr val="tx1"/>
                  </a:solidFill>
                  <a:latin typeface="Tahoma" panose="020B0604030504040204" pitchFamily="34" charset="0"/>
                  <a:ea typeface="宋体" panose="02010600030101010101" pitchFamily="2" charset="-122"/>
                </a:defRPr>
              </a:lvl4pPr>
              <a:lvl5pPr marL="2057400" indent="-228600" eaLnBrk="0" hangingPunct="0">
                <a:defRPr sz="3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333399"/>
                  </a:solidFill>
                  <a:effectLst/>
                  <a:uLnTx/>
                  <a:uFillTx/>
                  <a:latin typeface="Calibri" panose="020F0502020204030204" pitchFamily="34" charset="0"/>
                  <a:ea typeface="楷体" panose="02010609060101010101" pitchFamily="49" charset="-122"/>
                </a:rPr>
                <a:t>CRLF</a:t>
              </a:r>
            </a:p>
          </p:txBody>
        </p:sp>
      </p:grpSp>
      <p:sp>
        <p:nvSpPr>
          <p:cNvPr id="57" name="矩形 56"/>
          <p:cNvSpPr/>
          <p:nvPr/>
        </p:nvSpPr>
        <p:spPr>
          <a:xfrm>
            <a:off x="4168640" y="4092576"/>
            <a:ext cx="4572000" cy="2613023"/>
          </a:xfrm>
          <a:prstGeom prst="rect">
            <a:avLst/>
          </a:prstGeom>
          <a:solidFill>
            <a:schemeClr val="accent5">
              <a:lumMod val="50000"/>
            </a:schemeClr>
          </a:solidFill>
          <a:ln>
            <a:solidFill>
              <a:schemeClr val="accent5">
                <a:lumMod val="25000"/>
              </a:schemeClr>
            </a:solidFill>
          </a:ln>
        </p:spPr>
        <p:txBody>
          <a:bodyPr wrap="square">
            <a:spAutoFit/>
          </a:bodyPr>
          <a:lstStyle/>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HTTP/1.1 200 OK</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Date: Wed, 12 Oct 2016 12:26:03 GMT</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Server: Apache</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Accept-Ranges: bytes</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Content-Length: 1297</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Connection: Keep-Alive</a:t>
            </a: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Content-Type: text/html</a:t>
            </a:r>
          </a:p>
          <a:p>
            <a:pPr>
              <a:lnSpc>
                <a:spcPct val="130000"/>
              </a:lnSpc>
            </a:pPr>
            <a:endPar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130000"/>
              </a:lnSpc>
            </a:pPr>
            <a:r>
              <a:rPr lang="en-US" altLang="zh-CN" sz="1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Body…</a:t>
            </a:r>
          </a:p>
        </p:txBody>
      </p:sp>
    </p:spTree>
    <p:extLst>
      <p:ext uri="{BB962C8B-B14F-4D97-AF65-F5344CB8AC3E}">
        <p14:creationId xmlns:p14="http://schemas.microsoft.com/office/powerpoint/2010/main" val="239515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超文本传送协议 </a:t>
            </a:r>
            <a:r>
              <a:rPr lang="en-US" altLang="zh-CN" dirty="0"/>
              <a:t>HTTP</a:t>
            </a:r>
            <a:r>
              <a:rPr lang="zh-CN" altLang="en-US" dirty="0"/>
              <a:t> </a:t>
            </a:r>
          </a:p>
        </p:txBody>
      </p:sp>
      <p:sp>
        <p:nvSpPr>
          <p:cNvPr id="3" name="内容占位符 2"/>
          <p:cNvSpPr>
            <a:spLocks noGrp="1"/>
          </p:cNvSpPr>
          <p:nvPr>
            <p:ph idx="1"/>
          </p:nvPr>
        </p:nvSpPr>
        <p:spPr>
          <a:xfrm>
            <a:off x="457199" y="1444979"/>
            <a:ext cx="8686801" cy="4720690"/>
          </a:xfrm>
        </p:spPr>
        <p:txBody>
          <a:bodyPr/>
          <a:lstStyle/>
          <a:p>
            <a:r>
              <a:rPr lang="en-US" altLang="zh-CN" sz="2000" dirty="0"/>
              <a:t>HTTP Cookie</a:t>
            </a:r>
          </a:p>
          <a:p>
            <a:pPr lvl="1">
              <a:lnSpc>
                <a:spcPct val="150000"/>
              </a:lnSpc>
            </a:pPr>
            <a:r>
              <a:rPr lang="en-US" altLang="zh-CN" sz="1600" dirty="0"/>
              <a:t>Web</a:t>
            </a:r>
            <a:r>
              <a:rPr lang="zh-CN" altLang="en-US" sz="1600" dirty="0"/>
              <a:t>站点使用 </a:t>
            </a:r>
            <a:r>
              <a:rPr lang="en-US" altLang="zh-CN" sz="1600" dirty="0"/>
              <a:t>Cookie </a:t>
            </a:r>
            <a:r>
              <a:rPr lang="zh-CN" altLang="en-US" sz="1600" dirty="0"/>
              <a:t>来跟踪用户，即在 </a:t>
            </a:r>
            <a:r>
              <a:rPr lang="en-US" altLang="zh-CN" sz="1600" dirty="0"/>
              <a:t>HTTP </a:t>
            </a:r>
            <a:r>
              <a:rPr lang="zh-CN" altLang="en-US" sz="1600" dirty="0"/>
              <a:t>服务器和客户之间传递的状态信息</a:t>
            </a:r>
          </a:p>
          <a:p>
            <a:pPr lvl="1">
              <a:lnSpc>
                <a:spcPct val="150000"/>
              </a:lnSpc>
            </a:pPr>
            <a:r>
              <a:rPr lang="zh-CN" altLang="en-US" sz="1600" dirty="0"/>
              <a:t>服务器为用户产生一个唯一的识别码</a:t>
            </a:r>
            <a:r>
              <a:rPr lang="en-US" altLang="zh-CN" sz="1600" dirty="0"/>
              <a:t>Cookie</a:t>
            </a:r>
            <a:r>
              <a:rPr lang="zh-CN" altLang="en-US" sz="1600" dirty="0"/>
              <a:t>，发送给客户端，并由客户端保存一段时间</a:t>
            </a:r>
            <a:endParaRPr lang="en-US" altLang="zh-CN" sz="1600" dirty="0"/>
          </a:p>
          <a:p>
            <a:pPr lvl="1">
              <a:lnSpc>
                <a:spcPct val="150000"/>
              </a:lnSpc>
            </a:pPr>
            <a:r>
              <a:rPr lang="zh-CN" altLang="en-US" sz="1600" dirty="0"/>
              <a:t>客户端接收到</a:t>
            </a:r>
            <a:r>
              <a:rPr lang="en-US" altLang="zh-CN" sz="1600" dirty="0"/>
              <a:t>Cookie</a:t>
            </a:r>
            <a:r>
              <a:rPr lang="zh-CN" altLang="en-US" sz="1600" dirty="0"/>
              <a:t>后，后面每次请求都将</a:t>
            </a:r>
            <a:r>
              <a:rPr lang="en-US" altLang="zh-CN" sz="1600" dirty="0"/>
              <a:t>Cookie</a:t>
            </a:r>
            <a:r>
              <a:rPr lang="zh-CN" altLang="en-US" sz="1600" dirty="0"/>
              <a:t>发送给服务器</a:t>
            </a:r>
          </a:p>
          <a:p>
            <a:pPr lvl="2">
              <a:lnSpc>
                <a:spcPct val="150000"/>
              </a:lnSpc>
            </a:pPr>
            <a:r>
              <a:rPr lang="en-US" altLang="zh-CN" sz="1600" dirty="0"/>
              <a:t>Cookie</a:t>
            </a:r>
            <a:r>
              <a:rPr lang="zh-CN" altLang="en-US" sz="1600" dirty="0"/>
              <a:t>在</a:t>
            </a:r>
            <a:r>
              <a:rPr lang="en-US" altLang="zh-CN" sz="1600" dirty="0"/>
              <a:t>HTTP</a:t>
            </a:r>
            <a:r>
              <a:rPr lang="zh-CN" altLang="en-US" sz="1600" dirty="0"/>
              <a:t>头部中传输</a:t>
            </a:r>
          </a:p>
          <a:p>
            <a:r>
              <a:rPr lang="en-US" altLang="zh-CN" sz="2000" dirty="0"/>
              <a:t>Cookie</a:t>
            </a:r>
            <a:r>
              <a:rPr lang="zh-CN" altLang="en-US" sz="2000" dirty="0"/>
              <a:t>保存在浏览器中</a:t>
            </a:r>
          </a:p>
          <a:p>
            <a:pPr lvl="1"/>
            <a:r>
              <a:rPr lang="zh-CN" altLang="en-US" sz="1600" dirty="0"/>
              <a:t>其他使用该浏览器的用户也会继续使用该</a:t>
            </a:r>
            <a:r>
              <a:rPr lang="en-US" altLang="zh-CN" sz="1600" dirty="0"/>
              <a:t>Cookie</a:t>
            </a:r>
          </a:p>
          <a:p>
            <a:r>
              <a:rPr lang="zh-CN" altLang="en-US" sz="2000" dirty="0"/>
              <a:t>客户端可以从其他机器拷贝</a:t>
            </a:r>
            <a:r>
              <a:rPr lang="en-US" altLang="zh-CN" sz="2000" dirty="0"/>
              <a:t>Cookie</a:t>
            </a:r>
            <a:r>
              <a:rPr lang="zh-CN" altLang="en-US" sz="2000" dirty="0"/>
              <a:t>来继续访问服务器</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36</a:t>
            </a:fld>
            <a:endParaRPr lang="zh-CN" altLang="en-US" dirty="0"/>
          </a:p>
        </p:txBody>
      </p:sp>
      <p:sp>
        <p:nvSpPr>
          <p:cNvPr id="6" name="矩形 5"/>
          <p:cNvSpPr/>
          <p:nvPr/>
        </p:nvSpPr>
        <p:spPr>
          <a:xfrm>
            <a:off x="588339" y="5340128"/>
            <a:ext cx="7904212" cy="544188"/>
          </a:xfrm>
          <a:prstGeom prst="rect">
            <a:avLst/>
          </a:prstGeom>
          <a:solidFill>
            <a:schemeClr val="accent5">
              <a:lumMod val="50000"/>
            </a:schemeClr>
          </a:solidFill>
          <a:ln>
            <a:solidFill>
              <a:schemeClr val="accent5">
                <a:lumMod val="25000"/>
              </a:schemeClr>
            </a:solidFill>
          </a:ln>
        </p:spPr>
        <p:txBody>
          <a:bodyPr wrap="square">
            <a:spAutoFit/>
          </a:bodyPr>
          <a:lstStyle/>
          <a:p>
            <a:pPr algn="ctr">
              <a:lnSpc>
                <a:spcPct val="130000"/>
              </a:lnSpc>
            </a:pPr>
            <a:r>
              <a:rPr lang="zh-CN" altLang="en-US" sz="2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不要在网吧中操作个人敏感信息：银行、个人隐私</a:t>
            </a:r>
            <a:r>
              <a:rPr lang="en-US" altLang="zh-CN" sz="2400" b="1" dirty="0">
                <a:solidFill>
                  <a:schemeClr val="bg1"/>
                </a:solidFill>
                <a:latin typeface="Courier New" panose="02070309020205020404" pitchFamily="49" charset="0"/>
                <a:ea typeface="ＭＳ Ｐゴシック" panose="020B0600070205080204" pitchFamily="34" charset="-128"/>
                <a:cs typeface="Courier New" panose="02070309020205020404" pitchFamily="49" charset="0"/>
              </a:rPr>
              <a:t>…..</a:t>
            </a:r>
          </a:p>
        </p:txBody>
      </p:sp>
    </p:spTree>
    <p:custDataLst>
      <p:tags r:id="rId1"/>
    </p:custDataLst>
    <p:extLst>
      <p:ext uri="{BB962C8B-B14F-4D97-AF65-F5344CB8AC3E}">
        <p14:creationId xmlns:p14="http://schemas.microsoft.com/office/powerpoint/2010/main" val="35423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dissolv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文档</a:t>
            </a:r>
          </a:p>
        </p:txBody>
      </p:sp>
      <p:sp>
        <p:nvSpPr>
          <p:cNvPr id="3" name="内容占位符 2"/>
          <p:cNvSpPr>
            <a:spLocks noGrp="1"/>
          </p:cNvSpPr>
          <p:nvPr>
            <p:ph idx="1"/>
          </p:nvPr>
        </p:nvSpPr>
        <p:spPr>
          <a:xfrm>
            <a:off x="457200" y="1444979"/>
            <a:ext cx="8229600" cy="5260620"/>
          </a:xfrm>
        </p:spPr>
        <p:txBody>
          <a:bodyPr/>
          <a:lstStyle/>
          <a:p>
            <a:r>
              <a:rPr lang="zh-CN" altLang="en-US" dirty="0"/>
              <a:t>超文本标记语言 </a:t>
            </a:r>
            <a:r>
              <a:rPr lang="en-US" altLang="zh-CN" dirty="0"/>
              <a:t>HTML (</a:t>
            </a:r>
            <a:r>
              <a:rPr lang="en-US" altLang="zh-CN" dirty="0" err="1"/>
              <a:t>HyperText</a:t>
            </a:r>
            <a:r>
              <a:rPr lang="en-US" altLang="zh-CN" dirty="0"/>
              <a:t> Markup Language)</a:t>
            </a:r>
            <a:endParaRPr lang="zh-CN" altLang="en-US" dirty="0"/>
          </a:p>
          <a:p>
            <a:pPr lvl="1">
              <a:lnSpc>
                <a:spcPct val="150000"/>
              </a:lnSpc>
            </a:pPr>
            <a:r>
              <a:rPr lang="zh-CN" altLang="en-US" sz="1800" dirty="0"/>
              <a:t>制作</a:t>
            </a:r>
            <a:r>
              <a:rPr lang="en-US" altLang="zh-CN" sz="1800" dirty="0"/>
              <a:t>Web</a:t>
            </a:r>
            <a:r>
              <a:rPr lang="zh-CN" altLang="en-US" sz="1800" dirty="0"/>
              <a:t>页面的标准语言，解决页面制作的标准化问题</a:t>
            </a:r>
            <a:endParaRPr lang="en-US" altLang="zh-CN" sz="1800" dirty="0"/>
          </a:p>
          <a:p>
            <a:pPr lvl="1">
              <a:lnSpc>
                <a:spcPct val="150000"/>
              </a:lnSpc>
            </a:pPr>
            <a:r>
              <a:rPr lang="zh-CN" altLang="en-US" sz="1800" dirty="0"/>
              <a:t>定义许多用于排版的命令 </a:t>
            </a:r>
            <a:r>
              <a:rPr lang="en-US" altLang="zh-CN" sz="1800" dirty="0"/>
              <a:t>(</a:t>
            </a:r>
            <a:r>
              <a:rPr lang="zh-CN" altLang="en-US" sz="1800" dirty="0"/>
              <a:t>即标签</a:t>
            </a:r>
            <a:r>
              <a:rPr lang="en-US" altLang="zh-CN" sz="1800" dirty="0"/>
              <a:t>)</a:t>
            </a:r>
            <a:endParaRPr lang="zh-CN" altLang="en-US" sz="1800" dirty="0"/>
          </a:p>
          <a:p>
            <a:pPr lvl="2">
              <a:lnSpc>
                <a:spcPct val="150000"/>
              </a:lnSpc>
            </a:pPr>
            <a:r>
              <a:rPr lang="en-US" altLang="zh-CN" sz="1600" dirty="0"/>
              <a:t>HTML </a:t>
            </a:r>
            <a:r>
              <a:rPr lang="zh-CN" altLang="en-US" sz="1600" dirty="0"/>
              <a:t>把各种标签嵌入到 </a:t>
            </a:r>
            <a:r>
              <a:rPr lang="en-US" altLang="zh-CN" sz="1600" dirty="0"/>
              <a:t>Web </a:t>
            </a:r>
            <a:r>
              <a:rPr lang="zh-CN" altLang="en-US" sz="1600" dirty="0"/>
              <a:t>页面中，构成了</a:t>
            </a:r>
            <a:r>
              <a:rPr lang="en-US" altLang="zh-CN" sz="1600" dirty="0"/>
              <a:t>HTML </a:t>
            </a:r>
            <a:r>
              <a:rPr lang="zh-CN" altLang="en-US" sz="1600" dirty="0"/>
              <a:t>文档</a:t>
            </a:r>
            <a:endParaRPr lang="en-US" altLang="zh-CN" sz="1600" dirty="0"/>
          </a:p>
          <a:p>
            <a:pPr lvl="2">
              <a:lnSpc>
                <a:spcPct val="150000"/>
              </a:lnSpc>
            </a:pPr>
            <a:r>
              <a:rPr lang="en-US" altLang="zh-CN" sz="1600" dirty="0"/>
              <a:t>HTML </a:t>
            </a:r>
            <a:r>
              <a:rPr lang="zh-CN" altLang="en-US" sz="1600" dirty="0"/>
              <a:t>文档是一种可以用任何文本编辑器创建的 </a:t>
            </a:r>
            <a:r>
              <a:rPr lang="en-US" altLang="zh-CN" sz="1600" dirty="0"/>
              <a:t>ASCII </a:t>
            </a:r>
            <a:r>
              <a:rPr lang="zh-CN" altLang="en-US" sz="1600" dirty="0"/>
              <a:t>码文件</a:t>
            </a:r>
            <a:endParaRPr lang="en-US" altLang="zh-CN" sz="1600" dirty="0"/>
          </a:p>
          <a:p>
            <a:pPr lvl="1">
              <a:lnSpc>
                <a:spcPct val="150000"/>
              </a:lnSpc>
            </a:pPr>
            <a:r>
              <a:rPr lang="zh-CN" altLang="en-US" sz="1800" dirty="0"/>
              <a:t>当浏览器从服务器读取 </a:t>
            </a:r>
            <a:r>
              <a:rPr lang="en-US" altLang="zh-CN" sz="1800" dirty="0"/>
              <a:t>HTML </a:t>
            </a:r>
            <a:r>
              <a:rPr lang="zh-CN" altLang="en-US" sz="1800" dirty="0"/>
              <a:t>文档后，按照 </a:t>
            </a:r>
            <a:r>
              <a:rPr lang="en-US" altLang="zh-CN" sz="1800" dirty="0"/>
              <a:t>HTML </a:t>
            </a:r>
            <a:r>
              <a:rPr lang="zh-CN" altLang="en-US" sz="1800" dirty="0"/>
              <a:t>文档中的各种标签，根据浏览器所使用的显示器的尺寸和分辨率大小，重新进行排版并恢复出所读取的页面</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37</a:t>
            </a:fld>
            <a:endParaRPr lang="zh-CN" altLang="en-US" dirty="0"/>
          </a:p>
        </p:txBody>
      </p:sp>
    </p:spTree>
    <p:custDataLst>
      <p:tags r:id="rId1"/>
    </p:custDataLst>
    <p:extLst>
      <p:ext uri="{BB962C8B-B14F-4D97-AF65-F5344CB8AC3E}">
        <p14:creationId xmlns:p14="http://schemas.microsoft.com/office/powerpoint/2010/main" val="114881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文档</a:t>
            </a:r>
          </a:p>
        </p:txBody>
      </p:sp>
      <p:sp>
        <p:nvSpPr>
          <p:cNvPr id="3" name="内容占位符 2"/>
          <p:cNvSpPr>
            <a:spLocks noGrp="1"/>
          </p:cNvSpPr>
          <p:nvPr>
            <p:ph idx="1"/>
          </p:nvPr>
        </p:nvSpPr>
        <p:spPr>
          <a:xfrm>
            <a:off x="457200" y="1444979"/>
            <a:ext cx="8229600" cy="723455"/>
          </a:xfrm>
        </p:spPr>
        <p:txBody>
          <a:bodyPr/>
          <a:lstStyle/>
          <a:p>
            <a:r>
              <a:rPr lang="en-US" altLang="zh-CN" dirty="0"/>
              <a:t>HTML</a:t>
            </a:r>
            <a:r>
              <a:rPr lang="zh-CN" altLang="en-US" dirty="0"/>
              <a:t>文档举例</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38</a:t>
            </a:fld>
            <a:endParaRPr lang="zh-CN" altLang="en-US" dirty="0"/>
          </a:p>
        </p:txBody>
      </p:sp>
      <p:sp>
        <p:nvSpPr>
          <p:cNvPr id="7" name="Text Box 4"/>
          <p:cNvSpPr txBox="1">
            <a:spLocks noChangeArrowheads="1"/>
          </p:cNvSpPr>
          <p:nvPr/>
        </p:nvSpPr>
        <p:spPr bwMode="auto">
          <a:xfrm>
            <a:off x="873492" y="2168434"/>
            <a:ext cx="6096848" cy="4508927"/>
          </a:xfrm>
          <a:prstGeom prst="rect">
            <a:avLst/>
          </a:prstGeom>
          <a:solidFill>
            <a:schemeClr val="accent6">
              <a:lumMod val="20000"/>
              <a:lumOff val="80000"/>
            </a:schemeClr>
          </a:solidFill>
          <a:ln>
            <a:noFill/>
          </a:ln>
          <a:effec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&lt;HTML&gt;                                          </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&lt;HEAD&gt;                                         </a:t>
            </a:r>
            <a:b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b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      &lt;TITLE&gt;</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一个 </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HTML </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的例子</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&lt;/TITLE&gt;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&lt;/HEAD&gt;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&lt;BODY&gt;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      &lt;H1&gt;HTML </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很容易掌握</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&lt;/H1&gt;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      &lt;P&gt;</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这是第一个段落。虽然很</a:t>
            </a:r>
          </a:p>
          <a:p>
            <a:pPr fontAlgn="base">
              <a:lnSpc>
                <a:spcPct val="110000"/>
              </a:lnSpc>
              <a:spcBef>
                <a:spcPts val="600"/>
              </a:spcBef>
              <a:spcAft>
                <a:spcPct val="0"/>
              </a:spcAft>
            </a:pP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       短，但它仍是一个段落。</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&lt;/P&gt;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      &lt;P&gt;</a:t>
            </a:r>
            <a:r>
              <a:rPr lang="zh-CN" altLang="en-US" sz="2000" b="1" dirty="0">
                <a:solidFill>
                  <a:schemeClr val="accent4">
                    <a:lumMod val="65000"/>
                    <a:lumOff val="35000"/>
                  </a:schemeClr>
                </a:solidFill>
                <a:latin typeface="Calibri" panose="020F0502020204030204" pitchFamily="34" charset="0"/>
                <a:ea typeface="华文楷体" panose="02010600040101010101" pitchFamily="2" charset="-122"/>
              </a:rPr>
              <a:t>这是第二个段落。</a:t>
            </a: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&lt;/P&gt;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&lt;/BODY&gt;</a:t>
            </a:r>
          </a:p>
          <a:p>
            <a:pPr fontAlgn="base">
              <a:lnSpc>
                <a:spcPct val="110000"/>
              </a:lnSpc>
              <a:spcBef>
                <a:spcPts val="600"/>
              </a:spcBef>
              <a:spcAft>
                <a:spcPct val="0"/>
              </a:spcAft>
            </a:pPr>
            <a:r>
              <a:rPr lang="en-US" altLang="zh-CN" sz="2000" b="1" dirty="0">
                <a:solidFill>
                  <a:schemeClr val="accent4">
                    <a:lumMod val="65000"/>
                    <a:lumOff val="35000"/>
                  </a:schemeClr>
                </a:solidFill>
                <a:latin typeface="Calibri" panose="020F0502020204030204" pitchFamily="34" charset="0"/>
                <a:ea typeface="华文楷体" panose="02010600040101010101" pitchFamily="2" charset="-122"/>
              </a:rPr>
              <a:t>&lt;/HTML&gt;</a:t>
            </a:r>
          </a:p>
        </p:txBody>
      </p:sp>
      <p:sp>
        <p:nvSpPr>
          <p:cNvPr id="8" name="圆角矩形标注 7"/>
          <p:cNvSpPr/>
          <p:nvPr/>
        </p:nvSpPr>
        <p:spPr>
          <a:xfrm>
            <a:off x="2687774" y="1806706"/>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文档开始</a:t>
            </a:r>
          </a:p>
        </p:txBody>
      </p:sp>
      <p:sp>
        <p:nvSpPr>
          <p:cNvPr id="9" name="圆角矩形标注 8"/>
          <p:cNvSpPr/>
          <p:nvPr/>
        </p:nvSpPr>
        <p:spPr>
          <a:xfrm>
            <a:off x="2687773" y="2274633"/>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首部开始</a:t>
            </a:r>
          </a:p>
        </p:txBody>
      </p:sp>
      <p:sp>
        <p:nvSpPr>
          <p:cNvPr id="10" name="Rectangle 58"/>
          <p:cNvSpPr>
            <a:spLocks noChangeArrowheads="1"/>
          </p:cNvSpPr>
          <p:nvPr/>
        </p:nvSpPr>
        <p:spPr bwMode="auto">
          <a:xfrm>
            <a:off x="2038201" y="2848759"/>
            <a:ext cx="2024347"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Tahoma" pitchFamily="34" charset="0"/>
            </a:endParaRPr>
          </a:p>
        </p:txBody>
      </p:sp>
      <p:sp>
        <p:nvSpPr>
          <p:cNvPr id="11" name="圆角矩形标注 10"/>
          <p:cNvSpPr/>
          <p:nvPr/>
        </p:nvSpPr>
        <p:spPr>
          <a:xfrm>
            <a:off x="4872048" y="2487715"/>
            <a:ext cx="1110741" cy="467927"/>
          </a:xfrm>
          <a:prstGeom prst="wedgeRoundRectCallout">
            <a:avLst>
              <a:gd name="adj1" fmla="val -119986"/>
              <a:gd name="adj2" fmla="val 6076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标题</a:t>
            </a:r>
          </a:p>
        </p:txBody>
      </p:sp>
      <p:sp>
        <p:nvSpPr>
          <p:cNvPr id="12" name="圆角矩形标注 11"/>
          <p:cNvSpPr/>
          <p:nvPr/>
        </p:nvSpPr>
        <p:spPr>
          <a:xfrm>
            <a:off x="2687773" y="3019632"/>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首部结束</a:t>
            </a:r>
          </a:p>
        </p:txBody>
      </p:sp>
      <p:sp>
        <p:nvSpPr>
          <p:cNvPr id="13" name="圆角矩形标注 12"/>
          <p:cNvSpPr/>
          <p:nvPr/>
        </p:nvSpPr>
        <p:spPr>
          <a:xfrm>
            <a:off x="2687772" y="3401606"/>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主体开始</a:t>
            </a:r>
          </a:p>
        </p:txBody>
      </p:sp>
      <p:sp>
        <p:nvSpPr>
          <p:cNvPr id="14" name="Rectangle 58"/>
          <p:cNvSpPr>
            <a:spLocks noChangeArrowheads="1"/>
          </p:cNvSpPr>
          <p:nvPr/>
        </p:nvSpPr>
        <p:spPr bwMode="auto">
          <a:xfrm>
            <a:off x="1911689" y="4081900"/>
            <a:ext cx="1902666"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Tahoma" pitchFamily="34" charset="0"/>
            </a:endParaRPr>
          </a:p>
        </p:txBody>
      </p:sp>
      <p:sp>
        <p:nvSpPr>
          <p:cNvPr id="15" name="圆角矩形标注 14"/>
          <p:cNvSpPr/>
          <p:nvPr/>
        </p:nvSpPr>
        <p:spPr>
          <a:xfrm>
            <a:off x="4745535" y="3720856"/>
            <a:ext cx="1237254" cy="467927"/>
          </a:xfrm>
          <a:prstGeom prst="wedgeRoundRectCallout">
            <a:avLst>
              <a:gd name="adj1" fmla="val -119986"/>
              <a:gd name="adj2" fmla="val 6076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一级标题</a:t>
            </a:r>
          </a:p>
        </p:txBody>
      </p:sp>
      <p:sp>
        <p:nvSpPr>
          <p:cNvPr id="17" name="Freeform 7"/>
          <p:cNvSpPr>
            <a:spLocks/>
          </p:cNvSpPr>
          <p:nvPr/>
        </p:nvSpPr>
        <p:spPr bwMode="auto">
          <a:xfrm>
            <a:off x="1175656" y="4648562"/>
            <a:ext cx="3357155" cy="752463"/>
          </a:xfrm>
          <a:custGeom>
            <a:avLst/>
            <a:gdLst>
              <a:gd name="T0" fmla="*/ 0 w 2993"/>
              <a:gd name="T1" fmla="*/ 2147483646 h 635"/>
              <a:gd name="T2" fmla="*/ 0 w 2993"/>
              <a:gd name="T3" fmla="*/ 2147483646 h 635"/>
              <a:gd name="T4" fmla="*/ 2147483646 w 2993"/>
              <a:gd name="T5" fmla="*/ 2147483646 h 635"/>
              <a:gd name="T6" fmla="*/ 2147483646 w 2993"/>
              <a:gd name="T7" fmla="*/ 0 h 635"/>
              <a:gd name="T8" fmla="*/ 2147483646 w 2993"/>
              <a:gd name="T9" fmla="*/ 2147483646 h 635"/>
              <a:gd name="T10" fmla="*/ 2147483646 w 2993"/>
              <a:gd name="T11" fmla="*/ 2147483646 h 635"/>
              <a:gd name="T12" fmla="*/ 2147483646 w 2993"/>
              <a:gd name="T13" fmla="*/ 2147483646 h 635"/>
              <a:gd name="T14" fmla="*/ 2147483646 w 2993"/>
              <a:gd name="T15" fmla="*/ 2147483646 h 635"/>
              <a:gd name="T16" fmla="*/ 0 w 2993"/>
              <a:gd name="T17" fmla="*/ 2147483646 h 6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93" h="635">
                <a:moveTo>
                  <a:pt x="0" y="635"/>
                </a:moveTo>
                <a:lnTo>
                  <a:pt x="0" y="318"/>
                </a:lnTo>
                <a:lnTo>
                  <a:pt x="453" y="318"/>
                </a:lnTo>
                <a:lnTo>
                  <a:pt x="457" y="0"/>
                </a:lnTo>
                <a:lnTo>
                  <a:pt x="2990" y="9"/>
                </a:lnTo>
                <a:lnTo>
                  <a:pt x="2993" y="363"/>
                </a:lnTo>
                <a:lnTo>
                  <a:pt x="2540" y="363"/>
                </a:lnTo>
                <a:lnTo>
                  <a:pt x="2540" y="635"/>
                </a:lnTo>
                <a:lnTo>
                  <a:pt x="0" y="635"/>
                </a:lnTo>
                <a:close/>
              </a:path>
            </a:pathLst>
          </a:cu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b="1" kern="0">
              <a:solidFill>
                <a:srgbClr val="000000"/>
              </a:solidFill>
              <a:latin typeface="Tahoma" pitchFamily="34" charset="0"/>
            </a:endParaRPr>
          </a:p>
        </p:txBody>
      </p:sp>
      <p:sp>
        <p:nvSpPr>
          <p:cNvPr id="18" name="圆角矩形标注 17"/>
          <p:cNvSpPr/>
          <p:nvPr/>
        </p:nvSpPr>
        <p:spPr>
          <a:xfrm>
            <a:off x="5412896" y="4422897"/>
            <a:ext cx="1426816" cy="467927"/>
          </a:xfrm>
          <a:prstGeom prst="wedgeRoundRectCallout">
            <a:avLst>
              <a:gd name="adj1" fmla="val -108084"/>
              <a:gd name="adj2" fmla="val 6076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第一个段落</a:t>
            </a:r>
          </a:p>
        </p:txBody>
      </p:sp>
      <p:sp>
        <p:nvSpPr>
          <p:cNvPr id="19" name="Rectangle 58"/>
          <p:cNvSpPr>
            <a:spLocks noChangeArrowheads="1"/>
          </p:cNvSpPr>
          <p:nvPr/>
        </p:nvSpPr>
        <p:spPr bwMode="auto">
          <a:xfrm>
            <a:off x="1739856" y="5328869"/>
            <a:ext cx="1902666" cy="53193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215" b="1" i="0" u="none" strike="noStrike" kern="0" cap="none" spc="0" normalizeH="0" baseline="0" noProof="0">
              <a:ln>
                <a:noFill/>
              </a:ln>
              <a:solidFill>
                <a:srgbClr val="000000"/>
              </a:solidFill>
              <a:effectLst/>
              <a:uLnTx/>
              <a:uFillTx/>
              <a:latin typeface="Tahoma" pitchFamily="34" charset="0"/>
            </a:endParaRPr>
          </a:p>
        </p:txBody>
      </p:sp>
      <p:sp>
        <p:nvSpPr>
          <p:cNvPr id="20" name="圆角矩形标注 19"/>
          <p:cNvSpPr/>
          <p:nvPr/>
        </p:nvSpPr>
        <p:spPr>
          <a:xfrm>
            <a:off x="4572000" y="5167061"/>
            <a:ext cx="1528354" cy="467927"/>
          </a:xfrm>
          <a:prstGeom prst="wedgeRoundRectCallout">
            <a:avLst>
              <a:gd name="adj1" fmla="val -119986"/>
              <a:gd name="adj2" fmla="val 60767"/>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第二个段落</a:t>
            </a:r>
          </a:p>
        </p:txBody>
      </p:sp>
      <p:sp>
        <p:nvSpPr>
          <p:cNvPr id="21" name="圆角矩形标注 20"/>
          <p:cNvSpPr/>
          <p:nvPr/>
        </p:nvSpPr>
        <p:spPr>
          <a:xfrm>
            <a:off x="2732486" y="5499760"/>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主体结束</a:t>
            </a:r>
          </a:p>
        </p:txBody>
      </p:sp>
      <p:sp>
        <p:nvSpPr>
          <p:cNvPr id="22" name="圆角矩形标注 21"/>
          <p:cNvSpPr/>
          <p:nvPr/>
        </p:nvSpPr>
        <p:spPr>
          <a:xfrm>
            <a:off x="2732486" y="5890516"/>
            <a:ext cx="1374775" cy="467927"/>
          </a:xfrm>
          <a:prstGeom prst="wedgeRoundRectCallout">
            <a:avLst>
              <a:gd name="adj1" fmla="val -108225"/>
              <a:gd name="adj2" fmla="val 71934"/>
              <a:gd name="adj3" fmla="val 16667"/>
            </a:avLst>
          </a:prstGeom>
          <a:solidFill>
            <a:schemeClr val="accent5">
              <a:lumMod val="50000"/>
            </a:schemeClr>
          </a:solidFill>
          <a:ln>
            <a:solidFill>
              <a:schemeClr val="accent5">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5750"/>
            <a:r>
              <a:rPr lang="zh-CN" altLang="en-US" sz="1600" dirty="0">
                <a:solidFill>
                  <a:srgbClr val="FFFFFF"/>
                </a:solidFill>
                <a:latin typeface="Calibri" panose="020F0502020204030204" pitchFamily="34" charset="0"/>
                <a:ea typeface="黑体" panose="02010609060101010101" pitchFamily="49" charset="-122"/>
              </a:rPr>
              <a:t>文档结束</a:t>
            </a:r>
          </a:p>
        </p:txBody>
      </p:sp>
    </p:spTree>
    <p:custDataLst>
      <p:tags r:id="rId1"/>
    </p:custDataLst>
    <p:extLst>
      <p:ext uri="{BB962C8B-B14F-4D97-AF65-F5344CB8AC3E}">
        <p14:creationId xmlns:p14="http://schemas.microsoft.com/office/powerpoint/2010/main" val="288349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2" fill="hold" grpId="1" nodeType="clickEffect">
                                  <p:stCondLst>
                                    <p:cond delay="0"/>
                                  </p:stCondLst>
                                  <p:childTnLst>
                                    <p:animEffect transition="out" filter="wipe(right)">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2" fill="hold" grpId="1" nodeType="clickEffect">
                                  <p:stCondLst>
                                    <p:cond delay="0"/>
                                  </p:stCondLst>
                                  <p:childTnLst>
                                    <p:animEffect transition="out" filter="wipe(right)">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2" fill="hold" grpId="1" nodeType="clickEffect">
                                  <p:stCondLst>
                                    <p:cond delay="0"/>
                                  </p:stCondLst>
                                  <p:childTnLst>
                                    <p:animEffect transition="out" filter="wipe(right)">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22" presetClass="exit" presetSubtype="2" fill="hold" grpId="1" nodeType="withEffect">
                                  <p:stCondLst>
                                    <p:cond delay="0"/>
                                  </p:stCondLst>
                                  <p:childTnLst>
                                    <p:animEffect transition="out" filter="wipe(right)">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xit" presetSubtype="2" fill="hold" grpId="1" nodeType="clickEffect">
                                  <p:stCondLst>
                                    <p:cond delay="0"/>
                                  </p:stCondLst>
                                  <p:childTnLst>
                                    <p:animEffect transition="out" filter="wipe(right)">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2" fill="hold" grpId="1" nodeType="clickEffect">
                                  <p:stCondLst>
                                    <p:cond delay="0"/>
                                  </p:stCondLst>
                                  <p:childTnLst>
                                    <p:animEffect transition="out" filter="wipe(right)">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childTnLst>
                          </p:cTn>
                        </p:par>
                        <p:par>
                          <p:cTn id="65" fill="hold">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2" fill="hold" grpId="1" nodeType="clickEffect">
                                  <p:stCondLst>
                                    <p:cond delay="0"/>
                                  </p:stCondLst>
                                  <p:childTnLst>
                                    <p:animEffect transition="out" filter="wipe(right)">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22" presetClass="exit" presetSubtype="2" fill="hold" grpId="1" nodeType="withEffect">
                                  <p:stCondLst>
                                    <p:cond delay="0"/>
                                  </p:stCondLst>
                                  <p:childTnLst>
                                    <p:animEffect transition="out" filter="wipe(right)">
                                      <p:cBhvr>
                                        <p:cTn id="79" dur="500"/>
                                        <p:tgtEl>
                                          <p:spTgt spid="14"/>
                                        </p:tgtEl>
                                      </p:cBhvr>
                                    </p:animEffect>
                                    <p:set>
                                      <p:cBhvr>
                                        <p:cTn id="80" dur="1" fill="hold">
                                          <p:stCondLst>
                                            <p:cond delay="499"/>
                                          </p:stCondLst>
                                        </p:cTn>
                                        <p:tgtEl>
                                          <p:spTgt spid="1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ipe(left)">
                                      <p:cBhvr>
                                        <p:cTn id="85" dur="500"/>
                                        <p:tgtEl>
                                          <p:spTgt spid="17"/>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500"/>
                                        <p:tgtEl>
                                          <p:spTgt spid="1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xit" presetSubtype="2" fill="hold" grpId="1" nodeType="clickEffect">
                                  <p:stCondLst>
                                    <p:cond delay="0"/>
                                  </p:stCondLst>
                                  <p:childTnLst>
                                    <p:animEffect transition="out" filter="wipe(right)">
                                      <p:cBhvr>
                                        <p:cTn id="93" dur="500"/>
                                        <p:tgtEl>
                                          <p:spTgt spid="18"/>
                                        </p:tgtEl>
                                      </p:cBhvr>
                                    </p:animEffect>
                                    <p:set>
                                      <p:cBhvr>
                                        <p:cTn id="94" dur="1" fill="hold">
                                          <p:stCondLst>
                                            <p:cond delay="499"/>
                                          </p:stCondLst>
                                        </p:cTn>
                                        <p:tgtEl>
                                          <p:spTgt spid="18"/>
                                        </p:tgtEl>
                                        <p:attrNameLst>
                                          <p:attrName>style.visibility</p:attrName>
                                        </p:attrNameLst>
                                      </p:cBhvr>
                                      <p:to>
                                        <p:strVal val="hidden"/>
                                      </p:to>
                                    </p:set>
                                  </p:childTnLst>
                                </p:cTn>
                              </p:par>
                              <p:par>
                                <p:cTn id="95" presetID="22" presetClass="exit" presetSubtype="2" fill="hold" grpId="1" nodeType="withEffect">
                                  <p:stCondLst>
                                    <p:cond delay="0"/>
                                  </p:stCondLst>
                                  <p:childTnLst>
                                    <p:animEffect transition="out" filter="wipe(right)">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19"/>
                                        </p:tgtEl>
                                        <p:attrNameLst>
                                          <p:attrName>style.visibility</p:attrName>
                                        </p:attrNameLst>
                                      </p:cBhvr>
                                      <p:to>
                                        <p:strVal val="visible"/>
                                      </p:to>
                                    </p:set>
                                    <p:animEffect transition="in" filter="wipe(left)">
                                      <p:cBhvr>
                                        <p:cTn id="101" dur="500"/>
                                        <p:tgtEl>
                                          <p:spTgt spid="19"/>
                                        </p:tgtEl>
                                      </p:cBhvr>
                                    </p:animEffect>
                                  </p:childTnLst>
                                </p:cTn>
                              </p:par>
                            </p:childTnLst>
                          </p:cTn>
                        </p:par>
                        <p:par>
                          <p:cTn id="102" fill="hold">
                            <p:stCondLst>
                              <p:cond delay="1000"/>
                            </p:stCondLst>
                            <p:childTnLst>
                              <p:par>
                                <p:cTn id="103" presetID="22" presetClass="entr" presetSubtype="8" fill="hold" grpId="0" nodeType="afterEffect">
                                  <p:stCondLst>
                                    <p:cond delay="0"/>
                                  </p:stCondLst>
                                  <p:childTnLst>
                                    <p:set>
                                      <p:cBhvr>
                                        <p:cTn id="104" dur="1" fill="hold">
                                          <p:stCondLst>
                                            <p:cond delay="0"/>
                                          </p:stCondLst>
                                        </p:cTn>
                                        <p:tgtEl>
                                          <p:spTgt spid="20"/>
                                        </p:tgtEl>
                                        <p:attrNameLst>
                                          <p:attrName>style.visibility</p:attrName>
                                        </p:attrNameLst>
                                      </p:cBhvr>
                                      <p:to>
                                        <p:strVal val="visible"/>
                                      </p:to>
                                    </p:set>
                                    <p:animEffect transition="in" filter="wipe(left)">
                                      <p:cBhvr>
                                        <p:cTn id="105" dur="500"/>
                                        <p:tgtEl>
                                          <p:spTgt spid="20"/>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2" fill="hold" grpId="1" nodeType="clickEffect">
                                  <p:stCondLst>
                                    <p:cond delay="0"/>
                                  </p:stCondLst>
                                  <p:childTnLst>
                                    <p:animEffect transition="out" filter="wipe(right)">
                                      <p:cBhvr>
                                        <p:cTn id="109" dur="500"/>
                                        <p:tgtEl>
                                          <p:spTgt spid="20"/>
                                        </p:tgtEl>
                                      </p:cBhvr>
                                    </p:animEffect>
                                    <p:set>
                                      <p:cBhvr>
                                        <p:cTn id="110" dur="1" fill="hold">
                                          <p:stCondLst>
                                            <p:cond delay="499"/>
                                          </p:stCondLst>
                                        </p:cTn>
                                        <p:tgtEl>
                                          <p:spTgt spid="20"/>
                                        </p:tgtEl>
                                        <p:attrNameLst>
                                          <p:attrName>style.visibility</p:attrName>
                                        </p:attrNameLst>
                                      </p:cBhvr>
                                      <p:to>
                                        <p:strVal val="hidden"/>
                                      </p:to>
                                    </p:set>
                                  </p:childTnLst>
                                </p:cTn>
                              </p:par>
                              <p:par>
                                <p:cTn id="111" presetID="22" presetClass="exit" presetSubtype="2" fill="hold" grpId="1" nodeType="withEffect">
                                  <p:stCondLst>
                                    <p:cond delay="0"/>
                                  </p:stCondLst>
                                  <p:childTnLst>
                                    <p:animEffect transition="out" filter="wipe(right)">
                                      <p:cBhvr>
                                        <p:cTn id="112" dur="500"/>
                                        <p:tgtEl>
                                          <p:spTgt spid="19"/>
                                        </p:tgtEl>
                                      </p:cBhvr>
                                    </p:animEffect>
                                    <p:set>
                                      <p:cBhvr>
                                        <p:cTn id="113" dur="1" fill="hold">
                                          <p:stCondLst>
                                            <p:cond delay="499"/>
                                          </p:stCondLst>
                                        </p:cTn>
                                        <p:tgtEl>
                                          <p:spTgt spid="19"/>
                                        </p:tgtEl>
                                        <p:attrNameLst>
                                          <p:attrName>style.visibility</p:attrName>
                                        </p:attrNameLst>
                                      </p:cBhvr>
                                      <p:to>
                                        <p:strVal val="hidden"/>
                                      </p:to>
                                    </p:set>
                                  </p:childTnLst>
                                </p:cTn>
                              </p:par>
                            </p:childTnLst>
                          </p:cTn>
                        </p:par>
                        <p:par>
                          <p:cTn id="114" fill="hold">
                            <p:stCondLst>
                              <p:cond delay="500"/>
                            </p:stCondLst>
                            <p:childTnLst>
                              <p:par>
                                <p:cTn id="115" presetID="22" presetClass="entr" presetSubtype="8" fill="hold" grpId="0" nodeType="afterEffect">
                                  <p:stCondLst>
                                    <p:cond delay="0"/>
                                  </p:stCondLst>
                                  <p:childTnLst>
                                    <p:set>
                                      <p:cBhvr>
                                        <p:cTn id="116" dur="1" fill="hold">
                                          <p:stCondLst>
                                            <p:cond delay="0"/>
                                          </p:stCondLst>
                                        </p:cTn>
                                        <p:tgtEl>
                                          <p:spTgt spid="21"/>
                                        </p:tgtEl>
                                        <p:attrNameLst>
                                          <p:attrName>style.visibility</p:attrName>
                                        </p:attrNameLst>
                                      </p:cBhvr>
                                      <p:to>
                                        <p:strVal val="visible"/>
                                      </p:to>
                                    </p:set>
                                    <p:animEffect transition="in" filter="wipe(left)">
                                      <p:cBhvr>
                                        <p:cTn id="117" dur="500"/>
                                        <p:tgtEl>
                                          <p:spTgt spid="21"/>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2" fill="hold" grpId="1" nodeType="clickEffect">
                                  <p:stCondLst>
                                    <p:cond delay="0"/>
                                  </p:stCondLst>
                                  <p:childTnLst>
                                    <p:animEffect transition="out" filter="wipe(right)">
                                      <p:cBhvr>
                                        <p:cTn id="121" dur="500"/>
                                        <p:tgtEl>
                                          <p:spTgt spid="21"/>
                                        </p:tgtEl>
                                      </p:cBhvr>
                                    </p:animEffect>
                                    <p:set>
                                      <p:cBhvr>
                                        <p:cTn id="122" dur="1" fill="hold">
                                          <p:stCondLst>
                                            <p:cond delay="499"/>
                                          </p:stCondLst>
                                        </p:cTn>
                                        <p:tgtEl>
                                          <p:spTgt spid="21"/>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22"/>
                                        </p:tgtEl>
                                        <p:attrNameLst>
                                          <p:attrName>style.visibility</p:attrName>
                                        </p:attrNameLst>
                                      </p:cBhvr>
                                      <p:to>
                                        <p:strVal val="visible"/>
                                      </p:to>
                                    </p:set>
                                    <p:animEffect transition="in" filter="wipe(left)">
                                      <p:cBhvr>
                                        <p:cTn id="126" dur="500"/>
                                        <p:tgtEl>
                                          <p:spTgt spid="2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xit" presetSubtype="2" fill="hold" grpId="1" nodeType="clickEffect">
                                  <p:stCondLst>
                                    <p:cond delay="0"/>
                                  </p:stCondLst>
                                  <p:childTnLst>
                                    <p:animEffect transition="out" filter="wipe(right)">
                                      <p:cBhvr>
                                        <p:cTn id="130" dur="500"/>
                                        <p:tgtEl>
                                          <p:spTgt spid="22"/>
                                        </p:tgtEl>
                                      </p:cBhvr>
                                    </p:animEffect>
                                    <p:set>
                                      <p:cBhvr>
                                        <p:cTn id="13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文档</a:t>
            </a:r>
          </a:p>
        </p:txBody>
      </p:sp>
      <p:sp>
        <p:nvSpPr>
          <p:cNvPr id="3" name="内容占位符 2"/>
          <p:cNvSpPr>
            <a:spLocks noGrp="1"/>
          </p:cNvSpPr>
          <p:nvPr>
            <p:ph idx="1"/>
          </p:nvPr>
        </p:nvSpPr>
        <p:spPr>
          <a:xfrm>
            <a:off x="457200" y="1444979"/>
            <a:ext cx="8229600" cy="5260620"/>
          </a:xfrm>
        </p:spPr>
        <p:txBody>
          <a:bodyPr/>
          <a:lstStyle/>
          <a:p>
            <a:r>
              <a:rPr lang="en-US" altLang="zh-CN" dirty="0"/>
              <a:t>HTML </a:t>
            </a:r>
            <a:r>
              <a:rPr lang="zh-CN" altLang="en-US" dirty="0"/>
              <a:t>规定了连接的设置方法，每个连接都有</a:t>
            </a:r>
          </a:p>
          <a:p>
            <a:pPr lvl="1">
              <a:lnSpc>
                <a:spcPct val="150000"/>
              </a:lnSpc>
            </a:pPr>
            <a:r>
              <a:rPr lang="zh-CN" altLang="en-US" sz="1800" dirty="0"/>
              <a:t>起点</a:t>
            </a:r>
            <a:endParaRPr lang="en-US" altLang="zh-CN" sz="1800" dirty="0"/>
          </a:p>
          <a:p>
            <a:pPr lvl="2">
              <a:lnSpc>
                <a:spcPct val="150000"/>
              </a:lnSpc>
            </a:pPr>
            <a:r>
              <a:rPr lang="zh-CN" altLang="en-US" sz="1600" dirty="0"/>
              <a:t>说明在页面中的什么地方可以引出一个链接</a:t>
            </a:r>
            <a:endParaRPr lang="en-US" altLang="zh-CN" sz="1600" dirty="0"/>
          </a:p>
          <a:p>
            <a:pPr lvl="2">
              <a:lnSpc>
                <a:spcPct val="150000"/>
              </a:lnSpc>
            </a:pPr>
            <a:r>
              <a:rPr lang="zh-CN" altLang="en-US" sz="1600" dirty="0"/>
              <a:t>可以是一个或几个字、一幅图、一段文字</a:t>
            </a:r>
            <a:endParaRPr lang="en-US" altLang="zh-CN" sz="1600" dirty="0"/>
          </a:p>
          <a:p>
            <a:pPr lvl="1">
              <a:lnSpc>
                <a:spcPct val="150000"/>
              </a:lnSpc>
            </a:pPr>
            <a:r>
              <a:rPr lang="zh-CN" altLang="en-US" sz="1800" dirty="0"/>
              <a:t>终点</a:t>
            </a:r>
          </a:p>
          <a:p>
            <a:pPr lvl="2">
              <a:lnSpc>
                <a:spcPct val="150000"/>
              </a:lnSpc>
            </a:pPr>
            <a:r>
              <a:rPr lang="zh-CN" altLang="en-US" sz="1600" dirty="0"/>
              <a:t>远程链接：终点在其它网站的页面上，</a:t>
            </a:r>
            <a:r>
              <a:rPr lang="en-US" altLang="zh-CN" sz="1600" dirty="0"/>
              <a:t>HTML</a:t>
            </a:r>
            <a:r>
              <a:rPr lang="zh-CN" altLang="en-US" sz="1600" dirty="0"/>
              <a:t>文档必须指明相关的</a:t>
            </a:r>
            <a:r>
              <a:rPr lang="en-US" altLang="zh-CN" sz="1600" dirty="0"/>
              <a:t>URL</a:t>
            </a:r>
          </a:p>
          <a:p>
            <a:pPr lvl="2">
              <a:lnSpc>
                <a:spcPct val="150000"/>
              </a:lnSpc>
            </a:pPr>
            <a:r>
              <a:rPr lang="zh-CN" altLang="en-US" sz="1600" dirty="0"/>
              <a:t>本地链接：指向本计算机中的某个文档，</a:t>
            </a:r>
            <a:r>
              <a:rPr lang="en-US" altLang="zh-CN" sz="1600" dirty="0"/>
              <a:t>HTML </a:t>
            </a:r>
            <a:r>
              <a:rPr lang="zh-CN" altLang="en-US" sz="1600" dirty="0"/>
              <a:t>文档必须指明路径</a:t>
            </a: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39</a:t>
            </a:fld>
            <a:endParaRPr lang="zh-CN" altLang="en-US" dirty="0"/>
          </a:p>
        </p:txBody>
      </p:sp>
    </p:spTree>
    <p:custDataLst>
      <p:tags r:id="rId1"/>
    </p:custDataLst>
    <p:extLst>
      <p:ext uri="{BB962C8B-B14F-4D97-AF65-F5344CB8AC3E}">
        <p14:creationId xmlns:p14="http://schemas.microsoft.com/office/powerpoint/2010/main" val="100372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万维网概述</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6" name="Text Box 5"/>
          <p:cNvSpPr txBox="1">
            <a:spLocks noChangeArrowheads="1"/>
          </p:cNvSpPr>
          <p:nvPr/>
        </p:nvSpPr>
        <p:spPr bwMode="auto">
          <a:xfrm>
            <a:off x="2797457" y="4558553"/>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0600">
                <a:solidFill>
                  <a:srgbClr val="000099"/>
                </a:solidFill>
                <a:latin typeface="Calibri" panose="020F0502020204030204" pitchFamily="34" charset="0"/>
                <a:ea typeface="华文楷体" panose="02010600040101010101" pitchFamily="2" charset="-122"/>
                <a:sym typeface="Wingdings" pitchFamily="2" charset="2"/>
              </a:rPr>
              <a:t></a:t>
            </a:r>
            <a:endParaRPr kumimoji="1" lang="en-US" altLang="zh-CN" sz="10600">
              <a:solidFill>
                <a:srgbClr val="000099"/>
              </a:solidFill>
              <a:latin typeface="Calibri" panose="020F0502020204030204" pitchFamily="34" charset="0"/>
              <a:ea typeface="华文楷体" panose="02010600040101010101" pitchFamily="2" charset="-122"/>
            </a:endParaRPr>
          </a:p>
        </p:txBody>
      </p:sp>
      <p:sp>
        <p:nvSpPr>
          <p:cNvPr id="57" name="Text Box 6"/>
          <p:cNvSpPr txBox="1">
            <a:spLocks noChangeArrowheads="1"/>
          </p:cNvSpPr>
          <p:nvPr/>
        </p:nvSpPr>
        <p:spPr bwMode="auto">
          <a:xfrm>
            <a:off x="680392" y="2492127"/>
            <a:ext cx="104547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9600">
                <a:solidFill>
                  <a:srgbClr val="000099"/>
                </a:solidFill>
                <a:latin typeface="Calibri" panose="020F0502020204030204" pitchFamily="34" charset="0"/>
                <a:ea typeface="华文楷体" panose="02010600040101010101" pitchFamily="2" charset="-122"/>
                <a:sym typeface="Wingdings" pitchFamily="2" charset="2"/>
              </a:rPr>
              <a:t></a:t>
            </a:r>
            <a:endParaRPr kumimoji="1" lang="en-US" altLang="zh-CN" sz="9600">
              <a:solidFill>
                <a:srgbClr val="000099"/>
              </a:solidFill>
              <a:latin typeface="Calibri" panose="020F0502020204030204" pitchFamily="34" charset="0"/>
              <a:ea typeface="华文楷体" panose="02010600040101010101" pitchFamily="2" charset="-122"/>
            </a:endParaRPr>
          </a:p>
        </p:txBody>
      </p:sp>
      <p:sp>
        <p:nvSpPr>
          <p:cNvPr id="58" name="Text Box 8"/>
          <p:cNvSpPr txBox="1">
            <a:spLocks noChangeArrowheads="1"/>
          </p:cNvSpPr>
          <p:nvPr/>
        </p:nvSpPr>
        <p:spPr bwMode="auto">
          <a:xfrm>
            <a:off x="6125252" y="4485528"/>
            <a:ext cx="1135247"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10600">
                <a:solidFill>
                  <a:srgbClr val="000099"/>
                </a:solidFill>
                <a:latin typeface="Calibri" panose="020F0502020204030204" pitchFamily="34" charset="0"/>
                <a:ea typeface="华文楷体" panose="02010600040101010101" pitchFamily="2" charset="-122"/>
                <a:sym typeface="Wingdings" pitchFamily="2" charset="2"/>
              </a:rPr>
              <a:t></a:t>
            </a:r>
            <a:endParaRPr kumimoji="1" lang="en-US" altLang="zh-CN" sz="10600">
              <a:solidFill>
                <a:srgbClr val="000099"/>
              </a:solidFill>
              <a:latin typeface="Calibri" panose="020F0502020204030204" pitchFamily="34" charset="0"/>
              <a:ea typeface="华文楷体" panose="02010600040101010101" pitchFamily="2" charset="-122"/>
            </a:endParaRPr>
          </a:p>
        </p:txBody>
      </p:sp>
      <p:sp>
        <p:nvSpPr>
          <p:cNvPr id="59" name="Text Box 9"/>
          <p:cNvSpPr txBox="1">
            <a:spLocks noChangeArrowheads="1"/>
          </p:cNvSpPr>
          <p:nvPr/>
        </p:nvSpPr>
        <p:spPr bwMode="auto">
          <a:xfrm>
            <a:off x="7888040" y="2574178"/>
            <a:ext cx="104547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en-US" altLang="zh-CN" sz="9600">
                <a:solidFill>
                  <a:srgbClr val="000099"/>
                </a:solidFill>
                <a:latin typeface="Calibri" panose="020F0502020204030204" pitchFamily="34" charset="0"/>
                <a:ea typeface="华文楷体" panose="02010600040101010101" pitchFamily="2" charset="-122"/>
                <a:sym typeface="Wingdings" pitchFamily="2" charset="2"/>
              </a:rPr>
              <a:t></a:t>
            </a:r>
            <a:endParaRPr kumimoji="1" lang="en-US" altLang="zh-CN" sz="9600">
              <a:solidFill>
                <a:srgbClr val="000099"/>
              </a:solidFill>
              <a:latin typeface="Calibri" panose="020F0502020204030204" pitchFamily="34" charset="0"/>
              <a:ea typeface="华文楷体" panose="02010600040101010101" pitchFamily="2" charset="-122"/>
            </a:endParaRPr>
          </a:p>
        </p:txBody>
      </p:sp>
      <p:pic>
        <p:nvPicPr>
          <p:cNvPr id="60"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9444" y="3807665"/>
            <a:ext cx="711994"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Text Box 11"/>
          <p:cNvSpPr txBox="1">
            <a:spLocks noChangeArrowheads="1"/>
          </p:cNvSpPr>
          <p:nvPr/>
        </p:nvSpPr>
        <p:spPr bwMode="auto">
          <a:xfrm>
            <a:off x="799058" y="4366466"/>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a:t>
            </a:r>
          </a:p>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站点 </a:t>
            </a:r>
            <a:r>
              <a:rPr kumimoji="1" lang="en-US" altLang="zh-CN" sz="2000">
                <a:solidFill>
                  <a:srgbClr val="000099"/>
                </a:solidFill>
                <a:latin typeface="Calibri" panose="020F0502020204030204" pitchFamily="34" charset="0"/>
                <a:ea typeface="华文楷体" panose="02010600040101010101" pitchFamily="2" charset="-122"/>
              </a:rPr>
              <a:t>A</a:t>
            </a:r>
          </a:p>
        </p:txBody>
      </p:sp>
      <p:pic>
        <p:nvPicPr>
          <p:cNvPr id="62"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7945" y="3820365"/>
            <a:ext cx="713714"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70337" y="3807665"/>
            <a:ext cx="713713" cy="6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9463" y="5863479"/>
            <a:ext cx="711994"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4024" y="5863479"/>
            <a:ext cx="713714" cy="62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 Box 16"/>
          <p:cNvSpPr txBox="1">
            <a:spLocks noChangeArrowheads="1"/>
          </p:cNvSpPr>
          <p:nvPr/>
        </p:nvSpPr>
        <p:spPr bwMode="auto">
          <a:xfrm>
            <a:off x="7898358" y="4396629"/>
            <a:ext cx="954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a:t>
            </a:r>
          </a:p>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站点 </a:t>
            </a:r>
            <a:r>
              <a:rPr kumimoji="1" lang="en-US" altLang="zh-CN" sz="2000">
                <a:solidFill>
                  <a:srgbClr val="000099"/>
                </a:solidFill>
                <a:latin typeface="Calibri" panose="020F0502020204030204" pitchFamily="34" charset="0"/>
                <a:ea typeface="华文楷体" panose="02010600040101010101" pitchFamily="2" charset="-122"/>
              </a:rPr>
              <a:t>C</a:t>
            </a:r>
          </a:p>
        </p:txBody>
      </p:sp>
      <p:sp>
        <p:nvSpPr>
          <p:cNvPr id="67" name="Text Box 17"/>
          <p:cNvSpPr txBox="1">
            <a:spLocks noChangeArrowheads="1"/>
          </p:cNvSpPr>
          <p:nvPr/>
        </p:nvSpPr>
        <p:spPr bwMode="auto">
          <a:xfrm>
            <a:off x="5801932" y="6465141"/>
            <a:ext cx="1709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万维网站点 </a:t>
            </a:r>
            <a:r>
              <a:rPr kumimoji="1" lang="en-US" altLang="zh-CN" sz="2000">
                <a:solidFill>
                  <a:srgbClr val="000099"/>
                </a:solidFill>
                <a:latin typeface="Calibri" panose="020F0502020204030204" pitchFamily="34" charset="0"/>
                <a:ea typeface="华文楷体" panose="02010600040101010101" pitchFamily="2" charset="-122"/>
              </a:rPr>
              <a:t>E</a:t>
            </a:r>
          </a:p>
        </p:txBody>
      </p:sp>
      <p:sp>
        <p:nvSpPr>
          <p:cNvPr id="68" name="Text Box 18"/>
          <p:cNvSpPr txBox="1">
            <a:spLocks noChangeArrowheads="1"/>
          </p:cNvSpPr>
          <p:nvPr/>
        </p:nvSpPr>
        <p:spPr bwMode="auto">
          <a:xfrm>
            <a:off x="2525729" y="6468315"/>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万维网站点 </a:t>
            </a:r>
            <a:r>
              <a:rPr kumimoji="1" lang="en-US" altLang="zh-CN" sz="2000">
                <a:solidFill>
                  <a:srgbClr val="000099"/>
                </a:solidFill>
                <a:latin typeface="Calibri" panose="020F0502020204030204" pitchFamily="34" charset="0"/>
                <a:ea typeface="华文楷体" panose="02010600040101010101" pitchFamily="2" charset="-122"/>
              </a:rPr>
              <a:t>D</a:t>
            </a:r>
          </a:p>
        </p:txBody>
      </p:sp>
      <p:sp>
        <p:nvSpPr>
          <p:cNvPr id="69" name="Text Box 19"/>
          <p:cNvSpPr txBox="1">
            <a:spLocks noChangeArrowheads="1"/>
          </p:cNvSpPr>
          <p:nvPr/>
        </p:nvSpPr>
        <p:spPr bwMode="auto">
          <a:xfrm>
            <a:off x="3851689" y="4414091"/>
            <a:ext cx="16642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spcBef>
                <a:spcPct val="0"/>
              </a:spcBef>
              <a:spcAft>
                <a:spcPct val="0"/>
              </a:spcAft>
            </a:pPr>
            <a:r>
              <a:rPr kumimoji="1" lang="zh-CN" altLang="en-US" sz="2000">
                <a:solidFill>
                  <a:srgbClr val="000099"/>
                </a:solidFill>
                <a:latin typeface="Calibri" panose="020F0502020204030204" pitchFamily="34" charset="0"/>
                <a:ea typeface="华文楷体" panose="02010600040101010101" pitchFamily="2" charset="-122"/>
              </a:rPr>
              <a:t>万维网站点 </a:t>
            </a:r>
            <a:r>
              <a:rPr kumimoji="1" lang="en-US" altLang="zh-CN" sz="2000">
                <a:solidFill>
                  <a:srgbClr val="000099"/>
                </a:solidFill>
                <a:latin typeface="Calibri" panose="020F0502020204030204" pitchFamily="34" charset="0"/>
                <a:ea typeface="华文楷体" panose="02010600040101010101" pitchFamily="2" charset="-122"/>
              </a:rPr>
              <a:t>B</a:t>
            </a:r>
          </a:p>
        </p:txBody>
      </p:sp>
      <p:grpSp>
        <p:nvGrpSpPr>
          <p:cNvPr id="70" name="Group 53"/>
          <p:cNvGrpSpPr>
            <a:grpSpLocks/>
          </p:cNvGrpSpPr>
          <p:nvPr/>
        </p:nvGrpSpPr>
        <p:grpSpPr bwMode="auto">
          <a:xfrm>
            <a:off x="1345952" y="2828179"/>
            <a:ext cx="3272763" cy="582612"/>
            <a:chOff x="833" y="1365"/>
            <a:chExt cx="1903" cy="367"/>
          </a:xfrm>
        </p:grpSpPr>
        <p:sp>
          <p:nvSpPr>
            <p:cNvPr id="71" name="Line 25"/>
            <p:cNvSpPr>
              <a:spLocks noChangeShapeType="1"/>
            </p:cNvSpPr>
            <p:nvPr/>
          </p:nvSpPr>
          <p:spPr bwMode="auto">
            <a:xfrm flipV="1">
              <a:off x="833" y="1564"/>
              <a:ext cx="1903" cy="168"/>
            </a:xfrm>
            <a:prstGeom prst="line">
              <a:avLst/>
            </a:prstGeom>
            <a:noFill/>
            <a:ln w="76200">
              <a:solidFill>
                <a:srgbClr val="FF0000"/>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2" name="Text Box 26"/>
            <p:cNvSpPr txBox="1">
              <a:spLocks noChangeArrowheads="1"/>
            </p:cNvSpPr>
            <p:nvPr/>
          </p:nvSpPr>
          <p:spPr bwMode="auto">
            <a:xfrm rot="21377422">
              <a:off x="1520" y="1365"/>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73" name="Group 55"/>
          <p:cNvGrpSpPr>
            <a:grpSpLocks/>
          </p:cNvGrpSpPr>
          <p:nvPr/>
        </p:nvGrpSpPr>
        <p:grpSpPr bwMode="auto">
          <a:xfrm>
            <a:off x="3311674" y="3436190"/>
            <a:ext cx="1179777" cy="1862138"/>
            <a:chOff x="1976" y="1748"/>
            <a:chExt cx="686" cy="1173"/>
          </a:xfrm>
        </p:grpSpPr>
        <p:sp>
          <p:nvSpPr>
            <p:cNvPr id="74" name="Line 22"/>
            <p:cNvSpPr>
              <a:spLocks noChangeShapeType="1"/>
            </p:cNvSpPr>
            <p:nvPr/>
          </p:nvSpPr>
          <p:spPr bwMode="auto">
            <a:xfrm flipH="1">
              <a:off x="1976" y="1778"/>
              <a:ext cx="686" cy="1143"/>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5" name="Text Box 27"/>
            <p:cNvSpPr txBox="1">
              <a:spLocks noChangeArrowheads="1"/>
            </p:cNvSpPr>
            <p:nvPr/>
          </p:nvSpPr>
          <p:spPr bwMode="auto">
            <a:xfrm rot="18143965">
              <a:off x="2024" y="1932"/>
              <a:ext cx="60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76" name="Group 54"/>
          <p:cNvGrpSpPr>
            <a:grpSpLocks/>
          </p:cNvGrpSpPr>
          <p:nvPr/>
        </p:nvGrpSpPr>
        <p:grpSpPr bwMode="auto">
          <a:xfrm>
            <a:off x="1406145" y="3655266"/>
            <a:ext cx="5217848" cy="2035175"/>
            <a:chOff x="868" y="1886"/>
            <a:chExt cx="3034" cy="1282"/>
          </a:xfrm>
        </p:grpSpPr>
        <p:sp>
          <p:nvSpPr>
            <p:cNvPr id="77" name="Line 20"/>
            <p:cNvSpPr>
              <a:spLocks noChangeShapeType="1"/>
            </p:cNvSpPr>
            <p:nvPr/>
          </p:nvSpPr>
          <p:spPr bwMode="auto">
            <a:xfrm>
              <a:off x="868" y="1886"/>
              <a:ext cx="3034" cy="1282"/>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78" name="Text Box 28"/>
            <p:cNvSpPr txBox="1">
              <a:spLocks noChangeArrowheads="1"/>
            </p:cNvSpPr>
            <p:nvPr/>
          </p:nvSpPr>
          <p:spPr bwMode="auto">
            <a:xfrm rot="1357240">
              <a:off x="1479" y="197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79" name="Group 58"/>
          <p:cNvGrpSpPr>
            <a:grpSpLocks/>
          </p:cNvGrpSpPr>
          <p:nvPr/>
        </p:nvGrpSpPr>
        <p:grpSpPr bwMode="auto">
          <a:xfrm>
            <a:off x="3585121" y="3655266"/>
            <a:ext cx="4717388" cy="2074863"/>
            <a:chOff x="2135" y="1886"/>
            <a:chExt cx="2743" cy="1307"/>
          </a:xfrm>
        </p:grpSpPr>
        <p:sp>
          <p:nvSpPr>
            <p:cNvPr id="80" name="Line 21"/>
            <p:cNvSpPr>
              <a:spLocks noChangeShapeType="1"/>
            </p:cNvSpPr>
            <p:nvPr/>
          </p:nvSpPr>
          <p:spPr bwMode="auto">
            <a:xfrm flipV="1">
              <a:off x="2135" y="1886"/>
              <a:ext cx="2743" cy="1307"/>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81" name="Text Box 29"/>
            <p:cNvSpPr txBox="1">
              <a:spLocks noChangeArrowheads="1"/>
            </p:cNvSpPr>
            <p:nvPr/>
          </p:nvSpPr>
          <p:spPr bwMode="auto">
            <a:xfrm rot="20118828">
              <a:off x="3724" y="2008"/>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82" name="Group 57"/>
          <p:cNvGrpSpPr>
            <a:grpSpLocks/>
          </p:cNvGrpSpPr>
          <p:nvPr/>
        </p:nvGrpSpPr>
        <p:grpSpPr bwMode="auto">
          <a:xfrm>
            <a:off x="1134418" y="3742578"/>
            <a:ext cx="2087827" cy="1814512"/>
            <a:chOff x="710" y="1941"/>
            <a:chExt cx="1214" cy="1143"/>
          </a:xfrm>
        </p:grpSpPr>
        <p:sp>
          <p:nvSpPr>
            <p:cNvPr id="83" name="Line 24"/>
            <p:cNvSpPr>
              <a:spLocks noChangeShapeType="1"/>
            </p:cNvSpPr>
            <p:nvPr/>
          </p:nvSpPr>
          <p:spPr bwMode="auto">
            <a:xfrm flipH="1" flipV="1">
              <a:off x="710" y="1941"/>
              <a:ext cx="1214" cy="1143"/>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84" name="Text Box 30"/>
            <p:cNvSpPr txBox="1">
              <a:spLocks noChangeArrowheads="1"/>
            </p:cNvSpPr>
            <p:nvPr/>
          </p:nvSpPr>
          <p:spPr bwMode="auto">
            <a:xfrm rot="2570439">
              <a:off x="1222" y="2355"/>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85" name="Group 56"/>
          <p:cNvGrpSpPr>
            <a:grpSpLocks/>
          </p:cNvGrpSpPr>
          <p:nvPr/>
        </p:nvGrpSpPr>
        <p:grpSpPr bwMode="auto">
          <a:xfrm>
            <a:off x="4854328" y="3742578"/>
            <a:ext cx="1633802" cy="1555750"/>
            <a:chOff x="2873" y="1941"/>
            <a:chExt cx="950" cy="980"/>
          </a:xfrm>
        </p:grpSpPr>
        <p:sp>
          <p:nvSpPr>
            <p:cNvPr id="86" name="Line 23"/>
            <p:cNvSpPr>
              <a:spLocks noChangeShapeType="1"/>
            </p:cNvSpPr>
            <p:nvPr/>
          </p:nvSpPr>
          <p:spPr bwMode="auto">
            <a:xfrm>
              <a:off x="2873" y="1941"/>
              <a:ext cx="950" cy="980"/>
            </a:xfrm>
            <a:prstGeom prst="line">
              <a:avLst/>
            </a:prstGeom>
            <a:noFill/>
            <a:ln w="76200">
              <a:solidFill>
                <a:srgbClr val="FF0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87" name="Text Box 31"/>
            <p:cNvSpPr txBox="1">
              <a:spLocks noChangeArrowheads="1"/>
            </p:cNvSpPr>
            <p:nvPr/>
          </p:nvSpPr>
          <p:spPr bwMode="auto">
            <a:xfrm rot="2686426">
              <a:off x="3109" y="2112"/>
              <a:ext cx="55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rPr>
                <a:t>链接到</a:t>
              </a:r>
            </a:p>
          </p:txBody>
        </p:sp>
      </p:grpSp>
      <p:grpSp>
        <p:nvGrpSpPr>
          <p:cNvPr id="88" name="Group 34"/>
          <p:cNvGrpSpPr>
            <a:grpSpLocks/>
          </p:cNvGrpSpPr>
          <p:nvPr/>
        </p:nvGrpSpPr>
        <p:grpSpPr bwMode="auto">
          <a:xfrm>
            <a:off x="4336668" y="3071071"/>
            <a:ext cx="505450" cy="522731"/>
            <a:chOff x="806" y="3124"/>
            <a:chExt cx="266" cy="289"/>
          </a:xfrm>
        </p:grpSpPr>
        <p:sp>
          <p:nvSpPr>
            <p:cNvPr id="89" name="Oval 35"/>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0" name="Text Box 36"/>
            <p:cNvSpPr txBox="1">
              <a:spLocks noChangeArrowheads="1"/>
            </p:cNvSpPr>
            <p:nvPr/>
          </p:nvSpPr>
          <p:spPr bwMode="auto">
            <a:xfrm>
              <a:off x="806" y="3124"/>
              <a:ext cx="26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91" name="Group 37"/>
          <p:cNvGrpSpPr>
            <a:grpSpLocks/>
          </p:cNvGrpSpPr>
          <p:nvPr/>
        </p:nvGrpSpPr>
        <p:grpSpPr bwMode="auto">
          <a:xfrm>
            <a:off x="3296196" y="5461846"/>
            <a:ext cx="505870" cy="522731"/>
            <a:chOff x="805" y="3123"/>
            <a:chExt cx="268" cy="289"/>
          </a:xfrm>
        </p:grpSpPr>
        <p:sp>
          <p:nvSpPr>
            <p:cNvPr id="92" name="Oval 38"/>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3" name="Text Box 39"/>
            <p:cNvSpPr txBox="1">
              <a:spLocks noChangeArrowheads="1"/>
            </p:cNvSpPr>
            <p:nvPr/>
          </p:nvSpPr>
          <p:spPr bwMode="auto">
            <a:xfrm>
              <a:off x="805" y="3123"/>
              <a:ext cx="2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94" name="Group 40"/>
          <p:cNvGrpSpPr>
            <a:grpSpLocks/>
          </p:cNvGrpSpPr>
          <p:nvPr/>
        </p:nvGrpSpPr>
        <p:grpSpPr bwMode="auto">
          <a:xfrm>
            <a:off x="1089703" y="3086946"/>
            <a:ext cx="505871" cy="522731"/>
            <a:chOff x="806" y="3124"/>
            <a:chExt cx="268" cy="289"/>
          </a:xfrm>
        </p:grpSpPr>
        <p:sp>
          <p:nvSpPr>
            <p:cNvPr id="95" name="Oval 41"/>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6" name="Text Box 42"/>
            <p:cNvSpPr txBox="1">
              <a:spLocks noChangeArrowheads="1"/>
            </p:cNvSpPr>
            <p:nvPr/>
          </p:nvSpPr>
          <p:spPr bwMode="auto">
            <a:xfrm>
              <a:off x="806" y="3124"/>
              <a:ext cx="2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97" name="Group 43"/>
          <p:cNvGrpSpPr>
            <a:grpSpLocks/>
          </p:cNvGrpSpPr>
          <p:nvPr/>
        </p:nvGrpSpPr>
        <p:grpSpPr bwMode="auto">
          <a:xfrm>
            <a:off x="1134416" y="3333004"/>
            <a:ext cx="505450" cy="522717"/>
            <a:chOff x="806" y="3124"/>
            <a:chExt cx="266" cy="290"/>
          </a:xfrm>
        </p:grpSpPr>
        <p:sp>
          <p:nvSpPr>
            <p:cNvPr id="98" name="Oval 44"/>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99" name="Text Box 45"/>
            <p:cNvSpPr txBox="1">
              <a:spLocks noChangeArrowheads="1"/>
            </p:cNvSpPr>
            <p:nvPr/>
          </p:nvSpPr>
          <p:spPr bwMode="auto">
            <a:xfrm>
              <a:off x="806" y="3124"/>
              <a:ext cx="26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100" name="Group 46"/>
          <p:cNvGrpSpPr>
            <a:grpSpLocks/>
          </p:cNvGrpSpPr>
          <p:nvPr/>
        </p:nvGrpSpPr>
        <p:grpSpPr bwMode="auto">
          <a:xfrm>
            <a:off x="4536166" y="3333004"/>
            <a:ext cx="505871" cy="522717"/>
            <a:chOff x="805" y="3124"/>
            <a:chExt cx="268" cy="290"/>
          </a:xfrm>
        </p:grpSpPr>
        <p:sp>
          <p:nvSpPr>
            <p:cNvPr id="101" name="Oval 47"/>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2" name="Text Box 48"/>
            <p:cNvSpPr txBox="1">
              <a:spLocks noChangeArrowheads="1"/>
            </p:cNvSpPr>
            <p:nvPr/>
          </p:nvSpPr>
          <p:spPr bwMode="auto">
            <a:xfrm>
              <a:off x="805" y="3124"/>
              <a:ext cx="26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grpSp>
        <p:nvGrpSpPr>
          <p:cNvPr id="103" name="Group 49"/>
          <p:cNvGrpSpPr>
            <a:grpSpLocks/>
          </p:cNvGrpSpPr>
          <p:nvPr/>
        </p:nvGrpSpPr>
        <p:grpSpPr bwMode="auto">
          <a:xfrm>
            <a:off x="3055424" y="5290396"/>
            <a:ext cx="505450" cy="522731"/>
            <a:chOff x="806" y="3124"/>
            <a:chExt cx="266" cy="289"/>
          </a:xfrm>
        </p:grpSpPr>
        <p:sp>
          <p:nvSpPr>
            <p:cNvPr id="104" name="Oval 50"/>
            <p:cNvSpPr>
              <a:spLocks noChangeArrowheads="1"/>
            </p:cNvSpPr>
            <p:nvPr/>
          </p:nvSpPr>
          <p:spPr bwMode="auto">
            <a:xfrm>
              <a:off x="864" y="3248"/>
              <a:ext cx="112" cy="1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5" name="Text Box 51"/>
            <p:cNvSpPr txBox="1">
              <a:spLocks noChangeArrowheads="1"/>
            </p:cNvSpPr>
            <p:nvPr/>
          </p:nvSpPr>
          <p:spPr bwMode="auto">
            <a:xfrm>
              <a:off x="806" y="3124"/>
              <a:ext cx="26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i="0" u="none" strike="noStrike" kern="0" cap="none" spc="0" normalizeH="0" noProof="0">
                  <a:ln>
                    <a:noFill/>
                  </a:ln>
                  <a:solidFill>
                    <a:srgbClr val="000099"/>
                  </a:solidFill>
                  <a:effectLst/>
                  <a:uLnTx/>
                  <a:uFillTx/>
                  <a:latin typeface="Calibri" panose="020F0502020204030204" pitchFamily="34" charset="0"/>
                  <a:ea typeface="华文楷体" panose="02010600040101010101" pitchFamily="2" charset="-122"/>
                  <a:sym typeface="Wingdings" pitchFamily="2" charset="2"/>
                </a:rPr>
                <a:t></a:t>
              </a:r>
            </a:p>
          </p:txBody>
        </p:sp>
      </p:grpSp>
      <p:sp>
        <p:nvSpPr>
          <p:cNvPr id="106" name="内容占位符 2"/>
          <p:cNvSpPr>
            <a:spLocks noGrp="1"/>
          </p:cNvSpPr>
          <p:nvPr>
            <p:ph idx="1"/>
          </p:nvPr>
        </p:nvSpPr>
        <p:spPr>
          <a:xfrm>
            <a:off x="474593" y="1340849"/>
            <a:ext cx="8229600" cy="1468038"/>
          </a:xfrm>
        </p:spPr>
        <p:txBody>
          <a:bodyPr/>
          <a:lstStyle/>
          <a:p>
            <a:pPr>
              <a:spcBef>
                <a:spcPts val="1800"/>
              </a:spcBef>
            </a:pPr>
            <a:r>
              <a:rPr lang="zh-CN" altLang="en-US" sz="2000" dirty="0"/>
              <a:t>“链接”</a:t>
            </a:r>
            <a:endParaRPr lang="en-US" altLang="zh-CN" sz="2000" dirty="0"/>
          </a:p>
          <a:p>
            <a:pPr lvl="1">
              <a:lnSpc>
                <a:spcPct val="150000"/>
              </a:lnSpc>
            </a:pPr>
            <a:r>
              <a:rPr lang="zh-CN" altLang="en-US" sz="1600" dirty="0"/>
              <a:t>万维网用链接的方法能非常方便地从互联网上的一个站点访问另一个站点，从而主动地按需获取丰富的信息</a:t>
            </a:r>
          </a:p>
        </p:txBody>
      </p:sp>
    </p:spTree>
    <p:custDataLst>
      <p:tags r:id="rId1"/>
    </p:custDataLst>
    <p:extLst>
      <p:ext uri="{BB962C8B-B14F-4D97-AF65-F5344CB8AC3E}">
        <p14:creationId xmlns:p14="http://schemas.microsoft.com/office/powerpoint/2010/main" val="9550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Effect transition="in" filter="dissolve">
                                      <p:cBhvr>
                                        <p:cTn id="7" dur="500"/>
                                        <p:tgtEl>
                                          <p:spTgt spid="10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6">
                                            <p:txEl>
                                              <p:pRg st="1" end="1"/>
                                            </p:txEl>
                                          </p:spTgt>
                                        </p:tgtEl>
                                        <p:attrNameLst>
                                          <p:attrName>style.visibility</p:attrName>
                                        </p:attrNameLst>
                                      </p:cBhvr>
                                      <p:to>
                                        <p:strVal val="visible"/>
                                      </p:to>
                                    </p:set>
                                    <p:animEffect transition="in" filter="dissolve">
                                      <p:cBhvr>
                                        <p:cTn id="10" dur="500"/>
                                        <p:tgtEl>
                                          <p:spTgt spid="10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1000"/>
                                        <p:tgtEl>
                                          <p:spTgt spid="70"/>
                                        </p:tgtEl>
                                      </p:cBhvr>
                                    </p:animEffect>
                                  </p:childTnLst>
                                </p:cTn>
                              </p:par>
                            </p:childTnLst>
                          </p:cTn>
                        </p:par>
                        <p:par>
                          <p:cTn id="16" fill="hold">
                            <p:stCondLst>
                              <p:cond delay="1000"/>
                            </p:stCondLst>
                            <p:childTnLst>
                              <p:par>
                                <p:cTn id="17" presetID="22" presetClass="entr" presetSubtype="8" fill="hold" nodeType="afterEffect">
                                  <p:stCondLst>
                                    <p:cond delay="500"/>
                                  </p:stCondLst>
                                  <p:childTnLst>
                                    <p:set>
                                      <p:cBhvr>
                                        <p:cTn id="18" dur="1" fill="hold">
                                          <p:stCondLst>
                                            <p:cond delay="0"/>
                                          </p:stCondLst>
                                        </p:cTn>
                                        <p:tgtEl>
                                          <p:spTgt spid="76"/>
                                        </p:tgtEl>
                                        <p:attrNameLst>
                                          <p:attrName>style.visibility</p:attrName>
                                        </p:attrNameLst>
                                      </p:cBhvr>
                                      <p:to>
                                        <p:strVal val="visible"/>
                                      </p:to>
                                    </p:set>
                                    <p:animEffect transition="in" filter="wipe(left)">
                                      <p:cBhvr>
                                        <p:cTn id="19" dur="1000"/>
                                        <p:tgtEl>
                                          <p:spTgt spid="76"/>
                                        </p:tgtEl>
                                      </p:cBhvr>
                                    </p:animEffect>
                                  </p:childTnLst>
                                </p:cTn>
                              </p:par>
                            </p:childTnLst>
                          </p:cTn>
                        </p:par>
                        <p:par>
                          <p:cTn id="20" fill="hold">
                            <p:stCondLst>
                              <p:cond delay="2500"/>
                            </p:stCondLst>
                            <p:childTnLst>
                              <p:par>
                                <p:cTn id="21" presetID="22" presetClass="entr" presetSubtype="1" fill="hold" nodeType="afterEffect">
                                  <p:stCondLst>
                                    <p:cond delay="500"/>
                                  </p:stCondLst>
                                  <p:childTnLst>
                                    <p:set>
                                      <p:cBhvr>
                                        <p:cTn id="22" dur="1" fill="hold">
                                          <p:stCondLst>
                                            <p:cond delay="0"/>
                                          </p:stCondLst>
                                        </p:cTn>
                                        <p:tgtEl>
                                          <p:spTgt spid="73"/>
                                        </p:tgtEl>
                                        <p:attrNameLst>
                                          <p:attrName>style.visibility</p:attrName>
                                        </p:attrNameLst>
                                      </p:cBhvr>
                                      <p:to>
                                        <p:strVal val="visible"/>
                                      </p:to>
                                    </p:set>
                                    <p:animEffect transition="in" filter="wipe(up)">
                                      <p:cBhvr>
                                        <p:cTn id="23" dur="1000"/>
                                        <p:tgtEl>
                                          <p:spTgt spid="73"/>
                                        </p:tgtEl>
                                      </p:cBhvr>
                                    </p:animEffect>
                                  </p:childTnLst>
                                </p:cTn>
                              </p:par>
                            </p:childTnLst>
                          </p:cTn>
                        </p:par>
                        <p:par>
                          <p:cTn id="24" fill="hold">
                            <p:stCondLst>
                              <p:cond delay="4000"/>
                            </p:stCondLst>
                            <p:childTnLst>
                              <p:par>
                                <p:cTn id="25" presetID="22" presetClass="entr" presetSubtype="1" fill="hold" nodeType="afterEffect">
                                  <p:stCondLst>
                                    <p:cond delay="500"/>
                                  </p:stCondLst>
                                  <p:childTnLst>
                                    <p:set>
                                      <p:cBhvr>
                                        <p:cTn id="26" dur="1" fill="hold">
                                          <p:stCondLst>
                                            <p:cond delay="0"/>
                                          </p:stCondLst>
                                        </p:cTn>
                                        <p:tgtEl>
                                          <p:spTgt spid="85"/>
                                        </p:tgtEl>
                                        <p:attrNameLst>
                                          <p:attrName>style.visibility</p:attrName>
                                        </p:attrNameLst>
                                      </p:cBhvr>
                                      <p:to>
                                        <p:strVal val="visible"/>
                                      </p:to>
                                    </p:set>
                                    <p:animEffect transition="in" filter="wipe(up)">
                                      <p:cBhvr>
                                        <p:cTn id="27" dur="1000"/>
                                        <p:tgtEl>
                                          <p:spTgt spid="85"/>
                                        </p:tgtEl>
                                      </p:cBhvr>
                                    </p:animEffect>
                                  </p:childTnLst>
                                </p:cTn>
                              </p:par>
                            </p:childTnLst>
                          </p:cTn>
                        </p:par>
                        <p:par>
                          <p:cTn id="28" fill="hold">
                            <p:stCondLst>
                              <p:cond delay="5500"/>
                            </p:stCondLst>
                            <p:childTnLst>
                              <p:par>
                                <p:cTn id="29" presetID="22" presetClass="entr" presetSubtype="4" fill="hold" nodeType="afterEffect">
                                  <p:stCondLst>
                                    <p:cond delay="500"/>
                                  </p:stCondLst>
                                  <p:childTnLst>
                                    <p:set>
                                      <p:cBhvr>
                                        <p:cTn id="30" dur="1" fill="hold">
                                          <p:stCondLst>
                                            <p:cond delay="0"/>
                                          </p:stCondLst>
                                        </p:cTn>
                                        <p:tgtEl>
                                          <p:spTgt spid="82"/>
                                        </p:tgtEl>
                                        <p:attrNameLst>
                                          <p:attrName>style.visibility</p:attrName>
                                        </p:attrNameLst>
                                      </p:cBhvr>
                                      <p:to>
                                        <p:strVal val="visible"/>
                                      </p:to>
                                    </p:set>
                                    <p:animEffect transition="in" filter="wipe(down)">
                                      <p:cBhvr>
                                        <p:cTn id="31" dur="1000"/>
                                        <p:tgtEl>
                                          <p:spTgt spid="82"/>
                                        </p:tgtEl>
                                      </p:cBhvr>
                                    </p:animEffect>
                                  </p:childTnLst>
                                </p:cTn>
                              </p:par>
                            </p:childTnLst>
                          </p:cTn>
                        </p:par>
                        <p:par>
                          <p:cTn id="32" fill="hold">
                            <p:stCondLst>
                              <p:cond delay="7000"/>
                            </p:stCondLst>
                            <p:childTnLst>
                              <p:par>
                                <p:cTn id="33" presetID="22" presetClass="entr" presetSubtype="8" fill="hold" nodeType="afterEffect">
                                  <p:stCondLst>
                                    <p:cond delay="500"/>
                                  </p:stCondLst>
                                  <p:childTnLst>
                                    <p:set>
                                      <p:cBhvr>
                                        <p:cTn id="34" dur="1" fill="hold">
                                          <p:stCondLst>
                                            <p:cond delay="0"/>
                                          </p:stCondLst>
                                        </p:cTn>
                                        <p:tgtEl>
                                          <p:spTgt spid="79"/>
                                        </p:tgtEl>
                                        <p:attrNameLst>
                                          <p:attrName>style.visibility</p:attrName>
                                        </p:attrNameLst>
                                      </p:cBhvr>
                                      <p:to>
                                        <p:strVal val="visible"/>
                                      </p:to>
                                    </p:set>
                                    <p:animEffect transition="in" filter="wipe(left)">
                                      <p:cBhvr>
                                        <p:cTn id="3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信息检索</a:t>
            </a:r>
          </a:p>
        </p:txBody>
      </p:sp>
      <p:sp>
        <p:nvSpPr>
          <p:cNvPr id="3" name="内容占位符 2"/>
          <p:cNvSpPr>
            <a:spLocks noGrp="1"/>
          </p:cNvSpPr>
          <p:nvPr>
            <p:ph idx="1"/>
          </p:nvPr>
        </p:nvSpPr>
        <p:spPr>
          <a:xfrm>
            <a:off x="457200" y="1444979"/>
            <a:ext cx="8229600" cy="5260620"/>
          </a:xfrm>
        </p:spPr>
        <p:txBody>
          <a:bodyPr/>
          <a:lstStyle/>
          <a:p>
            <a:r>
              <a:rPr lang="zh-CN" altLang="en-US" dirty="0"/>
              <a:t>搜索引擎 </a:t>
            </a:r>
            <a:r>
              <a:rPr lang="en-US" altLang="zh-CN" dirty="0"/>
              <a:t>(search engine)</a:t>
            </a:r>
            <a:endParaRPr lang="zh-CN" altLang="en-US" dirty="0"/>
          </a:p>
          <a:p>
            <a:pPr lvl="1">
              <a:lnSpc>
                <a:spcPct val="150000"/>
              </a:lnSpc>
            </a:pPr>
            <a:r>
              <a:rPr lang="zh-CN" altLang="en-US" sz="1800" dirty="0"/>
              <a:t>在</a:t>
            </a:r>
            <a:r>
              <a:rPr lang="en-US" altLang="zh-CN" sz="1800" dirty="0"/>
              <a:t>Web</a:t>
            </a:r>
            <a:r>
              <a:rPr lang="zh-CN" altLang="en-US" sz="1800" dirty="0"/>
              <a:t>中对信息进行搜索</a:t>
            </a:r>
            <a:endParaRPr lang="en-US" altLang="zh-CN" sz="1800" dirty="0"/>
          </a:p>
          <a:p>
            <a:pPr lvl="1">
              <a:lnSpc>
                <a:spcPct val="150000"/>
              </a:lnSpc>
            </a:pPr>
            <a:r>
              <a:rPr lang="zh-CN" altLang="en-US" sz="1800" dirty="0"/>
              <a:t>主要的两类</a:t>
            </a:r>
            <a:endParaRPr lang="en-US" altLang="zh-CN" sz="1800" dirty="0"/>
          </a:p>
          <a:p>
            <a:pPr lvl="2">
              <a:lnSpc>
                <a:spcPct val="150000"/>
              </a:lnSpc>
            </a:pPr>
            <a:r>
              <a:rPr lang="zh-CN" altLang="en-US" dirty="0"/>
              <a:t>全文检索搜索引擎</a:t>
            </a:r>
          </a:p>
          <a:p>
            <a:pPr lvl="2">
              <a:lnSpc>
                <a:spcPct val="150000"/>
              </a:lnSpc>
            </a:pPr>
            <a:r>
              <a:rPr lang="zh-CN" altLang="en-US" dirty="0"/>
              <a:t>分类目录搜索引擎</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40</a:t>
            </a:fld>
            <a:endParaRPr lang="zh-CN" altLang="en-US" dirty="0"/>
          </a:p>
        </p:txBody>
      </p:sp>
    </p:spTree>
    <p:custDataLst>
      <p:tags r:id="rId1"/>
    </p:custDataLst>
    <p:extLst>
      <p:ext uri="{BB962C8B-B14F-4D97-AF65-F5344CB8AC3E}">
        <p14:creationId xmlns:p14="http://schemas.microsoft.com/office/powerpoint/2010/main" val="278311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信息检索</a:t>
            </a:r>
          </a:p>
        </p:txBody>
      </p:sp>
      <p:sp>
        <p:nvSpPr>
          <p:cNvPr id="3" name="内容占位符 2"/>
          <p:cNvSpPr>
            <a:spLocks noGrp="1"/>
          </p:cNvSpPr>
          <p:nvPr>
            <p:ph idx="1"/>
          </p:nvPr>
        </p:nvSpPr>
        <p:spPr>
          <a:xfrm>
            <a:off x="457200" y="1444979"/>
            <a:ext cx="8229600" cy="5260620"/>
          </a:xfrm>
        </p:spPr>
        <p:txBody>
          <a:bodyPr/>
          <a:lstStyle/>
          <a:p>
            <a:r>
              <a:rPr lang="zh-CN" altLang="en-US" dirty="0"/>
              <a:t>全文检索搜索引擎</a:t>
            </a:r>
          </a:p>
          <a:p>
            <a:pPr lvl="1">
              <a:lnSpc>
                <a:spcPct val="150000"/>
              </a:lnSpc>
            </a:pPr>
            <a:r>
              <a:rPr lang="zh-CN" altLang="en-US" sz="1800"/>
              <a:t>通过</a:t>
            </a:r>
            <a:r>
              <a:rPr lang="zh-CN" altLang="en-US" sz="1800" dirty="0"/>
              <a:t>搜索软件到互联网上的各网站收集信息，找到一个网站后可以从这个网站再链接到另一个网站，然后按照一定的规则建立一个很大的在线数据库供用户查询</a:t>
            </a:r>
          </a:p>
          <a:p>
            <a:pPr lvl="1">
              <a:lnSpc>
                <a:spcPct val="150000"/>
              </a:lnSpc>
            </a:pPr>
            <a:r>
              <a:rPr lang="zh-CN" altLang="en-US" sz="1800" dirty="0"/>
              <a:t>用户在查询时只要输入关键词，就从已经建立的索引数据库上进行查询（并不是实时地在互联网上检索到的信息）的</a:t>
            </a:r>
            <a:r>
              <a:rPr lang="en-US" altLang="zh-CN" sz="1800" dirty="0"/>
              <a:t>URL</a:t>
            </a:r>
          </a:p>
          <a:p>
            <a:pPr lvl="1">
              <a:lnSpc>
                <a:spcPct val="150000"/>
              </a:lnSpc>
            </a:pPr>
            <a:r>
              <a:rPr lang="zh-CN" altLang="en-US" sz="1800" dirty="0"/>
              <a:t>如：</a:t>
            </a:r>
            <a:r>
              <a:rPr lang="en-US" altLang="zh-CN" sz="1800" dirty="0"/>
              <a:t>google</a:t>
            </a:r>
            <a:r>
              <a:rPr lang="zh-CN" altLang="en-US" sz="1800" dirty="0"/>
              <a:t>、百度、</a:t>
            </a:r>
            <a:r>
              <a:rPr lang="en-US" altLang="zh-CN" sz="1800" dirty="0" err="1"/>
              <a:t>bing</a:t>
            </a:r>
            <a:endParaRPr lang="en-US" altLang="zh-CN" sz="1800" dirty="0"/>
          </a:p>
          <a:p>
            <a:pPr marL="779406" lvl="2" indent="0">
              <a:lnSpc>
                <a:spcPct val="150000"/>
              </a:lnSpc>
              <a:buNone/>
            </a:pPr>
            <a:endParaRPr lang="en-US" altLang="zh-CN" sz="16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41</a:t>
            </a:fld>
            <a:endParaRPr lang="zh-CN" altLang="en-US" dirty="0"/>
          </a:p>
        </p:txBody>
      </p:sp>
    </p:spTree>
    <p:custDataLst>
      <p:tags r:id="rId1"/>
    </p:custDataLst>
    <p:extLst>
      <p:ext uri="{BB962C8B-B14F-4D97-AF65-F5344CB8AC3E}">
        <p14:creationId xmlns:p14="http://schemas.microsoft.com/office/powerpoint/2010/main" val="334653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a:t>
            </a:r>
            <a:r>
              <a:rPr lang="zh-CN" altLang="en-US" dirty="0"/>
              <a:t>信息检索</a:t>
            </a:r>
          </a:p>
        </p:txBody>
      </p:sp>
      <p:sp>
        <p:nvSpPr>
          <p:cNvPr id="3" name="内容占位符 2"/>
          <p:cNvSpPr>
            <a:spLocks noGrp="1"/>
          </p:cNvSpPr>
          <p:nvPr>
            <p:ph idx="1"/>
          </p:nvPr>
        </p:nvSpPr>
        <p:spPr>
          <a:xfrm>
            <a:off x="457200" y="1444979"/>
            <a:ext cx="8229600" cy="5260620"/>
          </a:xfrm>
        </p:spPr>
        <p:txBody>
          <a:bodyPr/>
          <a:lstStyle/>
          <a:p>
            <a:r>
              <a:rPr lang="zh-CN" altLang="en-US" dirty="0"/>
              <a:t>分类目录搜索引擎</a:t>
            </a:r>
          </a:p>
          <a:p>
            <a:pPr lvl="1">
              <a:lnSpc>
                <a:spcPct val="150000"/>
              </a:lnSpc>
            </a:pPr>
            <a:r>
              <a:rPr lang="zh-CN" altLang="en-US" sz="1800" dirty="0"/>
              <a:t>不采集网站的任何信息，而是利用各网站向搜索引擎提交的网站信息时填写的关键词和网站描述等信息，经过人工审核编辑后，如果认为符合网站登录的条件，则输入到分类目录的数据库中，供网上用户查询</a:t>
            </a:r>
            <a:endParaRPr lang="en-US" altLang="zh-CN" sz="1800" dirty="0"/>
          </a:p>
          <a:p>
            <a:pPr lvl="1">
              <a:lnSpc>
                <a:spcPct val="150000"/>
              </a:lnSpc>
            </a:pPr>
            <a:r>
              <a:rPr lang="zh-CN" altLang="en-US" sz="1800"/>
              <a:t>垂直搜索，如：分类查询、行业查询</a:t>
            </a: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42</a:t>
            </a:fld>
            <a:endParaRPr lang="zh-CN" altLang="en-US" dirty="0"/>
          </a:p>
        </p:txBody>
      </p:sp>
    </p:spTree>
    <p:custDataLst>
      <p:tags r:id="rId1"/>
    </p:custDataLst>
    <p:extLst>
      <p:ext uri="{BB962C8B-B14F-4D97-AF65-F5344CB8AC3E}">
        <p14:creationId xmlns:p14="http://schemas.microsoft.com/office/powerpoint/2010/main" val="31588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43</a:t>
            </a:fld>
            <a:endParaRPr lang="zh-CN" altLang="en-US" dirty="0"/>
          </a:p>
        </p:txBody>
      </p:sp>
      <p:sp>
        <p:nvSpPr>
          <p:cNvPr id="8" name="Text Box 7"/>
          <p:cNvSpPr txBox="1">
            <a:spLocks noChangeArrowheads="1"/>
          </p:cNvSpPr>
          <p:nvPr/>
        </p:nvSpPr>
        <p:spPr bwMode="auto">
          <a:xfrm>
            <a:off x="1397726" y="2084840"/>
            <a:ext cx="341811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Any </a:t>
            </a:r>
          </a:p>
          <a:p>
            <a:pPr>
              <a:spcBef>
                <a:spcPct val="20000"/>
              </a:spcBef>
              <a:buFont typeface="Wingdings" panose="05000000000000000000" pitchFamily="2" charset="2"/>
              <a:buNone/>
            </a:pPr>
            <a:r>
              <a:rPr lang="en-US" altLang="zh-CN"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rPr>
              <a:t>Questions</a:t>
            </a:r>
            <a:endParaRPr lang="zh-CN" altLang="en-US" sz="4800" b="1" i="1" dirty="0">
              <a:solidFill>
                <a:srgbClr val="69008E"/>
              </a:solidFill>
              <a:effectLst>
                <a:outerShdw blurRad="38100" dist="38100" dir="2700000" algn="tl">
                  <a:srgbClr val="000000">
                    <a:alpha val="43137"/>
                  </a:srgbClr>
                </a:outerShdw>
              </a:effectLst>
              <a:latin typeface="Comic Sans MS" panose="030F0702030302020204" pitchFamily="66" charset="0"/>
              <a:ea typeface="方正舒体" panose="02010601030101010101" pitchFamily="2" charset="-122"/>
            </a:endParaRPr>
          </a:p>
        </p:txBody>
      </p:sp>
      <p:sp>
        <p:nvSpPr>
          <p:cNvPr id="10" name="Text Box 7"/>
          <p:cNvSpPr txBox="1">
            <a:spLocks noChangeArrowheads="1"/>
          </p:cNvSpPr>
          <p:nvPr/>
        </p:nvSpPr>
        <p:spPr bwMode="auto">
          <a:xfrm>
            <a:off x="3518257" y="4850361"/>
            <a:ext cx="17678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zh-CN" altLang="en-US" sz="4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谢谢！</a:t>
            </a:r>
          </a:p>
        </p:txBody>
      </p:sp>
      <p:pic>
        <p:nvPicPr>
          <p:cNvPr id="11" name="图片 1" descr="问号32.jpg"/>
          <p:cNvPicPr>
            <a:picLocks noGrp="1" noChangeAspect="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4917620" y="1054865"/>
            <a:ext cx="2597876" cy="346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39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9" presetClass="entr" presetSubtype="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万维网概述</a:t>
            </a:r>
          </a:p>
        </p:txBody>
      </p:sp>
      <p:sp>
        <p:nvSpPr>
          <p:cNvPr id="3" name="内容占位符 2"/>
          <p:cNvSpPr>
            <a:spLocks noGrp="1"/>
          </p:cNvSpPr>
          <p:nvPr>
            <p:ph idx="1"/>
          </p:nvPr>
        </p:nvSpPr>
        <p:spPr>
          <a:xfrm>
            <a:off x="457200" y="1444979"/>
            <a:ext cx="8098971" cy="4720690"/>
          </a:xfrm>
        </p:spPr>
        <p:txBody>
          <a:bodyPr/>
          <a:lstStyle/>
          <a:p>
            <a:r>
              <a:rPr lang="zh-CN" altLang="en-US" dirty="0"/>
              <a:t>万维网是分布式</a:t>
            </a:r>
            <a:r>
              <a:rPr lang="zh-CN" altLang="en-US"/>
              <a:t>超媒体系统，是超文本系统的扩充</a:t>
            </a:r>
          </a:p>
          <a:p>
            <a:pPr lvl="1">
              <a:lnSpc>
                <a:spcPct val="150000"/>
              </a:lnSpc>
            </a:pPr>
            <a:r>
              <a:rPr lang="zh-CN" altLang="en-US" sz="1800"/>
              <a:t>超文本</a:t>
            </a:r>
            <a:r>
              <a:rPr lang="en-US" altLang="zh-CN" sz="1800"/>
              <a:t>(hypertext)</a:t>
            </a:r>
            <a:r>
              <a:rPr lang="zh-CN" altLang="en-US" sz="1800"/>
              <a:t>：万维网的基础，由多个信息源链接成，利用一个链接可使用户找到另一个文档</a:t>
            </a:r>
            <a:endParaRPr lang="en-US" altLang="zh-CN" sz="1800"/>
          </a:p>
          <a:p>
            <a:pPr lvl="2">
              <a:lnSpc>
                <a:spcPct val="150000"/>
              </a:lnSpc>
            </a:pPr>
            <a:r>
              <a:rPr lang="zh-CN" altLang="en-US"/>
              <a:t>这些</a:t>
            </a:r>
            <a:r>
              <a:rPr lang="zh-CN" altLang="en-US" dirty="0"/>
              <a:t>文档可以位于世界上任何一个接在互联网上的超文本系统中</a:t>
            </a:r>
          </a:p>
          <a:p>
            <a:pPr lvl="1">
              <a:lnSpc>
                <a:spcPct val="150000"/>
              </a:lnSpc>
            </a:pPr>
            <a:r>
              <a:rPr lang="zh-CN" altLang="en-US" sz="1800" dirty="0"/>
              <a:t>超媒体</a:t>
            </a:r>
            <a:r>
              <a:rPr lang="en-US" altLang="zh-CN" sz="1800" dirty="0"/>
              <a:t>(hypermedia)</a:t>
            </a:r>
            <a:r>
              <a:rPr lang="zh-CN" altLang="en-US" sz="1800" dirty="0"/>
              <a:t>：与超文本的区别是文档内容不同</a:t>
            </a:r>
            <a:endParaRPr lang="en-US" altLang="zh-CN" sz="1800" dirty="0"/>
          </a:p>
          <a:p>
            <a:pPr lvl="2">
              <a:lnSpc>
                <a:spcPct val="150000"/>
              </a:lnSpc>
            </a:pPr>
            <a:r>
              <a:rPr lang="zh-CN" altLang="en-US" dirty="0"/>
              <a:t>超文本文档仅包含文本信息，而超媒体文档还包含其他表示方式的信息，如图形、图像、声音、动画，甚至活动视频图像</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spTree>
    <p:custDataLst>
      <p:tags r:id="rId1"/>
    </p:custDataLst>
    <p:extLst>
      <p:ext uri="{BB962C8B-B14F-4D97-AF65-F5344CB8AC3E}">
        <p14:creationId xmlns:p14="http://schemas.microsoft.com/office/powerpoint/2010/main" val="172827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万维网概述</a:t>
            </a:r>
          </a:p>
        </p:txBody>
      </p:sp>
      <p:sp>
        <p:nvSpPr>
          <p:cNvPr id="3" name="内容占位符 2"/>
          <p:cNvSpPr>
            <a:spLocks noGrp="1"/>
          </p:cNvSpPr>
          <p:nvPr>
            <p:ph idx="1"/>
          </p:nvPr>
        </p:nvSpPr>
        <p:spPr>
          <a:xfrm>
            <a:off x="457200" y="1444979"/>
            <a:ext cx="8098971" cy="4720690"/>
          </a:xfrm>
        </p:spPr>
        <p:txBody>
          <a:bodyPr/>
          <a:lstStyle/>
          <a:p>
            <a:r>
              <a:rPr lang="zh-CN" altLang="en-US" dirty="0"/>
              <a:t>万维网的工作方式：客户 </a:t>
            </a:r>
            <a:r>
              <a:rPr lang="en-US" altLang="zh-CN" dirty="0"/>
              <a:t>/ </a:t>
            </a:r>
            <a:r>
              <a:rPr lang="zh-CN" altLang="en-US" dirty="0"/>
              <a:t>服务器方式</a:t>
            </a:r>
          </a:p>
          <a:p>
            <a:pPr lvl="1">
              <a:lnSpc>
                <a:spcPct val="150000"/>
              </a:lnSpc>
            </a:pPr>
            <a:r>
              <a:rPr lang="zh-CN" altLang="en-US" sz="1800" dirty="0"/>
              <a:t>客户程序：浏览器</a:t>
            </a:r>
            <a:endParaRPr lang="en-US" altLang="zh-CN" sz="1800" dirty="0"/>
          </a:p>
          <a:p>
            <a:pPr lvl="1">
              <a:lnSpc>
                <a:spcPct val="150000"/>
              </a:lnSpc>
            </a:pPr>
            <a:r>
              <a:rPr lang="zh-CN" altLang="en-US" sz="1800" dirty="0"/>
              <a:t>服务器程序：万维网文档所驻留的计算机运行，这个计算机也称为万维网 </a:t>
            </a:r>
            <a:r>
              <a:rPr lang="en-US" altLang="zh-CN" sz="1800" dirty="0"/>
              <a:t>(www/web) </a:t>
            </a:r>
            <a:r>
              <a:rPr lang="zh-CN" altLang="en-US" sz="1800" dirty="0"/>
              <a:t>服务器</a:t>
            </a:r>
            <a:endParaRPr lang="en-US" altLang="zh-CN" sz="1800" dirty="0"/>
          </a:p>
          <a:p>
            <a:pPr lvl="1">
              <a:lnSpc>
                <a:spcPct val="150000"/>
              </a:lnSpc>
            </a:pPr>
            <a:r>
              <a:rPr lang="zh-CN" altLang="en-US" sz="1800" dirty="0"/>
              <a:t>客户程序向服务器程序发出请求，服务器程序向客户程序送回客户所要的</a:t>
            </a:r>
            <a:r>
              <a:rPr lang="en-US" altLang="zh-CN" sz="1800" dirty="0"/>
              <a:t>web</a:t>
            </a:r>
            <a:r>
              <a:rPr lang="zh-CN" altLang="en-US" sz="1800" dirty="0"/>
              <a:t>文档</a:t>
            </a:r>
          </a:p>
          <a:p>
            <a:pPr lvl="2">
              <a:lnSpc>
                <a:spcPct val="150000"/>
              </a:lnSpc>
            </a:pPr>
            <a:r>
              <a:rPr lang="zh-CN" altLang="en-US" sz="1600" dirty="0"/>
              <a:t>在一个客户程序主窗口上显示出的</a:t>
            </a:r>
            <a:r>
              <a:rPr lang="en-US" altLang="zh-CN" sz="1600" dirty="0"/>
              <a:t>web</a:t>
            </a:r>
            <a:r>
              <a:rPr lang="zh-CN" altLang="en-US" sz="1600" dirty="0"/>
              <a:t>文档称为页面 </a:t>
            </a:r>
            <a:r>
              <a:rPr lang="en-US" altLang="zh-CN" sz="1600" dirty="0"/>
              <a:t>(page)</a:t>
            </a:r>
          </a:p>
          <a:p>
            <a:pPr lvl="1">
              <a:lnSpc>
                <a:spcPct val="150000"/>
              </a:lnSpc>
            </a:pP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spTree>
    <p:custDataLst>
      <p:tags r:id="rId1"/>
    </p:custDataLst>
    <p:extLst>
      <p:ext uri="{BB962C8B-B14F-4D97-AF65-F5344CB8AC3E}">
        <p14:creationId xmlns:p14="http://schemas.microsoft.com/office/powerpoint/2010/main" val="255792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dissolv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万维网概述</a:t>
            </a:r>
          </a:p>
        </p:txBody>
      </p:sp>
      <p:sp>
        <p:nvSpPr>
          <p:cNvPr id="3" name="内容占位符 2"/>
          <p:cNvSpPr>
            <a:spLocks noGrp="1"/>
          </p:cNvSpPr>
          <p:nvPr>
            <p:ph idx="1"/>
          </p:nvPr>
        </p:nvSpPr>
        <p:spPr>
          <a:xfrm>
            <a:off x="457200" y="1444979"/>
            <a:ext cx="8229600" cy="5260620"/>
          </a:xfrm>
        </p:spPr>
        <p:txBody>
          <a:bodyPr/>
          <a:lstStyle/>
          <a:p>
            <a:r>
              <a:rPr lang="zh-CN" altLang="en-US" dirty="0"/>
              <a:t>万维网需解决的问题</a:t>
            </a:r>
          </a:p>
          <a:p>
            <a:pPr lvl="1">
              <a:lnSpc>
                <a:spcPct val="150000"/>
              </a:lnSpc>
            </a:pPr>
            <a:r>
              <a:rPr lang="zh-CN" altLang="en-US" sz="1800" dirty="0"/>
              <a:t>怎样标志分布在整个互联网上的万维网文档</a:t>
            </a:r>
            <a:r>
              <a:rPr lang="en-US" altLang="zh-CN" sz="1800" dirty="0"/>
              <a:t>?</a:t>
            </a:r>
          </a:p>
          <a:p>
            <a:pPr lvl="2">
              <a:lnSpc>
                <a:spcPct val="150000"/>
              </a:lnSpc>
            </a:pPr>
            <a:r>
              <a:rPr lang="zh-CN" altLang="en-US" sz="1600" dirty="0"/>
              <a:t>使用</a:t>
            </a:r>
            <a:r>
              <a:rPr lang="zh-CN" altLang="en-US" sz="1600" dirty="0">
                <a:solidFill>
                  <a:srgbClr val="FF0000"/>
                </a:solidFill>
              </a:rPr>
              <a:t>统一资源定位符 </a:t>
            </a:r>
            <a:r>
              <a:rPr lang="en-US" altLang="zh-CN" sz="1600" dirty="0">
                <a:solidFill>
                  <a:srgbClr val="FF0000"/>
                </a:solidFill>
              </a:rPr>
              <a:t>URL </a:t>
            </a:r>
            <a:r>
              <a:rPr lang="en-US" altLang="zh-CN" sz="1600" dirty="0"/>
              <a:t>(Uniform Resource Locator) </a:t>
            </a:r>
            <a:r>
              <a:rPr lang="zh-CN" altLang="en-US" sz="1600" dirty="0"/>
              <a:t>唯一标识</a:t>
            </a:r>
            <a:r>
              <a:rPr lang="en-US" altLang="zh-CN" sz="1600" dirty="0"/>
              <a:t>Web</a:t>
            </a:r>
            <a:r>
              <a:rPr lang="zh-CN" altLang="en-US" sz="1600" dirty="0"/>
              <a:t>上的各种文档</a:t>
            </a:r>
            <a:endParaRPr lang="en-US" altLang="zh-CN" sz="1600" dirty="0"/>
          </a:p>
          <a:p>
            <a:pPr lvl="1">
              <a:lnSpc>
                <a:spcPct val="150000"/>
              </a:lnSpc>
            </a:pPr>
            <a:r>
              <a:rPr lang="zh-CN" altLang="en-US" sz="1800" dirty="0"/>
              <a:t>用何协议实现万维网上各种超链的链接</a:t>
            </a:r>
            <a:r>
              <a:rPr lang="en-US" altLang="zh-CN" sz="1800" dirty="0"/>
              <a:t>?</a:t>
            </a:r>
          </a:p>
          <a:p>
            <a:pPr lvl="2">
              <a:lnSpc>
                <a:spcPct val="150000"/>
              </a:lnSpc>
            </a:pPr>
            <a:r>
              <a:rPr lang="zh-CN" altLang="en-US" sz="1600" dirty="0"/>
              <a:t>基于</a:t>
            </a:r>
            <a:r>
              <a:rPr lang="zh-CN" altLang="en-US" sz="1600" dirty="0">
                <a:solidFill>
                  <a:srgbClr val="FF0000"/>
                </a:solidFill>
              </a:rPr>
              <a:t>超文本传送协议 </a:t>
            </a:r>
            <a:r>
              <a:rPr lang="en-US" altLang="zh-CN" sz="1600" dirty="0">
                <a:solidFill>
                  <a:srgbClr val="FF0000"/>
                </a:solidFill>
              </a:rPr>
              <a:t>HTTP</a:t>
            </a:r>
            <a:r>
              <a:rPr lang="en-US" altLang="zh-CN" sz="1600" dirty="0"/>
              <a:t> (</a:t>
            </a:r>
            <a:r>
              <a:rPr lang="en-US" altLang="zh-CN" sz="1600" dirty="0" err="1"/>
              <a:t>HyperText</a:t>
            </a:r>
            <a:r>
              <a:rPr lang="en-US" altLang="zh-CN" sz="1600" dirty="0"/>
              <a:t> Transfer Protocol)</a:t>
            </a:r>
            <a:r>
              <a:rPr lang="zh-CN" altLang="en-US" sz="1600" dirty="0"/>
              <a:t>实现</a:t>
            </a:r>
            <a:r>
              <a:rPr lang="en-US" altLang="zh-CN" sz="1600" dirty="0"/>
              <a:t>Web</a:t>
            </a:r>
            <a:r>
              <a:rPr lang="zh-CN" altLang="en-US" sz="1600" dirty="0"/>
              <a:t>客户程序与服务器程序之间的交互</a:t>
            </a:r>
            <a:endParaRPr lang="en-US" altLang="zh-CN" sz="1600" dirty="0"/>
          </a:p>
          <a:p>
            <a:pPr lvl="1">
              <a:lnSpc>
                <a:spcPct val="150000"/>
              </a:lnSpc>
            </a:pPr>
            <a:r>
              <a:rPr lang="zh-CN" altLang="en-US" sz="1800" dirty="0"/>
              <a:t>怎样使各种万维网文档都能在互联网上的各种计算机上显示出来，同时使用户清楚地知道在什么地方存在着超链</a:t>
            </a:r>
            <a:r>
              <a:rPr lang="en-US" altLang="zh-CN" sz="1800" dirty="0"/>
              <a:t>?</a:t>
            </a:r>
          </a:p>
          <a:p>
            <a:pPr lvl="2">
              <a:lnSpc>
                <a:spcPct val="150000"/>
              </a:lnSpc>
            </a:pPr>
            <a:r>
              <a:rPr lang="zh-CN" altLang="en-US" sz="1600" dirty="0"/>
              <a:t>使用</a:t>
            </a:r>
            <a:r>
              <a:rPr lang="zh-CN" altLang="en-US" sz="1600" dirty="0">
                <a:solidFill>
                  <a:srgbClr val="FF0000"/>
                </a:solidFill>
              </a:rPr>
              <a:t>超文本标记语言 </a:t>
            </a:r>
            <a:r>
              <a:rPr lang="en-US" altLang="zh-CN" sz="1600" dirty="0">
                <a:solidFill>
                  <a:srgbClr val="FF0000"/>
                </a:solidFill>
              </a:rPr>
              <a:t>HTML </a:t>
            </a:r>
            <a:r>
              <a:rPr lang="en-US" altLang="zh-CN" sz="1600" dirty="0"/>
              <a:t>(</a:t>
            </a:r>
            <a:r>
              <a:rPr lang="en-US" altLang="zh-CN" sz="1600" dirty="0" err="1"/>
              <a:t>HyperText</a:t>
            </a:r>
            <a:r>
              <a:rPr lang="en-US" altLang="zh-CN" sz="1600" dirty="0"/>
              <a:t> Markup Language) </a:t>
            </a:r>
          </a:p>
          <a:p>
            <a:pPr lvl="1">
              <a:lnSpc>
                <a:spcPct val="150000"/>
              </a:lnSpc>
            </a:pPr>
            <a:r>
              <a:rPr lang="zh-CN" altLang="en-US" sz="1800" dirty="0"/>
              <a:t>怎样使用户能够很方便地找到所需的信息</a:t>
            </a:r>
            <a:r>
              <a:rPr lang="en-US" altLang="zh-CN" sz="1800" dirty="0"/>
              <a:t>?</a:t>
            </a:r>
          </a:p>
          <a:p>
            <a:pPr lvl="2">
              <a:lnSpc>
                <a:spcPct val="150000"/>
              </a:lnSpc>
            </a:pPr>
            <a:r>
              <a:rPr lang="zh-CN" altLang="en-US" sz="1600" dirty="0">
                <a:solidFill>
                  <a:srgbClr val="FF0000"/>
                </a:solidFill>
              </a:rPr>
              <a:t>搜索引擎</a:t>
            </a:r>
            <a:endParaRPr lang="en-US" altLang="zh-CN" sz="1600" dirty="0">
              <a:solidFill>
                <a:srgbClr val="FF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spTree>
    <p:custDataLst>
      <p:tags r:id="rId1"/>
    </p:custDataLst>
    <p:extLst>
      <p:ext uri="{BB962C8B-B14F-4D97-AF65-F5344CB8AC3E}">
        <p14:creationId xmlns:p14="http://schemas.microsoft.com/office/powerpoint/2010/main" val="171466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ssolv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dissolv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left)">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统一资源定位符</a:t>
            </a:r>
            <a:r>
              <a:rPr lang="en-US" altLang="zh-CN" dirty="0"/>
              <a:t>URL</a:t>
            </a:r>
            <a:endParaRPr lang="zh-CN" altLang="en-US" dirty="0"/>
          </a:p>
        </p:txBody>
      </p:sp>
      <p:sp>
        <p:nvSpPr>
          <p:cNvPr id="3" name="内容占位符 2"/>
          <p:cNvSpPr>
            <a:spLocks noGrp="1"/>
          </p:cNvSpPr>
          <p:nvPr>
            <p:ph idx="1"/>
          </p:nvPr>
        </p:nvSpPr>
        <p:spPr>
          <a:xfrm>
            <a:off x="457200" y="1444979"/>
            <a:ext cx="8098971" cy="4720690"/>
          </a:xfrm>
        </p:spPr>
        <p:txBody>
          <a:bodyPr/>
          <a:lstStyle/>
          <a:p>
            <a:r>
              <a:rPr lang="zh-CN" altLang="en-US" dirty="0"/>
              <a:t>统一资源定位符 </a:t>
            </a:r>
            <a:r>
              <a:rPr lang="en-US" altLang="zh-CN" dirty="0"/>
              <a:t>URL (Uniform Resource Locator)</a:t>
            </a:r>
            <a:endParaRPr lang="zh-CN" altLang="en-US" dirty="0"/>
          </a:p>
          <a:p>
            <a:pPr lvl="1">
              <a:lnSpc>
                <a:spcPct val="150000"/>
              </a:lnSpc>
            </a:pPr>
            <a:r>
              <a:rPr lang="zh-CN" altLang="en-US" sz="1800" dirty="0"/>
              <a:t>是对资源的位置和访问方法的一种简洁描述</a:t>
            </a:r>
            <a:endParaRPr lang="en-US" altLang="zh-CN" sz="1800" dirty="0"/>
          </a:p>
          <a:p>
            <a:pPr lvl="2">
              <a:lnSpc>
                <a:spcPct val="150000"/>
              </a:lnSpc>
            </a:pPr>
            <a:r>
              <a:rPr lang="zh-CN" altLang="en-US" sz="1600" dirty="0"/>
              <a:t>给资源的位置提供一种抽象的识别方法，并用这种方法给资源定位</a:t>
            </a:r>
            <a:endParaRPr lang="en-US" altLang="zh-CN" sz="1600" dirty="0"/>
          </a:p>
          <a:p>
            <a:pPr lvl="2">
              <a:lnSpc>
                <a:spcPct val="150000"/>
              </a:lnSpc>
            </a:pPr>
            <a:r>
              <a:rPr lang="zh-CN" altLang="en-US" sz="1600" dirty="0"/>
              <a:t>只要能够对资源定位，系统就可以对资源进行各种操作，如存取、更新、替换和查找其属性</a:t>
            </a:r>
          </a:p>
          <a:p>
            <a:pPr lvl="1">
              <a:lnSpc>
                <a:spcPct val="150000"/>
              </a:lnSpc>
            </a:pPr>
            <a:r>
              <a:rPr lang="en-US" altLang="zh-CN" sz="1800" dirty="0"/>
              <a:t>URL </a:t>
            </a:r>
            <a:r>
              <a:rPr lang="zh-CN" altLang="en-US" sz="1800" dirty="0"/>
              <a:t>相当于一个文件名在网络范围的扩展</a:t>
            </a:r>
            <a:endParaRPr lang="en-US" altLang="zh-CN" sz="1800" dirty="0"/>
          </a:p>
          <a:p>
            <a:pPr lvl="2">
              <a:lnSpc>
                <a:spcPct val="150000"/>
              </a:lnSpc>
            </a:pPr>
            <a:r>
              <a:rPr lang="zh-CN" altLang="en-US" sz="1600" dirty="0"/>
              <a:t>因此 </a:t>
            </a:r>
            <a:r>
              <a:rPr lang="en-US" altLang="zh-CN" sz="1600" dirty="0"/>
              <a:t>URL </a:t>
            </a:r>
            <a:r>
              <a:rPr lang="zh-CN" altLang="en-US" sz="1600" dirty="0"/>
              <a:t>是与互联网相连的机器上的任何可访问对象的一个指针 </a:t>
            </a:r>
            <a:endParaRPr lang="en-US" altLang="zh-CN" sz="1600" dirty="0"/>
          </a:p>
          <a:p>
            <a:pPr lvl="1">
              <a:lnSpc>
                <a:spcPct val="150000"/>
              </a:lnSpc>
            </a:pPr>
            <a:endParaRPr lang="en-US" altLang="zh-CN"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spTree>
    <p:custDataLst>
      <p:tags r:id="rId1"/>
    </p:custDataLst>
    <p:extLst>
      <p:ext uri="{BB962C8B-B14F-4D97-AF65-F5344CB8AC3E}">
        <p14:creationId xmlns:p14="http://schemas.microsoft.com/office/powerpoint/2010/main" val="40981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统一资源定位符</a:t>
            </a:r>
            <a:r>
              <a:rPr lang="en-US" altLang="zh-CN" dirty="0"/>
              <a:t>URL</a:t>
            </a:r>
            <a:endParaRPr lang="zh-CN" altLang="en-US" dirty="0"/>
          </a:p>
        </p:txBody>
      </p:sp>
      <p:sp>
        <p:nvSpPr>
          <p:cNvPr id="3" name="内容占位符 2"/>
          <p:cNvSpPr>
            <a:spLocks noGrp="1"/>
          </p:cNvSpPr>
          <p:nvPr>
            <p:ph idx="1"/>
          </p:nvPr>
        </p:nvSpPr>
        <p:spPr>
          <a:xfrm>
            <a:off x="457200" y="1444979"/>
            <a:ext cx="8098971" cy="2016678"/>
          </a:xfrm>
        </p:spPr>
        <p:txBody>
          <a:bodyPr/>
          <a:lstStyle/>
          <a:p>
            <a:r>
              <a:rPr lang="en-US" altLang="zh-CN" dirty="0"/>
              <a:t>URL</a:t>
            </a:r>
            <a:r>
              <a:rPr lang="zh-CN" altLang="en-US" dirty="0"/>
              <a:t>的格式</a:t>
            </a:r>
            <a:r>
              <a:rPr lang="en-US" altLang="zh-CN" dirty="0"/>
              <a:t> </a:t>
            </a:r>
            <a:endParaRPr lang="zh-CN" altLang="en-US" dirty="0"/>
          </a:p>
          <a:p>
            <a:pPr lvl="1">
              <a:lnSpc>
                <a:spcPct val="150000"/>
              </a:lnSpc>
            </a:pPr>
            <a:r>
              <a:rPr lang="zh-CN" altLang="en-US" sz="1800" dirty="0"/>
              <a:t>由以冒号隔开的两部分组成</a:t>
            </a:r>
          </a:p>
          <a:p>
            <a:pPr lvl="2">
              <a:lnSpc>
                <a:spcPct val="150000"/>
              </a:lnSpc>
            </a:pPr>
            <a:r>
              <a:rPr lang="en-US" altLang="zh-CN" sz="1600" dirty="0"/>
              <a:t>URL </a:t>
            </a:r>
            <a:r>
              <a:rPr lang="zh-CN" altLang="en-US" sz="1600" dirty="0"/>
              <a:t>字符对大小写没有要求</a:t>
            </a:r>
          </a:p>
          <a:p>
            <a:pPr lvl="2">
              <a:lnSpc>
                <a:spcPct val="150000"/>
              </a:lnSpc>
            </a:pPr>
            <a:r>
              <a:rPr lang="zh-CN" altLang="en-US" sz="1600" dirty="0"/>
              <a:t>例：</a:t>
            </a:r>
            <a:r>
              <a:rPr lang="en-US" altLang="zh-CN" sz="1600" dirty="0"/>
              <a:t>http://www.ict.ac.cn/jssgk/jssjj/</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
        <p:nvSpPr>
          <p:cNvPr id="12" name="Text Box 25"/>
          <p:cNvSpPr txBox="1">
            <a:spLocks noChangeArrowheads="1"/>
          </p:cNvSpPr>
          <p:nvPr/>
        </p:nvSpPr>
        <p:spPr bwMode="auto">
          <a:xfrm>
            <a:off x="1234214" y="3480028"/>
            <a:ext cx="5257800" cy="648997"/>
          </a:xfrm>
          <a:prstGeom prst="rect">
            <a:avLst/>
          </a:prstGeom>
          <a:solidFill>
            <a:schemeClr val="accent6">
              <a:lumMod val="40000"/>
              <a:lumOff val="60000"/>
            </a:schemeClr>
          </a:solidFill>
          <a:ln w="9525">
            <a:noFill/>
            <a:miter lim="800000"/>
            <a:headEnd/>
            <a:tailEnd/>
          </a:ln>
          <a:effectLst/>
        </p:spPr>
        <p:txBody>
          <a:bodyPr tIns="108000" bIns="108000">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fontAlgn="base">
              <a:spcBef>
                <a:spcPct val="0"/>
              </a:spcBef>
              <a:spcAft>
                <a:spcPct val="0"/>
              </a:spcAft>
            </a:pPr>
            <a:r>
              <a:rPr lang="en-US" altLang="zh-CN" sz="2800" b="1">
                <a:latin typeface="Calibri" panose="020F0502020204030204" pitchFamily="34" charset="0"/>
                <a:ea typeface="华文楷体" panose="02010600040101010101" pitchFamily="2" charset="-122"/>
              </a:rPr>
              <a:t>&lt;</a:t>
            </a:r>
            <a:r>
              <a:rPr lang="zh-CN" altLang="en-US" sz="2800" b="1">
                <a:latin typeface="Calibri" panose="020F0502020204030204" pitchFamily="34" charset="0"/>
                <a:ea typeface="华文楷体" panose="02010600040101010101" pitchFamily="2" charset="-122"/>
              </a:rPr>
              <a:t>协议</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主机</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端口</a:t>
            </a:r>
            <a:r>
              <a:rPr lang="en-US" altLang="zh-CN" sz="2800" b="1">
                <a:latin typeface="Calibri" panose="020F0502020204030204" pitchFamily="34" charset="0"/>
                <a:ea typeface="华文楷体" panose="02010600040101010101" pitchFamily="2" charset="-122"/>
              </a:rPr>
              <a:t>&gt;/&lt;</a:t>
            </a:r>
            <a:r>
              <a:rPr lang="zh-CN" altLang="en-US" sz="2800" b="1">
                <a:latin typeface="Calibri" panose="020F0502020204030204" pitchFamily="34" charset="0"/>
                <a:ea typeface="华文楷体" panose="02010600040101010101" pitchFamily="2" charset="-122"/>
              </a:rPr>
              <a:t>路径</a:t>
            </a:r>
            <a:r>
              <a:rPr lang="en-US" altLang="zh-CN" sz="2800" b="1">
                <a:latin typeface="Calibri" panose="020F0502020204030204" pitchFamily="34" charset="0"/>
                <a:ea typeface="华文楷体" panose="02010600040101010101" pitchFamily="2" charset="-122"/>
              </a:rPr>
              <a:t>&gt; </a:t>
            </a:r>
          </a:p>
        </p:txBody>
      </p:sp>
      <p:sp>
        <p:nvSpPr>
          <p:cNvPr id="14" name="Line 26"/>
          <p:cNvSpPr>
            <a:spLocks noChangeShapeType="1"/>
          </p:cNvSpPr>
          <p:nvPr/>
        </p:nvSpPr>
        <p:spPr bwMode="auto">
          <a:xfrm>
            <a:off x="1405574" y="4086660"/>
            <a:ext cx="1042987"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5" name="Freeform 27"/>
          <p:cNvSpPr>
            <a:spLocks/>
          </p:cNvSpPr>
          <p:nvPr/>
        </p:nvSpPr>
        <p:spPr bwMode="auto">
          <a:xfrm>
            <a:off x="1837374" y="4086660"/>
            <a:ext cx="611187" cy="1086232"/>
          </a:xfrm>
          <a:custGeom>
            <a:avLst/>
            <a:gdLst>
              <a:gd name="T0" fmla="*/ 0 w 771"/>
              <a:gd name="T1" fmla="*/ 0 h 726"/>
              <a:gd name="T2" fmla="*/ 0 w 771"/>
              <a:gd name="T3" fmla="*/ 726 h 726"/>
              <a:gd name="T4" fmla="*/ 12 w 771"/>
              <a:gd name="T5" fmla="*/ 726 h 726"/>
              <a:gd name="T6" fmla="*/ 0 60000 65536"/>
              <a:gd name="T7" fmla="*/ 0 60000 65536"/>
              <a:gd name="T8" fmla="*/ 0 60000 65536"/>
            </a:gdLst>
            <a:ahLst/>
            <a:cxnLst>
              <a:cxn ang="T6">
                <a:pos x="T0" y="T1"/>
              </a:cxn>
              <a:cxn ang="T7">
                <a:pos x="T2" y="T3"/>
              </a:cxn>
              <a:cxn ang="T8">
                <a:pos x="T4" y="T5"/>
              </a:cxn>
            </a:cxnLst>
            <a:rect l="0" t="0" r="r" b="b"/>
            <a:pathLst>
              <a:path w="771" h="726">
                <a:moveTo>
                  <a:pt x="0" y="0"/>
                </a:moveTo>
                <a:lnTo>
                  <a:pt x="0" y="726"/>
                </a:lnTo>
                <a:lnTo>
                  <a:pt x="771" y="726"/>
                </a:lnTo>
              </a:path>
            </a:pathLst>
          </a:custGeom>
          <a:noFill/>
          <a:ln w="38100" cmpd="sng">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6" name="AutoShape 28"/>
          <p:cNvSpPr>
            <a:spLocks/>
          </p:cNvSpPr>
          <p:nvPr/>
        </p:nvSpPr>
        <p:spPr bwMode="auto">
          <a:xfrm>
            <a:off x="2530249" y="4508340"/>
            <a:ext cx="130175" cy="1329104"/>
          </a:xfrm>
          <a:prstGeom prst="leftBrace">
            <a:avLst>
              <a:gd name="adj1" fmla="val 92175"/>
              <a:gd name="adj2" fmla="val 50000"/>
            </a:avLst>
          </a:prstGeom>
          <a:noFill/>
          <a:ln w="28575">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215" b="1">
              <a:solidFill>
                <a:srgbClr val="000099"/>
              </a:solidFill>
              <a:latin typeface="Tahoma" pitchFamily="34" charset="0"/>
              <a:ea typeface="宋体" charset="-122"/>
            </a:endParaRPr>
          </a:p>
        </p:txBody>
      </p:sp>
      <p:sp>
        <p:nvSpPr>
          <p:cNvPr id="17" name="Text Box 29"/>
          <p:cNvSpPr txBox="1">
            <a:spLocks noChangeArrowheads="1"/>
          </p:cNvSpPr>
          <p:nvPr/>
        </p:nvSpPr>
        <p:spPr bwMode="auto">
          <a:xfrm>
            <a:off x="2697054" y="4456638"/>
            <a:ext cx="3619261" cy="1432508"/>
          </a:xfrm>
          <a:prstGeom prst="rect">
            <a:avLst/>
          </a:prstGeom>
          <a:solidFill>
            <a:schemeClr val="accent5">
              <a:lumMod val="50000"/>
            </a:schemeClr>
          </a:solidFill>
          <a:ln>
            <a:noFill/>
          </a:ln>
          <a:effec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fontAlgn="base">
              <a:lnSpc>
                <a:spcPct val="150000"/>
              </a:lnSpc>
              <a:spcBef>
                <a:spcPct val="0"/>
              </a:spcBef>
              <a:spcAft>
                <a:spcPct val="0"/>
              </a:spcAft>
            </a:pPr>
            <a:r>
              <a:rPr lang="en-US" altLang="zh-CN" sz="2000" b="1" dirty="0">
                <a:solidFill>
                  <a:schemeClr val="bg1"/>
                </a:solidFill>
                <a:latin typeface="Calibri" panose="020F0502020204030204" pitchFamily="34" charset="0"/>
                <a:ea typeface="华文楷体" panose="02010600040101010101" pitchFamily="2" charset="-122"/>
              </a:rPr>
              <a:t>ftp —— </a:t>
            </a:r>
            <a:r>
              <a:rPr lang="zh-CN" altLang="en-US" sz="2000" b="1" dirty="0">
                <a:solidFill>
                  <a:schemeClr val="bg1"/>
                </a:solidFill>
                <a:latin typeface="Calibri" panose="020F0502020204030204" pitchFamily="34" charset="0"/>
                <a:ea typeface="华文楷体" panose="02010600040101010101" pitchFamily="2" charset="-122"/>
              </a:rPr>
              <a:t>文件传送协议 </a:t>
            </a:r>
            <a:r>
              <a:rPr lang="en-US" altLang="zh-CN" sz="2000" b="1" dirty="0">
                <a:solidFill>
                  <a:schemeClr val="bg1"/>
                </a:solidFill>
                <a:latin typeface="Calibri" panose="020F0502020204030204" pitchFamily="34" charset="0"/>
                <a:ea typeface="华文楷体" panose="02010600040101010101" pitchFamily="2" charset="-122"/>
              </a:rPr>
              <a:t>FTP</a:t>
            </a:r>
          </a:p>
          <a:p>
            <a:pPr fontAlgn="base">
              <a:lnSpc>
                <a:spcPct val="150000"/>
              </a:lnSpc>
              <a:spcBef>
                <a:spcPct val="0"/>
              </a:spcBef>
              <a:spcAft>
                <a:spcPct val="0"/>
              </a:spcAft>
            </a:pPr>
            <a:r>
              <a:rPr lang="en-US" altLang="zh-CN" sz="2000" b="1" dirty="0">
                <a:solidFill>
                  <a:schemeClr val="bg1"/>
                </a:solidFill>
                <a:latin typeface="Calibri" panose="020F0502020204030204" pitchFamily="34" charset="0"/>
                <a:ea typeface="华文楷体" panose="02010600040101010101" pitchFamily="2" charset="-122"/>
              </a:rPr>
              <a:t>http —— </a:t>
            </a:r>
            <a:r>
              <a:rPr lang="zh-CN" altLang="en-US" sz="2000" b="1" dirty="0">
                <a:solidFill>
                  <a:schemeClr val="bg1"/>
                </a:solidFill>
                <a:latin typeface="Calibri" panose="020F0502020204030204" pitchFamily="34" charset="0"/>
                <a:ea typeface="华文楷体" panose="02010600040101010101" pitchFamily="2" charset="-122"/>
              </a:rPr>
              <a:t>超文本传送协议 </a:t>
            </a:r>
            <a:r>
              <a:rPr lang="en-US" altLang="zh-CN" sz="2000" b="1" dirty="0">
                <a:solidFill>
                  <a:schemeClr val="bg1"/>
                </a:solidFill>
                <a:latin typeface="Calibri" panose="020F0502020204030204" pitchFamily="34" charset="0"/>
                <a:ea typeface="华文楷体" panose="02010600040101010101" pitchFamily="2" charset="-122"/>
              </a:rPr>
              <a:t>HTTP</a:t>
            </a:r>
          </a:p>
          <a:p>
            <a:pPr fontAlgn="base">
              <a:lnSpc>
                <a:spcPct val="150000"/>
              </a:lnSpc>
              <a:spcBef>
                <a:spcPct val="0"/>
              </a:spcBef>
              <a:spcAft>
                <a:spcPct val="0"/>
              </a:spcAft>
            </a:pPr>
            <a:r>
              <a:rPr lang="en-US" altLang="zh-CN" sz="2000" b="1" dirty="0">
                <a:solidFill>
                  <a:schemeClr val="bg1"/>
                </a:solidFill>
                <a:latin typeface="Calibri" panose="020F0502020204030204" pitchFamily="34" charset="0"/>
                <a:ea typeface="华文楷体" panose="02010600040101010101" pitchFamily="2" charset="-122"/>
              </a:rPr>
              <a:t>News —— USENET </a:t>
            </a:r>
            <a:r>
              <a:rPr lang="zh-CN" altLang="en-US" sz="2000" b="1" dirty="0">
                <a:solidFill>
                  <a:schemeClr val="bg1"/>
                </a:solidFill>
                <a:latin typeface="Calibri" panose="020F0502020204030204" pitchFamily="34" charset="0"/>
                <a:ea typeface="华文楷体" panose="02010600040101010101" pitchFamily="2" charset="-122"/>
              </a:rPr>
              <a:t>新闻</a:t>
            </a:r>
          </a:p>
        </p:txBody>
      </p:sp>
    </p:spTree>
    <p:custDataLst>
      <p:tags r:id="rId1"/>
    </p:custDataLst>
    <p:extLst>
      <p:ext uri="{BB962C8B-B14F-4D97-AF65-F5344CB8AC3E}">
        <p14:creationId xmlns:p14="http://schemas.microsoft.com/office/powerpoint/2010/main" val="188737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dissolv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up)">
                                      <p:cBhvr>
                                        <p:cTn id="33" dur="500"/>
                                        <p:tgtEl>
                                          <p:spTgt spid="1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6|14.8"/>
</p:tagLst>
</file>

<file path=ppt/tags/tag10.xml><?xml version="1.0" encoding="utf-8"?>
<p:tagLst xmlns:a="http://schemas.openxmlformats.org/drawingml/2006/main" xmlns:r="http://schemas.openxmlformats.org/officeDocument/2006/relationships" xmlns:p="http://schemas.openxmlformats.org/presentationml/2006/main">
  <p:tag name="TIMING" val="|2.1|49.7"/>
</p:tagLst>
</file>

<file path=ppt/tags/tag11.xml><?xml version="1.0" encoding="utf-8"?>
<p:tagLst xmlns:a="http://schemas.openxmlformats.org/drawingml/2006/main" xmlns:r="http://schemas.openxmlformats.org/officeDocument/2006/relationships" xmlns:p="http://schemas.openxmlformats.org/presentationml/2006/main">
  <p:tag name="TIMING" val="|2.7|58.9|7.2|82.8|98.1"/>
</p:tagLst>
</file>

<file path=ppt/tags/tag12.xml><?xml version="1.0" encoding="utf-8"?>
<p:tagLst xmlns:a="http://schemas.openxmlformats.org/drawingml/2006/main" xmlns:r="http://schemas.openxmlformats.org/officeDocument/2006/relationships" xmlns:p="http://schemas.openxmlformats.org/presentationml/2006/main">
  <p:tag name="TIMING" val="|161.7"/>
</p:tagLst>
</file>

<file path=ppt/tags/tag13.xml><?xml version="1.0" encoding="utf-8"?>
<p:tagLst xmlns:a="http://schemas.openxmlformats.org/drawingml/2006/main" xmlns:r="http://schemas.openxmlformats.org/officeDocument/2006/relationships" xmlns:p="http://schemas.openxmlformats.org/presentationml/2006/main">
  <p:tag name="TIMING" val="|21.6|86.3"/>
</p:tagLst>
</file>

<file path=ppt/tags/tag14.xml><?xml version="1.0" encoding="utf-8"?>
<p:tagLst xmlns:a="http://schemas.openxmlformats.org/drawingml/2006/main" xmlns:r="http://schemas.openxmlformats.org/officeDocument/2006/relationships" xmlns:p="http://schemas.openxmlformats.org/presentationml/2006/main">
  <p:tag name="TIMING" val="|7.8"/>
</p:tagLst>
</file>

<file path=ppt/tags/tag15.xml><?xml version="1.0" encoding="utf-8"?>
<p:tagLst xmlns:a="http://schemas.openxmlformats.org/drawingml/2006/main" xmlns:r="http://schemas.openxmlformats.org/officeDocument/2006/relationships" xmlns:p="http://schemas.openxmlformats.org/presentationml/2006/main">
  <p:tag name="TIMING" val="|31.4|8.3|11.8"/>
</p:tagLst>
</file>

<file path=ppt/tags/tag16.xml><?xml version="1.0" encoding="utf-8"?>
<p:tagLst xmlns:a="http://schemas.openxmlformats.org/drawingml/2006/main" xmlns:r="http://schemas.openxmlformats.org/officeDocument/2006/relationships" xmlns:p="http://schemas.openxmlformats.org/presentationml/2006/main">
  <p:tag name="TIMING" val="|3|2.4|7.8|6.7|5.9|4.9"/>
</p:tagLst>
</file>

<file path=ppt/tags/tag17.xml><?xml version="1.0" encoding="utf-8"?>
<p:tagLst xmlns:a="http://schemas.openxmlformats.org/drawingml/2006/main" xmlns:r="http://schemas.openxmlformats.org/officeDocument/2006/relationships" xmlns:p="http://schemas.openxmlformats.org/presentationml/2006/main">
  <p:tag name="TIMING" val="|1|2.5|7.6|10.7|1.5"/>
</p:tagLst>
</file>

<file path=ppt/tags/tag18.xml><?xml version="1.0" encoding="utf-8"?>
<p:tagLst xmlns:a="http://schemas.openxmlformats.org/drawingml/2006/main" xmlns:r="http://schemas.openxmlformats.org/officeDocument/2006/relationships" xmlns:p="http://schemas.openxmlformats.org/presentationml/2006/main">
  <p:tag name="TIMING" val="|11.2|32.8|21.5|62.8|49"/>
</p:tagLst>
</file>

<file path=ppt/tags/tag19.xml><?xml version="1.0" encoding="utf-8"?>
<p:tagLst xmlns:a="http://schemas.openxmlformats.org/drawingml/2006/main" xmlns:r="http://schemas.openxmlformats.org/officeDocument/2006/relationships" xmlns:p="http://schemas.openxmlformats.org/presentationml/2006/main">
  <p:tag name="TIMING" val="|36.3|40.5|35.5"/>
</p:tagLst>
</file>

<file path=ppt/tags/tag2.xml><?xml version="1.0" encoding="utf-8"?>
<p:tagLst xmlns:a="http://schemas.openxmlformats.org/drawingml/2006/main" xmlns:r="http://schemas.openxmlformats.org/officeDocument/2006/relationships" xmlns:p="http://schemas.openxmlformats.org/presentationml/2006/main">
  <p:tag name="TIMING" val="|76.5"/>
</p:tagLst>
</file>

<file path=ppt/tags/tag20.xml><?xml version="1.0" encoding="utf-8"?>
<p:tagLst xmlns:a="http://schemas.openxmlformats.org/drawingml/2006/main" xmlns:r="http://schemas.openxmlformats.org/officeDocument/2006/relationships" xmlns:p="http://schemas.openxmlformats.org/presentationml/2006/main">
  <p:tag name="TIMING" val="|13.6|4|2.7|5.7|2.7|6.4|5.8|1.3|2.9|2.6|2.7|87.1"/>
</p:tagLst>
</file>

<file path=ppt/tags/tag21.xml><?xml version="1.0" encoding="utf-8"?>
<p:tagLst xmlns:a="http://schemas.openxmlformats.org/drawingml/2006/main" xmlns:r="http://schemas.openxmlformats.org/officeDocument/2006/relationships" xmlns:p="http://schemas.openxmlformats.org/presentationml/2006/main">
  <p:tag name="TIMING" val="|9.1|2.2|2.1|5.6|54.8"/>
</p:tagLst>
</file>

<file path=ppt/tags/tag22.xml><?xml version="1.0" encoding="utf-8"?>
<p:tagLst xmlns:a="http://schemas.openxmlformats.org/drawingml/2006/main" xmlns:r="http://schemas.openxmlformats.org/officeDocument/2006/relationships" xmlns:p="http://schemas.openxmlformats.org/presentationml/2006/main">
  <p:tag name="TIMING" val="|9|8.2"/>
</p:tagLst>
</file>

<file path=ppt/tags/tag23.xml><?xml version="1.0" encoding="utf-8"?>
<p:tagLst xmlns:a="http://schemas.openxmlformats.org/drawingml/2006/main" xmlns:r="http://schemas.openxmlformats.org/officeDocument/2006/relationships" xmlns:p="http://schemas.openxmlformats.org/presentationml/2006/main">
  <p:tag name="TIMING" val="|5.6|51.4|157.5"/>
</p:tagLst>
</file>

<file path=ppt/tags/tag24.xml><?xml version="1.0" encoding="utf-8"?>
<p:tagLst xmlns:a="http://schemas.openxmlformats.org/drawingml/2006/main" xmlns:r="http://schemas.openxmlformats.org/officeDocument/2006/relationships" xmlns:p="http://schemas.openxmlformats.org/presentationml/2006/main">
  <p:tag name="TIMING" val="|3.3|3|98.6"/>
</p:tagLst>
</file>

<file path=ppt/tags/tag3.xml><?xml version="1.0" encoding="utf-8"?>
<p:tagLst xmlns:a="http://schemas.openxmlformats.org/drawingml/2006/main" xmlns:r="http://schemas.openxmlformats.org/officeDocument/2006/relationships" xmlns:p="http://schemas.openxmlformats.org/presentationml/2006/main">
  <p:tag name="TIMING" val="|34.5|39.7"/>
</p:tagLst>
</file>

<file path=ppt/tags/tag4.xml><?xml version="1.0" encoding="utf-8"?>
<p:tagLst xmlns:a="http://schemas.openxmlformats.org/drawingml/2006/main" xmlns:r="http://schemas.openxmlformats.org/officeDocument/2006/relationships" xmlns:p="http://schemas.openxmlformats.org/presentationml/2006/main">
  <p:tag name="TIMING" val="|28.8|8|42.7"/>
</p:tagLst>
</file>

<file path=ppt/tags/tag5.xml><?xml version="1.0" encoding="utf-8"?>
<p:tagLst xmlns:a="http://schemas.openxmlformats.org/drawingml/2006/main" xmlns:r="http://schemas.openxmlformats.org/officeDocument/2006/relationships" xmlns:p="http://schemas.openxmlformats.org/presentationml/2006/main">
  <p:tag name="TIMING" val="|21|77.4|42.4|115.8|94.9|50.2|17.3|39.7"/>
</p:tagLst>
</file>

<file path=ppt/tags/tag6.xml><?xml version="1.0" encoding="utf-8"?>
<p:tagLst xmlns:a="http://schemas.openxmlformats.org/drawingml/2006/main" xmlns:r="http://schemas.openxmlformats.org/officeDocument/2006/relationships" xmlns:p="http://schemas.openxmlformats.org/presentationml/2006/main">
  <p:tag name="TIMING" val="|7.6|54.9"/>
</p:tagLst>
</file>

<file path=ppt/tags/tag7.xml><?xml version="1.0" encoding="utf-8"?>
<p:tagLst xmlns:a="http://schemas.openxmlformats.org/drawingml/2006/main" xmlns:r="http://schemas.openxmlformats.org/officeDocument/2006/relationships" xmlns:p="http://schemas.openxmlformats.org/presentationml/2006/main">
  <p:tag name="TIMING" val="|4|4.6|14.4"/>
</p:tagLst>
</file>

<file path=ppt/tags/tag8.xml><?xml version="1.0" encoding="utf-8"?>
<p:tagLst xmlns:a="http://schemas.openxmlformats.org/drawingml/2006/main" xmlns:r="http://schemas.openxmlformats.org/officeDocument/2006/relationships" xmlns:p="http://schemas.openxmlformats.org/presentationml/2006/main">
  <p:tag name="TIMING" val="|15.6|2.6|26.3|41.8"/>
</p:tagLst>
</file>

<file path=ppt/tags/tag9.xml><?xml version="1.0" encoding="utf-8"?>
<p:tagLst xmlns:a="http://schemas.openxmlformats.org/drawingml/2006/main" xmlns:r="http://schemas.openxmlformats.org/officeDocument/2006/relationships" xmlns:p="http://schemas.openxmlformats.org/presentationml/2006/main">
  <p:tag name="TIMING" val="|48.9|16.9|72.9|2.6|10.8|18.7|1.3|12.1|8.5|20.2|4.2"/>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38639</TotalTime>
  <Words>3153</Words>
  <Application>Microsoft Office PowerPoint</Application>
  <PresentationFormat>全屏显示(4:3)</PresentationFormat>
  <Paragraphs>647</Paragraphs>
  <Slides>43</Slides>
  <Notes>42</Notes>
  <HiddenSlides>0</HiddenSlides>
  <MMClips>0</MMClips>
  <ScaleCrop>false</ScaleCrop>
  <HeadingPairs>
    <vt:vector size="8" baseType="variant">
      <vt:variant>
        <vt:lpstr>已用的字体</vt:lpstr>
      </vt:variant>
      <vt:variant>
        <vt:i4>11</vt:i4>
      </vt:variant>
      <vt:variant>
        <vt:lpstr>主题</vt:lpstr>
      </vt:variant>
      <vt:variant>
        <vt:i4>5</vt:i4>
      </vt:variant>
      <vt:variant>
        <vt:lpstr>嵌入 OLE 服务器</vt:lpstr>
      </vt:variant>
      <vt:variant>
        <vt:i4>2</vt:i4>
      </vt:variant>
      <vt:variant>
        <vt:lpstr>幻灯片标题</vt:lpstr>
      </vt:variant>
      <vt:variant>
        <vt:i4>43</vt:i4>
      </vt:variant>
    </vt:vector>
  </HeadingPairs>
  <TitlesOfParts>
    <vt:vector size="61" baseType="lpstr">
      <vt:lpstr>黑体</vt:lpstr>
      <vt:lpstr>华文新魏</vt:lpstr>
      <vt:lpstr>Arial</vt:lpstr>
      <vt:lpstr>Arial Black</vt:lpstr>
      <vt:lpstr>Calibri</vt:lpstr>
      <vt:lpstr>Comic Sans MS</vt:lpstr>
      <vt:lpstr>Courier New</vt:lpstr>
      <vt:lpstr>Tahoma</vt:lpstr>
      <vt:lpstr>Times New Roman</vt:lpstr>
      <vt:lpstr>Wingdings</vt:lpstr>
      <vt:lpstr>Wingdings 3</vt:lpstr>
      <vt:lpstr>Pixel</vt:lpstr>
      <vt:lpstr>自定义设计方案</vt:lpstr>
      <vt:lpstr>3_自定义设计方案</vt:lpstr>
      <vt:lpstr>4_自定义设计方案</vt:lpstr>
      <vt:lpstr>9_自定义设计方案</vt:lpstr>
      <vt:lpstr>VISIO</vt:lpstr>
      <vt:lpstr>Visio</vt:lpstr>
      <vt:lpstr>第六章 网络应用（2）  </vt:lpstr>
      <vt:lpstr>提纲</vt:lpstr>
      <vt:lpstr>万维网概述</vt:lpstr>
      <vt:lpstr>万维网概述</vt:lpstr>
      <vt:lpstr>万维网概述</vt:lpstr>
      <vt:lpstr>万维网概述</vt:lpstr>
      <vt:lpstr>万维网概述</vt:lpstr>
      <vt:lpstr>统一资源定位符URL</vt:lpstr>
      <vt:lpstr>统一资源定位符URL</vt:lpstr>
      <vt:lpstr>统一资源定位符URL</vt:lpstr>
      <vt:lpstr>统一资源定位符URL</vt:lpstr>
      <vt:lpstr>统一资源定位符URL</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超文本传送协议 HTTP </vt:lpstr>
      <vt:lpstr>Web文档</vt:lpstr>
      <vt:lpstr>Web文档</vt:lpstr>
      <vt:lpstr>Web文档</vt:lpstr>
      <vt:lpstr>Web信息检索</vt:lpstr>
      <vt:lpstr>Web信息检索</vt:lpstr>
      <vt:lpstr>Web信息检索</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Leslie Tang</cp:lastModifiedBy>
  <cp:revision>1915</cp:revision>
  <dcterms:created xsi:type="dcterms:W3CDTF">2017-02-02T15:53:23Z</dcterms:created>
  <dcterms:modified xsi:type="dcterms:W3CDTF">2022-06-27T15:31:17Z</dcterms:modified>
</cp:coreProperties>
</file>