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0.xml" ContentType="application/vnd.openxmlformats-officedocument.presentationml.tags+xml"/>
  <Override PartName="/ppt/notesSlides/notesSlide25.xml" ContentType="application/vnd.openxmlformats-officedocument.presentationml.notesSlide+xml"/>
  <Override PartName="/ppt/tags/tag21.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2.xml" ContentType="application/vnd.openxmlformats-officedocument.presentationml.tags+xml"/>
  <Override PartName="/ppt/notesSlides/notesSlide28.xml" ContentType="application/vnd.openxmlformats-officedocument.presentationml.notesSlide+xml"/>
  <Override PartName="/ppt/tags/tag23.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711" r:id="rId3"/>
    <p:sldMasterId id="2147483736" r:id="rId4"/>
    <p:sldMasterId id="2147483865" r:id="rId5"/>
    <p:sldMasterId id="2147483930" r:id="rId6"/>
    <p:sldMasterId id="2147483942" r:id="rId7"/>
  </p:sldMasterIdLst>
  <p:notesMasterIdLst>
    <p:notesMasterId r:id="rId41"/>
  </p:notesMasterIdLst>
  <p:sldIdLst>
    <p:sldId id="620" r:id="rId8"/>
    <p:sldId id="465" r:id="rId9"/>
    <p:sldId id="468" r:id="rId10"/>
    <p:sldId id="570" r:id="rId11"/>
    <p:sldId id="571" r:id="rId12"/>
    <p:sldId id="572" r:id="rId13"/>
    <p:sldId id="573" r:id="rId14"/>
    <p:sldId id="574" r:id="rId15"/>
    <p:sldId id="581" r:id="rId16"/>
    <p:sldId id="582" r:id="rId17"/>
    <p:sldId id="583" r:id="rId18"/>
    <p:sldId id="587" r:id="rId19"/>
    <p:sldId id="588" r:id="rId20"/>
    <p:sldId id="589" r:id="rId21"/>
    <p:sldId id="590" r:id="rId22"/>
    <p:sldId id="592" r:id="rId23"/>
    <p:sldId id="593" r:id="rId24"/>
    <p:sldId id="614" r:id="rId25"/>
    <p:sldId id="615" r:id="rId26"/>
    <p:sldId id="616" r:id="rId27"/>
    <p:sldId id="617" r:id="rId28"/>
    <p:sldId id="618" r:id="rId29"/>
    <p:sldId id="748" r:id="rId30"/>
    <p:sldId id="749" r:id="rId31"/>
    <p:sldId id="622" r:id="rId32"/>
    <p:sldId id="623" r:id="rId33"/>
    <p:sldId id="624" r:id="rId34"/>
    <p:sldId id="625" r:id="rId35"/>
    <p:sldId id="631" r:id="rId36"/>
    <p:sldId id="633" r:id="rId37"/>
    <p:sldId id="632" r:id="rId38"/>
    <p:sldId id="634" r:id="rId39"/>
    <p:sldId id="747"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33CC"/>
    <a:srgbClr val="D5D5FF"/>
    <a:srgbClr val="B3B3FF"/>
    <a:srgbClr val="CC0099"/>
    <a:srgbClr val="990099"/>
    <a:srgbClr val="4B7000"/>
    <a:srgbClr val="334C00"/>
    <a:srgbClr val="E7FFB7"/>
    <a:srgbClr val="7B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0204" autoAdjust="0"/>
  </p:normalViewPr>
  <p:slideViewPr>
    <p:cSldViewPr snapToGrid="0">
      <p:cViewPr varScale="1">
        <p:scale>
          <a:sx n="54" d="100"/>
          <a:sy n="54" d="100"/>
        </p:scale>
        <p:origin x="1664" y="44"/>
      </p:cViewPr>
      <p:guideLst>
        <p:guide orient="horz" pos="2160"/>
        <p:guide pos="2880"/>
      </p:guideLst>
    </p:cSldViewPr>
  </p:slideViewPr>
  <p:outlineViewPr>
    <p:cViewPr>
      <p:scale>
        <a:sx n="33" d="100"/>
        <a:sy n="33" d="100"/>
      </p:scale>
      <p:origin x="0" y="-6084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0" Type="http://schemas.openxmlformats.org/officeDocument/2006/relationships/slide" Target="slides/slide13.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2022/5/31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a:t>
            </a:fld>
            <a:endParaRPr lang="zh-CN" altLang="en-US"/>
          </a:p>
        </p:txBody>
      </p:sp>
    </p:spTree>
    <p:extLst>
      <p:ext uri="{BB962C8B-B14F-4D97-AF65-F5344CB8AC3E}">
        <p14:creationId xmlns:p14="http://schemas.microsoft.com/office/powerpoint/2010/main" val="1715850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10</a:t>
            </a:fld>
            <a:endParaRPr lang="zh-CN" altLang="en-US"/>
          </a:p>
        </p:txBody>
      </p:sp>
    </p:spTree>
    <p:extLst>
      <p:ext uri="{BB962C8B-B14F-4D97-AF65-F5344CB8AC3E}">
        <p14:creationId xmlns:p14="http://schemas.microsoft.com/office/powerpoint/2010/main" val="3794815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11</a:t>
            </a:fld>
            <a:endParaRPr lang="zh-CN" altLang="en-US"/>
          </a:p>
        </p:txBody>
      </p:sp>
    </p:spTree>
    <p:extLst>
      <p:ext uri="{BB962C8B-B14F-4D97-AF65-F5344CB8AC3E}">
        <p14:creationId xmlns:p14="http://schemas.microsoft.com/office/powerpoint/2010/main" val="4127326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12</a:t>
            </a:fld>
            <a:endParaRPr lang="zh-CN" altLang="en-US"/>
          </a:p>
        </p:txBody>
      </p:sp>
    </p:spTree>
    <p:extLst>
      <p:ext uri="{BB962C8B-B14F-4D97-AF65-F5344CB8AC3E}">
        <p14:creationId xmlns:p14="http://schemas.microsoft.com/office/powerpoint/2010/main" val="1211632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13</a:t>
            </a:fld>
            <a:endParaRPr lang="zh-CN" altLang="en-US"/>
          </a:p>
        </p:txBody>
      </p:sp>
    </p:spTree>
    <p:extLst>
      <p:ext uri="{BB962C8B-B14F-4D97-AF65-F5344CB8AC3E}">
        <p14:creationId xmlns:p14="http://schemas.microsoft.com/office/powerpoint/2010/main" val="2331928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14</a:t>
            </a:fld>
            <a:endParaRPr lang="zh-CN" altLang="en-US"/>
          </a:p>
        </p:txBody>
      </p:sp>
    </p:spTree>
    <p:extLst>
      <p:ext uri="{BB962C8B-B14F-4D97-AF65-F5344CB8AC3E}">
        <p14:creationId xmlns:p14="http://schemas.microsoft.com/office/powerpoint/2010/main" val="2236998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15</a:t>
            </a:fld>
            <a:endParaRPr lang="zh-CN" altLang="en-US"/>
          </a:p>
        </p:txBody>
      </p:sp>
    </p:spTree>
    <p:extLst>
      <p:ext uri="{BB962C8B-B14F-4D97-AF65-F5344CB8AC3E}">
        <p14:creationId xmlns:p14="http://schemas.microsoft.com/office/powerpoint/2010/main" val="804392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16</a:t>
            </a:fld>
            <a:endParaRPr lang="zh-CN" altLang="en-US"/>
          </a:p>
        </p:txBody>
      </p:sp>
    </p:spTree>
    <p:extLst>
      <p:ext uri="{BB962C8B-B14F-4D97-AF65-F5344CB8AC3E}">
        <p14:creationId xmlns:p14="http://schemas.microsoft.com/office/powerpoint/2010/main" val="215844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17</a:t>
            </a:fld>
            <a:endParaRPr lang="zh-CN" altLang="en-US"/>
          </a:p>
        </p:txBody>
      </p:sp>
    </p:spTree>
    <p:extLst>
      <p:ext uri="{BB962C8B-B14F-4D97-AF65-F5344CB8AC3E}">
        <p14:creationId xmlns:p14="http://schemas.microsoft.com/office/powerpoint/2010/main" val="1957506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18</a:t>
            </a:fld>
            <a:endParaRPr lang="zh-CN" altLang="en-US"/>
          </a:p>
        </p:txBody>
      </p:sp>
    </p:spTree>
    <p:extLst>
      <p:ext uri="{BB962C8B-B14F-4D97-AF65-F5344CB8AC3E}">
        <p14:creationId xmlns:p14="http://schemas.microsoft.com/office/powerpoint/2010/main" val="1047851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19</a:t>
            </a:fld>
            <a:endParaRPr lang="zh-CN" altLang="en-US"/>
          </a:p>
        </p:txBody>
      </p:sp>
    </p:spTree>
    <p:extLst>
      <p:ext uri="{BB962C8B-B14F-4D97-AF65-F5344CB8AC3E}">
        <p14:creationId xmlns:p14="http://schemas.microsoft.com/office/powerpoint/2010/main" val="3690009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a:t>
            </a:fld>
            <a:endParaRPr lang="zh-CN" altLang="en-US"/>
          </a:p>
        </p:txBody>
      </p:sp>
    </p:spTree>
    <p:extLst>
      <p:ext uri="{BB962C8B-B14F-4D97-AF65-F5344CB8AC3E}">
        <p14:creationId xmlns:p14="http://schemas.microsoft.com/office/powerpoint/2010/main" val="585757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20</a:t>
            </a:fld>
            <a:endParaRPr lang="zh-CN" altLang="en-US"/>
          </a:p>
        </p:txBody>
      </p:sp>
    </p:spTree>
    <p:extLst>
      <p:ext uri="{BB962C8B-B14F-4D97-AF65-F5344CB8AC3E}">
        <p14:creationId xmlns:p14="http://schemas.microsoft.com/office/powerpoint/2010/main" val="3439281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21</a:t>
            </a:fld>
            <a:endParaRPr lang="zh-CN" altLang="en-US"/>
          </a:p>
        </p:txBody>
      </p:sp>
    </p:spTree>
    <p:extLst>
      <p:ext uri="{BB962C8B-B14F-4D97-AF65-F5344CB8AC3E}">
        <p14:creationId xmlns:p14="http://schemas.microsoft.com/office/powerpoint/2010/main" val="2115375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22</a:t>
            </a:fld>
            <a:endParaRPr lang="zh-CN" altLang="en-US"/>
          </a:p>
        </p:txBody>
      </p:sp>
    </p:spTree>
    <p:extLst>
      <p:ext uri="{BB962C8B-B14F-4D97-AF65-F5344CB8AC3E}">
        <p14:creationId xmlns:p14="http://schemas.microsoft.com/office/powerpoint/2010/main" val="540676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8108342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1585336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1462854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4847355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29</a:t>
            </a:fld>
            <a:endParaRPr lang="zh-CN" altLang="en-US"/>
          </a:p>
        </p:txBody>
      </p:sp>
    </p:spTree>
    <p:extLst>
      <p:ext uri="{BB962C8B-B14F-4D97-AF65-F5344CB8AC3E}">
        <p14:creationId xmlns:p14="http://schemas.microsoft.com/office/powerpoint/2010/main" val="4241985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4276339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3205926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a:t>
            </a:fld>
            <a:endParaRPr lang="zh-CN" altLang="en-US"/>
          </a:p>
        </p:txBody>
      </p:sp>
    </p:spTree>
    <p:extLst>
      <p:ext uri="{BB962C8B-B14F-4D97-AF65-F5344CB8AC3E}">
        <p14:creationId xmlns:p14="http://schemas.microsoft.com/office/powerpoint/2010/main" val="1280548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605011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a:t>
            </a:fld>
            <a:endParaRPr lang="zh-CN" altLang="en-US"/>
          </a:p>
        </p:txBody>
      </p:sp>
    </p:spTree>
    <p:extLst>
      <p:ext uri="{BB962C8B-B14F-4D97-AF65-F5344CB8AC3E}">
        <p14:creationId xmlns:p14="http://schemas.microsoft.com/office/powerpoint/2010/main" val="908010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a:t>
            </a:fld>
            <a:endParaRPr lang="zh-CN" altLang="en-US"/>
          </a:p>
        </p:txBody>
      </p:sp>
    </p:spTree>
    <p:extLst>
      <p:ext uri="{BB962C8B-B14F-4D97-AF65-F5344CB8AC3E}">
        <p14:creationId xmlns:p14="http://schemas.microsoft.com/office/powerpoint/2010/main" val="2885793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6</a:t>
            </a:fld>
            <a:endParaRPr lang="zh-CN" altLang="en-US"/>
          </a:p>
        </p:txBody>
      </p:sp>
    </p:spTree>
    <p:extLst>
      <p:ext uri="{BB962C8B-B14F-4D97-AF65-F5344CB8AC3E}">
        <p14:creationId xmlns:p14="http://schemas.microsoft.com/office/powerpoint/2010/main" val="2803173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7</a:t>
            </a:fld>
            <a:endParaRPr lang="zh-CN" altLang="en-US"/>
          </a:p>
        </p:txBody>
      </p:sp>
    </p:spTree>
    <p:extLst>
      <p:ext uri="{BB962C8B-B14F-4D97-AF65-F5344CB8AC3E}">
        <p14:creationId xmlns:p14="http://schemas.microsoft.com/office/powerpoint/2010/main" val="476486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8</a:t>
            </a:fld>
            <a:endParaRPr lang="zh-CN" altLang="en-US"/>
          </a:p>
        </p:txBody>
      </p:sp>
    </p:spTree>
    <p:extLst>
      <p:ext uri="{BB962C8B-B14F-4D97-AF65-F5344CB8AC3E}">
        <p14:creationId xmlns:p14="http://schemas.microsoft.com/office/powerpoint/2010/main" val="1298648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9</a:t>
            </a:fld>
            <a:endParaRPr lang="zh-CN" altLang="en-US"/>
          </a:p>
        </p:txBody>
      </p:sp>
    </p:spTree>
    <p:extLst>
      <p:ext uri="{BB962C8B-B14F-4D97-AF65-F5344CB8AC3E}">
        <p14:creationId xmlns:p14="http://schemas.microsoft.com/office/powerpoint/2010/main" val="1447127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FCC745EF-EC24-43F9-80E4-7372CB14086C}" type="datetime1">
              <a:rPr lang="zh-CN" altLang="en-US" smtClean="0"/>
              <a:pPr/>
              <a:t>2022/5/31</a:t>
            </a:fld>
            <a:endParaRPr lang="zh-CN" altLang="en-US"/>
          </a:p>
        </p:txBody>
      </p:sp>
    </p:spTree>
    <p:extLst>
      <p:ext uri="{BB962C8B-B14F-4D97-AF65-F5344CB8AC3E}">
        <p14:creationId xmlns:p14="http://schemas.microsoft.com/office/powerpoint/2010/main" val="214572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94A9C1D6-B1AC-4107-85F4-0B37E9E54158}" type="datetime1">
              <a:rPr lang="zh-CN" altLang="en-US" smtClean="0"/>
              <a:pPr/>
              <a:t>2022/5/31</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1E08951F-BD81-4828-8548-DCD08FEF7C39}" type="datetime1">
              <a:rPr lang="zh-CN" altLang="en-US" smtClean="0"/>
              <a:pPr/>
              <a:t>2022/5/31</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A5DE57-FDAB-40AC-8925-95B849B3B6DC}"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98AC7F-B4B1-41E3-868D-DBE217AD94C9}"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43E94F-B4F1-4DE1-908D-CEACF8CB8009}"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825F06-B3B4-4655-804C-D394DD67999B}"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4F1F85-50A7-44FC-95BF-43C37294BFC5}"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95FFE-7E6B-44BE-A882-3634B1327DCD}"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A98D21-BAF7-4EF0-8A0C-993EE7955551}"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F66B1-89B0-40CC-94E2-E9D3887B83A3}"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marL="1008000">
              <a:defRPr sz="1800" b="0" baseline="0">
                <a:latin typeface="Calibri" panose="020F0502020204030204" pitchFamily="34" charset="0"/>
                <a:ea typeface="黑体" panose="02010609060101010101" pitchFamily="49" charset="-122"/>
              </a:defRPr>
            </a:lvl3pPr>
            <a:lvl4pPr marL="1296000">
              <a:defRPr sz="1600" b="0" baseline="0">
                <a:latin typeface="Calibri" panose="020F0502020204030204" pitchFamily="34" charset="0"/>
                <a:ea typeface="黑体" panose="02010609060101010101" pitchFamily="49" charset="-122"/>
              </a:defRPr>
            </a:lvl4pPr>
            <a:lvl5pPr marL="1548000">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827911" y="6705599"/>
            <a:ext cx="208843" cy="152401"/>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E1337683-96CB-41A2-BE88-7BF13C1F3C1A}" type="datetime1">
              <a:rPr lang="zh-CN" altLang="en-US" smtClean="0"/>
              <a:pPr/>
              <a:t>2022/5/31</a:t>
            </a:fld>
            <a:endParaRPr lang="zh-CN" altLang="en-US"/>
          </a:p>
        </p:txBody>
      </p:sp>
    </p:spTree>
    <p:extLst>
      <p:ext uri="{BB962C8B-B14F-4D97-AF65-F5344CB8AC3E}">
        <p14:creationId xmlns:p14="http://schemas.microsoft.com/office/powerpoint/2010/main" val="1739401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7B1A90-C562-4D68-86C7-E7441F36241B}"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C4571-7D90-460D-894B-09F7FBD46BDF}"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BDA58-CE66-4C52-9493-113D5A378194}"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C006F8C3-9C32-4B40-86DC-0E711BA02D64}"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85DC2A9D-A769-45C9-BED6-A6F8A36648D5}"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25525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44D4E714-D3F9-44D4-A3DA-3C3C9E0ABB52}"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22328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674586DD-1963-4A27-AD4D-F032308DAC88}"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94387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344D19B-4F08-4375-9B90-FFCD8B1EE9FF}"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1695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42515D-DCBE-426A-A0C2-13DDDEBDF4AC}"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8644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2DC5FE3-7E3F-4154-AD04-C19D8812C7C7}"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879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B89B091-023F-45B1-A7EF-0082478B6218}" type="datetime1">
              <a:rPr lang="zh-CN" altLang="en-US" smtClean="0"/>
              <a:pPr/>
              <a:t>2022/5/31</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470593-83C9-4A98-85F6-3D46126747DB}"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25639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DDA1BE4-536E-493A-82F8-C82B8897096E}"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5662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A9DEC9-49C8-4829-818A-BBF575230E34}"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13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61AE69-686A-44FC-A21C-69B494465EC1}"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5794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3106F5-8A5C-47EE-811E-18B3B28111C3}"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92639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9EFC1FA8-CA50-4D02-8540-2D265FC513D4}" type="datetime1">
              <a:rPr lang="zh-CN" altLang="en-US" smtClean="0">
                <a:solidFill>
                  <a:prstClr val="black">
                    <a:tint val="75000"/>
                  </a:prstClr>
                </a:solidFill>
              </a:rPr>
              <a:pPr/>
              <a:t>2022/5/31</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2755354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4223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00650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54874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96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4C2806A-7225-4D82-B25C-B3111FF3C302}" type="datetime1">
              <a:rPr lang="zh-CN" altLang="en-US" smtClean="0"/>
              <a:pPr/>
              <a:t>2022/5/31</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975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9555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6833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08673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73056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68185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46541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2022/5/31</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777277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a:t>单击此处编辑母版标题样式</a:t>
            </a:r>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27793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876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5C90F08D-750C-4C87-AE2E-AF1E248393D5}" type="datetime1">
              <a:rPr lang="zh-CN" altLang="en-US" smtClean="0"/>
              <a:pPr/>
              <a:t>2022/5/31</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74098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82998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61250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32698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48633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42540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08741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48329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73204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696009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38864F2B-1CE5-4413-A61A-DF21FE09A6BF}" type="datetime1">
              <a:rPr lang="zh-CN" altLang="en-US" smtClean="0"/>
              <a:pPr/>
              <a:t>2022/5/31</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203202" name="Rectangle 2"/>
          <p:cNvSpPr>
            <a:spLocks noGrp="1" noChangeArrowheads="1"/>
          </p:cNvSpPr>
          <p:nvPr>
            <p:ph type="subTitle" idx="1"/>
          </p:nvPr>
        </p:nvSpPr>
        <p:spPr>
          <a:xfrm>
            <a:off x="1042989" y="4038600"/>
            <a:ext cx="7035800" cy="711200"/>
          </a:xfrm>
        </p:spPr>
        <p:txBody>
          <a:bodyPr anchor="b"/>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203206" name="Rectangle 6"/>
          <p:cNvSpPr>
            <a:spLocks noGrp="1" noChangeArrowheads="1"/>
          </p:cNvSpPr>
          <p:nvPr>
            <p:ph type="ctrTitle" sz="quarter"/>
          </p:nvPr>
        </p:nvSpPr>
        <p:spPr>
          <a:xfrm>
            <a:off x="684213" y="1524000"/>
            <a:ext cx="7772400" cy="1143000"/>
          </a:xfrm>
        </p:spPr>
        <p:txBody>
          <a:bodyPr anchor="ctr"/>
          <a:lstStyle>
            <a:lvl1pPr>
              <a:defRPr/>
            </a:lvl1pPr>
          </a:lstStyle>
          <a:p>
            <a:pPr lvl="0"/>
            <a:r>
              <a:rPr lang="zh-CN" altLang="en-US" noProof="0"/>
              <a:t>谈谈天</a:t>
            </a:r>
          </a:p>
        </p:txBody>
      </p:sp>
    </p:spTree>
    <p:extLst>
      <p:ext uri="{BB962C8B-B14F-4D97-AF65-F5344CB8AC3E}">
        <p14:creationId xmlns:p14="http://schemas.microsoft.com/office/powerpoint/2010/main" val="22642627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5880743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740"/>
            <a:ext cx="7886700" cy="2852737"/>
          </a:xfrm>
        </p:spPr>
        <p:txBody>
          <a:bodyPr/>
          <a:lstStyle>
            <a:lvl1pPr>
              <a:defRPr sz="5539"/>
            </a:lvl1pPr>
          </a:lstStyle>
          <a:p>
            <a:r>
              <a:rPr lang="zh-CN" altLang="en-US"/>
              <a:t>单击此处编辑母版标题样式</a:t>
            </a:r>
          </a:p>
        </p:txBody>
      </p:sp>
      <p:sp>
        <p:nvSpPr>
          <p:cNvPr id="3" name="文本占位符 2"/>
          <p:cNvSpPr>
            <a:spLocks noGrp="1"/>
          </p:cNvSpPr>
          <p:nvPr>
            <p:ph type="body" idx="1"/>
          </p:nvPr>
        </p:nvSpPr>
        <p:spPr>
          <a:xfrm>
            <a:off x="623889" y="4589465"/>
            <a:ext cx="7886700" cy="1500187"/>
          </a:xfrm>
        </p:spPr>
        <p:txBody>
          <a:bodyPr/>
          <a:lstStyle>
            <a:lvl1pPr marL="0" indent="0">
              <a:buNone/>
              <a:defRPr sz="2215"/>
            </a:lvl1pPr>
            <a:lvl2pPr marL="422041" indent="0">
              <a:buNone/>
              <a:defRPr sz="1846"/>
            </a:lvl2pPr>
            <a:lvl3pPr marL="844083" indent="0">
              <a:buNone/>
              <a:defRPr sz="1662"/>
            </a:lvl3pPr>
            <a:lvl4pPr marL="1266124" indent="0">
              <a:buNone/>
              <a:defRPr sz="1477"/>
            </a:lvl4pPr>
            <a:lvl5pPr marL="1688165" indent="0">
              <a:buNone/>
              <a:defRPr sz="1477"/>
            </a:lvl5pPr>
            <a:lvl6pPr marL="2110207" indent="0">
              <a:buNone/>
              <a:defRPr sz="1477"/>
            </a:lvl6pPr>
            <a:lvl7pPr marL="2532248" indent="0">
              <a:buNone/>
              <a:defRPr sz="1477"/>
            </a:lvl7pPr>
            <a:lvl8pPr marL="2954289" indent="0">
              <a:buNone/>
              <a:defRPr sz="1477"/>
            </a:lvl8pPr>
            <a:lvl9pPr marL="3376331" indent="0">
              <a:buNone/>
              <a:defRPr sz="1477"/>
            </a:lvl9pPr>
          </a:lstStyle>
          <a:p>
            <a:pPr lvl="0"/>
            <a:r>
              <a:rPr lang="zh-CN" altLang="en-US"/>
              <a:t>编辑母版文本样式</a:t>
            </a:r>
          </a:p>
        </p:txBody>
      </p:sp>
    </p:spTree>
    <p:extLst>
      <p:ext uri="{BB962C8B-B14F-4D97-AF65-F5344CB8AC3E}">
        <p14:creationId xmlns:p14="http://schemas.microsoft.com/office/powerpoint/2010/main" val="326024674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9" y="1125540"/>
            <a:ext cx="4100512" cy="53990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25540"/>
            <a:ext cx="4102100" cy="53990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9177143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9"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410281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7938564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361047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2954"/>
            </a:lvl1pPr>
          </a:lstStyle>
          <a:p>
            <a:r>
              <a:rPr lang="zh-CN" altLang="en-US"/>
              <a:t>单击此处编辑母版标题样式</a:t>
            </a:r>
          </a:p>
        </p:txBody>
      </p:sp>
      <p:sp>
        <p:nvSpPr>
          <p:cNvPr id="3" name="内容占位符 2"/>
          <p:cNvSpPr>
            <a:spLocks noGrp="1"/>
          </p:cNvSpPr>
          <p:nvPr>
            <p:ph idx="1"/>
          </p:nvPr>
        </p:nvSpPr>
        <p:spPr>
          <a:xfrm>
            <a:off x="3887788" y="987427"/>
            <a:ext cx="4629150" cy="4873625"/>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9" y="2057400"/>
            <a:ext cx="2949575" cy="3811588"/>
          </a:xfrm>
        </p:spPr>
        <p:txBody>
          <a:bodyPr/>
          <a:lstStyle>
            <a:lvl1pPr marL="0" indent="0">
              <a:buNone/>
              <a:defRPr sz="1477"/>
            </a:lvl1pPr>
            <a:lvl2pPr marL="422041" indent="0">
              <a:buNone/>
              <a:defRPr sz="1292"/>
            </a:lvl2pPr>
            <a:lvl3pPr marL="844083" indent="0">
              <a:buNone/>
              <a:defRPr sz="1108"/>
            </a:lvl3pPr>
            <a:lvl4pPr marL="1266124" indent="0">
              <a:buNone/>
              <a:defRPr sz="923"/>
            </a:lvl4pPr>
            <a:lvl5pPr marL="1688165" indent="0">
              <a:buNone/>
              <a:defRPr sz="923"/>
            </a:lvl5pPr>
            <a:lvl6pPr marL="2110207" indent="0">
              <a:buNone/>
              <a:defRPr sz="923"/>
            </a:lvl6pPr>
            <a:lvl7pPr marL="2532248" indent="0">
              <a:buNone/>
              <a:defRPr sz="923"/>
            </a:lvl7pPr>
            <a:lvl8pPr marL="2954289" indent="0">
              <a:buNone/>
              <a:defRPr sz="923"/>
            </a:lvl8pPr>
            <a:lvl9pPr marL="3376331" indent="0">
              <a:buNone/>
              <a:defRPr sz="923"/>
            </a:lvl9pPr>
          </a:lstStyle>
          <a:p>
            <a:pPr lvl="0"/>
            <a:r>
              <a:rPr lang="zh-CN" altLang="en-US"/>
              <a:t>编辑母版文本样式</a:t>
            </a:r>
          </a:p>
        </p:txBody>
      </p:sp>
    </p:spTree>
    <p:extLst>
      <p:ext uri="{BB962C8B-B14F-4D97-AF65-F5344CB8AC3E}">
        <p14:creationId xmlns:p14="http://schemas.microsoft.com/office/powerpoint/2010/main" val="168242975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2954"/>
            </a:lvl1pPr>
          </a:lstStyle>
          <a:p>
            <a:r>
              <a:rPr lang="zh-CN" altLang="en-US"/>
              <a:t>单击此处编辑母版标题样式</a:t>
            </a:r>
          </a:p>
        </p:txBody>
      </p:sp>
      <p:sp>
        <p:nvSpPr>
          <p:cNvPr id="3" name="图片占位符 2"/>
          <p:cNvSpPr>
            <a:spLocks noGrp="1"/>
          </p:cNvSpPr>
          <p:nvPr>
            <p:ph type="pic" idx="1"/>
          </p:nvPr>
        </p:nvSpPr>
        <p:spPr>
          <a:xfrm>
            <a:off x="3887788" y="987427"/>
            <a:ext cx="4629150" cy="4873625"/>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477"/>
            </a:lvl1pPr>
            <a:lvl2pPr marL="422041" indent="0">
              <a:buNone/>
              <a:defRPr sz="1292"/>
            </a:lvl2pPr>
            <a:lvl3pPr marL="844083" indent="0">
              <a:buNone/>
              <a:defRPr sz="1108"/>
            </a:lvl3pPr>
            <a:lvl4pPr marL="1266124" indent="0">
              <a:buNone/>
              <a:defRPr sz="923"/>
            </a:lvl4pPr>
            <a:lvl5pPr marL="1688165" indent="0">
              <a:buNone/>
              <a:defRPr sz="923"/>
            </a:lvl5pPr>
            <a:lvl6pPr marL="2110207" indent="0">
              <a:buNone/>
              <a:defRPr sz="923"/>
            </a:lvl6pPr>
            <a:lvl7pPr marL="2532248" indent="0">
              <a:buNone/>
              <a:defRPr sz="923"/>
            </a:lvl7pPr>
            <a:lvl8pPr marL="2954289" indent="0">
              <a:buNone/>
              <a:defRPr sz="923"/>
            </a:lvl8pPr>
            <a:lvl9pPr marL="3376331" indent="0">
              <a:buNone/>
              <a:defRPr sz="923"/>
            </a:lvl9pPr>
          </a:lstStyle>
          <a:p>
            <a:pPr lvl="0"/>
            <a:r>
              <a:rPr lang="zh-CN" altLang="en-US"/>
              <a:t>编辑母版文本样式</a:t>
            </a:r>
          </a:p>
        </p:txBody>
      </p:sp>
    </p:spTree>
    <p:extLst>
      <p:ext uri="{BB962C8B-B14F-4D97-AF65-F5344CB8AC3E}">
        <p14:creationId xmlns:p14="http://schemas.microsoft.com/office/powerpoint/2010/main" val="14284965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5718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16682807-4757-43D3-9D77-060738FB30BD}" type="datetime1">
              <a:rPr lang="zh-CN" altLang="en-US" smtClean="0"/>
              <a:pPr/>
              <a:t>2022/5/31</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2738" y="188913"/>
            <a:ext cx="2087562" cy="6335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188913"/>
            <a:ext cx="6115050" cy="63357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9754789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5539"/>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215"/>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zh-CN" altLang="en-US"/>
              <a:t>单击以编辑母版副标题样式</a:t>
            </a:r>
          </a:p>
        </p:txBody>
      </p:sp>
    </p:spTree>
    <p:extLst>
      <p:ext uri="{BB962C8B-B14F-4D97-AF65-F5344CB8AC3E}">
        <p14:creationId xmlns:p14="http://schemas.microsoft.com/office/powerpoint/2010/main" val="14990598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3752648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740"/>
            <a:ext cx="7886700" cy="2852737"/>
          </a:xfrm>
        </p:spPr>
        <p:txBody>
          <a:bodyPr anchor="b"/>
          <a:lstStyle>
            <a:lvl1pPr>
              <a:defRPr sz="5539"/>
            </a:lvl1pPr>
          </a:lstStyle>
          <a:p>
            <a:r>
              <a:rPr lang="zh-CN" altLang="en-US"/>
              <a:t>单击此处编辑母版标题样式</a:t>
            </a:r>
          </a:p>
        </p:txBody>
      </p:sp>
      <p:sp>
        <p:nvSpPr>
          <p:cNvPr id="3" name="文本占位符 2"/>
          <p:cNvSpPr>
            <a:spLocks noGrp="1"/>
          </p:cNvSpPr>
          <p:nvPr>
            <p:ph type="body" idx="1"/>
          </p:nvPr>
        </p:nvSpPr>
        <p:spPr>
          <a:xfrm>
            <a:off x="623889" y="4589465"/>
            <a:ext cx="7886700" cy="1500187"/>
          </a:xfrm>
        </p:spPr>
        <p:txBody>
          <a:bodyPr/>
          <a:lstStyle>
            <a:lvl1pPr marL="0" indent="0">
              <a:buNone/>
              <a:defRPr sz="2215"/>
            </a:lvl1pPr>
            <a:lvl2pPr marL="422041" indent="0">
              <a:buNone/>
              <a:defRPr sz="1846"/>
            </a:lvl2pPr>
            <a:lvl3pPr marL="844083" indent="0">
              <a:buNone/>
              <a:defRPr sz="1662"/>
            </a:lvl3pPr>
            <a:lvl4pPr marL="1266124" indent="0">
              <a:buNone/>
              <a:defRPr sz="1477"/>
            </a:lvl4pPr>
            <a:lvl5pPr marL="1688165" indent="0">
              <a:buNone/>
              <a:defRPr sz="1477"/>
            </a:lvl5pPr>
            <a:lvl6pPr marL="2110207" indent="0">
              <a:buNone/>
              <a:defRPr sz="1477"/>
            </a:lvl6pPr>
            <a:lvl7pPr marL="2532248" indent="0">
              <a:buNone/>
              <a:defRPr sz="1477"/>
            </a:lvl7pPr>
            <a:lvl8pPr marL="2954289" indent="0">
              <a:buNone/>
              <a:defRPr sz="1477"/>
            </a:lvl8pPr>
            <a:lvl9pPr marL="3376331" indent="0">
              <a:buNone/>
              <a:defRPr sz="1477"/>
            </a:lvl9pPr>
          </a:lstStyle>
          <a:p>
            <a:pPr lvl="0"/>
            <a:r>
              <a:rPr lang="zh-CN" altLang="en-US"/>
              <a:t>编辑母版文本样式</a:t>
            </a:r>
          </a:p>
        </p:txBody>
      </p:sp>
    </p:spTree>
    <p:extLst>
      <p:ext uri="{BB962C8B-B14F-4D97-AF65-F5344CB8AC3E}">
        <p14:creationId xmlns:p14="http://schemas.microsoft.com/office/powerpoint/2010/main" val="238081019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7974985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9"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4863546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2209802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72907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2954"/>
            </a:lvl1pPr>
          </a:lstStyle>
          <a:p>
            <a:r>
              <a:rPr lang="zh-CN" altLang="en-US"/>
              <a:t>单击此处编辑母版标题样式</a:t>
            </a:r>
          </a:p>
        </p:txBody>
      </p:sp>
      <p:sp>
        <p:nvSpPr>
          <p:cNvPr id="3" name="内容占位符 2"/>
          <p:cNvSpPr>
            <a:spLocks noGrp="1"/>
          </p:cNvSpPr>
          <p:nvPr>
            <p:ph idx="1"/>
          </p:nvPr>
        </p:nvSpPr>
        <p:spPr>
          <a:xfrm>
            <a:off x="3887788" y="987427"/>
            <a:ext cx="4629150" cy="4873625"/>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9" y="2057400"/>
            <a:ext cx="2949575" cy="3811588"/>
          </a:xfrm>
        </p:spPr>
        <p:txBody>
          <a:bodyPr/>
          <a:lstStyle>
            <a:lvl1pPr marL="0" indent="0">
              <a:buNone/>
              <a:defRPr sz="1477"/>
            </a:lvl1pPr>
            <a:lvl2pPr marL="422041" indent="0">
              <a:buNone/>
              <a:defRPr sz="1292"/>
            </a:lvl2pPr>
            <a:lvl3pPr marL="844083" indent="0">
              <a:buNone/>
              <a:defRPr sz="1108"/>
            </a:lvl3pPr>
            <a:lvl4pPr marL="1266124" indent="0">
              <a:buNone/>
              <a:defRPr sz="923"/>
            </a:lvl4pPr>
            <a:lvl5pPr marL="1688165" indent="0">
              <a:buNone/>
              <a:defRPr sz="923"/>
            </a:lvl5pPr>
            <a:lvl6pPr marL="2110207" indent="0">
              <a:buNone/>
              <a:defRPr sz="923"/>
            </a:lvl6pPr>
            <a:lvl7pPr marL="2532248" indent="0">
              <a:buNone/>
              <a:defRPr sz="923"/>
            </a:lvl7pPr>
            <a:lvl8pPr marL="2954289" indent="0">
              <a:buNone/>
              <a:defRPr sz="923"/>
            </a:lvl8pPr>
            <a:lvl9pPr marL="3376331" indent="0">
              <a:buNone/>
              <a:defRPr sz="923"/>
            </a:lvl9pPr>
          </a:lstStyle>
          <a:p>
            <a:pPr lvl="0"/>
            <a:r>
              <a:rPr lang="zh-CN" altLang="en-US"/>
              <a:t>编辑母版文本样式</a:t>
            </a:r>
          </a:p>
        </p:txBody>
      </p:sp>
    </p:spTree>
    <p:extLst>
      <p:ext uri="{BB962C8B-B14F-4D97-AF65-F5344CB8AC3E}">
        <p14:creationId xmlns:p14="http://schemas.microsoft.com/office/powerpoint/2010/main" val="255496362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2954"/>
            </a:lvl1pPr>
          </a:lstStyle>
          <a:p>
            <a:r>
              <a:rPr lang="zh-CN" altLang="en-US"/>
              <a:t>单击此处编辑母版标题样式</a:t>
            </a:r>
          </a:p>
        </p:txBody>
      </p:sp>
      <p:sp>
        <p:nvSpPr>
          <p:cNvPr id="3" name="图片占位符 2"/>
          <p:cNvSpPr>
            <a:spLocks noGrp="1"/>
          </p:cNvSpPr>
          <p:nvPr>
            <p:ph type="pic" idx="1"/>
          </p:nvPr>
        </p:nvSpPr>
        <p:spPr>
          <a:xfrm>
            <a:off x="3887788" y="987427"/>
            <a:ext cx="4629150" cy="4873625"/>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477"/>
            </a:lvl1pPr>
            <a:lvl2pPr marL="422041" indent="0">
              <a:buNone/>
              <a:defRPr sz="1292"/>
            </a:lvl2pPr>
            <a:lvl3pPr marL="844083" indent="0">
              <a:buNone/>
              <a:defRPr sz="1108"/>
            </a:lvl3pPr>
            <a:lvl4pPr marL="1266124" indent="0">
              <a:buNone/>
              <a:defRPr sz="923"/>
            </a:lvl4pPr>
            <a:lvl5pPr marL="1688165" indent="0">
              <a:buNone/>
              <a:defRPr sz="923"/>
            </a:lvl5pPr>
            <a:lvl6pPr marL="2110207" indent="0">
              <a:buNone/>
              <a:defRPr sz="923"/>
            </a:lvl6pPr>
            <a:lvl7pPr marL="2532248" indent="0">
              <a:buNone/>
              <a:defRPr sz="923"/>
            </a:lvl7pPr>
            <a:lvl8pPr marL="2954289" indent="0">
              <a:buNone/>
              <a:defRPr sz="923"/>
            </a:lvl8pPr>
            <a:lvl9pPr marL="3376331" indent="0">
              <a:buNone/>
              <a:defRPr sz="923"/>
            </a:lvl9pPr>
          </a:lstStyle>
          <a:p>
            <a:pPr lvl="0"/>
            <a:r>
              <a:rPr lang="zh-CN" altLang="en-US"/>
              <a:t>编辑母版文本样式</a:t>
            </a:r>
          </a:p>
        </p:txBody>
      </p:sp>
    </p:spTree>
    <p:extLst>
      <p:ext uri="{BB962C8B-B14F-4D97-AF65-F5344CB8AC3E}">
        <p14:creationId xmlns:p14="http://schemas.microsoft.com/office/powerpoint/2010/main" val="1353318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091DC6E-A819-46A5-9261-35302D6EAEC9}" type="datetime1">
              <a:rPr lang="zh-CN" altLang="en-US" smtClean="0"/>
              <a:pPr/>
              <a:t>2022/5/31</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3384002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86438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AE0EBD28-52BD-4E87-AB0D-4B099216D196}" type="datetime1">
              <a:rPr lang="zh-CN" altLang="en-US" smtClean="0"/>
              <a:pPr/>
              <a:t>2022/5/31</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F925A4C-1434-4E60-B118-CFB175DDF0B9}" type="datetime1">
              <a:rPr lang="zh-CN" altLang="en-US" smtClean="0"/>
              <a:pPr/>
              <a:t>2022/5/31</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178BFB4-2B10-4FBE-B6AE-36B145E8EC8A}"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A42C2A16-C986-443B-94DB-9385F6B98110}"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3907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513037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2022/5/31</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2140209"/>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bwMode="auto">
          <a:xfrm>
            <a:off x="395289" y="188913"/>
            <a:ext cx="83550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202179" name="Rectangle 3"/>
          <p:cNvSpPr>
            <a:spLocks noGrp="1" noChangeArrowheads="1"/>
          </p:cNvSpPr>
          <p:nvPr>
            <p:ph type="body" idx="1"/>
          </p:nvPr>
        </p:nvSpPr>
        <p:spPr bwMode="auto">
          <a:xfrm>
            <a:off x="395289" y="1125540"/>
            <a:ext cx="8355012" cy="539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Tree>
    <p:extLst>
      <p:ext uri="{BB962C8B-B14F-4D97-AF65-F5344CB8AC3E}">
        <p14:creationId xmlns:p14="http://schemas.microsoft.com/office/powerpoint/2010/main" val="157636365"/>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ctr" rtl="0" fontAlgn="base">
        <a:lnSpc>
          <a:spcPct val="90000"/>
        </a:lnSpc>
        <a:spcBef>
          <a:spcPct val="0"/>
        </a:spcBef>
        <a:spcAft>
          <a:spcPct val="0"/>
        </a:spcAft>
        <a:defRPr kumimoji="1" sz="3692" b="1" kern="1200">
          <a:solidFill>
            <a:srgbClr val="000000"/>
          </a:solidFill>
          <a:latin typeface="+mj-lt"/>
          <a:ea typeface="+mj-ea"/>
          <a:cs typeface="+mj-cs"/>
        </a:defRPr>
      </a:lvl1pPr>
      <a:lvl2pPr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2pPr>
      <a:lvl3pPr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3pPr>
      <a:lvl4pPr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4pPr>
      <a:lvl5pPr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5pPr>
      <a:lvl6pPr marL="422041"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6pPr>
      <a:lvl7pPr marL="844083"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7pPr>
      <a:lvl8pPr marL="1266124"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8pPr>
      <a:lvl9pPr marL="1688165"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9pPr>
    </p:titleStyle>
    <p:bodyStyle>
      <a:lvl1pPr marL="316531" indent="-316531" algn="l" rtl="0" fontAlgn="base">
        <a:lnSpc>
          <a:spcPct val="130000"/>
        </a:lnSpc>
        <a:spcBef>
          <a:spcPct val="20000"/>
        </a:spcBef>
        <a:spcAft>
          <a:spcPct val="0"/>
        </a:spcAft>
        <a:buClr>
          <a:srgbClr val="000000"/>
        </a:buClr>
        <a:buFont typeface="Wingdings" panose="05000000000000000000" pitchFamily="2" charset="2"/>
        <a:buChar char="l"/>
        <a:defRPr kumimoji="1" sz="2585" b="1" kern="1200">
          <a:solidFill>
            <a:srgbClr val="000000"/>
          </a:solidFill>
          <a:latin typeface="+mn-lt"/>
          <a:ea typeface="+mn-ea"/>
          <a:cs typeface="+mn-cs"/>
        </a:defRPr>
      </a:lvl1pPr>
      <a:lvl2pPr marL="685817" indent="-263776" algn="l" rtl="0" fontAlgn="base">
        <a:lnSpc>
          <a:spcPct val="130000"/>
        </a:lnSpc>
        <a:spcBef>
          <a:spcPct val="20000"/>
        </a:spcBef>
        <a:spcAft>
          <a:spcPct val="0"/>
        </a:spcAft>
        <a:buClr>
          <a:srgbClr val="000000"/>
        </a:buClr>
        <a:buChar char="–"/>
        <a:defRPr kumimoji="1" sz="2215" b="1" kern="1200">
          <a:solidFill>
            <a:srgbClr val="000000"/>
          </a:solidFill>
          <a:latin typeface="+mn-lt"/>
          <a:ea typeface="+mn-ea"/>
          <a:cs typeface="+mn-cs"/>
        </a:defRPr>
      </a:lvl2pPr>
      <a:lvl3pPr marL="1055103" indent="-211021" algn="l" rtl="0" fontAlgn="base">
        <a:lnSpc>
          <a:spcPct val="130000"/>
        </a:lnSpc>
        <a:spcBef>
          <a:spcPct val="20000"/>
        </a:spcBef>
        <a:spcAft>
          <a:spcPct val="0"/>
        </a:spcAft>
        <a:buClr>
          <a:srgbClr val="000000"/>
        </a:buClr>
        <a:buFont typeface="Wingdings" panose="05000000000000000000" pitchFamily="2" charset="2"/>
        <a:buChar char="Ø"/>
        <a:defRPr kumimoji="1" sz="1846" b="1" kern="1200">
          <a:solidFill>
            <a:srgbClr val="000000"/>
          </a:solidFill>
          <a:latin typeface="+mn-lt"/>
          <a:ea typeface="+mn-ea"/>
          <a:cs typeface="+mn-cs"/>
        </a:defRPr>
      </a:lvl3pPr>
      <a:lvl4pPr marL="1477145" indent="-211021" algn="l" rtl="0" fontAlgn="base">
        <a:lnSpc>
          <a:spcPct val="130000"/>
        </a:lnSpc>
        <a:spcBef>
          <a:spcPct val="20000"/>
        </a:spcBef>
        <a:spcAft>
          <a:spcPct val="0"/>
        </a:spcAft>
        <a:buClr>
          <a:srgbClr val="000000"/>
        </a:buClr>
        <a:buFont typeface="Wingdings" panose="05000000000000000000" pitchFamily="2" charset="2"/>
        <a:buChar char="ü"/>
        <a:defRPr kumimoji="1" b="1" kern="1200">
          <a:solidFill>
            <a:srgbClr val="000000"/>
          </a:solidFill>
          <a:latin typeface="+mn-lt"/>
          <a:ea typeface="+mn-ea"/>
          <a:cs typeface="+mn-cs"/>
        </a:defRPr>
      </a:lvl4pPr>
      <a:lvl5pPr marL="1899186" indent="-211021" algn="l" rtl="0" fontAlgn="base">
        <a:spcBef>
          <a:spcPct val="20000"/>
        </a:spcBef>
        <a:spcAft>
          <a:spcPct val="0"/>
        </a:spcAft>
        <a:buClr>
          <a:srgbClr val="000000"/>
        </a:buClr>
        <a:buFont typeface="Wingdings" panose="05000000000000000000" pitchFamily="2" charset="2"/>
        <a:buChar char="l"/>
        <a:defRPr kumimoji="1" kern="1200">
          <a:solidFill>
            <a:srgbClr val="000000"/>
          </a:solidFill>
          <a:latin typeface="+mn-lt"/>
          <a:ea typeface="+mn-ea"/>
          <a:cs typeface="+mn-cs"/>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602"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457603"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20416508"/>
      </p:ext>
    </p:extLst>
  </p:cSld>
  <p:clrMap bg1="dk2" tx1="lt1" bg2="dk1" tx2="lt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ctr" rtl="0" fontAlgn="base">
        <a:spcBef>
          <a:spcPct val="0"/>
        </a:spcBef>
        <a:spcAft>
          <a:spcPct val="0"/>
        </a:spcAft>
        <a:defRPr kumimoji="1" sz="4062" kern="1200">
          <a:solidFill>
            <a:schemeClr val="tx2"/>
          </a:solidFill>
          <a:latin typeface="+mj-lt"/>
          <a:ea typeface="+mj-ea"/>
          <a:cs typeface="+mj-cs"/>
        </a:defRPr>
      </a:lvl1pPr>
      <a:lvl2pPr algn="ctr" rtl="0" fontAlgn="base">
        <a:spcBef>
          <a:spcPct val="0"/>
        </a:spcBef>
        <a:spcAft>
          <a:spcPct val="0"/>
        </a:spcAft>
        <a:defRPr kumimoji="1" sz="4062">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062">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062">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062">
          <a:solidFill>
            <a:schemeClr val="tx2"/>
          </a:solidFill>
          <a:latin typeface="Times New Roman" panose="02020603050405020304" pitchFamily="18" charset="0"/>
          <a:ea typeface="宋体" panose="02010600030101010101" pitchFamily="2" charset="-122"/>
        </a:defRPr>
      </a:lvl5pPr>
      <a:lvl6pPr marL="422041" algn="ctr" rtl="0" fontAlgn="base">
        <a:spcBef>
          <a:spcPct val="0"/>
        </a:spcBef>
        <a:spcAft>
          <a:spcPct val="0"/>
        </a:spcAft>
        <a:defRPr kumimoji="1" sz="4062">
          <a:solidFill>
            <a:schemeClr val="tx2"/>
          </a:solidFill>
          <a:latin typeface="Times New Roman" panose="02020603050405020304" pitchFamily="18" charset="0"/>
          <a:ea typeface="宋体" panose="02010600030101010101" pitchFamily="2" charset="-122"/>
        </a:defRPr>
      </a:lvl6pPr>
      <a:lvl7pPr marL="844083" algn="ctr" rtl="0" fontAlgn="base">
        <a:spcBef>
          <a:spcPct val="0"/>
        </a:spcBef>
        <a:spcAft>
          <a:spcPct val="0"/>
        </a:spcAft>
        <a:defRPr kumimoji="1" sz="4062">
          <a:solidFill>
            <a:schemeClr val="tx2"/>
          </a:solidFill>
          <a:latin typeface="Times New Roman" panose="02020603050405020304" pitchFamily="18" charset="0"/>
          <a:ea typeface="宋体" panose="02010600030101010101" pitchFamily="2" charset="-122"/>
        </a:defRPr>
      </a:lvl7pPr>
      <a:lvl8pPr marL="1266124" algn="ctr" rtl="0" fontAlgn="base">
        <a:spcBef>
          <a:spcPct val="0"/>
        </a:spcBef>
        <a:spcAft>
          <a:spcPct val="0"/>
        </a:spcAft>
        <a:defRPr kumimoji="1" sz="4062">
          <a:solidFill>
            <a:schemeClr val="tx2"/>
          </a:solidFill>
          <a:latin typeface="Times New Roman" panose="02020603050405020304" pitchFamily="18" charset="0"/>
          <a:ea typeface="宋体" panose="02010600030101010101" pitchFamily="2" charset="-122"/>
        </a:defRPr>
      </a:lvl8pPr>
      <a:lvl9pPr marL="1688165" algn="ctr" rtl="0" fontAlgn="base">
        <a:spcBef>
          <a:spcPct val="0"/>
        </a:spcBef>
        <a:spcAft>
          <a:spcPct val="0"/>
        </a:spcAft>
        <a:defRPr kumimoji="1" sz="4062">
          <a:solidFill>
            <a:schemeClr val="tx2"/>
          </a:solidFill>
          <a:latin typeface="Times New Roman" panose="02020603050405020304" pitchFamily="18" charset="0"/>
          <a:ea typeface="宋体" panose="02010600030101010101" pitchFamily="2" charset="-122"/>
        </a:defRPr>
      </a:lvl9pPr>
    </p:titleStyle>
    <p:bodyStyle>
      <a:lvl1pPr marL="316531" indent="-316531" algn="l" rtl="0" fontAlgn="base">
        <a:spcBef>
          <a:spcPct val="20000"/>
        </a:spcBef>
        <a:spcAft>
          <a:spcPct val="0"/>
        </a:spcAft>
        <a:buChar char="•"/>
        <a:defRPr kumimoji="1" sz="2954" kern="1200">
          <a:solidFill>
            <a:schemeClr val="tx1"/>
          </a:solidFill>
          <a:latin typeface="+mn-lt"/>
          <a:ea typeface="+mn-ea"/>
          <a:cs typeface="+mn-cs"/>
        </a:defRPr>
      </a:lvl1pPr>
      <a:lvl2pPr marL="685817" indent="-263776" algn="l" rtl="0" fontAlgn="base">
        <a:spcBef>
          <a:spcPct val="20000"/>
        </a:spcBef>
        <a:spcAft>
          <a:spcPct val="0"/>
        </a:spcAft>
        <a:buChar char="–"/>
        <a:defRPr kumimoji="1" sz="2585" kern="1200">
          <a:solidFill>
            <a:schemeClr val="tx1"/>
          </a:solidFill>
          <a:latin typeface="+mn-lt"/>
          <a:ea typeface="+mn-ea"/>
          <a:cs typeface="+mn-cs"/>
        </a:defRPr>
      </a:lvl2pPr>
      <a:lvl3pPr marL="1055103" indent="-211021" algn="l" rtl="0" fontAlgn="base">
        <a:spcBef>
          <a:spcPct val="20000"/>
        </a:spcBef>
        <a:spcAft>
          <a:spcPct val="0"/>
        </a:spcAft>
        <a:buChar char="•"/>
        <a:defRPr kumimoji="1" sz="2215" kern="1200">
          <a:solidFill>
            <a:schemeClr val="tx1"/>
          </a:solidFill>
          <a:latin typeface="+mn-lt"/>
          <a:ea typeface="+mn-ea"/>
          <a:cs typeface="+mn-cs"/>
        </a:defRPr>
      </a:lvl3pPr>
      <a:lvl4pPr marL="1477145" indent="-211021" algn="l" rtl="0" fontAlgn="base">
        <a:spcBef>
          <a:spcPct val="20000"/>
        </a:spcBef>
        <a:spcAft>
          <a:spcPct val="0"/>
        </a:spcAft>
        <a:buChar char="–"/>
        <a:defRPr kumimoji="1" sz="1846" kern="1200">
          <a:solidFill>
            <a:schemeClr val="tx1"/>
          </a:solidFill>
          <a:latin typeface="+mn-lt"/>
          <a:ea typeface="+mn-ea"/>
          <a:cs typeface="+mn-cs"/>
        </a:defRPr>
      </a:lvl4pPr>
      <a:lvl5pPr marL="1899186" indent="-211021" algn="l" rtl="0" fontAlgn="base">
        <a:spcBef>
          <a:spcPct val="20000"/>
        </a:spcBef>
        <a:spcAft>
          <a:spcPct val="0"/>
        </a:spcAft>
        <a:buChar char="»"/>
        <a:defRPr kumimoji="1" sz="1846" kern="1200">
          <a:solidFill>
            <a:schemeClr val="tx1"/>
          </a:solidFill>
          <a:latin typeface="+mn-lt"/>
          <a:ea typeface="+mn-ea"/>
          <a:cs typeface="+mn-cs"/>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9.wmf"/><Relationship Id="rId2" Type="http://schemas.openxmlformats.org/officeDocument/2006/relationships/tags" Target="../tags/tag1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0.wmf"/><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0.wmf"/><Relationship Id="rId2" Type="http://schemas.openxmlformats.org/officeDocument/2006/relationships/tags" Target="../tags/tag15.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slideLayout" Target="../slideLayouts/slideLayout2.xml"/><Relationship Id="rId7" Type="http://schemas.openxmlformats.org/officeDocument/2006/relationships/image" Target="../media/image10.wmf"/><Relationship Id="rId2" Type="http://schemas.openxmlformats.org/officeDocument/2006/relationships/tags" Target="../tags/tag19.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3.bin"/><Relationship Id="rId10" Type="http://schemas.openxmlformats.org/officeDocument/2006/relationships/image" Target="../media/image14.png"/><Relationship Id="rId4" Type="http://schemas.openxmlformats.org/officeDocument/2006/relationships/notesSlide" Target="../notesSlides/notesSlide23.xml"/><Relationship Id="rId9" Type="http://schemas.openxmlformats.org/officeDocument/2006/relationships/image" Target="../media/image13.png"/></Relationships>
</file>

<file path=ppt/slides/_rels/slide26.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notesSlide" Target="../notesSlides/notesSlide24.xml"/><Relationship Id="rId7"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image" Target="../media/image11.wmf"/><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8.png"/><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slideLayout" Target="../slideLayouts/slideLayout2.xml"/><Relationship Id="rId7" Type="http://schemas.openxmlformats.org/officeDocument/2006/relationships/oleObject" Target="../embeddings/oleObject5.bin"/><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image" Target="../media/image12.jpeg"/><Relationship Id="rId5" Type="http://schemas.openxmlformats.org/officeDocument/2006/relationships/image" Target="../media/image10.wmf"/><Relationship Id="rId4"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wmf"/></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第七章 网络安全基础知识（</a:t>
            </a:r>
            <a:r>
              <a:rPr lang="en-US" altLang="zh-CN" dirty="0"/>
              <a:t>1</a:t>
            </a:r>
            <a:r>
              <a:rPr lang="zh-CN" altLang="en-US"/>
              <a:t>）</a:t>
            </a:r>
            <a:endParaRPr lang="zh-CN" altLang="en-US" dirty="0"/>
          </a:p>
        </p:txBody>
      </p:sp>
    </p:spTree>
    <p:extLst>
      <p:ext uri="{BB962C8B-B14F-4D97-AF65-F5344CB8AC3E}">
        <p14:creationId xmlns:p14="http://schemas.microsoft.com/office/powerpoint/2010/main" val="639090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计算机网络通信安全目标</a:t>
            </a:r>
          </a:p>
        </p:txBody>
      </p:sp>
      <p:sp>
        <p:nvSpPr>
          <p:cNvPr id="3" name="内容占位符 2"/>
          <p:cNvSpPr>
            <a:spLocks noGrp="1"/>
          </p:cNvSpPr>
          <p:nvPr>
            <p:ph idx="1"/>
          </p:nvPr>
        </p:nvSpPr>
        <p:spPr>
          <a:xfrm>
            <a:off x="457200" y="1444977"/>
            <a:ext cx="8370711" cy="5260621"/>
          </a:xfrm>
        </p:spPr>
        <p:txBody>
          <a:bodyPr/>
          <a:lstStyle/>
          <a:p>
            <a:r>
              <a:rPr lang="zh-CN" altLang="en-US" dirty="0"/>
              <a:t>机密性（</a:t>
            </a:r>
            <a:r>
              <a:rPr lang="en-US" altLang="zh-CN" dirty="0"/>
              <a:t>Confidentiality</a:t>
            </a:r>
            <a:r>
              <a:rPr lang="zh-CN" altLang="en-US" dirty="0"/>
              <a:t>）</a:t>
            </a:r>
          </a:p>
          <a:p>
            <a:pPr lvl="1">
              <a:lnSpc>
                <a:spcPct val="150000"/>
              </a:lnSpc>
            </a:pPr>
            <a:r>
              <a:rPr lang="zh-CN" altLang="en-US" sz="1800" dirty="0"/>
              <a:t>除了收发双方之外，任何其他截获这些信息的人无法从字面上解读、也无法凭借现阶段可获得的计算资源将原文还原，只有共享秘密的接收方才能够正确解密并阅读</a:t>
            </a:r>
            <a:endParaRPr lang="en-US" altLang="zh-CN" sz="1800" dirty="0"/>
          </a:p>
          <a:p>
            <a:pPr>
              <a:spcBef>
                <a:spcPts val="1800"/>
              </a:spcBef>
            </a:pPr>
            <a:r>
              <a:rPr lang="zh-CN" altLang="en-US" dirty="0"/>
              <a:t>完整性（</a:t>
            </a:r>
            <a:r>
              <a:rPr lang="en-US" altLang="zh-CN" dirty="0"/>
              <a:t>Integrality</a:t>
            </a:r>
            <a:r>
              <a:rPr lang="zh-CN" altLang="en-US" dirty="0"/>
              <a:t>）</a:t>
            </a:r>
          </a:p>
          <a:p>
            <a:pPr lvl="1">
              <a:lnSpc>
                <a:spcPct val="150000"/>
              </a:lnSpc>
            </a:pPr>
            <a:r>
              <a:rPr lang="zh-CN" altLang="en-US" sz="1800" dirty="0">
                <a:solidFill>
                  <a:srgbClr val="FF0000"/>
                </a:solidFill>
              </a:rPr>
              <a:t>确保接收方收到的消息，是发送方发出的，传输过程中未被破坏</a:t>
            </a:r>
            <a:endParaRPr lang="en-US" altLang="zh-CN" sz="1800" dirty="0">
              <a:solidFill>
                <a:srgbClr val="FF0000"/>
              </a:solidFill>
            </a:endParaRPr>
          </a:p>
          <a:p>
            <a:pPr lvl="1">
              <a:lnSpc>
                <a:spcPct val="150000"/>
              </a:lnSpc>
            </a:pPr>
            <a:r>
              <a:rPr lang="zh-CN" altLang="en-US" sz="1800" dirty="0"/>
              <a:t>通过对原文进行的某种操作，得到原文的一个“忠实的”缩影。在现阶段可以获得的计算资源条件下，对原文的任何一点改动，都会导致相应缩影的改动，以此来保证接收方收到的信息恰恰就是发信方发出的原文，没有经过任何篡改和破坏</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Tree>
    <p:custDataLst>
      <p:tags r:id="rId1"/>
    </p:custDataLst>
    <p:extLst>
      <p:ext uri="{BB962C8B-B14F-4D97-AF65-F5344CB8AC3E}">
        <p14:creationId xmlns:p14="http://schemas.microsoft.com/office/powerpoint/2010/main" val="233260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计算机网络通信安全目标</a:t>
            </a:r>
          </a:p>
        </p:txBody>
      </p:sp>
      <p:sp>
        <p:nvSpPr>
          <p:cNvPr id="3" name="内容占位符 2"/>
          <p:cNvSpPr>
            <a:spLocks noGrp="1"/>
          </p:cNvSpPr>
          <p:nvPr>
            <p:ph idx="1"/>
          </p:nvPr>
        </p:nvSpPr>
        <p:spPr>
          <a:xfrm>
            <a:off x="457200" y="1444977"/>
            <a:ext cx="8370711" cy="5260621"/>
          </a:xfrm>
        </p:spPr>
        <p:txBody>
          <a:bodyPr/>
          <a:lstStyle/>
          <a:p>
            <a:r>
              <a:rPr lang="zh-CN" altLang="en-US" dirty="0"/>
              <a:t>真实性（</a:t>
            </a:r>
            <a:r>
              <a:rPr lang="en-US" altLang="zh-CN" dirty="0"/>
              <a:t>Authenticity</a:t>
            </a:r>
            <a:r>
              <a:rPr lang="zh-CN" altLang="en-US" dirty="0"/>
              <a:t>）</a:t>
            </a:r>
          </a:p>
          <a:p>
            <a:pPr lvl="1" algn="just">
              <a:lnSpc>
                <a:spcPct val="170000"/>
              </a:lnSpc>
            </a:pPr>
            <a:r>
              <a:rPr lang="zh-CN" altLang="en-US" sz="1800" dirty="0">
                <a:solidFill>
                  <a:srgbClr val="FF0000"/>
                </a:solidFill>
              </a:rPr>
              <a:t>接收方能够验证发送方的身份，确保消息来源于真实的发送方</a:t>
            </a:r>
            <a:endParaRPr lang="en-US" altLang="zh-CN" sz="1800" dirty="0">
              <a:solidFill>
                <a:srgbClr val="FF0000"/>
              </a:solidFill>
            </a:endParaRPr>
          </a:p>
          <a:p>
            <a:pPr lvl="1" algn="just">
              <a:lnSpc>
                <a:spcPct val="170000"/>
              </a:lnSpc>
            </a:pPr>
            <a:r>
              <a:rPr lang="zh-CN" altLang="en-US" sz="1800" dirty="0"/>
              <a:t>通过对原文进行的某种操作，得到发信方在原文上的一个“签名”。一个在现阶段可以获得的计算资源条件下，这个签名很容易验证但很难模仿，以此来确认接收到的信息确实是发信方发的，不是别人仿冒的</a:t>
            </a:r>
            <a:endParaRPr lang="en-US" altLang="zh-CN" sz="1800" dirty="0"/>
          </a:p>
          <a:p>
            <a:pPr>
              <a:spcBef>
                <a:spcPts val="1800"/>
              </a:spcBef>
            </a:pPr>
            <a:r>
              <a:rPr lang="zh-CN" altLang="en-US" dirty="0"/>
              <a:t>不可抵赖性（</a:t>
            </a:r>
            <a:r>
              <a:rPr lang="en-US" altLang="zh-CN" dirty="0"/>
              <a:t>Non-repudiation</a:t>
            </a:r>
            <a:r>
              <a:rPr lang="zh-CN" altLang="en-US" dirty="0"/>
              <a:t>）</a:t>
            </a:r>
          </a:p>
          <a:p>
            <a:pPr lvl="1">
              <a:lnSpc>
                <a:spcPct val="150000"/>
              </a:lnSpc>
            </a:pPr>
            <a:r>
              <a:rPr lang="zh-CN" altLang="en-US" sz="1800" dirty="0">
                <a:solidFill>
                  <a:srgbClr val="FF0000"/>
                </a:solidFill>
              </a:rPr>
              <a:t>通过上述的“签名”，来确认发信方确实发了接收方收到的信息</a:t>
            </a:r>
          </a:p>
          <a:p>
            <a:pPr lvl="1">
              <a:lnSpc>
                <a:spcPct val="150000"/>
              </a:lnSpc>
            </a:pPr>
            <a:r>
              <a:rPr lang="zh-CN" altLang="en-US" sz="1800" dirty="0"/>
              <a:t>不能否认：在现阶段可以获得的计算资源条件下，如果不是发信方发的，将无法解释接收方何以能够收到具有那样“签名”的信息（</a:t>
            </a:r>
            <a:r>
              <a:rPr lang="zh-CN" altLang="en-US" sz="1800" dirty="0">
                <a:solidFill>
                  <a:srgbClr val="3333CC"/>
                </a:solidFill>
              </a:rPr>
              <a:t>数学上保证：</a:t>
            </a:r>
            <a:r>
              <a:rPr lang="zh-CN" altLang="en-US" sz="1800" dirty="0">
                <a:solidFill>
                  <a:srgbClr val="FF0000"/>
                </a:solidFill>
              </a:rPr>
              <a:t>别人无法伪造一个签名</a:t>
            </a:r>
            <a:r>
              <a:rPr lang="zh-CN" altLang="en-US" sz="1800" dirty="0"/>
              <a:t>）</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spTree>
    <p:custDataLst>
      <p:tags r:id="rId1"/>
    </p:custDataLst>
    <p:extLst>
      <p:ext uri="{BB962C8B-B14F-4D97-AF65-F5344CB8AC3E}">
        <p14:creationId xmlns:p14="http://schemas.microsoft.com/office/powerpoint/2010/main" val="372175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计算机网络安全相关的基本概念</a:t>
            </a:r>
          </a:p>
        </p:txBody>
      </p:sp>
      <p:sp>
        <p:nvSpPr>
          <p:cNvPr id="3" name="内容占位符 2"/>
          <p:cNvSpPr>
            <a:spLocks noGrp="1"/>
          </p:cNvSpPr>
          <p:nvPr>
            <p:ph idx="1"/>
          </p:nvPr>
        </p:nvSpPr>
        <p:spPr>
          <a:xfrm>
            <a:off x="457200" y="1444977"/>
            <a:ext cx="8370711" cy="5260621"/>
          </a:xfrm>
        </p:spPr>
        <p:txBody>
          <a:bodyPr/>
          <a:lstStyle/>
          <a:p>
            <a:r>
              <a:rPr lang="zh-CN" altLang="en-US" dirty="0"/>
              <a:t>密码</a:t>
            </a:r>
          </a:p>
          <a:p>
            <a:pPr lvl="1" algn="just">
              <a:lnSpc>
                <a:spcPct val="170000"/>
              </a:lnSpc>
            </a:pPr>
            <a:r>
              <a:rPr lang="zh-CN" altLang="en-US" sz="1800" dirty="0"/>
              <a:t>对信息的一种编码和解码手段，通过数学原理保证了知道某个关键秘密的人之间可以使用这种手段在有敌人、敌对势力存在的通信环境中安全地、放心地通信，而不知道这个关键秘密的第三方却不可能有</a:t>
            </a:r>
            <a:r>
              <a:rPr lang="zh-CN" altLang="en-US" sz="1800" dirty="0">
                <a:solidFill>
                  <a:schemeClr val="accent5">
                    <a:lumMod val="50000"/>
                  </a:schemeClr>
                </a:solidFill>
              </a:rPr>
              <a:t>足够的计算资源</a:t>
            </a:r>
            <a:r>
              <a:rPr lang="zh-CN" altLang="en-US" sz="1800" dirty="0"/>
              <a:t>破译他们之间的通信或交易的内容</a:t>
            </a:r>
            <a:endParaRPr lang="en-US" altLang="zh-CN" sz="1800" dirty="0"/>
          </a:p>
          <a:p>
            <a:pPr lvl="2" algn="just">
              <a:lnSpc>
                <a:spcPct val="170000"/>
              </a:lnSpc>
            </a:pPr>
            <a:r>
              <a:rPr lang="zh-CN" altLang="en-US" dirty="0"/>
              <a:t>“足够的计算资源”是一个相对的概念，在不同历史时期有不同的界定</a:t>
            </a:r>
          </a:p>
          <a:p>
            <a:pPr lvl="2" algn="just">
              <a:lnSpc>
                <a:spcPct val="170000"/>
              </a:lnSpc>
            </a:pPr>
            <a:r>
              <a:rPr lang="zh-CN" altLang="en-US" dirty="0">
                <a:solidFill>
                  <a:srgbClr val="000000"/>
                </a:solidFill>
              </a:rPr>
              <a:t>密码所承诺的通信和交易的安全，也是一个相对的概念</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Tree>
    <p:custDataLst>
      <p:tags r:id="rId1"/>
    </p:custDataLst>
    <p:extLst>
      <p:ext uri="{BB962C8B-B14F-4D97-AF65-F5344CB8AC3E}">
        <p14:creationId xmlns:p14="http://schemas.microsoft.com/office/powerpoint/2010/main" val="388470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计算机网络安全相关的基本概念</a:t>
            </a:r>
          </a:p>
        </p:txBody>
      </p:sp>
      <p:sp>
        <p:nvSpPr>
          <p:cNvPr id="3" name="内容占位符 2"/>
          <p:cNvSpPr>
            <a:spLocks noGrp="1"/>
          </p:cNvSpPr>
          <p:nvPr>
            <p:ph idx="1"/>
          </p:nvPr>
        </p:nvSpPr>
        <p:spPr>
          <a:xfrm>
            <a:off x="457200" y="1444977"/>
            <a:ext cx="8370711" cy="5260621"/>
          </a:xfrm>
        </p:spPr>
        <p:txBody>
          <a:bodyPr/>
          <a:lstStyle/>
          <a:p>
            <a:r>
              <a:rPr lang="zh-CN" altLang="en-US" dirty="0"/>
              <a:t>密码学 </a:t>
            </a:r>
            <a:r>
              <a:rPr lang="en-US" altLang="zh-CN" dirty="0"/>
              <a:t>(cryptology)</a:t>
            </a:r>
            <a:r>
              <a:rPr lang="zh-CN" altLang="en-US" dirty="0"/>
              <a:t>：包括密码编码学和密码分析学</a:t>
            </a:r>
          </a:p>
          <a:p>
            <a:pPr lvl="1" algn="just">
              <a:lnSpc>
                <a:spcPct val="170000"/>
              </a:lnSpc>
            </a:pPr>
            <a:r>
              <a:rPr lang="zh-CN" altLang="en-US" sz="1800" dirty="0"/>
              <a:t>密码编码学 </a:t>
            </a:r>
            <a:r>
              <a:rPr lang="en-US" altLang="zh-CN" sz="1800" dirty="0"/>
              <a:t>(cryptography) </a:t>
            </a:r>
            <a:r>
              <a:rPr lang="zh-CN" altLang="en-US" sz="1800" dirty="0"/>
              <a:t>：密码体制的设计学</a:t>
            </a:r>
          </a:p>
          <a:p>
            <a:pPr lvl="1" algn="just">
              <a:lnSpc>
                <a:spcPct val="170000"/>
              </a:lnSpc>
            </a:pPr>
            <a:r>
              <a:rPr lang="zh-CN" altLang="en-US" sz="1800" dirty="0"/>
              <a:t>密码分析学 </a:t>
            </a:r>
            <a:r>
              <a:rPr lang="en-US" altLang="zh-CN" sz="1800" dirty="0"/>
              <a:t>(cryptanalysis) </a:t>
            </a:r>
            <a:r>
              <a:rPr lang="zh-CN" altLang="en-US" sz="1800" dirty="0"/>
              <a:t>：在未知密钥的情况下从密文推演出明文或密钥的技术</a:t>
            </a:r>
            <a:endParaRPr lang="zh-CN" altLang="en-US" dirty="0">
              <a:solidFill>
                <a:srgbClr val="000000"/>
              </a:solidFill>
            </a:endParaRP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spTree>
    <p:extLst>
      <p:ext uri="{BB962C8B-B14F-4D97-AF65-F5344CB8AC3E}">
        <p14:creationId xmlns:p14="http://schemas.microsoft.com/office/powerpoint/2010/main" val="20676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计算机网络安全相关的基本概念</a:t>
            </a:r>
          </a:p>
        </p:txBody>
      </p:sp>
      <p:sp>
        <p:nvSpPr>
          <p:cNvPr id="3" name="内容占位符 2"/>
          <p:cNvSpPr>
            <a:spLocks noGrp="1"/>
          </p:cNvSpPr>
          <p:nvPr>
            <p:ph idx="1"/>
          </p:nvPr>
        </p:nvSpPr>
        <p:spPr>
          <a:xfrm>
            <a:off x="457200" y="1444977"/>
            <a:ext cx="8370711" cy="5260621"/>
          </a:xfrm>
        </p:spPr>
        <p:txBody>
          <a:bodyPr/>
          <a:lstStyle/>
          <a:p>
            <a:r>
              <a:rPr lang="zh-CN" altLang="en-US" dirty="0"/>
              <a:t>理论上不可破</a:t>
            </a:r>
          </a:p>
          <a:p>
            <a:pPr lvl="1" algn="just">
              <a:lnSpc>
                <a:spcPct val="170000"/>
              </a:lnSpc>
            </a:pPr>
            <a:r>
              <a:rPr lang="zh-CN" altLang="en-US" sz="1800" dirty="0"/>
              <a:t>如果不论截取者获得了多少密文，但在密文中都没有足够的信息来唯一地确定出对应的明文，则这一密码体制称为无条件安全的，或称为理论上是不可破的</a:t>
            </a:r>
            <a:endParaRPr lang="en-US" altLang="zh-CN" sz="1800" dirty="0"/>
          </a:p>
          <a:p>
            <a:r>
              <a:rPr lang="zh-CN" altLang="en-US" dirty="0"/>
              <a:t>计算上安全</a:t>
            </a:r>
          </a:p>
          <a:p>
            <a:pPr lvl="1" algn="just">
              <a:lnSpc>
                <a:spcPct val="170000"/>
              </a:lnSpc>
            </a:pPr>
            <a:r>
              <a:rPr lang="zh-CN" altLang="en-US" sz="1800" dirty="0"/>
              <a:t>如果密码体制中的密码不能被可使用的计算资源破译，则这一密码体制称为在计算上是安全的</a:t>
            </a:r>
          </a:p>
          <a:p>
            <a:pPr marL="457188" lvl="1" indent="0" algn="just">
              <a:lnSpc>
                <a:spcPct val="170000"/>
              </a:lnSpc>
              <a:buNone/>
            </a:pPr>
            <a:endParaRPr lang="zh-CN" altLang="en-US" dirty="0">
              <a:solidFill>
                <a:srgbClr val="000000"/>
              </a:solidFill>
            </a:endParaRP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Tree>
    <p:custDataLst>
      <p:tags r:id="rId1"/>
    </p:custDataLst>
    <p:extLst>
      <p:ext uri="{BB962C8B-B14F-4D97-AF65-F5344CB8AC3E}">
        <p14:creationId xmlns:p14="http://schemas.microsoft.com/office/powerpoint/2010/main" val="290096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计算机网络安全相关的基本概念</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444977"/>
                <a:ext cx="8370711" cy="5260621"/>
              </a:xfrm>
            </p:spPr>
            <p:txBody>
              <a:bodyPr/>
              <a:lstStyle/>
              <a:p>
                <a:r>
                  <a:rPr lang="zh-CN" altLang="en-US" sz="2000" dirty="0"/>
                  <a:t>密钥</a:t>
                </a:r>
              </a:p>
              <a:p>
                <a:pPr lvl="1" algn="just">
                  <a:lnSpc>
                    <a:spcPct val="150000"/>
                  </a:lnSpc>
                  <a:spcBef>
                    <a:spcPts val="0"/>
                  </a:spcBef>
                </a:pPr>
                <a:r>
                  <a:rPr lang="zh-CN" altLang="en-US" sz="1800" dirty="0"/>
                  <a:t>加密和解密用的密钥</a:t>
                </a:r>
                <a:r>
                  <a:rPr lang="en-US" altLang="zh-CN" sz="1800" i="1" dirty="0">
                    <a:solidFill>
                      <a:schemeClr val="accent5">
                        <a:lumMod val="50000"/>
                      </a:schemeClr>
                    </a:solidFill>
                  </a:rPr>
                  <a:t>K </a:t>
                </a:r>
                <a:r>
                  <a:rPr lang="en-US" altLang="zh-CN" sz="1800" dirty="0">
                    <a:solidFill>
                      <a:schemeClr val="accent5">
                        <a:lumMod val="50000"/>
                      </a:schemeClr>
                    </a:solidFill>
                  </a:rPr>
                  <a:t>(key) </a:t>
                </a:r>
                <a:r>
                  <a:rPr lang="zh-CN" altLang="en-US" sz="1800" dirty="0"/>
                  <a:t>是一串秘密的字符串（即比特串）</a:t>
                </a:r>
                <a:endParaRPr lang="en-US" altLang="zh-CN" sz="1800" dirty="0"/>
              </a:p>
              <a:p>
                <a:pPr lvl="1" algn="just">
                  <a:lnSpc>
                    <a:spcPct val="150000"/>
                  </a:lnSpc>
                  <a:spcBef>
                    <a:spcPts val="0"/>
                  </a:spcBef>
                </a:pPr>
                <a:r>
                  <a:rPr lang="zh-CN" altLang="en-US" sz="1800" dirty="0"/>
                  <a:t>加密密钥和解密密钥可以一样，也可以不一样</a:t>
                </a:r>
              </a:p>
              <a:p>
                <a:pPr lvl="1" algn="just">
                  <a:lnSpc>
                    <a:spcPct val="150000"/>
                  </a:lnSpc>
                  <a:spcBef>
                    <a:spcPts val="0"/>
                  </a:spcBef>
                </a:pPr>
                <a:r>
                  <a:rPr lang="zh-CN" altLang="en-US" sz="1800" dirty="0"/>
                  <a:t>密钥通常是由密钥中心提供</a:t>
                </a:r>
              </a:p>
              <a:p>
                <a:pPr lvl="1" algn="just">
                  <a:lnSpc>
                    <a:spcPct val="150000"/>
                  </a:lnSpc>
                  <a:spcBef>
                    <a:spcPts val="0"/>
                  </a:spcBef>
                </a:pPr>
                <a:r>
                  <a:rPr lang="zh-CN" altLang="en-US" sz="1800" dirty="0"/>
                  <a:t>当密钥需要向远地传送时，一定要通过另一个安全信道</a:t>
                </a:r>
                <a:endParaRPr lang="en-US" altLang="zh-CN" sz="1800" dirty="0"/>
              </a:p>
              <a:p>
                <a:pPr>
                  <a:spcBef>
                    <a:spcPts val="1800"/>
                  </a:spcBef>
                </a:pPr>
                <a:r>
                  <a:rPr lang="zh-CN" altLang="en-US" sz="2000" dirty="0"/>
                  <a:t>明文通过</a:t>
                </a:r>
                <a:r>
                  <a:rPr lang="zh-CN" altLang="en-US" sz="2000" dirty="0">
                    <a:solidFill>
                      <a:schemeClr val="accent5">
                        <a:lumMod val="50000"/>
                      </a:schemeClr>
                    </a:solidFill>
                  </a:rPr>
                  <a:t>加密算法 </a:t>
                </a:r>
                <a:r>
                  <a:rPr lang="en-US" altLang="zh-CN" sz="2000" dirty="0">
                    <a:solidFill>
                      <a:schemeClr val="accent5">
                        <a:lumMod val="50000"/>
                      </a:schemeClr>
                    </a:solidFill>
                  </a:rPr>
                  <a:t>E</a:t>
                </a:r>
                <a:r>
                  <a:rPr lang="en-US" altLang="zh-CN" sz="2000" dirty="0"/>
                  <a:t>  </a:t>
                </a:r>
                <a:r>
                  <a:rPr lang="zh-CN" altLang="en-US" sz="2000" dirty="0"/>
                  <a:t>和</a:t>
                </a:r>
                <a:r>
                  <a:rPr lang="zh-CN" altLang="en-US" sz="2000" dirty="0">
                    <a:solidFill>
                      <a:schemeClr val="accent5">
                        <a:lumMod val="50000"/>
                      </a:schemeClr>
                    </a:solidFill>
                  </a:rPr>
                  <a:t>加密密钥</a:t>
                </a:r>
                <a:r>
                  <a:rPr lang="zh-CN" altLang="en-US" sz="2000" i="1" dirty="0">
                    <a:solidFill>
                      <a:schemeClr val="accent5">
                        <a:lumMod val="50000"/>
                      </a:schemeClr>
                    </a:solidFill>
                  </a:rPr>
                  <a:t> </a:t>
                </a:r>
                <a:r>
                  <a:rPr lang="en-US" altLang="zh-CN" sz="2000" i="1" dirty="0">
                    <a:solidFill>
                      <a:schemeClr val="accent5">
                        <a:lumMod val="50000"/>
                      </a:schemeClr>
                    </a:solidFill>
                  </a:rPr>
                  <a:t>K</a:t>
                </a:r>
                <a:r>
                  <a:rPr lang="en-US" altLang="zh-CN" sz="2000" i="1" dirty="0"/>
                  <a:t>  </a:t>
                </a:r>
                <a:r>
                  <a:rPr lang="zh-CN" altLang="en-US" sz="2000" dirty="0"/>
                  <a:t>变成密文</a:t>
                </a:r>
                <a:endParaRPr lang="en-US" altLang="zh-CN" sz="2000" dirty="0"/>
              </a:p>
              <a:p>
                <a:pPr lvl="1"/>
                <a14:m>
                  <m:oMath xmlns:m="http://schemas.openxmlformats.org/officeDocument/2006/math">
                    <m:r>
                      <a:rPr lang="en-US" altLang="zh-CN" b="0" i="1" smtClean="0">
                        <a:solidFill>
                          <a:srgbClr val="000000"/>
                        </a:solidFill>
                        <a:latin typeface="Cambria Math" panose="02040503050406030204" pitchFamily="18" charset="0"/>
                      </a:rPr>
                      <m:t>𝑌</m:t>
                    </m:r>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𝐸</m:t>
                        </m:r>
                      </m:e>
                      <m:sub>
                        <m:r>
                          <a:rPr lang="en-US" altLang="zh-CN" b="0" i="1" smtClean="0">
                            <a:solidFill>
                              <a:srgbClr val="000000"/>
                            </a:solidFill>
                            <a:latin typeface="Cambria Math" panose="02040503050406030204" pitchFamily="18" charset="0"/>
                          </a:rPr>
                          <m:t>𝑘</m:t>
                        </m:r>
                      </m:sub>
                    </m:sSub>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𝑋</m:t>
                    </m:r>
                    <m:r>
                      <a:rPr lang="en-US" altLang="zh-CN" b="0" i="1" smtClean="0">
                        <a:solidFill>
                          <a:srgbClr val="000000"/>
                        </a:solidFill>
                        <a:latin typeface="Cambria Math" panose="02040503050406030204" pitchFamily="18" charset="0"/>
                      </a:rPr>
                      <m:t>)</m:t>
                    </m:r>
                  </m:oMath>
                </a14:m>
                <a:endParaRPr lang="en-US" altLang="zh-CN" dirty="0">
                  <a:solidFill>
                    <a:srgbClr val="000000"/>
                  </a:solidFill>
                </a:endParaRPr>
              </a:p>
              <a:p>
                <a:pPr>
                  <a:spcBef>
                    <a:spcPts val="1800"/>
                  </a:spcBef>
                </a:pPr>
                <a:r>
                  <a:rPr lang="zh-CN" altLang="en-US" sz="2000" dirty="0"/>
                  <a:t>接收端利用</a:t>
                </a:r>
                <a:r>
                  <a:rPr lang="zh-CN" altLang="en-US" sz="2000" dirty="0">
                    <a:solidFill>
                      <a:schemeClr val="accent5">
                        <a:lumMod val="50000"/>
                      </a:schemeClr>
                    </a:solidFill>
                  </a:rPr>
                  <a:t>解密算法 </a:t>
                </a:r>
                <a:r>
                  <a:rPr lang="en-US" altLang="zh-CN" sz="2000" dirty="0">
                    <a:solidFill>
                      <a:schemeClr val="accent5">
                        <a:lumMod val="50000"/>
                      </a:schemeClr>
                    </a:solidFill>
                  </a:rPr>
                  <a:t>D </a:t>
                </a:r>
                <a:r>
                  <a:rPr lang="zh-CN" altLang="en-US" sz="2000" dirty="0"/>
                  <a:t>运算和</a:t>
                </a:r>
                <a:r>
                  <a:rPr lang="zh-CN" altLang="en-US" sz="2000" dirty="0">
                    <a:solidFill>
                      <a:schemeClr val="accent5">
                        <a:lumMod val="50000"/>
                      </a:schemeClr>
                    </a:solidFill>
                  </a:rPr>
                  <a:t>解密密钥 </a:t>
                </a:r>
                <a:r>
                  <a:rPr lang="en-US" altLang="zh-CN" sz="2000" i="1" dirty="0">
                    <a:solidFill>
                      <a:schemeClr val="accent5">
                        <a:lumMod val="50000"/>
                      </a:schemeClr>
                    </a:solidFill>
                  </a:rPr>
                  <a:t>K</a:t>
                </a:r>
                <a:r>
                  <a:rPr lang="en-US" altLang="zh-CN" sz="2000" dirty="0">
                    <a:solidFill>
                      <a:schemeClr val="accent5">
                        <a:lumMod val="50000"/>
                      </a:schemeClr>
                    </a:solidFill>
                  </a:rPr>
                  <a:t> </a:t>
                </a:r>
                <a:r>
                  <a:rPr lang="zh-CN" altLang="en-US" sz="2000" dirty="0"/>
                  <a:t>解出明文 </a:t>
                </a:r>
                <a:r>
                  <a:rPr lang="en-US" altLang="zh-CN" sz="2000" dirty="0"/>
                  <a:t>X</a:t>
                </a:r>
              </a:p>
              <a:p>
                <a:pPr lvl="1"/>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𝑌</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𝑘</m:t>
                        </m:r>
                      </m:sub>
                    </m:sSub>
                    <m:d>
                      <m:dPr>
                        <m:ctrlPr>
                          <a:rPr lang="en-US" altLang="zh-CN" i="1">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𝐸</m:t>
                            </m:r>
                          </m:e>
                          <m:sub>
                            <m:r>
                              <a:rPr lang="en-US" altLang="zh-CN" i="1">
                                <a:solidFill>
                                  <a:srgbClr val="000000"/>
                                </a:solidFill>
                                <a:latin typeface="Cambria Math" panose="02040503050406030204" pitchFamily="18" charset="0"/>
                              </a:rPr>
                              <m:t>𝑘</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𝑋</m:t>
                        </m:r>
                        <m:r>
                          <a:rPr lang="en-US" altLang="zh-CN" i="1">
                            <a:solidFill>
                              <a:srgbClr val="000000"/>
                            </a:solidFill>
                            <a:latin typeface="Cambria Math" panose="02040503050406030204" pitchFamily="18" charset="0"/>
                          </a:rPr>
                          <m:t>)</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444977"/>
                <a:ext cx="8370711" cy="5260621"/>
              </a:xfrm>
              <a:blipFill>
                <a:blip r:embed="rId6" cstate="print"/>
                <a:stretch>
                  <a:fillRect l="-218"/>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15</a:t>
            </a:fld>
            <a:endParaRPr lang="zh-CN" altLang="en-US" dirty="0"/>
          </a:p>
        </p:txBody>
      </p:sp>
    </p:spTree>
    <p:custDataLst>
      <p:tags r:id="rId1"/>
    </p:custDataLst>
    <p:extLst>
      <p:ext uri="{BB962C8B-B14F-4D97-AF65-F5344CB8AC3E}">
        <p14:creationId xmlns:p14="http://schemas.microsoft.com/office/powerpoint/2010/main" val="119509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dissolve">
                                      <p:cBhvr>
                                        <p:cTn id="24" dur="500"/>
                                        <p:tgtEl>
                                          <p:spTgt spid="3">
                                            <p:txEl>
                                              <p:pRg st="7" end="7"/>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left)">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dissolve">
                                      <p:cBhvr>
                                        <p:cTn id="33" dur="500"/>
                                        <p:tgtEl>
                                          <p:spTgt spid="3">
                                            <p:txEl>
                                              <p:pRg st="2" end="2"/>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dissolve">
                                      <p:cBhvr>
                                        <p:cTn id="36" dur="500"/>
                                        <p:tgtEl>
                                          <p:spTgt spid="3">
                                            <p:txEl>
                                              <p:pRg st="3" end="3"/>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dissolve">
                                      <p:cBhvr>
                                        <p:cTn id="3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数据加密模型</a:t>
            </a:r>
          </a:p>
        </p:txBody>
      </p:sp>
      <p:sp>
        <p:nvSpPr>
          <p:cNvPr id="3" name="内容占位符 2"/>
          <p:cNvSpPr>
            <a:spLocks noGrp="1"/>
          </p:cNvSpPr>
          <p:nvPr>
            <p:ph idx="1"/>
          </p:nvPr>
        </p:nvSpPr>
        <p:spPr>
          <a:xfrm>
            <a:off x="457200" y="1444978"/>
            <a:ext cx="8370711" cy="579766"/>
          </a:xfrm>
        </p:spPr>
        <p:txBody>
          <a:bodyPr/>
          <a:lstStyle/>
          <a:p>
            <a:r>
              <a:rPr lang="zh-CN" altLang="en-US" sz="2000" dirty="0"/>
              <a:t>用户 </a:t>
            </a:r>
            <a:r>
              <a:rPr lang="en-US" altLang="zh-CN" sz="2000" dirty="0"/>
              <a:t>A </a:t>
            </a:r>
            <a:r>
              <a:rPr lang="zh-CN" altLang="en-US" sz="2000" dirty="0"/>
              <a:t>向 </a:t>
            </a:r>
            <a:r>
              <a:rPr lang="en-US" altLang="zh-CN" sz="2000" dirty="0"/>
              <a:t>B </a:t>
            </a:r>
            <a:r>
              <a:rPr lang="zh-CN" altLang="en-US" sz="2000" dirty="0"/>
              <a:t>发送明文 </a:t>
            </a:r>
            <a:r>
              <a:rPr lang="en-US" altLang="zh-CN" sz="2000" dirty="0"/>
              <a:t>X</a:t>
            </a:r>
            <a:r>
              <a:rPr lang="zh-CN" altLang="en-US" sz="2000" dirty="0"/>
              <a:t>，通过加密算法 </a:t>
            </a:r>
            <a:r>
              <a:rPr lang="en-US" altLang="zh-CN" sz="2000" dirty="0"/>
              <a:t>E </a:t>
            </a:r>
            <a:r>
              <a:rPr lang="zh-CN" altLang="en-US" sz="2000" dirty="0"/>
              <a:t>运算后，得出密文 </a:t>
            </a:r>
            <a:r>
              <a:rPr lang="en-US" altLang="zh-CN" sz="2000" dirty="0"/>
              <a:t>Y</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16</a:t>
            </a:fld>
            <a:endParaRPr lang="zh-CN" altLang="en-US" dirty="0"/>
          </a:p>
        </p:txBody>
      </p:sp>
      <p:grpSp>
        <p:nvGrpSpPr>
          <p:cNvPr id="98" name="组合 97"/>
          <p:cNvGrpSpPr/>
          <p:nvPr/>
        </p:nvGrpSpPr>
        <p:grpSpPr>
          <a:xfrm>
            <a:off x="141056" y="2624871"/>
            <a:ext cx="8791276" cy="3411185"/>
            <a:chOff x="397670" y="1304603"/>
            <a:chExt cx="9523882" cy="3695451"/>
          </a:xfrm>
        </p:grpSpPr>
        <p:sp>
          <p:nvSpPr>
            <p:cNvPr id="99" name="Line 52"/>
            <p:cNvSpPr>
              <a:spLocks noChangeShapeType="1"/>
            </p:cNvSpPr>
            <p:nvPr/>
          </p:nvSpPr>
          <p:spPr bwMode="auto">
            <a:xfrm>
              <a:off x="2475037" y="2955603"/>
              <a:ext cx="1392238" cy="0"/>
            </a:xfrm>
            <a:prstGeom prst="line">
              <a:avLst/>
            </a:prstGeom>
            <a:noFill/>
            <a:ln w="38100">
              <a:solidFill>
                <a:srgbClr val="0000FF"/>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00" name="Line 53"/>
            <p:cNvSpPr>
              <a:spLocks noChangeShapeType="1"/>
            </p:cNvSpPr>
            <p:nvPr/>
          </p:nvSpPr>
          <p:spPr bwMode="auto">
            <a:xfrm>
              <a:off x="4886450" y="2966715"/>
              <a:ext cx="2200275" cy="0"/>
            </a:xfrm>
            <a:prstGeom prst="line">
              <a:avLst/>
            </a:prstGeom>
            <a:noFill/>
            <a:ln w="38100">
              <a:solidFill>
                <a:srgbClr val="0000FF"/>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01" name="Text Box 56"/>
            <p:cNvSpPr txBox="1">
              <a:spLocks noChangeArrowheads="1"/>
            </p:cNvSpPr>
            <p:nvPr/>
          </p:nvSpPr>
          <p:spPr bwMode="auto">
            <a:xfrm>
              <a:off x="8491661" y="2776215"/>
              <a:ext cx="1004095" cy="592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46"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明文 </a:t>
              </a:r>
              <a:r>
                <a:rPr kumimoji="1" lang="en-US" altLang="zh-CN" sz="1846" b="0" i="1"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X</a:t>
              </a:r>
              <a:r>
                <a:rPr kumimoji="1" lang="en-US" altLang="zh-CN" sz="2954"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 </a:t>
              </a:r>
            </a:p>
          </p:txBody>
        </p:sp>
        <p:sp>
          <p:nvSpPr>
            <p:cNvPr id="102" name="Freeform 51"/>
            <p:cNvSpPr>
              <a:spLocks/>
            </p:cNvSpPr>
            <p:nvPr/>
          </p:nvSpPr>
          <p:spPr bwMode="auto">
            <a:xfrm>
              <a:off x="1212975" y="2515865"/>
              <a:ext cx="349250" cy="454025"/>
            </a:xfrm>
            <a:custGeom>
              <a:avLst/>
              <a:gdLst>
                <a:gd name="T0" fmla="*/ 1 w 194"/>
                <a:gd name="T1" fmla="*/ 0 h 232"/>
                <a:gd name="T2" fmla="*/ 0 w 194"/>
                <a:gd name="T3" fmla="*/ 231 h 232"/>
                <a:gd name="T4" fmla="*/ 194 w 194"/>
                <a:gd name="T5" fmla="*/ 232 h 232"/>
              </a:gdLst>
              <a:ahLst/>
              <a:cxnLst>
                <a:cxn ang="0">
                  <a:pos x="T0" y="T1"/>
                </a:cxn>
                <a:cxn ang="0">
                  <a:pos x="T2" y="T3"/>
                </a:cxn>
                <a:cxn ang="0">
                  <a:pos x="T4" y="T5"/>
                </a:cxn>
              </a:cxnLst>
              <a:rect l="0" t="0" r="r" b="b"/>
              <a:pathLst>
                <a:path w="194" h="232">
                  <a:moveTo>
                    <a:pt x="1" y="0"/>
                  </a:moveTo>
                  <a:lnTo>
                    <a:pt x="0" y="231"/>
                  </a:lnTo>
                  <a:lnTo>
                    <a:pt x="194" y="232"/>
                  </a:lnTo>
                </a:path>
              </a:pathLst>
            </a:custGeom>
            <a:noFill/>
            <a:ln w="19050">
              <a:solidFill>
                <a:srgbClr val="000000"/>
              </a:solidFill>
              <a:round/>
              <a:headEnd type="none" w="sm"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03" name="Text Box 65"/>
            <p:cNvSpPr txBox="1">
              <a:spLocks noChangeArrowheads="1"/>
            </p:cNvSpPr>
            <p:nvPr/>
          </p:nvSpPr>
          <p:spPr bwMode="auto">
            <a:xfrm>
              <a:off x="3413250" y="1304603"/>
              <a:ext cx="714085" cy="407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46"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截获</a:t>
              </a:r>
            </a:p>
          </p:txBody>
        </p:sp>
        <p:sp>
          <p:nvSpPr>
            <p:cNvPr id="104" name="Freeform 72"/>
            <p:cNvSpPr>
              <a:spLocks/>
            </p:cNvSpPr>
            <p:nvPr/>
          </p:nvSpPr>
          <p:spPr bwMode="auto">
            <a:xfrm flipH="1" flipV="1">
              <a:off x="2117850" y="2179315"/>
              <a:ext cx="79375" cy="420688"/>
            </a:xfrm>
            <a:custGeom>
              <a:avLst/>
              <a:gdLst>
                <a:gd name="T0" fmla="*/ 0 w 1"/>
                <a:gd name="T1" fmla="*/ 314 h 314"/>
                <a:gd name="T2" fmla="*/ 0 w 1"/>
                <a:gd name="T3" fmla="*/ 0 h 314"/>
              </a:gdLst>
              <a:ahLst/>
              <a:cxnLst>
                <a:cxn ang="0">
                  <a:pos x="T0" y="T1"/>
                </a:cxn>
                <a:cxn ang="0">
                  <a:pos x="T2" y="T3"/>
                </a:cxn>
              </a:cxnLst>
              <a:rect l="0" t="0" r="r" b="b"/>
              <a:pathLst>
                <a:path w="1" h="314">
                  <a:moveTo>
                    <a:pt x="0" y="314"/>
                  </a:moveTo>
                  <a:lnTo>
                    <a:pt x="0" y="0"/>
                  </a:lnTo>
                </a:path>
              </a:pathLst>
            </a:custGeom>
            <a:noFill/>
            <a:ln w="28575" cmpd="sng">
              <a:solidFill>
                <a:srgbClr val="C00000"/>
              </a:solidFill>
              <a:round/>
              <a:headEnd type="none" w="sm"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05" name="Freeform 134"/>
            <p:cNvSpPr>
              <a:spLocks/>
            </p:cNvSpPr>
            <p:nvPr/>
          </p:nvSpPr>
          <p:spPr bwMode="auto">
            <a:xfrm flipH="1" flipV="1">
              <a:off x="7629650" y="2179315"/>
              <a:ext cx="79375" cy="420688"/>
            </a:xfrm>
            <a:custGeom>
              <a:avLst/>
              <a:gdLst>
                <a:gd name="T0" fmla="*/ 0 w 1"/>
                <a:gd name="T1" fmla="*/ 314 h 314"/>
                <a:gd name="T2" fmla="*/ 0 w 1"/>
                <a:gd name="T3" fmla="*/ 0 h 314"/>
              </a:gdLst>
              <a:ahLst/>
              <a:cxnLst>
                <a:cxn ang="0">
                  <a:pos x="T0" y="T1"/>
                </a:cxn>
                <a:cxn ang="0">
                  <a:pos x="T2" y="T3"/>
                </a:cxn>
              </a:cxnLst>
              <a:rect l="0" t="0" r="r" b="b"/>
              <a:pathLst>
                <a:path w="1" h="314">
                  <a:moveTo>
                    <a:pt x="0" y="314"/>
                  </a:moveTo>
                  <a:lnTo>
                    <a:pt x="0" y="0"/>
                  </a:lnTo>
                </a:path>
              </a:pathLst>
            </a:custGeom>
            <a:noFill/>
            <a:ln w="28575" cmpd="sng">
              <a:solidFill>
                <a:srgbClr val="C00000"/>
              </a:solidFill>
              <a:round/>
              <a:headEnd type="none" w="sm"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06" name="Freeform 50"/>
            <p:cNvSpPr>
              <a:spLocks/>
            </p:cNvSpPr>
            <p:nvPr/>
          </p:nvSpPr>
          <p:spPr bwMode="auto">
            <a:xfrm rot="16200000">
              <a:off x="8458325" y="2569840"/>
              <a:ext cx="219075" cy="574675"/>
            </a:xfrm>
            <a:custGeom>
              <a:avLst/>
              <a:gdLst>
                <a:gd name="T0" fmla="*/ 1 w 194"/>
                <a:gd name="T1" fmla="*/ 0 h 232"/>
                <a:gd name="T2" fmla="*/ 0 w 194"/>
                <a:gd name="T3" fmla="*/ 231 h 232"/>
                <a:gd name="T4" fmla="*/ 194 w 194"/>
                <a:gd name="T5" fmla="*/ 232 h 232"/>
              </a:gdLst>
              <a:ahLst/>
              <a:cxnLst>
                <a:cxn ang="0">
                  <a:pos x="T0" y="T1"/>
                </a:cxn>
                <a:cxn ang="0">
                  <a:pos x="T2" y="T3"/>
                </a:cxn>
                <a:cxn ang="0">
                  <a:pos x="T4" y="T5"/>
                </a:cxn>
              </a:cxnLst>
              <a:rect l="0" t="0" r="r" b="b"/>
              <a:pathLst>
                <a:path w="194" h="232">
                  <a:moveTo>
                    <a:pt x="1" y="0"/>
                  </a:moveTo>
                  <a:lnTo>
                    <a:pt x="0" y="231"/>
                  </a:lnTo>
                  <a:lnTo>
                    <a:pt x="194" y="232"/>
                  </a:lnTo>
                </a:path>
              </a:pathLst>
            </a:custGeom>
            <a:noFill/>
            <a:ln w="19050">
              <a:solidFill>
                <a:srgbClr val="000000"/>
              </a:solidFill>
              <a:round/>
              <a:headEnd type="none" w="sm"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07" name="Text Box 68"/>
            <p:cNvSpPr txBox="1">
              <a:spLocks noChangeArrowheads="1"/>
            </p:cNvSpPr>
            <p:nvPr/>
          </p:nvSpPr>
          <p:spPr bwMode="auto">
            <a:xfrm>
              <a:off x="6007225" y="2565078"/>
              <a:ext cx="905109" cy="40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46"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密文 </a:t>
              </a:r>
              <a:r>
                <a:rPr kumimoji="1" lang="en-US" altLang="zh-CN" sz="1846" b="0" i="1"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Y</a:t>
              </a:r>
            </a:p>
          </p:txBody>
        </p:sp>
        <p:sp>
          <p:nvSpPr>
            <p:cNvPr id="108" name="Text Box 55"/>
            <p:cNvSpPr txBox="1">
              <a:spLocks noChangeArrowheads="1"/>
            </p:cNvSpPr>
            <p:nvPr/>
          </p:nvSpPr>
          <p:spPr bwMode="auto">
            <a:xfrm>
              <a:off x="416496" y="2955603"/>
              <a:ext cx="1039366" cy="40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46"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明文 </a:t>
              </a:r>
              <a:r>
                <a:rPr kumimoji="1" lang="en-US" altLang="zh-CN" sz="1846" b="0" i="1"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X</a:t>
              </a:r>
            </a:p>
          </p:txBody>
        </p:sp>
        <p:sp>
          <p:nvSpPr>
            <p:cNvPr id="109" name="Text Box 57"/>
            <p:cNvSpPr txBox="1">
              <a:spLocks noChangeArrowheads="1"/>
            </p:cNvSpPr>
            <p:nvPr/>
          </p:nvSpPr>
          <p:spPr bwMode="auto">
            <a:xfrm>
              <a:off x="2843337" y="2565078"/>
              <a:ext cx="905109" cy="40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46"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密文 </a:t>
              </a:r>
              <a:r>
                <a:rPr kumimoji="1" lang="en-US" altLang="zh-CN" sz="1846" b="0" i="1"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Y</a:t>
              </a:r>
            </a:p>
          </p:txBody>
        </p:sp>
        <p:sp>
          <p:nvSpPr>
            <p:cNvPr id="110" name="Text Box 58"/>
            <p:cNvSpPr txBox="1">
              <a:spLocks noChangeArrowheads="1"/>
            </p:cNvSpPr>
            <p:nvPr/>
          </p:nvSpPr>
          <p:spPr bwMode="auto">
            <a:xfrm>
              <a:off x="4488267" y="1376611"/>
              <a:ext cx="1127392" cy="469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215" b="0" i="0" u="none" strike="noStrike" kern="0" cap="none" spc="0" normalizeH="0" baseline="0" noProof="0" dirty="0">
                  <a:ln>
                    <a:noFill/>
                  </a:ln>
                  <a:solidFill>
                    <a:srgbClr val="FF0000"/>
                  </a:solidFill>
                  <a:effectLst/>
                  <a:uLnTx/>
                  <a:uFillTx/>
                  <a:latin typeface="Calibri" panose="020F0502020204030204" pitchFamily="34" charset="0"/>
                  <a:ea typeface="华文楷体" panose="02010600040101010101" pitchFamily="2" charset="-122"/>
                </a:rPr>
                <a:t>截取者</a:t>
              </a:r>
            </a:p>
          </p:txBody>
        </p:sp>
        <p:sp>
          <p:nvSpPr>
            <p:cNvPr id="111" name="Rectangle 59"/>
            <p:cNvSpPr>
              <a:spLocks noChangeArrowheads="1"/>
            </p:cNvSpPr>
            <p:nvPr/>
          </p:nvSpPr>
          <p:spPr bwMode="auto">
            <a:xfrm>
              <a:off x="3979987" y="1749103"/>
              <a:ext cx="354013" cy="358775"/>
            </a:xfrm>
            <a:prstGeom prst="rect">
              <a:avLst/>
            </a:prstGeom>
            <a:solidFill>
              <a:srgbClr val="FF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12" name="Rectangle 60"/>
            <p:cNvSpPr>
              <a:spLocks noChangeArrowheads="1"/>
            </p:cNvSpPr>
            <p:nvPr/>
          </p:nvSpPr>
          <p:spPr bwMode="auto">
            <a:xfrm>
              <a:off x="5651625" y="1749103"/>
              <a:ext cx="354012" cy="358775"/>
            </a:xfrm>
            <a:prstGeom prst="rect">
              <a:avLst/>
            </a:prstGeom>
            <a:solidFill>
              <a:srgbClr val="FF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13" name="Line 61"/>
            <p:cNvSpPr>
              <a:spLocks noChangeShapeType="1"/>
            </p:cNvSpPr>
            <p:nvPr/>
          </p:nvSpPr>
          <p:spPr bwMode="auto">
            <a:xfrm>
              <a:off x="3624387" y="1928490"/>
              <a:ext cx="1063625"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14" name="Line 62"/>
            <p:cNvSpPr>
              <a:spLocks noChangeShapeType="1"/>
            </p:cNvSpPr>
            <p:nvPr/>
          </p:nvSpPr>
          <p:spPr bwMode="auto">
            <a:xfrm flipV="1">
              <a:off x="4156200" y="1366515"/>
              <a:ext cx="0" cy="561975"/>
            </a:xfrm>
            <a:prstGeom prst="line">
              <a:avLst/>
            </a:prstGeom>
            <a:noFill/>
            <a:ln w="19050">
              <a:solidFill>
                <a:srgbClr val="333399"/>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15" name="Freeform 63"/>
            <p:cNvSpPr>
              <a:spLocks/>
            </p:cNvSpPr>
            <p:nvPr/>
          </p:nvSpPr>
          <p:spPr bwMode="auto">
            <a:xfrm>
              <a:off x="5342062" y="1345878"/>
              <a:ext cx="427038" cy="574675"/>
            </a:xfrm>
            <a:custGeom>
              <a:avLst/>
              <a:gdLst>
                <a:gd name="T0" fmla="*/ 0 w 290"/>
                <a:gd name="T1" fmla="*/ 384 h 385"/>
                <a:gd name="T2" fmla="*/ 215 w 290"/>
                <a:gd name="T3" fmla="*/ 384 h 385"/>
                <a:gd name="T4" fmla="*/ 246 w 290"/>
                <a:gd name="T5" fmla="*/ 381 h 385"/>
                <a:gd name="T6" fmla="*/ 276 w 290"/>
                <a:gd name="T7" fmla="*/ 369 h 385"/>
                <a:gd name="T8" fmla="*/ 288 w 290"/>
                <a:gd name="T9" fmla="*/ 336 h 385"/>
                <a:gd name="T10" fmla="*/ 288 w 290"/>
                <a:gd name="T11" fmla="*/ 291 h 385"/>
                <a:gd name="T12" fmla="*/ 288 w 290"/>
                <a:gd name="T13" fmla="*/ 0 h 385"/>
              </a:gdLst>
              <a:ahLst/>
              <a:cxnLst>
                <a:cxn ang="0">
                  <a:pos x="T0" y="T1"/>
                </a:cxn>
                <a:cxn ang="0">
                  <a:pos x="T2" y="T3"/>
                </a:cxn>
                <a:cxn ang="0">
                  <a:pos x="T4" y="T5"/>
                </a:cxn>
                <a:cxn ang="0">
                  <a:pos x="T6" y="T7"/>
                </a:cxn>
                <a:cxn ang="0">
                  <a:pos x="T8" y="T9"/>
                </a:cxn>
                <a:cxn ang="0">
                  <a:pos x="T10" y="T11"/>
                </a:cxn>
                <a:cxn ang="0">
                  <a:pos x="T12" y="T13"/>
                </a:cxn>
              </a:cxnLst>
              <a:rect l="0" t="0" r="r" b="b"/>
              <a:pathLst>
                <a:path w="290" h="385">
                  <a:moveTo>
                    <a:pt x="0" y="384"/>
                  </a:moveTo>
                  <a:lnTo>
                    <a:pt x="215" y="384"/>
                  </a:lnTo>
                  <a:cubicBezTo>
                    <a:pt x="256" y="384"/>
                    <a:pt x="257" y="377"/>
                    <a:pt x="246" y="381"/>
                  </a:cubicBezTo>
                  <a:cubicBezTo>
                    <a:pt x="235" y="385"/>
                    <a:pt x="269" y="377"/>
                    <a:pt x="276" y="369"/>
                  </a:cubicBezTo>
                  <a:cubicBezTo>
                    <a:pt x="283" y="361"/>
                    <a:pt x="286" y="349"/>
                    <a:pt x="288" y="336"/>
                  </a:cubicBezTo>
                  <a:cubicBezTo>
                    <a:pt x="290" y="323"/>
                    <a:pt x="288" y="347"/>
                    <a:pt x="288" y="291"/>
                  </a:cubicBezTo>
                  <a:lnTo>
                    <a:pt x="288" y="0"/>
                  </a:lnTo>
                </a:path>
              </a:pathLst>
            </a:custGeom>
            <a:noFill/>
            <a:ln w="19050" cmpd="sng">
              <a:solidFill>
                <a:srgbClr val="333399"/>
              </a:solidFill>
              <a:round/>
              <a:headEnd type="none" w="sm"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16" name="Freeform 64"/>
            <p:cNvSpPr>
              <a:spLocks/>
            </p:cNvSpPr>
            <p:nvPr/>
          </p:nvSpPr>
          <p:spPr bwMode="auto">
            <a:xfrm>
              <a:off x="5910387" y="1341115"/>
              <a:ext cx="428625" cy="577850"/>
            </a:xfrm>
            <a:custGeom>
              <a:avLst/>
              <a:gdLst>
                <a:gd name="T0" fmla="*/ 290 w 290"/>
                <a:gd name="T1" fmla="*/ 384 h 387"/>
                <a:gd name="T2" fmla="*/ 75 w 290"/>
                <a:gd name="T3" fmla="*/ 384 h 387"/>
                <a:gd name="T4" fmla="*/ 45 w 290"/>
                <a:gd name="T5" fmla="*/ 384 h 387"/>
                <a:gd name="T6" fmla="*/ 14 w 290"/>
                <a:gd name="T7" fmla="*/ 369 h 387"/>
                <a:gd name="T8" fmla="*/ 2 w 290"/>
                <a:gd name="T9" fmla="*/ 336 h 387"/>
                <a:gd name="T10" fmla="*/ 2 w 290"/>
                <a:gd name="T11" fmla="*/ 291 h 387"/>
                <a:gd name="T12" fmla="*/ 2 w 290"/>
                <a:gd name="T13" fmla="*/ 0 h 387"/>
              </a:gdLst>
              <a:ahLst/>
              <a:cxnLst>
                <a:cxn ang="0">
                  <a:pos x="T0" y="T1"/>
                </a:cxn>
                <a:cxn ang="0">
                  <a:pos x="T2" y="T3"/>
                </a:cxn>
                <a:cxn ang="0">
                  <a:pos x="T4" y="T5"/>
                </a:cxn>
                <a:cxn ang="0">
                  <a:pos x="T6" y="T7"/>
                </a:cxn>
                <a:cxn ang="0">
                  <a:pos x="T8" y="T9"/>
                </a:cxn>
                <a:cxn ang="0">
                  <a:pos x="T10" y="T11"/>
                </a:cxn>
                <a:cxn ang="0">
                  <a:pos x="T12" y="T13"/>
                </a:cxn>
              </a:cxnLst>
              <a:rect l="0" t="0" r="r" b="b"/>
              <a:pathLst>
                <a:path w="290" h="387">
                  <a:moveTo>
                    <a:pt x="290" y="384"/>
                  </a:moveTo>
                  <a:lnTo>
                    <a:pt x="75" y="384"/>
                  </a:lnTo>
                  <a:cubicBezTo>
                    <a:pt x="75" y="384"/>
                    <a:pt x="55" y="387"/>
                    <a:pt x="45" y="384"/>
                  </a:cubicBezTo>
                  <a:cubicBezTo>
                    <a:pt x="35" y="381"/>
                    <a:pt x="21" y="377"/>
                    <a:pt x="14" y="369"/>
                  </a:cubicBezTo>
                  <a:cubicBezTo>
                    <a:pt x="7" y="361"/>
                    <a:pt x="4" y="349"/>
                    <a:pt x="2" y="336"/>
                  </a:cubicBezTo>
                  <a:cubicBezTo>
                    <a:pt x="0" y="323"/>
                    <a:pt x="2" y="347"/>
                    <a:pt x="2" y="291"/>
                  </a:cubicBezTo>
                  <a:lnTo>
                    <a:pt x="2" y="0"/>
                  </a:lnTo>
                </a:path>
              </a:pathLst>
            </a:custGeom>
            <a:noFill/>
            <a:ln w="19050" cmpd="sng">
              <a:solidFill>
                <a:srgbClr val="333399"/>
              </a:solidFill>
              <a:round/>
              <a:headEnd type="triangle" w="med" len="lg"/>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17" name="Text Box 66"/>
            <p:cNvSpPr txBox="1">
              <a:spLocks noChangeArrowheads="1"/>
            </p:cNvSpPr>
            <p:nvPr/>
          </p:nvSpPr>
          <p:spPr bwMode="auto">
            <a:xfrm>
              <a:off x="6116762" y="1315715"/>
              <a:ext cx="714085" cy="407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46"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篡改</a:t>
              </a:r>
            </a:p>
          </p:txBody>
        </p:sp>
        <p:sp>
          <p:nvSpPr>
            <p:cNvPr id="118" name="Oval 67"/>
            <p:cNvSpPr>
              <a:spLocks noChangeArrowheads="1"/>
            </p:cNvSpPr>
            <p:nvPr/>
          </p:nvSpPr>
          <p:spPr bwMode="auto">
            <a:xfrm>
              <a:off x="4121275" y="1884040"/>
              <a:ext cx="69850" cy="7143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pic>
          <p:nvPicPr>
            <p:cNvPr id="119" name="Picture 6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2222600" y="3567930"/>
              <a:ext cx="503238"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20" name="Text Box 70"/>
            <p:cNvSpPr txBox="1">
              <a:spLocks noChangeArrowheads="1"/>
            </p:cNvSpPr>
            <p:nvPr/>
          </p:nvSpPr>
          <p:spPr bwMode="auto">
            <a:xfrm>
              <a:off x="595437" y="2017390"/>
              <a:ext cx="354612" cy="40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46"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rPr>
                <a:t>A</a:t>
              </a:r>
            </a:p>
          </p:txBody>
        </p:sp>
        <p:sp>
          <p:nvSpPr>
            <p:cNvPr id="121" name="Text Box 71"/>
            <p:cNvSpPr txBox="1">
              <a:spLocks noChangeArrowheads="1"/>
            </p:cNvSpPr>
            <p:nvPr/>
          </p:nvSpPr>
          <p:spPr bwMode="auto">
            <a:xfrm>
              <a:off x="9067925" y="2017390"/>
              <a:ext cx="344192" cy="40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46"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rPr>
                <a:t>B</a:t>
              </a:r>
            </a:p>
          </p:txBody>
        </p:sp>
        <p:graphicFrame>
          <p:nvGraphicFramePr>
            <p:cNvPr id="122" name="Object 73"/>
            <p:cNvGraphicFramePr>
              <a:graphicFrameLocks noChangeAspect="1"/>
            </p:cNvGraphicFramePr>
            <p:nvPr>
              <p:extLst/>
            </p:nvPr>
          </p:nvGraphicFramePr>
          <p:xfrm>
            <a:off x="3786312" y="2290440"/>
            <a:ext cx="2293938" cy="1498600"/>
          </p:xfrm>
          <a:graphic>
            <a:graphicData uri="http://schemas.openxmlformats.org/presentationml/2006/ole">
              <mc:AlternateContent xmlns:mc="http://schemas.openxmlformats.org/markup-compatibility/2006">
                <mc:Choice xmlns:v="urn:schemas-microsoft-com:vml" Requires="v">
                  <p:oleObj spid="_x0000_s3257" name="VISIO" r:id="rId6" imgW="1687068" imgH="964692" progId="Visio.Drawing.11">
                    <p:embed/>
                  </p:oleObj>
                </mc:Choice>
                <mc:Fallback>
                  <p:oleObj name="VISIO" r:id="rId6" imgW="1687068" imgH="964692" progId="Visio.Drawing.11">
                    <p:embed/>
                    <p:pic>
                      <p:nvPicPr>
                        <p:cNvPr id="0" name="Picture 1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6312" y="2290440"/>
                          <a:ext cx="2293938" cy="1498600"/>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123" name="Group 74"/>
            <p:cNvGrpSpPr>
              <a:grpSpLocks/>
            </p:cNvGrpSpPr>
            <p:nvPr/>
          </p:nvGrpSpPr>
          <p:grpSpPr bwMode="auto">
            <a:xfrm>
              <a:off x="889125" y="2157090"/>
              <a:ext cx="574675" cy="620713"/>
              <a:chOff x="921" y="2412"/>
              <a:chExt cx="284" cy="265"/>
            </a:xfrm>
          </p:grpSpPr>
          <p:grpSp>
            <p:nvGrpSpPr>
              <p:cNvPr id="164" name="Group 75"/>
              <p:cNvGrpSpPr>
                <a:grpSpLocks/>
              </p:cNvGrpSpPr>
              <p:nvPr/>
            </p:nvGrpSpPr>
            <p:grpSpPr bwMode="auto">
              <a:xfrm>
                <a:off x="928" y="2417"/>
                <a:ext cx="277" cy="260"/>
                <a:chOff x="928" y="2417"/>
                <a:chExt cx="277" cy="260"/>
              </a:xfrm>
            </p:grpSpPr>
            <p:sp>
              <p:nvSpPr>
                <p:cNvPr id="178" name="Freeform 7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9" name="Freeform 77"/>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0" name="Freeform 7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1" name="Freeform 79"/>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2" name="Rectangle 8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3" name="Rectangle 8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4" name="Rectangle 8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5" name="Line 83"/>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186" name="Group 84"/>
                <p:cNvGrpSpPr>
                  <a:grpSpLocks/>
                </p:cNvGrpSpPr>
                <p:nvPr/>
              </p:nvGrpSpPr>
              <p:grpSpPr bwMode="auto">
                <a:xfrm>
                  <a:off x="928" y="2639"/>
                  <a:ext cx="277" cy="38"/>
                  <a:chOff x="928" y="2639"/>
                  <a:chExt cx="277" cy="38"/>
                </a:xfrm>
              </p:grpSpPr>
              <p:sp>
                <p:nvSpPr>
                  <p:cNvPr id="187" name="Freeform 8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8" name="Freeform 86"/>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9" name="Rectangle 8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grpSp>
            <p:nvGrpSpPr>
              <p:cNvPr id="165" name="Group 88"/>
              <p:cNvGrpSpPr>
                <a:grpSpLocks/>
              </p:cNvGrpSpPr>
              <p:nvPr/>
            </p:nvGrpSpPr>
            <p:grpSpPr bwMode="auto">
              <a:xfrm>
                <a:off x="921" y="2412"/>
                <a:ext cx="277" cy="261"/>
                <a:chOff x="921" y="2412"/>
                <a:chExt cx="277" cy="261"/>
              </a:xfrm>
            </p:grpSpPr>
            <p:sp>
              <p:nvSpPr>
                <p:cNvPr id="166" name="Freeform 8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67" name="Freeform 90"/>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68" name="Freeform 9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69" name="Freeform 92"/>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0" name="Rectangle 9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1" name="Rectangle 9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2" name="Rectangle 9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3" name="Line 96"/>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174" name="Group 97"/>
                <p:cNvGrpSpPr>
                  <a:grpSpLocks/>
                </p:cNvGrpSpPr>
                <p:nvPr/>
              </p:nvGrpSpPr>
              <p:grpSpPr bwMode="auto">
                <a:xfrm>
                  <a:off x="921" y="2635"/>
                  <a:ext cx="277" cy="38"/>
                  <a:chOff x="921" y="2635"/>
                  <a:chExt cx="277" cy="38"/>
                </a:xfrm>
              </p:grpSpPr>
              <p:sp>
                <p:nvSpPr>
                  <p:cNvPr id="175" name="Freeform 9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6" name="Freeform 99"/>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7" name="Rectangle 10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grpSp>
        <p:sp>
          <p:nvSpPr>
            <p:cNvPr id="124" name="Rectangle 102"/>
            <p:cNvSpPr>
              <a:spLocks noChangeArrowheads="1"/>
            </p:cNvSpPr>
            <p:nvPr/>
          </p:nvSpPr>
          <p:spPr bwMode="auto">
            <a:xfrm>
              <a:off x="1562225" y="2609528"/>
              <a:ext cx="1276350" cy="715962"/>
            </a:xfrm>
            <a:prstGeom prst="rect">
              <a:avLst/>
            </a:prstGeom>
            <a:solidFill>
              <a:srgbClr val="990099"/>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46" b="0" i="1" u="none" strike="noStrike" kern="0" cap="none" spc="0" normalizeH="0" baseline="0" noProof="0" dirty="0">
                  <a:ln>
                    <a:noFill/>
                  </a:ln>
                  <a:solidFill>
                    <a:srgbClr val="FFFFFF"/>
                  </a:solidFill>
                  <a:effectLst/>
                  <a:uLnTx/>
                  <a:uFillTx/>
                  <a:latin typeface="Calibri" panose="020F0502020204030204" pitchFamily="34" charset="0"/>
                  <a:ea typeface="华文楷体" panose="02010600040101010101" pitchFamily="2" charset="-122"/>
                </a:rPr>
                <a:t>E</a:t>
              </a:r>
              <a:r>
                <a:rPr kumimoji="1" lang="en-US" altLang="zh-CN" sz="1846" b="0" i="0" u="none" strike="noStrike" kern="0" cap="none" spc="0" normalizeH="0" baseline="0" noProof="0" dirty="0">
                  <a:ln>
                    <a:noFill/>
                  </a:ln>
                  <a:solidFill>
                    <a:srgbClr val="FFFFFF"/>
                  </a:solidFill>
                  <a:effectLst/>
                  <a:uLnTx/>
                  <a:uFillTx/>
                  <a:latin typeface="Calibri" panose="020F0502020204030204" pitchFamily="34" charset="0"/>
                  <a:ea typeface="华文楷体" panose="02010600040101010101" pitchFamily="2" charset="-122"/>
                </a:rPr>
                <a:t> </a:t>
              </a:r>
              <a:r>
                <a:rPr kumimoji="1" lang="zh-CN" altLang="en-US" sz="1846" b="0" i="0" u="none" strike="noStrike" kern="0" cap="none" spc="0" normalizeH="0" baseline="0" noProof="0" dirty="0">
                  <a:ln>
                    <a:noFill/>
                  </a:ln>
                  <a:solidFill>
                    <a:srgbClr val="FFFFFF"/>
                  </a:solidFill>
                  <a:effectLst/>
                  <a:uLnTx/>
                  <a:uFillTx/>
                  <a:latin typeface="Calibri" panose="020F0502020204030204" pitchFamily="34" charset="0"/>
                  <a:ea typeface="华文楷体" panose="02010600040101010101" pitchFamily="2" charset="-122"/>
                </a:rPr>
                <a:t>运算</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46" b="0" i="0" u="none" strike="noStrike" kern="0" cap="none" spc="0" normalizeH="0" baseline="0" noProof="0" dirty="0">
                  <a:ln>
                    <a:noFill/>
                  </a:ln>
                  <a:solidFill>
                    <a:srgbClr val="FFFFFF"/>
                  </a:solidFill>
                  <a:effectLst/>
                  <a:uLnTx/>
                  <a:uFillTx/>
                  <a:latin typeface="Calibri" panose="020F0502020204030204" pitchFamily="34" charset="0"/>
                  <a:ea typeface="华文楷体" panose="02010600040101010101" pitchFamily="2" charset="-122"/>
                </a:rPr>
                <a:t>加密算法</a:t>
              </a:r>
            </a:p>
          </p:txBody>
        </p:sp>
        <p:sp>
          <p:nvSpPr>
            <p:cNvPr id="125" name="Rectangle 103"/>
            <p:cNvSpPr>
              <a:spLocks noChangeArrowheads="1"/>
            </p:cNvSpPr>
            <p:nvPr/>
          </p:nvSpPr>
          <p:spPr bwMode="auto">
            <a:xfrm>
              <a:off x="7086725" y="2609528"/>
              <a:ext cx="1277937" cy="715962"/>
            </a:xfrm>
            <a:prstGeom prst="rect">
              <a:avLst/>
            </a:prstGeom>
            <a:solidFill>
              <a:srgbClr val="4B7000"/>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46" b="0" i="1" u="none" strike="noStrike" kern="0" cap="none" spc="0" normalizeH="0" baseline="0" noProof="0" dirty="0">
                  <a:ln>
                    <a:noFill/>
                  </a:ln>
                  <a:solidFill>
                    <a:srgbClr val="FFFFFF"/>
                  </a:solidFill>
                  <a:effectLst/>
                  <a:uLnTx/>
                  <a:uFillTx/>
                  <a:latin typeface="Calibri" panose="020F0502020204030204" pitchFamily="34" charset="0"/>
                  <a:ea typeface="华文楷体" panose="02010600040101010101" pitchFamily="2" charset="-122"/>
                </a:rPr>
                <a:t>D </a:t>
              </a:r>
              <a:r>
                <a:rPr kumimoji="1" lang="zh-CN" altLang="en-US" sz="1846" b="0" i="0" u="none" strike="noStrike" kern="0" cap="none" spc="0" normalizeH="0" baseline="0" noProof="0" dirty="0">
                  <a:ln>
                    <a:noFill/>
                  </a:ln>
                  <a:solidFill>
                    <a:srgbClr val="FFFFFF"/>
                  </a:solidFill>
                  <a:effectLst/>
                  <a:uLnTx/>
                  <a:uFillTx/>
                  <a:latin typeface="Calibri" panose="020F0502020204030204" pitchFamily="34" charset="0"/>
                  <a:ea typeface="华文楷体" panose="02010600040101010101" pitchFamily="2" charset="-122"/>
                </a:rPr>
                <a:t>运算</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46" b="0" i="0" u="none" strike="noStrike" kern="0" cap="none" spc="0" normalizeH="0" baseline="0" noProof="0" dirty="0">
                  <a:ln>
                    <a:noFill/>
                  </a:ln>
                  <a:solidFill>
                    <a:srgbClr val="FFFFFF"/>
                  </a:solidFill>
                  <a:effectLst/>
                  <a:uLnTx/>
                  <a:uFillTx/>
                  <a:latin typeface="Calibri" panose="020F0502020204030204" pitchFamily="34" charset="0"/>
                  <a:ea typeface="华文楷体" panose="02010600040101010101" pitchFamily="2" charset="-122"/>
                </a:rPr>
                <a:t>解密算法</a:t>
              </a:r>
            </a:p>
          </p:txBody>
        </p:sp>
        <p:grpSp>
          <p:nvGrpSpPr>
            <p:cNvPr id="126" name="Group 104"/>
            <p:cNvGrpSpPr>
              <a:grpSpLocks/>
            </p:cNvGrpSpPr>
            <p:nvPr/>
          </p:nvGrpSpPr>
          <p:grpSpPr bwMode="auto">
            <a:xfrm>
              <a:off x="8583737" y="2131690"/>
              <a:ext cx="574675" cy="620713"/>
              <a:chOff x="921" y="2412"/>
              <a:chExt cx="284" cy="265"/>
            </a:xfrm>
          </p:grpSpPr>
          <p:grpSp>
            <p:nvGrpSpPr>
              <p:cNvPr id="138" name="Group 105"/>
              <p:cNvGrpSpPr>
                <a:grpSpLocks/>
              </p:cNvGrpSpPr>
              <p:nvPr/>
            </p:nvGrpSpPr>
            <p:grpSpPr bwMode="auto">
              <a:xfrm>
                <a:off x="928" y="2417"/>
                <a:ext cx="277" cy="260"/>
                <a:chOff x="928" y="2417"/>
                <a:chExt cx="277" cy="260"/>
              </a:xfrm>
            </p:grpSpPr>
            <p:sp>
              <p:nvSpPr>
                <p:cNvPr id="152" name="Freeform 10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53" name="Freeform 107"/>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54" name="Freeform 10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55" name="Freeform 109"/>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56" name="Rectangle 11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57" name="Rectangle 11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58" name="Rectangle 11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59" name="Line 113"/>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160" name="Group 114"/>
                <p:cNvGrpSpPr>
                  <a:grpSpLocks/>
                </p:cNvGrpSpPr>
                <p:nvPr/>
              </p:nvGrpSpPr>
              <p:grpSpPr bwMode="auto">
                <a:xfrm>
                  <a:off x="928" y="2639"/>
                  <a:ext cx="277" cy="38"/>
                  <a:chOff x="928" y="2639"/>
                  <a:chExt cx="277" cy="38"/>
                </a:xfrm>
              </p:grpSpPr>
              <p:sp>
                <p:nvSpPr>
                  <p:cNvPr id="161" name="Freeform 11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62" name="Freeform 116"/>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63" name="Rectangle 11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grpSp>
            <p:nvGrpSpPr>
              <p:cNvPr id="139" name="Group 118"/>
              <p:cNvGrpSpPr>
                <a:grpSpLocks/>
              </p:cNvGrpSpPr>
              <p:nvPr/>
            </p:nvGrpSpPr>
            <p:grpSpPr bwMode="auto">
              <a:xfrm>
                <a:off x="921" y="2412"/>
                <a:ext cx="277" cy="261"/>
                <a:chOff x="921" y="2412"/>
                <a:chExt cx="277" cy="261"/>
              </a:xfrm>
            </p:grpSpPr>
            <p:sp>
              <p:nvSpPr>
                <p:cNvPr id="140" name="Freeform 11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1" name="Freeform 120"/>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2" name="Freeform 12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3" name="Freeform 122"/>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4" name="Rectangle 12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5" name="Rectangle 12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6" name="Rectangle 12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7" name="Line 126"/>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148" name="Group 127"/>
                <p:cNvGrpSpPr>
                  <a:grpSpLocks/>
                </p:cNvGrpSpPr>
                <p:nvPr/>
              </p:nvGrpSpPr>
              <p:grpSpPr bwMode="auto">
                <a:xfrm>
                  <a:off x="921" y="2635"/>
                  <a:ext cx="277" cy="38"/>
                  <a:chOff x="921" y="2635"/>
                  <a:chExt cx="277" cy="38"/>
                </a:xfrm>
              </p:grpSpPr>
              <p:sp>
                <p:nvSpPr>
                  <p:cNvPr id="149" name="Freeform 12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50" name="Freeform 129"/>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51" name="Rectangle 13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grpSp>
        <p:sp>
          <p:nvSpPr>
            <p:cNvPr id="127" name="Text Box 131"/>
            <p:cNvSpPr txBox="1">
              <a:spLocks noChangeArrowheads="1"/>
            </p:cNvSpPr>
            <p:nvPr/>
          </p:nvSpPr>
          <p:spPr bwMode="auto">
            <a:xfrm>
              <a:off x="4448944" y="2787154"/>
              <a:ext cx="1127392" cy="469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215" b="0"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互联网</a:t>
              </a:r>
            </a:p>
          </p:txBody>
        </p:sp>
        <p:pic>
          <p:nvPicPr>
            <p:cNvPr id="128" name="Picture 13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flipV="1">
              <a:off x="7324972" y="3640732"/>
              <a:ext cx="503238" cy="22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29" name="Line 101"/>
            <p:cNvSpPr>
              <a:spLocks noChangeShapeType="1"/>
            </p:cNvSpPr>
            <p:nvPr/>
          </p:nvSpPr>
          <p:spPr bwMode="auto">
            <a:xfrm rot="16200000">
              <a:off x="4548312" y="2309490"/>
              <a:ext cx="977900" cy="0"/>
            </a:xfrm>
            <a:prstGeom prst="line">
              <a:avLst/>
            </a:prstGeom>
            <a:noFill/>
            <a:ln w="57150">
              <a:solidFill>
                <a:srgbClr val="FF0000"/>
              </a:solidFill>
              <a:prstDash val="sysDot"/>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0" name="Freeform 20"/>
            <p:cNvSpPr>
              <a:spLocks/>
            </p:cNvSpPr>
            <p:nvPr/>
          </p:nvSpPr>
          <p:spPr bwMode="auto">
            <a:xfrm>
              <a:off x="5653112" y="3361754"/>
              <a:ext cx="2108200" cy="765175"/>
            </a:xfrm>
            <a:custGeom>
              <a:avLst/>
              <a:gdLst>
                <a:gd name="T0" fmla="*/ 0 w 1056"/>
                <a:gd name="T1" fmla="*/ 384 h 384"/>
                <a:gd name="T2" fmla="*/ 1056 w 1056"/>
                <a:gd name="T3" fmla="*/ 384 h 384"/>
                <a:gd name="T4" fmla="*/ 1056 w 1056"/>
                <a:gd name="T5" fmla="*/ 0 h 384"/>
              </a:gdLst>
              <a:ahLst/>
              <a:cxnLst>
                <a:cxn ang="0">
                  <a:pos x="T0" y="T1"/>
                </a:cxn>
                <a:cxn ang="0">
                  <a:pos x="T2" y="T3"/>
                </a:cxn>
                <a:cxn ang="0">
                  <a:pos x="T4" y="T5"/>
                </a:cxn>
              </a:cxnLst>
              <a:rect l="0" t="0" r="r" b="b"/>
              <a:pathLst>
                <a:path w="1056" h="384">
                  <a:moveTo>
                    <a:pt x="0" y="384"/>
                  </a:moveTo>
                  <a:lnTo>
                    <a:pt x="1056" y="384"/>
                  </a:lnTo>
                  <a:lnTo>
                    <a:pt x="1056" y="0"/>
                  </a:lnTo>
                </a:path>
              </a:pathLst>
            </a:custGeom>
            <a:noFill/>
            <a:ln w="28575" cmpd="sng">
              <a:solidFill>
                <a:srgbClr val="C00000"/>
              </a:solidFill>
              <a:round/>
              <a:headEnd type="none" w="sm"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1" name="AutoShape 21"/>
            <p:cNvSpPr>
              <a:spLocks noChangeArrowheads="1"/>
            </p:cNvSpPr>
            <p:nvPr/>
          </p:nvSpPr>
          <p:spPr bwMode="auto">
            <a:xfrm rot="16200000">
              <a:off x="4798108" y="1956705"/>
              <a:ext cx="587375" cy="4330924"/>
            </a:xfrm>
            <a:prstGeom prst="can">
              <a:avLst>
                <a:gd name="adj" fmla="val 41409"/>
              </a:avLst>
            </a:prstGeom>
            <a:gradFill rotWithShape="1">
              <a:gsLst>
                <a:gs pos="0">
                  <a:srgbClr val="333399"/>
                </a:gs>
                <a:gs pos="50000">
                  <a:srgbClr val="66FFFF"/>
                </a:gs>
                <a:gs pos="100000">
                  <a:srgbClr val="333399"/>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2" name="Line 28"/>
            <p:cNvSpPr>
              <a:spLocks noChangeShapeType="1"/>
            </p:cNvSpPr>
            <p:nvPr/>
          </p:nvSpPr>
          <p:spPr bwMode="auto">
            <a:xfrm rot="16200000">
              <a:off x="1626171" y="4001517"/>
              <a:ext cx="1277938" cy="0"/>
            </a:xfrm>
            <a:prstGeom prst="line">
              <a:avLst/>
            </a:prstGeom>
            <a:noFill/>
            <a:ln w="28575">
              <a:solidFill>
                <a:srgbClr val="C0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3" name="Text Box 29"/>
            <p:cNvSpPr txBox="1">
              <a:spLocks noChangeArrowheads="1"/>
            </p:cNvSpPr>
            <p:nvPr/>
          </p:nvSpPr>
          <p:spPr bwMode="auto">
            <a:xfrm>
              <a:off x="397670" y="3450456"/>
              <a:ext cx="1865090" cy="469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215"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加密密钥 </a:t>
              </a:r>
              <a:r>
                <a:rPr kumimoji="1" lang="en-US" altLang="zh-CN" sz="2215"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K</a:t>
              </a:r>
              <a:r>
                <a:rPr kumimoji="1" lang="en-US" altLang="zh-CN" sz="2215" b="0" i="0" u="none" strike="noStrike" kern="0" cap="none" spc="0" normalizeH="0" baseline="-25000" noProof="0" dirty="0">
                  <a:ln>
                    <a:noFill/>
                  </a:ln>
                  <a:solidFill>
                    <a:srgbClr val="000000"/>
                  </a:solidFill>
                  <a:effectLst/>
                  <a:uLnTx/>
                  <a:uFillTx/>
                  <a:latin typeface="Calibri" panose="020F0502020204030204" pitchFamily="34" charset="0"/>
                  <a:ea typeface="华文楷体" panose="02010600040101010101" pitchFamily="2" charset="-122"/>
                </a:rPr>
                <a:t>E</a:t>
              </a:r>
            </a:p>
          </p:txBody>
        </p:sp>
        <p:sp>
          <p:nvSpPr>
            <p:cNvPr id="134" name="Text Box 30"/>
            <p:cNvSpPr txBox="1">
              <a:spLocks noChangeArrowheads="1"/>
            </p:cNvSpPr>
            <p:nvPr/>
          </p:nvSpPr>
          <p:spPr bwMode="auto">
            <a:xfrm>
              <a:off x="7819702" y="3475855"/>
              <a:ext cx="2101850" cy="469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215"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解密密钥 </a:t>
              </a:r>
              <a:r>
                <a:rPr kumimoji="1" lang="en-US" altLang="zh-CN" sz="2215"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K</a:t>
              </a:r>
              <a:r>
                <a:rPr kumimoji="1" lang="en-US" altLang="zh-CN" sz="2215" b="0" i="0" u="none" strike="noStrike" kern="0" cap="none" spc="0" normalizeH="0" baseline="-25000" noProof="0" dirty="0">
                  <a:ln>
                    <a:noFill/>
                  </a:ln>
                  <a:solidFill>
                    <a:srgbClr val="000000"/>
                  </a:solidFill>
                  <a:effectLst/>
                  <a:uLnTx/>
                  <a:uFillTx/>
                  <a:latin typeface="Calibri" panose="020F0502020204030204" pitchFamily="34" charset="0"/>
                  <a:ea typeface="华文楷体" panose="02010600040101010101" pitchFamily="2" charset="-122"/>
                </a:rPr>
                <a:t>D</a:t>
              </a:r>
            </a:p>
          </p:txBody>
        </p:sp>
        <p:sp>
          <p:nvSpPr>
            <p:cNvPr id="135" name="Rectangle 46"/>
            <p:cNvSpPr>
              <a:spLocks noChangeArrowheads="1"/>
            </p:cNvSpPr>
            <p:nvPr/>
          </p:nvSpPr>
          <p:spPr bwMode="auto">
            <a:xfrm>
              <a:off x="1713484" y="4517454"/>
              <a:ext cx="1233488" cy="482600"/>
            </a:xfrm>
            <a:prstGeom prst="rect">
              <a:avLst/>
            </a:prstGeom>
            <a:solidFill>
              <a:srgbClr val="CCECFF"/>
            </a:solidFill>
            <a:ln w="12700">
              <a:solidFill>
                <a:srgbClr val="666699"/>
              </a:solidFill>
              <a:miter lim="800000"/>
              <a:headEnd/>
              <a:tailEnd/>
            </a:ln>
            <a:effectLst>
              <a:outerShdw dist="35921" dir="2700000" algn="ctr" rotWithShape="0">
                <a:srgbClr val="FFCC00"/>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215"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rPr>
                <a:t>密钥源</a:t>
              </a:r>
            </a:p>
          </p:txBody>
        </p:sp>
        <p:sp>
          <p:nvSpPr>
            <p:cNvPr id="136" name="Line 47"/>
            <p:cNvSpPr>
              <a:spLocks noChangeShapeType="1"/>
            </p:cNvSpPr>
            <p:nvPr/>
          </p:nvSpPr>
          <p:spPr bwMode="auto">
            <a:xfrm>
              <a:off x="2262759" y="4126930"/>
              <a:ext cx="908397" cy="0"/>
            </a:xfrm>
            <a:prstGeom prst="line">
              <a:avLst/>
            </a:prstGeom>
            <a:noFill/>
            <a:ln w="28575">
              <a:solidFill>
                <a:srgbClr val="00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7" name="Text Box 48"/>
            <p:cNvSpPr txBox="1">
              <a:spLocks noChangeArrowheads="1"/>
            </p:cNvSpPr>
            <p:nvPr/>
          </p:nvSpPr>
          <p:spPr bwMode="auto">
            <a:xfrm>
              <a:off x="4250896" y="3903439"/>
              <a:ext cx="1436504" cy="469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215" b="0" i="0" u="none" strike="noStrike" kern="0" cap="none" spc="0" normalizeH="0" baseline="0" noProof="0" dirty="0">
                  <a:ln>
                    <a:noFill/>
                  </a:ln>
                  <a:solidFill>
                    <a:srgbClr val="C00000"/>
                  </a:solidFill>
                  <a:effectLst/>
                  <a:uLnTx/>
                  <a:uFillTx/>
                  <a:latin typeface="Calibri" panose="020F0502020204030204" pitchFamily="34" charset="0"/>
                  <a:ea typeface="华文楷体" panose="02010600040101010101" pitchFamily="2" charset="-122"/>
                </a:rPr>
                <a:t>安全信道</a:t>
              </a:r>
            </a:p>
          </p:txBody>
        </p:sp>
      </p:grpSp>
      <p:sp>
        <p:nvSpPr>
          <p:cNvPr id="190" name="Text Box 30"/>
          <p:cNvSpPr txBox="1">
            <a:spLocks noChangeArrowheads="1"/>
          </p:cNvSpPr>
          <p:nvPr/>
        </p:nvSpPr>
        <p:spPr bwMode="auto">
          <a:xfrm>
            <a:off x="4546830" y="6014557"/>
            <a:ext cx="41399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800" b="0" i="0" u="none" strike="noStrike" kern="0" cap="none" spc="0" normalizeH="0" baseline="0" noProof="0" dirty="0">
                <a:ln>
                  <a:noFill/>
                </a:ln>
                <a:solidFill>
                  <a:srgbClr val="FF0000"/>
                </a:solidFill>
                <a:effectLst/>
                <a:uLnTx/>
                <a:uFillTx/>
                <a:latin typeface="Calibri" panose="020F0502020204030204" pitchFamily="34" charset="0"/>
                <a:ea typeface="华文楷体" panose="02010600040101010101" pitchFamily="2" charset="-122"/>
              </a:rPr>
              <a:t>机密性？完整性？</a:t>
            </a:r>
            <a:endParaRPr kumimoji="1" lang="en-US" altLang="zh-CN" sz="2215" b="0" i="0" u="none" strike="noStrike" kern="0" cap="none" spc="0" normalizeH="0" baseline="-25000" noProof="0" dirty="0">
              <a:ln>
                <a:noFill/>
              </a:ln>
              <a:solidFill>
                <a:srgbClr val="FF0000"/>
              </a:solidFill>
              <a:effectLst/>
              <a:uLnTx/>
              <a:uFillTx/>
              <a:latin typeface="Calibri" panose="020F0502020204030204" pitchFamily="34" charset="0"/>
              <a:ea typeface="华文楷体" panose="02010600040101010101" pitchFamily="2" charset="-122"/>
            </a:endParaRPr>
          </a:p>
        </p:txBody>
      </p:sp>
    </p:spTree>
    <p:custDataLst>
      <p:tags r:id="rId2"/>
    </p:custDataLst>
    <p:extLst>
      <p:ext uri="{BB962C8B-B14F-4D97-AF65-F5344CB8AC3E}">
        <p14:creationId xmlns:p14="http://schemas.microsoft.com/office/powerpoint/2010/main" val="241485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p:bldLst>
  </p:timing>
  <p:extLst mod="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8"/>
            <a:ext cx="8229600" cy="5021136"/>
          </a:xfrm>
        </p:spPr>
        <p:txBody>
          <a:bodyPr/>
          <a:lstStyle/>
          <a:p>
            <a:r>
              <a:rPr lang="en-US" altLang="zh-CN"/>
              <a:t>7.1  </a:t>
            </a:r>
            <a:r>
              <a:rPr lang="zh-CN" altLang="en-US" dirty="0"/>
              <a:t>网络安全问题概述</a:t>
            </a:r>
          </a:p>
          <a:p>
            <a:r>
              <a:rPr lang="en-US" altLang="zh-CN"/>
              <a:t>7.2  </a:t>
            </a:r>
            <a:r>
              <a:rPr lang="zh-CN" altLang="en-US" dirty="0"/>
              <a:t>加密体制</a:t>
            </a:r>
          </a:p>
          <a:p>
            <a:r>
              <a:rPr lang="en-US" altLang="zh-CN"/>
              <a:t>7.3  </a:t>
            </a:r>
            <a:r>
              <a:rPr lang="zh-CN" altLang="en-US" dirty="0"/>
              <a:t>数字签名</a:t>
            </a:r>
          </a:p>
          <a:p>
            <a:r>
              <a:rPr lang="en-US" altLang="zh-CN"/>
              <a:t>7.4  </a:t>
            </a:r>
            <a:r>
              <a:rPr lang="zh-CN" altLang="en-US" dirty="0"/>
              <a:t>认证</a:t>
            </a:r>
          </a:p>
          <a:p>
            <a:r>
              <a:rPr lang="en-US" altLang="zh-CN"/>
              <a:t>7.5  </a:t>
            </a:r>
            <a:r>
              <a:rPr lang="zh-CN" altLang="en-US" dirty="0"/>
              <a:t>密钥分配</a:t>
            </a:r>
          </a:p>
          <a:p>
            <a:r>
              <a:rPr lang="en-US" altLang="zh-CN"/>
              <a:t>7.6  </a:t>
            </a:r>
            <a:r>
              <a:rPr lang="zh-CN" altLang="en-US" dirty="0"/>
              <a:t>互联网使用的安全协议</a:t>
            </a:r>
          </a:p>
          <a:p>
            <a:r>
              <a:rPr lang="en-US" altLang="zh-CN"/>
              <a:t>7.7  </a:t>
            </a:r>
            <a:r>
              <a:rPr lang="zh-CN" altLang="en-US"/>
              <a:t>系统安全与安全防护思路的变化</a:t>
            </a:r>
            <a:endParaRPr lang="zh-CN" altLang="en-US" dirty="0"/>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17</a:t>
            </a:fld>
            <a:endParaRPr lang="zh-CN" altLang="en-US" dirty="0"/>
          </a:p>
        </p:txBody>
      </p:sp>
    </p:spTree>
    <p:extLst>
      <p:ext uri="{BB962C8B-B14F-4D97-AF65-F5344CB8AC3E}">
        <p14:creationId xmlns:p14="http://schemas.microsoft.com/office/powerpoint/2010/main" val="1544955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18" presetClass="emph" presetSubtype="0" fill="hold" nodeType="withEffect">
                                  <p:stCondLst>
                                    <p:cond delay="0"/>
                                  </p:stCondLst>
                                  <p:iterate type="lt">
                                    <p:tmPct val="4000"/>
                                  </p:iterate>
                                  <p:childTnLst>
                                    <p:set>
                                      <p:cBhvr override="childStyle">
                                        <p:cTn id="9" dur="500" fill="hold"/>
                                        <p:tgtEl>
                                          <p:spTgt spid="3">
                                            <p:txEl>
                                              <p:pRg st="1" end="1"/>
                                            </p:txEl>
                                          </p:spTgt>
                                        </p:tgtEl>
                                        <p:attrNameLst>
                                          <p:attrName>style.textDecorationUnderline</p:attrName>
                                        </p:attrNameLst>
                                      </p:cBhvr>
                                      <p:to>
                                        <p:strVal val="true"/>
                                      </p:to>
                                    </p:set>
                                  </p:childTnLst>
                                </p:cTn>
                              </p:par>
                              <p:par>
                                <p:cTn id="10" presetID="9" presetClass="emph" presetSubtype="0" nodeType="withEffect">
                                  <p:stCondLst>
                                    <p:cond delay="0"/>
                                  </p:stCondLst>
                                  <p:iterate type="lt">
                                    <p:tmAbs val="0"/>
                                  </p:iterate>
                                  <p:childTnLst>
                                    <p:set>
                                      <p:cBhvr rctx="PPT">
                                        <p:cTn id="11" dur="indefinite"/>
                                        <p:tgtEl>
                                          <p:spTgt spid="3">
                                            <p:txEl>
                                              <p:pRg st="2" end="2"/>
                                            </p:txEl>
                                          </p:spTgt>
                                        </p:tgtEl>
                                        <p:attrNameLst>
                                          <p:attrName>style.opacity</p:attrName>
                                        </p:attrNameLst>
                                      </p:cBhvr>
                                      <p:to>
                                        <p:strVal val="0.25"/>
                                      </p:to>
                                    </p:set>
                                    <p:animEffect filter="image" prLst="opacity: 0.25">
                                      <p:cBhvr rctx="IE">
                                        <p:cTn id="12" dur="indefinite"/>
                                        <p:tgtEl>
                                          <p:spTgt spid="3">
                                            <p:txEl>
                                              <p:pRg st="2" end="2"/>
                                            </p:txEl>
                                          </p:spTgt>
                                        </p:tgtEl>
                                      </p:cBhvr>
                                    </p:animEffect>
                                  </p:childTnLst>
                                </p:cTn>
                              </p:par>
                              <p:par>
                                <p:cTn id="13" presetID="9" presetClass="emph" presetSubtype="0" nodeType="withEffect">
                                  <p:stCondLst>
                                    <p:cond delay="0"/>
                                  </p:stCondLst>
                                  <p:iterate type="lt">
                                    <p:tmAbs val="0"/>
                                  </p:iterate>
                                  <p:childTnLst>
                                    <p:set>
                                      <p:cBhvr rctx="PPT">
                                        <p:cTn id="14" dur="indefinite"/>
                                        <p:tgtEl>
                                          <p:spTgt spid="3">
                                            <p:txEl>
                                              <p:pRg st="3" end="3"/>
                                            </p:txEl>
                                          </p:spTgt>
                                        </p:tgtEl>
                                        <p:attrNameLst>
                                          <p:attrName>style.opacity</p:attrName>
                                        </p:attrNameLst>
                                      </p:cBhvr>
                                      <p:to>
                                        <p:strVal val="0.25"/>
                                      </p:to>
                                    </p:set>
                                    <p:animEffect filter="image" prLst="opacity: 0.25">
                                      <p:cBhvr rctx="IE">
                                        <p:cTn id="15" dur="indefinite"/>
                                        <p:tgtEl>
                                          <p:spTgt spid="3">
                                            <p:txEl>
                                              <p:pRg st="3" end="3"/>
                                            </p:txEl>
                                          </p:spTgt>
                                        </p:tgtEl>
                                      </p:cBhvr>
                                    </p:animEffect>
                                  </p:childTnLst>
                                </p:cTn>
                              </p:par>
                              <p:par>
                                <p:cTn id="16" presetID="9" presetClass="emph" presetSubtype="0" nodeType="withEffect">
                                  <p:stCondLst>
                                    <p:cond delay="0"/>
                                  </p:stCondLst>
                                  <p:iterate type="lt">
                                    <p:tmAbs val="0"/>
                                  </p:iterate>
                                  <p:childTnLst>
                                    <p:set>
                                      <p:cBhvr rctx="PPT">
                                        <p:cTn id="17" dur="indefinite"/>
                                        <p:tgtEl>
                                          <p:spTgt spid="3">
                                            <p:txEl>
                                              <p:pRg st="4" end="4"/>
                                            </p:txEl>
                                          </p:spTgt>
                                        </p:tgtEl>
                                        <p:attrNameLst>
                                          <p:attrName>style.opacity</p:attrName>
                                        </p:attrNameLst>
                                      </p:cBhvr>
                                      <p:to>
                                        <p:strVal val="0.25"/>
                                      </p:to>
                                    </p:set>
                                    <p:animEffect filter="image" prLst="opacity: 0.25">
                                      <p:cBhvr rctx="IE">
                                        <p:cTn id="18" dur="indefinite"/>
                                        <p:tgtEl>
                                          <p:spTgt spid="3">
                                            <p:txEl>
                                              <p:pRg st="4" end="4"/>
                                            </p:txEl>
                                          </p:spTgt>
                                        </p:tgtEl>
                                      </p:cBhvr>
                                    </p:animEffect>
                                  </p:childTnLst>
                                </p:cTn>
                              </p:par>
                              <p:par>
                                <p:cTn id="19" presetID="9" presetClass="emph" presetSubtype="0" nodeType="withEffect">
                                  <p:stCondLst>
                                    <p:cond delay="0"/>
                                  </p:stCondLst>
                                  <p:iterate type="lt">
                                    <p:tmAbs val="0"/>
                                  </p:iterate>
                                  <p:childTnLst>
                                    <p:set>
                                      <p:cBhvr rctx="PPT">
                                        <p:cTn id="20" dur="indefinite"/>
                                        <p:tgtEl>
                                          <p:spTgt spid="3">
                                            <p:txEl>
                                              <p:pRg st="5" end="5"/>
                                            </p:txEl>
                                          </p:spTgt>
                                        </p:tgtEl>
                                        <p:attrNameLst>
                                          <p:attrName>style.opacity</p:attrName>
                                        </p:attrNameLst>
                                      </p:cBhvr>
                                      <p:to>
                                        <p:strVal val="0.25"/>
                                      </p:to>
                                    </p:set>
                                    <p:animEffect filter="image" prLst="opacity: 0.25">
                                      <p:cBhvr rctx="IE">
                                        <p:cTn id="21" dur="indefinite"/>
                                        <p:tgtEl>
                                          <p:spTgt spid="3">
                                            <p:txEl>
                                              <p:pRg st="5" end="5"/>
                                            </p:txEl>
                                          </p:spTgt>
                                        </p:tgtEl>
                                      </p:cBhvr>
                                    </p:animEffect>
                                  </p:childTnLst>
                                </p:cTn>
                              </p:par>
                              <p:par>
                                <p:cTn id="22" presetID="3" presetClass="emph" presetSubtype="2" fill="hold" nodeType="withEffect">
                                  <p:stCondLst>
                                    <p:cond delay="0"/>
                                  </p:stCondLst>
                                  <p:iterate type="lt">
                                    <p:tmPct val="0"/>
                                  </p:iterate>
                                  <p:childTnLst>
                                    <p:animClr clrSpc="rgb" dir="cw">
                                      <p:cBhvr override="childStyle">
                                        <p:cTn id="23" dur="500" fill="hold"/>
                                        <p:tgtEl>
                                          <p:spTgt spid="3">
                                            <p:txEl>
                                              <p:pRg st="1" end="1"/>
                                            </p:txEl>
                                          </p:spTgt>
                                        </p:tgtEl>
                                        <p:attrNameLst>
                                          <p:attrName>style.color</p:attrName>
                                        </p:attrNameLst>
                                      </p:cBhvr>
                                      <p:to>
                                        <a:srgbClr val="99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加密体制</a:t>
            </a:r>
          </a:p>
        </p:txBody>
      </p:sp>
      <p:sp>
        <p:nvSpPr>
          <p:cNvPr id="3" name="内容占位符 2"/>
          <p:cNvSpPr>
            <a:spLocks noGrp="1"/>
          </p:cNvSpPr>
          <p:nvPr>
            <p:ph idx="1"/>
          </p:nvPr>
        </p:nvSpPr>
        <p:spPr>
          <a:xfrm>
            <a:off x="457200" y="1444977"/>
            <a:ext cx="8370711" cy="5260621"/>
          </a:xfrm>
        </p:spPr>
        <p:txBody>
          <a:bodyPr/>
          <a:lstStyle/>
          <a:p>
            <a:r>
              <a:rPr lang="zh-CN" altLang="en-US" dirty="0"/>
              <a:t>流 </a:t>
            </a:r>
            <a:r>
              <a:rPr lang="en-US" altLang="zh-CN" dirty="0"/>
              <a:t>(</a:t>
            </a:r>
            <a:r>
              <a:rPr lang="zh-CN" altLang="en-US" dirty="0"/>
              <a:t>序列</a:t>
            </a:r>
            <a:r>
              <a:rPr lang="en-US" altLang="zh-CN" dirty="0"/>
              <a:t>)</a:t>
            </a:r>
            <a:r>
              <a:rPr lang="zh-CN" altLang="en-US" dirty="0"/>
              <a:t>密码</a:t>
            </a:r>
            <a:r>
              <a:rPr lang="zh-CN" altLang="en-US" dirty="0">
                <a:solidFill>
                  <a:schemeClr val="accent5">
                    <a:lumMod val="50000"/>
                  </a:schemeClr>
                </a:solidFill>
              </a:rPr>
              <a:t>（略）</a:t>
            </a:r>
          </a:p>
          <a:p>
            <a:pPr lvl="1" algn="just">
              <a:lnSpc>
                <a:spcPct val="150000"/>
              </a:lnSpc>
              <a:spcBef>
                <a:spcPts val="0"/>
              </a:spcBef>
            </a:pPr>
            <a:r>
              <a:rPr lang="zh-CN" altLang="en-US" dirty="0"/>
              <a:t>移位密码等</a:t>
            </a:r>
            <a:endParaRPr lang="en-US" altLang="zh-CN" dirty="0"/>
          </a:p>
          <a:p>
            <a:pPr>
              <a:spcBef>
                <a:spcPts val="1800"/>
              </a:spcBef>
            </a:pPr>
            <a:r>
              <a:rPr lang="zh-CN" altLang="en-US" dirty="0"/>
              <a:t>分组密码</a:t>
            </a:r>
            <a:endParaRPr lang="en-US" altLang="zh-CN" dirty="0"/>
          </a:p>
          <a:p>
            <a:pPr lvl="1">
              <a:lnSpc>
                <a:spcPct val="150000"/>
              </a:lnSpc>
            </a:pPr>
            <a:r>
              <a:rPr lang="zh-CN" altLang="en-US" sz="2400" dirty="0">
                <a:solidFill>
                  <a:srgbClr val="000000"/>
                </a:solidFill>
              </a:rPr>
              <a:t>对称密钥密码体制</a:t>
            </a:r>
            <a:endParaRPr lang="en-US" altLang="zh-CN" sz="2400" dirty="0">
              <a:solidFill>
                <a:srgbClr val="000000"/>
              </a:solidFill>
            </a:endParaRPr>
          </a:p>
          <a:p>
            <a:pPr lvl="1">
              <a:lnSpc>
                <a:spcPct val="150000"/>
              </a:lnSpc>
            </a:pPr>
            <a:r>
              <a:rPr lang="zh-CN" altLang="en-US" sz="2400" dirty="0">
                <a:solidFill>
                  <a:srgbClr val="000000"/>
                </a:solidFill>
              </a:rPr>
              <a:t>公钥密码体制</a:t>
            </a:r>
            <a:endParaRPr lang="en-US" altLang="zh-CN" sz="2400" dirty="0">
              <a:solidFill>
                <a:srgbClr val="000000"/>
              </a:solidFill>
            </a:endParaRP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18</a:t>
            </a:fld>
            <a:endParaRPr lang="zh-CN" altLang="en-US" dirty="0"/>
          </a:p>
        </p:txBody>
      </p:sp>
    </p:spTree>
    <p:custDataLst>
      <p:tags r:id="rId1"/>
    </p:custDataLst>
    <p:extLst>
      <p:ext uri="{BB962C8B-B14F-4D97-AF65-F5344CB8AC3E}">
        <p14:creationId xmlns:p14="http://schemas.microsoft.com/office/powerpoint/2010/main" val="39089431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对称密钥密码体制</a:t>
            </a:r>
          </a:p>
        </p:txBody>
      </p:sp>
      <p:sp>
        <p:nvSpPr>
          <p:cNvPr id="3" name="内容占位符 2"/>
          <p:cNvSpPr>
            <a:spLocks noGrp="1"/>
          </p:cNvSpPr>
          <p:nvPr>
            <p:ph idx="1"/>
          </p:nvPr>
        </p:nvSpPr>
        <p:spPr>
          <a:xfrm>
            <a:off x="457200" y="1444978"/>
            <a:ext cx="8370711" cy="2792040"/>
          </a:xfrm>
        </p:spPr>
        <p:txBody>
          <a:bodyPr/>
          <a:lstStyle/>
          <a:p>
            <a:r>
              <a:rPr lang="zh-CN" altLang="en-US"/>
              <a:t>对称密钥</a:t>
            </a:r>
            <a:r>
              <a:rPr lang="zh-CN" altLang="en-US" dirty="0"/>
              <a:t>密码体制</a:t>
            </a:r>
          </a:p>
          <a:p>
            <a:pPr lvl="1" algn="just">
              <a:lnSpc>
                <a:spcPct val="150000"/>
              </a:lnSpc>
              <a:spcBef>
                <a:spcPts val="0"/>
              </a:spcBef>
            </a:pPr>
            <a:r>
              <a:rPr lang="zh-CN" altLang="en-US" sz="1800" dirty="0"/>
              <a:t>加密密钥与解密密钥相同的密码体制</a:t>
            </a:r>
            <a:endParaRPr lang="en-US" altLang="zh-CN" sz="1800" dirty="0"/>
          </a:p>
          <a:p>
            <a:pPr lvl="1" algn="just">
              <a:lnSpc>
                <a:spcPct val="150000"/>
              </a:lnSpc>
              <a:spcBef>
                <a:spcPts val="0"/>
              </a:spcBef>
            </a:pPr>
            <a:r>
              <a:rPr lang="zh-CN" altLang="en-US" sz="1800" dirty="0"/>
              <a:t>优点：效率高、易实现</a:t>
            </a:r>
            <a:endParaRPr lang="en-US" altLang="zh-CN" sz="1800" dirty="0"/>
          </a:p>
          <a:p>
            <a:pPr lvl="1" algn="just">
              <a:lnSpc>
                <a:spcPct val="150000"/>
              </a:lnSpc>
              <a:spcBef>
                <a:spcPts val="0"/>
              </a:spcBef>
            </a:pPr>
            <a:r>
              <a:rPr lang="zh-CN" altLang="en-US" sz="1800" dirty="0"/>
              <a:t>缺点：密钥的分发和管理不易</a:t>
            </a:r>
          </a:p>
          <a:p>
            <a:pPr lvl="2" algn="just">
              <a:lnSpc>
                <a:spcPct val="150000"/>
              </a:lnSpc>
              <a:spcBef>
                <a:spcPts val="0"/>
              </a:spcBef>
            </a:pPr>
            <a:r>
              <a:rPr lang="zh-CN" altLang="en-US" sz="1600" dirty="0"/>
              <a:t>安全性问题（需要另外的安全信道发送）</a:t>
            </a:r>
          </a:p>
          <a:p>
            <a:pPr lvl="2" algn="just">
              <a:lnSpc>
                <a:spcPct val="150000"/>
              </a:lnSpc>
              <a:spcBef>
                <a:spcPts val="0"/>
              </a:spcBef>
            </a:pPr>
            <a:r>
              <a:rPr lang="zh-CN" altLang="en-US" sz="1600" dirty="0"/>
              <a:t>管理复杂性问题（</a:t>
            </a:r>
            <a:r>
              <a:rPr lang="en-US" altLang="zh-CN" sz="1600" dirty="0"/>
              <a:t>N</a:t>
            </a:r>
            <a:r>
              <a:rPr lang="zh-CN" altLang="en-US" sz="1600" dirty="0"/>
              <a:t>个人两两通信需要多少个秘钥？）</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19</a:t>
            </a:fld>
            <a:endParaRPr lang="zh-CN" altLang="en-US" dirty="0"/>
          </a:p>
        </p:txBody>
      </p:sp>
      <p:sp>
        <p:nvSpPr>
          <p:cNvPr id="7" name="Rectangle 102"/>
          <p:cNvSpPr>
            <a:spLocks noChangeArrowheads="1"/>
          </p:cNvSpPr>
          <p:nvPr/>
        </p:nvSpPr>
        <p:spPr bwMode="auto">
          <a:xfrm>
            <a:off x="1373718" y="5762764"/>
            <a:ext cx="1056388" cy="660888"/>
          </a:xfrm>
          <a:prstGeom prst="rect">
            <a:avLst/>
          </a:prstGeom>
          <a:solidFill>
            <a:srgbClr val="990099"/>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46" b="0" i="1" u="none" strike="noStrike" kern="0" cap="none" spc="0" normalizeH="0" baseline="0" noProof="0" dirty="0">
                <a:ln>
                  <a:noFill/>
                </a:ln>
                <a:solidFill>
                  <a:srgbClr val="FFFFFF"/>
                </a:solidFill>
                <a:effectLst/>
                <a:uLnTx/>
                <a:uFillTx/>
                <a:latin typeface="Calibri" panose="020F0502020204030204" pitchFamily="34" charset="0"/>
                <a:ea typeface="华文楷体" panose="02010600040101010101" pitchFamily="2" charset="-122"/>
              </a:rPr>
              <a:t>E</a:t>
            </a:r>
            <a:r>
              <a:rPr kumimoji="1" lang="en-US" altLang="zh-CN" sz="1846" b="0" i="0" u="none" strike="noStrike" kern="0" cap="none" spc="0" normalizeH="0" baseline="0" noProof="0" dirty="0">
                <a:ln>
                  <a:noFill/>
                </a:ln>
                <a:solidFill>
                  <a:srgbClr val="FFFFFF"/>
                </a:solidFill>
                <a:effectLst/>
                <a:uLnTx/>
                <a:uFillTx/>
                <a:latin typeface="Calibri" panose="020F0502020204030204" pitchFamily="34" charset="0"/>
                <a:ea typeface="华文楷体" panose="02010600040101010101" pitchFamily="2" charset="-122"/>
              </a:rPr>
              <a:t> </a:t>
            </a:r>
            <a:r>
              <a:rPr kumimoji="1" lang="zh-CN" altLang="en-US" sz="1846" b="0" i="0" u="none" strike="noStrike" kern="0" cap="none" spc="0" normalizeH="0" baseline="0" noProof="0" dirty="0">
                <a:ln>
                  <a:noFill/>
                </a:ln>
                <a:solidFill>
                  <a:srgbClr val="FFFFFF"/>
                </a:solidFill>
                <a:effectLst/>
                <a:uLnTx/>
                <a:uFillTx/>
                <a:latin typeface="Calibri" panose="020F0502020204030204" pitchFamily="34" charset="0"/>
                <a:ea typeface="华文楷体" panose="02010600040101010101" pitchFamily="2" charset="-122"/>
              </a:rPr>
              <a:t>运算</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46" b="0" i="0" u="none" strike="noStrike" kern="0" cap="none" spc="0" normalizeH="0" baseline="0" noProof="0" dirty="0">
                <a:ln>
                  <a:noFill/>
                </a:ln>
                <a:solidFill>
                  <a:srgbClr val="FFFFFF"/>
                </a:solidFill>
                <a:effectLst/>
                <a:uLnTx/>
                <a:uFillTx/>
                <a:latin typeface="Calibri" panose="020F0502020204030204" pitchFamily="34" charset="0"/>
                <a:ea typeface="华文楷体" panose="02010600040101010101" pitchFamily="2" charset="-122"/>
              </a:rPr>
              <a:t>加密算法</a:t>
            </a:r>
          </a:p>
        </p:txBody>
      </p:sp>
      <p:sp>
        <p:nvSpPr>
          <p:cNvPr id="8" name="Rectangle 103"/>
          <p:cNvSpPr>
            <a:spLocks noChangeArrowheads="1"/>
          </p:cNvSpPr>
          <p:nvPr/>
        </p:nvSpPr>
        <p:spPr bwMode="auto">
          <a:xfrm>
            <a:off x="6644242" y="5790587"/>
            <a:ext cx="1091466" cy="660888"/>
          </a:xfrm>
          <a:prstGeom prst="rect">
            <a:avLst/>
          </a:prstGeom>
          <a:solidFill>
            <a:srgbClr val="4B7000"/>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46" b="0" i="1" u="none" strike="noStrike" kern="0" cap="none" spc="0" normalizeH="0" baseline="0" noProof="0" dirty="0">
                <a:ln>
                  <a:noFill/>
                </a:ln>
                <a:solidFill>
                  <a:srgbClr val="FFFFFF"/>
                </a:solidFill>
                <a:effectLst/>
                <a:uLnTx/>
                <a:uFillTx/>
                <a:latin typeface="Calibri" panose="020F0502020204030204" pitchFamily="34" charset="0"/>
                <a:ea typeface="华文楷体" panose="02010600040101010101" pitchFamily="2" charset="-122"/>
              </a:rPr>
              <a:t>D </a:t>
            </a:r>
            <a:r>
              <a:rPr kumimoji="1" lang="zh-CN" altLang="en-US" sz="1846" b="0" i="0" u="none" strike="noStrike" kern="0" cap="none" spc="0" normalizeH="0" baseline="0" noProof="0" dirty="0">
                <a:ln>
                  <a:noFill/>
                </a:ln>
                <a:solidFill>
                  <a:srgbClr val="FFFFFF"/>
                </a:solidFill>
                <a:effectLst/>
                <a:uLnTx/>
                <a:uFillTx/>
                <a:latin typeface="Calibri" panose="020F0502020204030204" pitchFamily="34" charset="0"/>
                <a:ea typeface="华文楷体" panose="02010600040101010101" pitchFamily="2" charset="-122"/>
              </a:rPr>
              <a:t>运算</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46" b="0" i="0" u="none" strike="noStrike" kern="0" cap="none" spc="0" normalizeH="0" baseline="0" noProof="0" dirty="0">
                <a:ln>
                  <a:noFill/>
                </a:ln>
                <a:solidFill>
                  <a:srgbClr val="FFFFFF"/>
                </a:solidFill>
                <a:effectLst/>
                <a:uLnTx/>
                <a:uFillTx/>
                <a:latin typeface="Calibri" panose="020F0502020204030204" pitchFamily="34" charset="0"/>
                <a:ea typeface="华文楷体" panose="02010600040101010101" pitchFamily="2" charset="-122"/>
              </a:rPr>
              <a:t>解密算法</a:t>
            </a:r>
          </a:p>
        </p:txBody>
      </p:sp>
      <p:grpSp>
        <p:nvGrpSpPr>
          <p:cNvPr id="12" name="组合 11"/>
          <p:cNvGrpSpPr/>
          <p:nvPr/>
        </p:nvGrpSpPr>
        <p:grpSpPr>
          <a:xfrm>
            <a:off x="3466153" y="5460822"/>
            <a:ext cx="2117481" cy="1383323"/>
            <a:chOff x="3281815" y="3352023"/>
            <a:chExt cx="2117481" cy="1383323"/>
          </a:xfrm>
        </p:grpSpPr>
        <p:graphicFrame>
          <p:nvGraphicFramePr>
            <p:cNvPr id="10" name="Object 73"/>
            <p:cNvGraphicFramePr>
              <a:graphicFrameLocks noChangeAspect="1"/>
            </p:cNvGraphicFramePr>
            <p:nvPr>
              <p:extLst/>
            </p:nvPr>
          </p:nvGraphicFramePr>
          <p:xfrm>
            <a:off x="3281815" y="3352023"/>
            <a:ext cx="2117481" cy="1383323"/>
          </p:xfrm>
          <a:graphic>
            <a:graphicData uri="http://schemas.openxmlformats.org/presentationml/2006/ole">
              <mc:AlternateContent xmlns:mc="http://schemas.openxmlformats.org/markup-compatibility/2006">
                <mc:Choice xmlns:v="urn:schemas-microsoft-com:vml" Requires="v">
                  <p:oleObj spid="_x0000_s4106" name="VISIO" r:id="rId5" imgW="1687068" imgH="964692" progId="Visio.Drawing.11">
                    <p:embed/>
                  </p:oleObj>
                </mc:Choice>
                <mc:Fallback>
                  <p:oleObj name="VISIO" r:id="rId5" imgW="1687068" imgH="964692" progId="Visio.Drawing.11">
                    <p:embed/>
                    <p:pic>
                      <p:nvPicPr>
                        <p:cNvPr id="10" name="Object 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1815" y="3352023"/>
                          <a:ext cx="2117481" cy="1383323"/>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 name="Text Box 131"/>
            <p:cNvSpPr txBox="1">
              <a:spLocks noChangeArrowheads="1"/>
            </p:cNvSpPr>
            <p:nvPr/>
          </p:nvSpPr>
          <p:spPr bwMode="auto">
            <a:xfrm>
              <a:off x="3812739" y="3653903"/>
              <a:ext cx="104067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215" b="0"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互联网</a:t>
              </a:r>
            </a:p>
          </p:txBody>
        </p:sp>
      </p:grpSp>
      <p:grpSp>
        <p:nvGrpSpPr>
          <p:cNvPr id="123" name="组合 122"/>
          <p:cNvGrpSpPr/>
          <p:nvPr/>
        </p:nvGrpSpPr>
        <p:grpSpPr>
          <a:xfrm>
            <a:off x="87121" y="5149749"/>
            <a:ext cx="646331" cy="876622"/>
            <a:chOff x="489306" y="4041575"/>
            <a:chExt cx="646331" cy="876622"/>
          </a:xfrm>
        </p:grpSpPr>
        <p:grpSp>
          <p:nvGrpSpPr>
            <p:cNvPr id="95" name="Group 74"/>
            <p:cNvGrpSpPr>
              <a:grpSpLocks/>
            </p:cNvGrpSpPr>
            <p:nvPr/>
          </p:nvGrpSpPr>
          <p:grpSpPr bwMode="auto">
            <a:xfrm>
              <a:off x="554709" y="4345231"/>
              <a:ext cx="530469" cy="572966"/>
              <a:chOff x="921" y="2412"/>
              <a:chExt cx="284" cy="265"/>
            </a:xfrm>
          </p:grpSpPr>
          <p:grpSp>
            <p:nvGrpSpPr>
              <p:cNvPr id="96" name="Group 75"/>
              <p:cNvGrpSpPr>
                <a:grpSpLocks/>
              </p:cNvGrpSpPr>
              <p:nvPr/>
            </p:nvGrpSpPr>
            <p:grpSpPr bwMode="auto">
              <a:xfrm>
                <a:off x="928" y="2417"/>
                <a:ext cx="277" cy="260"/>
                <a:chOff x="928" y="2417"/>
                <a:chExt cx="277" cy="260"/>
              </a:xfrm>
            </p:grpSpPr>
            <p:sp>
              <p:nvSpPr>
                <p:cNvPr id="110" name="Freeform 7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11" name="Freeform 77"/>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12" name="Freeform 7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13" name="Freeform 79"/>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14" name="Rectangle 8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15" name="Rectangle 8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16" name="Rectangle 8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17" name="Line 83"/>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sz="1662" b="1" kern="0">
                    <a:solidFill>
                      <a:srgbClr val="000099"/>
                    </a:solidFill>
                    <a:ea typeface="黑体" pitchFamily="2" charset="-122"/>
                  </a:endParaRPr>
                </a:p>
              </p:txBody>
            </p:sp>
            <p:grpSp>
              <p:nvGrpSpPr>
                <p:cNvPr id="118" name="Group 84"/>
                <p:cNvGrpSpPr>
                  <a:grpSpLocks/>
                </p:cNvGrpSpPr>
                <p:nvPr/>
              </p:nvGrpSpPr>
              <p:grpSpPr bwMode="auto">
                <a:xfrm>
                  <a:off x="928" y="2639"/>
                  <a:ext cx="277" cy="38"/>
                  <a:chOff x="928" y="2639"/>
                  <a:chExt cx="277" cy="38"/>
                </a:xfrm>
              </p:grpSpPr>
              <p:sp>
                <p:nvSpPr>
                  <p:cNvPr id="119" name="Freeform 8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20" name="Freeform 86"/>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21" name="Rectangle 8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grpSp>
          </p:grpSp>
          <p:grpSp>
            <p:nvGrpSpPr>
              <p:cNvPr id="97" name="Group 88"/>
              <p:cNvGrpSpPr>
                <a:grpSpLocks/>
              </p:cNvGrpSpPr>
              <p:nvPr/>
            </p:nvGrpSpPr>
            <p:grpSpPr bwMode="auto">
              <a:xfrm>
                <a:off x="921" y="2412"/>
                <a:ext cx="277" cy="261"/>
                <a:chOff x="921" y="2412"/>
                <a:chExt cx="277" cy="261"/>
              </a:xfrm>
            </p:grpSpPr>
            <p:sp>
              <p:nvSpPr>
                <p:cNvPr id="98" name="Freeform 8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99" name="Freeform 90"/>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0" name="Freeform 9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1" name="Freeform 92"/>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2" name="Rectangle 9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3" name="Rectangle 9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4" name="Rectangle 9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5" name="Line 96"/>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sz="1662" b="1" kern="0">
                    <a:solidFill>
                      <a:srgbClr val="000099"/>
                    </a:solidFill>
                    <a:ea typeface="黑体" pitchFamily="2" charset="-122"/>
                  </a:endParaRPr>
                </a:p>
              </p:txBody>
            </p:sp>
            <p:grpSp>
              <p:nvGrpSpPr>
                <p:cNvPr id="106" name="Group 97"/>
                <p:cNvGrpSpPr>
                  <a:grpSpLocks/>
                </p:cNvGrpSpPr>
                <p:nvPr/>
              </p:nvGrpSpPr>
              <p:grpSpPr bwMode="auto">
                <a:xfrm>
                  <a:off x="921" y="2635"/>
                  <a:ext cx="277" cy="38"/>
                  <a:chOff x="921" y="2635"/>
                  <a:chExt cx="277" cy="38"/>
                </a:xfrm>
              </p:grpSpPr>
              <p:sp>
                <p:nvSpPr>
                  <p:cNvPr id="107" name="Freeform 9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8" name="Freeform 99"/>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9" name="Rectangle 10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grpSp>
          </p:grpSp>
        </p:grpSp>
        <p:sp>
          <p:nvSpPr>
            <p:cNvPr id="122" name="Text Box 70"/>
            <p:cNvSpPr txBox="1">
              <a:spLocks noChangeArrowheads="1"/>
            </p:cNvSpPr>
            <p:nvPr/>
          </p:nvSpPr>
          <p:spPr bwMode="auto">
            <a:xfrm>
              <a:off x="489306" y="4041575"/>
              <a:ext cx="646331"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46"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Alice</a:t>
              </a:r>
            </a:p>
          </p:txBody>
        </p:sp>
      </p:grpSp>
      <p:grpSp>
        <p:nvGrpSpPr>
          <p:cNvPr id="124" name="组合 123"/>
          <p:cNvGrpSpPr/>
          <p:nvPr/>
        </p:nvGrpSpPr>
        <p:grpSpPr>
          <a:xfrm>
            <a:off x="8390587" y="5327609"/>
            <a:ext cx="562975" cy="878001"/>
            <a:chOff x="554709" y="4040196"/>
            <a:chExt cx="562975" cy="878001"/>
          </a:xfrm>
        </p:grpSpPr>
        <p:grpSp>
          <p:nvGrpSpPr>
            <p:cNvPr id="125" name="Group 74"/>
            <p:cNvGrpSpPr>
              <a:grpSpLocks/>
            </p:cNvGrpSpPr>
            <p:nvPr/>
          </p:nvGrpSpPr>
          <p:grpSpPr bwMode="auto">
            <a:xfrm>
              <a:off x="554709" y="4345231"/>
              <a:ext cx="530469" cy="572966"/>
              <a:chOff x="921" y="2412"/>
              <a:chExt cx="284" cy="265"/>
            </a:xfrm>
          </p:grpSpPr>
          <p:grpSp>
            <p:nvGrpSpPr>
              <p:cNvPr id="127" name="Group 75"/>
              <p:cNvGrpSpPr>
                <a:grpSpLocks/>
              </p:cNvGrpSpPr>
              <p:nvPr/>
            </p:nvGrpSpPr>
            <p:grpSpPr bwMode="auto">
              <a:xfrm>
                <a:off x="928" y="2417"/>
                <a:ext cx="277" cy="260"/>
                <a:chOff x="928" y="2417"/>
                <a:chExt cx="277" cy="260"/>
              </a:xfrm>
            </p:grpSpPr>
            <p:sp>
              <p:nvSpPr>
                <p:cNvPr id="141" name="Freeform 7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2" name="Freeform 77"/>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3" name="Freeform 7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4" name="Freeform 79"/>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5" name="Rectangle 8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6" name="Rectangle 8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7" name="Rectangle 8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8" name="Line 83"/>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sz="1662" b="1" kern="0">
                    <a:solidFill>
                      <a:srgbClr val="000099"/>
                    </a:solidFill>
                    <a:ea typeface="黑体" pitchFamily="2" charset="-122"/>
                  </a:endParaRPr>
                </a:p>
              </p:txBody>
            </p:sp>
            <p:grpSp>
              <p:nvGrpSpPr>
                <p:cNvPr id="149" name="Group 84"/>
                <p:cNvGrpSpPr>
                  <a:grpSpLocks/>
                </p:cNvGrpSpPr>
                <p:nvPr/>
              </p:nvGrpSpPr>
              <p:grpSpPr bwMode="auto">
                <a:xfrm>
                  <a:off x="928" y="2639"/>
                  <a:ext cx="277" cy="38"/>
                  <a:chOff x="928" y="2639"/>
                  <a:chExt cx="277" cy="38"/>
                </a:xfrm>
              </p:grpSpPr>
              <p:sp>
                <p:nvSpPr>
                  <p:cNvPr id="150" name="Freeform 8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51" name="Freeform 86"/>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52" name="Rectangle 8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grpSp>
          </p:grpSp>
          <p:grpSp>
            <p:nvGrpSpPr>
              <p:cNvPr id="128" name="Group 88"/>
              <p:cNvGrpSpPr>
                <a:grpSpLocks/>
              </p:cNvGrpSpPr>
              <p:nvPr/>
            </p:nvGrpSpPr>
            <p:grpSpPr bwMode="auto">
              <a:xfrm>
                <a:off x="921" y="2412"/>
                <a:ext cx="277" cy="261"/>
                <a:chOff x="921" y="2412"/>
                <a:chExt cx="277" cy="261"/>
              </a:xfrm>
            </p:grpSpPr>
            <p:sp>
              <p:nvSpPr>
                <p:cNvPr id="129" name="Freeform 8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0" name="Freeform 90"/>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1" name="Freeform 9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2" name="Freeform 92"/>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3" name="Rectangle 9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4" name="Rectangle 9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5" name="Rectangle 9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6" name="Line 96"/>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sz="1662" b="1" kern="0">
                    <a:solidFill>
                      <a:srgbClr val="000099"/>
                    </a:solidFill>
                    <a:ea typeface="黑体" pitchFamily="2" charset="-122"/>
                  </a:endParaRPr>
                </a:p>
              </p:txBody>
            </p:sp>
            <p:grpSp>
              <p:nvGrpSpPr>
                <p:cNvPr id="137" name="Group 97"/>
                <p:cNvGrpSpPr>
                  <a:grpSpLocks/>
                </p:cNvGrpSpPr>
                <p:nvPr/>
              </p:nvGrpSpPr>
              <p:grpSpPr bwMode="auto">
                <a:xfrm>
                  <a:off x="921" y="2635"/>
                  <a:ext cx="277" cy="38"/>
                  <a:chOff x="921" y="2635"/>
                  <a:chExt cx="277" cy="38"/>
                </a:xfrm>
              </p:grpSpPr>
              <p:sp>
                <p:nvSpPr>
                  <p:cNvPr id="138" name="Freeform 9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9" name="Freeform 99"/>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0" name="Rectangle 10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grpSp>
          </p:grpSp>
        </p:grpSp>
        <p:sp>
          <p:nvSpPr>
            <p:cNvPr id="126" name="Text Box 70"/>
            <p:cNvSpPr txBox="1">
              <a:spLocks noChangeArrowheads="1"/>
            </p:cNvSpPr>
            <p:nvPr/>
          </p:nvSpPr>
          <p:spPr bwMode="auto">
            <a:xfrm>
              <a:off x="554709" y="4040196"/>
              <a:ext cx="562975"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46"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Bob</a:t>
              </a:r>
            </a:p>
          </p:txBody>
        </p:sp>
      </p:grpSp>
      <p:sp>
        <p:nvSpPr>
          <p:cNvPr id="169" name="AutoShape 12"/>
          <p:cNvSpPr>
            <a:spLocks noChangeArrowheads="1"/>
          </p:cNvSpPr>
          <p:nvPr/>
        </p:nvSpPr>
        <p:spPr bwMode="auto">
          <a:xfrm>
            <a:off x="447687" y="5874507"/>
            <a:ext cx="633046" cy="703385"/>
          </a:xfrm>
          <a:prstGeom prst="foldedCorner">
            <a:avLst>
              <a:gd name="adj" fmla="val 12500"/>
            </a:avLst>
          </a:prstGeom>
          <a:solidFill>
            <a:schemeClr val="accent6">
              <a:lumMod val="20000"/>
              <a:lumOff val="80000"/>
            </a:schemeClr>
          </a:solidFill>
          <a:ln w="9525">
            <a:solidFill>
              <a:schemeClr val="bg1">
                <a:lumMod val="50000"/>
              </a:schemeClr>
            </a:solidFill>
            <a:round/>
            <a:headEnd/>
            <a:tailEnd/>
          </a:ln>
          <a:effectLst/>
          <a:extLst/>
        </p:spPr>
        <p:txBody>
          <a:bodyPr wrap="none" anchor="ctr"/>
          <a:lstStyle/>
          <a:p>
            <a:pPr algn="ctr">
              <a:defRPr/>
            </a:pPr>
            <a:r>
              <a:rPr kumimoji="1" lang="zh-CN" altLang="en-US" sz="1846" kern="0" dirty="0">
                <a:solidFill>
                  <a:srgbClr val="000000"/>
                </a:solidFill>
                <a:latin typeface="Calibri" panose="020F0502020204030204" pitchFamily="34" charset="0"/>
                <a:ea typeface="华文楷体" panose="02010600040101010101" pitchFamily="2" charset="-122"/>
              </a:rPr>
              <a:t>明文</a:t>
            </a:r>
          </a:p>
        </p:txBody>
      </p:sp>
      <p:sp>
        <p:nvSpPr>
          <p:cNvPr id="170" name="AutoShape 17"/>
          <p:cNvSpPr>
            <a:spLocks noChangeArrowheads="1"/>
          </p:cNvSpPr>
          <p:nvPr/>
        </p:nvSpPr>
        <p:spPr bwMode="auto">
          <a:xfrm>
            <a:off x="2782563" y="5855562"/>
            <a:ext cx="633046" cy="722330"/>
          </a:xfrm>
          <a:prstGeom prst="foldedCorner">
            <a:avLst>
              <a:gd name="adj" fmla="val 12500"/>
            </a:avLst>
          </a:prstGeom>
          <a:solidFill>
            <a:srgbClr val="000000"/>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1846" kern="0">
                <a:solidFill>
                  <a:srgbClr val="FFFFFF"/>
                </a:solidFill>
                <a:latin typeface="Calibri" panose="020F0502020204030204" pitchFamily="34" charset="0"/>
                <a:ea typeface="华文楷体" panose="02010600040101010101" pitchFamily="2" charset="-122"/>
              </a:rPr>
              <a:t>密文</a:t>
            </a:r>
          </a:p>
        </p:txBody>
      </p:sp>
      <p:sp>
        <p:nvSpPr>
          <p:cNvPr id="173" name="Line 52"/>
          <p:cNvSpPr>
            <a:spLocks noChangeShapeType="1"/>
          </p:cNvSpPr>
          <p:nvPr/>
        </p:nvSpPr>
        <p:spPr bwMode="auto">
          <a:xfrm>
            <a:off x="1079633" y="6193223"/>
            <a:ext cx="294084" cy="0"/>
          </a:xfrm>
          <a:prstGeom prst="line">
            <a:avLst/>
          </a:prstGeom>
          <a:noFill/>
          <a:ln w="31750">
            <a:solidFill>
              <a:schemeClr val="tx1">
                <a:lumMod val="75000"/>
                <a:lumOff val="25000"/>
              </a:schemeClr>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sp>
        <p:nvSpPr>
          <p:cNvPr id="174" name="Freeform 72"/>
          <p:cNvSpPr>
            <a:spLocks/>
          </p:cNvSpPr>
          <p:nvPr/>
        </p:nvSpPr>
        <p:spPr bwMode="auto">
          <a:xfrm flipH="1" flipV="1">
            <a:off x="1799250" y="5353076"/>
            <a:ext cx="73269" cy="388327"/>
          </a:xfrm>
          <a:custGeom>
            <a:avLst/>
            <a:gdLst>
              <a:gd name="T0" fmla="*/ 0 w 1"/>
              <a:gd name="T1" fmla="*/ 314 h 314"/>
              <a:gd name="T2" fmla="*/ 0 w 1"/>
              <a:gd name="T3" fmla="*/ 0 h 314"/>
            </a:gdLst>
            <a:ahLst/>
            <a:cxnLst>
              <a:cxn ang="0">
                <a:pos x="T0" y="T1"/>
              </a:cxn>
              <a:cxn ang="0">
                <a:pos x="T2" y="T3"/>
              </a:cxn>
            </a:cxnLst>
            <a:rect l="0" t="0" r="r" b="b"/>
            <a:pathLst>
              <a:path w="1" h="314">
                <a:moveTo>
                  <a:pt x="0" y="314"/>
                </a:moveTo>
                <a:lnTo>
                  <a:pt x="0" y="0"/>
                </a:lnTo>
              </a:path>
            </a:pathLst>
          </a:custGeom>
          <a:noFill/>
          <a:ln w="38100" cmpd="sng">
            <a:solidFill>
              <a:srgbClr val="C00000"/>
            </a:solidFill>
            <a:round/>
            <a:headEnd type="none" w="sm"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grpSp>
        <p:nvGrpSpPr>
          <p:cNvPr id="176" name="组合 175"/>
          <p:cNvGrpSpPr/>
          <p:nvPr/>
        </p:nvGrpSpPr>
        <p:grpSpPr>
          <a:xfrm>
            <a:off x="1697686" y="4666188"/>
            <a:ext cx="1323050" cy="684654"/>
            <a:chOff x="1867505" y="3503589"/>
            <a:chExt cx="1323050" cy="684654"/>
          </a:xfrm>
        </p:grpSpPr>
        <p:sp>
          <p:nvSpPr>
            <p:cNvPr id="171" name="Text Box 70"/>
            <p:cNvSpPr txBox="1">
              <a:spLocks noChangeArrowheads="1"/>
            </p:cNvSpPr>
            <p:nvPr/>
          </p:nvSpPr>
          <p:spPr bwMode="auto">
            <a:xfrm>
              <a:off x="2077750" y="3733781"/>
              <a:ext cx="111280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kern="0">
                  <a:solidFill>
                    <a:srgbClr val="000000"/>
                  </a:solidFill>
                  <a:latin typeface="Calibri" panose="020F0502020204030204" pitchFamily="34" charset="0"/>
                  <a:ea typeface="华文楷体" panose="02010600040101010101" pitchFamily="2" charset="-122"/>
                </a:rPr>
                <a:t>加密密钥</a:t>
              </a:r>
              <a:r>
                <a:rPr kumimoji="1" lang="en-US" altLang="zh-CN" sz="1600" i="1" kern="0" dirty="0">
                  <a:solidFill>
                    <a:srgbClr val="000000"/>
                  </a:solidFill>
                  <a:latin typeface="Calibri" panose="020F0502020204030204" pitchFamily="34" charset="0"/>
                  <a:ea typeface="华文楷体" panose="02010600040101010101" pitchFamily="2" charset="-122"/>
                </a:rPr>
                <a:t>K</a:t>
              </a:r>
              <a:endParaRPr kumimoji="1" lang="en-US" altLang="zh-CN" sz="1600" b="0" i="1"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175" name="Picture 13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1704586" y="3666508"/>
              <a:ext cx="684654" cy="358815"/>
            </a:xfrm>
            <a:prstGeom prst="rect">
              <a:avLst/>
            </a:prstGeom>
            <a:noFill/>
            <a:ln>
              <a:noFill/>
            </a:ln>
            <a:effectLst/>
            <a:extLst/>
          </p:spPr>
        </p:pic>
      </p:grpSp>
      <p:sp>
        <p:nvSpPr>
          <p:cNvPr id="177" name="Line 52"/>
          <p:cNvSpPr>
            <a:spLocks noChangeShapeType="1"/>
          </p:cNvSpPr>
          <p:nvPr/>
        </p:nvSpPr>
        <p:spPr bwMode="auto">
          <a:xfrm>
            <a:off x="2447381" y="6190294"/>
            <a:ext cx="384005" cy="0"/>
          </a:xfrm>
          <a:prstGeom prst="line">
            <a:avLst/>
          </a:prstGeom>
          <a:noFill/>
          <a:ln w="31750">
            <a:solidFill>
              <a:schemeClr val="tx1">
                <a:lumMod val="75000"/>
                <a:lumOff val="25000"/>
              </a:schemeClr>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sp>
        <p:nvSpPr>
          <p:cNvPr id="178" name="AutoShape 17"/>
          <p:cNvSpPr>
            <a:spLocks noChangeArrowheads="1"/>
          </p:cNvSpPr>
          <p:nvPr/>
        </p:nvSpPr>
        <p:spPr bwMode="auto">
          <a:xfrm>
            <a:off x="5629782" y="5825000"/>
            <a:ext cx="633046" cy="722330"/>
          </a:xfrm>
          <a:prstGeom prst="foldedCorner">
            <a:avLst>
              <a:gd name="adj" fmla="val 12500"/>
            </a:avLst>
          </a:prstGeom>
          <a:solidFill>
            <a:srgbClr val="000000"/>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1846" kern="0" dirty="0">
                <a:solidFill>
                  <a:srgbClr val="FFFFFF"/>
                </a:solidFill>
                <a:latin typeface="Calibri" panose="020F0502020204030204" pitchFamily="34" charset="0"/>
                <a:ea typeface="华文楷体" panose="02010600040101010101" pitchFamily="2" charset="-122"/>
              </a:rPr>
              <a:t>密文</a:t>
            </a:r>
          </a:p>
        </p:txBody>
      </p:sp>
      <p:sp>
        <p:nvSpPr>
          <p:cNvPr id="179" name="Line 52"/>
          <p:cNvSpPr>
            <a:spLocks noChangeShapeType="1"/>
          </p:cNvSpPr>
          <p:nvPr/>
        </p:nvSpPr>
        <p:spPr bwMode="auto">
          <a:xfrm>
            <a:off x="6262828" y="6186165"/>
            <a:ext cx="384005" cy="0"/>
          </a:xfrm>
          <a:prstGeom prst="line">
            <a:avLst/>
          </a:prstGeom>
          <a:noFill/>
          <a:ln w="31750">
            <a:solidFill>
              <a:schemeClr val="tx1">
                <a:lumMod val="75000"/>
                <a:lumOff val="25000"/>
              </a:schemeClr>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sp>
        <p:nvSpPr>
          <p:cNvPr id="180" name="Freeform 72"/>
          <p:cNvSpPr>
            <a:spLocks/>
          </p:cNvSpPr>
          <p:nvPr/>
        </p:nvSpPr>
        <p:spPr bwMode="auto">
          <a:xfrm flipH="1" flipV="1">
            <a:off x="7067004" y="5374375"/>
            <a:ext cx="73269" cy="388327"/>
          </a:xfrm>
          <a:custGeom>
            <a:avLst/>
            <a:gdLst>
              <a:gd name="T0" fmla="*/ 0 w 1"/>
              <a:gd name="T1" fmla="*/ 314 h 314"/>
              <a:gd name="T2" fmla="*/ 0 w 1"/>
              <a:gd name="T3" fmla="*/ 0 h 314"/>
            </a:gdLst>
            <a:ahLst/>
            <a:cxnLst>
              <a:cxn ang="0">
                <a:pos x="T0" y="T1"/>
              </a:cxn>
              <a:cxn ang="0">
                <a:pos x="T2" y="T3"/>
              </a:cxn>
            </a:cxnLst>
            <a:rect l="0" t="0" r="r" b="b"/>
            <a:pathLst>
              <a:path w="1" h="314">
                <a:moveTo>
                  <a:pt x="0" y="314"/>
                </a:moveTo>
                <a:lnTo>
                  <a:pt x="0" y="0"/>
                </a:lnTo>
              </a:path>
            </a:pathLst>
          </a:custGeom>
          <a:noFill/>
          <a:ln w="38100" cmpd="sng">
            <a:solidFill>
              <a:srgbClr val="C00000"/>
            </a:solidFill>
            <a:round/>
            <a:headEnd type="none" w="sm"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grpSp>
        <p:nvGrpSpPr>
          <p:cNvPr id="181" name="组合 180"/>
          <p:cNvGrpSpPr/>
          <p:nvPr/>
        </p:nvGrpSpPr>
        <p:grpSpPr>
          <a:xfrm>
            <a:off x="5958963" y="4687487"/>
            <a:ext cx="1365292" cy="684654"/>
            <a:chOff x="861028" y="3503589"/>
            <a:chExt cx="1365292" cy="684654"/>
          </a:xfrm>
        </p:grpSpPr>
        <p:sp>
          <p:nvSpPr>
            <p:cNvPr id="182" name="Text Box 70"/>
            <p:cNvSpPr txBox="1">
              <a:spLocks noChangeArrowheads="1"/>
            </p:cNvSpPr>
            <p:nvPr/>
          </p:nvSpPr>
          <p:spPr bwMode="auto">
            <a:xfrm>
              <a:off x="861028" y="3739303"/>
              <a:ext cx="111280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kern="0">
                  <a:solidFill>
                    <a:srgbClr val="000000"/>
                  </a:solidFill>
                  <a:latin typeface="Calibri" panose="020F0502020204030204" pitchFamily="34" charset="0"/>
                  <a:ea typeface="华文楷体" panose="02010600040101010101" pitchFamily="2" charset="-122"/>
                </a:rPr>
                <a:t>解密密钥</a:t>
              </a:r>
              <a:r>
                <a:rPr kumimoji="1" lang="en-US" altLang="zh-CN" sz="1600" i="1" kern="0" dirty="0">
                  <a:solidFill>
                    <a:srgbClr val="000000"/>
                  </a:solidFill>
                  <a:latin typeface="Calibri" panose="020F0502020204030204" pitchFamily="34" charset="0"/>
                  <a:ea typeface="华文楷体" panose="02010600040101010101" pitchFamily="2" charset="-122"/>
                </a:rPr>
                <a:t>K</a:t>
              </a:r>
              <a:endParaRPr kumimoji="1" lang="en-US" altLang="zh-CN" sz="1600" b="0" i="1"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183" name="Picture 13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1704586" y="3666508"/>
              <a:ext cx="684654" cy="358815"/>
            </a:xfrm>
            <a:prstGeom prst="rect">
              <a:avLst/>
            </a:prstGeom>
            <a:noFill/>
            <a:ln>
              <a:noFill/>
            </a:ln>
            <a:effectLst/>
            <a:extLst/>
          </p:spPr>
        </p:pic>
      </p:grpSp>
      <p:sp>
        <p:nvSpPr>
          <p:cNvPr id="184" name="Line 52"/>
          <p:cNvSpPr>
            <a:spLocks noChangeShapeType="1"/>
          </p:cNvSpPr>
          <p:nvPr/>
        </p:nvSpPr>
        <p:spPr bwMode="auto">
          <a:xfrm>
            <a:off x="7766697" y="6146589"/>
            <a:ext cx="294084" cy="0"/>
          </a:xfrm>
          <a:prstGeom prst="line">
            <a:avLst/>
          </a:prstGeom>
          <a:noFill/>
          <a:ln w="31750">
            <a:solidFill>
              <a:schemeClr val="tx1">
                <a:lumMod val="75000"/>
                <a:lumOff val="25000"/>
              </a:schemeClr>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sp>
        <p:nvSpPr>
          <p:cNvPr id="185" name="AutoShape 12"/>
          <p:cNvSpPr>
            <a:spLocks noChangeArrowheads="1"/>
          </p:cNvSpPr>
          <p:nvPr/>
        </p:nvSpPr>
        <p:spPr bwMode="auto">
          <a:xfrm>
            <a:off x="8019426" y="5883563"/>
            <a:ext cx="633046" cy="703385"/>
          </a:xfrm>
          <a:prstGeom prst="foldedCorner">
            <a:avLst>
              <a:gd name="adj" fmla="val 12500"/>
            </a:avLst>
          </a:prstGeom>
          <a:solidFill>
            <a:schemeClr val="accent6">
              <a:lumMod val="20000"/>
              <a:lumOff val="80000"/>
            </a:schemeClr>
          </a:solidFill>
          <a:ln w="9525">
            <a:solidFill>
              <a:schemeClr val="bg1">
                <a:lumMod val="50000"/>
              </a:schemeClr>
            </a:solidFill>
            <a:round/>
            <a:headEnd/>
            <a:tailEnd/>
          </a:ln>
          <a:effectLst/>
          <a:extLst/>
        </p:spPr>
        <p:txBody>
          <a:bodyPr wrap="none" anchor="ctr"/>
          <a:lstStyle/>
          <a:p>
            <a:pPr algn="ctr">
              <a:defRPr/>
            </a:pPr>
            <a:r>
              <a:rPr kumimoji="1" lang="zh-CN" altLang="en-US" sz="1846" kern="0" dirty="0">
                <a:solidFill>
                  <a:srgbClr val="000000"/>
                </a:solidFill>
                <a:latin typeface="Calibri" panose="020F0502020204030204" pitchFamily="34" charset="0"/>
                <a:ea typeface="华文楷体" panose="02010600040101010101" pitchFamily="2" charset="-122"/>
              </a:rPr>
              <a:t>明文</a:t>
            </a:r>
          </a:p>
        </p:txBody>
      </p:sp>
      <p:sp>
        <p:nvSpPr>
          <p:cNvPr id="186" name="Line 18"/>
          <p:cNvSpPr>
            <a:spLocks noChangeShapeType="1"/>
          </p:cNvSpPr>
          <p:nvPr/>
        </p:nvSpPr>
        <p:spPr bwMode="auto">
          <a:xfrm flipV="1">
            <a:off x="3408156" y="6208259"/>
            <a:ext cx="2233474" cy="8468"/>
          </a:xfrm>
          <a:prstGeom prst="line">
            <a:avLst/>
          </a:prstGeom>
          <a:noFill/>
          <a:ln w="57150" cap="rnd">
            <a:solidFill>
              <a:schemeClr val="tx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spcBef>
                <a:spcPct val="20000"/>
              </a:spcBef>
              <a:buClr>
                <a:srgbClr val="000000"/>
              </a:buClr>
              <a:defRPr/>
            </a:pPr>
            <a:endParaRPr kumimoji="1" lang="zh-CN" altLang="en-US" sz="2215" b="1" kern="0">
              <a:solidFill>
                <a:srgbClr val="FFFFFF"/>
              </a:solidFill>
              <a:ea typeface="华文楷体" panose="02010600040101010101" pitchFamily="2" charset="-122"/>
            </a:endParaRPr>
          </a:p>
        </p:txBody>
      </p:sp>
      <p:grpSp>
        <p:nvGrpSpPr>
          <p:cNvPr id="187" name="组合 186"/>
          <p:cNvGrpSpPr/>
          <p:nvPr/>
        </p:nvGrpSpPr>
        <p:grpSpPr>
          <a:xfrm>
            <a:off x="3062979" y="4878936"/>
            <a:ext cx="2795821" cy="400110"/>
            <a:chOff x="2674219" y="3204457"/>
            <a:chExt cx="4727052" cy="863761"/>
          </a:xfrm>
        </p:grpSpPr>
        <p:sp>
          <p:nvSpPr>
            <p:cNvPr id="188" name="TextBox 90"/>
            <p:cNvSpPr txBox="1"/>
            <p:nvPr/>
          </p:nvSpPr>
          <p:spPr>
            <a:xfrm>
              <a:off x="4071392" y="3204457"/>
              <a:ext cx="2046809" cy="863761"/>
            </a:xfrm>
            <a:prstGeom prst="rect">
              <a:avLst/>
            </a:prstGeom>
            <a:noFill/>
          </p:spPr>
          <p:txBody>
            <a:bodyPr wrap="none" rtlCol="0">
              <a:spAutoFit/>
            </a:bodyPr>
            <a:lstStyle/>
            <a:p>
              <a:pPr eaLnBrk="0" fontAlgn="base" hangingPunct="0">
                <a:spcBef>
                  <a:spcPct val="0"/>
                </a:spcBef>
                <a:spcAft>
                  <a:spcPct val="0"/>
                </a:spcAft>
              </a:pPr>
              <a:r>
                <a:rPr lang="zh-CN" altLang="en-US" sz="2000" b="1">
                  <a:solidFill>
                    <a:schemeClr val="accent5">
                      <a:lumMod val="50000"/>
                    </a:schemeClr>
                  </a:solidFill>
                  <a:latin typeface="华文楷体" panose="02010600040101010101" pitchFamily="2" charset="-122"/>
                  <a:ea typeface="华文楷体" panose="02010600040101010101" pitchFamily="2" charset="-122"/>
                </a:rPr>
                <a:t>相同密钥</a:t>
              </a:r>
              <a:endParaRPr lang="zh-CN" altLang="en-US" sz="2000" b="1" dirty="0">
                <a:solidFill>
                  <a:schemeClr val="accent5">
                    <a:lumMod val="50000"/>
                  </a:schemeClr>
                </a:solidFill>
                <a:latin typeface="华文楷体" panose="02010600040101010101" pitchFamily="2" charset="-122"/>
                <a:ea typeface="华文楷体" panose="02010600040101010101" pitchFamily="2" charset="-122"/>
              </a:endParaRPr>
            </a:p>
          </p:txBody>
        </p:sp>
        <p:sp>
          <p:nvSpPr>
            <p:cNvPr id="189" name="左箭头 188"/>
            <p:cNvSpPr/>
            <p:nvPr/>
          </p:nvSpPr>
          <p:spPr bwMode="auto">
            <a:xfrm>
              <a:off x="2674219" y="3443808"/>
              <a:ext cx="1342677" cy="417240"/>
            </a:xfrm>
            <a:prstGeom prst="leftArrow">
              <a:avLst>
                <a:gd name="adj1" fmla="val 50000"/>
                <a:gd name="adj2" fmla="val 7591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t" anchorCtr="0" compatLnSpc="1">
              <a:prstTxWarp prst="textNoShape">
                <a:avLst/>
              </a:prstTxWarp>
            </a:bodyPr>
            <a:lstStyle/>
            <a:p>
              <a:pPr eaLnBrk="0" fontAlgn="base" hangingPunct="0">
                <a:spcBef>
                  <a:spcPct val="0"/>
                </a:spcBef>
                <a:spcAft>
                  <a:spcPct val="0"/>
                </a:spcAft>
              </a:pPr>
              <a:endParaRPr lang="zh-CN" altLang="en-US" sz="1662">
                <a:solidFill>
                  <a:schemeClr val="accent5">
                    <a:lumMod val="50000"/>
                  </a:schemeClr>
                </a:solidFill>
              </a:endParaRPr>
            </a:p>
          </p:txBody>
        </p:sp>
        <p:sp>
          <p:nvSpPr>
            <p:cNvPr id="190" name="左箭头 189"/>
            <p:cNvSpPr/>
            <p:nvPr/>
          </p:nvSpPr>
          <p:spPr bwMode="auto">
            <a:xfrm flipH="1">
              <a:off x="6058594" y="3443808"/>
              <a:ext cx="1342677" cy="417240"/>
            </a:xfrm>
            <a:prstGeom prst="leftArrow">
              <a:avLst>
                <a:gd name="adj1" fmla="val 50000"/>
                <a:gd name="adj2" fmla="val 7591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t" anchorCtr="0" compatLnSpc="1">
              <a:prstTxWarp prst="textNoShape">
                <a:avLst/>
              </a:prstTxWarp>
            </a:bodyPr>
            <a:lstStyle/>
            <a:p>
              <a:pPr eaLnBrk="0" fontAlgn="base" hangingPunct="0">
                <a:spcBef>
                  <a:spcPct val="0"/>
                </a:spcBef>
                <a:spcAft>
                  <a:spcPct val="0"/>
                </a:spcAft>
              </a:pPr>
              <a:endParaRPr lang="zh-CN" altLang="en-US" sz="1662">
                <a:solidFill>
                  <a:schemeClr val="accent5">
                    <a:lumMod val="50000"/>
                  </a:schemeClr>
                </a:solidFill>
              </a:endParaRPr>
            </a:p>
          </p:txBody>
        </p:sp>
      </p:grpSp>
    </p:spTree>
    <p:custDataLst>
      <p:tags r:id="rId2"/>
    </p:custDataLst>
    <p:extLst>
      <p:ext uri="{BB962C8B-B14F-4D97-AF65-F5344CB8AC3E}">
        <p14:creationId xmlns:p14="http://schemas.microsoft.com/office/powerpoint/2010/main" val="168050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23"/>
                                        </p:tgtEl>
                                        <p:attrNameLst>
                                          <p:attrName>style.visibility</p:attrName>
                                        </p:attrNameLst>
                                      </p:cBhvr>
                                      <p:to>
                                        <p:strVal val="visible"/>
                                      </p:to>
                                    </p:set>
                                    <p:animEffect transition="in" filter="dissolve">
                                      <p:cBhvr>
                                        <p:cTn id="15" dur="500"/>
                                        <p:tgtEl>
                                          <p:spTgt spid="123"/>
                                        </p:tgtEl>
                                      </p:cBhvr>
                                    </p:animEffect>
                                  </p:childTnLst>
                                </p:cTn>
                              </p:par>
                              <p:par>
                                <p:cTn id="16" presetID="9" presetClass="entr" presetSubtype="0" fill="hold" nodeType="withEffect">
                                  <p:stCondLst>
                                    <p:cond delay="0"/>
                                  </p:stCondLst>
                                  <p:childTnLst>
                                    <p:set>
                                      <p:cBhvr>
                                        <p:cTn id="17" dur="1" fill="hold">
                                          <p:stCondLst>
                                            <p:cond delay="0"/>
                                          </p:stCondLst>
                                        </p:cTn>
                                        <p:tgtEl>
                                          <p:spTgt spid="124"/>
                                        </p:tgtEl>
                                        <p:attrNameLst>
                                          <p:attrName>style.visibility</p:attrName>
                                        </p:attrNameLst>
                                      </p:cBhvr>
                                      <p:to>
                                        <p:strVal val="visible"/>
                                      </p:to>
                                    </p:set>
                                    <p:animEffect transition="in" filter="dissolve">
                                      <p:cBhvr>
                                        <p:cTn id="18" dur="500"/>
                                        <p:tgtEl>
                                          <p:spTgt spid="124"/>
                                        </p:tgtEl>
                                      </p:cBhvr>
                                    </p:animEffect>
                                  </p:childTnLst>
                                </p:cTn>
                              </p:par>
                              <p:par>
                                <p:cTn id="19" presetID="9"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9"/>
                                        </p:tgtEl>
                                        <p:attrNameLst>
                                          <p:attrName>style.visibility</p:attrName>
                                        </p:attrNameLst>
                                      </p:cBhvr>
                                      <p:to>
                                        <p:strVal val="visible"/>
                                      </p:to>
                                    </p:set>
                                    <p:animEffect transition="in" filter="wipe(left)">
                                      <p:cBhvr>
                                        <p:cTn id="26" dur="500"/>
                                        <p:tgtEl>
                                          <p:spTgt spid="169"/>
                                        </p:tgtEl>
                                      </p:cBhvr>
                                    </p:animEffect>
                                  </p:childTnLst>
                                </p:cTn>
                              </p:par>
                              <p:par>
                                <p:cTn id="27" presetID="22" presetClass="entr" presetSubtype="1" fill="hold" nodeType="withEffect">
                                  <p:stCondLst>
                                    <p:cond delay="0"/>
                                  </p:stCondLst>
                                  <p:childTnLst>
                                    <p:set>
                                      <p:cBhvr>
                                        <p:cTn id="28" dur="1" fill="hold">
                                          <p:stCondLst>
                                            <p:cond delay="0"/>
                                          </p:stCondLst>
                                        </p:cTn>
                                        <p:tgtEl>
                                          <p:spTgt spid="176"/>
                                        </p:tgtEl>
                                        <p:attrNameLst>
                                          <p:attrName>style.visibility</p:attrName>
                                        </p:attrNameLst>
                                      </p:cBhvr>
                                      <p:to>
                                        <p:strVal val="visible"/>
                                      </p:to>
                                    </p:set>
                                    <p:animEffect transition="in" filter="wipe(up)">
                                      <p:cBhvr>
                                        <p:cTn id="29" dur="500"/>
                                        <p:tgtEl>
                                          <p:spTgt spid="176"/>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73"/>
                                        </p:tgtEl>
                                        <p:attrNameLst>
                                          <p:attrName>style.visibility</p:attrName>
                                        </p:attrNameLst>
                                      </p:cBhvr>
                                      <p:to>
                                        <p:strVal val="visible"/>
                                      </p:to>
                                    </p:set>
                                    <p:animEffect transition="in" filter="wipe(left)">
                                      <p:cBhvr>
                                        <p:cTn id="33" dur="500"/>
                                        <p:tgtEl>
                                          <p:spTgt spid="173"/>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74"/>
                                        </p:tgtEl>
                                        <p:attrNameLst>
                                          <p:attrName>style.visibility</p:attrName>
                                        </p:attrNameLst>
                                      </p:cBhvr>
                                      <p:to>
                                        <p:strVal val="visible"/>
                                      </p:to>
                                    </p:set>
                                    <p:animEffect transition="in" filter="wipe(up)">
                                      <p:cBhvr>
                                        <p:cTn id="36" dur="500"/>
                                        <p:tgtEl>
                                          <p:spTgt spid="174"/>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ssolv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77"/>
                                        </p:tgtEl>
                                        <p:attrNameLst>
                                          <p:attrName>style.visibility</p:attrName>
                                        </p:attrNameLst>
                                      </p:cBhvr>
                                      <p:to>
                                        <p:strVal val="visible"/>
                                      </p:to>
                                    </p:set>
                                    <p:animEffect transition="in" filter="wipe(left)">
                                      <p:cBhvr>
                                        <p:cTn id="46" dur="500"/>
                                        <p:tgtEl>
                                          <p:spTgt spid="177"/>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170"/>
                                        </p:tgtEl>
                                        <p:attrNameLst>
                                          <p:attrName>style.visibility</p:attrName>
                                        </p:attrNameLst>
                                      </p:cBhvr>
                                      <p:to>
                                        <p:strVal val="visible"/>
                                      </p:to>
                                    </p:set>
                                    <p:animEffect transition="in" filter="wipe(left)">
                                      <p:cBhvr>
                                        <p:cTn id="50" dur="500"/>
                                        <p:tgtEl>
                                          <p:spTgt spid="17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86"/>
                                        </p:tgtEl>
                                        <p:attrNameLst>
                                          <p:attrName>style.visibility</p:attrName>
                                        </p:attrNameLst>
                                      </p:cBhvr>
                                      <p:to>
                                        <p:strVal val="visible"/>
                                      </p:to>
                                    </p:set>
                                    <p:animEffect transition="in" filter="wipe(left)">
                                      <p:cBhvr>
                                        <p:cTn id="55" dur="500"/>
                                        <p:tgtEl>
                                          <p:spTgt spid="186"/>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178"/>
                                        </p:tgtEl>
                                        <p:attrNameLst>
                                          <p:attrName>style.visibility</p:attrName>
                                        </p:attrNameLst>
                                      </p:cBhvr>
                                      <p:to>
                                        <p:strVal val="visible"/>
                                      </p:to>
                                    </p:set>
                                    <p:animEffect transition="in" filter="wipe(left)">
                                      <p:cBhvr>
                                        <p:cTn id="59" dur="500"/>
                                        <p:tgtEl>
                                          <p:spTgt spid="17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79"/>
                                        </p:tgtEl>
                                        <p:attrNameLst>
                                          <p:attrName>style.visibility</p:attrName>
                                        </p:attrNameLst>
                                      </p:cBhvr>
                                      <p:to>
                                        <p:strVal val="visible"/>
                                      </p:to>
                                    </p:set>
                                    <p:animEffect transition="in" filter="wipe(left)">
                                      <p:cBhvr>
                                        <p:cTn id="64" dur="500"/>
                                        <p:tgtEl>
                                          <p:spTgt spid="179"/>
                                        </p:tgtEl>
                                      </p:cBhvr>
                                    </p:animEffect>
                                  </p:childTnLst>
                                </p:cTn>
                              </p:par>
                              <p:par>
                                <p:cTn id="65" presetID="22" presetClass="entr" presetSubtype="1" fill="hold" nodeType="withEffect">
                                  <p:stCondLst>
                                    <p:cond delay="0"/>
                                  </p:stCondLst>
                                  <p:childTnLst>
                                    <p:set>
                                      <p:cBhvr>
                                        <p:cTn id="66" dur="1" fill="hold">
                                          <p:stCondLst>
                                            <p:cond delay="0"/>
                                          </p:stCondLst>
                                        </p:cTn>
                                        <p:tgtEl>
                                          <p:spTgt spid="181"/>
                                        </p:tgtEl>
                                        <p:attrNameLst>
                                          <p:attrName>style.visibility</p:attrName>
                                        </p:attrNameLst>
                                      </p:cBhvr>
                                      <p:to>
                                        <p:strVal val="visible"/>
                                      </p:to>
                                    </p:set>
                                    <p:animEffect transition="in" filter="wipe(up)">
                                      <p:cBhvr>
                                        <p:cTn id="67" dur="500"/>
                                        <p:tgtEl>
                                          <p:spTgt spid="181"/>
                                        </p:tgtEl>
                                      </p:cBhvr>
                                    </p:animEffect>
                                  </p:childTnLst>
                                </p:cTn>
                              </p:par>
                            </p:childTnLst>
                          </p:cTn>
                        </p:par>
                        <p:par>
                          <p:cTn id="68" fill="hold">
                            <p:stCondLst>
                              <p:cond delay="500"/>
                            </p:stCondLst>
                            <p:childTnLst>
                              <p:par>
                                <p:cTn id="69" presetID="22" presetClass="entr" presetSubtype="1" fill="hold" grpId="0" nodeType="afterEffect">
                                  <p:stCondLst>
                                    <p:cond delay="0"/>
                                  </p:stCondLst>
                                  <p:childTnLst>
                                    <p:set>
                                      <p:cBhvr>
                                        <p:cTn id="70" dur="1" fill="hold">
                                          <p:stCondLst>
                                            <p:cond delay="0"/>
                                          </p:stCondLst>
                                        </p:cTn>
                                        <p:tgtEl>
                                          <p:spTgt spid="180"/>
                                        </p:tgtEl>
                                        <p:attrNameLst>
                                          <p:attrName>style.visibility</p:attrName>
                                        </p:attrNameLst>
                                      </p:cBhvr>
                                      <p:to>
                                        <p:strVal val="visible"/>
                                      </p:to>
                                    </p:set>
                                    <p:animEffect transition="in" filter="wipe(up)">
                                      <p:cBhvr>
                                        <p:cTn id="71" dur="500"/>
                                        <p:tgtEl>
                                          <p:spTgt spid="180"/>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dissolve">
                                      <p:cBhvr>
                                        <p:cTn id="76" dur="500"/>
                                        <p:tgtEl>
                                          <p:spTgt spid="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84"/>
                                        </p:tgtEl>
                                        <p:attrNameLst>
                                          <p:attrName>style.visibility</p:attrName>
                                        </p:attrNameLst>
                                      </p:cBhvr>
                                      <p:to>
                                        <p:strVal val="visible"/>
                                      </p:to>
                                    </p:set>
                                    <p:animEffect transition="in" filter="wipe(left)">
                                      <p:cBhvr>
                                        <p:cTn id="81" dur="500"/>
                                        <p:tgtEl>
                                          <p:spTgt spid="184"/>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185"/>
                                        </p:tgtEl>
                                        <p:attrNameLst>
                                          <p:attrName>style.visibility</p:attrName>
                                        </p:attrNameLst>
                                      </p:cBhvr>
                                      <p:to>
                                        <p:strVal val="visible"/>
                                      </p:to>
                                    </p:set>
                                    <p:animEffect transition="in" filter="wipe(left)">
                                      <p:cBhvr>
                                        <p:cTn id="84" dur="500"/>
                                        <p:tgtEl>
                                          <p:spTgt spid="185"/>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nodeType="clickEffect">
                                  <p:stCondLst>
                                    <p:cond delay="0"/>
                                  </p:stCondLst>
                                  <p:childTnLst>
                                    <p:set>
                                      <p:cBhvr>
                                        <p:cTn id="88" dur="1" fill="hold">
                                          <p:stCondLst>
                                            <p:cond delay="0"/>
                                          </p:stCondLst>
                                        </p:cTn>
                                        <p:tgtEl>
                                          <p:spTgt spid="187"/>
                                        </p:tgtEl>
                                        <p:attrNameLst>
                                          <p:attrName>style.visibility</p:attrName>
                                        </p:attrNameLst>
                                      </p:cBhvr>
                                      <p:to>
                                        <p:strVal val="visible"/>
                                      </p:to>
                                    </p:set>
                                    <p:animEffect transition="in" filter="barn(inVertical)">
                                      <p:cBhvr>
                                        <p:cTn id="89" dur="500"/>
                                        <p:tgtEl>
                                          <p:spTgt spid="18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3">
                                            <p:txEl>
                                              <p:pRg st="2" end="2"/>
                                            </p:txEl>
                                          </p:spTgt>
                                        </p:tgtEl>
                                        <p:attrNameLst>
                                          <p:attrName>style.visibility</p:attrName>
                                        </p:attrNameLst>
                                      </p:cBhvr>
                                      <p:to>
                                        <p:strVal val="visible"/>
                                      </p:to>
                                    </p:set>
                                    <p:animEffect transition="in" filter="dissolve">
                                      <p:cBhvr>
                                        <p:cTn id="94" dur="500"/>
                                        <p:tgtEl>
                                          <p:spTgt spid="3">
                                            <p:txEl>
                                              <p:pRg st="2" end="2"/>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3">
                                            <p:txEl>
                                              <p:pRg st="3" end="3"/>
                                            </p:txEl>
                                          </p:spTgt>
                                        </p:tgtEl>
                                        <p:attrNameLst>
                                          <p:attrName>style.visibility</p:attrName>
                                        </p:attrNameLst>
                                      </p:cBhvr>
                                      <p:to>
                                        <p:strVal val="visible"/>
                                      </p:to>
                                    </p:set>
                                    <p:animEffect transition="in" filter="dissolve">
                                      <p:cBhvr>
                                        <p:cTn id="99" dur="500"/>
                                        <p:tgtEl>
                                          <p:spTgt spid="3">
                                            <p:txEl>
                                              <p:pRg st="3" end="3"/>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nodeType="clickEffect">
                                  <p:stCondLst>
                                    <p:cond delay="0"/>
                                  </p:stCondLst>
                                  <p:childTnLst>
                                    <p:set>
                                      <p:cBhvr>
                                        <p:cTn id="103" dur="1" fill="hold">
                                          <p:stCondLst>
                                            <p:cond delay="0"/>
                                          </p:stCondLst>
                                        </p:cTn>
                                        <p:tgtEl>
                                          <p:spTgt spid="3">
                                            <p:txEl>
                                              <p:pRg st="4" end="4"/>
                                            </p:txEl>
                                          </p:spTgt>
                                        </p:tgtEl>
                                        <p:attrNameLst>
                                          <p:attrName>style.visibility</p:attrName>
                                        </p:attrNameLst>
                                      </p:cBhvr>
                                      <p:to>
                                        <p:strVal val="visible"/>
                                      </p:to>
                                    </p:set>
                                    <p:animEffect transition="in" filter="dissolve">
                                      <p:cBhvr>
                                        <p:cTn id="104" dur="500"/>
                                        <p:tgtEl>
                                          <p:spTgt spid="3">
                                            <p:txEl>
                                              <p:pRg st="4" end="4"/>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3">
                                            <p:txEl>
                                              <p:pRg st="5" end="5"/>
                                            </p:txEl>
                                          </p:spTgt>
                                        </p:tgtEl>
                                        <p:attrNameLst>
                                          <p:attrName>style.visibility</p:attrName>
                                        </p:attrNameLst>
                                      </p:cBhvr>
                                      <p:to>
                                        <p:strVal val="visible"/>
                                      </p:to>
                                    </p:set>
                                    <p:animEffect transition="in" filter="dissolve">
                                      <p:cBhvr>
                                        <p:cTn id="10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69" grpId="0" animBg="1"/>
      <p:bldP spid="170" grpId="0" animBg="1"/>
      <p:bldP spid="173" grpId="0" animBg="1"/>
      <p:bldP spid="174" grpId="0" animBg="1"/>
      <p:bldP spid="177" grpId="0" animBg="1"/>
      <p:bldP spid="178" grpId="0" animBg="1"/>
      <p:bldP spid="179" grpId="0" animBg="1"/>
      <p:bldP spid="180" grpId="0" animBg="1"/>
      <p:bldP spid="184" grpId="0" animBg="1"/>
      <p:bldP spid="185" grpId="0" animBg="1"/>
      <p:bldP spid="186" grpId="0" animBg="1"/>
    </p:bld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8"/>
            <a:ext cx="8229600" cy="5021136"/>
          </a:xfrm>
        </p:spPr>
        <p:txBody>
          <a:bodyPr/>
          <a:lstStyle/>
          <a:p>
            <a:r>
              <a:rPr lang="en-US" altLang="zh-CN"/>
              <a:t>7.1  </a:t>
            </a:r>
            <a:r>
              <a:rPr lang="zh-CN" altLang="en-US" dirty="0"/>
              <a:t>网络安全问题概述</a:t>
            </a:r>
          </a:p>
          <a:p>
            <a:r>
              <a:rPr lang="en-US" altLang="zh-CN"/>
              <a:t>7.2  </a:t>
            </a:r>
            <a:r>
              <a:rPr lang="zh-CN" altLang="en-US" dirty="0"/>
              <a:t>加密体制</a:t>
            </a:r>
          </a:p>
          <a:p>
            <a:r>
              <a:rPr lang="en-US" altLang="zh-CN"/>
              <a:t>7.3  </a:t>
            </a:r>
            <a:r>
              <a:rPr lang="zh-CN" altLang="en-US" dirty="0"/>
              <a:t>数字签名</a:t>
            </a:r>
          </a:p>
          <a:p>
            <a:r>
              <a:rPr lang="en-US" altLang="zh-CN"/>
              <a:t>7.4  </a:t>
            </a:r>
            <a:r>
              <a:rPr lang="zh-CN" altLang="en-US" dirty="0"/>
              <a:t>认证</a:t>
            </a:r>
          </a:p>
          <a:p>
            <a:r>
              <a:rPr lang="en-US" altLang="zh-CN"/>
              <a:t>7.5  </a:t>
            </a:r>
            <a:r>
              <a:rPr lang="zh-CN" altLang="en-US" dirty="0"/>
              <a:t>密钥分配</a:t>
            </a:r>
          </a:p>
          <a:p>
            <a:r>
              <a:rPr lang="en-US" altLang="zh-CN"/>
              <a:t>7.6  </a:t>
            </a:r>
            <a:r>
              <a:rPr lang="zh-CN" altLang="en-US" dirty="0"/>
              <a:t>互联网使用的安全协议</a:t>
            </a:r>
          </a:p>
          <a:p>
            <a:r>
              <a:rPr lang="en-US" altLang="zh-CN"/>
              <a:t>7.7  </a:t>
            </a:r>
            <a:r>
              <a:rPr lang="zh-CN" altLang="en-US"/>
              <a:t>系统安全与安全防护思路的变化</a:t>
            </a:r>
            <a:endParaRPr lang="zh-CN" altLang="en-US" dirty="0"/>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spTree>
    <p:custDataLst>
      <p:tags r:id="rId1"/>
    </p:custDataLst>
    <p:extLst>
      <p:ext uri="{BB962C8B-B14F-4D97-AF65-F5344CB8AC3E}">
        <p14:creationId xmlns:p14="http://schemas.microsoft.com/office/powerpoint/2010/main" val="266880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par>
                                <p:cTn id="7" presetID="9" presetClass="emph" presetSubtype="0" nodeType="withEffect">
                                  <p:stCondLst>
                                    <p:cond delay="0"/>
                                  </p:stCondLst>
                                  <p:iterate type="lt">
                                    <p:tmAbs val="0"/>
                                  </p:iterate>
                                  <p:childTnLst>
                                    <p:set>
                                      <p:cBhvr rctx="PPT">
                                        <p:cTn id="8" dur="indefinite"/>
                                        <p:tgtEl>
                                          <p:spTgt spid="3">
                                            <p:txEl>
                                              <p:pRg st="1" end="1"/>
                                            </p:txEl>
                                          </p:spTgt>
                                        </p:tgtEl>
                                        <p:attrNameLst>
                                          <p:attrName>style.opacity</p:attrName>
                                        </p:attrNameLst>
                                      </p:cBhvr>
                                      <p:to>
                                        <p:strVal val="0.25"/>
                                      </p:to>
                                    </p:set>
                                    <p:animEffect filter="image" prLst="opacity: 0.25">
                                      <p:cBhvr rctx="IE">
                                        <p:cTn id="9" dur="indefinite"/>
                                        <p:tgtEl>
                                          <p:spTgt spid="3">
                                            <p:txEl>
                                              <p:pRg st="1" end="1"/>
                                            </p:txEl>
                                          </p:spTgt>
                                        </p:tgtEl>
                                      </p:cBhvr>
                                    </p:animEffect>
                                  </p:childTnLst>
                                </p:cTn>
                              </p:par>
                              <p:par>
                                <p:cTn id="10" presetID="9" presetClass="emph" presetSubtype="0" nodeType="withEffect">
                                  <p:stCondLst>
                                    <p:cond delay="0"/>
                                  </p:stCondLst>
                                  <p:iterate type="lt">
                                    <p:tmAbs val="0"/>
                                  </p:iterate>
                                  <p:childTnLst>
                                    <p:set>
                                      <p:cBhvr rctx="PPT">
                                        <p:cTn id="11" dur="indefinite"/>
                                        <p:tgtEl>
                                          <p:spTgt spid="3">
                                            <p:txEl>
                                              <p:pRg st="2" end="2"/>
                                            </p:txEl>
                                          </p:spTgt>
                                        </p:tgtEl>
                                        <p:attrNameLst>
                                          <p:attrName>style.opacity</p:attrName>
                                        </p:attrNameLst>
                                      </p:cBhvr>
                                      <p:to>
                                        <p:strVal val="0.25"/>
                                      </p:to>
                                    </p:set>
                                    <p:animEffect filter="image" prLst="opacity: 0.25">
                                      <p:cBhvr rctx="IE">
                                        <p:cTn id="12" dur="indefinite"/>
                                        <p:tgtEl>
                                          <p:spTgt spid="3">
                                            <p:txEl>
                                              <p:pRg st="2" end="2"/>
                                            </p:txEl>
                                          </p:spTgt>
                                        </p:tgtEl>
                                      </p:cBhvr>
                                    </p:animEffect>
                                  </p:childTnLst>
                                </p:cTn>
                              </p:par>
                              <p:par>
                                <p:cTn id="13" presetID="9" presetClass="emph" presetSubtype="0" nodeType="withEffect">
                                  <p:stCondLst>
                                    <p:cond delay="0"/>
                                  </p:stCondLst>
                                  <p:iterate type="lt">
                                    <p:tmAbs val="0"/>
                                  </p:iterate>
                                  <p:childTnLst>
                                    <p:set>
                                      <p:cBhvr rctx="PPT">
                                        <p:cTn id="14" dur="indefinite"/>
                                        <p:tgtEl>
                                          <p:spTgt spid="3">
                                            <p:txEl>
                                              <p:pRg st="3" end="3"/>
                                            </p:txEl>
                                          </p:spTgt>
                                        </p:tgtEl>
                                        <p:attrNameLst>
                                          <p:attrName>style.opacity</p:attrName>
                                        </p:attrNameLst>
                                      </p:cBhvr>
                                      <p:to>
                                        <p:strVal val="0.25"/>
                                      </p:to>
                                    </p:set>
                                    <p:animEffect filter="image" prLst="opacity: 0.25">
                                      <p:cBhvr rctx="IE">
                                        <p:cTn id="15" dur="indefinite"/>
                                        <p:tgtEl>
                                          <p:spTgt spid="3">
                                            <p:txEl>
                                              <p:pRg st="3" end="3"/>
                                            </p:txEl>
                                          </p:spTgt>
                                        </p:tgtEl>
                                      </p:cBhvr>
                                    </p:animEffect>
                                  </p:childTnLst>
                                </p:cTn>
                              </p:par>
                              <p:par>
                                <p:cTn id="16" presetID="9" presetClass="emph" presetSubtype="0" nodeType="withEffect">
                                  <p:stCondLst>
                                    <p:cond delay="0"/>
                                  </p:stCondLst>
                                  <p:iterate type="lt">
                                    <p:tmAbs val="0"/>
                                  </p:iterate>
                                  <p:childTnLst>
                                    <p:set>
                                      <p:cBhvr rctx="PPT">
                                        <p:cTn id="17" dur="indefinite"/>
                                        <p:tgtEl>
                                          <p:spTgt spid="3">
                                            <p:txEl>
                                              <p:pRg st="4" end="4"/>
                                            </p:txEl>
                                          </p:spTgt>
                                        </p:tgtEl>
                                        <p:attrNameLst>
                                          <p:attrName>style.opacity</p:attrName>
                                        </p:attrNameLst>
                                      </p:cBhvr>
                                      <p:to>
                                        <p:strVal val="0.25"/>
                                      </p:to>
                                    </p:set>
                                    <p:animEffect filter="image" prLst="opacity: 0.25">
                                      <p:cBhvr rctx="IE">
                                        <p:cTn id="18" dur="indefinite"/>
                                        <p:tgtEl>
                                          <p:spTgt spid="3">
                                            <p:txEl>
                                              <p:pRg st="4" end="4"/>
                                            </p:txEl>
                                          </p:spTgt>
                                        </p:tgtEl>
                                      </p:cBhvr>
                                    </p:animEffect>
                                  </p:childTnLst>
                                </p:cTn>
                              </p:par>
                              <p:par>
                                <p:cTn id="19" presetID="9" presetClass="emph" presetSubtype="0" nodeType="withEffect">
                                  <p:stCondLst>
                                    <p:cond delay="0"/>
                                  </p:stCondLst>
                                  <p:iterate type="lt">
                                    <p:tmAbs val="0"/>
                                  </p:iterate>
                                  <p:childTnLst>
                                    <p:set>
                                      <p:cBhvr rctx="PPT">
                                        <p:cTn id="20" dur="indefinite"/>
                                        <p:tgtEl>
                                          <p:spTgt spid="3">
                                            <p:txEl>
                                              <p:pRg st="5" end="5"/>
                                            </p:txEl>
                                          </p:spTgt>
                                        </p:tgtEl>
                                        <p:attrNameLst>
                                          <p:attrName>style.opacity</p:attrName>
                                        </p:attrNameLst>
                                      </p:cBhvr>
                                      <p:to>
                                        <p:strVal val="0.25"/>
                                      </p:to>
                                    </p:set>
                                    <p:animEffect filter="image" prLst="opacity: 0.25">
                                      <p:cBhvr rctx="IE">
                                        <p:cTn id="21" dur="indefinite"/>
                                        <p:tgtEl>
                                          <p:spTgt spid="3">
                                            <p:txEl>
                                              <p:pRg st="5" end="5"/>
                                            </p:txEl>
                                          </p:spTgt>
                                        </p:tgtEl>
                                      </p:cBhvr>
                                    </p:animEffect>
                                  </p:childTnLst>
                                </p:cTn>
                              </p:par>
                              <p:par>
                                <p:cTn id="22" presetID="3" presetClass="emph" presetSubtype="2" fill="hold" nodeType="withEffect">
                                  <p:stCondLst>
                                    <p:cond delay="0"/>
                                  </p:stCondLst>
                                  <p:iterate type="lt">
                                    <p:tmPct val="0"/>
                                  </p:iterate>
                                  <p:childTnLst>
                                    <p:animClr clrSpc="rgb" dir="cw">
                                      <p:cBhvr override="childStyle">
                                        <p:cTn id="23" dur="500" fill="hold"/>
                                        <p:tgtEl>
                                          <p:spTgt spid="3">
                                            <p:txEl>
                                              <p:pRg st="0" end="0"/>
                                            </p:txEl>
                                          </p:spTgt>
                                        </p:tgtEl>
                                        <p:attrNameLst>
                                          <p:attrName>style.color</p:attrName>
                                        </p:attrNameLst>
                                      </p:cBhvr>
                                      <p:to>
                                        <a:srgbClr val="CC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对称密钥密码体制</a:t>
            </a:r>
          </a:p>
        </p:txBody>
      </p:sp>
      <p:sp>
        <p:nvSpPr>
          <p:cNvPr id="3" name="内容占位符 2"/>
          <p:cNvSpPr>
            <a:spLocks noGrp="1"/>
          </p:cNvSpPr>
          <p:nvPr>
            <p:ph idx="1"/>
          </p:nvPr>
        </p:nvSpPr>
        <p:spPr>
          <a:xfrm>
            <a:off x="91440" y="1444978"/>
            <a:ext cx="4718421" cy="5164828"/>
          </a:xfrm>
        </p:spPr>
        <p:txBody>
          <a:bodyPr/>
          <a:lstStyle/>
          <a:p>
            <a:r>
              <a:rPr lang="zh-CN" altLang="en-US" dirty="0"/>
              <a:t>数据加密标准 </a:t>
            </a:r>
            <a:r>
              <a:rPr lang="en-US" altLang="zh-CN" dirty="0"/>
              <a:t>DES </a:t>
            </a:r>
          </a:p>
          <a:p>
            <a:pPr lvl="1">
              <a:lnSpc>
                <a:spcPct val="150000"/>
              </a:lnSpc>
            </a:pPr>
            <a:r>
              <a:rPr lang="zh-CN" altLang="en-US" sz="1600" dirty="0"/>
              <a:t>属于对称密钥密码体制，是一种分组密码</a:t>
            </a:r>
          </a:p>
          <a:p>
            <a:pPr lvl="1">
              <a:lnSpc>
                <a:spcPct val="150000"/>
              </a:lnSpc>
            </a:pPr>
            <a:r>
              <a:rPr lang="zh-CN" altLang="en-US" sz="1600" dirty="0"/>
              <a:t>在加密前，先对整个明文进行分组，每一个组长为 </a:t>
            </a:r>
            <a:r>
              <a:rPr lang="en-US" altLang="zh-CN" sz="1600" dirty="0"/>
              <a:t>64 </a:t>
            </a:r>
            <a:r>
              <a:rPr lang="zh-CN" altLang="en-US" sz="1600" dirty="0"/>
              <a:t>位</a:t>
            </a:r>
          </a:p>
          <a:p>
            <a:pPr lvl="1">
              <a:lnSpc>
                <a:spcPct val="150000"/>
              </a:lnSpc>
            </a:pPr>
            <a:r>
              <a:rPr lang="zh-CN" altLang="en-US" sz="1600" dirty="0"/>
              <a:t>然后对每一个 </a:t>
            </a:r>
            <a:r>
              <a:rPr lang="en-US" altLang="zh-CN" sz="1600" dirty="0"/>
              <a:t>64 </a:t>
            </a:r>
            <a:r>
              <a:rPr lang="zh-CN" altLang="en-US" sz="1600" dirty="0"/>
              <a:t>位二进制数据进行加密处理，产生一组 </a:t>
            </a:r>
            <a:r>
              <a:rPr lang="en-US" altLang="zh-CN" sz="1600" dirty="0"/>
              <a:t>64 </a:t>
            </a:r>
            <a:r>
              <a:rPr lang="zh-CN" altLang="en-US" sz="1600" dirty="0"/>
              <a:t>位密文数据</a:t>
            </a:r>
          </a:p>
          <a:p>
            <a:pPr lvl="1">
              <a:lnSpc>
                <a:spcPct val="150000"/>
              </a:lnSpc>
            </a:pPr>
            <a:r>
              <a:rPr lang="zh-CN" altLang="en-US" sz="1600" dirty="0"/>
              <a:t>最后将各组密文串接起来，即得出整个的密文</a:t>
            </a:r>
          </a:p>
          <a:p>
            <a:pPr lvl="1">
              <a:lnSpc>
                <a:spcPct val="150000"/>
              </a:lnSpc>
            </a:pPr>
            <a:r>
              <a:rPr lang="zh-CN" altLang="en-US" sz="1600" dirty="0"/>
              <a:t>使用的密钥为 </a:t>
            </a:r>
            <a:r>
              <a:rPr lang="en-US" altLang="zh-CN" sz="1600" dirty="0"/>
              <a:t>64 </a:t>
            </a:r>
            <a:r>
              <a:rPr lang="zh-CN" altLang="en-US" sz="1600" dirty="0"/>
              <a:t>位 </a:t>
            </a:r>
            <a:r>
              <a:rPr lang="en-US" altLang="zh-CN" sz="1600" dirty="0"/>
              <a:t>(</a:t>
            </a:r>
            <a:r>
              <a:rPr lang="zh-CN" altLang="en-US" sz="1600" dirty="0"/>
              <a:t>实际密钥长度为 </a:t>
            </a:r>
            <a:r>
              <a:rPr lang="en-US" altLang="zh-CN" sz="1600" dirty="0"/>
              <a:t>56 </a:t>
            </a:r>
            <a:r>
              <a:rPr lang="zh-CN" altLang="en-US" sz="1600" dirty="0"/>
              <a:t>位，有 </a:t>
            </a:r>
            <a:r>
              <a:rPr lang="en-US" altLang="zh-CN" sz="1600" dirty="0"/>
              <a:t>8 </a:t>
            </a:r>
            <a:r>
              <a:rPr lang="zh-CN" altLang="en-US" sz="1600" dirty="0"/>
              <a:t>位用于奇偶校验</a:t>
            </a:r>
            <a:r>
              <a:rPr lang="en-US" altLang="zh-CN" sz="1600" dirty="0"/>
              <a:t>)</a:t>
            </a:r>
            <a:endParaRPr lang="zh-CN" altLang="en-US" sz="105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20</a:t>
            </a:fld>
            <a:endParaRPr lang="zh-CN" altLang="en-US" dirty="0"/>
          </a:p>
        </p:txBody>
      </p:sp>
      <p:grpSp>
        <p:nvGrpSpPr>
          <p:cNvPr id="283" name="Group 5"/>
          <p:cNvGrpSpPr>
            <a:grpSpLocks/>
          </p:cNvGrpSpPr>
          <p:nvPr/>
        </p:nvGrpSpPr>
        <p:grpSpPr bwMode="auto">
          <a:xfrm>
            <a:off x="4898571" y="1646101"/>
            <a:ext cx="4138183" cy="4457570"/>
            <a:chOff x="1104" y="768"/>
            <a:chExt cx="3312" cy="3088"/>
          </a:xfrm>
        </p:grpSpPr>
        <p:sp>
          <p:nvSpPr>
            <p:cNvPr id="284" name="Rectangle 6"/>
            <p:cNvSpPr>
              <a:spLocks noChangeArrowheads="1"/>
            </p:cNvSpPr>
            <p:nvPr/>
          </p:nvSpPr>
          <p:spPr bwMode="auto">
            <a:xfrm>
              <a:off x="1104" y="1456"/>
              <a:ext cx="2256" cy="1392"/>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285" name="Rectangle 7"/>
            <p:cNvSpPr>
              <a:spLocks noChangeArrowheads="1"/>
            </p:cNvSpPr>
            <p:nvPr/>
          </p:nvSpPr>
          <p:spPr bwMode="auto">
            <a:xfrm>
              <a:off x="1248" y="1600"/>
              <a:ext cx="1008" cy="192"/>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rPr>
                <a:t>L</a:t>
              </a:r>
              <a:r>
                <a:rPr kumimoji="1" lang="en-US" altLang="zh-CN" sz="1600" i="0" u="none" strike="noStrike" kern="0" cap="none" spc="0" normalizeH="0" baseline="-25000" noProof="0">
                  <a:ln>
                    <a:noFill/>
                  </a:ln>
                  <a:solidFill>
                    <a:sysClr val="windowText" lastClr="000000"/>
                  </a:solidFill>
                  <a:effectLst/>
                  <a:uLnTx/>
                  <a:uFillTx/>
                  <a:latin typeface="Calibri" panose="020F0502020204030204" pitchFamily="34" charset="0"/>
                  <a:ea typeface="华文楷体" panose="02010600040101010101" pitchFamily="2" charset="-122"/>
                </a:rPr>
                <a:t>0</a:t>
              </a:r>
              <a:r>
                <a:rPr kumimoji="1" lang="en-US" altLang="zh-CN"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rPr>
                <a:t>(32</a:t>
              </a:r>
              <a:r>
                <a:rPr kumimoji="1" lang="zh-CN" altLang="en-US"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rPr>
                <a:t>位)</a:t>
              </a:r>
              <a:endParaRPr kumimoji="1" lang="en-US" altLang="zh-CN" sz="1600" i="0" u="none" strike="noStrike" kern="0" cap="none" spc="0" normalizeH="0" baseline="-25000" noProof="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286" name="Rectangle 8"/>
            <p:cNvSpPr>
              <a:spLocks noChangeArrowheads="1"/>
            </p:cNvSpPr>
            <p:nvPr/>
          </p:nvSpPr>
          <p:spPr bwMode="auto">
            <a:xfrm>
              <a:off x="2256" y="1600"/>
              <a:ext cx="960" cy="192"/>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rPr>
                <a:t>R</a:t>
              </a:r>
              <a:r>
                <a:rPr kumimoji="1" lang="en-US" altLang="zh-CN" sz="1600" i="0" u="none" strike="noStrike" kern="0" cap="none" spc="0" normalizeH="0" baseline="-25000" noProof="0">
                  <a:ln>
                    <a:noFill/>
                  </a:ln>
                  <a:solidFill>
                    <a:sysClr val="windowText" lastClr="000000"/>
                  </a:solidFill>
                  <a:effectLst/>
                  <a:uLnTx/>
                  <a:uFillTx/>
                  <a:latin typeface="Calibri" panose="020F0502020204030204" pitchFamily="34" charset="0"/>
                  <a:ea typeface="华文楷体" panose="02010600040101010101" pitchFamily="2" charset="-122"/>
                </a:rPr>
                <a:t>0</a:t>
              </a:r>
              <a:r>
                <a:rPr kumimoji="1" lang="en-US" altLang="zh-CN"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rPr>
                <a:t>(32</a:t>
              </a:r>
              <a:r>
                <a:rPr kumimoji="1" lang="zh-CN" altLang="en-US"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rPr>
                <a:t>位)</a:t>
              </a:r>
              <a:endParaRPr kumimoji="1" lang="zh-CN" altLang="en-US" sz="1600" i="0" u="none" strike="noStrike" kern="0" cap="none" spc="0" normalizeH="0" baseline="-25000" noProof="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287" name="Text Box 9"/>
            <p:cNvSpPr txBox="1">
              <a:spLocks noChangeArrowheads="1"/>
            </p:cNvSpPr>
            <p:nvPr/>
          </p:nvSpPr>
          <p:spPr bwMode="auto">
            <a:xfrm>
              <a:off x="2286" y="774"/>
              <a:ext cx="906"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i="0" u="none" strike="noStrike" kern="0" cap="none" spc="0" normalizeH="0" baseline="0" noProof="0" dirty="0">
                  <a:ln>
                    <a:noFill/>
                  </a:ln>
                  <a:solidFill>
                    <a:sysClr val="windowText" lastClr="000000"/>
                  </a:solidFill>
                  <a:effectLst/>
                  <a:uLnTx/>
                  <a:uFillTx/>
                  <a:latin typeface="Calibri" panose="020F0502020204030204" pitchFamily="34" charset="0"/>
                  <a:ea typeface="华文楷体" panose="02010600040101010101" pitchFamily="2" charset="-122"/>
                </a:rPr>
                <a:t>64 位明文</a:t>
              </a:r>
              <a:endParaRPr kumimoji="1" lang="en-US" altLang="zh-CN" i="0" u="none" strike="noStrike" kern="0" cap="none" spc="0" normalizeH="0" baseline="0" noProof="0" dirty="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288" name="Line 10"/>
            <p:cNvSpPr>
              <a:spLocks noChangeShapeType="1"/>
            </p:cNvSpPr>
            <p:nvPr/>
          </p:nvSpPr>
          <p:spPr bwMode="auto">
            <a:xfrm>
              <a:off x="2226" y="3184"/>
              <a:ext cx="0" cy="192"/>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289" name="Line 11"/>
            <p:cNvSpPr>
              <a:spLocks noChangeShapeType="1"/>
            </p:cNvSpPr>
            <p:nvPr/>
          </p:nvSpPr>
          <p:spPr bwMode="auto">
            <a:xfrm>
              <a:off x="2226" y="3568"/>
              <a:ext cx="0" cy="288"/>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290" name="Line 12"/>
            <p:cNvSpPr>
              <a:spLocks noChangeShapeType="1"/>
            </p:cNvSpPr>
            <p:nvPr/>
          </p:nvSpPr>
          <p:spPr bwMode="auto">
            <a:xfrm flipH="1">
              <a:off x="1872" y="1136"/>
              <a:ext cx="384" cy="0"/>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291" name="Line 13"/>
            <p:cNvSpPr>
              <a:spLocks noChangeShapeType="1"/>
            </p:cNvSpPr>
            <p:nvPr/>
          </p:nvSpPr>
          <p:spPr bwMode="auto">
            <a:xfrm flipV="1">
              <a:off x="2256" y="1184"/>
              <a:ext cx="0" cy="192"/>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292" name="Line 14"/>
            <p:cNvSpPr>
              <a:spLocks noChangeShapeType="1"/>
            </p:cNvSpPr>
            <p:nvPr/>
          </p:nvSpPr>
          <p:spPr bwMode="auto">
            <a:xfrm>
              <a:off x="1680" y="1376"/>
              <a:ext cx="1152" cy="0"/>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293" name="Line 15"/>
            <p:cNvSpPr>
              <a:spLocks noChangeShapeType="1"/>
            </p:cNvSpPr>
            <p:nvPr/>
          </p:nvSpPr>
          <p:spPr bwMode="auto">
            <a:xfrm>
              <a:off x="2256" y="784"/>
              <a:ext cx="0" cy="240"/>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294" name="Text Box 16"/>
            <p:cNvSpPr txBox="1">
              <a:spLocks noChangeArrowheads="1"/>
            </p:cNvSpPr>
            <p:nvPr/>
          </p:nvSpPr>
          <p:spPr bwMode="auto">
            <a:xfrm>
              <a:off x="1824" y="768"/>
              <a:ext cx="503"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rPr>
                <a:t>输入</a:t>
              </a:r>
            </a:p>
          </p:txBody>
        </p:sp>
        <p:sp>
          <p:nvSpPr>
            <p:cNvPr id="295" name="Rectangle 17"/>
            <p:cNvSpPr>
              <a:spLocks noChangeArrowheads="1"/>
            </p:cNvSpPr>
            <p:nvPr/>
          </p:nvSpPr>
          <p:spPr bwMode="auto">
            <a:xfrm>
              <a:off x="1248" y="1024"/>
              <a:ext cx="1968" cy="208"/>
            </a:xfrm>
            <a:prstGeom prst="rect">
              <a:avLst/>
            </a:prstGeom>
            <a:solidFill>
              <a:srgbClr val="00FF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i="0" u="none" strike="noStrike" kern="0" cap="none" spc="0" normalizeH="0" baseline="0" noProof="0" dirty="0">
                  <a:ln>
                    <a:noFill/>
                  </a:ln>
                  <a:solidFill>
                    <a:sysClr val="windowText" lastClr="000000"/>
                  </a:solidFill>
                  <a:effectLst/>
                  <a:uLnTx/>
                  <a:uFillTx/>
                  <a:latin typeface="Calibri" panose="020F0502020204030204" pitchFamily="34" charset="0"/>
                  <a:ea typeface="华文楷体" panose="02010600040101010101" pitchFamily="2" charset="-122"/>
                </a:rPr>
                <a:t>初始置换 </a:t>
              </a:r>
              <a:r>
                <a:rPr kumimoji="1" lang="en-US" altLang="zh-CN" i="0" u="none" strike="noStrike" kern="0" cap="none" spc="0" normalizeH="0" baseline="0" noProof="0" dirty="0">
                  <a:ln>
                    <a:noFill/>
                  </a:ln>
                  <a:solidFill>
                    <a:sysClr val="windowText" lastClr="000000"/>
                  </a:solidFill>
                  <a:effectLst/>
                  <a:uLnTx/>
                  <a:uFillTx/>
                  <a:latin typeface="Calibri" panose="020F0502020204030204" pitchFamily="34" charset="0"/>
                  <a:ea typeface="华文楷体" panose="02010600040101010101" pitchFamily="2" charset="-122"/>
                </a:rPr>
                <a:t>IP</a:t>
              </a:r>
              <a:endParaRPr kumimoji="1" lang="en-US" altLang="zh-CN" i="0" u="none" strike="noStrike" kern="0" cap="none" spc="0" normalizeH="0" baseline="-25000" noProof="0" dirty="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296" name="Text Box 18"/>
            <p:cNvSpPr txBox="1">
              <a:spLocks noChangeArrowheads="1"/>
            </p:cNvSpPr>
            <p:nvPr/>
          </p:nvSpPr>
          <p:spPr bwMode="auto">
            <a:xfrm>
              <a:off x="2256" y="3574"/>
              <a:ext cx="906"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i="0" u="none" strike="noStrike" kern="0" cap="none" spc="0" normalizeH="0" baseline="0" noProof="0" dirty="0">
                  <a:ln>
                    <a:noFill/>
                  </a:ln>
                  <a:solidFill>
                    <a:sysClr val="windowText" lastClr="000000"/>
                  </a:solidFill>
                  <a:effectLst/>
                  <a:uLnTx/>
                  <a:uFillTx/>
                  <a:latin typeface="Calibri" panose="020F0502020204030204" pitchFamily="34" charset="0"/>
                  <a:ea typeface="华文楷体" panose="02010600040101010101" pitchFamily="2" charset="-122"/>
                </a:rPr>
                <a:t>64 位密文</a:t>
              </a:r>
              <a:endParaRPr kumimoji="1" lang="en-US" altLang="zh-CN" i="0" u="none" strike="noStrike" kern="0" cap="none" spc="0" normalizeH="0" baseline="0" noProof="0" dirty="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297" name="Text Box 19"/>
            <p:cNvSpPr txBox="1">
              <a:spLocks noChangeArrowheads="1"/>
            </p:cNvSpPr>
            <p:nvPr/>
          </p:nvSpPr>
          <p:spPr bwMode="auto">
            <a:xfrm>
              <a:off x="1794" y="3568"/>
              <a:ext cx="503"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rPr>
                <a:t>输出</a:t>
              </a:r>
            </a:p>
          </p:txBody>
        </p:sp>
        <p:sp>
          <p:nvSpPr>
            <p:cNvPr id="298" name="Rectangle 20"/>
            <p:cNvSpPr>
              <a:spLocks noChangeArrowheads="1"/>
            </p:cNvSpPr>
            <p:nvPr/>
          </p:nvSpPr>
          <p:spPr bwMode="auto">
            <a:xfrm>
              <a:off x="1248" y="2992"/>
              <a:ext cx="1968" cy="192"/>
            </a:xfrm>
            <a:prstGeom prst="rect">
              <a:avLst/>
            </a:prstGeom>
            <a:solidFill>
              <a:srgbClr val="00FF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i="0" u="none" strike="noStrike" kern="0" cap="none" spc="0" normalizeH="0" baseline="0" noProof="0" dirty="0">
                  <a:ln>
                    <a:noFill/>
                  </a:ln>
                  <a:solidFill>
                    <a:sysClr val="windowText" lastClr="000000"/>
                  </a:solidFill>
                  <a:effectLst/>
                  <a:uLnTx/>
                  <a:uFillTx/>
                  <a:latin typeface="Calibri" panose="020F0502020204030204" pitchFamily="34" charset="0"/>
                  <a:ea typeface="华文楷体" panose="02010600040101010101" pitchFamily="2" charset="-122"/>
                </a:rPr>
                <a:t>32 位变换</a:t>
              </a:r>
              <a:endParaRPr kumimoji="1" lang="en-US" altLang="zh-CN" i="0" u="none" strike="noStrike" kern="0" cap="none" spc="0" normalizeH="0" baseline="30000" noProof="0" dirty="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299" name="Line 21"/>
            <p:cNvSpPr>
              <a:spLocks noChangeShapeType="1"/>
            </p:cNvSpPr>
            <p:nvPr/>
          </p:nvSpPr>
          <p:spPr bwMode="auto">
            <a:xfrm>
              <a:off x="1680" y="1376"/>
              <a:ext cx="0" cy="224"/>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300" name="Line 22"/>
            <p:cNvSpPr>
              <a:spLocks noChangeShapeType="1"/>
            </p:cNvSpPr>
            <p:nvPr/>
          </p:nvSpPr>
          <p:spPr bwMode="auto">
            <a:xfrm>
              <a:off x="2832" y="1376"/>
              <a:ext cx="0" cy="224"/>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301" name="Line 23"/>
            <p:cNvSpPr>
              <a:spLocks noChangeShapeType="1"/>
            </p:cNvSpPr>
            <p:nvPr/>
          </p:nvSpPr>
          <p:spPr bwMode="auto">
            <a:xfrm flipV="1">
              <a:off x="1672" y="2752"/>
              <a:ext cx="0" cy="240"/>
            </a:xfrm>
            <a:prstGeom prst="line">
              <a:avLst/>
            </a:prstGeom>
            <a:noFill/>
            <a:ln w="28575">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302" name="Line 24"/>
            <p:cNvSpPr>
              <a:spLocks noChangeShapeType="1"/>
            </p:cNvSpPr>
            <p:nvPr/>
          </p:nvSpPr>
          <p:spPr bwMode="auto">
            <a:xfrm flipV="1">
              <a:off x="2824" y="2752"/>
              <a:ext cx="0" cy="240"/>
            </a:xfrm>
            <a:prstGeom prst="line">
              <a:avLst/>
            </a:prstGeom>
            <a:noFill/>
            <a:ln w="28575">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303" name="Rectangle 25"/>
            <p:cNvSpPr>
              <a:spLocks noChangeArrowheads="1"/>
            </p:cNvSpPr>
            <p:nvPr/>
          </p:nvSpPr>
          <p:spPr bwMode="auto">
            <a:xfrm>
              <a:off x="1248" y="3376"/>
              <a:ext cx="1968" cy="192"/>
            </a:xfrm>
            <a:prstGeom prst="rect">
              <a:avLst/>
            </a:prstGeom>
            <a:solidFill>
              <a:srgbClr val="00FF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i="0" u="none" strike="noStrike" kern="0" cap="none" spc="0" normalizeH="0" baseline="0" noProof="0" dirty="0">
                  <a:ln>
                    <a:noFill/>
                  </a:ln>
                  <a:solidFill>
                    <a:sysClr val="windowText" lastClr="000000"/>
                  </a:solidFill>
                  <a:effectLst/>
                  <a:uLnTx/>
                  <a:uFillTx/>
                  <a:latin typeface="Calibri" panose="020F0502020204030204" pitchFamily="34" charset="0"/>
                  <a:ea typeface="华文楷体" panose="02010600040101010101" pitchFamily="2" charset="-122"/>
                </a:rPr>
                <a:t>末置换 </a:t>
              </a:r>
              <a:r>
                <a:rPr kumimoji="1" lang="en-US" altLang="zh-CN" i="0" u="none" strike="noStrike" kern="0" cap="none" spc="0" normalizeH="0" baseline="0" noProof="0" dirty="0">
                  <a:ln>
                    <a:noFill/>
                  </a:ln>
                  <a:solidFill>
                    <a:sysClr val="windowText" lastClr="000000"/>
                  </a:solidFill>
                  <a:effectLst/>
                  <a:uLnTx/>
                  <a:uFillTx/>
                  <a:latin typeface="Calibri" panose="020F0502020204030204" pitchFamily="34" charset="0"/>
                  <a:ea typeface="华文楷体" panose="02010600040101010101" pitchFamily="2" charset="-122"/>
                </a:rPr>
                <a:t>IP</a:t>
              </a:r>
              <a:r>
                <a:rPr kumimoji="1" lang="en-US" altLang="zh-CN" i="0" u="none" strike="noStrike" kern="0" cap="none" spc="0" normalizeH="0" baseline="30000" noProof="0" dirty="0">
                  <a:ln>
                    <a:noFill/>
                  </a:ln>
                  <a:solidFill>
                    <a:sysClr val="windowText" lastClr="000000"/>
                  </a:solidFill>
                  <a:effectLst/>
                  <a:uLnTx/>
                  <a:uFillTx/>
                  <a:latin typeface="Calibri" panose="020F0502020204030204" pitchFamily="34" charset="0"/>
                  <a:ea typeface="华文楷体" panose="02010600040101010101" pitchFamily="2" charset="-122"/>
                </a:rPr>
                <a:t>-1</a:t>
              </a:r>
            </a:p>
          </p:txBody>
        </p:sp>
        <p:sp>
          <p:nvSpPr>
            <p:cNvPr id="304" name="Rectangle 26"/>
            <p:cNvSpPr>
              <a:spLocks noChangeArrowheads="1"/>
            </p:cNvSpPr>
            <p:nvPr/>
          </p:nvSpPr>
          <p:spPr bwMode="auto">
            <a:xfrm>
              <a:off x="1248" y="1792"/>
              <a:ext cx="1968" cy="192"/>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600" i="0" u="none" strike="noStrike" kern="0" cap="none" spc="0" normalizeH="0" baseline="0" noProof="0" dirty="0">
                  <a:ln>
                    <a:noFill/>
                  </a:ln>
                  <a:solidFill>
                    <a:sysClr val="windowText" lastClr="000000"/>
                  </a:solidFill>
                  <a:effectLst/>
                  <a:uLnTx/>
                  <a:uFillTx/>
                  <a:latin typeface="Calibri" panose="020F0502020204030204" pitchFamily="34" charset="0"/>
                  <a:ea typeface="华文楷体" panose="02010600040101010101" pitchFamily="2" charset="-122"/>
                </a:rPr>
                <a:t>第1轮计算</a:t>
              </a:r>
              <a:endParaRPr kumimoji="1" lang="zh-CN" altLang="en-US" sz="1600" i="0" u="none" strike="noStrike" kern="0" cap="none" spc="0" normalizeH="0" baseline="-25000" noProof="0" dirty="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305" name="Rectangle 27"/>
            <p:cNvSpPr>
              <a:spLocks noChangeArrowheads="1"/>
            </p:cNvSpPr>
            <p:nvPr/>
          </p:nvSpPr>
          <p:spPr bwMode="auto">
            <a:xfrm>
              <a:off x="1248" y="2368"/>
              <a:ext cx="1008" cy="192"/>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rPr>
                <a:t>L</a:t>
              </a:r>
              <a:r>
                <a:rPr kumimoji="1" lang="en-US" altLang="zh-CN" sz="1600" i="0" u="none" strike="noStrike" kern="0" cap="none" spc="0" normalizeH="0" baseline="-25000" noProof="0">
                  <a:ln>
                    <a:noFill/>
                  </a:ln>
                  <a:solidFill>
                    <a:sysClr val="windowText" lastClr="000000"/>
                  </a:solidFill>
                  <a:effectLst/>
                  <a:uLnTx/>
                  <a:uFillTx/>
                  <a:latin typeface="Calibri" panose="020F0502020204030204" pitchFamily="34" charset="0"/>
                  <a:ea typeface="华文楷体" panose="02010600040101010101" pitchFamily="2" charset="-122"/>
                </a:rPr>
                <a:t>15</a:t>
              </a:r>
              <a:r>
                <a:rPr kumimoji="1" lang="en-US" altLang="zh-CN"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rPr>
                <a:t>(32</a:t>
              </a:r>
              <a:r>
                <a:rPr kumimoji="1" lang="zh-CN" altLang="en-US"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rPr>
                <a:t>位)</a:t>
              </a:r>
              <a:endParaRPr kumimoji="1" lang="en-US" altLang="zh-CN" sz="1600" i="0" u="none" strike="noStrike" kern="0" cap="none" spc="0" normalizeH="0" baseline="-25000" noProof="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306" name="Rectangle 28"/>
            <p:cNvSpPr>
              <a:spLocks noChangeArrowheads="1"/>
            </p:cNvSpPr>
            <p:nvPr/>
          </p:nvSpPr>
          <p:spPr bwMode="auto">
            <a:xfrm>
              <a:off x="2256" y="2368"/>
              <a:ext cx="960" cy="192"/>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rPr>
                <a:t>R</a:t>
              </a:r>
              <a:r>
                <a:rPr kumimoji="1" lang="en-US" altLang="zh-CN" sz="1600" i="0" u="none" strike="noStrike" kern="0" cap="none" spc="0" normalizeH="0" baseline="-25000" noProof="0">
                  <a:ln>
                    <a:noFill/>
                  </a:ln>
                  <a:solidFill>
                    <a:sysClr val="windowText" lastClr="000000"/>
                  </a:solidFill>
                  <a:effectLst/>
                  <a:uLnTx/>
                  <a:uFillTx/>
                  <a:latin typeface="Calibri" panose="020F0502020204030204" pitchFamily="34" charset="0"/>
                  <a:ea typeface="华文楷体" panose="02010600040101010101" pitchFamily="2" charset="-122"/>
                </a:rPr>
                <a:t>15</a:t>
              </a:r>
              <a:r>
                <a:rPr kumimoji="1" lang="en-US" altLang="zh-CN"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rPr>
                <a:t>(32</a:t>
              </a:r>
              <a:r>
                <a:rPr kumimoji="1" lang="zh-CN" altLang="en-US"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rPr>
                <a:t>位)</a:t>
              </a:r>
              <a:endParaRPr kumimoji="1" lang="zh-CN" altLang="en-US" sz="1600" i="0" u="none" strike="noStrike" kern="0" cap="none" spc="0" normalizeH="0" baseline="-25000" noProof="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307" name="Rectangle 29"/>
            <p:cNvSpPr>
              <a:spLocks noChangeArrowheads="1"/>
            </p:cNvSpPr>
            <p:nvPr/>
          </p:nvSpPr>
          <p:spPr bwMode="auto">
            <a:xfrm>
              <a:off x="1248" y="2560"/>
              <a:ext cx="1968" cy="192"/>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600" i="0" u="none" strike="noStrike" kern="0" cap="none" spc="0" normalizeH="0" baseline="0" noProof="0" dirty="0">
                  <a:ln>
                    <a:noFill/>
                  </a:ln>
                  <a:solidFill>
                    <a:sysClr val="windowText" lastClr="000000"/>
                  </a:solidFill>
                  <a:effectLst/>
                  <a:uLnTx/>
                  <a:uFillTx/>
                  <a:latin typeface="Calibri" panose="020F0502020204030204" pitchFamily="34" charset="0"/>
                  <a:ea typeface="华文楷体" panose="02010600040101010101" pitchFamily="2" charset="-122"/>
                </a:rPr>
                <a:t>第 16 轮计算</a:t>
              </a:r>
              <a:endParaRPr kumimoji="1" lang="zh-CN" altLang="en-US" sz="1600" i="0" u="none" strike="noStrike" kern="0" cap="none" spc="0" normalizeH="0" baseline="-25000" noProof="0" dirty="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308" name="Text Box 30"/>
            <p:cNvSpPr txBox="1">
              <a:spLocks noChangeArrowheads="1"/>
            </p:cNvSpPr>
            <p:nvPr/>
          </p:nvSpPr>
          <p:spPr bwMode="auto">
            <a:xfrm>
              <a:off x="1489" y="1984"/>
              <a:ext cx="383"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0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rPr>
                <a:t>…</a:t>
              </a:r>
            </a:p>
          </p:txBody>
        </p:sp>
        <p:sp>
          <p:nvSpPr>
            <p:cNvPr id="309" name="Line 31"/>
            <p:cNvSpPr>
              <a:spLocks noChangeShapeType="1"/>
            </p:cNvSpPr>
            <p:nvPr/>
          </p:nvSpPr>
          <p:spPr bwMode="auto">
            <a:xfrm>
              <a:off x="1632" y="2224"/>
              <a:ext cx="0" cy="144"/>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310" name="Text Box 32"/>
            <p:cNvSpPr txBox="1">
              <a:spLocks noChangeArrowheads="1"/>
            </p:cNvSpPr>
            <p:nvPr/>
          </p:nvSpPr>
          <p:spPr bwMode="auto">
            <a:xfrm>
              <a:off x="2651" y="1984"/>
              <a:ext cx="383"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0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rPr>
                <a:t>…</a:t>
              </a:r>
            </a:p>
          </p:txBody>
        </p:sp>
        <p:sp>
          <p:nvSpPr>
            <p:cNvPr id="311" name="Line 33"/>
            <p:cNvSpPr>
              <a:spLocks noChangeShapeType="1"/>
            </p:cNvSpPr>
            <p:nvPr/>
          </p:nvSpPr>
          <p:spPr bwMode="auto">
            <a:xfrm>
              <a:off x="2794" y="2224"/>
              <a:ext cx="0" cy="144"/>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312" name="Rectangle 34"/>
            <p:cNvSpPr>
              <a:spLocks noChangeArrowheads="1"/>
            </p:cNvSpPr>
            <p:nvPr/>
          </p:nvSpPr>
          <p:spPr bwMode="auto">
            <a:xfrm>
              <a:off x="4176" y="1456"/>
              <a:ext cx="240" cy="1392"/>
            </a:xfrm>
            <a:prstGeom prst="rect">
              <a:avLst/>
            </a:prstGeom>
            <a:solidFill>
              <a:srgbClr val="FFFF66"/>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rPr>
                <a:t>56</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rPr>
                <a:t>位</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rPr>
                <a:t>密</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rPr>
                <a:t>钥</a:t>
              </a:r>
            </a:p>
          </p:txBody>
        </p:sp>
        <p:sp>
          <p:nvSpPr>
            <p:cNvPr id="313" name="Line 35"/>
            <p:cNvSpPr>
              <a:spLocks noChangeShapeType="1"/>
            </p:cNvSpPr>
            <p:nvPr/>
          </p:nvSpPr>
          <p:spPr bwMode="auto">
            <a:xfrm flipH="1">
              <a:off x="3216" y="1888"/>
              <a:ext cx="960" cy="0"/>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314" name="Line 36"/>
            <p:cNvSpPr>
              <a:spLocks noChangeShapeType="1"/>
            </p:cNvSpPr>
            <p:nvPr/>
          </p:nvSpPr>
          <p:spPr bwMode="auto">
            <a:xfrm flipH="1">
              <a:off x="3216" y="2656"/>
              <a:ext cx="960" cy="0"/>
            </a:xfrm>
            <a:prstGeom prst="line">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endParaRPr>
            </a:p>
          </p:txBody>
        </p:sp>
        <p:sp>
          <p:nvSpPr>
            <p:cNvPr id="315" name="Text Box 37"/>
            <p:cNvSpPr txBox="1">
              <a:spLocks noChangeArrowheads="1"/>
            </p:cNvSpPr>
            <p:nvPr/>
          </p:nvSpPr>
          <p:spPr bwMode="auto">
            <a:xfrm>
              <a:off x="3350" y="1652"/>
              <a:ext cx="770"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i="0" u="none" strike="noStrike" kern="0" cap="none" spc="0" normalizeH="0" baseline="0" noProof="0" dirty="0">
                  <a:ln>
                    <a:noFill/>
                  </a:ln>
                  <a:solidFill>
                    <a:sysClr val="windowText" lastClr="000000"/>
                  </a:solidFill>
                  <a:effectLst/>
                  <a:uLnTx/>
                  <a:uFillTx/>
                  <a:latin typeface="Calibri" panose="020F0502020204030204" pitchFamily="34" charset="0"/>
                  <a:ea typeface="华文楷体" panose="02010600040101010101" pitchFamily="2" charset="-122"/>
                </a:rPr>
                <a:t>K</a:t>
              </a:r>
              <a:r>
                <a:rPr kumimoji="1" lang="en-US" altLang="zh-CN" i="0" u="none" strike="noStrike" kern="0" cap="none" spc="0" normalizeH="0" baseline="-25000" noProof="0" dirty="0">
                  <a:ln>
                    <a:noFill/>
                  </a:ln>
                  <a:solidFill>
                    <a:sysClr val="windowText" lastClr="000000"/>
                  </a:solidFill>
                  <a:effectLst/>
                  <a:uLnTx/>
                  <a:uFillTx/>
                  <a:latin typeface="Calibri" panose="020F0502020204030204" pitchFamily="34" charset="0"/>
                  <a:ea typeface="华文楷体" panose="02010600040101010101" pitchFamily="2" charset="-122"/>
                </a:rPr>
                <a:t>1</a:t>
              </a:r>
              <a:r>
                <a:rPr kumimoji="1" lang="en-US" altLang="zh-CN" i="0" u="none" strike="noStrike" kern="0" cap="none" spc="0" normalizeH="0" baseline="0" noProof="0" dirty="0">
                  <a:ln>
                    <a:noFill/>
                  </a:ln>
                  <a:solidFill>
                    <a:sysClr val="windowText" lastClr="000000"/>
                  </a:solidFill>
                  <a:effectLst/>
                  <a:uLnTx/>
                  <a:uFillTx/>
                  <a:latin typeface="Calibri" panose="020F0502020204030204" pitchFamily="34" charset="0"/>
                  <a:ea typeface="华文楷体" panose="02010600040101010101" pitchFamily="2" charset="-122"/>
                </a:rPr>
                <a:t>(48</a:t>
              </a:r>
              <a:r>
                <a:rPr kumimoji="1" lang="zh-CN" altLang="en-US" i="0" u="none" strike="noStrike" kern="0" cap="none" spc="0" normalizeH="0" baseline="0" noProof="0" dirty="0">
                  <a:ln>
                    <a:noFill/>
                  </a:ln>
                  <a:solidFill>
                    <a:sysClr val="windowText" lastClr="000000"/>
                  </a:solidFill>
                  <a:effectLst/>
                  <a:uLnTx/>
                  <a:uFillTx/>
                  <a:latin typeface="Calibri" panose="020F0502020204030204" pitchFamily="34" charset="0"/>
                  <a:ea typeface="华文楷体" panose="02010600040101010101" pitchFamily="2" charset="-122"/>
                </a:rPr>
                <a:t>位)</a:t>
              </a:r>
            </a:p>
          </p:txBody>
        </p:sp>
        <p:sp>
          <p:nvSpPr>
            <p:cNvPr id="316" name="Text Box 38"/>
            <p:cNvSpPr txBox="1">
              <a:spLocks noChangeArrowheads="1"/>
            </p:cNvSpPr>
            <p:nvPr/>
          </p:nvSpPr>
          <p:spPr bwMode="auto">
            <a:xfrm>
              <a:off x="3350" y="2406"/>
              <a:ext cx="831"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rPr>
                <a:t>K</a:t>
              </a:r>
              <a:r>
                <a:rPr kumimoji="1" lang="en-US" altLang="zh-CN" i="0" u="none" strike="noStrike" kern="0" cap="none" spc="0" normalizeH="0" baseline="-25000" noProof="0">
                  <a:ln>
                    <a:noFill/>
                  </a:ln>
                  <a:solidFill>
                    <a:sysClr val="windowText" lastClr="000000"/>
                  </a:solidFill>
                  <a:effectLst/>
                  <a:uLnTx/>
                  <a:uFillTx/>
                  <a:latin typeface="Calibri" panose="020F0502020204030204" pitchFamily="34" charset="0"/>
                  <a:ea typeface="华文楷体" panose="02010600040101010101" pitchFamily="2" charset="-122"/>
                </a:rPr>
                <a:t>16</a:t>
              </a:r>
              <a:r>
                <a:rPr kumimoji="1" lang="en-US" altLang="zh-CN"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rPr>
                <a:t>(48</a:t>
              </a:r>
              <a:r>
                <a:rPr kumimoji="1" lang="zh-CN" altLang="en-US" i="0" u="none" strike="noStrike" kern="0" cap="none" spc="0" normalizeH="0" baseline="0" noProof="0">
                  <a:ln>
                    <a:noFill/>
                  </a:ln>
                  <a:solidFill>
                    <a:sysClr val="windowText" lastClr="000000"/>
                  </a:solidFill>
                  <a:effectLst/>
                  <a:uLnTx/>
                  <a:uFillTx/>
                  <a:latin typeface="Calibri" panose="020F0502020204030204" pitchFamily="34" charset="0"/>
                  <a:ea typeface="华文楷体" panose="02010600040101010101" pitchFamily="2" charset="-122"/>
                </a:rPr>
                <a:t>位)</a:t>
              </a:r>
            </a:p>
          </p:txBody>
        </p:sp>
      </p:grpSp>
    </p:spTree>
    <p:custDataLst>
      <p:tags r:id="rId1"/>
    </p:custDataLst>
    <p:extLst>
      <p:ext uri="{BB962C8B-B14F-4D97-AF65-F5344CB8AC3E}">
        <p14:creationId xmlns:p14="http://schemas.microsoft.com/office/powerpoint/2010/main" val="102448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3"/>
                                        </p:tgtEl>
                                        <p:attrNameLst>
                                          <p:attrName>style.visibility</p:attrName>
                                        </p:attrNameLst>
                                      </p:cBhvr>
                                      <p:to>
                                        <p:strVal val="visible"/>
                                      </p:to>
                                    </p:set>
                                    <p:animEffect transition="in" filter="wipe(left)">
                                      <p:cBhvr>
                                        <p:cTn id="27" dur="500"/>
                                        <p:tgtEl>
                                          <p:spTgt spid="28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dissolv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dissolv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对称密钥密码体制</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444978"/>
                <a:ext cx="8579554" cy="3675662"/>
              </a:xfrm>
            </p:spPr>
            <p:txBody>
              <a:bodyPr/>
              <a:lstStyle/>
              <a:p>
                <a:r>
                  <a:rPr lang="en-US" altLang="zh-CN" dirty="0"/>
                  <a:t>DES</a:t>
                </a:r>
                <a:r>
                  <a:rPr lang="zh-CN" altLang="en-US" dirty="0"/>
                  <a:t>的保密性</a:t>
                </a:r>
              </a:p>
              <a:p>
                <a:pPr lvl="1" algn="just">
                  <a:lnSpc>
                    <a:spcPct val="150000"/>
                  </a:lnSpc>
                  <a:spcBef>
                    <a:spcPts val="0"/>
                  </a:spcBef>
                </a:pPr>
                <a:r>
                  <a:rPr lang="zh-CN" altLang="en-US" sz="1600" dirty="0"/>
                  <a:t>仅取决于对密钥的保密，其算法是公开的</a:t>
                </a:r>
              </a:p>
              <a:p>
                <a:pPr lvl="1" algn="just">
                  <a:lnSpc>
                    <a:spcPct val="150000"/>
                  </a:lnSpc>
                  <a:spcBef>
                    <a:spcPts val="0"/>
                  </a:spcBef>
                </a:pPr>
                <a:r>
                  <a:rPr lang="en-US" altLang="zh-CN" sz="1600" dirty="0"/>
                  <a:t>DES</a:t>
                </a:r>
                <a:r>
                  <a:rPr lang="zh-CN" altLang="en-US" sz="1600"/>
                  <a:t>的密钥长度</a:t>
                </a:r>
                <a:endParaRPr lang="zh-CN" altLang="en-US" sz="1600" dirty="0"/>
              </a:p>
              <a:p>
                <a:pPr lvl="2" algn="just">
                  <a:lnSpc>
                    <a:spcPct val="150000"/>
                  </a:lnSpc>
                  <a:spcBef>
                    <a:spcPts val="0"/>
                  </a:spcBef>
                </a:pPr>
                <a:r>
                  <a:rPr lang="zh-CN" altLang="en-US" sz="1600" dirty="0"/>
                  <a:t>搜索 </a:t>
                </a:r>
                <a:r>
                  <a:rPr lang="en-US" altLang="zh-CN" sz="1600" dirty="0"/>
                  <a:t>DES </a:t>
                </a:r>
                <a:r>
                  <a:rPr lang="zh-CN" altLang="en-US" sz="1600" dirty="0"/>
                  <a:t>密钥的专用芯片，</a:t>
                </a:r>
                <a:r>
                  <a:rPr lang="en-US" altLang="zh-CN" sz="1600" dirty="0"/>
                  <a:t>56</a:t>
                </a:r>
                <a:r>
                  <a:rPr lang="zh-CN" altLang="en-US" sz="1600" dirty="0"/>
                  <a:t>位 </a:t>
                </a:r>
                <a:r>
                  <a:rPr lang="en-US" altLang="zh-CN" sz="1600" dirty="0"/>
                  <a:t>DES </a:t>
                </a:r>
                <a:r>
                  <a:rPr lang="zh-CN" altLang="en-US" sz="1600" dirty="0"/>
                  <a:t>已不再认为是安全的了</a:t>
                </a:r>
                <a:endParaRPr lang="en-US" altLang="zh-CN" sz="1600" dirty="0"/>
              </a:p>
              <a:p>
                <a:pPr algn="just">
                  <a:spcBef>
                    <a:spcPts val="1800"/>
                  </a:spcBef>
                </a:pPr>
                <a:r>
                  <a:rPr lang="zh-CN" altLang="en-US" dirty="0"/>
                  <a:t>三重 </a:t>
                </a:r>
                <a:r>
                  <a:rPr lang="en-US" altLang="zh-CN" dirty="0"/>
                  <a:t>DES</a:t>
                </a:r>
              </a:p>
              <a:p>
                <a:pPr lvl="1" algn="just">
                  <a:lnSpc>
                    <a:spcPct val="150000"/>
                  </a:lnSpc>
                  <a:spcBef>
                    <a:spcPts val="0"/>
                  </a:spcBef>
                </a:pPr>
                <a:r>
                  <a:rPr lang="zh-CN" altLang="en-US" sz="1600" dirty="0"/>
                  <a:t>使用两个 </a:t>
                </a:r>
                <a:r>
                  <a:rPr lang="en-US" altLang="zh-CN" sz="1600" dirty="0"/>
                  <a:t>56 </a:t>
                </a:r>
                <a:r>
                  <a:rPr lang="zh-CN" altLang="en-US" sz="1600" dirty="0"/>
                  <a:t>位的密钥</a:t>
                </a:r>
              </a:p>
              <a:p>
                <a:pPr lvl="1" algn="just">
                  <a:lnSpc>
                    <a:spcPct val="150000"/>
                  </a:lnSpc>
                  <a:spcBef>
                    <a:spcPts val="0"/>
                  </a:spcBef>
                </a:pPr>
                <a:r>
                  <a:rPr lang="zh-CN" altLang="en-US" sz="1600" dirty="0"/>
                  <a:t>把一个 </a:t>
                </a:r>
                <a:r>
                  <a:rPr lang="en-US" altLang="zh-CN" sz="1600" dirty="0"/>
                  <a:t>64 </a:t>
                </a:r>
                <a:r>
                  <a:rPr lang="zh-CN" altLang="en-US" sz="1600" dirty="0"/>
                  <a:t>位明文用一个密钥加密，再用另一个密钥解密，然后再使用第一个密钥加密，即：</a:t>
                </a:r>
                <a14:m>
                  <m:oMath xmlns:m="http://schemas.openxmlformats.org/officeDocument/2006/math">
                    <m:r>
                      <a:rPr lang="en-US" altLang="zh-CN" sz="1600" b="0" i="1" smtClean="0">
                        <a:latin typeface="Cambria Math" panose="02040503050406030204" pitchFamily="18" charset="0"/>
                      </a:rPr>
                      <m:t>𝑌</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𝐷𝐸𝑆</m:t>
                        </m:r>
                      </m:e>
                      <m: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𝐾</m:t>
                            </m:r>
                          </m:e>
                          <m:sub>
                            <m:r>
                              <a:rPr lang="en-US" altLang="zh-CN" sz="1600" b="0" i="1" smtClean="0">
                                <a:latin typeface="Cambria Math" panose="02040503050406030204" pitchFamily="18" charset="0"/>
                              </a:rPr>
                              <m:t>1</m:t>
                            </m:r>
                          </m:sub>
                        </m:sSub>
                      </m:sub>
                    </m:sSub>
                  </m:oMath>
                </a14:m>
                <a:r>
                  <a:rPr lang="en-US" altLang="zh-CN" sz="1600" b="0" i="0" dirty="0">
                    <a:latin typeface="+mj-lt"/>
                  </a:rPr>
                  <a:t>(</a:t>
                </a:r>
                <a14:m>
                  <m:oMath xmlns:m="http://schemas.openxmlformats.org/officeDocument/2006/math">
                    <m:sSubSup>
                      <m:sSubSupPr>
                        <m:ctrlPr>
                          <a:rPr lang="en-US" altLang="zh-CN" sz="1600" b="0" i="1" dirty="0" smtClean="0">
                            <a:latin typeface="Cambria Math" panose="02040503050406030204" pitchFamily="18" charset="0"/>
                          </a:rPr>
                        </m:ctrlPr>
                      </m:sSubSupPr>
                      <m:e>
                        <m:r>
                          <a:rPr lang="en-US" altLang="zh-CN" sz="1600" b="0" i="1" dirty="0" smtClean="0">
                            <a:latin typeface="Cambria Math" panose="02040503050406030204" pitchFamily="18" charset="0"/>
                          </a:rPr>
                          <m:t>𝐷𝐸𝑆</m:t>
                        </m:r>
                      </m:e>
                      <m:sub>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𝐾</m:t>
                            </m:r>
                          </m:e>
                          <m:sub>
                            <m:r>
                              <a:rPr lang="en-US" altLang="zh-CN" sz="1600" b="0" i="1" dirty="0" smtClean="0">
                                <a:latin typeface="Cambria Math" panose="02040503050406030204" pitchFamily="18" charset="0"/>
                              </a:rPr>
                              <m:t>2</m:t>
                            </m:r>
                          </m:sub>
                        </m:sSub>
                      </m:sub>
                      <m:sup>
                        <m:r>
                          <a:rPr lang="en-US" altLang="zh-CN" sz="1600" b="0" i="1" dirty="0" smtClean="0">
                            <a:latin typeface="Cambria Math" panose="02040503050406030204" pitchFamily="18" charset="0"/>
                          </a:rPr>
                          <m:t>−1</m:t>
                        </m:r>
                      </m:sup>
                    </m:sSubSup>
                    <m:r>
                      <a:rPr lang="en-US" altLang="zh-CN" sz="1600" b="0" i="1" dirty="0" smtClean="0">
                        <a:latin typeface="Cambria Math" panose="02040503050406030204" pitchFamily="18" charset="0"/>
                      </a:rPr>
                      <m:t>(</m:t>
                    </m:r>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𝐷𝐸𝑆</m:t>
                        </m:r>
                      </m:e>
                      <m:sub>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𝐾</m:t>
                            </m:r>
                          </m:e>
                          <m:sub>
                            <m:r>
                              <a:rPr lang="en-US" altLang="zh-CN" sz="1600" b="0" i="1" dirty="0" smtClean="0">
                                <a:latin typeface="Cambria Math" panose="02040503050406030204" pitchFamily="18" charset="0"/>
                              </a:rPr>
                              <m:t>1</m:t>
                            </m:r>
                          </m:sub>
                        </m:sSub>
                      </m:sub>
                    </m:sSub>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𝑋</m:t>
                    </m:r>
                    <m:r>
                      <a:rPr lang="en-US" altLang="zh-CN" sz="1600" b="0" i="1" dirty="0" smtClean="0">
                        <a:latin typeface="Cambria Math" panose="02040503050406030204" pitchFamily="18" charset="0"/>
                      </a:rPr>
                      <m:t>))</m:t>
                    </m:r>
                  </m:oMath>
                </a14:m>
                <a:r>
                  <a:rPr lang="en-US" altLang="zh-CN" sz="1600" b="0" i="0" dirty="0">
                    <a:latin typeface="+mj-lt"/>
                  </a:rPr>
                  <a:t>)</a:t>
                </a:r>
                <a:endParaRPr lang="en-US" altLang="zh-CN" sz="1600" dirty="0"/>
              </a:p>
              <a:p>
                <a:pPr lvl="1" algn="just">
                  <a:spcBef>
                    <a:spcPts val="0"/>
                  </a:spcBef>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444978"/>
                <a:ext cx="8579554" cy="3675662"/>
              </a:xfrm>
              <a:blipFill>
                <a:blip r:embed="rId4"/>
                <a:stretch>
                  <a:fillRect l="-426" r="-2701" b="-166"/>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21</a:t>
            </a:fld>
            <a:endParaRPr lang="zh-CN" altLang="en-US" dirty="0"/>
          </a:p>
        </p:txBody>
      </p:sp>
      <p:grpSp>
        <p:nvGrpSpPr>
          <p:cNvPr id="203" name="Group 4"/>
          <p:cNvGrpSpPr>
            <a:grpSpLocks/>
          </p:cNvGrpSpPr>
          <p:nvPr/>
        </p:nvGrpSpPr>
        <p:grpSpPr bwMode="auto">
          <a:xfrm>
            <a:off x="704736" y="5394031"/>
            <a:ext cx="3528646" cy="1463968"/>
            <a:chOff x="1470" y="1026"/>
            <a:chExt cx="2408" cy="1089"/>
          </a:xfrm>
        </p:grpSpPr>
        <p:sp>
          <p:nvSpPr>
            <p:cNvPr id="204" name="Rectangle 5"/>
            <p:cNvSpPr>
              <a:spLocks noChangeArrowheads="1"/>
            </p:cNvSpPr>
            <p:nvPr/>
          </p:nvSpPr>
          <p:spPr bwMode="auto">
            <a:xfrm>
              <a:off x="1860" y="1510"/>
              <a:ext cx="276" cy="263"/>
            </a:xfrm>
            <a:prstGeom prst="rect">
              <a:avLst/>
            </a:prstGeom>
            <a:solidFill>
              <a:srgbClr val="FFFF66"/>
            </a:solidFill>
            <a:ln w="28575">
              <a:solidFill>
                <a:srgbClr val="333399"/>
              </a:solidFill>
              <a:miter lim="800000"/>
              <a:headEnd/>
              <a:tailEnd/>
            </a:ln>
            <a:effectLst>
              <a:outerShdw dist="35921" dir="2700000" algn="ctr" rotWithShape="0">
                <a:srgbClr val="FFCC00"/>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46"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E</a:t>
              </a:r>
            </a:p>
          </p:txBody>
        </p:sp>
        <p:sp>
          <p:nvSpPr>
            <p:cNvPr id="205" name="Rectangle 6"/>
            <p:cNvSpPr>
              <a:spLocks noChangeArrowheads="1"/>
            </p:cNvSpPr>
            <p:nvPr/>
          </p:nvSpPr>
          <p:spPr bwMode="auto">
            <a:xfrm>
              <a:off x="2503" y="1510"/>
              <a:ext cx="275" cy="263"/>
            </a:xfrm>
            <a:prstGeom prst="rect">
              <a:avLst/>
            </a:prstGeom>
            <a:solidFill>
              <a:srgbClr val="66FFFF"/>
            </a:solidFill>
            <a:ln w="28575">
              <a:solidFill>
                <a:srgbClr val="333399"/>
              </a:solidFill>
              <a:miter lim="800000"/>
              <a:headEnd/>
              <a:tailEnd/>
            </a:ln>
            <a:effectLst>
              <a:outerShdw dist="35921" dir="2700000" algn="ctr" rotWithShape="0">
                <a:srgbClr val="FFCC00"/>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46"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D</a:t>
              </a:r>
            </a:p>
          </p:txBody>
        </p:sp>
        <p:sp>
          <p:nvSpPr>
            <p:cNvPr id="206" name="Rectangle 7"/>
            <p:cNvSpPr>
              <a:spLocks noChangeArrowheads="1"/>
            </p:cNvSpPr>
            <p:nvPr/>
          </p:nvSpPr>
          <p:spPr bwMode="auto">
            <a:xfrm>
              <a:off x="3145" y="1510"/>
              <a:ext cx="276" cy="263"/>
            </a:xfrm>
            <a:prstGeom prst="rect">
              <a:avLst/>
            </a:prstGeom>
            <a:solidFill>
              <a:srgbClr val="FFFF66"/>
            </a:solidFill>
            <a:ln w="28575">
              <a:solidFill>
                <a:srgbClr val="333399"/>
              </a:solidFill>
              <a:miter lim="800000"/>
              <a:headEnd/>
              <a:tailEnd/>
            </a:ln>
            <a:effectLst>
              <a:outerShdw dist="35921" dir="2700000" algn="ctr" rotWithShape="0">
                <a:srgbClr val="FFCC00"/>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46"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E</a:t>
              </a:r>
            </a:p>
          </p:txBody>
        </p:sp>
        <p:sp>
          <p:nvSpPr>
            <p:cNvPr id="207" name="Line 8"/>
            <p:cNvSpPr>
              <a:spLocks noChangeShapeType="1"/>
            </p:cNvSpPr>
            <p:nvPr/>
          </p:nvSpPr>
          <p:spPr bwMode="auto">
            <a:xfrm>
              <a:off x="1524" y="1642"/>
              <a:ext cx="336"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62"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08" name="Line 9"/>
            <p:cNvSpPr>
              <a:spLocks noChangeShapeType="1"/>
            </p:cNvSpPr>
            <p:nvPr/>
          </p:nvSpPr>
          <p:spPr bwMode="auto">
            <a:xfrm>
              <a:off x="2136" y="1642"/>
              <a:ext cx="367"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62"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09" name="Line 10"/>
            <p:cNvSpPr>
              <a:spLocks noChangeShapeType="1"/>
            </p:cNvSpPr>
            <p:nvPr/>
          </p:nvSpPr>
          <p:spPr bwMode="auto">
            <a:xfrm>
              <a:off x="2778" y="1642"/>
              <a:ext cx="367"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62"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10" name="Line 11"/>
            <p:cNvSpPr>
              <a:spLocks noChangeShapeType="1"/>
            </p:cNvSpPr>
            <p:nvPr/>
          </p:nvSpPr>
          <p:spPr bwMode="auto">
            <a:xfrm>
              <a:off x="3421" y="1642"/>
              <a:ext cx="366"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62"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11" name="Line 12"/>
            <p:cNvSpPr>
              <a:spLocks noChangeShapeType="1"/>
            </p:cNvSpPr>
            <p:nvPr/>
          </p:nvSpPr>
          <p:spPr bwMode="auto">
            <a:xfrm rot="5400000">
              <a:off x="1884" y="1397"/>
              <a:ext cx="227"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62"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12" name="Line 13"/>
            <p:cNvSpPr>
              <a:spLocks noChangeShapeType="1"/>
            </p:cNvSpPr>
            <p:nvPr/>
          </p:nvSpPr>
          <p:spPr bwMode="auto">
            <a:xfrm rot="5400000">
              <a:off x="2526" y="1397"/>
              <a:ext cx="227"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62"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13" name="Line 14"/>
            <p:cNvSpPr>
              <a:spLocks noChangeShapeType="1"/>
            </p:cNvSpPr>
            <p:nvPr/>
          </p:nvSpPr>
          <p:spPr bwMode="auto">
            <a:xfrm rot="5400000">
              <a:off x="3168" y="1397"/>
              <a:ext cx="227"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62"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14" name="Text Box 15"/>
            <p:cNvSpPr txBox="1">
              <a:spLocks noChangeArrowheads="1"/>
            </p:cNvSpPr>
            <p:nvPr/>
          </p:nvSpPr>
          <p:spPr bwMode="auto">
            <a:xfrm>
              <a:off x="1904" y="1026"/>
              <a:ext cx="269"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846"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K</a:t>
              </a:r>
              <a:r>
                <a:rPr kumimoji="1" lang="en-US" altLang="zh-CN" sz="1846" b="1" i="0" u="none" strike="noStrike" kern="0" cap="none" spc="0" normalizeH="0" baseline="-25000" noProof="0">
                  <a:ln>
                    <a:noFill/>
                  </a:ln>
                  <a:solidFill>
                    <a:srgbClr val="000099"/>
                  </a:solidFill>
                  <a:effectLst/>
                  <a:uLnTx/>
                  <a:uFillTx/>
                  <a:latin typeface="Calibri" panose="020F0502020204030204" pitchFamily="34" charset="0"/>
                  <a:ea typeface="华文楷体" panose="02010600040101010101" pitchFamily="2" charset="-122"/>
                </a:rPr>
                <a:t>1</a:t>
              </a:r>
              <a:endParaRPr kumimoji="1" lang="en-US" altLang="zh-CN" sz="1846"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15" name="Text Box 16"/>
            <p:cNvSpPr txBox="1">
              <a:spLocks noChangeArrowheads="1"/>
            </p:cNvSpPr>
            <p:nvPr/>
          </p:nvSpPr>
          <p:spPr bwMode="auto">
            <a:xfrm>
              <a:off x="2531" y="1026"/>
              <a:ext cx="269"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846"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K</a:t>
              </a:r>
              <a:r>
                <a:rPr kumimoji="1" lang="en-US" altLang="zh-CN" sz="1846" b="1" i="0" u="none" strike="noStrike" kern="0" cap="none" spc="0" normalizeH="0" baseline="-25000" noProof="0">
                  <a:ln>
                    <a:noFill/>
                  </a:ln>
                  <a:solidFill>
                    <a:srgbClr val="000099"/>
                  </a:solidFill>
                  <a:effectLst/>
                  <a:uLnTx/>
                  <a:uFillTx/>
                  <a:latin typeface="Calibri" panose="020F0502020204030204" pitchFamily="34" charset="0"/>
                  <a:ea typeface="华文楷体" panose="02010600040101010101" pitchFamily="2" charset="-122"/>
                </a:rPr>
                <a:t>2</a:t>
              </a:r>
              <a:endParaRPr kumimoji="1" lang="en-US" altLang="zh-CN" sz="1846"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16" name="Text Box 17"/>
            <p:cNvSpPr txBox="1">
              <a:spLocks noChangeArrowheads="1"/>
            </p:cNvSpPr>
            <p:nvPr/>
          </p:nvSpPr>
          <p:spPr bwMode="auto">
            <a:xfrm>
              <a:off x="3181" y="1026"/>
              <a:ext cx="269"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846"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K</a:t>
              </a:r>
              <a:r>
                <a:rPr kumimoji="1" lang="en-US" altLang="zh-CN" sz="1846" b="1" i="0" u="none" strike="noStrike" kern="0" cap="none" spc="0" normalizeH="0" baseline="-25000" noProof="0">
                  <a:ln>
                    <a:noFill/>
                  </a:ln>
                  <a:solidFill>
                    <a:srgbClr val="000099"/>
                  </a:solidFill>
                  <a:effectLst/>
                  <a:uLnTx/>
                  <a:uFillTx/>
                  <a:latin typeface="Calibri" panose="020F0502020204030204" pitchFamily="34" charset="0"/>
                  <a:ea typeface="华文楷体" panose="02010600040101010101" pitchFamily="2" charset="-122"/>
                </a:rPr>
                <a:t>1</a:t>
              </a:r>
              <a:endParaRPr kumimoji="1" lang="en-US" altLang="zh-CN" sz="1846"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17" name="Text Box 18"/>
            <p:cNvSpPr txBox="1">
              <a:spLocks noChangeArrowheads="1"/>
            </p:cNvSpPr>
            <p:nvPr/>
          </p:nvSpPr>
          <p:spPr bwMode="auto">
            <a:xfrm>
              <a:off x="1470" y="1349"/>
              <a:ext cx="450"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846"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明文</a:t>
              </a:r>
            </a:p>
          </p:txBody>
        </p:sp>
        <p:sp>
          <p:nvSpPr>
            <p:cNvPr id="218" name="Text Box 19"/>
            <p:cNvSpPr txBox="1">
              <a:spLocks noChangeArrowheads="1"/>
            </p:cNvSpPr>
            <p:nvPr/>
          </p:nvSpPr>
          <p:spPr bwMode="auto">
            <a:xfrm>
              <a:off x="3428" y="1356"/>
              <a:ext cx="450"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846"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密文</a:t>
              </a:r>
            </a:p>
          </p:txBody>
        </p:sp>
        <p:sp>
          <p:nvSpPr>
            <p:cNvPr id="219" name="Text Box 20"/>
            <p:cNvSpPr txBox="1">
              <a:spLocks noChangeArrowheads="1"/>
            </p:cNvSpPr>
            <p:nvPr/>
          </p:nvSpPr>
          <p:spPr bwMode="auto">
            <a:xfrm>
              <a:off x="2401" y="1817"/>
              <a:ext cx="476"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000" b="1" i="0" u="none" strike="noStrike" kern="0" cap="none" spc="0" normalizeH="0" baseline="0" noProof="0" dirty="0">
                  <a:ln>
                    <a:noFill/>
                  </a:ln>
                  <a:solidFill>
                    <a:srgbClr val="990099"/>
                  </a:solidFill>
                  <a:effectLst/>
                  <a:uLnTx/>
                  <a:uFillTx/>
                  <a:latin typeface="Calibri" panose="020F0502020204030204" pitchFamily="34" charset="0"/>
                  <a:ea typeface="华文楷体" panose="02010600040101010101" pitchFamily="2" charset="-122"/>
                </a:rPr>
                <a:t>加密</a:t>
              </a:r>
            </a:p>
          </p:txBody>
        </p:sp>
      </p:grpSp>
      <p:grpSp>
        <p:nvGrpSpPr>
          <p:cNvPr id="220" name="Group 21"/>
          <p:cNvGrpSpPr>
            <a:grpSpLocks/>
          </p:cNvGrpSpPr>
          <p:nvPr/>
        </p:nvGrpSpPr>
        <p:grpSpPr bwMode="auto">
          <a:xfrm>
            <a:off x="5158154" y="5394031"/>
            <a:ext cx="3528646" cy="1463969"/>
            <a:chOff x="1432" y="2387"/>
            <a:chExt cx="2408" cy="1089"/>
          </a:xfrm>
        </p:grpSpPr>
        <p:sp>
          <p:nvSpPr>
            <p:cNvPr id="221" name="Rectangle 22"/>
            <p:cNvSpPr>
              <a:spLocks noChangeArrowheads="1"/>
            </p:cNvSpPr>
            <p:nvPr/>
          </p:nvSpPr>
          <p:spPr bwMode="auto">
            <a:xfrm>
              <a:off x="1822" y="2871"/>
              <a:ext cx="276" cy="263"/>
            </a:xfrm>
            <a:prstGeom prst="rect">
              <a:avLst/>
            </a:prstGeom>
            <a:solidFill>
              <a:srgbClr val="66FFFF"/>
            </a:solidFill>
            <a:ln w="28575">
              <a:solidFill>
                <a:srgbClr val="333399"/>
              </a:solidFill>
              <a:miter lim="800000"/>
              <a:headEnd/>
              <a:tailEnd/>
            </a:ln>
            <a:effectLst>
              <a:outerShdw dist="35921" dir="2700000" algn="ctr" rotWithShape="0">
                <a:srgbClr val="FFCC00"/>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46"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D</a:t>
              </a:r>
            </a:p>
          </p:txBody>
        </p:sp>
        <p:sp>
          <p:nvSpPr>
            <p:cNvPr id="222" name="Rectangle 23"/>
            <p:cNvSpPr>
              <a:spLocks noChangeArrowheads="1"/>
            </p:cNvSpPr>
            <p:nvPr/>
          </p:nvSpPr>
          <p:spPr bwMode="auto">
            <a:xfrm>
              <a:off x="2465" y="2871"/>
              <a:ext cx="275" cy="263"/>
            </a:xfrm>
            <a:prstGeom prst="rect">
              <a:avLst/>
            </a:prstGeom>
            <a:solidFill>
              <a:srgbClr val="FFFF66"/>
            </a:solidFill>
            <a:ln w="28575">
              <a:solidFill>
                <a:srgbClr val="333399"/>
              </a:solidFill>
              <a:miter lim="800000"/>
              <a:headEnd/>
              <a:tailEnd/>
            </a:ln>
            <a:effectLst>
              <a:outerShdw dist="35921" dir="2700000" algn="ctr" rotWithShape="0">
                <a:srgbClr val="FFCC00"/>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46"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E</a:t>
              </a:r>
            </a:p>
          </p:txBody>
        </p:sp>
        <p:sp>
          <p:nvSpPr>
            <p:cNvPr id="223" name="Rectangle 24"/>
            <p:cNvSpPr>
              <a:spLocks noChangeArrowheads="1"/>
            </p:cNvSpPr>
            <p:nvPr/>
          </p:nvSpPr>
          <p:spPr bwMode="auto">
            <a:xfrm>
              <a:off x="3107" y="2871"/>
              <a:ext cx="276" cy="263"/>
            </a:xfrm>
            <a:prstGeom prst="rect">
              <a:avLst/>
            </a:prstGeom>
            <a:solidFill>
              <a:srgbClr val="66FFFF"/>
            </a:solidFill>
            <a:ln w="28575">
              <a:solidFill>
                <a:srgbClr val="333399"/>
              </a:solidFill>
              <a:miter lim="800000"/>
              <a:headEnd/>
              <a:tailEnd/>
            </a:ln>
            <a:effectLst>
              <a:outerShdw dist="35921" dir="2700000" algn="ctr" rotWithShape="0">
                <a:srgbClr val="FFCC00"/>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846"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D</a:t>
              </a:r>
            </a:p>
          </p:txBody>
        </p:sp>
        <p:sp>
          <p:nvSpPr>
            <p:cNvPr id="224" name="Line 25"/>
            <p:cNvSpPr>
              <a:spLocks noChangeShapeType="1"/>
            </p:cNvSpPr>
            <p:nvPr/>
          </p:nvSpPr>
          <p:spPr bwMode="auto">
            <a:xfrm>
              <a:off x="1486" y="3003"/>
              <a:ext cx="336"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62"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25" name="Line 26"/>
            <p:cNvSpPr>
              <a:spLocks noChangeShapeType="1"/>
            </p:cNvSpPr>
            <p:nvPr/>
          </p:nvSpPr>
          <p:spPr bwMode="auto">
            <a:xfrm>
              <a:off x="2098" y="3003"/>
              <a:ext cx="367"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62"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26" name="Line 27"/>
            <p:cNvSpPr>
              <a:spLocks noChangeShapeType="1"/>
            </p:cNvSpPr>
            <p:nvPr/>
          </p:nvSpPr>
          <p:spPr bwMode="auto">
            <a:xfrm>
              <a:off x="2740" y="3003"/>
              <a:ext cx="367"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62"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27" name="Line 28"/>
            <p:cNvSpPr>
              <a:spLocks noChangeShapeType="1"/>
            </p:cNvSpPr>
            <p:nvPr/>
          </p:nvSpPr>
          <p:spPr bwMode="auto">
            <a:xfrm>
              <a:off x="3383" y="3003"/>
              <a:ext cx="367"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62"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28" name="Freeform 29"/>
            <p:cNvSpPr>
              <a:spLocks/>
            </p:cNvSpPr>
            <p:nvPr/>
          </p:nvSpPr>
          <p:spPr bwMode="auto">
            <a:xfrm>
              <a:off x="1961" y="2644"/>
              <a:ext cx="2" cy="227"/>
            </a:xfrm>
            <a:custGeom>
              <a:avLst/>
              <a:gdLst>
                <a:gd name="T0" fmla="*/ 0 w 3"/>
                <a:gd name="T1" fmla="*/ 0 h 249"/>
                <a:gd name="T2" fmla="*/ 3 w 3"/>
                <a:gd name="T3" fmla="*/ 249 h 249"/>
              </a:gdLst>
              <a:ahLst/>
              <a:cxnLst>
                <a:cxn ang="0">
                  <a:pos x="T0" y="T1"/>
                </a:cxn>
                <a:cxn ang="0">
                  <a:pos x="T2" y="T3"/>
                </a:cxn>
              </a:cxnLst>
              <a:rect l="0" t="0" r="r" b="b"/>
              <a:pathLst>
                <a:path w="3" h="249">
                  <a:moveTo>
                    <a:pt x="0" y="0"/>
                  </a:moveTo>
                  <a:lnTo>
                    <a:pt x="3" y="249"/>
                  </a:lnTo>
                </a:path>
              </a:pathLst>
            </a:custGeom>
            <a:noFill/>
            <a:ln w="28575" cmpd="sng">
              <a:solidFill>
                <a:srgbClr val="333399"/>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62"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29" name="Freeform 30"/>
            <p:cNvSpPr>
              <a:spLocks/>
            </p:cNvSpPr>
            <p:nvPr/>
          </p:nvSpPr>
          <p:spPr bwMode="auto">
            <a:xfrm>
              <a:off x="2603" y="2644"/>
              <a:ext cx="3" cy="235"/>
            </a:xfrm>
            <a:custGeom>
              <a:avLst/>
              <a:gdLst>
                <a:gd name="T0" fmla="*/ 0 w 3"/>
                <a:gd name="T1" fmla="*/ 0 h 257"/>
                <a:gd name="T2" fmla="*/ 3 w 3"/>
                <a:gd name="T3" fmla="*/ 257 h 257"/>
              </a:gdLst>
              <a:ahLst/>
              <a:cxnLst>
                <a:cxn ang="0">
                  <a:pos x="T0" y="T1"/>
                </a:cxn>
                <a:cxn ang="0">
                  <a:pos x="T2" y="T3"/>
                </a:cxn>
              </a:cxnLst>
              <a:rect l="0" t="0" r="r" b="b"/>
              <a:pathLst>
                <a:path w="3" h="257">
                  <a:moveTo>
                    <a:pt x="0" y="0"/>
                  </a:moveTo>
                  <a:lnTo>
                    <a:pt x="3" y="257"/>
                  </a:lnTo>
                </a:path>
              </a:pathLst>
            </a:custGeom>
            <a:noFill/>
            <a:ln w="28575" cmpd="sng">
              <a:solidFill>
                <a:srgbClr val="333399"/>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62"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30" name="Text Box 31"/>
            <p:cNvSpPr txBox="1">
              <a:spLocks noChangeArrowheads="1"/>
            </p:cNvSpPr>
            <p:nvPr/>
          </p:nvSpPr>
          <p:spPr bwMode="auto">
            <a:xfrm>
              <a:off x="1866" y="2387"/>
              <a:ext cx="269"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846"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K</a:t>
              </a:r>
              <a:r>
                <a:rPr kumimoji="1" lang="en-US" altLang="zh-CN" sz="1846" b="1" i="0" u="none" strike="noStrike" kern="0" cap="none" spc="0" normalizeH="0" baseline="-25000" noProof="0">
                  <a:ln>
                    <a:noFill/>
                  </a:ln>
                  <a:solidFill>
                    <a:srgbClr val="000099"/>
                  </a:solidFill>
                  <a:effectLst/>
                  <a:uLnTx/>
                  <a:uFillTx/>
                  <a:latin typeface="Calibri" panose="020F0502020204030204" pitchFamily="34" charset="0"/>
                  <a:ea typeface="华文楷体" panose="02010600040101010101" pitchFamily="2" charset="-122"/>
                </a:rPr>
                <a:t>1</a:t>
              </a:r>
              <a:endParaRPr kumimoji="1" lang="en-US" altLang="zh-CN" sz="1846"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31" name="Text Box 32"/>
            <p:cNvSpPr txBox="1">
              <a:spLocks noChangeArrowheads="1"/>
            </p:cNvSpPr>
            <p:nvPr/>
          </p:nvSpPr>
          <p:spPr bwMode="auto">
            <a:xfrm>
              <a:off x="2494" y="2387"/>
              <a:ext cx="269"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846"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K</a:t>
              </a:r>
              <a:r>
                <a:rPr kumimoji="1" lang="en-US" altLang="zh-CN" sz="1846" b="1" i="0" u="none" strike="noStrike" kern="0" cap="none" spc="0" normalizeH="0" baseline="-25000" noProof="0">
                  <a:ln>
                    <a:noFill/>
                  </a:ln>
                  <a:solidFill>
                    <a:srgbClr val="000099"/>
                  </a:solidFill>
                  <a:effectLst/>
                  <a:uLnTx/>
                  <a:uFillTx/>
                  <a:latin typeface="Calibri" panose="020F0502020204030204" pitchFamily="34" charset="0"/>
                  <a:ea typeface="华文楷体" panose="02010600040101010101" pitchFamily="2" charset="-122"/>
                </a:rPr>
                <a:t>2</a:t>
              </a:r>
              <a:endParaRPr kumimoji="1" lang="en-US" altLang="zh-CN" sz="1846"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32" name="Text Box 33"/>
            <p:cNvSpPr txBox="1">
              <a:spLocks noChangeArrowheads="1"/>
            </p:cNvSpPr>
            <p:nvPr/>
          </p:nvSpPr>
          <p:spPr bwMode="auto">
            <a:xfrm>
              <a:off x="3143" y="2387"/>
              <a:ext cx="269"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846"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K</a:t>
              </a:r>
              <a:r>
                <a:rPr kumimoji="1" lang="en-US" altLang="zh-CN" sz="1846" b="1" i="0" u="none" strike="noStrike" kern="0" cap="none" spc="0" normalizeH="0" baseline="-25000" noProof="0">
                  <a:ln>
                    <a:noFill/>
                  </a:ln>
                  <a:solidFill>
                    <a:srgbClr val="000099"/>
                  </a:solidFill>
                  <a:effectLst/>
                  <a:uLnTx/>
                  <a:uFillTx/>
                  <a:latin typeface="Calibri" panose="020F0502020204030204" pitchFamily="34" charset="0"/>
                  <a:ea typeface="华文楷体" panose="02010600040101010101" pitchFamily="2" charset="-122"/>
                </a:rPr>
                <a:t>1</a:t>
              </a:r>
              <a:endParaRPr kumimoji="1" lang="en-US" altLang="zh-CN" sz="1846"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233" name="Text Box 34"/>
            <p:cNvSpPr txBox="1">
              <a:spLocks noChangeArrowheads="1"/>
            </p:cNvSpPr>
            <p:nvPr/>
          </p:nvSpPr>
          <p:spPr bwMode="auto">
            <a:xfrm>
              <a:off x="1432" y="2710"/>
              <a:ext cx="450"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846"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密文</a:t>
              </a:r>
            </a:p>
          </p:txBody>
        </p:sp>
        <p:sp>
          <p:nvSpPr>
            <p:cNvPr id="234" name="Text Box 35"/>
            <p:cNvSpPr txBox="1">
              <a:spLocks noChangeArrowheads="1"/>
            </p:cNvSpPr>
            <p:nvPr/>
          </p:nvSpPr>
          <p:spPr bwMode="auto">
            <a:xfrm>
              <a:off x="3390" y="2717"/>
              <a:ext cx="450"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846"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明文</a:t>
              </a:r>
            </a:p>
          </p:txBody>
        </p:sp>
        <p:sp>
          <p:nvSpPr>
            <p:cNvPr id="235" name="Text Box 36"/>
            <p:cNvSpPr txBox="1">
              <a:spLocks noChangeArrowheads="1"/>
            </p:cNvSpPr>
            <p:nvPr/>
          </p:nvSpPr>
          <p:spPr bwMode="auto">
            <a:xfrm>
              <a:off x="2365" y="3178"/>
              <a:ext cx="476"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000" b="1" i="0" u="none" strike="noStrike" kern="0" cap="none" spc="0" normalizeH="0" baseline="0" noProof="0" dirty="0">
                  <a:ln>
                    <a:noFill/>
                  </a:ln>
                  <a:solidFill>
                    <a:srgbClr val="990099"/>
                  </a:solidFill>
                  <a:effectLst/>
                  <a:uLnTx/>
                  <a:uFillTx/>
                  <a:latin typeface="Calibri" panose="020F0502020204030204" pitchFamily="34" charset="0"/>
                  <a:ea typeface="华文楷体" panose="02010600040101010101" pitchFamily="2" charset="-122"/>
                </a:rPr>
                <a:t>解密</a:t>
              </a:r>
            </a:p>
          </p:txBody>
        </p:sp>
        <p:sp>
          <p:nvSpPr>
            <p:cNvPr id="236" name="Freeform 37"/>
            <p:cNvSpPr>
              <a:spLocks/>
            </p:cNvSpPr>
            <p:nvPr/>
          </p:nvSpPr>
          <p:spPr bwMode="auto">
            <a:xfrm>
              <a:off x="3245" y="2644"/>
              <a:ext cx="3" cy="221"/>
            </a:xfrm>
            <a:custGeom>
              <a:avLst/>
              <a:gdLst>
                <a:gd name="T0" fmla="*/ 0 w 3"/>
                <a:gd name="T1" fmla="*/ 0 h 241"/>
                <a:gd name="T2" fmla="*/ 3 w 3"/>
                <a:gd name="T3" fmla="*/ 241 h 241"/>
              </a:gdLst>
              <a:ahLst/>
              <a:cxnLst>
                <a:cxn ang="0">
                  <a:pos x="T0" y="T1"/>
                </a:cxn>
                <a:cxn ang="0">
                  <a:pos x="T2" y="T3"/>
                </a:cxn>
              </a:cxnLst>
              <a:rect l="0" t="0" r="r" b="b"/>
              <a:pathLst>
                <a:path w="3" h="241">
                  <a:moveTo>
                    <a:pt x="0" y="0"/>
                  </a:moveTo>
                  <a:lnTo>
                    <a:pt x="3" y="241"/>
                  </a:lnTo>
                </a:path>
              </a:pathLst>
            </a:custGeom>
            <a:noFill/>
            <a:ln w="28575" cmpd="sng">
              <a:solidFill>
                <a:srgbClr val="333399"/>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62"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Tree>
    <p:custDataLst>
      <p:tags r:id="rId1"/>
    </p:custDataLst>
    <p:extLst>
      <p:ext uri="{BB962C8B-B14F-4D97-AF65-F5344CB8AC3E}">
        <p14:creationId xmlns:p14="http://schemas.microsoft.com/office/powerpoint/2010/main" val="317002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ssolv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dissolv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dissolv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left)">
                                      <p:cBhvr>
                                        <p:cTn id="39" dur="500"/>
                                        <p:tgtEl>
                                          <p:spTgt spid="203"/>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220"/>
                                        </p:tgtEl>
                                        <p:attrNameLst>
                                          <p:attrName>style.visibility</p:attrName>
                                        </p:attrNameLst>
                                      </p:cBhvr>
                                      <p:to>
                                        <p:strVal val="visible"/>
                                      </p:to>
                                    </p:set>
                                    <p:animEffect transition="in" filter="wipe(left)">
                                      <p:cBhvr>
                                        <p:cTn id="43" dur="5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公钥密码体制</a:t>
            </a:r>
          </a:p>
        </p:txBody>
      </p:sp>
      <p:sp>
        <p:nvSpPr>
          <p:cNvPr id="3" name="内容占位符 2"/>
          <p:cNvSpPr>
            <a:spLocks noGrp="1"/>
          </p:cNvSpPr>
          <p:nvPr>
            <p:ph idx="1"/>
          </p:nvPr>
        </p:nvSpPr>
        <p:spPr>
          <a:xfrm>
            <a:off x="457200" y="1444978"/>
            <a:ext cx="8579554" cy="4315742"/>
          </a:xfrm>
        </p:spPr>
        <p:txBody>
          <a:bodyPr/>
          <a:lstStyle/>
          <a:p>
            <a:r>
              <a:rPr lang="zh-CN" altLang="en-US" dirty="0"/>
              <a:t>公开密钥密码体制 </a:t>
            </a:r>
            <a:r>
              <a:rPr lang="en-US" altLang="zh-CN" dirty="0"/>
              <a:t>(</a:t>
            </a:r>
            <a:r>
              <a:rPr lang="zh-CN" altLang="en-US" dirty="0"/>
              <a:t>公钥密码体制</a:t>
            </a:r>
            <a:r>
              <a:rPr lang="en-US" altLang="zh-CN" dirty="0"/>
              <a:t>)</a:t>
            </a:r>
            <a:endParaRPr lang="zh-CN" altLang="en-US" dirty="0"/>
          </a:p>
          <a:p>
            <a:pPr lvl="1" algn="just">
              <a:lnSpc>
                <a:spcPct val="150000"/>
              </a:lnSpc>
              <a:spcBef>
                <a:spcPts val="0"/>
              </a:spcBef>
            </a:pPr>
            <a:r>
              <a:rPr lang="zh-CN" altLang="en-US" sz="1800"/>
              <a:t>非对称密钥</a:t>
            </a:r>
            <a:r>
              <a:rPr lang="zh-CN" altLang="en-US" sz="1800" dirty="0"/>
              <a:t>密码体制，即加密密钥与解密密钥不同</a:t>
            </a:r>
            <a:endParaRPr lang="en-US" altLang="zh-CN" sz="1800" dirty="0"/>
          </a:p>
          <a:p>
            <a:pPr lvl="2" algn="just">
              <a:lnSpc>
                <a:spcPct val="150000"/>
              </a:lnSpc>
              <a:spcBef>
                <a:spcPts val="0"/>
              </a:spcBef>
            </a:pPr>
            <a:r>
              <a:rPr lang="zh-CN" altLang="en-US" sz="1600" dirty="0">
                <a:solidFill>
                  <a:schemeClr val="accent5">
                    <a:lumMod val="50000"/>
                  </a:schemeClr>
                </a:solidFill>
              </a:rPr>
              <a:t>加密密钥 </a:t>
            </a:r>
            <a:r>
              <a:rPr lang="en-US" altLang="zh-CN" sz="1600" dirty="0">
                <a:solidFill>
                  <a:schemeClr val="accent5">
                    <a:lumMod val="50000"/>
                  </a:schemeClr>
                </a:solidFill>
              </a:rPr>
              <a:t>(</a:t>
            </a:r>
            <a:r>
              <a:rPr lang="zh-CN" altLang="en-US" sz="1600" dirty="0">
                <a:solidFill>
                  <a:schemeClr val="accent5">
                    <a:lumMod val="50000"/>
                  </a:schemeClr>
                </a:solidFill>
              </a:rPr>
              <a:t>即公钥</a:t>
            </a:r>
            <a:r>
              <a:rPr lang="en-US" altLang="zh-CN" sz="1600" dirty="0">
                <a:solidFill>
                  <a:schemeClr val="accent5">
                    <a:lumMod val="50000"/>
                  </a:schemeClr>
                </a:solidFill>
              </a:rPr>
              <a:t>) PK</a:t>
            </a:r>
            <a:r>
              <a:rPr lang="en-US" altLang="zh-CN" sz="1600" dirty="0"/>
              <a:t> </a:t>
            </a:r>
            <a:r>
              <a:rPr lang="zh-CN" altLang="en-US" sz="1600" dirty="0"/>
              <a:t>是公开的，而</a:t>
            </a:r>
            <a:r>
              <a:rPr lang="zh-CN" altLang="en-US" sz="1600" dirty="0">
                <a:solidFill>
                  <a:schemeClr val="accent5">
                    <a:lumMod val="50000"/>
                  </a:schemeClr>
                </a:solidFill>
              </a:rPr>
              <a:t>解密密钥 </a:t>
            </a:r>
            <a:r>
              <a:rPr lang="en-US" altLang="zh-CN" sz="1600" dirty="0">
                <a:solidFill>
                  <a:schemeClr val="accent5">
                    <a:lumMod val="50000"/>
                  </a:schemeClr>
                </a:solidFill>
              </a:rPr>
              <a:t>(</a:t>
            </a:r>
            <a:r>
              <a:rPr lang="zh-CN" altLang="en-US" sz="1600" dirty="0">
                <a:solidFill>
                  <a:schemeClr val="accent5">
                    <a:lumMod val="50000"/>
                  </a:schemeClr>
                </a:solidFill>
              </a:rPr>
              <a:t>即私钥或密钥</a:t>
            </a:r>
            <a:r>
              <a:rPr lang="en-US" altLang="zh-CN" sz="1600" dirty="0">
                <a:solidFill>
                  <a:schemeClr val="accent5">
                    <a:lumMod val="50000"/>
                  </a:schemeClr>
                </a:solidFill>
              </a:rPr>
              <a:t>) SK </a:t>
            </a:r>
            <a:r>
              <a:rPr lang="zh-CN" altLang="en-US" sz="1600" dirty="0"/>
              <a:t>是需要保密的</a:t>
            </a:r>
            <a:endParaRPr lang="en-US" altLang="zh-CN" sz="1600" dirty="0"/>
          </a:p>
          <a:p>
            <a:pPr lvl="2" algn="just">
              <a:lnSpc>
                <a:spcPct val="150000"/>
              </a:lnSpc>
              <a:spcBef>
                <a:spcPts val="0"/>
              </a:spcBef>
            </a:pPr>
            <a:r>
              <a:rPr lang="zh-CN" altLang="en-US" sz="1600" dirty="0"/>
              <a:t>由已知加密密钥 </a:t>
            </a:r>
            <a:r>
              <a:rPr lang="en-US" altLang="zh-CN" sz="1600" dirty="0"/>
              <a:t>PK </a:t>
            </a:r>
            <a:r>
              <a:rPr lang="zh-CN" altLang="en-US" sz="1600" dirty="0"/>
              <a:t>推导出解密密钥 </a:t>
            </a:r>
            <a:r>
              <a:rPr lang="en-US" altLang="zh-CN" sz="1600" dirty="0"/>
              <a:t>SK </a:t>
            </a:r>
            <a:r>
              <a:rPr lang="zh-CN" altLang="en-US" sz="1600" dirty="0"/>
              <a:t>在计算上是不可行的</a:t>
            </a:r>
            <a:endParaRPr lang="en-US" altLang="zh-CN" sz="1600" dirty="0"/>
          </a:p>
          <a:p>
            <a:pPr lvl="2" algn="just">
              <a:lnSpc>
                <a:spcPct val="150000"/>
              </a:lnSpc>
              <a:spcBef>
                <a:spcPts val="0"/>
              </a:spcBef>
            </a:pPr>
            <a:r>
              <a:rPr lang="zh-CN" altLang="en-US" sz="1600" dirty="0"/>
              <a:t>加密算法 </a:t>
            </a:r>
            <a:r>
              <a:rPr lang="en-US" altLang="zh-CN" sz="1600" dirty="0"/>
              <a:t>E </a:t>
            </a:r>
            <a:r>
              <a:rPr lang="zh-CN" altLang="en-US" sz="1600" dirty="0"/>
              <a:t>和解密算法 </a:t>
            </a:r>
            <a:r>
              <a:rPr lang="en-US" altLang="zh-CN" sz="1600" dirty="0"/>
              <a:t>D </a:t>
            </a:r>
            <a:r>
              <a:rPr lang="zh-CN" altLang="en-US" sz="1600" dirty="0"/>
              <a:t>也都是公开的</a:t>
            </a:r>
          </a:p>
          <a:p>
            <a:pPr algn="just">
              <a:spcBef>
                <a:spcPts val="1800"/>
              </a:spcBef>
            </a:pPr>
            <a:r>
              <a:rPr lang="zh-CN" altLang="en-US" dirty="0"/>
              <a:t>公钥密码体制产生的主要原因</a:t>
            </a:r>
          </a:p>
          <a:p>
            <a:pPr lvl="1" algn="just">
              <a:lnSpc>
                <a:spcPct val="150000"/>
              </a:lnSpc>
              <a:spcBef>
                <a:spcPts val="0"/>
              </a:spcBef>
            </a:pPr>
            <a:r>
              <a:rPr lang="zh-CN" altLang="en-US" sz="1800" dirty="0"/>
              <a:t>对称密钥密码体制的密钥分配问题</a:t>
            </a:r>
          </a:p>
          <a:p>
            <a:pPr lvl="1" algn="just">
              <a:lnSpc>
                <a:spcPct val="150000"/>
              </a:lnSpc>
              <a:spcBef>
                <a:spcPts val="0"/>
              </a:spcBef>
            </a:pPr>
            <a:r>
              <a:rPr lang="zh-CN" altLang="en-US" sz="1800" dirty="0"/>
              <a:t>对数字签名的需求</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22</a:t>
            </a:fld>
            <a:endParaRPr lang="zh-CN" altLang="en-US" dirty="0"/>
          </a:p>
        </p:txBody>
      </p:sp>
      <p:sp>
        <p:nvSpPr>
          <p:cNvPr id="5" name="等腰三角形 4"/>
          <p:cNvSpPr/>
          <p:nvPr/>
        </p:nvSpPr>
        <p:spPr>
          <a:xfrm>
            <a:off x="4932218" y="4080164"/>
            <a:ext cx="983673" cy="886691"/>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13994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3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dissolve">
                                      <p:cBhvr>
                                        <p:cTn id="31" dur="500"/>
                                        <p:tgtEl>
                                          <p:spTgt spid="3">
                                            <p:txEl>
                                              <p:pRg st="5" end="5"/>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dissolve">
                                      <p:cBhvr>
                                        <p:cTn id="34" dur="500"/>
                                        <p:tgtEl>
                                          <p:spTgt spid="3">
                                            <p:txEl>
                                              <p:pRg st="6" end="6"/>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mod="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2178" name="Rectangle 2"/>
          <p:cNvSpPr>
            <a:spLocks noGrp="1" noChangeArrowheads="1"/>
          </p:cNvSpPr>
          <p:nvPr>
            <p:ph type="title"/>
          </p:nvPr>
        </p:nvSpPr>
        <p:spPr/>
        <p:txBody>
          <a:bodyPr/>
          <a:lstStyle/>
          <a:p>
            <a:r>
              <a:rPr lang="zh-CN" altLang="en-US" dirty="0">
                <a:latin typeface="黑体" panose="02010609060101010101" pitchFamily="49" charset="-122"/>
                <a:ea typeface="黑体" panose="02010609060101010101" pitchFamily="49" charset="-122"/>
              </a:rPr>
              <a:t>公钥（非对称）密码体制</a:t>
            </a:r>
          </a:p>
        </p:txBody>
      </p:sp>
      <p:sp>
        <p:nvSpPr>
          <p:cNvPr id="2482179" name="Rectangle 3"/>
          <p:cNvSpPr>
            <a:spLocks noChangeArrowheads="1"/>
          </p:cNvSpPr>
          <p:nvPr/>
        </p:nvSpPr>
        <p:spPr bwMode="auto">
          <a:xfrm>
            <a:off x="2321169" y="2936631"/>
            <a:ext cx="1617785" cy="232116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Arial" panose="020B0604020202020204" pitchFamily="34" charset="0"/>
              <a:ea typeface="华文楷体" panose="02010600040101010101" pitchFamily="2" charset="-122"/>
              <a:cs typeface="+mn-cs"/>
            </a:endParaRPr>
          </a:p>
        </p:txBody>
      </p:sp>
      <p:sp>
        <p:nvSpPr>
          <p:cNvPr id="2482180" name="Rectangle 4"/>
          <p:cNvSpPr>
            <a:spLocks noChangeArrowheads="1"/>
          </p:cNvSpPr>
          <p:nvPr/>
        </p:nvSpPr>
        <p:spPr bwMode="auto">
          <a:xfrm>
            <a:off x="2602523" y="3358662"/>
            <a:ext cx="1055077" cy="14067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Arial" panose="020B0604020202020204" pitchFamily="34" charset="0"/>
              <a:ea typeface="华文楷体" panose="02010600040101010101" pitchFamily="2" charset="-122"/>
              <a:cs typeface="+mn-cs"/>
            </a:endParaRPr>
          </a:p>
        </p:txBody>
      </p:sp>
      <p:sp>
        <p:nvSpPr>
          <p:cNvPr id="2482181" name="Rectangle 5"/>
          <p:cNvSpPr>
            <a:spLocks noChangeArrowheads="1"/>
          </p:cNvSpPr>
          <p:nvPr/>
        </p:nvSpPr>
        <p:spPr bwMode="auto">
          <a:xfrm>
            <a:off x="2602523" y="3921369"/>
            <a:ext cx="1055077" cy="98473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Arial" panose="020B0604020202020204" pitchFamily="34" charset="0"/>
              <a:ea typeface="华文楷体" panose="02010600040101010101" pitchFamily="2" charset="-122"/>
              <a:cs typeface="+mn-cs"/>
            </a:endParaRPr>
          </a:p>
        </p:txBody>
      </p:sp>
      <p:grpSp>
        <p:nvGrpSpPr>
          <p:cNvPr id="2482182" name="Group 6"/>
          <p:cNvGrpSpPr>
            <a:grpSpLocks/>
          </p:cNvGrpSpPr>
          <p:nvPr/>
        </p:nvGrpSpPr>
        <p:grpSpPr bwMode="auto">
          <a:xfrm>
            <a:off x="2954215" y="3851031"/>
            <a:ext cx="422031" cy="492369"/>
            <a:chOff x="5088" y="1776"/>
            <a:chExt cx="288" cy="336"/>
          </a:xfrm>
        </p:grpSpPr>
        <p:sp>
          <p:nvSpPr>
            <p:cNvPr id="2482183" name="Rectangle 7"/>
            <p:cNvSpPr>
              <a:spLocks noChangeArrowheads="1"/>
            </p:cNvSpPr>
            <p:nvPr/>
          </p:nvSpPr>
          <p:spPr bwMode="auto">
            <a:xfrm>
              <a:off x="5088" y="1896"/>
              <a:ext cx="288" cy="216"/>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Arial" panose="020B0604020202020204" pitchFamily="34" charset="0"/>
                <a:ea typeface="华文楷体" panose="02010600040101010101" pitchFamily="2" charset="-122"/>
                <a:cs typeface="+mn-cs"/>
              </a:endParaRPr>
            </a:p>
          </p:txBody>
        </p:sp>
        <p:sp>
          <p:nvSpPr>
            <p:cNvPr id="2482184" name="AutoShape 8"/>
            <p:cNvSpPr>
              <a:spLocks noChangeArrowheads="1"/>
            </p:cNvSpPr>
            <p:nvPr/>
          </p:nvSpPr>
          <p:spPr bwMode="auto">
            <a:xfrm>
              <a:off x="5140" y="1776"/>
              <a:ext cx="184" cy="216"/>
            </a:xfrm>
            <a:custGeom>
              <a:avLst/>
              <a:gdLst>
                <a:gd name="G0" fmla="+- 6307 0 0"/>
                <a:gd name="G1" fmla="+- 11228812 0 0"/>
                <a:gd name="G2" fmla="+- 0 0 11228812"/>
                <a:gd name="T0" fmla="*/ 0 256 1"/>
                <a:gd name="T1" fmla="*/ 180 256 1"/>
                <a:gd name="G3" fmla="+- 11228812 T0 T1"/>
                <a:gd name="T2" fmla="*/ 0 256 1"/>
                <a:gd name="T3" fmla="*/ 90 256 1"/>
                <a:gd name="G4" fmla="+- 11228812 T2 T3"/>
                <a:gd name="G5" fmla="*/ G4 2 1"/>
                <a:gd name="T4" fmla="*/ 90 256 1"/>
                <a:gd name="T5" fmla="*/ 0 256 1"/>
                <a:gd name="G6" fmla="+- 11228812 T4 T5"/>
                <a:gd name="G7" fmla="*/ G6 2 1"/>
                <a:gd name="G8" fmla="abs 11228812"/>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307"/>
                <a:gd name="G18" fmla="*/ 6307 1 2"/>
                <a:gd name="G19" fmla="+- G18 5400 0"/>
                <a:gd name="G20" fmla="cos G19 11228812"/>
                <a:gd name="G21" fmla="sin G19 11228812"/>
                <a:gd name="G22" fmla="+- G20 10800 0"/>
                <a:gd name="G23" fmla="+- G21 10800 0"/>
                <a:gd name="G24" fmla="+- 10800 0 G20"/>
                <a:gd name="G25" fmla="+- 6307 10800 0"/>
                <a:gd name="G26" fmla="?: G9 G17 G25"/>
                <a:gd name="G27" fmla="?: G9 0 21600"/>
                <a:gd name="G28" fmla="cos 10800 11228812"/>
                <a:gd name="G29" fmla="sin 10800 11228812"/>
                <a:gd name="G30" fmla="sin 6307 11228812"/>
                <a:gd name="G31" fmla="+- G28 10800 0"/>
                <a:gd name="G32" fmla="+- G29 10800 0"/>
                <a:gd name="G33" fmla="+- G30 10800 0"/>
                <a:gd name="G34" fmla="?: G4 0 G31"/>
                <a:gd name="G35" fmla="?: 11228812 G34 0"/>
                <a:gd name="G36" fmla="?: G6 G35 G31"/>
                <a:gd name="G37" fmla="+- 21600 0 G36"/>
                <a:gd name="G38" fmla="?: G4 0 G33"/>
                <a:gd name="G39" fmla="?: 11228812 G38 G32"/>
                <a:gd name="G40" fmla="?: G6 G39 0"/>
                <a:gd name="G41" fmla="?: G4 G32 21600"/>
                <a:gd name="G42" fmla="?: G6 G41 G33"/>
                <a:gd name="T12" fmla="*/ 10800 w 21600"/>
                <a:gd name="T13" fmla="*/ 0 h 21600"/>
                <a:gd name="T14" fmla="*/ 2343 w 21600"/>
                <a:gd name="T15" fmla="*/ 12088 h 21600"/>
                <a:gd name="T16" fmla="*/ 10800 w 21600"/>
                <a:gd name="T17" fmla="*/ 4493 h 21600"/>
                <a:gd name="T18" fmla="*/ 19257 w 21600"/>
                <a:gd name="T19" fmla="*/ 1208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4564" y="11749"/>
                  </a:moveTo>
                  <a:cubicBezTo>
                    <a:pt x="4517" y="11435"/>
                    <a:pt x="4493" y="11117"/>
                    <a:pt x="4493" y="10800"/>
                  </a:cubicBezTo>
                  <a:cubicBezTo>
                    <a:pt x="4493" y="7316"/>
                    <a:pt x="7316" y="4493"/>
                    <a:pt x="10800" y="4493"/>
                  </a:cubicBezTo>
                  <a:cubicBezTo>
                    <a:pt x="14283" y="4493"/>
                    <a:pt x="17107" y="7316"/>
                    <a:pt x="17107" y="10800"/>
                  </a:cubicBezTo>
                  <a:cubicBezTo>
                    <a:pt x="17106" y="11117"/>
                    <a:pt x="17082" y="11435"/>
                    <a:pt x="17035" y="11749"/>
                  </a:cubicBezTo>
                  <a:lnTo>
                    <a:pt x="21476" y="12426"/>
                  </a:lnTo>
                  <a:cubicBezTo>
                    <a:pt x="21558" y="11888"/>
                    <a:pt x="21600" y="11344"/>
                    <a:pt x="21600" y="10800"/>
                  </a:cubicBezTo>
                  <a:cubicBezTo>
                    <a:pt x="21600" y="4835"/>
                    <a:pt x="16764" y="0"/>
                    <a:pt x="10800" y="0"/>
                  </a:cubicBezTo>
                  <a:cubicBezTo>
                    <a:pt x="4835" y="0"/>
                    <a:pt x="0" y="4835"/>
                    <a:pt x="0" y="10800"/>
                  </a:cubicBezTo>
                  <a:cubicBezTo>
                    <a:pt x="0" y="11344"/>
                    <a:pt x="41" y="11888"/>
                    <a:pt x="123" y="12426"/>
                  </a:cubicBezTo>
                  <a:close/>
                </a:path>
              </a:pathLst>
            </a:cu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Arial" panose="020B0604020202020204" pitchFamily="34" charset="0"/>
                <a:ea typeface="华文楷体" panose="02010600040101010101" pitchFamily="2" charset="-122"/>
                <a:cs typeface="+mn-cs"/>
              </a:endParaRPr>
            </a:p>
          </p:txBody>
        </p:sp>
      </p:grpSp>
      <p:sp>
        <p:nvSpPr>
          <p:cNvPr id="2482185" name="Rectangle 9"/>
          <p:cNvSpPr>
            <a:spLocks noChangeArrowheads="1"/>
          </p:cNvSpPr>
          <p:nvPr/>
        </p:nvSpPr>
        <p:spPr bwMode="auto">
          <a:xfrm>
            <a:off x="3094893" y="3710354"/>
            <a:ext cx="70338" cy="28135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Arial" panose="020B0604020202020204" pitchFamily="34" charset="0"/>
              <a:ea typeface="华文楷体" panose="02010600040101010101" pitchFamily="2" charset="-122"/>
              <a:cs typeface="+mn-cs"/>
            </a:endParaRPr>
          </a:p>
        </p:txBody>
      </p:sp>
      <p:sp>
        <p:nvSpPr>
          <p:cNvPr id="2482186" name="AutoShape 10"/>
          <p:cNvSpPr>
            <a:spLocks noChangeArrowheads="1"/>
          </p:cNvSpPr>
          <p:nvPr/>
        </p:nvSpPr>
        <p:spPr bwMode="auto">
          <a:xfrm>
            <a:off x="4501662" y="2866292"/>
            <a:ext cx="1899138" cy="844062"/>
          </a:xfrm>
          <a:prstGeom prst="wedgeRoundRectCallout">
            <a:avLst>
              <a:gd name="adj1" fmla="val -74153"/>
              <a:gd name="adj2" fmla="val 123264"/>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92" b="0" i="0" u="none" strike="noStrike" kern="1200" cap="none" spc="0" normalizeH="0" baseline="0" noProof="0">
                <a:ln>
                  <a:noFill/>
                </a:ln>
                <a:solidFill>
                  <a:srgbClr val="FFFFFF"/>
                </a:solidFill>
                <a:effectLst/>
                <a:uLnTx/>
                <a:uFillTx/>
                <a:latin typeface="Times New Roman"/>
                <a:ea typeface="华文楷体" panose="02010600040101010101" pitchFamily="2" charset="-122"/>
                <a:cs typeface="+mn-cs"/>
              </a:rPr>
              <a:t>意见箱</a:t>
            </a:r>
          </a:p>
        </p:txBody>
      </p:sp>
    </p:spTree>
    <p:extLst>
      <p:ext uri="{BB962C8B-B14F-4D97-AF65-F5344CB8AC3E}">
        <p14:creationId xmlns:p14="http://schemas.microsoft.com/office/powerpoint/2010/main" val="3324640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0131" name="Text Box 3"/>
          <p:cNvSpPr txBox="1">
            <a:spLocks noChangeArrowheads="1"/>
          </p:cNvSpPr>
          <p:nvPr/>
        </p:nvSpPr>
        <p:spPr bwMode="auto">
          <a:xfrm>
            <a:off x="1125415" y="2092569"/>
            <a:ext cx="844062"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215" b="0"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rPr>
              <a:t>Alice</a:t>
            </a:r>
          </a:p>
        </p:txBody>
      </p:sp>
      <p:sp>
        <p:nvSpPr>
          <p:cNvPr id="2480132" name="Text Box 4"/>
          <p:cNvSpPr txBox="1">
            <a:spLocks noChangeArrowheads="1"/>
          </p:cNvSpPr>
          <p:nvPr/>
        </p:nvSpPr>
        <p:spPr bwMode="auto">
          <a:xfrm>
            <a:off x="1477108" y="3710355"/>
            <a:ext cx="1336431"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1846" b="0"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rPr>
              <a:t>Bob</a:t>
            </a:r>
            <a:r>
              <a:rPr kumimoji="1" lang="zh-CN" altLang="en-US" sz="1846" b="0"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rPr>
              <a:t>的公钥</a:t>
            </a:r>
          </a:p>
        </p:txBody>
      </p:sp>
      <p:grpSp>
        <p:nvGrpSpPr>
          <p:cNvPr id="2480133" name="Group 5"/>
          <p:cNvGrpSpPr>
            <a:grpSpLocks/>
          </p:cNvGrpSpPr>
          <p:nvPr/>
        </p:nvGrpSpPr>
        <p:grpSpPr bwMode="auto">
          <a:xfrm rot="16238617">
            <a:off x="7033846" y="3640015"/>
            <a:ext cx="492369" cy="1055077"/>
            <a:chOff x="576" y="2256"/>
            <a:chExt cx="336" cy="720"/>
          </a:xfrm>
        </p:grpSpPr>
        <p:sp>
          <p:nvSpPr>
            <p:cNvPr id="2480134" name="Oval 6"/>
            <p:cNvSpPr>
              <a:spLocks noChangeArrowheads="1"/>
            </p:cNvSpPr>
            <p:nvPr/>
          </p:nvSpPr>
          <p:spPr bwMode="auto">
            <a:xfrm>
              <a:off x="576" y="2256"/>
              <a:ext cx="336" cy="240"/>
            </a:xfrm>
            <a:prstGeom prst="ellipse">
              <a:avLst/>
            </a:prstGeom>
            <a:solidFill>
              <a:schemeClr val="bg2"/>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endParaRPr>
            </a:p>
          </p:txBody>
        </p:sp>
        <p:sp>
          <p:nvSpPr>
            <p:cNvPr id="2480135" name="Rectangle 7"/>
            <p:cNvSpPr>
              <a:spLocks noChangeArrowheads="1"/>
            </p:cNvSpPr>
            <p:nvPr/>
          </p:nvSpPr>
          <p:spPr bwMode="auto">
            <a:xfrm>
              <a:off x="768" y="2448"/>
              <a:ext cx="48" cy="528"/>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endParaRPr>
            </a:p>
          </p:txBody>
        </p:sp>
        <p:sp>
          <p:nvSpPr>
            <p:cNvPr id="2480136" name="Rectangle 8"/>
            <p:cNvSpPr>
              <a:spLocks noChangeArrowheads="1"/>
            </p:cNvSpPr>
            <p:nvPr/>
          </p:nvSpPr>
          <p:spPr bwMode="auto">
            <a:xfrm>
              <a:off x="720" y="2496"/>
              <a:ext cx="48" cy="96"/>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endParaRPr>
            </a:p>
          </p:txBody>
        </p:sp>
        <p:sp>
          <p:nvSpPr>
            <p:cNvPr id="2480137" name="Rectangle 9"/>
            <p:cNvSpPr>
              <a:spLocks noChangeArrowheads="1"/>
            </p:cNvSpPr>
            <p:nvPr/>
          </p:nvSpPr>
          <p:spPr bwMode="auto">
            <a:xfrm>
              <a:off x="720" y="2688"/>
              <a:ext cx="48" cy="48"/>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endParaRPr>
            </a:p>
          </p:txBody>
        </p:sp>
        <p:sp>
          <p:nvSpPr>
            <p:cNvPr id="2480138" name="Rectangle 10"/>
            <p:cNvSpPr>
              <a:spLocks noChangeArrowheads="1"/>
            </p:cNvSpPr>
            <p:nvPr/>
          </p:nvSpPr>
          <p:spPr bwMode="auto">
            <a:xfrm>
              <a:off x="720" y="2784"/>
              <a:ext cx="48" cy="48"/>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endParaRPr>
            </a:p>
          </p:txBody>
        </p:sp>
        <p:sp>
          <p:nvSpPr>
            <p:cNvPr id="2480139" name="Rectangle 11"/>
            <p:cNvSpPr>
              <a:spLocks noChangeArrowheads="1"/>
            </p:cNvSpPr>
            <p:nvPr/>
          </p:nvSpPr>
          <p:spPr bwMode="auto">
            <a:xfrm>
              <a:off x="720" y="2880"/>
              <a:ext cx="48" cy="48"/>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endParaRPr>
            </a:p>
          </p:txBody>
        </p:sp>
      </p:grpSp>
      <p:sp>
        <p:nvSpPr>
          <p:cNvPr id="2480140" name="Text Box 12"/>
          <p:cNvSpPr txBox="1">
            <a:spLocks noChangeArrowheads="1"/>
          </p:cNvSpPr>
          <p:nvPr/>
        </p:nvSpPr>
        <p:spPr bwMode="auto">
          <a:xfrm>
            <a:off x="7315200" y="3640017"/>
            <a:ext cx="1336431"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1846" b="0"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rPr>
              <a:t>Bob</a:t>
            </a:r>
            <a:r>
              <a:rPr kumimoji="1" lang="zh-CN" altLang="en-US" sz="1846" b="0"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rPr>
              <a:t>的私钥</a:t>
            </a:r>
          </a:p>
        </p:txBody>
      </p:sp>
      <p:sp>
        <p:nvSpPr>
          <p:cNvPr id="2480141" name="Rectangle 13"/>
          <p:cNvSpPr>
            <a:spLocks noChangeArrowheads="1"/>
          </p:cNvSpPr>
          <p:nvPr/>
        </p:nvSpPr>
        <p:spPr bwMode="auto">
          <a:xfrm>
            <a:off x="1266092" y="2655277"/>
            <a:ext cx="562708" cy="49236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215" b="0" i="0" u="none" strike="noStrike" kern="120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cs typeface="+mn-cs"/>
              </a:rPr>
              <a:t>明文</a:t>
            </a:r>
          </a:p>
        </p:txBody>
      </p:sp>
      <p:grpSp>
        <p:nvGrpSpPr>
          <p:cNvPr id="2480142" name="Group 14"/>
          <p:cNvGrpSpPr>
            <a:grpSpLocks/>
          </p:cNvGrpSpPr>
          <p:nvPr/>
        </p:nvGrpSpPr>
        <p:grpSpPr bwMode="auto">
          <a:xfrm rot="16246735">
            <a:off x="1336431" y="3710354"/>
            <a:ext cx="492369" cy="1055077"/>
            <a:chOff x="576" y="2256"/>
            <a:chExt cx="336" cy="720"/>
          </a:xfrm>
        </p:grpSpPr>
        <p:sp>
          <p:nvSpPr>
            <p:cNvPr id="2480143" name="Oval 15"/>
            <p:cNvSpPr>
              <a:spLocks noChangeArrowheads="1"/>
            </p:cNvSpPr>
            <p:nvPr/>
          </p:nvSpPr>
          <p:spPr bwMode="auto">
            <a:xfrm>
              <a:off x="576" y="2256"/>
              <a:ext cx="336" cy="240"/>
            </a:xfrm>
            <a:prstGeom prst="ellipse">
              <a:avLst/>
            </a:prstGeom>
            <a:solidFill>
              <a:schemeClr val="tx1"/>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endParaRPr>
            </a:p>
          </p:txBody>
        </p:sp>
        <p:sp>
          <p:nvSpPr>
            <p:cNvPr id="2480144" name="Rectangle 16"/>
            <p:cNvSpPr>
              <a:spLocks noChangeArrowheads="1"/>
            </p:cNvSpPr>
            <p:nvPr/>
          </p:nvSpPr>
          <p:spPr bwMode="auto">
            <a:xfrm>
              <a:off x="768" y="2448"/>
              <a:ext cx="48" cy="528"/>
            </a:xfrm>
            <a:prstGeom prst="rect">
              <a:avLst/>
            </a:prstGeom>
            <a:solidFill>
              <a:schemeClr val="tx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endParaRPr>
            </a:p>
          </p:txBody>
        </p:sp>
        <p:sp>
          <p:nvSpPr>
            <p:cNvPr id="2480145" name="Rectangle 17"/>
            <p:cNvSpPr>
              <a:spLocks noChangeArrowheads="1"/>
            </p:cNvSpPr>
            <p:nvPr/>
          </p:nvSpPr>
          <p:spPr bwMode="auto">
            <a:xfrm>
              <a:off x="720" y="2496"/>
              <a:ext cx="48" cy="96"/>
            </a:xfrm>
            <a:prstGeom prst="rect">
              <a:avLst/>
            </a:prstGeom>
            <a:solidFill>
              <a:schemeClr val="tx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endParaRPr>
            </a:p>
          </p:txBody>
        </p:sp>
        <p:sp>
          <p:nvSpPr>
            <p:cNvPr id="2480146" name="Rectangle 18"/>
            <p:cNvSpPr>
              <a:spLocks noChangeArrowheads="1"/>
            </p:cNvSpPr>
            <p:nvPr/>
          </p:nvSpPr>
          <p:spPr bwMode="auto">
            <a:xfrm>
              <a:off x="720" y="2688"/>
              <a:ext cx="48" cy="48"/>
            </a:xfrm>
            <a:prstGeom prst="rect">
              <a:avLst/>
            </a:prstGeom>
            <a:solidFill>
              <a:schemeClr val="tx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endParaRPr>
            </a:p>
          </p:txBody>
        </p:sp>
        <p:sp>
          <p:nvSpPr>
            <p:cNvPr id="2480147" name="Rectangle 19"/>
            <p:cNvSpPr>
              <a:spLocks noChangeArrowheads="1"/>
            </p:cNvSpPr>
            <p:nvPr/>
          </p:nvSpPr>
          <p:spPr bwMode="auto">
            <a:xfrm>
              <a:off x="720" y="2784"/>
              <a:ext cx="48" cy="48"/>
            </a:xfrm>
            <a:prstGeom prst="rect">
              <a:avLst/>
            </a:prstGeom>
            <a:solidFill>
              <a:schemeClr val="tx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endParaRPr>
            </a:p>
          </p:txBody>
        </p:sp>
        <p:sp>
          <p:nvSpPr>
            <p:cNvPr id="2480148" name="Rectangle 20"/>
            <p:cNvSpPr>
              <a:spLocks noChangeArrowheads="1"/>
            </p:cNvSpPr>
            <p:nvPr/>
          </p:nvSpPr>
          <p:spPr bwMode="auto">
            <a:xfrm>
              <a:off x="720" y="2880"/>
              <a:ext cx="48" cy="48"/>
            </a:xfrm>
            <a:prstGeom prst="rect">
              <a:avLst/>
            </a:prstGeom>
            <a:solidFill>
              <a:schemeClr val="tx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endParaRPr>
            </a:p>
          </p:txBody>
        </p:sp>
      </p:grpSp>
      <p:sp>
        <p:nvSpPr>
          <p:cNvPr id="2480149" name="Line 21"/>
          <p:cNvSpPr>
            <a:spLocks noChangeShapeType="1"/>
          </p:cNvSpPr>
          <p:nvPr/>
        </p:nvSpPr>
        <p:spPr bwMode="auto">
          <a:xfrm>
            <a:off x="1547446" y="3358661"/>
            <a:ext cx="0" cy="1617785"/>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endParaRPr>
          </a:p>
        </p:txBody>
      </p:sp>
      <p:grpSp>
        <p:nvGrpSpPr>
          <p:cNvPr id="2480150" name="Group 22"/>
          <p:cNvGrpSpPr>
            <a:grpSpLocks/>
          </p:cNvGrpSpPr>
          <p:nvPr/>
        </p:nvGrpSpPr>
        <p:grpSpPr bwMode="auto">
          <a:xfrm>
            <a:off x="1055077" y="5117123"/>
            <a:ext cx="1195754" cy="633046"/>
            <a:chOff x="1680" y="2592"/>
            <a:chExt cx="816" cy="432"/>
          </a:xfrm>
        </p:grpSpPr>
        <p:grpSp>
          <p:nvGrpSpPr>
            <p:cNvPr id="2480151" name="Group 23"/>
            <p:cNvGrpSpPr>
              <a:grpSpLocks/>
            </p:cNvGrpSpPr>
            <p:nvPr/>
          </p:nvGrpSpPr>
          <p:grpSpPr bwMode="auto">
            <a:xfrm>
              <a:off x="1680" y="2592"/>
              <a:ext cx="816" cy="432"/>
              <a:chOff x="336" y="1392"/>
              <a:chExt cx="816" cy="432"/>
            </a:xfrm>
          </p:grpSpPr>
          <p:sp>
            <p:nvSpPr>
              <p:cNvPr id="2480152" name="Rectangle 24"/>
              <p:cNvSpPr>
                <a:spLocks noChangeArrowheads="1"/>
              </p:cNvSpPr>
              <p:nvPr/>
            </p:nvSpPr>
            <p:spPr bwMode="auto">
              <a:xfrm>
                <a:off x="336" y="1392"/>
                <a:ext cx="816" cy="43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endParaRPr>
              </a:p>
            </p:txBody>
          </p:sp>
          <p:sp>
            <p:nvSpPr>
              <p:cNvPr id="2480153" name="Line 25"/>
              <p:cNvSpPr>
                <a:spLocks noChangeShapeType="1"/>
              </p:cNvSpPr>
              <p:nvPr/>
            </p:nvSpPr>
            <p:spPr bwMode="auto">
              <a:xfrm>
                <a:off x="336" y="1440"/>
                <a:ext cx="38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endParaRPr>
              </a:p>
            </p:txBody>
          </p:sp>
          <p:sp>
            <p:nvSpPr>
              <p:cNvPr id="2480154" name="Line 26"/>
              <p:cNvSpPr>
                <a:spLocks noChangeShapeType="1"/>
              </p:cNvSpPr>
              <p:nvPr/>
            </p:nvSpPr>
            <p:spPr bwMode="auto">
              <a:xfrm flipH="1">
                <a:off x="816" y="1440"/>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endParaRPr>
              </a:p>
            </p:txBody>
          </p:sp>
          <p:sp>
            <p:nvSpPr>
              <p:cNvPr id="2480155" name="Line 27"/>
              <p:cNvSpPr>
                <a:spLocks noChangeShapeType="1"/>
              </p:cNvSpPr>
              <p:nvPr/>
            </p:nvSpPr>
            <p:spPr bwMode="auto">
              <a:xfrm>
                <a:off x="720" y="163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endParaRPr>
              </a:p>
            </p:txBody>
          </p:sp>
          <p:sp>
            <p:nvSpPr>
              <p:cNvPr id="2480156" name="Line 28"/>
              <p:cNvSpPr>
                <a:spLocks noChangeShapeType="1"/>
              </p:cNvSpPr>
              <p:nvPr/>
            </p:nvSpPr>
            <p:spPr bwMode="auto">
              <a:xfrm flipV="1">
                <a:off x="336" y="1584"/>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endParaRPr>
              </a:p>
            </p:txBody>
          </p:sp>
          <p:sp>
            <p:nvSpPr>
              <p:cNvPr id="2480157" name="Line 29"/>
              <p:cNvSpPr>
                <a:spLocks noChangeShapeType="1"/>
              </p:cNvSpPr>
              <p:nvPr/>
            </p:nvSpPr>
            <p:spPr bwMode="auto">
              <a:xfrm>
                <a:off x="912" y="1584"/>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endParaRPr>
              </a:p>
            </p:txBody>
          </p:sp>
        </p:grpSp>
        <p:sp>
          <p:nvSpPr>
            <p:cNvPr id="2480158" name="Text Box 30"/>
            <p:cNvSpPr txBox="1">
              <a:spLocks noChangeArrowheads="1"/>
            </p:cNvSpPr>
            <p:nvPr/>
          </p:nvSpPr>
          <p:spPr bwMode="auto">
            <a:xfrm>
              <a:off x="1824" y="2688"/>
              <a:ext cx="528"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215" b="0"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rPr>
                <a:t>密文</a:t>
              </a:r>
            </a:p>
          </p:txBody>
        </p:sp>
      </p:grpSp>
      <p:sp>
        <p:nvSpPr>
          <p:cNvPr id="2480159" name="Text Box 31"/>
          <p:cNvSpPr txBox="1">
            <a:spLocks noChangeArrowheads="1"/>
          </p:cNvSpPr>
          <p:nvPr/>
        </p:nvSpPr>
        <p:spPr bwMode="auto">
          <a:xfrm>
            <a:off x="6893169" y="2092569"/>
            <a:ext cx="844062"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215" b="0"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rPr>
              <a:t>Bob</a:t>
            </a:r>
          </a:p>
        </p:txBody>
      </p:sp>
      <p:sp>
        <p:nvSpPr>
          <p:cNvPr id="33" name="Rectangle 2"/>
          <p:cNvSpPr>
            <a:spLocks noGrp="1" noChangeArrowheads="1"/>
          </p:cNvSpPr>
          <p:nvPr>
            <p:ph type="title"/>
          </p:nvPr>
        </p:nvSpPr>
        <p:spPr>
          <a:xfrm>
            <a:off x="685800" y="609600"/>
            <a:ext cx="7772400" cy="1143000"/>
          </a:xfrm>
        </p:spPr>
        <p:txBody>
          <a:bodyPr/>
          <a:lstStyle/>
          <a:p>
            <a:r>
              <a:rPr lang="zh-CN" altLang="en-US" dirty="0">
                <a:latin typeface="黑体" panose="02010609060101010101" pitchFamily="49" charset="-122"/>
                <a:ea typeface="黑体" panose="02010609060101010101" pitchFamily="49" charset="-122"/>
              </a:rPr>
              <a:t>公钥（非对称）密码体制</a:t>
            </a:r>
          </a:p>
        </p:txBody>
      </p:sp>
      <p:sp>
        <p:nvSpPr>
          <p:cNvPr id="34" name="Line 32"/>
          <p:cNvSpPr>
            <a:spLocks noChangeShapeType="1"/>
          </p:cNvSpPr>
          <p:nvPr/>
        </p:nvSpPr>
        <p:spPr bwMode="auto">
          <a:xfrm flipV="1">
            <a:off x="7244862" y="3217984"/>
            <a:ext cx="0" cy="161778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50000"/>
              </a:lnSpc>
              <a:spcBef>
                <a:spcPct val="20000"/>
              </a:spcBef>
              <a:spcAft>
                <a:spcPct val="0"/>
              </a:spcAft>
              <a:buClr>
                <a:srgbClr val="000000"/>
              </a:buClr>
              <a:buSzTx/>
              <a:buFontTx/>
              <a:buNone/>
              <a:tabLst/>
              <a:defRPr/>
            </a:pPr>
            <a:endParaRPr kumimoji="1" lang="zh-CN" altLang="en-US" sz="2215" b="1" i="0" u="none" strike="noStrike" kern="1200" cap="none" spc="0" normalizeH="0" baseline="0" noProof="0">
              <a:ln>
                <a:noFill/>
              </a:ln>
              <a:solidFill>
                <a:srgbClr val="FFFFFF"/>
              </a:solidFill>
              <a:effectLst/>
              <a:uLnTx/>
              <a:uFillTx/>
              <a:latin typeface="Calibri" panose="020F0502020204030204" pitchFamily="34" charset="0"/>
              <a:ea typeface="华文楷体" panose="02010600040101010101" pitchFamily="2" charset="-122"/>
              <a:cs typeface="+mn-cs"/>
            </a:endParaRPr>
          </a:p>
        </p:txBody>
      </p:sp>
      <p:sp>
        <p:nvSpPr>
          <p:cNvPr id="37" name="Rectangle 33"/>
          <p:cNvSpPr>
            <a:spLocks noChangeArrowheads="1"/>
          </p:cNvSpPr>
          <p:nvPr/>
        </p:nvSpPr>
        <p:spPr bwMode="auto">
          <a:xfrm>
            <a:off x="6963508" y="2655277"/>
            <a:ext cx="562708" cy="49236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215" b="0" i="0" u="none" strike="noStrike" kern="120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cs typeface="+mn-cs"/>
              </a:rPr>
              <a:t>明文</a:t>
            </a:r>
          </a:p>
        </p:txBody>
      </p:sp>
    </p:spTree>
    <p:extLst>
      <p:ext uri="{BB962C8B-B14F-4D97-AF65-F5344CB8AC3E}">
        <p14:creationId xmlns:p14="http://schemas.microsoft.com/office/powerpoint/2010/main" val="2765638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80149"/>
                                        </p:tgtEl>
                                        <p:attrNameLst>
                                          <p:attrName>style.visibility</p:attrName>
                                        </p:attrNameLst>
                                      </p:cBhvr>
                                      <p:to>
                                        <p:strVal val="visible"/>
                                      </p:to>
                                    </p:set>
                                    <p:animEffect transition="in" filter="wipe(up)">
                                      <p:cBhvr>
                                        <p:cTn id="7" dur="500"/>
                                        <p:tgtEl>
                                          <p:spTgt spid="24801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80150"/>
                                        </p:tgtEl>
                                        <p:attrNameLst>
                                          <p:attrName>style.visibility</p:attrName>
                                        </p:attrNameLst>
                                      </p:cBhvr>
                                      <p:to>
                                        <p:strVal val="visible"/>
                                      </p:to>
                                    </p:set>
                                    <p:animEffect transition="in" filter="wipe(up)">
                                      <p:cBhvr>
                                        <p:cTn id="12" dur="500"/>
                                        <p:tgtEl>
                                          <p:spTgt spid="2480150"/>
                                        </p:tgtEl>
                                      </p:cBhvr>
                                    </p:animEffect>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nodeType="clickEffect">
                                  <p:stCondLst>
                                    <p:cond delay="0"/>
                                  </p:stCondLst>
                                  <p:childTnLst>
                                    <p:animMotion origin="layout" path="M 8.33333E-7 3.7037E-7 L 0.61163 3.7037E-7 " pathEditMode="relative" rAng="0" ptsTypes="AA">
                                      <p:cBhvr>
                                        <p:cTn id="16" dur="2000" fill="hold"/>
                                        <p:tgtEl>
                                          <p:spTgt spid="2480150"/>
                                        </p:tgtEl>
                                        <p:attrNameLst>
                                          <p:attrName>ppt_x</p:attrName>
                                          <p:attrName>ppt_y</p:attrName>
                                        </p:attrNameLst>
                                      </p:cBhvr>
                                      <p:rCtr x="30573" y="0"/>
                                    </p:animMotion>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down)">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down)">
                                      <p:cBhvr>
                                        <p:cTn id="2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0149" grpId="0" animBg="1"/>
      <p:bldP spid="34" grpId="0" animBg="1"/>
      <p:bldP spid="37"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公钥密码体制</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solidFill>
                  <a:srgbClr val="000000"/>
                </a:solidFill>
              </a:rPr>
              <a:pPr/>
              <a:t>25</a:t>
            </a:fld>
            <a:endParaRPr lang="zh-CN" altLang="en-US" dirty="0">
              <a:solidFill>
                <a:srgbClr val="000000"/>
              </a:solidFill>
            </a:endParaRPr>
          </a:p>
        </p:txBody>
      </p:sp>
      <p:grpSp>
        <p:nvGrpSpPr>
          <p:cNvPr id="9" name="组合 8"/>
          <p:cNvGrpSpPr/>
          <p:nvPr/>
        </p:nvGrpSpPr>
        <p:grpSpPr>
          <a:xfrm>
            <a:off x="87121" y="4655371"/>
            <a:ext cx="8866441" cy="2188774"/>
            <a:chOff x="87121" y="4655371"/>
            <a:chExt cx="8866441" cy="2188774"/>
          </a:xfrm>
        </p:grpSpPr>
        <p:sp>
          <p:nvSpPr>
            <p:cNvPr id="7" name="Rectangle 102"/>
            <p:cNvSpPr>
              <a:spLocks noChangeArrowheads="1"/>
            </p:cNvSpPr>
            <p:nvPr/>
          </p:nvSpPr>
          <p:spPr bwMode="auto">
            <a:xfrm>
              <a:off x="1373718" y="5762764"/>
              <a:ext cx="1056388" cy="660888"/>
            </a:xfrm>
            <a:prstGeom prst="rect">
              <a:avLst/>
            </a:prstGeom>
            <a:solidFill>
              <a:srgbClr val="990099"/>
            </a:solidFill>
            <a:ln w="12700" algn="ctr">
              <a:solidFill>
                <a:srgbClr val="000000"/>
              </a:solidFill>
              <a:miter lim="800000"/>
              <a:headEnd/>
              <a:tailEnd/>
            </a:ln>
            <a:effectLst/>
          </p:spPr>
          <p:txBody>
            <a:bodyPr wrap="none" anchor="ctr"/>
            <a:lstStyle/>
            <a:p>
              <a:pPr algn="ctr">
                <a:defRPr/>
              </a:pPr>
              <a:r>
                <a:rPr kumimoji="1" lang="en-US" altLang="zh-CN" sz="1846" i="1" kern="0" dirty="0">
                  <a:solidFill>
                    <a:srgbClr val="FFFFFF"/>
                  </a:solidFill>
                  <a:latin typeface="Calibri" panose="020F0502020204030204" pitchFamily="34" charset="0"/>
                  <a:ea typeface="华文楷体" panose="02010600040101010101" pitchFamily="2" charset="-122"/>
                </a:rPr>
                <a:t>E</a:t>
              </a:r>
              <a:r>
                <a:rPr kumimoji="1" lang="en-US" altLang="zh-CN" sz="1846" kern="0" dirty="0">
                  <a:solidFill>
                    <a:srgbClr val="FFFFFF"/>
                  </a:solidFill>
                  <a:latin typeface="Calibri" panose="020F0502020204030204" pitchFamily="34" charset="0"/>
                  <a:ea typeface="华文楷体" panose="02010600040101010101" pitchFamily="2" charset="-122"/>
                </a:rPr>
                <a:t> </a:t>
              </a:r>
              <a:r>
                <a:rPr kumimoji="1" lang="zh-CN" altLang="en-US" sz="1846" kern="0" dirty="0">
                  <a:solidFill>
                    <a:srgbClr val="FFFFFF"/>
                  </a:solidFill>
                  <a:latin typeface="Calibri" panose="020F0502020204030204" pitchFamily="34" charset="0"/>
                  <a:ea typeface="华文楷体" panose="02010600040101010101" pitchFamily="2" charset="-122"/>
                </a:rPr>
                <a:t>运算</a:t>
              </a:r>
            </a:p>
            <a:p>
              <a:pPr algn="ctr">
                <a:defRPr/>
              </a:pPr>
              <a:r>
                <a:rPr kumimoji="1" lang="zh-CN" altLang="en-US" sz="1846" kern="0" dirty="0">
                  <a:solidFill>
                    <a:srgbClr val="FFFFFF"/>
                  </a:solidFill>
                  <a:latin typeface="Calibri" panose="020F0502020204030204" pitchFamily="34" charset="0"/>
                  <a:ea typeface="华文楷体" panose="02010600040101010101" pitchFamily="2" charset="-122"/>
                </a:rPr>
                <a:t>加密算法</a:t>
              </a:r>
            </a:p>
          </p:txBody>
        </p:sp>
        <p:sp>
          <p:nvSpPr>
            <p:cNvPr id="8" name="Rectangle 103"/>
            <p:cNvSpPr>
              <a:spLocks noChangeArrowheads="1"/>
            </p:cNvSpPr>
            <p:nvPr/>
          </p:nvSpPr>
          <p:spPr bwMode="auto">
            <a:xfrm>
              <a:off x="6644242" y="5790587"/>
              <a:ext cx="1091466" cy="660888"/>
            </a:xfrm>
            <a:prstGeom prst="rect">
              <a:avLst/>
            </a:prstGeom>
            <a:solidFill>
              <a:srgbClr val="4B7000"/>
            </a:solidFill>
            <a:ln w="12700" algn="ctr">
              <a:solidFill>
                <a:srgbClr val="000000"/>
              </a:solidFill>
              <a:miter lim="800000"/>
              <a:headEnd/>
              <a:tailEnd/>
            </a:ln>
            <a:effectLst/>
          </p:spPr>
          <p:txBody>
            <a:bodyPr wrap="none" anchor="ctr"/>
            <a:lstStyle/>
            <a:p>
              <a:pPr algn="ctr">
                <a:defRPr/>
              </a:pPr>
              <a:r>
                <a:rPr kumimoji="1" lang="en-US" altLang="zh-CN" sz="1846" i="1" kern="0" dirty="0">
                  <a:solidFill>
                    <a:srgbClr val="FFFFFF"/>
                  </a:solidFill>
                  <a:latin typeface="Calibri" panose="020F0502020204030204" pitchFamily="34" charset="0"/>
                  <a:ea typeface="华文楷体" panose="02010600040101010101" pitchFamily="2" charset="-122"/>
                </a:rPr>
                <a:t>D </a:t>
              </a:r>
              <a:r>
                <a:rPr kumimoji="1" lang="zh-CN" altLang="en-US" sz="1846" kern="0" dirty="0">
                  <a:solidFill>
                    <a:srgbClr val="FFFFFF"/>
                  </a:solidFill>
                  <a:latin typeface="Calibri" panose="020F0502020204030204" pitchFamily="34" charset="0"/>
                  <a:ea typeface="华文楷体" panose="02010600040101010101" pitchFamily="2" charset="-122"/>
                </a:rPr>
                <a:t>运算</a:t>
              </a:r>
            </a:p>
            <a:p>
              <a:pPr algn="ctr">
                <a:defRPr/>
              </a:pPr>
              <a:r>
                <a:rPr kumimoji="1" lang="zh-CN" altLang="en-US" sz="1846" kern="0" dirty="0">
                  <a:solidFill>
                    <a:srgbClr val="FFFFFF"/>
                  </a:solidFill>
                  <a:latin typeface="Calibri" panose="020F0502020204030204" pitchFamily="34" charset="0"/>
                  <a:ea typeface="华文楷体" panose="02010600040101010101" pitchFamily="2" charset="-122"/>
                </a:rPr>
                <a:t>解密算法</a:t>
              </a:r>
            </a:p>
          </p:txBody>
        </p:sp>
        <p:grpSp>
          <p:nvGrpSpPr>
            <p:cNvPr id="12" name="组合 11"/>
            <p:cNvGrpSpPr/>
            <p:nvPr/>
          </p:nvGrpSpPr>
          <p:grpSpPr>
            <a:xfrm>
              <a:off x="3466153" y="5460822"/>
              <a:ext cx="2117481" cy="1383323"/>
              <a:chOff x="3281815" y="3352023"/>
              <a:chExt cx="2117481" cy="1383323"/>
            </a:xfrm>
          </p:grpSpPr>
          <p:graphicFrame>
            <p:nvGraphicFramePr>
              <p:cNvPr id="10" name="Object 73"/>
              <p:cNvGraphicFramePr>
                <a:graphicFrameLocks noChangeAspect="1"/>
              </p:cNvGraphicFramePr>
              <p:nvPr>
                <p:extLst/>
              </p:nvPr>
            </p:nvGraphicFramePr>
            <p:xfrm>
              <a:off x="3281815" y="3352023"/>
              <a:ext cx="2117481" cy="1383323"/>
            </p:xfrm>
            <a:graphic>
              <a:graphicData uri="http://schemas.openxmlformats.org/presentationml/2006/ole">
                <mc:AlternateContent xmlns:mc="http://schemas.openxmlformats.org/markup-compatibility/2006">
                  <mc:Choice xmlns:v="urn:schemas-microsoft-com:vml" Requires="v">
                    <p:oleObj spid="_x0000_s5130" name="VISIO" r:id="rId5" imgW="1687068" imgH="964692" progId="Visio.Drawing.11">
                      <p:embed/>
                    </p:oleObj>
                  </mc:Choice>
                  <mc:Fallback>
                    <p:oleObj name="VISIO" r:id="rId5" imgW="1687068" imgH="964692" progId="Visio.Drawing.11">
                      <p:embed/>
                      <p:pic>
                        <p:nvPicPr>
                          <p:cNvPr id="10" name="Object 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1815" y="3352023"/>
                            <a:ext cx="2117481" cy="1383323"/>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 name="Text Box 131"/>
              <p:cNvSpPr txBox="1">
                <a:spLocks noChangeArrowheads="1"/>
              </p:cNvSpPr>
              <p:nvPr/>
            </p:nvSpPr>
            <p:spPr bwMode="auto">
              <a:xfrm>
                <a:off x="3812739" y="3653903"/>
                <a:ext cx="104067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215" kern="0" dirty="0">
                    <a:solidFill>
                      <a:srgbClr val="000099"/>
                    </a:solidFill>
                    <a:latin typeface="Calibri" panose="020F0502020204030204" pitchFamily="34" charset="0"/>
                    <a:ea typeface="华文楷体" panose="02010600040101010101" pitchFamily="2" charset="-122"/>
                  </a:rPr>
                  <a:t>互联网</a:t>
                </a:r>
              </a:p>
            </p:txBody>
          </p:sp>
        </p:grpSp>
        <p:grpSp>
          <p:nvGrpSpPr>
            <p:cNvPr id="123" name="组合 122"/>
            <p:cNvGrpSpPr/>
            <p:nvPr/>
          </p:nvGrpSpPr>
          <p:grpSpPr>
            <a:xfrm>
              <a:off x="87121" y="5149749"/>
              <a:ext cx="646331" cy="876622"/>
              <a:chOff x="489306" y="4041575"/>
              <a:chExt cx="646331" cy="876622"/>
            </a:xfrm>
          </p:grpSpPr>
          <p:grpSp>
            <p:nvGrpSpPr>
              <p:cNvPr id="95" name="Group 74"/>
              <p:cNvGrpSpPr>
                <a:grpSpLocks/>
              </p:cNvGrpSpPr>
              <p:nvPr/>
            </p:nvGrpSpPr>
            <p:grpSpPr bwMode="auto">
              <a:xfrm>
                <a:off x="554709" y="4345231"/>
                <a:ext cx="530469" cy="572966"/>
                <a:chOff x="921" y="2412"/>
                <a:chExt cx="284" cy="265"/>
              </a:xfrm>
            </p:grpSpPr>
            <p:grpSp>
              <p:nvGrpSpPr>
                <p:cNvPr id="96" name="Group 75"/>
                <p:cNvGrpSpPr>
                  <a:grpSpLocks/>
                </p:cNvGrpSpPr>
                <p:nvPr/>
              </p:nvGrpSpPr>
              <p:grpSpPr bwMode="auto">
                <a:xfrm>
                  <a:off x="928" y="2417"/>
                  <a:ext cx="277" cy="260"/>
                  <a:chOff x="928" y="2417"/>
                  <a:chExt cx="277" cy="260"/>
                </a:xfrm>
              </p:grpSpPr>
              <p:sp>
                <p:nvSpPr>
                  <p:cNvPr id="110" name="Freeform 7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11" name="Freeform 77"/>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12" name="Freeform 7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13" name="Freeform 79"/>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14" name="Rectangle 8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15" name="Rectangle 8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16" name="Rectangle 8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17" name="Line 83"/>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sz="1662" b="1" kern="0">
                      <a:solidFill>
                        <a:srgbClr val="000099"/>
                      </a:solidFill>
                      <a:ea typeface="黑体" pitchFamily="2" charset="-122"/>
                    </a:endParaRPr>
                  </a:p>
                </p:txBody>
              </p:sp>
              <p:grpSp>
                <p:nvGrpSpPr>
                  <p:cNvPr id="118" name="Group 84"/>
                  <p:cNvGrpSpPr>
                    <a:grpSpLocks/>
                  </p:cNvGrpSpPr>
                  <p:nvPr/>
                </p:nvGrpSpPr>
                <p:grpSpPr bwMode="auto">
                  <a:xfrm>
                    <a:off x="928" y="2639"/>
                    <a:ext cx="277" cy="38"/>
                    <a:chOff x="928" y="2639"/>
                    <a:chExt cx="277" cy="38"/>
                  </a:xfrm>
                </p:grpSpPr>
                <p:sp>
                  <p:nvSpPr>
                    <p:cNvPr id="119" name="Freeform 8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20" name="Freeform 86"/>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21" name="Rectangle 8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grpSp>
            </p:grpSp>
            <p:grpSp>
              <p:nvGrpSpPr>
                <p:cNvPr id="97" name="Group 88"/>
                <p:cNvGrpSpPr>
                  <a:grpSpLocks/>
                </p:cNvGrpSpPr>
                <p:nvPr/>
              </p:nvGrpSpPr>
              <p:grpSpPr bwMode="auto">
                <a:xfrm>
                  <a:off x="921" y="2412"/>
                  <a:ext cx="277" cy="261"/>
                  <a:chOff x="921" y="2412"/>
                  <a:chExt cx="277" cy="261"/>
                </a:xfrm>
              </p:grpSpPr>
              <p:sp>
                <p:nvSpPr>
                  <p:cNvPr id="98" name="Freeform 8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99" name="Freeform 90"/>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0" name="Freeform 9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1" name="Freeform 92"/>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2" name="Rectangle 9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3" name="Rectangle 9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4" name="Rectangle 9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5" name="Line 96"/>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sz="1662" b="1" kern="0">
                      <a:solidFill>
                        <a:srgbClr val="000099"/>
                      </a:solidFill>
                      <a:ea typeface="黑体" pitchFamily="2" charset="-122"/>
                    </a:endParaRPr>
                  </a:p>
                </p:txBody>
              </p:sp>
              <p:grpSp>
                <p:nvGrpSpPr>
                  <p:cNvPr id="106" name="Group 97"/>
                  <p:cNvGrpSpPr>
                    <a:grpSpLocks/>
                  </p:cNvGrpSpPr>
                  <p:nvPr/>
                </p:nvGrpSpPr>
                <p:grpSpPr bwMode="auto">
                  <a:xfrm>
                    <a:off x="921" y="2635"/>
                    <a:ext cx="277" cy="38"/>
                    <a:chOff x="921" y="2635"/>
                    <a:chExt cx="277" cy="38"/>
                  </a:xfrm>
                </p:grpSpPr>
                <p:sp>
                  <p:nvSpPr>
                    <p:cNvPr id="107" name="Freeform 9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8" name="Freeform 99"/>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9" name="Rectangle 10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grpSp>
            </p:grpSp>
          </p:grpSp>
          <p:sp>
            <p:nvSpPr>
              <p:cNvPr id="122" name="Text Box 70"/>
              <p:cNvSpPr txBox="1">
                <a:spLocks noChangeArrowheads="1"/>
              </p:cNvSpPr>
              <p:nvPr/>
            </p:nvSpPr>
            <p:spPr bwMode="auto">
              <a:xfrm>
                <a:off x="489306" y="4041575"/>
                <a:ext cx="646331"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1846" kern="0" dirty="0">
                    <a:solidFill>
                      <a:srgbClr val="000000"/>
                    </a:solidFill>
                    <a:latin typeface="Calibri" panose="020F0502020204030204" pitchFamily="34" charset="0"/>
                    <a:ea typeface="华文楷体" panose="02010600040101010101" pitchFamily="2" charset="-122"/>
                  </a:rPr>
                  <a:t>Alice</a:t>
                </a:r>
              </a:p>
            </p:txBody>
          </p:sp>
        </p:grpSp>
        <p:grpSp>
          <p:nvGrpSpPr>
            <p:cNvPr id="124" name="组合 123"/>
            <p:cNvGrpSpPr/>
            <p:nvPr/>
          </p:nvGrpSpPr>
          <p:grpSpPr>
            <a:xfrm>
              <a:off x="8390587" y="5327609"/>
              <a:ext cx="562975" cy="878001"/>
              <a:chOff x="554709" y="4040196"/>
              <a:chExt cx="562975" cy="878001"/>
            </a:xfrm>
          </p:grpSpPr>
          <p:grpSp>
            <p:nvGrpSpPr>
              <p:cNvPr id="125" name="Group 74"/>
              <p:cNvGrpSpPr>
                <a:grpSpLocks/>
              </p:cNvGrpSpPr>
              <p:nvPr/>
            </p:nvGrpSpPr>
            <p:grpSpPr bwMode="auto">
              <a:xfrm>
                <a:off x="554709" y="4345231"/>
                <a:ext cx="530469" cy="572966"/>
                <a:chOff x="921" y="2412"/>
                <a:chExt cx="284" cy="265"/>
              </a:xfrm>
            </p:grpSpPr>
            <p:grpSp>
              <p:nvGrpSpPr>
                <p:cNvPr id="127" name="Group 75"/>
                <p:cNvGrpSpPr>
                  <a:grpSpLocks/>
                </p:cNvGrpSpPr>
                <p:nvPr/>
              </p:nvGrpSpPr>
              <p:grpSpPr bwMode="auto">
                <a:xfrm>
                  <a:off x="928" y="2417"/>
                  <a:ext cx="277" cy="260"/>
                  <a:chOff x="928" y="2417"/>
                  <a:chExt cx="277" cy="260"/>
                </a:xfrm>
              </p:grpSpPr>
              <p:sp>
                <p:nvSpPr>
                  <p:cNvPr id="141" name="Freeform 7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2" name="Freeform 77"/>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3" name="Freeform 7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4" name="Freeform 79"/>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5" name="Rectangle 8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6" name="Rectangle 8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7" name="Rectangle 8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8" name="Line 83"/>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sz="1662" b="1" kern="0">
                      <a:solidFill>
                        <a:srgbClr val="000099"/>
                      </a:solidFill>
                      <a:ea typeface="黑体" pitchFamily="2" charset="-122"/>
                    </a:endParaRPr>
                  </a:p>
                </p:txBody>
              </p:sp>
              <p:grpSp>
                <p:nvGrpSpPr>
                  <p:cNvPr id="149" name="Group 84"/>
                  <p:cNvGrpSpPr>
                    <a:grpSpLocks/>
                  </p:cNvGrpSpPr>
                  <p:nvPr/>
                </p:nvGrpSpPr>
                <p:grpSpPr bwMode="auto">
                  <a:xfrm>
                    <a:off x="928" y="2639"/>
                    <a:ext cx="277" cy="38"/>
                    <a:chOff x="928" y="2639"/>
                    <a:chExt cx="277" cy="38"/>
                  </a:xfrm>
                </p:grpSpPr>
                <p:sp>
                  <p:nvSpPr>
                    <p:cNvPr id="150" name="Freeform 8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51" name="Freeform 86"/>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52" name="Rectangle 8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grpSp>
            </p:grpSp>
            <p:grpSp>
              <p:nvGrpSpPr>
                <p:cNvPr id="128" name="Group 88"/>
                <p:cNvGrpSpPr>
                  <a:grpSpLocks/>
                </p:cNvGrpSpPr>
                <p:nvPr/>
              </p:nvGrpSpPr>
              <p:grpSpPr bwMode="auto">
                <a:xfrm>
                  <a:off x="921" y="2412"/>
                  <a:ext cx="277" cy="261"/>
                  <a:chOff x="921" y="2412"/>
                  <a:chExt cx="277" cy="261"/>
                </a:xfrm>
              </p:grpSpPr>
              <p:sp>
                <p:nvSpPr>
                  <p:cNvPr id="129" name="Freeform 8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0" name="Freeform 90"/>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1" name="Freeform 9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2" name="Freeform 92"/>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3" name="Rectangle 9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4" name="Rectangle 9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5" name="Rectangle 9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6" name="Line 96"/>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sz="1662" b="1" kern="0">
                      <a:solidFill>
                        <a:srgbClr val="000099"/>
                      </a:solidFill>
                      <a:ea typeface="黑体" pitchFamily="2" charset="-122"/>
                    </a:endParaRPr>
                  </a:p>
                </p:txBody>
              </p:sp>
              <p:grpSp>
                <p:nvGrpSpPr>
                  <p:cNvPr id="137" name="Group 97"/>
                  <p:cNvGrpSpPr>
                    <a:grpSpLocks/>
                  </p:cNvGrpSpPr>
                  <p:nvPr/>
                </p:nvGrpSpPr>
                <p:grpSpPr bwMode="auto">
                  <a:xfrm>
                    <a:off x="921" y="2635"/>
                    <a:ext cx="277" cy="38"/>
                    <a:chOff x="921" y="2635"/>
                    <a:chExt cx="277" cy="38"/>
                  </a:xfrm>
                </p:grpSpPr>
                <p:sp>
                  <p:nvSpPr>
                    <p:cNvPr id="138" name="Freeform 9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9" name="Freeform 99"/>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0" name="Rectangle 10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grpSp>
            </p:grpSp>
          </p:grpSp>
          <p:sp>
            <p:nvSpPr>
              <p:cNvPr id="126" name="Text Box 70"/>
              <p:cNvSpPr txBox="1">
                <a:spLocks noChangeArrowheads="1"/>
              </p:cNvSpPr>
              <p:nvPr/>
            </p:nvSpPr>
            <p:spPr bwMode="auto">
              <a:xfrm>
                <a:off x="554709" y="4040196"/>
                <a:ext cx="562975"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1846" kern="0" dirty="0">
                    <a:solidFill>
                      <a:srgbClr val="000000"/>
                    </a:solidFill>
                    <a:latin typeface="Calibri" panose="020F0502020204030204" pitchFamily="34" charset="0"/>
                    <a:ea typeface="华文楷体" panose="02010600040101010101" pitchFamily="2" charset="-122"/>
                  </a:rPr>
                  <a:t>Bob</a:t>
                </a:r>
              </a:p>
            </p:txBody>
          </p:sp>
        </p:grpSp>
        <p:sp>
          <p:nvSpPr>
            <p:cNvPr id="169" name="AutoShape 12"/>
            <p:cNvSpPr>
              <a:spLocks noChangeArrowheads="1"/>
            </p:cNvSpPr>
            <p:nvPr/>
          </p:nvSpPr>
          <p:spPr bwMode="auto">
            <a:xfrm>
              <a:off x="447687" y="5874507"/>
              <a:ext cx="633046" cy="703385"/>
            </a:xfrm>
            <a:prstGeom prst="foldedCorner">
              <a:avLst>
                <a:gd name="adj" fmla="val 12500"/>
              </a:avLst>
            </a:prstGeom>
            <a:solidFill>
              <a:schemeClr val="accent6">
                <a:lumMod val="20000"/>
                <a:lumOff val="80000"/>
              </a:schemeClr>
            </a:solidFill>
            <a:ln w="9525">
              <a:solidFill>
                <a:schemeClr val="bg1">
                  <a:lumMod val="50000"/>
                </a:schemeClr>
              </a:solidFill>
              <a:round/>
              <a:headEnd/>
              <a:tailEnd/>
            </a:ln>
            <a:effectLst/>
            <a:extLst/>
          </p:spPr>
          <p:txBody>
            <a:bodyPr wrap="none" anchor="ctr"/>
            <a:lstStyle/>
            <a:p>
              <a:pPr algn="ctr">
                <a:defRPr/>
              </a:pPr>
              <a:r>
                <a:rPr kumimoji="1" lang="zh-CN" altLang="en-US" sz="1846" kern="0" dirty="0">
                  <a:solidFill>
                    <a:srgbClr val="000000"/>
                  </a:solidFill>
                  <a:latin typeface="Calibri" panose="020F0502020204030204" pitchFamily="34" charset="0"/>
                  <a:ea typeface="华文楷体" panose="02010600040101010101" pitchFamily="2" charset="-122"/>
                </a:rPr>
                <a:t>明文</a:t>
              </a:r>
            </a:p>
          </p:txBody>
        </p:sp>
        <p:sp>
          <p:nvSpPr>
            <p:cNvPr id="170" name="AutoShape 17"/>
            <p:cNvSpPr>
              <a:spLocks noChangeArrowheads="1"/>
            </p:cNvSpPr>
            <p:nvPr/>
          </p:nvSpPr>
          <p:spPr bwMode="auto">
            <a:xfrm>
              <a:off x="2782563" y="5855562"/>
              <a:ext cx="633046" cy="722330"/>
            </a:xfrm>
            <a:prstGeom prst="foldedCorner">
              <a:avLst>
                <a:gd name="adj" fmla="val 12500"/>
              </a:avLst>
            </a:prstGeom>
            <a:solidFill>
              <a:srgbClr val="000000"/>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1846" kern="0">
                  <a:solidFill>
                    <a:srgbClr val="FFFFFF"/>
                  </a:solidFill>
                  <a:latin typeface="Calibri" panose="020F0502020204030204" pitchFamily="34" charset="0"/>
                  <a:ea typeface="华文楷体" panose="02010600040101010101" pitchFamily="2" charset="-122"/>
                </a:rPr>
                <a:t>密文</a:t>
              </a:r>
            </a:p>
          </p:txBody>
        </p:sp>
        <p:sp>
          <p:nvSpPr>
            <p:cNvPr id="173" name="Line 52"/>
            <p:cNvSpPr>
              <a:spLocks noChangeShapeType="1"/>
            </p:cNvSpPr>
            <p:nvPr/>
          </p:nvSpPr>
          <p:spPr bwMode="auto">
            <a:xfrm>
              <a:off x="1079633" y="6193223"/>
              <a:ext cx="294084" cy="0"/>
            </a:xfrm>
            <a:prstGeom prst="line">
              <a:avLst/>
            </a:prstGeom>
            <a:noFill/>
            <a:ln w="31750">
              <a:solidFill>
                <a:schemeClr val="tx1">
                  <a:lumMod val="75000"/>
                  <a:lumOff val="25000"/>
                </a:schemeClr>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sp>
          <p:nvSpPr>
            <p:cNvPr id="174" name="Freeform 72"/>
            <p:cNvSpPr>
              <a:spLocks/>
            </p:cNvSpPr>
            <p:nvPr/>
          </p:nvSpPr>
          <p:spPr bwMode="auto">
            <a:xfrm flipH="1" flipV="1">
              <a:off x="1799250" y="5353076"/>
              <a:ext cx="73269" cy="388327"/>
            </a:xfrm>
            <a:custGeom>
              <a:avLst/>
              <a:gdLst>
                <a:gd name="T0" fmla="*/ 0 w 1"/>
                <a:gd name="T1" fmla="*/ 314 h 314"/>
                <a:gd name="T2" fmla="*/ 0 w 1"/>
                <a:gd name="T3" fmla="*/ 0 h 314"/>
              </a:gdLst>
              <a:ahLst/>
              <a:cxnLst>
                <a:cxn ang="0">
                  <a:pos x="T0" y="T1"/>
                </a:cxn>
                <a:cxn ang="0">
                  <a:pos x="T2" y="T3"/>
                </a:cxn>
              </a:cxnLst>
              <a:rect l="0" t="0" r="r" b="b"/>
              <a:pathLst>
                <a:path w="1" h="314">
                  <a:moveTo>
                    <a:pt x="0" y="314"/>
                  </a:moveTo>
                  <a:lnTo>
                    <a:pt x="0" y="0"/>
                  </a:lnTo>
                </a:path>
              </a:pathLst>
            </a:custGeom>
            <a:noFill/>
            <a:ln w="38100" cmpd="sng">
              <a:solidFill>
                <a:srgbClr val="C00000"/>
              </a:solidFill>
              <a:round/>
              <a:headEnd type="none" w="sm"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grpSp>
          <p:nvGrpSpPr>
            <p:cNvPr id="176" name="组合 175"/>
            <p:cNvGrpSpPr/>
            <p:nvPr/>
          </p:nvGrpSpPr>
          <p:grpSpPr>
            <a:xfrm>
              <a:off x="1541983" y="4671475"/>
              <a:ext cx="1420833" cy="684654"/>
              <a:chOff x="1867505" y="3503589"/>
              <a:chExt cx="1420833" cy="684654"/>
            </a:xfrm>
          </p:grpSpPr>
          <p:sp>
            <p:nvSpPr>
              <p:cNvPr id="171" name="Text Box 70"/>
              <p:cNvSpPr txBox="1">
                <a:spLocks noChangeArrowheads="1"/>
              </p:cNvSpPr>
              <p:nvPr/>
            </p:nvSpPr>
            <p:spPr bwMode="auto">
              <a:xfrm>
                <a:off x="2077750" y="373378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1600" kern="0" dirty="0">
                    <a:solidFill>
                      <a:schemeClr val="accent5">
                        <a:lumMod val="50000"/>
                      </a:schemeClr>
                    </a:solidFill>
                    <a:latin typeface="Calibri" panose="020F0502020204030204" pitchFamily="34" charset="0"/>
                    <a:ea typeface="华文楷体" panose="02010600040101010101" pitchFamily="2" charset="-122"/>
                  </a:rPr>
                  <a:t>Bob</a:t>
                </a:r>
                <a:r>
                  <a:rPr kumimoji="1" lang="zh-CN" altLang="en-US" sz="1600" kern="0" dirty="0">
                    <a:solidFill>
                      <a:schemeClr val="accent5">
                        <a:lumMod val="50000"/>
                      </a:schemeClr>
                    </a:solidFill>
                    <a:latin typeface="Calibri" panose="020F0502020204030204" pitchFamily="34" charset="0"/>
                    <a:ea typeface="华文楷体" panose="02010600040101010101" pitchFamily="2" charset="-122"/>
                  </a:rPr>
                  <a:t>公钥</a:t>
                </a:r>
                <a:r>
                  <a:rPr kumimoji="1" lang="en-US" altLang="zh-CN" sz="1600" i="1" kern="0" dirty="0">
                    <a:solidFill>
                      <a:schemeClr val="accent5">
                        <a:lumMod val="50000"/>
                      </a:schemeClr>
                    </a:solidFill>
                    <a:latin typeface="Calibri" panose="020F0502020204030204" pitchFamily="34" charset="0"/>
                    <a:ea typeface="华文楷体" panose="02010600040101010101" pitchFamily="2" charset="-122"/>
                  </a:rPr>
                  <a:t>PK</a:t>
                </a:r>
                <a:r>
                  <a:rPr kumimoji="1" lang="en-US" altLang="zh-CN" sz="1600" i="1" kern="0" baseline="-25000" dirty="0">
                    <a:solidFill>
                      <a:schemeClr val="accent5">
                        <a:lumMod val="50000"/>
                      </a:schemeClr>
                    </a:solidFill>
                    <a:latin typeface="Calibri" panose="020F0502020204030204" pitchFamily="34" charset="0"/>
                    <a:ea typeface="华文楷体" panose="02010600040101010101" pitchFamily="2" charset="-122"/>
                  </a:rPr>
                  <a:t>B</a:t>
                </a:r>
                <a:endParaRPr kumimoji="1" lang="en-US" altLang="zh-CN" sz="1600" i="1" kern="0" dirty="0">
                  <a:solidFill>
                    <a:schemeClr val="accent5">
                      <a:lumMod val="50000"/>
                    </a:schemeClr>
                  </a:solidFill>
                  <a:latin typeface="Calibri" panose="020F0502020204030204" pitchFamily="34" charset="0"/>
                  <a:ea typeface="华文楷体" panose="02010600040101010101" pitchFamily="2" charset="-122"/>
                </a:endParaRPr>
              </a:p>
            </p:txBody>
          </p:sp>
          <p:pic>
            <p:nvPicPr>
              <p:cNvPr id="175" name="Picture 13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1704586" y="3666508"/>
                <a:ext cx="684654" cy="358815"/>
              </a:xfrm>
              <a:prstGeom prst="rect">
                <a:avLst/>
              </a:prstGeom>
              <a:noFill/>
              <a:ln>
                <a:noFill/>
              </a:ln>
              <a:effectLst/>
              <a:extLst/>
            </p:spPr>
          </p:pic>
        </p:grpSp>
        <p:sp>
          <p:nvSpPr>
            <p:cNvPr id="177" name="Line 52"/>
            <p:cNvSpPr>
              <a:spLocks noChangeShapeType="1"/>
            </p:cNvSpPr>
            <p:nvPr/>
          </p:nvSpPr>
          <p:spPr bwMode="auto">
            <a:xfrm>
              <a:off x="2447381" y="6190294"/>
              <a:ext cx="384005" cy="0"/>
            </a:xfrm>
            <a:prstGeom prst="line">
              <a:avLst/>
            </a:prstGeom>
            <a:noFill/>
            <a:ln w="31750">
              <a:solidFill>
                <a:schemeClr val="tx1">
                  <a:lumMod val="75000"/>
                  <a:lumOff val="25000"/>
                </a:schemeClr>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sp>
          <p:nvSpPr>
            <p:cNvPr id="178" name="AutoShape 17"/>
            <p:cNvSpPr>
              <a:spLocks noChangeArrowheads="1"/>
            </p:cNvSpPr>
            <p:nvPr/>
          </p:nvSpPr>
          <p:spPr bwMode="auto">
            <a:xfrm>
              <a:off x="5629782" y="5825000"/>
              <a:ext cx="633046" cy="722330"/>
            </a:xfrm>
            <a:prstGeom prst="foldedCorner">
              <a:avLst>
                <a:gd name="adj" fmla="val 12500"/>
              </a:avLst>
            </a:prstGeom>
            <a:solidFill>
              <a:srgbClr val="000000"/>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1846" kern="0" dirty="0">
                  <a:solidFill>
                    <a:srgbClr val="FFFFFF"/>
                  </a:solidFill>
                  <a:latin typeface="Calibri" panose="020F0502020204030204" pitchFamily="34" charset="0"/>
                  <a:ea typeface="华文楷体" panose="02010600040101010101" pitchFamily="2" charset="-122"/>
                </a:rPr>
                <a:t>密文</a:t>
              </a:r>
            </a:p>
          </p:txBody>
        </p:sp>
        <p:sp>
          <p:nvSpPr>
            <p:cNvPr id="179" name="Line 52"/>
            <p:cNvSpPr>
              <a:spLocks noChangeShapeType="1"/>
            </p:cNvSpPr>
            <p:nvPr/>
          </p:nvSpPr>
          <p:spPr bwMode="auto">
            <a:xfrm>
              <a:off x="6262828" y="6186165"/>
              <a:ext cx="384005" cy="0"/>
            </a:xfrm>
            <a:prstGeom prst="line">
              <a:avLst/>
            </a:prstGeom>
            <a:noFill/>
            <a:ln w="31750">
              <a:solidFill>
                <a:schemeClr val="tx1">
                  <a:lumMod val="75000"/>
                  <a:lumOff val="25000"/>
                </a:schemeClr>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sp>
          <p:nvSpPr>
            <p:cNvPr id="180" name="Freeform 72"/>
            <p:cNvSpPr>
              <a:spLocks/>
            </p:cNvSpPr>
            <p:nvPr/>
          </p:nvSpPr>
          <p:spPr bwMode="auto">
            <a:xfrm flipH="1" flipV="1">
              <a:off x="7067004" y="5374375"/>
              <a:ext cx="73269" cy="388327"/>
            </a:xfrm>
            <a:custGeom>
              <a:avLst/>
              <a:gdLst>
                <a:gd name="T0" fmla="*/ 0 w 1"/>
                <a:gd name="T1" fmla="*/ 314 h 314"/>
                <a:gd name="T2" fmla="*/ 0 w 1"/>
                <a:gd name="T3" fmla="*/ 0 h 314"/>
              </a:gdLst>
              <a:ahLst/>
              <a:cxnLst>
                <a:cxn ang="0">
                  <a:pos x="T0" y="T1"/>
                </a:cxn>
                <a:cxn ang="0">
                  <a:pos x="T2" y="T3"/>
                </a:cxn>
              </a:cxnLst>
              <a:rect l="0" t="0" r="r" b="b"/>
              <a:pathLst>
                <a:path w="1" h="314">
                  <a:moveTo>
                    <a:pt x="0" y="314"/>
                  </a:moveTo>
                  <a:lnTo>
                    <a:pt x="0" y="0"/>
                  </a:lnTo>
                </a:path>
              </a:pathLst>
            </a:custGeom>
            <a:noFill/>
            <a:ln w="38100" cmpd="sng">
              <a:solidFill>
                <a:srgbClr val="C00000"/>
              </a:solidFill>
              <a:round/>
              <a:headEnd type="none" w="sm"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grpSp>
          <p:nvGrpSpPr>
            <p:cNvPr id="5" name="组合 4"/>
            <p:cNvGrpSpPr/>
            <p:nvPr/>
          </p:nvGrpSpPr>
          <p:grpSpPr>
            <a:xfrm>
              <a:off x="6775510" y="4655371"/>
              <a:ext cx="1585507" cy="747516"/>
              <a:chOff x="6775510" y="4655371"/>
              <a:chExt cx="1585507" cy="747516"/>
            </a:xfrm>
          </p:grpSpPr>
          <p:pic>
            <p:nvPicPr>
              <p:cNvPr id="90" name="Picture 7" descr="key 的图像结果"/>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6766515" y="4664366"/>
                <a:ext cx="747516" cy="729526"/>
              </a:xfrm>
              <a:prstGeom prst="rect">
                <a:avLst/>
              </a:prstGeom>
              <a:noFill/>
              <a:extLst>
                <a:ext uri="{909E8E84-426E-40DD-AFC4-6F175D3DCCD1}">
                  <a14:hiddenFill xmlns:a14="http://schemas.microsoft.com/office/drawing/2010/main">
                    <a:solidFill>
                      <a:srgbClr val="FFFFFF"/>
                    </a:solidFill>
                  </a14:hiddenFill>
                </a:ext>
              </a:extLst>
            </p:spPr>
          </p:pic>
          <p:sp>
            <p:nvSpPr>
              <p:cNvPr id="182" name="Text Box 70"/>
              <p:cNvSpPr txBox="1">
                <a:spLocks noChangeArrowheads="1"/>
              </p:cNvSpPr>
              <p:nvPr/>
            </p:nvSpPr>
            <p:spPr bwMode="auto">
              <a:xfrm>
                <a:off x="7163253" y="4901667"/>
                <a:ext cx="11977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1600" kern="0" dirty="0">
                    <a:solidFill>
                      <a:schemeClr val="accent5">
                        <a:lumMod val="50000"/>
                      </a:schemeClr>
                    </a:solidFill>
                    <a:latin typeface="Calibri" panose="020F0502020204030204" pitchFamily="34" charset="0"/>
                    <a:ea typeface="华文楷体" panose="02010600040101010101" pitchFamily="2" charset="-122"/>
                  </a:rPr>
                  <a:t>Bob</a:t>
                </a:r>
                <a:r>
                  <a:rPr kumimoji="1" lang="zh-CN" altLang="en-US" sz="1600" kern="0" dirty="0">
                    <a:solidFill>
                      <a:schemeClr val="accent5">
                        <a:lumMod val="50000"/>
                      </a:schemeClr>
                    </a:solidFill>
                    <a:latin typeface="Calibri" panose="020F0502020204030204" pitchFamily="34" charset="0"/>
                    <a:ea typeface="华文楷体" panose="02010600040101010101" pitchFamily="2" charset="-122"/>
                  </a:rPr>
                  <a:t>私钥</a:t>
                </a:r>
                <a:r>
                  <a:rPr kumimoji="1" lang="en-US" altLang="zh-CN" sz="1600" i="1" kern="0" dirty="0">
                    <a:solidFill>
                      <a:schemeClr val="accent5">
                        <a:lumMod val="50000"/>
                      </a:schemeClr>
                    </a:solidFill>
                    <a:latin typeface="Calibri" panose="020F0502020204030204" pitchFamily="34" charset="0"/>
                    <a:ea typeface="华文楷体" panose="02010600040101010101" pitchFamily="2" charset="-122"/>
                  </a:rPr>
                  <a:t>SK</a:t>
                </a:r>
                <a:r>
                  <a:rPr kumimoji="1" lang="en-US" altLang="zh-CN" sz="1600" i="1" kern="0" baseline="-25000" dirty="0">
                    <a:solidFill>
                      <a:schemeClr val="accent5">
                        <a:lumMod val="50000"/>
                      </a:schemeClr>
                    </a:solidFill>
                    <a:latin typeface="Calibri" panose="020F0502020204030204" pitchFamily="34" charset="0"/>
                    <a:ea typeface="华文楷体" panose="02010600040101010101" pitchFamily="2" charset="-122"/>
                  </a:rPr>
                  <a:t>B</a:t>
                </a:r>
                <a:endParaRPr kumimoji="1" lang="en-US" altLang="zh-CN" sz="1600" i="1" kern="0" dirty="0">
                  <a:solidFill>
                    <a:schemeClr val="accent5">
                      <a:lumMod val="50000"/>
                    </a:schemeClr>
                  </a:solidFill>
                  <a:latin typeface="Calibri" panose="020F0502020204030204" pitchFamily="34" charset="0"/>
                  <a:ea typeface="华文楷体" panose="02010600040101010101" pitchFamily="2" charset="-122"/>
                </a:endParaRPr>
              </a:p>
            </p:txBody>
          </p:sp>
        </p:grpSp>
        <p:sp>
          <p:nvSpPr>
            <p:cNvPr id="184" name="Line 52"/>
            <p:cNvSpPr>
              <a:spLocks noChangeShapeType="1"/>
            </p:cNvSpPr>
            <p:nvPr/>
          </p:nvSpPr>
          <p:spPr bwMode="auto">
            <a:xfrm>
              <a:off x="7766697" y="6146589"/>
              <a:ext cx="294084" cy="0"/>
            </a:xfrm>
            <a:prstGeom prst="line">
              <a:avLst/>
            </a:prstGeom>
            <a:noFill/>
            <a:ln w="31750">
              <a:solidFill>
                <a:schemeClr val="tx1">
                  <a:lumMod val="75000"/>
                  <a:lumOff val="25000"/>
                </a:schemeClr>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sp>
          <p:nvSpPr>
            <p:cNvPr id="185" name="AutoShape 12"/>
            <p:cNvSpPr>
              <a:spLocks noChangeArrowheads="1"/>
            </p:cNvSpPr>
            <p:nvPr/>
          </p:nvSpPr>
          <p:spPr bwMode="auto">
            <a:xfrm>
              <a:off x="8019426" y="5883563"/>
              <a:ext cx="633046" cy="703385"/>
            </a:xfrm>
            <a:prstGeom prst="foldedCorner">
              <a:avLst>
                <a:gd name="adj" fmla="val 12500"/>
              </a:avLst>
            </a:prstGeom>
            <a:solidFill>
              <a:schemeClr val="accent6">
                <a:lumMod val="20000"/>
                <a:lumOff val="80000"/>
              </a:schemeClr>
            </a:solidFill>
            <a:ln w="9525">
              <a:solidFill>
                <a:schemeClr val="bg1">
                  <a:lumMod val="50000"/>
                </a:schemeClr>
              </a:solidFill>
              <a:round/>
              <a:headEnd/>
              <a:tailEnd/>
            </a:ln>
            <a:effectLst/>
            <a:extLst/>
          </p:spPr>
          <p:txBody>
            <a:bodyPr wrap="none" anchor="ctr"/>
            <a:lstStyle/>
            <a:p>
              <a:pPr algn="ctr">
                <a:defRPr/>
              </a:pPr>
              <a:r>
                <a:rPr kumimoji="1" lang="zh-CN" altLang="en-US" sz="1846" kern="0" dirty="0">
                  <a:solidFill>
                    <a:srgbClr val="000000"/>
                  </a:solidFill>
                  <a:latin typeface="Calibri" panose="020F0502020204030204" pitchFamily="34" charset="0"/>
                  <a:ea typeface="华文楷体" panose="02010600040101010101" pitchFamily="2" charset="-122"/>
                </a:rPr>
                <a:t>明文</a:t>
              </a:r>
            </a:p>
          </p:txBody>
        </p:sp>
        <p:sp>
          <p:nvSpPr>
            <p:cNvPr id="186" name="Line 18"/>
            <p:cNvSpPr>
              <a:spLocks noChangeShapeType="1"/>
            </p:cNvSpPr>
            <p:nvPr/>
          </p:nvSpPr>
          <p:spPr bwMode="auto">
            <a:xfrm flipV="1">
              <a:off x="3408156" y="6208259"/>
              <a:ext cx="2233474" cy="8468"/>
            </a:xfrm>
            <a:prstGeom prst="line">
              <a:avLst/>
            </a:prstGeom>
            <a:noFill/>
            <a:ln w="57150" cap="rnd">
              <a:solidFill>
                <a:schemeClr val="tx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spcBef>
                  <a:spcPct val="20000"/>
                </a:spcBef>
                <a:buClr>
                  <a:srgbClr val="000000"/>
                </a:buClr>
                <a:defRPr/>
              </a:pPr>
              <a:endParaRPr kumimoji="1" lang="zh-CN" altLang="en-US" sz="2215" b="1" kern="0">
                <a:solidFill>
                  <a:srgbClr val="FFFFFF"/>
                </a:solidFill>
                <a:ea typeface="华文楷体" panose="02010600040101010101" pitchFamily="2" charset="-122"/>
              </a:endParaRPr>
            </a:p>
          </p:txBody>
        </p:sp>
      </p:grpSp>
      <p:grpSp>
        <p:nvGrpSpPr>
          <p:cNvPr id="187" name="组合 186"/>
          <p:cNvGrpSpPr/>
          <p:nvPr/>
        </p:nvGrpSpPr>
        <p:grpSpPr>
          <a:xfrm>
            <a:off x="3062979" y="4878936"/>
            <a:ext cx="3712531" cy="400110"/>
            <a:chOff x="2674219" y="3204457"/>
            <a:chExt cx="4727052" cy="863761"/>
          </a:xfrm>
        </p:grpSpPr>
        <p:sp>
          <p:nvSpPr>
            <p:cNvPr id="188" name="TextBox 90"/>
            <p:cNvSpPr txBox="1"/>
            <p:nvPr/>
          </p:nvSpPr>
          <p:spPr>
            <a:xfrm>
              <a:off x="4071393" y="3204457"/>
              <a:ext cx="1541405" cy="863761"/>
            </a:xfrm>
            <a:prstGeom prst="rect">
              <a:avLst/>
            </a:prstGeom>
            <a:noFill/>
          </p:spPr>
          <p:txBody>
            <a:bodyPr wrap="none" rtlCol="0">
              <a:spAutoFit/>
            </a:bodyPr>
            <a:lstStyle/>
            <a:p>
              <a:pPr eaLnBrk="0" fontAlgn="base" hangingPunct="0">
                <a:spcBef>
                  <a:spcPct val="0"/>
                </a:spcBef>
                <a:spcAft>
                  <a:spcPct val="0"/>
                </a:spcAft>
              </a:pPr>
              <a:r>
                <a:rPr lang="zh-CN" altLang="en-US" sz="2000" b="1">
                  <a:solidFill>
                    <a:srgbClr val="CACAFF">
                      <a:lumMod val="50000"/>
                    </a:srgbClr>
                  </a:solidFill>
                  <a:latin typeface="华文楷体" panose="02010600040101010101" pitchFamily="2" charset="-122"/>
                  <a:ea typeface="华文楷体" panose="02010600040101010101" pitchFamily="2" charset="-122"/>
                </a:rPr>
                <a:t>不同密钥</a:t>
              </a:r>
              <a:endParaRPr lang="zh-CN" altLang="en-US" sz="2000" b="1" dirty="0">
                <a:solidFill>
                  <a:srgbClr val="CACAFF">
                    <a:lumMod val="50000"/>
                  </a:srgbClr>
                </a:solidFill>
                <a:latin typeface="华文楷体" panose="02010600040101010101" pitchFamily="2" charset="-122"/>
                <a:ea typeface="华文楷体" panose="02010600040101010101" pitchFamily="2" charset="-122"/>
              </a:endParaRPr>
            </a:p>
          </p:txBody>
        </p:sp>
        <p:sp>
          <p:nvSpPr>
            <p:cNvPr id="189" name="左箭头 188"/>
            <p:cNvSpPr/>
            <p:nvPr/>
          </p:nvSpPr>
          <p:spPr bwMode="auto">
            <a:xfrm>
              <a:off x="2674219" y="3443808"/>
              <a:ext cx="1342677" cy="417240"/>
            </a:xfrm>
            <a:prstGeom prst="leftArrow">
              <a:avLst>
                <a:gd name="adj1" fmla="val 50000"/>
                <a:gd name="adj2" fmla="val 7591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t" anchorCtr="0" compatLnSpc="1">
              <a:prstTxWarp prst="textNoShape">
                <a:avLst/>
              </a:prstTxWarp>
            </a:bodyPr>
            <a:lstStyle/>
            <a:p>
              <a:pPr eaLnBrk="0" fontAlgn="base" hangingPunct="0">
                <a:spcBef>
                  <a:spcPct val="0"/>
                </a:spcBef>
                <a:spcAft>
                  <a:spcPct val="0"/>
                </a:spcAft>
              </a:pPr>
              <a:endParaRPr lang="zh-CN" altLang="en-US" sz="1662">
                <a:solidFill>
                  <a:srgbClr val="CACAFF">
                    <a:lumMod val="50000"/>
                  </a:srgbClr>
                </a:solidFill>
              </a:endParaRPr>
            </a:p>
          </p:txBody>
        </p:sp>
        <p:sp>
          <p:nvSpPr>
            <p:cNvPr id="190" name="左箭头 189"/>
            <p:cNvSpPr/>
            <p:nvPr/>
          </p:nvSpPr>
          <p:spPr bwMode="auto">
            <a:xfrm flipH="1">
              <a:off x="6058594" y="3443808"/>
              <a:ext cx="1342677" cy="417240"/>
            </a:xfrm>
            <a:prstGeom prst="leftArrow">
              <a:avLst>
                <a:gd name="adj1" fmla="val 50000"/>
                <a:gd name="adj2" fmla="val 7591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t" anchorCtr="0" compatLnSpc="1">
              <a:prstTxWarp prst="textNoShape">
                <a:avLst/>
              </a:prstTxWarp>
            </a:bodyPr>
            <a:lstStyle/>
            <a:p>
              <a:pPr eaLnBrk="0" fontAlgn="base" hangingPunct="0">
                <a:spcBef>
                  <a:spcPct val="0"/>
                </a:spcBef>
                <a:spcAft>
                  <a:spcPct val="0"/>
                </a:spcAft>
              </a:pPr>
              <a:endParaRPr lang="zh-CN" altLang="en-US" sz="1662">
                <a:solidFill>
                  <a:srgbClr val="CACAFF">
                    <a:lumMod val="50000"/>
                  </a:srgbClr>
                </a:solidFill>
              </a:endParaRPr>
            </a:p>
          </p:txBody>
        </p:sp>
      </p:grpSp>
      <p:sp>
        <p:nvSpPr>
          <p:cNvPr id="92" name="内容占位符 2"/>
          <p:cNvSpPr>
            <a:spLocks noGrp="1" noRot="1" noChangeAspect="1" noMove="1" noResize="1" noEditPoints="1" noAdjustHandles="1" noChangeArrowheads="1" noChangeShapeType="1" noTextEdit="1"/>
          </p:cNvSpPr>
          <p:nvPr>
            <p:ph idx="1"/>
          </p:nvPr>
        </p:nvSpPr>
        <p:spPr>
          <a:xfrm>
            <a:off x="457200" y="1444977"/>
            <a:ext cx="8370711" cy="2655517"/>
          </a:xfrm>
          <a:blipFill rotWithShape="0">
            <a:blip r:embed="rId9" cstate="print"/>
            <a:stretch>
              <a:fillRect l="-73" b="-5963"/>
            </a:stretch>
          </a:blipFill>
        </p:spPr>
        <p:txBody>
          <a:bodyPr/>
          <a:lstStyle/>
          <a:p>
            <a:endParaRPr lang="en-US" altLang="zh-CN">
              <a:noFill/>
            </a:endParaRPr>
          </a:p>
          <a:p>
            <a:endParaRPr lang="en-US" altLang="zh-CN">
              <a:noFill/>
            </a:endParaRPr>
          </a:p>
          <a:p>
            <a:endParaRPr lang="en-US" altLang="zh-CN">
              <a:noFill/>
            </a:endParaRPr>
          </a:p>
          <a:p>
            <a:endParaRPr lang="en-US" altLang="zh-CN">
              <a:noFill/>
            </a:endParaRPr>
          </a:p>
          <a:p>
            <a:endParaRPr lang="en-US" altLang="zh-CN">
              <a:noFill/>
            </a:endParaRPr>
          </a:p>
          <a:p>
            <a:endParaRPr lang="zh-CN" altLang="en-US">
              <a:noFill/>
            </a:endParaRPr>
          </a:p>
        </p:txBody>
      </p:sp>
      <p:sp>
        <p:nvSpPr>
          <p:cNvPr id="9355" name="Rectangle 13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358" name="Rectangle 142"/>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94" name="组合 93"/>
          <p:cNvGrpSpPr/>
          <p:nvPr/>
        </p:nvGrpSpPr>
        <p:grpSpPr>
          <a:xfrm>
            <a:off x="1197026" y="3906987"/>
            <a:ext cx="4006736" cy="315884"/>
            <a:chOff x="897776" y="3940235"/>
            <a:chExt cx="4006736" cy="537129"/>
          </a:xfrm>
        </p:grpSpPr>
        <p:sp>
          <p:nvSpPr>
            <p:cNvPr id="93" name="TextBox 92"/>
            <p:cNvSpPr txBox="1"/>
            <p:nvPr/>
          </p:nvSpPr>
          <p:spPr>
            <a:xfrm>
              <a:off x="1014153" y="3940235"/>
              <a:ext cx="3773978" cy="369332"/>
            </a:xfrm>
            <a:prstGeom prst="rect">
              <a:avLst/>
            </a:prstGeom>
            <a:solidFill>
              <a:schemeClr val="bg1"/>
            </a:solidFill>
            <a:ln>
              <a:solidFill>
                <a:schemeClr val="bg1"/>
              </a:solidFill>
            </a:ln>
          </p:spPr>
          <p:txBody>
            <a:bodyPr wrap="square" rtlCol="0">
              <a:spAutoFit/>
            </a:bodyPr>
            <a:lstStyle/>
            <a:p>
              <a:endParaRPr lang="zh-CN" altLang="en-US"/>
            </a:p>
          </p:txBody>
        </p:sp>
        <p:pic>
          <p:nvPicPr>
            <p:cNvPr id="9356" name="Picture 140"/>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897776" y="4015048"/>
              <a:ext cx="4006736" cy="462316"/>
            </a:xfrm>
            <a:prstGeom prst="rect">
              <a:avLst/>
            </a:prstGeom>
            <a:noFill/>
          </p:spPr>
        </p:pic>
      </p:grpSp>
    </p:spTree>
    <p:custDataLst>
      <p:tags r:id="rId2"/>
    </p:custDataLst>
    <p:extLst>
      <p:ext uri="{BB962C8B-B14F-4D97-AF65-F5344CB8AC3E}">
        <p14:creationId xmlns:p14="http://schemas.microsoft.com/office/powerpoint/2010/main" val="296516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7"/>
                                        </p:tgtEl>
                                        <p:attrNameLst>
                                          <p:attrName>style.visibility</p:attrName>
                                        </p:attrNameLst>
                                      </p:cBhvr>
                                      <p:to>
                                        <p:strVal val="visible"/>
                                      </p:to>
                                    </p:set>
                                    <p:animEffect transition="in" filter="barn(inVertical)">
                                      <p:cBhvr>
                                        <p:cTn id="12" dur="500"/>
                                        <p:tgtEl>
                                          <p:spTgt spid="18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nodePh="1">
                                  <p:stCondLst>
                                    <p:cond delay="0"/>
                                  </p:stCondLst>
                                  <p:endCondLst>
                                    <p:cond evt="begin" delay="0">
                                      <p:tn val="15"/>
                                    </p:cond>
                                  </p:endCondLst>
                                  <p:childTnLst>
                                    <p:set>
                                      <p:cBhvr>
                                        <p:cTn id="16" dur="1" fill="hold">
                                          <p:stCondLst>
                                            <p:cond delay="0"/>
                                          </p:stCondLst>
                                        </p:cTn>
                                        <p:tgtEl>
                                          <p:spTgt spid="92">
                                            <p:txEl>
                                              <p:pRg st="0" end="0"/>
                                            </p:txEl>
                                          </p:spTgt>
                                        </p:tgtEl>
                                        <p:attrNameLst>
                                          <p:attrName>style.visibility</p:attrName>
                                        </p:attrNameLst>
                                      </p:cBhvr>
                                      <p:to>
                                        <p:strVal val="visible"/>
                                      </p:to>
                                    </p:set>
                                    <p:animEffect transition="in" filter="dissolve">
                                      <p:cBhvr>
                                        <p:cTn id="17" dur="500"/>
                                        <p:tgtEl>
                                          <p:spTgt spid="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公钥密码体制</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solidFill>
                  <a:srgbClr val="000000"/>
                </a:solidFill>
              </a:rPr>
              <a:pPr/>
              <a:t>26</a:t>
            </a:fld>
            <a:endParaRPr lang="zh-CN" altLang="en-US" dirty="0">
              <a:solidFill>
                <a:srgbClr val="000000"/>
              </a:solidFill>
            </a:endParaRPr>
          </a:p>
        </p:txBody>
      </p:sp>
      <p:grpSp>
        <p:nvGrpSpPr>
          <p:cNvPr id="9" name="组合 8"/>
          <p:cNvGrpSpPr/>
          <p:nvPr/>
        </p:nvGrpSpPr>
        <p:grpSpPr>
          <a:xfrm>
            <a:off x="87121" y="4655371"/>
            <a:ext cx="8866441" cy="2188774"/>
            <a:chOff x="87121" y="4655371"/>
            <a:chExt cx="8866441" cy="2188774"/>
          </a:xfrm>
        </p:grpSpPr>
        <p:sp>
          <p:nvSpPr>
            <p:cNvPr id="7" name="Rectangle 102"/>
            <p:cNvSpPr>
              <a:spLocks noChangeArrowheads="1"/>
            </p:cNvSpPr>
            <p:nvPr/>
          </p:nvSpPr>
          <p:spPr bwMode="auto">
            <a:xfrm>
              <a:off x="1373718" y="5762764"/>
              <a:ext cx="1056388" cy="660888"/>
            </a:xfrm>
            <a:prstGeom prst="rect">
              <a:avLst/>
            </a:prstGeom>
            <a:solidFill>
              <a:srgbClr val="990099"/>
            </a:solidFill>
            <a:ln w="12700" algn="ctr">
              <a:solidFill>
                <a:srgbClr val="000000"/>
              </a:solidFill>
              <a:miter lim="800000"/>
              <a:headEnd/>
              <a:tailEnd/>
            </a:ln>
            <a:effectLst/>
          </p:spPr>
          <p:txBody>
            <a:bodyPr wrap="none" anchor="ctr"/>
            <a:lstStyle/>
            <a:p>
              <a:pPr algn="ctr">
                <a:defRPr/>
              </a:pPr>
              <a:r>
                <a:rPr kumimoji="1" lang="en-US" altLang="zh-CN" sz="1846" i="1" kern="0" dirty="0">
                  <a:solidFill>
                    <a:srgbClr val="FFFFFF"/>
                  </a:solidFill>
                  <a:latin typeface="Calibri" panose="020F0502020204030204" pitchFamily="34" charset="0"/>
                  <a:ea typeface="华文楷体" panose="02010600040101010101" pitchFamily="2" charset="-122"/>
                </a:rPr>
                <a:t>E</a:t>
              </a:r>
              <a:r>
                <a:rPr kumimoji="1" lang="en-US" altLang="zh-CN" sz="1846" kern="0" dirty="0">
                  <a:solidFill>
                    <a:srgbClr val="FFFFFF"/>
                  </a:solidFill>
                  <a:latin typeface="Calibri" panose="020F0502020204030204" pitchFamily="34" charset="0"/>
                  <a:ea typeface="华文楷体" panose="02010600040101010101" pitchFamily="2" charset="-122"/>
                </a:rPr>
                <a:t> </a:t>
              </a:r>
              <a:r>
                <a:rPr kumimoji="1" lang="zh-CN" altLang="en-US" sz="1846" kern="0" dirty="0">
                  <a:solidFill>
                    <a:srgbClr val="FFFFFF"/>
                  </a:solidFill>
                  <a:latin typeface="Calibri" panose="020F0502020204030204" pitchFamily="34" charset="0"/>
                  <a:ea typeface="华文楷体" panose="02010600040101010101" pitchFamily="2" charset="-122"/>
                </a:rPr>
                <a:t>运算</a:t>
              </a:r>
            </a:p>
            <a:p>
              <a:pPr algn="ctr">
                <a:defRPr/>
              </a:pPr>
              <a:r>
                <a:rPr kumimoji="1" lang="zh-CN" altLang="en-US" sz="1846" kern="0" dirty="0">
                  <a:solidFill>
                    <a:srgbClr val="FFFFFF"/>
                  </a:solidFill>
                  <a:latin typeface="Calibri" panose="020F0502020204030204" pitchFamily="34" charset="0"/>
                  <a:ea typeface="华文楷体" panose="02010600040101010101" pitchFamily="2" charset="-122"/>
                </a:rPr>
                <a:t>加密算法</a:t>
              </a:r>
            </a:p>
          </p:txBody>
        </p:sp>
        <p:sp>
          <p:nvSpPr>
            <p:cNvPr id="8" name="Rectangle 103"/>
            <p:cNvSpPr>
              <a:spLocks noChangeArrowheads="1"/>
            </p:cNvSpPr>
            <p:nvPr/>
          </p:nvSpPr>
          <p:spPr bwMode="auto">
            <a:xfrm>
              <a:off x="6644242" y="5790587"/>
              <a:ext cx="1091466" cy="660888"/>
            </a:xfrm>
            <a:prstGeom prst="rect">
              <a:avLst/>
            </a:prstGeom>
            <a:solidFill>
              <a:srgbClr val="4B7000"/>
            </a:solidFill>
            <a:ln w="12700" algn="ctr">
              <a:solidFill>
                <a:srgbClr val="000000"/>
              </a:solidFill>
              <a:miter lim="800000"/>
              <a:headEnd/>
              <a:tailEnd/>
            </a:ln>
            <a:effectLst/>
          </p:spPr>
          <p:txBody>
            <a:bodyPr wrap="none" anchor="ctr"/>
            <a:lstStyle/>
            <a:p>
              <a:pPr algn="ctr">
                <a:defRPr/>
              </a:pPr>
              <a:r>
                <a:rPr kumimoji="1" lang="en-US" altLang="zh-CN" sz="1846" i="1" kern="0" dirty="0">
                  <a:solidFill>
                    <a:srgbClr val="FFFFFF"/>
                  </a:solidFill>
                  <a:latin typeface="Calibri" panose="020F0502020204030204" pitchFamily="34" charset="0"/>
                  <a:ea typeface="华文楷体" panose="02010600040101010101" pitchFamily="2" charset="-122"/>
                </a:rPr>
                <a:t>D </a:t>
              </a:r>
              <a:r>
                <a:rPr kumimoji="1" lang="zh-CN" altLang="en-US" sz="1846" kern="0" dirty="0">
                  <a:solidFill>
                    <a:srgbClr val="FFFFFF"/>
                  </a:solidFill>
                  <a:latin typeface="Calibri" panose="020F0502020204030204" pitchFamily="34" charset="0"/>
                  <a:ea typeface="华文楷体" panose="02010600040101010101" pitchFamily="2" charset="-122"/>
                </a:rPr>
                <a:t>运算</a:t>
              </a:r>
            </a:p>
            <a:p>
              <a:pPr algn="ctr">
                <a:defRPr/>
              </a:pPr>
              <a:r>
                <a:rPr kumimoji="1" lang="zh-CN" altLang="en-US" sz="1846" kern="0" dirty="0">
                  <a:solidFill>
                    <a:srgbClr val="FFFFFF"/>
                  </a:solidFill>
                  <a:latin typeface="Calibri" panose="020F0502020204030204" pitchFamily="34" charset="0"/>
                  <a:ea typeface="华文楷体" panose="02010600040101010101" pitchFamily="2" charset="-122"/>
                </a:rPr>
                <a:t>解密算法</a:t>
              </a:r>
            </a:p>
          </p:txBody>
        </p:sp>
        <p:grpSp>
          <p:nvGrpSpPr>
            <p:cNvPr id="12" name="组合 11"/>
            <p:cNvGrpSpPr/>
            <p:nvPr/>
          </p:nvGrpSpPr>
          <p:grpSpPr>
            <a:xfrm>
              <a:off x="3466153" y="5460822"/>
              <a:ext cx="2117481" cy="1383323"/>
              <a:chOff x="3281815" y="3352023"/>
              <a:chExt cx="2117481" cy="1383323"/>
            </a:xfrm>
          </p:grpSpPr>
          <p:graphicFrame>
            <p:nvGraphicFramePr>
              <p:cNvPr id="10" name="Object 73"/>
              <p:cNvGraphicFramePr>
                <a:graphicFrameLocks noChangeAspect="1"/>
              </p:cNvGraphicFramePr>
              <p:nvPr>
                <p:extLst/>
              </p:nvPr>
            </p:nvGraphicFramePr>
            <p:xfrm>
              <a:off x="3281815" y="3352023"/>
              <a:ext cx="2117481" cy="1383323"/>
            </p:xfrm>
            <a:graphic>
              <a:graphicData uri="http://schemas.openxmlformats.org/presentationml/2006/ole">
                <mc:AlternateContent xmlns:mc="http://schemas.openxmlformats.org/markup-compatibility/2006">
                  <mc:Choice xmlns:v="urn:schemas-microsoft-com:vml" Requires="v">
                    <p:oleObj spid="_x0000_s6154" name="VISIO" r:id="rId4" imgW="1687068" imgH="964692" progId="Visio.Drawing.11">
                      <p:embed/>
                    </p:oleObj>
                  </mc:Choice>
                  <mc:Fallback>
                    <p:oleObj name="VISIO" r:id="rId4" imgW="1687068" imgH="964692" progId="Visio.Drawing.11">
                      <p:embed/>
                      <p:pic>
                        <p:nvPicPr>
                          <p:cNvPr id="10" name="Object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1815" y="3352023"/>
                            <a:ext cx="2117481" cy="1383323"/>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 name="Text Box 131"/>
              <p:cNvSpPr txBox="1">
                <a:spLocks noChangeArrowheads="1"/>
              </p:cNvSpPr>
              <p:nvPr/>
            </p:nvSpPr>
            <p:spPr bwMode="auto">
              <a:xfrm>
                <a:off x="3812739" y="3653903"/>
                <a:ext cx="104067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215" kern="0" dirty="0">
                    <a:solidFill>
                      <a:srgbClr val="000099"/>
                    </a:solidFill>
                    <a:latin typeface="Calibri" panose="020F0502020204030204" pitchFamily="34" charset="0"/>
                    <a:ea typeface="华文楷体" panose="02010600040101010101" pitchFamily="2" charset="-122"/>
                  </a:rPr>
                  <a:t>互联网</a:t>
                </a:r>
              </a:p>
            </p:txBody>
          </p:sp>
        </p:grpSp>
        <p:grpSp>
          <p:nvGrpSpPr>
            <p:cNvPr id="123" name="组合 122"/>
            <p:cNvGrpSpPr/>
            <p:nvPr/>
          </p:nvGrpSpPr>
          <p:grpSpPr>
            <a:xfrm>
              <a:off x="87121" y="5149749"/>
              <a:ext cx="646331" cy="876622"/>
              <a:chOff x="489306" y="4041575"/>
              <a:chExt cx="646331" cy="876622"/>
            </a:xfrm>
          </p:grpSpPr>
          <p:grpSp>
            <p:nvGrpSpPr>
              <p:cNvPr id="95" name="Group 74"/>
              <p:cNvGrpSpPr>
                <a:grpSpLocks/>
              </p:cNvGrpSpPr>
              <p:nvPr/>
            </p:nvGrpSpPr>
            <p:grpSpPr bwMode="auto">
              <a:xfrm>
                <a:off x="554709" y="4345231"/>
                <a:ext cx="530469" cy="572966"/>
                <a:chOff x="921" y="2412"/>
                <a:chExt cx="284" cy="265"/>
              </a:xfrm>
            </p:grpSpPr>
            <p:grpSp>
              <p:nvGrpSpPr>
                <p:cNvPr id="96" name="Group 75"/>
                <p:cNvGrpSpPr>
                  <a:grpSpLocks/>
                </p:cNvGrpSpPr>
                <p:nvPr/>
              </p:nvGrpSpPr>
              <p:grpSpPr bwMode="auto">
                <a:xfrm>
                  <a:off x="928" y="2417"/>
                  <a:ext cx="277" cy="260"/>
                  <a:chOff x="928" y="2417"/>
                  <a:chExt cx="277" cy="260"/>
                </a:xfrm>
              </p:grpSpPr>
              <p:sp>
                <p:nvSpPr>
                  <p:cNvPr id="110" name="Freeform 7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11" name="Freeform 77"/>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12" name="Freeform 7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13" name="Freeform 79"/>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14" name="Rectangle 8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15" name="Rectangle 8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16" name="Rectangle 8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17" name="Line 83"/>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sz="1662" b="1" kern="0">
                      <a:solidFill>
                        <a:srgbClr val="000099"/>
                      </a:solidFill>
                      <a:ea typeface="黑体" pitchFamily="2" charset="-122"/>
                    </a:endParaRPr>
                  </a:p>
                </p:txBody>
              </p:sp>
              <p:grpSp>
                <p:nvGrpSpPr>
                  <p:cNvPr id="118" name="Group 84"/>
                  <p:cNvGrpSpPr>
                    <a:grpSpLocks/>
                  </p:cNvGrpSpPr>
                  <p:nvPr/>
                </p:nvGrpSpPr>
                <p:grpSpPr bwMode="auto">
                  <a:xfrm>
                    <a:off x="928" y="2639"/>
                    <a:ext cx="277" cy="38"/>
                    <a:chOff x="928" y="2639"/>
                    <a:chExt cx="277" cy="38"/>
                  </a:xfrm>
                </p:grpSpPr>
                <p:sp>
                  <p:nvSpPr>
                    <p:cNvPr id="119" name="Freeform 8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20" name="Freeform 86"/>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21" name="Rectangle 8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grpSp>
            </p:grpSp>
            <p:grpSp>
              <p:nvGrpSpPr>
                <p:cNvPr id="97" name="Group 88"/>
                <p:cNvGrpSpPr>
                  <a:grpSpLocks/>
                </p:cNvGrpSpPr>
                <p:nvPr/>
              </p:nvGrpSpPr>
              <p:grpSpPr bwMode="auto">
                <a:xfrm>
                  <a:off x="921" y="2412"/>
                  <a:ext cx="277" cy="261"/>
                  <a:chOff x="921" y="2412"/>
                  <a:chExt cx="277" cy="261"/>
                </a:xfrm>
              </p:grpSpPr>
              <p:sp>
                <p:nvSpPr>
                  <p:cNvPr id="98" name="Freeform 8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99" name="Freeform 90"/>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0" name="Freeform 9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1" name="Freeform 92"/>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2" name="Rectangle 9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3" name="Rectangle 9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4" name="Rectangle 9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5" name="Line 96"/>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sz="1662" b="1" kern="0">
                      <a:solidFill>
                        <a:srgbClr val="000099"/>
                      </a:solidFill>
                      <a:ea typeface="黑体" pitchFamily="2" charset="-122"/>
                    </a:endParaRPr>
                  </a:p>
                </p:txBody>
              </p:sp>
              <p:grpSp>
                <p:nvGrpSpPr>
                  <p:cNvPr id="106" name="Group 97"/>
                  <p:cNvGrpSpPr>
                    <a:grpSpLocks/>
                  </p:cNvGrpSpPr>
                  <p:nvPr/>
                </p:nvGrpSpPr>
                <p:grpSpPr bwMode="auto">
                  <a:xfrm>
                    <a:off x="921" y="2635"/>
                    <a:ext cx="277" cy="38"/>
                    <a:chOff x="921" y="2635"/>
                    <a:chExt cx="277" cy="38"/>
                  </a:xfrm>
                </p:grpSpPr>
                <p:sp>
                  <p:nvSpPr>
                    <p:cNvPr id="107" name="Freeform 9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8" name="Freeform 99"/>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09" name="Rectangle 10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grpSp>
            </p:grpSp>
          </p:grpSp>
          <p:sp>
            <p:nvSpPr>
              <p:cNvPr id="122" name="Text Box 70"/>
              <p:cNvSpPr txBox="1">
                <a:spLocks noChangeArrowheads="1"/>
              </p:cNvSpPr>
              <p:nvPr/>
            </p:nvSpPr>
            <p:spPr bwMode="auto">
              <a:xfrm>
                <a:off x="489306" y="4041575"/>
                <a:ext cx="646331"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1846" kern="0" dirty="0">
                    <a:solidFill>
                      <a:srgbClr val="000000"/>
                    </a:solidFill>
                    <a:latin typeface="Calibri" panose="020F0502020204030204" pitchFamily="34" charset="0"/>
                    <a:ea typeface="华文楷体" panose="02010600040101010101" pitchFamily="2" charset="-122"/>
                  </a:rPr>
                  <a:t>Alice</a:t>
                </a:r>
              </a:p>
            </p:txBody>
          </p:sp>
        </p:grpSp>
        <p:grpSp>
          <p:nvGrpSpPr>
            <p:cNvPr id="124" name="组合 123"/>
            <p:cNvGrpSpPr/>
            <p:nvPr/>
          </p:nvGrpSpPr>
          <p:grpSpPr>
            <a:xfrm>
              <a:off x="8390587" y="5327609"/>
              <a:ext cx="562975" cy="878001"/>
              <a:chOff x="554709" y="4040196"/>
              <a:chExt cx="562975" cy="878001"/>
            </a:xfrm>
          </p:grpSpPr>
          <p:grpSp>
            <p:nvGrpSpPr>
              <p:cNvPr id="125" name="Group 74"/>
              <p:cNvGrpSpPr>
                <a:grpSpLocks/>
              </p:cNvGrpSpPr>
              <p:nvPr/>
            </p:nvGrpSpPr>
            <p:grpSpPr bwMode="auto">
              <a:xfrm>
                <a:off x="554709" y="4345231"/>
                <a:ext cx="530469" cy="572966"/>
                <a:chOff x="921" y="2412"/>
                <a:chExt cx="284" cy="265"/>
              </a:xfrm>
            </p:grpSpPr>
            <p:grpSp>
              <p:nvGrpSpPr>
                <p:cNvPr id="127" name="Group 75"/>
                <p:cNvGrpSpPr>
                  <a:grpSpLocks/>
                </p:cNvGrpSpPr>
                <p:nvPr/>
              </p:nvGrpSpPr>
              <p:grpSpPr bwMode="auto">
                <a:xfrm>
                  <a:off x="928" y="2417"/>
                  <a:ext cx="277" cy="260"/>
                  <a:chOff x="928" y="2417"/>
                  <a:chExt cx="277" cy="260"/>
                </a:xfrm>
              </p:grpSpPr>
              <p:sp>
                <p:nvSpPr>
                  <p:cNvPr id="141" name="Freeform 7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2" name="Freeform 77"/>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3" name="Freeform 7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4" name="Freeform 79"/>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5" name="Rectangle 8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6" name="Rectangle 8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7" name="Rectangle 8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8" name="Line 83"/>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sz="1662" b="1" kern="0">
                      <a:solidFill>
                        <a:srgbClr val="000099"/>
                      </a:solidFill>
                      <a:ea typeface="黑体" pitchFamily="2" charset="-122"/>
                    </a:endParaRPr>
                  </a:p>
                </p:txBody>
              </p:sp>
              <p:grpSp>
                <p:nvGrpSpPr>
                  <p:cNvPr id="149" name="Group 84"/>
                  <p:cNvGrpSpPr>
                    <a:grpSpLocks/>
                  </p:cNvGrpSpPr>
                  <p:nvPr/>
                </p:nvGrpSpPr>
                <p:grpSpPr bwMode="auto">
                  <a:xfrm>
                    <a:off x="928" y="2639"/>
                    <a:ext cx="277" cy="38"/>
                    <a:chOff x="928" y="2639"/>
                    <a:chExt cx="277" cy="38"/>
                  </a:xfrm>
                </p:grpSpPr>
                <p:sp>
                  <p:nvSpPr>
                    <p:cNvPr id="150" name="Freeform 8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51" name="Freeform 86"/>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52" name="Rectangle 8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grpSp>
            </p:grpSp>
            <p:grpSp>
              <p:nvGrpSpPr>
                <p:cNvPr id="128" name="Group 88"/>
                <p:cNvGrpSpPr>
                  <a:grpSpLocks/>
                </p:cNvGrpSpPr>
                <p:nvPr/>
              </p:nvGrpSpPr>
              <p:grpSpPr bwMode="auto">
                <a:xfrm>
                  <a:off x="921" y="2412"/>
                  <a:ext cx="277" cy="261"/>
                  <a:chOff x="921" y="2412"/>
                  <a:chExt cx="277" cy="261"/>
                </a:xfrm>
              </p:grpSpPr>
              <p:sp>
                <p:nvSpPr>
                  <p:cNvPr id="129" name="Freeform 8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0" name="Freeform 90"/>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1" name="Freeform 9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2" name="Freeform 92"/>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3" name="Rectangle 9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4" name="Rectangle 9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5" name="Rectangle 9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6" name="Line 96"/>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sz="1662" b="1" kern="0">
                      <a:solidFill>
                        <a:srgbClr val="000099"/>
                      </a:solidFill>
                      <a:ea typeface="黑体" pitchFamily="2" charset="-122"/>
                    </a:endParaRPr>
                  </a:p>
                </p:txBody>
              </p:sp>
              <p:grpSp>
                <p:nvGrpSpPr>
                  <p:cNvPr id="137" name="Group 97"/>
                  <p:cNvGrpSpPr>
                    <a:grpSpLocks/>
                  </p:cNvGrpSpPr>
                  <p:nvPr/>
                </p:nvGrpSpPr>
                <p:grpSpPr bwMode="auto">
                  <a:xfrm>
                    <a:off x="921" y="2635"/>
                    <a:ext cx="277" cy="38"/>
                    <a:chOff x="921" y="2635"/>
                    <a:chExt cx="277" cy="38"/>
                  </a:xfrm>
                </p:grpSpPr>
                <p:sp>
                  <p:nvSpPr>
                    <p:cNvPr id="138" name="Freeform 9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39" name="Freeform 99"/>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140" name="Rectangle 10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grpSp>
            </p:grpSp>
          </p:grpSp>
          <p:sp>
            <p:nvSpPr>
              <p:cNvPr id="126" name="Text Box 70"/>
              <p:cNvSpPr txBox="1">
                <a:spLocks noChangeArrowheads="1"/>
              </p:cNvSpPr>
              <p:nvPr/>
            </p:nvSpPr>
            <p:spPr bwMode="auto">
              <a:xfrm>
                <a:off x="554709" y="4040196"/>
                <a:ext cx="562975"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1846" kern="0" dirty="0">
                    <a:solidFill>
                      <a:srgbClr val="000000"/>
                    </a:solidFill>
                    <a:latin typeface="Calibri" panose="020F0502020204030204" pitchFamily="34" charset="0"/>
                    <a:ea typeface="华文楷体" panose="02010600040101010101" pitchFamily="2" charset="-122"/>
                  </a:rPr>
                  <a:t>Bob</a:t>
                </a:r>
              </a:p>
            </p:txBody>
          </p:sp>
        </p:grpSp>
        <p:sp>
          <p:nvSpPr>
            <p:cNvPr id="169" name="AutoShape 12"/>
            <p:cNvSpPr>
              <a:spLocks noChangeArrowheads="1"/>
            </p:cNvSpPr>
            <p:nvPr/>
          </p:nvSpPr>
          <p:spPr bwMode="auto">
            <a:xfrm>
              <a:off x="447687" y="5874507"/>
              <a:ext cx="633046" cy="703385"/>
            </a:xfrm>
            <a:prstGeom prst="foldedCorner">
              <a:avLst>
                <a:gd name="adj" fmla="val 12500"/>
              </a:avLst>
            </a:prstGeom>
            <a:solidFill>
              <a:schemeClr val="accent6">
                <a:lumMod val="20000"/>
                <a:lumOff val="80000"/>
              </a:schemeClr>
            </a:solidFill>
            <a:ln w="9525">
              <a:solidFill>
                <a:schemeClr val="bg1">
                  <a:lumMod val="50000"/>
                </a:schemeClr>
              </a:solidFill>
              <a:round/>
              <a:headEnd/>
              <a:tailEnd/>
            </a:ln>
            <a:effectLst/>
            <a:extLst/>
          </p:spPr>
          <p:txBody>
            <a:bodyPr wrap="none" anchor="ctr"/>
            <a:lstStyle/>
            <a:p>
              <a:pPr algn="ctr">
                <a:defRPr/>
              </a:pPr>
              <a:r>
                <a:rPr kumimoji="1" lang="zh-CN" altLang="en-US" sz="1846" kern="0" dirty="0">
                  <a:solidFill>
                    <a:srgbClr val="000000"/>
                  </a:solidFill>
                  <a:latin typeface="Calibri" panose="020F0502020204030204" pitchFamily="34" charset="0"/>
                  <a:ea typeface="华文楷体" panose="02010600040101010101" pitchFamily="2" charset="-122"/>
                </a:rPr>
                <a:t>明文</a:t>
              </a:r>
            </a:p>
          </p:txBody>
        </p:sp>
        <p:sp>
          <p:nvSpPr>
            <p:cNvPr id="170" name="AutoShape 17"/>
            <p:cNvSpPr>
              <a:spLocks noChangeArrowheads="1"/>
            </p:cNvSpPr>
            <p:nvPr/>
          </p:nvSpPr>
          <p:spPr bwMode="auto">
            <a:xfrm>
              <a:off x="2782563" y="5855562"/>
              <a:ext cx="633046" cy="722330"/>
            </a:xfrm>
            <a:prstGeom prst="foldedCorner">
              <a:avLst>
                <a:gd name="adj" fmla="val 12500"/>
              </a:avLst>
            </a:prstGeom>
            <a:solidFill>
              <a:srgbClr val="000000"/>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1846" kern="0">
                  <a:solidFill>
                    <a:srgbClr val="FFFFFF"/>
                  </a:solidFill>
                  <a:latin typeface="Calibri" panose="020F0502020204030204" pitchFamily="34" charset="0"/>
                  <a:ea typeface="华文楷体" panose="02010600040101010101" pitchFamily="2" charset="-122"/>
                </a:rPr>
                <a:t>密文</a:t>
              </a:r>
            </a:p>
          </p:txBody>
        </p:sp>
        <p:sp>
          <p:nvSpPr>
            <p:cNvPr id="173" name="Line 52"/>
            <p:cNvSpPr>
              <a:spLocks noChangeShapeType="1"/>
            </p:cNvSpPr>
            <p:nvPr/>
          </p:nvSpPr>
          <p:spPr bwMode="auto">
            <a:xfrm>
              <a:off x="1079633" y="6193223"/>
              <a:ext cx="294084" cy="0"/>
            </a:xfrm>
            <a:prstGeom prst="line">
              <a:avLst/>
            </a:prstGeom>
            <a:noFill/>
            <a:ln w="31750">
              <a:solidFill>
                <a:schemeClr val="tx1">
                  <a:lumMod val="75000"/>
                  <a:lumOff val="25000"/>
                </a:schemeClr>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sp>
          <p:nvSpPr>
            <p:cNvPr id="174" name="Freeform 72"/>
            <p:cNvSpPr>
              <a:spLocks/>
            </p:cNvSpPr>
            <p:nvPr/>
          </p:nvSpPr>
          <p:spPr bwMode="auto">
            <a:xfrm flipH="1" flipV="1">
              <a:off x="1799250" y="5353076"/>
              <a:ext cx="73269" cy="388327"/>
            </a:xfrm>
            <a:custGeom>
              <a:avLst/>
              <a:gdLst>
                <a:gd name="T0" fmla="*/ 0 w 1"/>
                <a:gd name="T1" fmla="*/ 314 h 314"/>
                <a:gd name="T2" fmla="*/ 0 w 1"/>
                <a:gd name="T3" fmla="*/ 0 h 314"/>
              </a:gdLst>
              <a:ahLst/>
              <a:cxnLst>
                <a:cxn ang="0">
                  <a:pos x="T0" y="T1"/>
                </a:cxn>
                <a:cxn ang="0">
                  <a:pos x="T2" y="T3"/>
                </a:cxn>
              </a:cxnLst>
              <a:rect l="0" t="0" r="r" b="b"/>
              <a:pathLst>
                <a:path w="1" h="314">
                  <a:moveTo>
                    <a:pt x="0" y="314"/>
                  </a:moveTo>
                  <a:lnTo>
                    <a:pt x="0" y="0"/>
                  </a:lnTo>
                </a:path>
              </a:pathLst>
            </a:custGeom>
            <a:noFill/>
            <a:ln w="38100" cmpd="sng">
              <a:solidFill>
                <a:srgbClr val="C00000"/>
              </a:solidFill>
              <a:round/>
              <a:headEnd type="none" w="sm"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grpSp>
          <p:nvGrpSpPr>
            <p:cNvPr id="176" name="组合 175"/>
            <p:cNvGrpSpPr/>
            <p:nvPr/>
          </p:nvGrpSpPr>
          <p:grpSpPr>
            <a:xfrm>
              <a:off x="1541983" y="4671475"/>
              <a:ext cx="1420833" cy="684654"/>
              <a:chOff x="1867505" y="3503589"/>
              <a:chExt cx="1420833" cy="684654"/>
            </a:xfrm>
          </p:grpSpPr>
          <p:sp>
            <p:nvSpPr>
              <p:cNvPr id="171" name="Text Box 70"/>
              <p:cNvSpPr txBox="1">
                <a:spLocks noChangeArrowheads="1"/>
              </p:cNvSpPr>
              <p:nvPr/>
            </p:nvSpPr>
            <p:spPr bwMode="auto">
              <a:xfrm>
                <a:off x="2077750" y="373378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1600" kern="0" dirty="0">
                    <a:solidFill>
                      <a:schemeClr val="accent5">
                        <a:lumMod val="50000"/>
                      </a:schemeClr>
                    </a:solidFill>
                    <a:latin typeface="Calibri" panose="020F0502020204030204" pitchFamily="34" charset="0"/>
                    <a:ea typeface="华文楷体" panose="02010600040101010101" pitchFamily="2" charset="-122"/>
                  </a:rPr>
                  <a:t>Bob</a:t>
                </a:r>
                <a:r>
                  <a:rPr kumimoji="1" lang="zh-CN" altLang="en-US" sz="1600" kern="0" dirty="0">
                    <a:solidFill>
                      <a:schemeClr val="accent5">
                        <a:lumMod val="50000"/>
                      </a:schemeClr>
                    </a:solidFill>
                    <a:latin typeface="Calibri" panose="020F0502020204030204" pitchFamily="34" charset="0"/>
                    <a:ea typeface="华文楷体" panose="02010600040101010101" pitchFamily="2" charset="-122"/>
                  </a:rPr>
                  <a:t>公钥</a:t>
                </a:r>
                <a:r>
                  <a:rPr kumimoji="1" lang="en-US" altLang="zh-CN" sz="1600" i="1" kern="0" dirty="0">
                    <a:solidFill>
                      <a:schemeClr val="accent5">
                        <a:lumMod val="50000"/>
                      </a:schemeClr>
                    </a:solidFill>
                    <a:latin typeface="Calibri" panose="020F0502020204030204" pitchFamily="34" charset="0"/>
                    <a:ea typeface="华文楷体" panose="02010600040101010101" pitchFamily="2" charset="-122"/>
                  </a:rPr>
                  <a:t>PK</a:t>
                </a:r>
                <a:r>
                  <a:rPr kumimoji="1" lang="en-US" altLang="zh-CN" sz="1600" i="1" kern="0" baseline="-25000" dirty="0">
                    <a:solidFill>
                      <a:schemeClr val="accent5">
                        <a:lumMod val="50000"/>
                      </a:schemeClr>
                    </a:solidFill>
                    <a:latin typeface="Calibri" panose="020F0502020204030204" pitchFamily="34" charset="0"/>
                    <a:ea typeface="华文楷体" panose="02010600040101010101" pitchFamily="2" charset="-122"/>
                  </a:rPr>
                  <a:t>B</a:t>
                </a:r>
                <a:endParaRPr kumimoji="1" lang="en-US" altLang="zh-CN" sz="1600" i="1" kern="0" dirty="0">
                  <a:solidFill>
                    <a:schemeClr val="accent5">
                      <a:lumMod val="50000"/>
                    </a:schemeClr>
                  </a:solidFill>
                  <a:latin typeface="Calibri" panose="020F0502020204030204" pitchFamily="34" charset="0"/>
                  <a:ea typeface="华文楷体" panose="02010600040101010101" pitchFamily="2" charset="-122"/>
                </a:endParaRPr>
              </a:p>
            </p:txBody>
          </p:sp>
          <p:pic>
            <p:nvPicPr>
              <p:cNvPr id="175" name="Picture 13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1704586" y="3666508"/>
                <a:ext cx="684654" cy="358815"/>
              </a:xfrm>
              <a:prstGeom prst="rect">
                <a:avLst/>
              </a:prstGeom>
              <a:noFill/>
              <a:ln>
                <a:noFill/>
              </a:ln>
              <a:effectLst/>
              <a:extLst/>
            </p:spPr>
          </p:pic>
        </p:grpSp>
        <p:sp>
          <p:nvSpPr>
            <p:cNvPr id="177" name="Line 52"/>
            <p:cNvSpPr>
              <a:spLocks noChangeShapeType="1"/>
            </p:cNvSpPr>
            <p:nvPr/>
          </p:nvSpPr>
          <p:spPr bwMode="auto">
            <a:xfrm>
              <a:off x="2447381" y="6190294"/>
              <a:ext cx="384005" cy="0"/>
            </a:xfrm>
            <a:prstGeom prst="line">
              <a:avLst/>
            </a:prstGeom>
            <a:noFill/>
            <a:ln w="31750">
              <a:solidFill>
                <a:schemeClr val="tx1">
                  <a:lumMod val="75000"/>
                  <a:lumOff val="25000"/>
                </a:schemeClr>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sp>
          <p:nvSpPr>
            <p:cNvPr id="178" name="AutoShape 17"/>
            <p:cNvSpPr>
              <a:spLocks noChangeArrowheads="1"/>
            </p:cNvSpPr>
            <p:nvPr/>
          </p:nvSpPr>
          <p:spPr bwMode="auto">
            <a:xfrm>
              <a:off x="5629782" y="5825000"/>
              <a:ext cx="633046" cy="722330"/>
            </a:xfrm>
            <a:prstGeom prst="foldedCorner">
              <a:avLst>
                <a:gd name="adj" fmla="val 12500"/>
              </a:avLst>
            </a:prstGeom>
            <a:solidFill>
              <a:srgbClr val="000000"/>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1846" kern="0" dirty="0">
                  <a:solidFill>
                    <a:srgbClr val="FFFFFF"/>
                  </a:solidFill>
                  <a:latin typeface="Calibri" panose="020F0502020204030204" pitchFamily="34" charset="0"/>
                  <a:ea typeface="华文楷体" panose="02010600040101010101" pitchFamily="2" charset="-122"/>
                </a:rPr>
                <a:t>密文</a:t>
              </a:r>
            </a:p>
          </p:txBody>
        </p:sp>
        <p:sp>
          <p:nvSpPr>
            <p:cNvPr id="179" name="Line 52"/>
            <p:cNvSpPr>
              <a:spLocks noChangeShapeType="1"/>
            </p:cNvSpPr>
            <p:nvPr/>
          </p:nvSpPr>
          <p:spPr bwMode="auto">
            <a:xfrm>
              <a:off x="6262828" y="6186165"/>
              <a:ext cx="384005" cy="0"/>
            </a:xfrm>
            <a:prstGeom prst="line">
              <a:avLst/>
            </a:prstGeom>
            <a:noFill/>
            <a:ln w="31750">
              <a:solidFill>
                <a:schemeClr val="tx1">
                  <a:lumMod val="75000"/>
                  <a:lumOff val="25000"/>
                </a:schemeClr>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sp>
          <p:nvSpPr>
            <p:cNvPr id="180" name="Freeform 72"/>
            <p:cNvSpPr>
              <a:spLocks/>
            </p:cNvSpPr>
            <p:nvPr/>
          </p:nvSpPr>
          <p:spPr bwMode="auto">
            <a:xfrm flipH="1" flipV="1">
              <a:off x="7067004" y="5374375"/>
              <a:ext cx="73269" cy="388327"/>
            </a:xfrm>
            <a:custGeom>
              <a:avLst/>
              <a:gdLst>
                <a:gd name="T0" fmla="*/ 0 w 1"/>
                <a:gd name="T1" fmla="*/ 314 h 314"/>
                <a:gd name="T2" fmla="*/ 0 w 1"/>
                <a:gd name="T3" fmla="*/ 0 h 314"/>
              </a:gdLst>
              <a:ahLst/>
              <a:cxnLst>
                <a:cxn ang="0">
                  <a:pos x="T0" y="T1"/>
                </a:cxn>
                <a:cxn ang="0">
                  <a:pos x="T2" y="T3"/>
                </a:cxn>
              </a:cxnLst>
              <a:rect l="0" t="0" r="r" b="b"/>
              <a:pathLst>
                <a:path w="1" h="314">
                  <a:moveTo>
                    <a:pt x="0" y="314"/>
                  </a:moveTo>
                  <a:lnTo>
                    <a:pt x="0" y="0"/>
                  </a:lnTo>
                </a:path>
              </a:pathLst>
            </a:custGeom>
            <a:noFill/>
            <a:ln w="38100" cmpd="sng">
              <a:solidFill>
                <a:srgbClr val="C00000"/>
              </a:solidFill>
              <a:round/>
              <a:headEnd type="none" w="sm"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grpSp>
          <p:nvGrpSpPr>
            <p:cNvPr id="5" name="组合 4"/>
            <p:cNvGrpSpPr/>
            <p:nvPr/>
          </p:nvGrpSpPr>
          <p:grpSpPr>
            <a:xfrm>
              <a:off x="6775510" y="4655371"/>
              <a:ext cx="1585507" cy="747516"/>
              <a:chOff x="6775510" y="4655371"/>
              <a:chExt cx="1585507" cy="747516"/>
            </a:xfrm>
          </p:grpSpPr>
          <p:pic>
            <p:nvPicPr>
              <p:cNvPr id="90" name="Picture 7" descr="key 的图像结果"/>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6766515" y="4664366"/>
                <a:ext cx="747516" cy="729526"/>
              </a:xfrm>
              <a:prstGeom prst="rect">
                <a:avLst/>
              </a:prstGeom>
              <a:noFill/>
              <a:extLst>
                <a:ext uri="{909E8E84-426E-40DD-AFC4-6F175D3DCCD1}">
                  <a14:hiddenFill xmlns:a14="http://schemas.microsoft.com/office/drawing/2010/main">
                    <a:solidFill>
                      <a:srgbClr val="FFFFFF"/>
                    </a:solidFill>
                  </a14:hiddenFill>
                </a:ext>
              </a:extLst>
            </p:spPr>
          </p:pic>
          <p:sp>
            <p:nvSpPr>
              <p:cNvPr id="182" name="Text Box 70"/>
              <p:cNvSpPr txBox="1">
                <a:spLocks noChangeArrowheads="1"/>
              </p:cNvSpPr>
              <p:nvPr/>
            </p:nvSpPr>
            <p:spPr bwMode="auto">
              <a:xfrm>
                <a:off x="7163253" y="4901667"/>
                <a:ext cx="11977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1600" kern="0" dirty="0">
                    <a:solidFill>
                      <a:schemeClr val="accent5">
                        <a:lumMod val="50000"/>
                      </a:schemeClr>
                    </a:solidFill>
                    <a:latin typeface="Calibri" panose="020F0502020204030204" pitchFamily="34" charset="0"/>
                    <a:ea typeface="华文楷体" panose="02010600040101010101" pitchFamily="2" charset="-122"/>
                  </a:rPr>
                  <a:t>Bob</a:t>
                </a:r>
                <a:r>
                  <a:rPr kumimoji="1" lang="zh-CN" altLang="en-US" sz="1600" kern="0" dirty="0">
                    <a:solidFill>
                      <a:schemeClr val="accent5">
                        <a:lumMod val="50000"/>
                      </a:schemeClr>
                    </a:solidFill>
                    <a:latin typeface="Calibri" panose="020F0502020204030204" pitchFamily="34" charset="0"/>
                    <a:ea typeface="华文楷体" panose="02010600040101010101" pitchFamily="2" charset="-122"/>
                  </a:rPr>
                  <a:t>私钥</a:t>
                </a:r>
                <a:r>
                  <a:rPr kumimoji="1" lang="en-US" altLang="zh-CN" sz="1600" i="1" kern="0" dirty="0">
                    <a:solidFill>
                      <a:schemeClr val="accent5">
                        <a:lumMod val="50000"/>
                      </a:schemeClr>
                    </a:solidFill>
                    <a:latin typeface="Calibri" panose="020F0502020204030204" pitchFamily="34" charset="0"/>
                    <a:ea typeface="华文楷体" panose="02010600040101010101" pitchFamily="2" charset="-122"/>
                  </a:rPr>
                  <a:t>SK</a:t>
                </a:r>
                <a:r>
                  <a:rPr kumimoji="1" lang="en-US" altLang="zh-CN" sz="1600" i="1" kern="0" baseline="-25000" dirty="0">
                    <a:solidFill>
                      <a:schemeClr val="accent5">
                        <a:lumMod val="50000"/>
                      </a:schemeClr>
                    </a:solidFill>
                    <a:latin typeface="Calibri" panose="020F0502020204030204" pitchFamily="34" charset="0"/>
                    <a:ea typeface="华文楷体" panose="02010600040101010101" pitchFamily="2" charset="-122"/>
                  </a:rPr>
                  <a:t>B</a:t>
                </a:r>
                <a:endParaRPr kumimoji="1" lang="en-US" altLang="zh-CN" sz="1600" i="1" kern="0" dirty="0">
                  <a:solidFill>
                    <a:schemeClr val="accent5">
                      <a:lumMod val="50000"/>
                    </a:schemeClr>
                  </a:solidFill>
                  <a:latin typeface="Calibri" panose="020F0502020204030204" pitchFamily="34" charset="0"/>
                  <a:ea typeface="华文楷体" panose="02010600040101010101" pitchFamily="2" charset="-122"/>
                </a:endParaRPr>
              </a:p>
            </p:txBody>
          </p:sp>
        </p:grpSp>
        <p:sp>
          <p:nvSpPr>
            <p:cNvPr id="184" name="Line 52"/>
            <p:cNvSpPr>
              <a:spLocks noChangeShapeType="1"/>
            </p:cNvSpPr>
            <p:nvPr/>
          </p:nvSpPr>
          <p:spPr bwMode="auto">
            <a:xfrm>
              <a:off x="7766697" y="6146589"/>
              <a:ext cx="294084" cy="0"/>
            </a:xfrm>
            <a:prstGeom prst="line">
              <a:avLst/>
            </a:prstGeom>
            <a:noFill/>
            <a:ln w="31750">
              <a:solidFill>
                <a:schemeClr val="tx1">
                  <a:lumMod val="75000"/>
                  <a:lumOff val="25000"/>
                </a:schemeClr>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sp>
          <p:nvSpPr>
            <p:cNvPr id="185" name="AutoShape 12"/>
            <p:cNvSpPr>
              <a:spLocks noChangeArrowheads="1"/>
            </p:cNvSpPr>
            <p:nvPr/>
          </p:nvSpPr>
          <p:spPr bwMode="auto">
            <a:xfrm>
              <a:off x="8019426" y="5883563"/>
              <a:ext cx="633046" cy="703385"/>
            </a:xfrm>
            <a:prstGeom prst="foldedCorner">
              <a:avLst>
                <a:gd name="adj" fmla="val 12500"/>
              </a:avLst>
            </a:prstGeom>
            <a:solidFill>
              <a:schemeClr val="accent6">
                <a:lumMod val="20000"/>
                <a:lumOff val="80000"/>
              </a:schemeClr>
            </a:solidFill>
            <a:ln w="9525">
              <a:solidFill>
                <a:schemeClr val="bg1">
                  <a:lumMod val="50000"/>
                </a:schemeClr>
              </a:solidFill>
              <a:round/>
              <a:headEnd/>
              <a:tailEnd/>
            </a:ln>
            <a:effectLst/>
            <a:extLst/>
          </p:spPr>
          <p:txBody>
            <a:bodyPr wrap="none" anchor="ctr"/>
            <a:lstStyle/>
            <a:p>
              <a:pPr algn="ctr">
                <a:defRPr/>
              </a:pPr>
              <a:r>
                <a:rPr kumimoji="1" lang="zh-CN" altLang="en-US" sz="1846" kern="0" dirty="0">
                  <a:solidFill>
                    <a:srgbClr val="000000"/>
                  </a:solidFill>
                  <a:latin typeface="Calibri" panose="020F0502020204030204" pitchFamily="34" charset="0"/>
                  <a:ea typeface="华文楷体" panose="02010600040101010101" pitchFamily="2" charset="-122"/>
                </a:rPr>
                <a:t>明文</a:t>
              </a:r>
            </a:p>
          </p:txBody>
        </p:sp>
        <p:sp>
          <p:nvSpPr>
            <p:cNvPr id="186" name="Line 18"/>
            <p:cNvSpPr>
              <a:spLocks noChangeShapeType="1"/>
            </p:cNvSpPr>
            <p:nvPr/>
          </p:nvSpPr>
          <p:spPr bwMode="auto">
            <a:xfrm flipV="1">
              <a:off x="3408156" y="6208259"/>
              <a:ext cx="2233474" cy="8468"/>
            </a:xfrm>
            <a:prstGeom prst="line">
              <a:avLst/>
            </a:prstGeom>
            <a:noFill/>
            <a:ln w="57150" cap="rnd">
              <a:solidFill>
                <a:schemeClr val="tx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spcBef>
                  <a:spcPct val="20000"/>
                </a:spcBef>
                <a:buClr>
                  <a:srgbClr val="000000"/>
                </a:buClr>
                <a:defRPr/>
              </a:pPr>
              <a:endParaRPr kumimoji="1" lang="zh-CN" altLang="en-US" sz="2215" b="1" kern="0">
                <a:solidFill>
                  <a:srgbClr val="FFFFFF"/>
                </a:solidFill>
                <a:ea typeface="华文楷体" panose="02010600040101010101" pitchFamily="2" charset="-122"/>
              </a:endParaRPr>
            </a:p>
          </p:txBody>
        </p:sp>
      </p:grpSp>
      <p:grpSp>
        <p:nvGrpSpPr>
          <p:cNvPr id="187" name="组合 186"/>
          <p:cNvGrpSpPr/>
          <p:nvPr/>
        </p:nvGrpSpPr>
        <p:grpSpPr>
          <a:xfrm>
            <a:off x="3062979" y="4878936"/>
            <a:ext cx="3712531" cy="400110"/>
            <a:chOff x="2674219" y="3204457"/>
            <a:chExt cx="4727052" cy="863761"/>
          </a:xfrm>
        </p:grpSpPr>
        <p:sp>
          <p:nvSpPr>
            <p:cNvPr id="188" name="TextBox 90"/>
            <p:cNvSpPr txBox="1"/>
            <p:nvPr/>
          </p:nvSpPr>
          <p:spPr>
            <a:xfrm>
              <a:off x="4071393" y="3204457"/>
              <a:ext cx="1541405" cy="863761"/>
            </a:xfrm>
            <a:prstGeom prst="rect">
              <a:avLst/>
            </a:prstGeom>
            <a:noFill/>
          </p:spPr>
          <p:txBody>
            <a:bodyPr wrap="none" rtlCol="0">
              <a:spAutoFit/>
            </a:bodyPr>
            <a:lstStyle/>
            <a:p>
              <a:pPr eaLnBrk="0" fontAlgn="base" hangingPunct="0">
                <a:spcBef>
                  <a:spcPct val="0"/>
                </a:spcBef>
                <a:spcAft>
                  <a:spcPct val="0"/>
                </a:spcAft>
              </a:pPr>
              <a:r>
                <a:rPr lang="zh-CN" altLang="en-US" sz="2000" b="1" dirty="0">
                  <a:solidFill>
                    <a:srgbClr val="CACAFF">
                      <a:lumMod val="50000"/>
                    </a:srgbClr>
                  </a:solidFill>
                  <a:latin typeface="华文楷体" panose="02010600040101010101" pitchFamily="2" charset="-122"/>
                  <a:ea typeface="华文楷体" panose="02010600040101010101" pitchFamily="2" charset="-122"/>
                </a:rPr>
                <a:t>不同秘钥</a:t>
              </a:r>
            </a:p>
          </p:txBody>
        </p:sp>
        <p:sp>
          <p:nvSpPr>
            <p:cNvPr id="189" name="左箭头 188"/>
            <p:cNvSpPr/>
            <p:nvPr/>
          </p:nvSpPr>
          <p:spPr bwMode="auto">
            <a:xfrm>
              <a:off x="2674219" y="3443808"/>
              <a:ext cx="1342677" cy="417240"/>
            </a:xfrm>
            <a:prstGeom prst="leftArrow">
              <a:avLst>
                <a:gd name="adj1" fmla="val 50000"/>
                <a:gd name="adj2" fmla="val 7591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t" anchorCtr="0" compatLnSpc="1">
              <a:prstTxWarp prst="textNoShape">
                <a:avLst/>
              </a:prstTxWarp>
            </a:bodyPr>
            <a:lstStyle/>
            <a:p>
              <a:pPr eaLnBrk="0" fontAlgn="base" hangingPunct="0">
                <a:spcBef>
                  <a:spcPct val="0"/>
                </a:spcBef>
                <a:spcAft>
                  <a:spcPct val="0"/>
                </a:spcAft>
              </a:pPr>
              <a:endParaRPr lang="zh-CN" altLang="en-US" sz="1662">
                <a:solidFill>
                  <a:srgbClr val="CACAFF">
                    <a:lumMod val="50000"/>
                  </a:srgbClr>
                </a:solidFill>
              </a:endParaRPr>
            </a:p>
          </p:txBody>
        </p:sp>
        <p:sp>
          <p:nvSpPr>
            <p:cNvPr id="190" name="左箭头 189"/>
            <p:cNvSpPr/>
            <p:nvPr/>
          </p:nvSpPr>
          <p:spPr bwMode="auto">
            <a:xfrm flipH="1">
              <a:off x="6058594" y="3443808"/>
              <a:ext cx="1342677" cy="417240"/>
            </a:xfrm>
            <a:prstGeom prst="leftArrow">
              <a:avLst>
                <a:gd name="adj1" fmla="val 50000"/>
                <a:gd name="adj2" fmla="val 7591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t" anchorCtr="0" compatLnSpc="1">
              <a:prstTxWarp prst="textNoShape">
                <a:avLst/>
              </a:prstTxWarp>
            </a:bodyPr>
            <a:lstStyle/>
            <a:p>
              <a:pPr eaLnBrk="0" fontAlgn="base" hangingPunct="0">
                <a:spcBef>
                  <a:spcPct val="0"/>
                </a:spcBef>
                <a:spcAft>
                  <a:spcPct val="0"/>
                </a:spcAft>
              </a:pPr>
              <a:endParaRPr lang="zh-CN" altLang="en-US" sz="1662">
                <a:solidFill>
                  <a:srgbClr val="CACAFF">
                    <a:lumMod val="50000"/>
                  </a:srgbClr>
                </a:solidFill>
              </a:endParaRPr>
            </a:p>
          </p:txBody>
        </p:sp>
      </p:grpSp>
      <p:pic>
        <p:nvPicPr>
          <p:cNvPr id="153" name="图片 152" descr="1.jpg"/>
          <p:cNvPicPr>
            <a:picLocks noChangeAspect="1"/>
          </p:cNvPicPr>
          <p:nvPr/>
        </p:nvPicPr>
        <p:blipFill>
          <a:blip r:embed="rId8" cstate="print"/>
          <a:stretch>
            <a:fillRect/>
          </a:stretch>
        </p:blipFill>
        <p:spPr>
          <a:xfrm>
            <a:off x="495716" y="1229452"/>
            <a:ext cx="8418576" cy="2670048"/>
          </a:xfrm>
          <a:prstGeom prst="rect">
            <a:avLst/>
          </a:prstGeom>
        </p:spPr>
      </p:pic>
    </p:spTree>
    <p:extLst>
      <p:ext uri="{BB962C8B-B14F-4D97-AF65-F5344CB8AC3E}">
        <p14:creationId xmlns:p14="http://schemas.microsoft.com/office/powerpoint/2010/main" val="1559776280"/>
      </p:ext>
    </p:extLst>
  </p:cSld>
  <p:clrMapOvr>
    <a:masterClrMapping/>
  </p:clrMapOvr>
  <p:extLst mod="1"/>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公钥密码体制</a:t>
            </a:r>
          </a:p>
        </p:txBody>
      </p:sp>
      <p:sp>
        <p:nvSpPr>
          <p:cNvPr id="3" name="内容占位符 2"/>
          <p:cNvSpPr>
            <a:spLocks noGrp="1"/>
          </p:cNvSpPr>
          <p:nvPr>
            <p:ph idx="1"/>
          </p:nvPr>
        </p:nvSpPr>
        <p:spPr>
          <a:xfrm>
            <a:off x="457200" y="1444977"/>
            <a:ext cx="8370711" cy="4051814"/>
          </a:xfrm>
        </p:spPr>
        <p:txBody>
          <a:bodyPr/>
          <a:lstStyle/>
          <a:p>
            <a:pPr algn="just">
              <a:spcBef>
                <a:spcPts val="0"/>
              </a:spcBef>
            </a:pPr>
            <a:r>
              <a:rPr lang="zh-CN" altLang="en-US" sz="2000" dirty="0"/>
              <a:t>公钥密码体制特点</a:t>
            </a:r>
          </a:p>
          <a:p>
            <a:pPr lvl="1" algn="just">
              <a:lnSpc>
                <a:spcPct val="150000"/>
              </a:lnSpc>
              <a:spcBef>
                <a:spcPts val="0"/>
              </a:spcBef>
            </a:pPr>
            <a:r>
              <a:rPr lang="zh-CN" altLang="en-US" sz="1800" dirty="0"/>
              <a:t>效率较低 </a:t>
            </a:r>
            <a:r>
              <a:rPr lang="en-US" altLang="zh-CN" sz="1800" dirty="0"/>
              <a:t>(</a:t>
            </a:r>
            <a:r>
              <a:rPr lang="zh-CN" altLang="en-US" sz="1800" dirty="0"/>
              <a:t>计算复杂</a:t>
            </a:r>
            <a:r>
              <a:rPr lang="en-US" altLang="zh-CN" sz="1800" dirty="0"/>
              <a:t>)</a:t>
            </a:r>
          </a:p>
          <a:p>
            <a:pPr lvl="2" algn="just">
              <a:lnSpc>
                <a:spcPct val="150000"/>
              </a:lnSpc>
              <a:spcBef>
                <a:spcPts val="0"/>
              </a:spcBef>
            </a:pPr>
            <a:r>
              <a:rPr lang="zh-CN" altLang="en-US" sz="1600" dirty="0"/>
              <a:t>公钥加密算法的开销较大，在可见的将来还看不出来要放弃传统的对称加密方法</a:t>
            </a:r>
          </a:p>
          <a:p>
            <a:pPr lvl="1" algn="just">
              <a:lnSpc>
                <a:spcPct val="150000"/>
              </a:lnSpc>
              <a:spcBef>
                <a:spcPts val="0"/>
              </a:spcBef>
            </a:pPr>
            <a:r>
              <a:rPr lang="zh-CN" altLang="en-US" sz="1800" dirty="0"/>
              <a:t>安全性好（破解需要的计算量更大）？？</a:t>
            </a:r>
            <a:endParaRPr lang="en-US" altLang="zh-CN" sz="1800" dirty="0"/>
          </a:p>
          <a:p>
            <a:pPr lvl="2" algn="just">
              <a:lnSpc>
                <a:spcPct val="150000"/>
              </a:lnSpc>
              <a:spcBef>
                <a:spcPts val="0"/>
              </a:spcBef>
            </a:pPr>
            <a:r>
              <a:rPr lang="zh-CN" altLang="en-US" sz="1600" dirty="0"/>
              <a:t>任何加密方法的安全性取决于密钥的长度，以及攻破密文所需的计算量，在这方面，公钥密码体制并不比对称加密体制有更明显的优势</a:t>
            </a:r>
          </a:p>
          <a:p>
            <a:pPr lvl="1" algn="just">
              <a:lnSpc>
                <a:spcPct val="150000"/>
              </a:lnSpc>
              <a:spcBef>
                <a:spcPts val="0"/>
              </a:spcBef>
            </a:pPr>
            <a:r>
              <a:rPr lang="zh-CN" altLang="en-US" sz="1800" dirty="0"/>
              <a:t>密钥管理相对容易</a:t>
            </a:r>
            <a:endParaRPr lang="en-US" altLang="zh-CN" sz="1800" dirty="0"/>
          </a:p>
          <a:p>
            <a:pPr lvl="2" algn="just">
              <a:lnSpc>
                <a:spcPct val="150000"/>
              </a:lnSpc>
              <a:spcBef>
                <a:spcPts val="0"/>
              </a:spcBef>
            </a:pPr>
            <a:r>
              <a:rPr lang="zh-CN" altLang="en-US" sz="1600" dirty="0"/>
              <a:t>需要密钥分配协议</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solidFill>
                  <a:srgbClr val="000000"/>
                </a:solidFill>
              </a:rPr>
              <a:pPr/>
              <a:t>27</a:t>
            </a:fld>
            <a:endParaRPr lang="zh-CN" altLang="en-US" dirty="0">
              <a:solidFill>
                <a:srgbClr val="000000"/>
              </a:solidFill>
            </a:endParaRPr>
          </a:p>
        </p:txBody>
      </p:sp>
    </p:spTree>
    <p:custDataLst>
      <p:tags r:id="rId1"/>
    </p:custDataLst>
    <p:extLst>
      <p:ext uri="{BB962C8B-B14F-4D97-AF65-F5344CB8AC3E}">
        <p14:creationId xmlns:p14="http://schemas.microsoft.com/office/powerpoint/2010/main" val="205685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公钥密码体制</a:t>
            </a:r>
          </a:p>
        </p:txBody>
      </p:sp>
      <p:sp>
        <p:nvSpPr>
          <p:cNvPr id="3" name="内容占位符 2"/>
          <p:cNvSpPr>
            <a:spLocks noGrp="1"/>
          </p:cNvSpPr>
          <p:nvPr>
            <p:ph idx="1"/>
          </p:nvPr>
        </p:nvSpPr>
        <p:spPr>
          <a:xfrm>
            <a:off x="457200" y="1444977"/>
            <a:ext cx="8370711" cy="4051814"/>
          </a:xfrm>
        </p:spPr>
        <p:txBody>
          <a:bodyPr/>
          <a:lstStyle/>
          <a:p>
            <a:pPr algn="just">
              <a:spcBef>
                <a:spcPts val="0"/>
              </a:spcBef>
            </a:pPr>
            <a:r>
              <a:rPr lang="zh-CN" altLang="en-US" sz="2000" dirty="0"/>
              <a:t>加密</a:t>
            </a:r>
          </a:p>
          <a:p>
            <a:pPr lvl="1" algn="just">
              <a:lnSpc>
                <a:spcPct val="150000"/>
              </a:lnSpc>
              <a:spcBef>
                <a:spcPts val="0"/>
              </a:spcBef>
            </a:pPr>
            <a:r>
              <a:rPr lang="zh-CN" altLang="en-US" sz="1800" dirty="0"/>
              <a:t>如果某一信息用公钥加密，则必须用对应的私钥解密，这就是实现保密的方法</a:t>
            </a:r>
            <a:endParaRPr lang="en-US" altLang="zh-CN" sz="1800" dirty="0"/>
          </a:p>
          <a:p>
            <a:pPr algn="just">
              <a:spcBef>
                <a:spcPts val="0"/>
              </a:spcBef>
            </a:pPr>
            <a:r>
              <a:rPr lang="zh-CN" altLang="en-US" sz="2000" dirty="0"/>
              <a:t>数字签名</a:t>
            </a:r>
          </a:p>
          <a:p>
            <a:pPr lvl="1" algn="just">
              <a:lnSpc>
                <a:spcPct val="150000"/>
              </a:lnSpc>
              <a:spcBef>
                <a:spcPts val="0"/>
              </a:spcBef>
            </a:pPr>
            <a:r>
              <a:rPr lang="zh-CN" altLang="en-US" sz="1800" dirty="0"/>
              <a:t>如果某一信息用私有密钥加密，则必须用公开密钥解密，这就是实现数字签名</a:t>
            </a:r>
            <a:r>
              <a:rPr lang="zh-CN" altLang="en-US" sz="1800"/>
              <a:t>的方法 </a:t>
            </a:r>
            <a:endParaRPr lang="zh-CN" altLang="en-US"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solidFill>
                  <a:srgbClr val="000000"/>
                </a:solidFill>
              </a:rPr>
              <a:pPr/>
              <a:t>28</a:t>
            </a:fld>
            <a:endParaRPr lang="zh-CN" altLang="en-US" dirty="0">
              <a:solidFill>
                <a:srgbClr val="000000"/>
              </a:solidFill>
            </a:endParaRPr>
          </a:p>
        </p:txBody>
      </p:sp>
    </p:spTree>
    <p:custDataLst>
      <p:tags r:id="rId1"/>
    </p:custDataLst>
    <p:extLst>
      <p:ext uri="{BB962C8B-B14F-4D97-AF65-F5344CB8AC3E}">
        <p14:creationId xmlns:p14="http://schemas.microsoft.com/office/powerpoint/2010/main" val="12470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8"/>
            <a:ext cx="8229600" cy="5021136"/>
          </a:xfrm>
        </p:spPr>
        <p:txBody>
          <a:bodyPr/>
          <a:lstStyle/>
          <a:p>
            <a:r>
              <a:rPr lang="en-US" altLang="zh-CN"/>
              <a:t>7.1  </a:t>
            </a:r>
            <a:r>
              <a:rPr lang="zh-CN" altLang="en-US" dirty="0"/>
              <a:t>网络安全问题概述</a:t>
            </a:r>
          </a:p>
          <a:p>
            <a:r>
              <a:rPr lang="en-US" altLang="zh-CN"/>
              <a:t>7.2  </a:t>
            </a:r>
            <a:r>
              <a:rPr lang="zh-CN" altLang="en-US" dirty="0"/>
              <a:t>加密体制</a:t>
            </a:r>
          </a:p>
          <a:p>
            <a:r>
              <a:rPr lang="en-US" altLang="zh-CN"/>
              <a:t>7.3  </a:t>
            </a:r>
            <a:r>
              <a:rPr lang="zh-CN" altLang="en-US" dirty="0"/>
              <a:t>数字签名</a:t>
            </a:r>
          </a:p>
          <a:p>
            <a:r>
              <a:rPr lang="en-US" altLang="zh-CN"/>
              <a:t>7.4  </a:t>
            </a:r>
            <a:r>
              <a:rPr lang="zh-CN" altLang="en-US" dirty="0"/>
              <a:t>认证</a:t>
            </a:r>
          </a:p>
          <a:p>
            <a:r>
              <a:rPr lang="en-US" altLang="zh-CN"/>
              <a:t>7.5  </a:t>
            </a:r>
            <a:r>
              <a:rPr lang="zh-CN" altLang="en-US" dirty="0"/>
              <a:t>密钥分配</a:t>
            </a:r>
          </a:p>
          <a:p>
            <a:r>
              <a:rPr lang="en-US" altLang="zh-CN"/>
              <a:t>7.6  </a:t>
            </a:r>
            <a:r>
              <a:rPr lang="zh-CN" altLang="en-US" dirty="0"/>
              <a:t>互联网使用的安全协议</a:t>
            </a:r>
          </a:p>
          <a:p>
            <a:r>
              <a:rPr lang="en-US" altLang="zh-CN"/>
              <a:t>7.7  </a:t>
            </a:r>
            <a:r>
              <a:rPr lang="zh-CN" altLang="en-US"/>
              <a:t>系统安全与安全防护思路的变化</a:t>
            </a:r>
            <a:endParaRPr lang="zh-CN" altLang="en-US" dirty="0"/>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29</a:t>
            </a:fld>
            <a:endParaRPr lang="zh-CN" altLang="en-US" dirty="0"/>
          </a:p>
        </p:txBody>
      </p:sp>
    </p:spTree>
    <p:extLst>
      <p:ext uri="{BB962C8B-B14F-4D97-AF65-F5344CB8AC3E}">
        <p14:creationId xmlns:p14="http://schemas.microsoft.com/office/powerpoint/2010/main" val="2372696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iterate type="lt">
                                    <p:tmAbs val="0"/>
                                  </p:iterate>
                                  <p:childTnLst>
                                    <p:set>
                                      <p:cBhvr rctx="PPT">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18" presetClass="emph" presetSubtype="0" fill="hold" nodeType="withEffect">
                                  <p:stCondLst>
                                    <p:cond delay="0"/>
                                  </p:stCondLst>
                                  <p:iterate type="lt">
                                    <p:tmPct val="4000"/>
                                  </p:iterate>
                                  <p:childTnLst>
                                    <p:set>
                                      <p:cBhvr override="childStyle">
                                        <p:cTn id="12" dur="500" fill="hold"/>
                                        <p:tgtEl>
                                          <p:spTgt spid="3">
                                            <p:txEl>
                                              <p:pRg st="2" end="2"/>
                                            </p:txEl>
                                          </p:spTgt>
                                        </p:tgtEl>
                                        <p:attrNameLst>
                                          <p:attrName>style.textDecorationUnderline</p:attrName>
                                        </p:attrNameLst>
                                      </p:cBhvr>
                                      <p:to>
                                        <p:strVal val="true"/>
                                      </p:to>
                                    </p:set>
                                  </p:childTnLst>
                                </p:cTn>
                              </p:par>
                              <p:par>
                                <p:cTn id="13" presetID="9" presetClass="emph" presetSubtype="0" nodeType="withEffect">
                                  <p:stCondLst>
                                    <p:cond delay="0"/>
                                  </p:stCondLst>
                                  <p:iterate type="lt">
                                    <p:tmAbs val="0"/>
                                  </p:iterate>
                                  <p:childTnLst>
                                    <p:set>
                                      <p:cBhvr rctx="PPT">
                                        <p:cTn id="14" dur="indefinite"/>
                                        <p:tgtEl>
                                          <p:spTgt spid="3">
                                            <p:txEl>
                                              <p:pRg st="3" end="3"/>
                                            </p:txEl>
                                          </p:spTgt>
                                        </p:tgtEl>
                                        <p:attrNameLst>
                                          <p:attrName>style.opacity</p:attrName>
                                        </p:attrNameLst>
                                      </p:cBhvr>
                                      <p:to>
                                        <p:strVal val="0.25"/>
                                      </p:to>
                                    </p:set>
                                    <p:animEffect filter="image" prLst="opacity: 0.25">
                                      <p:cBhvr rctx="IE">
                                        <p:cTn id="15" dur="indefinite"/>
                                        <p:tgtEl>
                                          <p:spTgt spid="3">
                                            <p:txEl>
                                              <p:pRg st="3" end="3"/>
                                            </p:txEl>
                                          </p:spTgt>
                                        </p:tgtEl>
                                      </p:cBhvr>
                                    </p:animEffect>
                                  </p:childTnLst>
                                </p:cTn>
                              </p:par>
                              <p:par>
                                <p:cTn id="16" presetID="9" presetClass="emph" presetSubtype="0" nodeType="withEffect">
                                  <p:stCondLst>
                                    <p:cond delay="0"/>
                                  </p:stCondLst>
                                  <p:iterate type="lt">
                                    <p:tmAbs val="0"/>
                                  </p:iterate>
                                  <p:childTnLst>
                                    <p:set>
                                      <p:cBhvr rctx="PPT">
                                        <p:cTn id="17" dur="indefinite"/>
                                        <p:tgtEl>
                                          <p:spTgt spid="3">
                                            <p:txEl>
                                              <p:pRg st="4" end="4"/>
                                            </p:txEl>
                                          </p:spTgt>
                                        </p:tgtEl>
                                        <p:attrNameLst>
                                          <p:attrName>style.opacity</p:attrName>
                                        </p:attrNameLst>
                                      </p:cBhvr>
                                      <p:to>
                                        <p:strVal val="0.25"/>
                                      </p:to>
                                    </p:set>
                                    <p:animEffect filter="image" prLst="opacity: 0.25">
                                      <p:cBhvr rctx="IE">
                                        <p:cTn id="18" dur="indefinite"/>
                                        <p:tgtEl>
                                          <p:spTgt spid="3">
                                            <p:txEl>
                                              <p:pRg st="4" end="4"/>
                                            </p:txEl>
                                          </p:spTgt>
                                        </p:tgtEl>
                                      </p:cBhvr>
                                    </p:animEffect>
                                  </p:childTnLst>
                                </p:cTn>
                              </p:par>
                              <p:par>
                                <p:cTn id="19" presetID="9" presetClass="emph" presetSubtype="0" nodeType="withEffect">
                                  <p:stCondLst>
                                    <p:cond delay="0"/>
                                  </p:stCondLst>
                                  <p:iterate type="lt">
                                    <p:tmAbs val="0"/>
                                  </p:iterate>
                                  <p:childTnLst>
                                    <p:set>
                                      <p:cBhvr rctx="PPT">
                                        <p:cTn id="20" dur="indefinite"/>
                                        <p:tgtEl>
                                          <p:spTgt spid="3">
                                            <p:txEl>
                                              <p:pRg st="5" end="5"/>
                                            </p:txEl>
                                          </p:spTgt>
                                        </p:tgtEl>
                                        <p:attrNameLst>
                                          <p:attrName>style.opacity</p:attrName>
                                        </p:attrNameLst>
                                      </p:cBhvr>
                                      <p:to>
                                        <p:strVal val="0.25"/>
                                      </p:to>
                                    </p:set>
                                    <p:animEffect filter="image" prLst="opacity: 0.25">
                                      <p:cBhvr rctx="IE">
                                        <p:cTn id="21" dur="indefinite"/>
                                        <p:tgtEl>
                                          <p:spTgt spid="3">
                                            <p:txEl>
                                              <p:pRg st="5" end="5"/>
                                            </p:txEl>
                                          </p:spTgt>
                                        </p:tgtEl>
                                      </p:cBhvr>
                                    </p:animEffect>
                                  </p:childTnLst>
                                </p:cTn>
                              </p:par>
                              <p:par>
                                <p:cTn id="22" presetID="3" presetClass="emph" presetSubtype="2" fill="hold" nodeType="withEffect">
                                  <p:stCondLst>
                                    <p:cond delay="0"/>
                                  </p:stCondLst>
                                  <p:iterate type="lt">
                                    <p:tmPct val="0"/>
                                  </p:iterate>
                                  <p:childTnLst>
                                    <p:animClr clrSpc="rgb" dir="cw">
                                      <p:cBhvr override="childStyle">
                                        <p:cTn id="23" dur="500" fill="hold"/>
                                        <p:tgtEl>
                                          <p:spTgt spid="3">
                                            <p:txEl>
                                              <p:pRg st="2" end="2"/>
                                            </p:txEl>
                                          </p:spTgt>
                                        </p:tgtEl>
                                        <p:attrNameLst>
                                          <p:attrName>style.color</p:attrName>
                                        </p:attrNameLst>
                                      </p:cBhvr>
                                      <p:to>
                                        <a:srgbClr val="CC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网络安全问题概述</a:t>
            </a:r>
          </a:p>
        </p:txBody>
      </p:sp>
      <p:sp>
        <p:nvSpPr>
          <p:cNvPr id="3" name="内容占位符 2"/>
          <p:cNvSpPr>
            <a:spLocks noGrp="1"/>
          </p:cNvSpPr>
          <p:nvPr>
            <p:ph idx="1"/>
          </p:nvPr>
        </p:nvSpPr>
        <p:spPr>
          <a:xfrm>
            <a:off x="457200" y="1444978"/>
            <a:ext cx="8579554" cy="5260621"/>
          </a:xfrm>
        </p:spPr>
        <p:txBody>
          <a:bodyPr/>
          <a:lstStyle/>
          <a:p>
            <a:r>
              <a:rPr lang="zh-CN" altLang="en-US" dirty="0"/>
              <a:t>随着计算机网络的发展，网络中的安全问题日趋严重</a:t>
            </a:r>
          </a:p>
          <a:p>
            <a:r>
              <a:rPr lang="zh-CN" altLang="en-US" dirty="0"/>
              <a:t>本节首先概述</a:t>
            </a:r>
            <a:endParaRPr lang="en-US" altLang="zh-CN" dirty="0"/>
          </a:p>
          <a:p>
            <a:pPr lvl="1">
              <a:lnSpc>
                <a:spcPct val="150000"/>
              </a:lnSpc>
            </a:pPr>
            <a:r>
              <a:rPr lang="zh-CN" altLang="zh-CN" dirty="0"/>
              <a:t>计算机网络面临的安全性威胁</a:t>
            </a:r>
          </a:p>
          <a:p>
            <a:pPr lvl="1">
              <a:lnSpc>
                <a:spcPct val="150000"/>
              </a:lnSpc>
            </a:pPr>
            <a:r>
              <a:rPr lang="zh-CN" altLang="zh-CN" dirty="0"/>
              <a:t>计算机网络通信安全目标</a:t>
            </a:r>
            <a:endParaRPr lang="en-US" altLang="zh-CN" dirty="0"/>
          </a:p>
          <a:p>
            <a:pPr lvl="1">
              <a:lnSpc>
                <a:spcPct val="150000"/>
              </a:lnSpc>
            </a:pPr>
            <a:r>
              <a:rPr lang="zh-CN" altLang="en-US" dirty="0"/>
              <a:t>数据加密模型</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a:t>
            </a:fld>
            <a:endParaRPr lang="zh-CN" altLang="en-US" dirty="0"/>
          </a:p>
        </p:txBody>
      </p:sp>
      <p:sp>
        <p:nvSpPr>
          <p:cNvPr id="7" name="Rectangle 3"/>
          <p:cNvSpPr txBox="1">
            <a:spLocks noChangeArrowheads="1"/>
          </p:cNvSpPr>
          <p:nvPr/>
        </p:nvSpPr>
        <p:spPr bwMode="auto">
          <a:xfrm>
            <a:off x="4854641" y="2153007"/>
            <a:ext cx="3973484" cy="2186247"/>
          </a:xfrm>
          <a:prstGeom prst="rect">
            <a:avLst/>
          </a:prstGeom>
          <a:solidFill>
            <a:srgbClr val="FFFFFF"/>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20000"/>
              </a:lnSpc>
              <a:spcBef>
                <a:spcPct val="30000"/>
              </a:spcBef>
              <a:spcAft>
                <a:spcPct val="0"/>
              </a:spcAft>
              <a:buClr>
                <a:srgbClr val="003366"/>
              </a:buClr>
              <a:buSzTx/>
              <a:buFont typeface="Wingdings" pitchFamily="2" charset="2"/>
              <a:buChar char="n"/>
              <a:tabLst/>
              <a:defRPr/>
            </a:pPr>
            <a:r>
              <a:rPr kumimoji="0" lang="zh-CN" altLang="en-US" b="1" i="0" u="none" strike="noStrike" kern="0" cap="none" spc="0" normalizeH="0" baseline="0" noProof="0">
                <a:ln>
                  <a:noFill/>
                </a:ln>
                <a:solidFill>
                  <a:srgbClr val="006666"/>
                </a:solidFill>
                <a:effectLst/>
                <a:uLnTx/>
                <a:uFillTx/>
                <a:latin typeface="楷体_GB2312" pitchFamily="49" charset="-122"/>
                <a:ea typeface="楷体_GB2312"/>
                <a:cs typeface="+mn-cs"/>
              </a:rPr>
              <a:t>据统计，由于网络安全问题</a:t>
            </a:r>
            <a:r>
              <a:rPr kumimoji="0" lang="en-US" altLang="zh-CN" b="1" i="0" u="none" strike="noStrike" kern="0" cap="none" spc="0" normalizeH="0" baseline="0" noProof="0">
                <a:ln>
                  <a:noFill/>
                </a:ln>
                <a:solidFill>
                  <a:srgbClr val="006666"/>
                </a:solidFill>
                <a:effectLst/>
                <a:uLnTx/>
                <a:uFillTx/>
                <a:latin typeface="楷体_GB2312" pitchFamily="49" charset="-122"/>
                <a:ea typeface="楷体_GB2312"/>
                <a:cs typeface="+mn-cs"/>
              </a:rPr>
              <a:t>(</a:t>
            </a:r>
            <a:r>
              <a:rPr kumimoji="0" lang="zh-CN" altLang="en-US" b="1" i="0" u="none" strike="noStrike" kern="0" cap="none" spc="0" normalizeH="0" baseline="0" noProof="0">
                <a:ln>
                  <a:noFill/>
                </a:ln>
                <a:solidFill>
                  <a:srgbClr val="006666"/>
                </a:solidFill>
                <a:effectLst/>
                <a:uLnTx/>
                <a:uFillTx/>
                <a:latin typeface="楷体_GB2312" pitchFamily="49" charset="-122"/>
                <a:ea typeface="楷体_GB2312"/>
                <a:cs typeface="+mn-cs"/>
              </a:rPr>
              <a:t>恶意攻击、病毒等</a:t>
            </a:r>
            <a:r>
              <a:rPr kumimoji="0" lang="en-US" altLang="zh-CN" b="1" i="0" u="none" strike="noStrike" kern="0" cap="none" spc="0" normalizeH="0" baseline="0" noProof="0">
                <a:ln>
                  <a:noFill/>
                </a:ln>
                <a:solidFill>
                  <a:srgbClr val="006666"/>
                </a:solidFill>
                <a:effectLst/>
                <a:uLnTx/>
                <a:uFillTx/>
                <a:latin typeface="楷体_GB2312" pitchFamily="49" charset="-122"/>
                <a:ea typeface="楷体_GB2312"/>
                <a:cs typeface="+mn-cs"/>
              </a:rPr>
              <a:t>)</a:t>
            </a:r>
            <a:r>
              <a:rPr kumimoji="0" lang="zh-CN" altLang="en-US" b="1" i="0" u="none" strike="noStrike" kern="0" cap="none" spc="0" normalizeH="0" baseline="0" noProof="0">
                <a:ln>
                  <a:noFill/>
                </a:ln>
                <a:solidFill>
                  <a:srgbClr val="006666"/>
                </a:solidFill>
                <a:effectLst/>
                <a:uLnTx/>
                <a:uFillTx/>
                <a:latin typeface="楷体_GB2312" pitchFamily="49" charset="-122"/>
                <a:ea typeface="楷体_GB2312"/>
                <a:cs typeface="+mn-cs"/>
              </a:rPr>
              <a:t>，每年全球因安全问题造成的损失约</a:t>
            </a:r>
            <a:r>
              <a:rPr kumimoji="0" lang="en-US" altLang="zh-CN" b="1" i="0" u="none" strike="noStrike" kern="0" cap="none" spc="0" normalizeH="0" baseline="0" noProof="0">
                <a:ln>
                  <a:noFill/>
                </a:ln>
                <a:solidFill>
                  <a:srgbClr val="006666"/>
                </a:solidFill>
                <a:effectLst/>
                <a:uLnTx/>
                <a:uFillTx/>
                <a:latin typeface="楷体_GB2312" pitchFamily="49" charset="-122"/>
                <a:ea typeface="楷体_GB2312"/>
                <a:cs typeface="+mn-cs"/>
              </a:rPr>
              <a:t>4000</a:t>
            </a:r>
            <a:r>
              <a:rPr kumimoji="0" lang="zh-CN" altLang="en-US" b="1" i="0" u="none" strike="noStrike" kern="0" cap="none" spc="0" normalizeH="0" baseline="0" noProof="0">
                <a:ln>
                  <a:noFill/>
                </a:ln>
                <a:solidFill>
                  <a:srgbClr val="006666"/>
                </a:solidFill>
                <a:effectLst/>
                <a:uLnTx/>
                <a:uFillTx/>
                <a:latin typeface="楷体_GB2312" pitchFamily="49" charset="-122"/>
                <a:ea typeface="楷体_GB2312"/>
                <a:cs typeface="+mn-cs"/>
              </a:rPr>
              <a:t>亿美元</a:t>
            </a:r>
          </a:p>
          <a:p>
            <a:pPr marL="342900" marR="0" lvl="0" indent="-342900" algn="l" defTabSz="914400" rtl="0" eaLnBrk="0" fontAlgn="base" latinLnBrk="0" hangingPunct="0">
              <a:lnSpc>
                <a:spcPct val="120000"/>
              </a:lnSpc>
              <a:spcBef>
                <a:spcPct val="30000"/>
              </a:spcBef>
              <a:spcAft>
                <a:spcPct val="0"/>
              </a:spcAft>
              <a:buClr>
                <a:srgbClr val="003366"/>
              </a:buClr>
              <a:buSzTx/>
              <a:buFont typeface="Wingdings" pitchFamily="2" charset="2"/>
              <a:buChar char="n"/>
              <a:tabLst/>
              <a:defRPr/>
            </a:pPr>
            <a:r>
              <a:rPr kumimoji="0" lang="zh-CN" altLang="en-US" b="1" i="0" u="none" strike="noStrike" kern="0" cap="none" spc="0" normalizeH="0" baseline="0" noProof="0">
                <a:ln>
                  <a:noFill/>
                </a:ln>
                <a:solidFill>
                  <a:srgbClr val="FF0000"/>
                </a:solidFill>
                <a:effectLst/>
                <a:uLnTx/>
                <a:uFillTx/>
                <a:latin typeface="Times New Roman"/>
                <a:ea typeface="楷体_GB2312"/>
                <a:cs typeface="+mn-cs"/>
              </a:rPr>
              <a:t>目前互联网针对安全问题不是一个系统性的解决方案</a:t>
            </a:r>
            <a:r>
              <a:rPr kumimoji="0" lang="zh-CN" altLang="en-US" b="1" i="0" u="none" strike="noStrike" kern="0" cap="none" spc="0" normalizeH="0" baseline="0" noProof="0">
                <a:ln>
                  <a:noFill/>
                </a:ln>
                <a:solidFill>
                  <a:srgbClr val="006666"/>
                </a:solidFill>
                <a:effectLst/>
                <a:uLnTx/>
                <a:uFillTx/>
                <a:latin typeface="楷体_GB2312" pitchFamily="49" charset="-122"/>
                <a:ea typeface="楷体_GB2312"/>
                <a:cs typeface="+mn-cs"/>
              </a:rPr>
              <a:t>，基本处于被动应对状态</a:t>
            </a:r>
          </a:p>
        </p:txBody>
      </p:sp>
      <p:pic>
        <p:nvPicPr>
          <p:cNvPr id="9218" name="Picture 2" descr="https://pics5.baidu.com/feed/b7fd5266d0160924b82f21c29e8ffef3e7cd3476.jpeg?token=e92538d33cd60d96c4423d5b85ce9708">
            <a:extLst>
              <a:ext uri="{FF2B5EF4-FFF2-40B4-BE49-F238E27FC236}">
                <a16:creationId xmlns:a16="http://schemas.microsoft.com/office/drawing/2014/main" id="{87F387B5-17DA-4D4F-82E1-00E0CDA46A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436227"/>
            <a:ext cx="4031732" cy="234557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p7.itc.cn/q_70/images03/20210807/cbc20da549b94570af82a1978204aecd.png">
            <a:extLst>
              <a:ext uri="{FF2B5EF4-FFF2-40B4-BE49-F238E27FC236}">
                <a16:creationId xmlns:a16="http://schemas.microsoft.com/office/drawing/2014/main" id="{8B7B046E-FA85-4476-A917-88DDDEFE48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6515" y="4436227"/>
            <a:ext cx="4031733" cy="218624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218208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数字签名</a:t>
            </a:r>
          </a:p>
        </p:txBody>
      </p:sp>
      <p:sp>
        <p:nvSpPr>
          <p:cNvPr id="3" name="内容占位符 2"/>
          <p:cNvSpPr>
            <a:spLocks noGrp="1"/>
          </p:cNvSpPr>
          <p:nvPr>
            <p:ph idx="1"/>
          </p:nvPr>
        </p:nvSpPr>
        <p:spPr>
          <a:xfrm>
            <a:off x="457200" y="1444977"/>
            <a:ext cx="8370711" cy="2274968"/>
          </a:xfrm>
        </p:spPr>
        <p:txBody>
          <a:bodyPr/>
          <a:lstStyle/>
          <a:p>
            <a:pPr algn="just">
              <a:spcBef>
                <a:spcPts val="0"/>
              </a:spcBef>
            </a:pPr>
            <a:r>
              <a:rPr lang="zh-CN" altLang="en-US" sz="2000" dirty="0"/>
              <a:t>用于证明真实性，必须保证以下三点</a:t>
            </a:r>
          </a:p>
          <a:p>
            <a:pPr lvl="1" algn="just">
              <a:lnSpc>
                <a:spcPct val="150000"/>
              </a:lnSpc>
              <a:spcBef>
                <a:spcPts val="0"/>
              </a:spcBef>
            </a:pPr>
            <a:r>
              <a:rPr lang="zh-CN" altLang="en-US" sz="1600" dirty="0"/>
              <a:t>源认证：接收者能够核实发送者对报文的签名，证明其来源</a:t>
            </a:r>
          </a:p>
          <a:p>
            <a:pPr lvl="1" algn="just">
              <a:lnSpc>
                <a:spcPct val="150000"/>
              </a:lnSpc>
              <a:spcBef>
                <a:spcPts val="0"/>
              </a:spcBef>
            </a:pPr>
            <a:r>
              <a:rPr lang="zh-CN" altLang="en-US" sz="1600" dirty="0"/>
              <a:t>不可抵赖性：发送者事后不能抵赖对报文的签名</a:t>
            </a:r>
          </a:p>
          <a:p>
            <a:pPr lvl="1" algn="just">
              <a:lnSpc>
                <a:spcPct val="150000"/>
              </a:lnSpc>
              <a:spcBef>
                <a:spcPts val="0"/>
              </a:spcBef>
            </a:pPr>
            <a:r>
              <a:rPr lang="zh-CN" altLang="en-US" sz="1600" dirty="0"/>
              <a:t>防伪造、防篡改：其它人不能伪造对报文的签名</a:t>
            </a:r>
            <a:endParaRPr lang="en-US" altLang="zh-CN" sz="1600" dirty="0"/>
          </a:p>
          <a:p>
            <a:pPr algn="just">
              <a:spcBef>
                <a:spcPts val="0"/>
              </a:spcBef>
            </a:pPr>
            <a:r>
              <a:rPr lang="zh-CN" altLang="en-US" sz="2000" dirty="0"/>
              <a:t>基于公钥算法实现数字签名</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solidFill>
                  <a:srgbClr val="000000"/>
                </a:solidFill>
              </a:rPr>
              <a:pPr/>
              <a:t>30</a:t>
            </a:fld>
            <a:endParaRPr lang="zh-CN" altLang="en-US" dirty="0">
              <a:solidFill>
                <a:srgbClr val="000000"/>
              </a:solidFill>
            </a:endParaRPr>
          </a:p>
        </p:txBody>
      </p:sp>
    </p:spTree>
    <p:custDataLst>
      <p:tags r:id="rId1"/>
    </p:custDataLst>
    <p:extLst>
      <p:ext uri="{BB962C8B-B14F-4D97-AF65-F5344CB8AC3E}">
        <p14:creationId xmlns:p14="http://schemas.microsoft.com/office/powerpoint/2010/main" val="14580824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数字签名</a:t>
            </a:r>
          </a:p>
        </p:txBody>
      </p:sp>
      <p:sp>
        <p:nvSpPr>
          <p:cNvPr id="3" name="内容占位符 2"/>
          <p:cNvSpPr>
            <a:spLocks noGrp="1"/>
          </p:cNvSpPr>
          <p:nvPr>
            <p:ph idx="1"/>
          </p:nvPr>
        </p:nvSpPr>
        <p:spPr>
          <a:xfrm>
            <a:off x="457200" y="1444977"/>
            <a:ext cx="8370711" cy="2736410"/>
          </a:xfrm>
        </p:spPr>
        <p:txBody>
          <a:bodyPr/>
          <a:lstStyle/>
          <a:p>
            <a:pPr algn="just">
              <a:spcBef>
                <a:spcPts val="0"/>
              </a:spcBef>
            </a:pPr>
            <a:r>
              <a:rPr lang="zh-CN" altLang="en-US" sz="2000" dirty="0"/>
              <a:t>基于公钥体制实现数字签名</a:t>
            </a:r>
          </a:p>
          <a:p>
            <a:pPr lvl="1" algn="just">
              <a:lnSpc>
                <a:spcPct val="150000"/>
              </a:lnSpc>
              <a:spcBef>
                <a:spcPts val="0"/>
              </a:spcBef>
            </a:pPr>
            <a:r>
              <a:rPr lang="zh-CN" altLang="en-US" sz="1600" dirty="0"/>
              <a:t>源认证：除 </a:t>
            </a:r>
            <a:r>
              <a:rPr lang="en-US" altLang="zh-CN" sz="1600" dirty="0"/>
              <a:t>A </a:t>
            </a:r>
            <a:r>
              <a:rPr lang="zh-CN" altLang="en-US" sz="1600" dirty="0"/>
              <a:t>外没有别人能具有 </a:t>
            </a:r>
            <a:r>
              <a:rPr lang="en-US" altLang="zh-CN" sz="1600" dirty="0"/>
              <a:t>A </a:t>
            </a:r>
            <a:r>
              <a:rPr lang="zh-CN" altLang="en-US" sz="1600" dirty="0"/>
              <a:t>的私钥，所以除 </a:t>
            </a:r>
            <a:r>
              <a:rPr lang="en-US" altLang="zh-CN" sz="1600" dirty="0"/>
              <a:t>A </a:t>
            </a:r>
            <a:r>
              <a:rPr lang="zh-CN" altLang="en-US" sz="1600" dirty="0"/>
              <a:t>外没有别人能产生这个密文，因此 </a:t>
            </a:r>
            <a:r>
              <a:rPr lang="en-US" altLang="zh-CN" sz="1600" dirty="0"/>
              <a:t>B </a:t>
            </a:r>
            <a:r>
              <a:rPr lang="zh-CN" altLang="en-US" sz="1600" dirty="0"/>
              <a:t>相信报文 </a:t>
            </a:r>
            <a:r>
              <a:rPr lang="en-US" altLang="zh-CN" sz="1600" dirty="0"/>
              <a:t>X </a:t>
            </a:r>
            <a:r>
              <a:rPr lang="zh-CN" altLang="en-US" sz="1600" dirty="0"/>
              <a:t>是 </a:t>
            </a:r>
            <a:r>
              <a:rPr lang="en-US" altLang="zh-CN" sz="1600" dirty="0"/>
              <a:t>A </a:t>
            </a:r>
            <a:r>
              <a:rPr lang="zh-CN" altLang="en-US" sz="1600" dirty="0"/>
              <a:t>签名发送的</a:t>
            </a:r>
          </a:p>
          <a:p>
            <a:pPr lvl="1" algn="just">
              <a:lnSpc>
                <a:spcPct val="150000"/>
              </a:lnSpc>
              <a:spcBef>
                <a:spcPts val="0"/>
              </a:spcBef>
            </a:pPr>
            <a:r>
              <a:rPr lang="zh-CN" altLang="en-US" sz="1600" dirty="0"/>
              <a:t>不可抵赖性：若 </a:t>
            </a:r>
            <a:r>
              <a:rPr lang="en-US" altLang="zh-CN" sz="1600" dirty="0"/>
              <a:t>A </a:t>
            </a:r>
            <a:r>
              <a:rPr lang="zh-CN" altLang="en-US" sz="1600" dirty="0"/>
              <a:t>要抵赖曾发送报文给 </a:t>
            </a:r>
            <a:r>
              <a:rPr lang="en-US" altLang="zh-CN" sz="1600" dirty="0"/>
              <a:t>B</a:t>
            </a:r>
            <a:r>
              <a:rPr lang="zh-CN" altLang="en-US" sz="1600" dirty="0"/>
              <a:t>，</a:t>
            </a:r>
            <a:r>
              <a:rPr lang="en-US" altLang="zh-CN" sz="1600" dirty="0"/>
              <a:t>B </a:t>
            </a:r>
            <a:r>
              <a:rPr lang="zh-CN" altLang="en-US" sz="1600" dirty="0"/>
              <a:t>可将明文和对应的密文</a:t>
            </a:r>
            <a:r>
              <a:rPr lang="zh-CN" altLang="en-US" sz="1600"/>
              <a:t>出示给仲裁者，仲裁者很</a:t>
            </a:r>
            <a:r>
              <a:rPr lang="zh-CN" altLang="en-US" sz="1600" dirty="0"/>
              <a:t>容易用 </a:t>
            </a:r>
            <a:r>
              <a:rPr lang="en-US" altLang="zh-CN" sz="1600" dirty="0"/>
              <a:t>A </a:t>
            </a:r>
            <a:r>
              <a:rPr lang="zh-CN" altLang="en-US" sz="1600" dirty="0"/>
              <a:t>的公钥去证实 </a:t>
            </a:r>
            <a:r>
              <a:rPr lang="en-US" altLang="zh-CN" sz="1600" dirty="0"/>
              <a:t>A </a:t>
            </a:r>
            <a:r>
              <a:rPr lang="zh-CN" altLang="en-US" sz="1600" dirty="0"/>
              <a:t>确实发送 </a:t>
            </a:r>
            <a:r>
              <a:rPr lang="en-US" altLang="zh-CN" sz="1600" dirty="0"/>
              <a:t>X </a:t>
            </a:r>
            <a:r>
              <a:rPr lang="zh-CN" altLang="en-US" sz="1600" dirty="0"/>
              <a:t>给 </a:t>
            </a:r>
            <a:r>
              <a:rPr lang="en-US" altLang="zh-CN" sz="1600" dirty="0"/>
              <a:t>B</a:t>
            </a:r>
            <a:endParaRPr lang="zh-CN" altLang="en-US" sz="1600" dirty="0"/>
          </a:p>
          <a:p>
            <a:pPr lvl="1" algn="just">
              <a:lnSpc>
                <a:spcPct val="150000"/>
              </a:lnSpc>
              <a:spcBef>
                <a:spcPts val="0"/>
              </a:spcBef>
            </a:pPr>
            <a:r>
              <a:rPr lang="zh-CN" altLang="en-US" sz="1600" dirty="0"/>
              <a:t>防伪造、防篡改：若 攻击者</a:t>
            </a:r>
            <a:r>
              <a:rPr lang="en-US" altLang="zh-CN" sz="1600" dirty="0"/>
              <a:t> </a:t>
            </a:r>
            <a:r>
              <a:rPr lang="zh-CN" altLang="en-US" sz="1600" dirty="0"/>
              <a:t>将 </a:t>
            </a:r>
            <a:r>
              <a:rPr lang="en-US" altLang="zh-CN" sz="1600"/>
              <a:t>X </a:t>
            </a:r>
            <a:r>
              <a:rPr lang="zh-CN" altLang="en-US" sz="1600"/>
              <a:t>伪造</a:t>
            </a:r>
            <a:r>
              <a:rPr lang="zh-CN" altLang="en-US" sz="1600" dirty="0"/>
              <a:t>成 </a:t>
            </a:r>
            <a:r>
              <a:rPr lang="en-US" altLang="zh-CN" sz="1600" dirty="0"/>
              <a:t>X‘</a:t>
            </a:r>
            <a:r>
              <a:rPr lang="zh-CN" altLang="en-US" sz="1600" dirty="0"/>
              <a:t>，则 攻击者无法用</a:t>
            </a:r>
            <a:r>
              <a:rPr lang="en-US" altLang="zh-CN" sz="1600" dirty="0"/>
              <a:t>A</a:t>
            </a:r>
            <a:r>
              <a:rPr lang="zh-CN" altLang="en-US" sz="1600" dirty="0"/>
              <a:t>的私钥进行签名，</a:t>
            </a:r>
            <a:r>
              <a:rPr lang="en-US" altLang="zh-CN" sz="1600" dirty="0"/>
              <a:t> </a:t>
            </a:r>
            <a:r>
              <a:rPr lang="zh-CN" altLang="en-US" sz="1600" dirty="0"/>
              <a:t>验证失败，证明此报文已经不可靠（完整性遭到破坏）</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solidFill>
                  <a:srgbClr val="000000"/>
                </a:solidFill>
              </a:rPr>
              <a:pPr/>
              <a:t>31</a:t>
            </a:fld>
            <a:endParaRPr lang="zh-CN" altLang="en-US" dirty="0">
              <a:solidFill>
                <a:srgbClr val="000000"/>
              </a:solidFill>
            </a:endParaRPr>
          </a:p>
        </p:txBody>
      </p:sp>
      <p:grpSp>
        <p:nvGrpSpPr>
          <p:cNvPr id="5" name="组合 4"/>
          <p:cNvGrpSpPr/>
          <p:nvPr/>
        </p:nvGrpSpPr>
        <p:grpSpPr>
          <a:xfrm>
            <a:off x="138779" y="4235040"/>
            <a:ext cx="8866441" cy="2325086"/>
            <a:chOff x="138779" y="4380513"/>
            <a:chExt cx="8866441" cy="2325086"/>
          </a:xfrm>
        </p:grpSpPr>
        <p:grpSp>
          <p:nvGrpSpPr>
            <p:cNvPr id="17" name="组合 16"/>
            <p:cNvGrpSpPr/>
            <p:nvPr/>
          </p:nvGrpSpPr>
          <p:grpSpPr>
            <a:xfrm>
              <a:off x="6601327" y="4427271"/>
              <a:ext cx="1497777" cy="684654"/>
              <a:chOff x="1867505" y="3503589"/>
              <a:chExt cx="1497777" cy="684654"/>
            </a:xfrm>
          </p:grpSpPr>
          <p:sp>
            <p:nvSpPr>
              <p:cNvPr id="28" name="Text Box 70"/>
              <p:cNvSpPr txBox="1">
                <a:spLocks noChangeArrowheads="1"/>
              </p:cNvSpPr>
              <p:nvPr/>
            </p:nvSpPr>
            <p:spPr bwMode="auto">
              <a:xfrm>
                <a:off x="2077750" y="3733781"/>
                <a:ext cx="12875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1600" kern="0" dirty="0">
                    <a:solidFill>
                      <a:schemeClr val="accent5">
                        <a:lumMod val="50000"/>
                      </a:schemeClr>
                    </a:solidFill>
                    <a:latin typeface="Calibri" panose="020F0502020204030204" pitchFamily="34" charset="0"/>
                    <a:ea typeface="华文楷体" panose="02010600040101010101" pitchFamily="2" charset="-122"/>
                  </a:rPr>
                  <a:t>Alice</a:t>
                </a:r>
                <a:r>
                  <a:rPr kumimoji="1" lang="zh-CN" altLang="en-US" sz="1600" kern="0" dirty="0">
                    <a:solidFill>
                      <a:schemeClr val="accent5">
                        <a:lumMod val="50000"/>
                      </a:schemeClr>
                    </a:solidFill>
                    <a:latin typeface="Calibri" panose="020F0502020204030204" pitchFamily="34" charset="0"/>
                    <a:ea typeface="华文楷体" panose="02010600040101010101" pitchFamily="2" charset="-122"/>
                  </a:rPr>
                  <a:t>公</a:t>
                </a:r>
                <a:r>
                  <a:rPr kumimoji="1" lang="zh-CN" altLang="en-US" sz="1600" kern="0">
                    <a:solidFill>
                      <a:schemeClr val="accent5">
                        <a:lumMod val="50000"/>
                      </a:schemeClr>
                    </a:solidFill>
                    <a:latin typeface="Calibri" panose="020F0502020204030204" pitchFamily="34" charset="0"/>
                    <a:ea typeface="华文楷体" panose="02010600040101010101" pitchFamily="2" charset="-122"/>
                  </a:rPr>
                  <a:t>钥</a:t>
                </a:r>
                <a:r>
                  <a:rPr kumimoji="1" lang="en-US" altLang="zh-CN" sz="1600" i="1" kern="0">
                    <a:solidFill>
                      <a:schemeClr val="accent5">
                        <a:lumMod val="50000"/>
                      </a:schemeClr>
                    </a:solidFill>
                    <a:latin typeface="Calibri" panose="020F0502020204030204" pitchFamily="34" charset="0"/>
                    <a:ea typeface="华文楷体" panose="02010600040101010101" pitchFamily="2" charset="-122"/>
                  </a:rPr>
                  <a:t>PK</a:t>
                </a:r>
                <a:r>
                  <a:rPr kumimoji="1" lang="en-US" altLang="zh-CN" sz="1600" i="1" kern="0" baseline="-25000">
                    <a:solidFill>
                      <a:schemeClr val="accent5">
                        <a:lumMod val="50000"/>
                      </a:schemeClr>
                    </a:solidFill>
                    <a:latin typeface="Calibri" panose="020F0502020204030204" pitchFamily="34" charset="0"/>
                    <a:ea typeface="华文楷体" panose="02010600040101010101" pitchFamily="2" charset="-122"/>
                  </a:rPr>
                  <a:t>A</a:t>
                </a:r>
                <a:endParaRPr kumimoji="1" lang="en-US" altLang="zh-CN" sz="1600" i="1" kern="0" dirty="0">
                  <a:solidFill>
                    <a:schemeClr val="accent5">
                      <a:lumMod val="50000"/>
                    </a:schemeClr>
                  </a:solidFill>
                  <a:latin typeface="Calibri" panose="020F0502020204030204" pitchFamily="34" charset="0"/>
                  <a:ea typeface="华文楷体" panose="02010600040101010101" pitchFamily="2" charset="-122"/>
                </a:endParaRPr>
              </a:p>
            </p:txBody>
          </p:sp>
          <p:pic>
            <p:nvPicPr>
              <p:cNvPr id="29" name="Picture 13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704586" y="3666508"/>
                <a:ext cx="684654" cy="358815"/>
              </a:xfrm>
              <a:prstGeom prst="rect">
                <a:avLst/>
              </a:prstGeom>
              <a:noFill/>
              <a:ln>
                <a:noFill/>
              </a:ln>
              <a:effectLst/>
              <a:extLst/>
            </p:spPr>
          </p:pic>
        </p:grpSp>
        <p:grpSp>
          <p:nvGrpSpPr>
            <p:cNvPr id="22" name="组合 21"/>
            <p:cNvGrpSpPr/>
            <p:nvPr/>
          </p:nvGrpSpPr>
          <p:grpSpPr>
            <a:xfrm>
              <a:off x="1313045" y="4380513"/>
              <a:ext cx="1662451" cy="747516"/>
              <a:chOff x="6775510" y="4655371"/>
              <a:chExt cx="1662451" cy="747516"/>
            </a:xfrm>
          </p:grpSpPr>
          <p:pic>
            <p:nvPicPr>
              <p:cNvPr id="26" name="Picture 7" descr="key 的图像结果"/>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6766515" y="4664366"/>
                <a:ext cx="747516" cy="729526"/>
              </a:xfrm>
              <a:prstGeom prst="rect">
                <a:avLst/>
              </a:prstGeom>
              <a:noFill/>
              <a:extLst>
                <a:ext uri="{909E8E84-426E-40DD-AFC4-6F175D3DCCD1}">
                  <a14:hiddenFill xmlns:a14="http://schemas.microsoft.com/office/drawing/2010/main">
                    <a:solidFill>
                      <a:srgbClr val="FFFFFF"/>
                    </a:solidFill>
                  </a14:hiddenFill>
                </a:ext>
              </a:extLst>
            </p:spPr>
          </p:pic>
          <p:sp>
            <p:nvSpPr>
              <p:cNvPr id="27" name="Text Box 70"/>
              <p:cNvSpPr txBox="1">
                <a:spLocks noChangeArrowheads="1"/>
              </p:cNvSpPr>
              <p:nvPr/>
            </p:nvSpPr>
            <p:spPr bwMode="auto">
              <a:xfrm>
                <a:off x="7163253" y="4901667"/>
                <a:ext cx="127470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1600" kern="0" dirty="0">
                    <a:solidFill>
                      <a:schemeClr val="accent5">
                        <a:lumMod val="50000"/>
                      </a:schemeClr>
                    </a:solidFill>
                    <a:latin typeface="Calibri" panose="020F0502020204030204" pitchFamily="34" charset="0"/>
                    <a:ea typeface="华文楷体" panose="02010600040101010101" pitchFamily="2" charset="-122"/>
                  </a:rPr>
                  <a:t>Alice</a:t>
                </a:r>
                <a:r>
                  <a:rPr kumimoji="1" lang="zh-CN" altLang="en-US" sz="1600" kern="0" dirty="0">
                    <a:solidFill>
                      <a:schemeClr val="accent5">
                        <a:lumMod val="50000"/>
                      </a:schemeClr>
                    </a:solidFill>
                    <a:latin typeface="Calibri" panose="020F0502020204030204" pitchFamily="34" charset="0"/>
                    <a:ea typeface="华文楷体" panose="02010600040101010101" pitchFamily="2" charset="-122"/>
                  </a:rPr>
                  <a:t>私</a:t>
                </a:r>
                <a:r>
                  <a:rPr kumimoji="1" lang="zh-CN" altLang="en-US" sz="1600" kern="0">
                    <a:solidFill>
                      <a:schemeClr val="accent5">
                        <a:lumMod val="50000"/>
                      </a:schemeClr>
                    </a:solidFill>
                    <a:latin typeface="Calibri" panose="020F0502020204030204" pitchFamily="34" charset="0"/>
                    <a:ea typeface="华文楷体" panose="02010600040101010101" pitchFamily="2" charset="-122"/>
                  </a:rPr>
                  <a:t>钥</a:t>
                </a:r>
                <a:r>
                  <a:rPr kumimoji="1" lang="en-US" altLang="zh-CN" sz="1600" i="1" kern="0">
                    <a:solidFill>
                      <a:schemeClr val="accent5">
                        <a:lumMod val="50000"/>
                      </a:schemeClr>
                    </a:solidFill>
                    <a:latin typeface="Calibri" panose="020F0502020204030204" pitchFamily="34" charset="0"/>
                    <a:ea typeface="华文楷体" panose="02010600040101010101" pitchFamily="2" charset="-122"/>
                  </a:rPr>
                  <a:t>SK</a:t>
                </a:r>
                <a:r>
                  <a:rPr kumimoji="1" lang="en-US" altLang="zh-CN" sz="1600" i="1" kern="0" baseline="-25000">
                    <a:solidFill>
                      <a:schemeClr val="accent5">
                        <a:lumMod val="50000"/>
                      </a:schemeClr>
                    </a:solidFill>
                    <a:latin typeface="Calibri" panose="020F0502020204030204" pitchFamily="34" charset="0"/>
                    <a:ea typeface="华文楷体" panose="02010600040101010101" pitchFamily="2" charset="-122"/>
                  </a:rPr>
                  <a:t>A</a:t>
                </a:r>
                <a:endParaRPr kumimoji="1" lang="en-US" altLang="zh-CN" sz="1600" i="1" kern="0" dirty="0">
                  <a:solidFill>
                    <a:schemeClr val="accent5">
                      <a:lumMod val="50000"/>
                    </a:schemeClr>
                  </a:solidFill>
                  <a:latin typeface="Calibri" panose="020F0502020204030204" pitchFamily="34" charset="0"/>
                  <a:ea typeface="华文楷体" panose="02010600040101010101" pitchFamily="2" charset="-122"/>
                </a:endParaRPr>
              </a:p>
            </p:txBody>
          </p:sp>
        </p:grpSp>
        <p:sp>
          <p:nvSpPr>
            <p:cNvPr id="8" name="Rectangle 102"/>
            <p:cNvSpPr>
              <a:spLocks noChangeArrowheads="1"/>
            </p:cNvSpPr>
            <p:nvPr/>
          </p:nvSpPr>
          <p:spPr bwMode="auto">
            <a:xfrm>
              <a:off x="1425376" y="5624218"/>
              <a:ext cx="1056388" cy="660888"/>
            </a:xfrm>
            <a:prstGeom prst="rect">
              <a:avLst/>
            </a:prstGeom>
            <a:solidFill>
              <a:srgbClr val="990099"/>
            </a:solidFill>
            <a:ln w="12700" algn="ctr">
              <a:solidFill>
                <a:srgbClr val="000000"/>
              </a:solidFill>
              <a:miter lim="800000"/>
              <a:headEnd/>
              <a:tailEnd/>
            </a:ln>
            <a:effectLst/>
          </p:spPr>
          <p:txBody>
            <a:bodyPr wrap="none" anchor="ctr"/>
            <a:lstStyle/>
            <a:p>
              <a:pPr algn="ctr">
                <a:defRPr/>
              </a:pPr>
              <a:r>
                <a:rPr kumimoji="1" lang="en-US" altLang="zh-CN" sz="1846" i="1" kern="0" dirty="0">
                  <a:solidFill>
                    <a:srgbClr val="FFFFFF"/>
                  </a:solidFill>
                  <a:latin typeface="Calibri" panose="020F0502020204030204" pitchFamily="34" charset="0"/>
                  <a:ea typeface="华文楷体" panose="02010600040101010101" pitchFamily="2" charset="-122"/>
                </a:rPr>
                <a:t>E</a:t>
              </a:r>
              <a:r>
                <a:rPr kumimoji="1" lang="en-US" altLang="zh-CN" sz="1846" kern="0" dirty="0">
                  <a:solidFill>
                    <a:srgbClr val="FFFFFF"/>
                  </a:solidFill>
                  <a:latin typeface="Calibri" panose="020F0502020204030204" pitchFamily="34" charset="0"/>
                  <a:ea typeface="华文楷体" panose="02010600040101010101" pitchFamily="2" charset="-122"/>
                </a:rPr>
                <a:t> </a:t>
              </a:r>
              <a:r>
                <a:rPr kumimoji="1" lang="zh-CN" altLang="en-US" sz="1846" kern="0" dirty="0">
                  <a:solidFill>
                    <a:srgbClr val="FFFFFF"/>
                  </a:solidFill>
                  <a:latin typeface="Calibri" panose="020F0502020204030204" pitchFamily="34" charset="0"/>
                  <a:ea typeface="华文楷体" panose="02010600040101010101" pitchFamily="2" charset="-122"/>
                </a:rPr>
                <a:t>运算</a:t>
              </a:r>
            </a:p>
            <a:p>
              <a:pPr algn="ctr">
                <a:defRPr/>
              </a:pPr>
              <a:r>
                <a:rPr kumimoji="1" lang="zh-CN" altLang="en-US" sz="1846" kern="0" dirty="0">
                  <a:solidFill>
                    <a:srgbClr val="FFFFFF"/>
                  </a:solidFill>
                  <a:latin typeface="Calibri" panose="020F0502020204030204" pitchFamily="34" charset="0"/>
                  <a:ea typeface="华文楷体" panose="02010600040101010101" pitchFamily="2" charset="-122"/>
                </a:rPr>
                <a:t>加密算法</a:t>
              </a:r>
            </a:p>
          </p:txBody>
        </p:sp>
        <p:sp>
          <p:nvSpPr>
            <p:cNvPr id="9" name="Rectangle 103"/>
            <p:cNvSpPr>
              <a:spLocks noChangeArrowheads="1"/>
            </p:cNvSpPr>
            <p:nvPr/>
          </p:nvSpPr>
          <p:spPr bwMode="auto">
            <a:xfrm>
              <a:off x="6695900" y="5652041"/>
              <a:ext cx="1091466" cy="660888"/>
            </a:xfrm>
            <a:prstGeom prst="rect">
              <a:avLst/>
            </a:prstGeom>
            <a:solidFill>
              <a:srgbClr val="4B7000"/>
            </a:solidFill>
            <a:ln w="12700" algn="ctr">
              <a:solidFill>
                <a:srgbClr val="000000"/>
              </a:solidFill>
              <a:miter lim="800000"/>
              <a:headEnd/>
              <a:tailEnd/>
            </a:ln>
            <a:effectLst/>
          </p:spPr>
          <p:txBody>
            <a:bodyPr wrap="none" anchor="ctr"/>
            <a:lstStyle/>
            <a:p>
              <a:pPr algn="ctr">
                <a:defRPr/>
              </a:pPr>
              <a:r>
                <a:rPr kumimoji="1" lang="en-US" altLang="zh-CN" sz="1846" i="1" kern="0" dirty="0">
                  <a:solidFill>
                    <a:srgbClr val="FFFFFF"/>
                  </a:solidFill>
                  <a:latin typeface="Calibri" panose="020F0502020204030204" pitchFamily="34" charset="0"/>
                  <a:ea typeface="华文楷体" panose="02010600040101010101" pitchFamily="2" charset="-122"/>
                </a:rPr>
                <a:t>D </a:t>
              </a:r>
              <a:r>
                <a:rPr kumimoji="1" lang="zh-CN" altLang="en-US" sz="1846" kern="0" dirty="0">
                  <a:solidFill>
                    <a:srgbClr val="FFFFFF"/>
                  </a:solidFill>
                  <a:latin typeface="Calibri" panose="020F0502020204030204" pitchFamily="34" charset="0"/>
                  <a:ea typeface="华文楷体" panose="02010600040101010101" pitchFamily="2" charset="-122"/>
                </a:rPr>
                <a:t>运算</a:t>
              </a:r>
            </a:p>
            <a:p>
              <a:pPr algn="ctr">
                <a:defRPr/>
              </a:pPr>
              <a:r>
                <a:rPr kumimoji="1" lang="zh-CN" altLang="en-US" sz="1846" kern="0" dirty="0">
                  <a:solidFill>
                    <a:srgbClr val="FFFFFF"/>
                  </a:solidFill>
                  <a:latin typeface="Calibri" panose="020F0502020204030204" pitchFamily="34" charset="0"/>
                  <a:ea typeface="华文楷体" panose="02010600040101010101" pitchFamily="2" charset="-122"/>
                </a:rPr>
                <a:t>解密算法</a:t>
              </a:r>
            </a:p>
          </p:txBody>
        </p:sp>
        <p:grpSp>
          <p:nvGrpSpPr>
            <p:cNvPr id="10" name="组合 9"/>
            <p:cNvGrpSpPr/>
            <p:nvPr/>
          </p:nvGrpSpPr>
          <p:grpSpPr>
            <a:xfrm>
              <a:off x="3517811" y="5322276"/>
              <a:ext cx="2117481" cy="1383323"/>
              <a:chOff x="3281815" y="3352023"/>
              <a:chExt cx="2117481" cy="1383323"/>
            </a:xfrm>
          </p:grpSpPr>
          <p:graphicFrame>
            <p:nvGraphicFramePr>
              <p:cNvPr id="86" name="Object 73"/>
              <p:cNvGraphicFramePr>
                <a:graphicFrameLocks noChangeAspect="1"/>
              </p:cNvGraphicFramePr>
              <p:nvPr>
                <p:extLst/>
              </p:nvPr>
            </p:nvGraphicFramePr>
            <p:xfrm>
              <a:off x="3281815" y="3352023"/>
              <a:ext cx="2117481" cy="1383323"/>
            </p:xfrm>
            <a:graphic>
              <a:graphicData uri="http://schemas.openxmlformats.org/presentationml/2006/ole">
                <mc:AlternateContent xmlns:mc="http://schemas.openxmlformats.org/markup-compatibility/2006">
                  <mc:Choice xmlns:v="urn:schemas-microsoft-com:vml" Requires="v">
                    <p:oleObj spid="_x0000_s7178" name="VISIO" r:id="rId7" imgW="1687068" imgH="964692" progId="Visio.Drawing.11">
                      <p:embed/>
                    </p:oleObj>
                  </mc:Choice>
                  <mc:Fallback>
                    <p:oleObj name="VISIO" r:id="rId7" imgW="1687068" imgH="964692" progId="Visio.Drawing.11">
                      <p:embed/>
                      <p:pic>
                        <p:nvPicPr>
                          <p:cNvPr id="86" name="Object 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1815" y="3352023"/>
                            <a:ext cx="2117481" cy="1383323"/>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7" name="Text Box 131"/>
              <p:cNvSpPr txBox="1">
                <a:spLocks noChangeArrowheads="1"/>
              </p:cNvSpPr>
              <p:nvPr/>
            </p:nvSpPr>
            <p:spPr bwMode="auto">
              <a:xfrm>
                <a:off x="3812739" y="3653903"/>
                <a:ext cx="104067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215" kern="0" dirty="0">
                    <a:solidFill>
                      <a:srgbClr val="000099"/>
                    </a:solidFill>
                    <a:latin typeface="Calibri" panose="020F0502020204030204" pitchFamily="34" charset="0"/>
                    <a:ea typeface="华文楷体" panose="02010600040101010101" pitchFamily="2" charset="-122"/>
                  </a:rPr>
                  <a:t>互联网</a:t>
                </a:r>
              </a:p>
            </p:txBody>
          </p:sp>
        </p:grpSp>
        <p:grpSp>
          <p:nvGrpSpPr>
            <p:cNvPr id="11" name="组合 10"/>
            <p:cNvGrpSpPr/>
            <p:nvPr/>
          </p:nvGrpSpPr>
          <p:grpSpPr>
            <a:xfrm>
              <a:off x="138779" y="5011203"/>
              <a:ext cx="646331" cy="876622"/>
              <a:chOff x="489306" y="4041575"/>
              <a:chExt cx="646331" cy="876622"/>
            </a:xfrm>
          </p:grpSpPr>
          <p:grpSp>
            <p:nvGrpSpPr>
              <p:cNvPr id="58" name="Group 74"/>
              <p:cNvGrpSpPr>
                <a:grpSpLocks/>
              </p:cNvGrpSpPr>
              <p:nvPr/>
            </p:nvGrpSpPr>
            <p:grpSpPr bwMode="auto">
              <a:xfrm>
                <a:off x="554709" y="4345231"/>
                <a:ext cx="530469" cy="572966"/>
                <a:chOff x="921" y="2412"/>
                <a:chExt cx="284" cy="265"/>
              </a:xfrm>
            </p:grpSpPr>
            <p:grpSp>
              <p:nvGrpSpPr>
                <p:cNvPr id="60" name="Group 75"/>
                <p:cNvGrpSpPr>
                  <a:grpSpLocks/>
                </p:cNvGrpSpPr>
                <p:nvPr/>
              </p:nvGrpSpPr>
              <p:grpSpPr bwMode="auto">
                <a:xfrm>
                  <a:off x="928" y="2417"/>
                  <a:ext cx="277" cy="260"/>
                  <a:chOff x="928" y="2417"/>
                  <a:chExt cx="277" cy="260"/>
                </a:xfrm>
              </p:grpSpPr>
              <p:sp>
                <p:nvSpPr>
                  <p:cNvPr id="74" name="Freeform 7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75" name="Freeform 77"/>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76" name="Freeform 7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77" name="Freeform 79"/>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78" name="Rectangle 8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79" name="Rectangle 8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80" name="Rectangle 8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81" name="Line 83"/>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sz="1662" b="1" kern="0">
                      <a:solidFill>
                        <a:srgbClr val="000099"/>
                      </a:solidFill>
                      <a:ea typeface="黑体" pitchFamily="2" charset="-122"/>
                    </a:endParaRPr>
                  </a:p>
                </p:txBody>
              </p:sp>
              <p:grpSp>
                <p:nvGrpSpPr>
                  <p:cNvPr id="82" name="Group 84"/>
                  <p:cNvGrpSpPr>
                    <a:grpSpLocks/>
                  </p:cNvGrpSpPr>
                  <p:nvPr/>
                </p:nvGrpSpPr>
                <p:grpSpPr bwMode="auto">
                  <a:xfrm>
                    <a:off x="928" y="2639"/>
                    <a:ext cx="277" cy="38"/>
                    <a:chOff x="928" y="2639"/>
                    <a:chExt cx="277" cy="38"/>
                  </a:xfrm>
                </p:grpSpPr>
                <p:sp>
                  <p:nvSpPr>
                    <p:cNvPr id="83" name="Freeform 8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84" name="Freeform 86"/>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85" name="Rectangle 8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grpSp>
            </p:grpSp>
            <p:grpSp>
              <p:nvGrpSpPr>
                <p:cNvPr id="61" name="Group 88"/>
                <p:cNvGrpSpPr>
                  <a:grpSpLocks/>
                </p:cNvGrpSpPr>
                <p:nvPr/>
              </p:nvGrpSpPr>
              <p:grpSpPr bwMode="auto">
                <a:xfrm>
                  <a:off x="921" y="2412"/>
                  <a:ext cx="277" cy="261"/>
                  <a:chOff x="921" y="2412"/>
                  <a:chExt cx="277" cy="261"/>
                </a:xfrm>
              </p:grpSpPr>
              <p:sp>
                <p:nvSpPr>
                  <p:cNvPr id="62" name="Freeform 8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63" name="Freeform 90"/>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64" name="Freeform 9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65" name="Freeform 92"/>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66" name="Rectangle 9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67" name="Rectangle 9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68" name="Rectangle 9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69" name="Line 96"/>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sz="1662" b="1" kern="0">
                      <a:solidFill>
                        <a:srgbClr val="000099"/>
                      </a:solidFill>
                      <a:ea typeface="黑体" pitchFamily="2" charset="-122"/>
                    </a:endParaRPr>
                  </a:p>
                </p:txBody>
              </p:sp>
              <p:grpSp>
                <p:nvGrpSpPr>
                  <p:cNvPr id="70" name="Group 97"/>
                  <p:cNvGrpSpPr>
                    <a:grpSpLocks/>
                  </p:cNvGrpSpPr>
                  <p:nvPr/>
                </p:nvGrpSpPr>
                <p:grpSpPr bwMode="auto">
                  <a:xfrm>
                    <a:off x="921" y="2635"/>
                    <a:ext cx="277" cy="38"/>
                    <a:chOff x="921" y="2635"/>
                    <a:chExt cx="277" cy="38"/>
                  </a:xfrm>
                </p:grpSpPr>
                <p:sp>
                  <p:nvSpPr>
                    <p:cNvPr id="71" name="Freeform 9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72" name="Freeform 99"/>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73" name="Rectangle 10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grpSp>
            </p:grpSp>
          </p:grpSp>
          <p:sp>
            <p:nvSpPr>
              <p:cNvPr id="59" name="Text Box 70"/>
              <p:cNvSpPr txBox="1">
                <a:spLocks noChangeArrowheads="1"/>
              </p:cNvSpPr>
              <p:nvPr/>
            </p:nvSpPr>
            <p:spPr bwMode="auto">
              <a:xfrm>
                <a:off x="489306" y="4041575"/>
                <a:ext cx="646331"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1846" kern="0" dirty="0">
                    <a:solidFill>
                      <a:srgbClr val="000000"/>
                    </a:solidFill>
                    <a:latin typeface="Calibri" panose="020F0502020204030204" pitchFamily="34" charset="0"/>
                    <a:ea typeface="华文楷体" panose="02010600040101010101" pitchFamily="2" charset="-122"/>
                  </a:rPr>
                  <a:t>Alice</a:t>
                </a:r>
              </a:p>
            </p:txBody>
          </p:sp>
        </p:grpSp>
        <p:grpSp>
          <p:nvGrpSpPr>
            <p:cNvPr id="12" name="组合 11"/>
            <p:cNvGrpSpPr/>
            <p:nvPr/>
          </p:nvGrpSpPr>
          <p:grpSpPr>
            <a:xfrm>
              <a:off x="8442245" y="5189063"/>
              <a:ext cx="562975" cy="878001"/>
              <a:chOff x="554709" y="4040196"/>
              <a:chExt cx="562975" cy="878001"/>
            </a:xfrm>
          </p:grpSpPr>
          <p:grpSp>
            <p:nvGrpSpPr>
              <p:cNvPr id="30" name="Group 74"/>
              <p:cNvGrpSpPr>
                <a:grpSpLocks/>
              </p:cNvGrpSpPr>
              <p:nvPr/>
            </p:nvGrpSpPr>
            <p:grpSpPr bwMode="auto">
              <a:xfrm>
                <a:off x="554709" y="4345231"/>
                <a:ext cx="530469" cy="572966"/>
                <a:chOff x="921" y="2412"/>
                <a:chExt cx="284" cy="265"/>
              </a:xfrm>
            </p:grpSpPr>
            <p:grpSp>
              <p:nvGrpSpPr>
                <p:cNvPr id="32" name="Group 75"/>
                <p:cNvGrpSpPr>
                  <a:grpSpLocks/>
                </p:cNvGrpSpPr>
                <p:nvPr/>
              </p:nvGrpSpPr>
              <p:grpSpPr bwMode="auto">
                <a:xfrm>
                  <a:off x="928" y="2417"/>
                  <a:ext cx="277" cy="260"/>
                  <a:chOff x="928" y="2417"/>
                  <a:chExt cx="277" cy="260"/>
                </a:xfrm>
              </p:grpSpPr>
              <p:sp>
                <p:nvSpPr>
                  <p:cNvPr id="46" name="Freeform 7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47" name="Freeform 77"/>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48" name="Freeform 7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49" name="Freeform 79"/>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50" name="Rectangle 8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51" name="Rectangle 8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52" name="Rectangle 8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53" name="Line 83"/>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sz="1662" b="1" kern="0">
                      <a:solidFill>
                        <a:srgbClr val="000099"/>
                      </a:solidFill>
                      <a:ea typeface="黑体" pitchFamily="2" charset="-122"/>
                    </a:endParaRPr>
                  </a:p>
                </p:txBody>
              </p:sp>
              <p:grpSp>
                <p:nvGrpSpPr>
                  <p:cNvPr id="54" name="Group 84"/>
                  <p:cNvGrpSpPr>
                    <a:grpSpLocks/>
                  </p:cNvGrpSpPr>
                  <p:nvPr/>
                </p:nvGrpSpPr>
                <p:grpSpPr bwMode="auto">
                  <a:xfrm>
                    <a:off x="928" y="2639"/>
                    <a:ext cx="277" cy="38"/>
                    <a:chOff x="928" y="2639"/>
                    <a:chExt cx="277" cy="38"/>
                  </a:xfrm>
                </p:grpSpPr>
                <p:sp>
                  <p:nvSpPr>
                    <p:cNvPr id="55" name="Freeform 8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56" name="Freeform 86"/>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57" name="Rectangle 8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grpSp>
            </p:grpSp>
            <p:grpSp>
              <p:nvGrpSpPr>
                <p:cNvPr id="33" name="Group 88"/>
                <p:cNvGrpSpPr>
                  <a:grpSpLocks/>
                </p:cNvGrpSpPr>
                <p:nvPr/>
              </p:nvGrpSpPr>
              <p:grpSpPr bwMode="auto">
                <a:xfrm>
                  <a:off x="921" y="2412"/>
                  <a:ext cx="277" cy="261"/>
                  <a:chOff x="921" y="2412"/>
                  <a:chExt cx="277" cy="261"/>
                </a:xfrm>
              </p:grpSpPr>
              <p:sp>
                <p:nvSpPr>
                  <p:cNvPr id="34" name="Freeform 8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35" name="Freeform 90"/>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36" name="Freeform 9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37" name="Freeform 92"/>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38" name="Rectangle 9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39" name="Rectangle 9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40" name="Rectangle 9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41" name="Line 96"/>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sz="1662" b="1" kern="0">
                      <a:solidFill>
                        <a:srgbClr val="000099"/>
                      </a:solidFill>
                      <a:ea typeface="黑体" pitchFamily="2" charset="-122"/>
                    </a:endParaRPr>
                  </a:p>
                </p:txBody>
              </p:sp>
              <p:grpSp>
                <p:nvGrpSpPr>
                  <p:cNvPr id="42" name="Group 97"/>
                  <p:cNvGrpSpPr>
                    <a:grpSpLocks/>
                  </p:cNvGrpSpPr>
                  <p:nvPr/>
                </p:nvGrpSpPr>
                <p:grpSpPr bwMode="auto">
                  <a:xfrm>
                    <a:off x="921" y="2635"/>
                    <a:ext cx="277" cy="38"/>
                    <a:chOff x="921" y="2635"/>
                    <a:chExt cx="277" cy="38"/>
                  </a:xfrm>
                </p:grpSpPr>
                <p:sp>
                  <p:nvSpPr>
                    <p:cNvPr id="43" name="Freeform 9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44" name="Freeform 99"/>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662" b="1" kern="0">
                        <a:solidFill>
                          <a:srgbClr val="000099"/>
                        </a:solidFill>
                        <a:ea typeface="黑体" pitchFamily="2" charset="-122"/>
                      </a:endParaRPr>
                    </a:p>
                  </p:txBody>
                </p:sp>
                <p:sp>
                  <p:nvSpPr>
                    <p:cNvPr id="45" name="Rectangle 10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662" b="1" kern="0">
                        <a:solidFill>
                          <a:srgbClr val="000099"/>
                        </a:solidFill>
                        <a:ea typeface="黑体" pitchFamily="2" charset="-122"/>
                      </a:endParaRPr>
                    </a:p>
                  </p:txBody>
                </p:sp>
              </p:grpSp>
            </p:grpSp>
          </p:grpSp>
          <p:sp>
            <p:nvSpPr>
              <p:cNvPr id="31" name="Text Box 70"/>
              <p:cNvSpPr txBox="1">
                <a:spLocks noChangeArrowheads="1"/>
              </p:cNvSpPr>
              <p:nvPr/>
            </p:nvSpPr>
            <p:spPr bwMode="auto">
              <a:xfrm>
                <a:off x="554709" y="4040196"/>
                <a:ext cx="562975"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1846" kern="0" dirty="0">
                    <a:solidFill>
                      <a:srgbClr val="000000"/>
                    </a:solidFill>
                    <a:latin typeface="Calibri" panose="020F0502020204030204" pitchFamily="34" charset="0"/>
                    <a:ea typeface="华文楷体" panose="02010600040101010101" pitchFamily="2" charset="-122"/>
                  </a:rPr>
                  <a:t>Bob</a:t>
                </a:r>
              </a:p>
            </p:txBody>
          </p:sp>
        </p:grpSp>
        <p:sp>
          <p:nvSpPr>
            <p:cNvPr id="13" name="AutoShape 12"/>
            <p:cNvSpPr>
              <a:spLocks noChangeArrowheads="1"/>
            </p:cNvSpPr>
            <p:nvPr/>
          </p:nvSpPr>
          <p:spPr bwMode="auto">
            <a:xfrm>
              <a:off x="499345" y="5735961"/>
              <a:ext cx="633046" cy="703385"/>
            </a:xfrm>
            <a:prstGeom prst="foldedCorner">
              <a:avLst>
                <a:gd name="adj" fmla="val 12500"/>
              </a:avLst>
            </a:prstGeom>
            <a:solidFill>
              <a:schemeClr val="accent6">
                <a:lumMod val="20000"/>
                <a:lumOff val="80000"/>
              </a:schemeClr>
            </a:solidFill>
            <a:ln w="9525">
              <a:solidFill>
                <a:schemeClr val="bg1">
                  <a:lumMod val="50000"/>
                </a:schemeClr>
              </a:solidFill>
              <a:round/>
              <a:headEnd/>
              <a:tailEnd/>
            </a:ln>
            <a:effectLst/>
            <a:extLst/>
          </p:spPr>
          <p:txBody>
            <a:bodyPr wrap="none" anchor="ctr"/>
            <a:lstStyle/>
            <a:p>
              <a:pPr algn="ctr">
                <a:defRPr/>
              </a:pPr>
              <a:r>
                <a:rPr kumimoji="1" lang="zh-CN" altLang="en-US" sz="1846" kern="0" dirty="0">
                  <a:solidFill>
                    <a:srgbClr val="000000"/>
                  </a:solidFill>
                  <a:latin typeface="Calibri" panose="020F0502020204030204" pitchFamily="34" charset="0"/>
                  <a:ea typeface="华文楷体" panose="02010600040101010101" pitchFamily="2" charset="-122"/>
                </a:rPr>
                <a:t>明文</a:t>
              </a:r>
            </a:p>
          </p:txBody>
        </p:sp>
        <p:sp>
          <p:nvSpPr>
            <p:cNvPr id="14" name="AutoShape 17"/>
            <p:cNvSpPr>
              <a:spLocks noChangeArrowheads="1"/>
            </p:cNvSpPr>
            <p:nvPr/>
          </p:nvSpPr>
          <p:spPr bwMode="auto">
            <a:xfrm>
              <a:off x="2834221" y="5717016"/>
              <a:ext cx="633046" cy="722330"/>
            </a:xfrm>
            <a:prstGeom prst="foldedCorner">
              <a:avLst>
                <a:gd name="adj" fmla="val 12500"/>
              </a:avLst>
            </a:prstGeom>
            <a:solidFill>
              <a:srgbClr val="000000"/>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1846" kern="0" dirty="0">
                  <a:solidFill>
                    <a:srgbClr val="FFFFFF"/>
                  </a:solidFill>
                  <a:latin typeface="Calibri" panose="020F0502020204030204" pitchFamily="34" charset="0"/>
                  <a:ea typeface="华文楷体" panose="02010600040101010101" pitchFamily="2" charset="-122"/>
                </a:rPr>
                <a:t>签名</a:t>
              </a:r>
              <a:endParaRPr kumimoji="1" lang="en-US" altLang="zh-CN" sz="1846" kern="0" dirty="0">
                <a:solidFill>
                  <a:srgbClr val="FFFFFF"/>
                </a:solidFill>
                <a:latin typeface="Calibri" panose="020F0502020204030204" pitchFamily="34" charset="0"/>
                <a:ea typeface="华文楷体" panose="02010600040101010101" pitchFamily="2" charset="-122"/>
              </a:endParaRPr>
            </a:p>
            <a:p>
              <a:pPr algn="ctr">
                <a:defRPr/>
              </a:pPr>
              <a:r>
                <a:rPr kumimoji="1" lang="en-US" altLang="zh-CN" sz="1846" kern="0" dirty="0">
                  <a:solidFill>
                    <a:srgbClr val="FFFFFF"/>
                  </a:solidFill>
                  <a:latin typeface="Calibri" panose="020F0502020204030204" pitchFamily="34" charset="0"/>
                  <a:ea typeface="华文楷体" panose="02010600040101010101" pitchFamily="2" charset="-122"/>
                </a:rPr>
                <a:t>+</a:t>
              </a:r>
              <a:r>
                <a:rPr kumimoji="1" lang="zh-CN" altLang="en-US" sz="1846" kern="0" dirty="0">
                  <a:solidFill>
                    <a:srgbClr val="FFFFFF"/>
                  </a:solidFill>
                  <a:latin typeface="Calibri" panose="020F0502020204030204" pitchFamily="34" charset="0"/>
                  <a:ea typeface="华文楷体" panose="02010600040101010101" pitchFamily="2" charset="-122"/>
                </a:rPr>
                <a:t>明文</a:t>
              </a:r>
            </a:p>
          </p:txBody>
        </p:sp>
        <p:sp>
          <p:nvSpPr>
            <p:cNvPr id="15" name="Line 52"/>
            <p:cNvSpPr>
              <a:spLocks noChangeShapeType="1"/>
            </p:cNvSpPr>
            <p:nvPr/>
          </p:nvSpPr>
          <p:spPr bwMode="auto">
            <a:xfrm>
              <a:off x="1131291" y="6054677"/>
              <a:ext cx="294084" cy="0"/>
            </a:xfrm>
            <a:prstGeom prst="line">
              <a:avLst/>
            </a:prstGeom>
            <a:noFill/>
            <a:ln w="31750">
              <a:solidFill>
                <a:schemeClr val="tx1">
                  <a:lumMod val="75000"/>
                  <a:lumOff val="25000"/>
                </a:schemeClr>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sp>
          <p:nvSpPr>
            <p:cNvPr id="16" name="Freeform 72"/>
            <p:cNvSpPr>
              <a:spLocks/>
            </p:cNvSpPr>
            <p:nvPr/>
          </p:nvSpPr>
          <p:spPr bwMode="auto">
            <a:xfrm flipH="1" flipV="1">
              <a:off x="1850908" y="4996017"/>
              <a:ext cx="48136" cy="606840"/>
            </a:xfrm>
            <a:custGeom>
              <a:avLst/>
              <a:gdLst>
                <a:gd name="T0" fmla="*/ 0 w 1"/>
                <a:gd name="T1" fmla="*/ 314 h 314"/>
                <a:gd name="T2" fmla="*/ 0 w 1"/>
                <a:gd name="T3" fmla="*/ 0 h 314"/>
              </a:gdLst>
              <a:ahLst/>
              <a:cxnLst>
                <a:cxn ang="0">
                  <a:pos x="T0" y="T1"/>
                </a:cxn>
                <a:cxn ang="0">
                  <a:pos x="T2" y="T3"/>
                </a:cxn>
              </a:cxnLst>
              <a:rect l="0" t="0" r="r" b="b"/>
              <a:pathLst>
                <a:path w="1" h="314">
                  <a:moveTo>
                    <a:pt x="0" y="314"/>
                  </a:moveTo>
                  <a:lnTo>
                    <a:pt x="0" y="0"/>
                  </a:lnTo>
                </a:path>
              </a:pathLst>
            </a:custGeom>
            <a:noFill/>
            <a:ln w="38100" cmpd="sng">
              <a:solidFill>
                <a:srgbClr val="C00000"/>
              </a:solidFill>
              <a:round/>
              <a:headEnd type="none" w="sm"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sp>
          <p:nvSpPr>
            <p:cNvPr id="18" name="Line 52"/>
            <p:cNvSpPr>
              <a:spLocks noChangeShapeType="1"/>
            </p:cNvSpPr>
            <p:nvPr/>
          </p:nvSpPr>
          <p:spPr bwMode="auto">
            <a:xfrm>
              <a:off x="2499039" y="6051748"/>
              <a:ext cx="384005" cy="0"/>
            </a:xfrm>
            <a:prstGeom prst="line">
              <a:avLst/>
            </a:prstGeom>
            <a:noFill/>
            <a:ln w="31750">
              <a:solidFill>
                <a:schemeClr val="tx1">
                  <a:lumMod val="75000"/>
                  <a:lumOff val="25000"/>
                </a:schemeClr>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sp>
          <p:nvSpPr>
            <p:cNvPr id="19" name="AutoShape 17"/>
            <p:cNvSpPr>
              <a:spLocks noChangeArrowheads="1"/>
            </p:cNvSpPr>
            <p:nvPr/>
          </p:nvSpPr>
          <p:spPr bwMode="auto">
            <a:xfrm>
              <a:off x="5681440" y="5686454"/>
              <a:ext cx="633046" cy="722330"/>
            </a:xfrm>
            <a:prstGeom prst="foldedCorner">
              <a:avLst>
                <a:gd name="adj" fmla="val 12500"/>
              </a:avLst>
            </a:prstGeom>
            <a:solidFill>
              <a:srgbClr val="000000"/>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1846" kern="0" dirty="0">
                  <a:solidFill>
                    <a:srgbClr val="FFFFFF"/>
                  </a:solidFill>
                  <a:latin typeface="Calibri" panose="020F0502020204030204" pitchFamily="34" charset="0"/>
                  <a:ea typeface="华文楷体" panose="02010600040101010101" pitchFamily="2" charset="-122"/>
                </a:rPr>
                <a:t>签名</a:t>
              </a:r>
              <a:endParaRPr kumimoji="1" lang="en-US" altLang="zh-CN" sz="1846" kern="0" dirty="0">
                <a:solidFill>
                  <a:srgbClr val="FFFFFF"/>
                </a:solidFill>
                <a:latin typeface="Calibri" panose="020F0502020204030204" pitchFamily="34" charset="0"/>
                <a:ea typeface="华文楷体" panose="02010600040101010101" pitchFamily="2" charset="-122"/>
              </a:endParaRPr>
            </a:p>
            <a:p>
              <a:pPr algn="ctr">
                <a:defRPr/>
              </a:pPr>
              <a:r>
                <a:rPr kumimoji="1" lang="en-US" altLang="zh-CN" sz="1846" kern="0" dirty="0">
                  <a:solidFill>
                    <a:srgbClr val="FFFFFF"/>
                  </a:solidFill>
                  <a:latin typeface="Calibri" panose="020F0502020204030204" pitchFamily="34" charset="0"/>
                  <a:ea typeface="华文楷体" panose="02010600040101010101" pitchFamily="2" charset="-122"/>
                </a:rPr>
                <a:t>+</a:t>
              </a:r>
              <a:r>
                <a:rPr kumimoji="1" lang="zh-CN" altLang="en-US" sz="1846" kern="0" dirty="0">
                  <a:solidFill>
                    <a:srgbClr val="FFFFFF"/>
                  </a:solidFill>
                  <a:latin typeface="Calibri" panose="020F0502020204030204" pitchFamily="34" charset="0"/>
                  <a:ea typeface="华文楷体" panose="02010600040101010101" pitchFamily="2" charset="-122"/>
                </a:rPr>
                <a:t>明文</a:t>
              </a:r>
            </a:p>
          </p:txBody>
        </p:sp>
        <p:sp>
          <p:nvSpPr>
            <p:cNvPr id="20" name="Line 52"/>
            <p:cNvSpPr>
              <a:spLocks noChangeShapeType="1"/>
            </p:cNvSpPr>
            <p:nvPr/>
          </p:nvSpPr>
          <p:spPr bwMode="auto">
            <a:xfrm>
              <a:off x="6314486" y="6047619"/>
              <a:ext cx="384005" cy="0"/>
            </a:xfrm>
            <a:prstGeom prst="line">
              <a:avLst/>
            </a:prstGeom>
            <a:noFill/>
            <a:ln w="31750">
              <a:solidFill>
                <a:schemeClr val="tx1">
                  <a:lumMod val="75000"/>
                  <a:lumOff val="25000"/>
                </a:schemeClr>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sp>
          <p:nvSpPr>
            <p:cNvPr id="21" name="Freeform 72"/>
            <p:cNvSpPr>
              <a:spLocks/>
            </p:cNvSpPr>
            <p:nvPr/>
          </p:nvSpPr>
          <p:spPr bwMode="auto">
            <a:xfrm flipH="1" flipV="1">
              <a:off x="7118661" y="5011202"/>
              <a:ext cx="45719" cy="612953"/>
            </a:xfrm>
            <a:custGeom>
              <a:avLst/>
              <a:gdLst>
                <a:gd name="T0" fmla="*/ 0 w 1"/>
                <a:gd name="T1" fmla="*/ 314 h 314"/>
                <a:gd name="T2" fmla="*/ 0 w 1"/>
                <a:gd name="T3" fmla="*/ 0 h 314"/>
              </a:gdLst>
              <a:ahLst/>
              <a:cxnLst>
                <a:cxn ang="0">
                  <a:pos x="T0" y="T1"/>
                </a:cxn>
                <a:cxn ang="0">
                  <a:pos x="T2" y="T3"/>
                </a:cxn>
              </a:cxnLst>
              <a:rect l="0" t="0" r="r" b="b"/>
              <a:pathLst>
                <a:path w="1" h="314">
                  <a:moveTo>
                    <a:pt x="0" y="314"/>
                  </a:moveTo>
                  <a:lnTo>
                    <a:pt x="0" y="0"/>
                  </a:lnTo>
                </a:path>
              </a:pathLst>
            </a:custGeom>
            <a:noFill/>
            <a:ln w="38100" cmpd="sng">
              <a:solidFill>
                <a:srgbClr val="C00000"/>
              </a:solidFill>
              <a:round/>
              <a:headEnd type="none" w="sm"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sp>
          <p:nvSpPr>
            <p:cNvPr id="23" name="Line 52"/>
            <p:cNvSpPr>
              <a:spLocks noChangeShapeType="1"/>
            </p:cNvSpPr>
            <p:nvPr/>
          </p:nvSpPr>
          <p:spPr bwMode="auto">
            <a:xfrm>
              <a:off x="7818355" y="6008043"/>
              <a:ext cx="294084" cy="0"/>
            </a:xfrm>
            <a:prstGeom prst="line">
              <a:avLst/>
            </a:prstGeom>
            <a:noFill/>
            <a:ln w="31750">
              <a:solidFill>
                <a:schemeClr val="tx1">
                  <a:lumMod val="75000"/>
                  <a:lumOff val="25000"/>
                </a:schemeClr>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62" b="1" kern="0">
                <a:solidFill>
                  <a:srgbClr val="000099"/>
                </a:solidFill>
                <a:ea typeface="黑体" pitchFamily="2" charset="-122"/>
              </a:endParaRPr>
            </a:p>
          </p:txBody>
        </p:sp>
        <p:sp>
          <p:nvSpPr>
            <p:cNvPr id="24" name="AutoShape 12"/>
            <p:cNvSpPr>
              <a:spLocks noChangeArrowheads="1"/>
            </p:cNvSpPr>
            <p:nvPr/>
          </p:nvSpPr>
          <p:spPr bwMode="auto">
            <a:xfrm>
              <a:off x="8071084" y="5745017"/>
              <a:ext cx="633046" cy="703385"/>
            </a:xfrm>
            <a:prstGeom prst="foldedCorner">
              <a:avLst>
                <a:gd name="adj" fmla="val 12500"/>
              </a:avLst>
            </a:prstGeom>
            <a:solidFill>
              <a:schemeClr val="accent6">
                <a:lumMod val="20000"/>
                <a:lumOff val="80000"/>
              </a:schemeClr>
            </a:solidFill>
            <a:ln w="9525">
              <a:solidFill>
                <a:schemeClr val="bg1">
                  <a:lumMod val="50000"/>
                </a:schemeClr>
              </a:solidFill>
              <a:round/>
              <a:headEnd/>
              <a:tailEnd/>
            </a:ln>
            <a:effectLst/>
            <a:extLst/>
          </p:spPr>
          <p:txBody>
            <a:bodyPr wrap="none" anchor="ctr"/>
            <a:lstStyle/>
            <a:p>
              <a:pPr algn="ctr">
                <a:defRPr/>
              </a:pPr>
              <a:r>
                <a:rPr kumimoji="1" lang="zh-CN" altLang="en-US" sz="1846" kern="0" dirty="0">
                  <a:solidFill>
                    <a:srgbClr val="000000"/>
                  </a:solidFill>
                  <a:latin typeface="Calibri" panose="020F0502020204030204" pitchFamily="34" charset="0"/>
                  <a:ea typeface="华文楷体" panose="02010600040101010101" pitchFamily="2" charset="-122"/>
                </a:rPr>
                <a:t>明文</a:t>
              </a:r>
            </a:p>
          </p:txBody>
        </p:sp>
        <p:sp>
          <p:nvSpPr>
            <p:cNvPr id="25" name="Line 18"/>
            <p:cNvSpPr>
              <a:spLocks noChangeShapeType="1"/>
            </p:cNvSpPr>
            <p:nvPr/>
          </p:nvSpPr>
          <p:spPr bwMode="auto">
            <a:xfrm flipV="1">
              <a:off x="3459814" y="6069713"/>
              <a:ext cx="2233474" cy="8468"/>
            </a:xfrm>
            <a:prstGeom prst="line">
              <a:avLst/>
            </a:prstGeom>
            <a:noFill/>
            <a:ln w="57150" cap="rnd">
              <a:solidFill>
                <a:schemeClr val="tx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spcBef>
                  <a:spcPct val="20000"/>
                </a:spcBef>
                <a:buClr>
                  <a:srgbClr val="000000"/>
                </a:buClr>
                <a:defRPr/>
              </a:pPr>
              <a:endParaRPr kumimoji="1" lang="zh-CN" altLang="en-US" sz="2215" b="1" kern="0">
                <a:solidFill>
                  <a:srgbClr val="FFFFFF"/>
                </a:solidFill>
                <a:ea typeface="华文楷体" panose="02010600040101010101" pitchFamily="2" charset="-122"/>
              </a:endParaRPr>
            </a:p>
          </p:txBody>
        </p:sp>
        <p:sp>
          <p:nvSpPr>
            <p:cNvPr id="88" name="Text Box 70"/>
            <p:cNvSpPr txBox="1">
              <a:spLocks noChangeArrowheads="1"/>
            </p:cNvSpPr>
            <p:nvPr/>
          </p:nvSpPr>
          <p:spPr bwMode="auto">
            <a:xfrm>
              <a:off x="1874976" y="5057644"/>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1600" kern="0" dirty="0">
                  <a:solidFill>
                    <a:schemeClr val="accent5">
                      <a:lumMod val="50000"/>
                    </a:schemeClr>
                  </a:solidFill>
                  <a:latin typeface="Calibri" panose="020F0502020204030204" pitchFamily="34" charset="0"/>
                  <a:ea typeface="华文楷体" panose="02010600040101010101" pitchFamily="2" charset="-122"/>
                </a:rPr>
                <a:t>签名</a:t>
              </a:r>
              <a:endParaRPr kumimoji="1" lang="en-US" altLang="zh-CN" sz="1600" i="1" kern="0" dirty="0">
                <a:solidFill>
                  <a:schemeClr val="accent5">
                    <a:lumMod val="50000"/>
                  </a:schemeClr>
                </a:solidFill>
                <a:latin typeface="Calibri" panose="020F0502020204030204" pitchFamily="34" charset="0"/>
                <a:ea typeface="华文楷体" panose="02010600040101010101" pitchFamily="2" charset="-122"/>
              </a:endParaRPr>
            </a:p>
          </p:txBody>
        </p:sp>
        <p:sp>
          <p:nvSpPr>
            <p:cNvPr id="89" name="Text Box 70"/>
            <p:cNvSpPr txBox="1">
              <a:spLocks noChangeArrowheads="1"/>
            </p:cNvSpPr>
            <p:nvPr/>
          </p:nvSpPr>
          <p:spPr bwMode="auto">
            <a:xfrm>
              <a:off x="7141520" y="5111925"/>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1600" kern="0" dirty="0">
                  <a:solidFill>
                    <a:schemeClr val="accent5">
                      <a:lumMod val="50000"/>
                    </a:schemeClr>
                  </a:solidFill>
                  <a:latin typeface="Calibri" panose="020F0502020204030204" pitchFamily="34" charset="0"/>
                  <a:ea typeface="华文楷体" panose="02010600040101010101" pitchFamily="2" charset="-122"/>
                </a:rPr>
                <a:t>核实签名</a:t>
              </a:r>
              <a:endParaRPr kumimoji="1" lang="en-US" altLang="zh-CN" sz="1600" i="1" kern="0" dirty="0">
                <a:solidFill>
                  <a:schemeClr val="accent5">
                    <a:lumMod val="50000"/>
                  </a:schemeClr>
                </a:solidFill>
                <a:latin typeface="Calibri" panose="020F0502020204030204" pitchFamily="34" charset="0"/>
                <a:ea typeface="华文楷体" panose="02010600040101010101" pitchFamily="2" charset="-122"/>
              </a:endParaRPr>
            </a:p>
          </p:txBody>
        </p:sp>
      </p:grpSp>
    </p:spTree>
    <p:custDataLst>
      <p:tags r:id="rId2"/>
    </p:custDataLst>
    <p:extLst>
      <p:ext uri="{BB962C8B-B14F-4D97-AF65-F5344CB8AC3E}">
        <p14:creationId xmlns:p14="http://schemas.microsoft.com/office/powerpoint/2010/main" val="36595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dissolv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dissolv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dissolv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具有保密性的数字签名</a:t>
            </a:r>
          </a:p>
        </p:txBody>
      </p:sp>
      <p:sp>
        <p:nvSpPr>
          <p:cNvPr id="3" name="内容占位符 2"/>
          <p:cNvSpPr>
            <a:spLocks noGrp="1"/>
          </p:cNvSpPr>
          <p:nvPr>
            <p:ph idx="1"/>
          </p:nvPr>
        </p:nvSpPr>
        <p:spPr>
          <a:xfrm>
            <a:off x="457200" y="1444977"/>
            <a:ext cx="8370711" cy="759477"/>
          </a:xfrm>
        </p:spPr>
        <p:txBody>
          <a:bodyPr/>
          <a:lstStyle/>
          <a:p>
            <a:pPr algn="just">
              <a:spcBef>
                <a:spcPts val="0"/>
              </a:spcBef>
            </a:pPr>
            <a:r>
              <a:rPr lang="zh-CN" altLang="en-US" sz="2000" dirty="0"/>
              <a:t>同时实现秘密通信和数字签名</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solidFill>
                  <a:srgbClr val="000000"/>
                </a:solidFill>
              </a:rPr>
              <a:pPr/>
              <a:t>32</a:t>
            </a:fld>
            <a:endParaRPr lang="zh-CN" altLang="en-US" dirty="0">
              <a:solidFill>
                <a:srgbClr val="000000"/>
              </a:solidFill>
            </a:endParaRPr>
          </a:p>
        </p:txBody>
      </p:sp>
      <p:grpSp>
        <p:nvGrpSpPr>
          <p:cNvPr id="90" name="组合 89"/>
          <p:cNvGrpSpPr/>
          <p:nvPr/>
        </p:nvGrpSpPr>
        <p:grpSpPr>
          <a:xfrm>
            <a:off x="154267" y="2299190"/>
            <a:ext cx="8971315" cy="3067957"/>
            <a:chOff x="154267" y="2299190"/>
            <a:chExt cx="8971315" cy="3067957"/>
          </a:xfrm>
        </p:grpSpPr>
        <p:sp>
          <p:nvSpPr>
            <p:cNvPr id="93" name="Text Box 109"/>
            <p:cNvSpPr txBox="1">
              <a:spLocks noChangeArrowheads="1"/>
            </p:cNvSpPr>
            <p:nvPr/>
          </p:nvSpPr>
          <p:spPr bwMode="auto">
            <a:xfrm>
              <a:off x="6893204" y="3228243"/>
              <a:ext cx="1037463"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1662">
                  <a:solidFill>
                    <a:srgbClr val="000099"/>
                  </a:solidFill>
                  <a:latin typeface="Calibri" panose="020F0502020204030204" pitchFamily="34" charset="0"/>
                  <a:ea typeface="华文楷体" panose="02010600040101010101" pitchFamily="2" charset="-122"/>
                </a:rPr>
                <a:t>核实签名</a:t>
              </a:r>
            </a:p>
          </p:txBody>
        </p:sp>
        <p:sp>
          <p:nvSpPr>
            <p:cNvPr id="94" name="Text Box 129"/>
            <p:cNvSpPr txBox="1">
              <a:spLocks noChangeArrowheads="1"/>
            </p:cNvSpPr>
            <p:nvPr/>
          </p:nvSpPr>
          <p:spPr bwMode="auto">
            <a:xfrm>
              <a:off x="5634316" y="3229709"/>
              <a:ext cx="670376"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1662">
                  <a:solidFill>
                    <a:srgbClr val="000099"/>
                  </a:solidFill>
                  <a:latin typeface="Calibri" panose="020F0502020204030204" pitchFamily="34" charset="0"/>
                  <a:ea typeface="华文楷体" panose="02010600040101010101" pitchFamily="2" charset="-122"/>
                </a:rPr>
                <a:t>解密 </a:t>
              </a:r>
            </a:p>
          </p:txBody>
        </p:sp>
        <p:sp>
          <p:nvSpPr>
            <p:cNvPr id="95" name="Text Box 128"/>
            <p:cNvSpPr txBox="1">
              <a:spLocks noChangeArrowheads="1"/>
            </p:cNvSpPr>
            <p:nvPr/>
          </p:nvSpPr>
          <p:spPr bwMode="auto">
            <a:xfrm>
              <a:off x="2376766" y="3229709"/>
              <a:ext cx="670376"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1662">
                  <a:solidFill>
                    <a:srgbClr val="000099"/>
                  </a:solidFill>
                  <a:latin typeface="Calibri" panose="020F0502020204030204" pitchFamily="34" charset="0"/>
                  <a:ea typeface="华文楷体" panose="02010600040101010101" pitchFamily="2" charset="-122"/>
                </a:rPr>
                <a:t>加密 </a:t>
              </a:r>
            </a:p>
          </p:txBody>
        </p:sp>
        <p:sp>
          <p:nvSpPr>
            <p:cNvPr id="96" name="Text Box 108"/>
            <p:cNvSpPr txBox="1">
              <a:spLocks noChangeArrowheads="1"/>
            </p:cNvSpPr>
            <p:nvPr/>
          </p:nvSpPr>
          <p:spPr bwMode="auto">
            <a:xfrm>
              <a:off x="895628" y="3229709"/>
              <a:ext cx="670376"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1662">
                  <a:solidFill>
                    <a:srgbClr val="000099"/>
                  </a:solidFill>
                  <a:latin typeface="Calibri" panose="020F0502020204030204" pitchFamily="34" charset="0"/>
                  <a:ea typeface="华文楷体" panose="02010600040101010101" pitchFamily="2" charset="-122"/>
                </a:rPr>
                <a:t>签名 </a:t>
              </a:r>
            </a:p>
          </p:txBody>
        </p:sp>
        <p:sp>
          <p:nvSpPr>
            <p:cNvPr id="97" name="Rectangle 38"/>
            <p:cNvSpPr>
              <a:spLocks noChangeArrowheads="1"/>
            </p:cNvSpPr>
            <p:nvPr/>
          </p:nvSpPr>
          <p:spPr bwMode="auto">
            <a:xfrm>
              <a:off x="2739597" y="3694236"/>
              <a:ext cx="681038" cy="536331"/>
            </a:xfrm>
            <a:prstGeom prst="rect">
              <a:avLst/>
            </a:prstGeom>
            <a:solidFill>
              <a:srgbClr val="FF66FF"/>
            </a:solidFill>
            <a:ln w="12700">
              <a:solidFill>
                <a:schemeClr val="tx1"/>
              </a:solidFill>
              <a:miter lim="800000"/>
              <a:headEnd/>
              <a:tailEnd/>
            </a:ln>
            <a:effectLst>
              <a:outerShdw dist="35921" dir="2700000" algn="ctr" rotWithShape="0">
                <a:schemeClr val="bg2"/>
              </a:outerShdw>
            </a:effectLst>
          </p:spPr>
          <p:txBody>
            <a:bodyPr wrap="none" anchor="ctr"/>
            <a:lstStyle/>
            <a:p>
              <a:pPr eaLnBrk="0" fontAlgn="base" hangingPunct="0">
                <a:spcBef>
                  <a:spcPct val="0"/>
                </a:spcBef>
                <a:spcAft>
                  <a:spcPct val="0"/>
                </a:spcAft>
              </a:pPr>
              <a:r>
                <a:rPr kumimoji="1" lang="en-US" altLang="zh-CN" sz="1662" i="1">
                  <a:solidFill>
                    <a:srgbClr val="000099"/>
                  </a:solidFill>
                  <a:latin typeface="Calibri" panose="020F0502020204030204" pitchFamily="34" charset="0"/>
                  <a:ea typeface="华文楷体" panose="02010600040101010101" pitchFamily="2" charset="-122"/>
                </a:rPr>
                <a:t>E</a:t>
              </a:r>
              <a:r>
                <a:rPr kumimoji="1" lang="en-US" altLang="zh-CN" sz="1662">
                  <a:solidFill>
                    <a:srgbClr val="000099"/>
                  </a:solidFill>
                  <a:latin typeface="Calibri" panose="020F0502020204030204" pitchFamily="34" charset="0"/>
                  <a:ea typeface="华文楷体" panose="02010600040101010101" pitchFamily="2" charset="-122"/>
                </a:rPr>
                <a:t> </a:t>
              </a:r>
              <a:r>
                <a:rPr kumimoji="1" lang="zh-CN" altLang="en-US" sz="1662">
                  <a:solidFill>
                    <a:srgbClr val="000099"/>
                  </a:solidFill>
                  <a:latin typeface="Calibri" panose="020F0502020204030204" pitchFamily="34" charset="0"/>
                  <a:ea typeface="华文楷体" panose="02010600040101010101" pitchFamily="2" charset="-122"/>
                </a:rPr>
                <a:t>运算</a:t>
              </a:r>
            </a:p>
          </p:txBody>
        </p:sp>
        <p:sp>
          <p:nvSpPr>
            <p:cNvPr id="98" name="Line 39"/>
            <p:cNvSpPr>
              <a:spLocks noChangeShapeType="1"/>
            </p:cNvSpPr>
            <p:nvPr/>
          </p:nvSpPr>
          <p:spPr bwMode="auto">
            <a:xfrm>
              <a:off x="1859242" y="3960935"/>
              <a:ext cx="887412" cy="0"/>
            </a:xfrm>
            <a:prstGeom prst="line">
              <a:avLst/>
            </a:prstGeom>
            <a:noFill/>
            <a:ln w="57150">
              <a:solidFill>
                <a:srgbClr val="C0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99" name="Rectangle 40"/>
            <p:cNvSpPr>
              <a:spLocks noChangeArrowheads="1"/>
            </p:cNvSpPr>
            <p:nvPr/>
          </p:nvSpPr>
          <p:spPr bwMode="auto">
            <a:xfrm>
              <a:off x="1171147" y="3701563"/>
              <a:ext cx="681038" cy="536331"/>
            </a:xfrm>
            <a:prstGeom prst="rect">
              <a:avLst/>
            </a:prstGeom>
            <a:solidFill>
              <a:srgbClr val="FFFF66"/>
            </a:solidFill>
            <a:ln w="12700" algn="ctr">
              <a:solidFill>
                <a:schemeClr val="tx1"/>
              </a:solidFill>
              <a:miter lim="800000"/>
              <a:headEnd/>
              <a:tailEnd/>
            </a:ln>
            <a:effectLst>
              <a:outerShdw dist="35921" dir="2700000" algn="ctr" rotWithShape="0">
                <a:schemeClr val="bg2"/>
              </a:outerShdw>
            </a:effectLst>
          </p:spPr>
          <p:txBody>
            <a:bodyPr wrap="none" anchor="ctr"/>
            <a:lstStyle/>
            <a:p>
              <a:pPr eaLnBrk="0" fontAlgn="base" hangingPunct="0">
                <a:spcBef>
                  <a:spcPct val="0"/>
                </a:spcBef>
                <a:spcAft>
                  <a:spcPct val="0"/>
                </a:spcAft>
              </a:pPr>
              <a:r>
                <a:rPr kumimoji="1" lang="en-US" altLang="zh-CN" sz="1662" dirty="0">
                  <a:solidFill>
                    <a:srgbClr val="000099"/>
                  </a:solidFill>
                  <a:latin typeface="Calibri" panose="020F0502020204030204" pitchFamily="34" charset="0"/>
                  <a:ea typeface="华文楷体" panose="02010600040101010101" pitchFamily="2" charset="-122"/>
                </a:rPr>
                <a:t>D </a:t>
              </a:r>
              <a:r>
                <a:rPr kumimoji="1" lang="zh-CN" altLang="en-US" sz="1662" dirty="0">
                  <a:solidFill>
                    <a:srgbClr val="000099"/>
                  </a:solidFill>
                  <a:latin typeface="Calibri" panose="020F0502020204030204" pitchFamily="34" charset="0"/>
                  <a:ea typeface="华文楷体" panose="02010600040101010101" pitchFamily="2" charset="-122"/>
                </a:rPr>
                <a:t>运算</a:t>
              </a:r>
            </a:p>
          </p:txBody>
        </p:sp>
        <p:sp>
          <p:nvSpPr>
            <p:cNvPr id="100" name="Text Box 41"/>
            <p:cNvSpPr txBox="1">
              <a:spLocks noChangeArrowheads="1"/>
            </p:cNvSpPr>
            <p:nvPr/>
          </p:nvSpPr>
          <p:spPr bwMode="auto">
            <a:xfrm>
              <a:off x="154267" y="3960936"/>
              <a:ext cx="776175"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1662">
                  <a:solidFill>
                    <a:srgbClr val="000099"/>
                  </a:solidFill>
                  <a:latin typeface="Calibri" panose="020F0502020204030204" pitchFamily="34" charset="0"/>
                  <a:ea typeface="华文楷体" panose="02010600040101010101" pitchFamily="2" charset="-122"/>
                </a:rPr>
                <a:t>明文 </a:t>
              </a:r>
              <a:r>
                <a:rPr kumimoji="1" lang="en-US" altLang="zh-CN" sz="1662" i="1">
                  <a:solidFill>
                    <a:srgbClr val="000099"/>
                  </a:solidFill>
                  <a:latin typeface="Calibri" panose="020F0502020204030204" pitchFamily="34" charset="0"/>
                  <a:ea typeface="华文楷体" panose="02010600040101010101" pitchFamily="2" charset="-122"/>
                </a:rPr>
                <a:t>X</a:t>
              </a:r>
            </a:p>
          </p:txBody>
        </p:sp>
        <p:sp>
          <p:nvSpPr>
            <p:cNvPr id="101" name="Text Box 42"/>
            <p:cNvSpPr txBox="1">
              <a:spLocks noChangeArrowheads="1"/>
            </p:cNvSpPr>
            <p:nvPr/>
          </p:nvSpPr>
          <p:spPr bwMode="auto">
            <a:xfrm>
              <a:off x="8301317" y="3960936"/>
              <a:ext cx="824265"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1662">
                  <a:solidFill>
                    <a:srgbClr val="000099"/>
                  </a:solidFill>
                  <a:latin typeface="Calibri" panose="020F0502020204030204" pitchFamily="34" charset="0"/>
                  <a:ea typeface="华文楷体" panose="02010600040101010101" pitchFamily="2" charset="-122"/>
                </a:rPr>
                <a:t>明文 </a:t>
              </a:r>
              <a:r>
                <a:rPr kumimoji="1" lang="en-US" altLang="zh-CN" sz="1662" i="1">
                  <a:solidFill>
                    <a:srgbClr val="000099"/>
                  </a:solidFill>
                  <a:latin typeface="Calibri" panose="020F0502020204030204" pitchFamily="34" charset="0"/>
                  <a:ea typeface="华文楷体" panose="02010600040101010101" pitchFamily="2" charset="-122"/>
                </a:rPr>
                <a:t>X</a:t>
              </a:r>
              <a:r>
                <a:rPr kumimoji="1" lang="en-US" altLang="zh-CN" sz="1662">
                  <a:solidFill>
                    <a:srgbClr val="000099"/>
                  </a:solidFill>
                  <a:latin typeface="Calibri" panose="020F0502020204030204" pitchFamily="34" charset="0"/>
                  <a:ea typeface="华文楷体" panose="02010600040101010101" pitchFamily="2" charset="-122"/>
                </a:rPr>
                <a:t> </a:t>
              </a:r>
            </a:p>
          </p:txBody>
        </p:sp>
        <p:pic>
          <p:nvPicPr>
            <p:cNvPr id="102"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7751919" y="2832102"/>
              <a:ext cx="378069"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3" name="Text Box 44"/>
            <p:cNvSpPr txBox="1">
              <a:spLocks noChangeArrowheads="1"/>
            </p:cNvSpPr>
            <p:nvPr/>
          </p:nvSpPr>
          <p:spPr bwMode="auto">
            <a:xfrm>
              <a:off x="378104" y="2957148"/>
              <a:ext cx="314510"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1662">
                  <a:solidFill>
                    <a:srgbClr val="000099"/>
                  </a:solidFill>
                  <a:latin typeface="Calibri" panose="020F0502020204030204" pitchFamily="34" charset="0"/>
                  <a:ea typeface="华文楷体" panose="02010600040101010101" pitchFamily="2" charset="-122"/>
                </a:rPr>
                <a:t>A</a:t>
              </a:r>
            </a:p>
          </p:txBody>
        </p:sp>
        <p:sp>
          <p:nvSpPr>
            <p:cNvPr id="104" name="Text Box 45"/>
            <p:cNvSpPr txBox="1">
              <a:spLocks noChangeArrowheads="1"/>
            </p:cNvSpPr>
            <p:nvPr/>
          </p:nvSpPr>
          <p:spPr bwMode="auto">
            <a:xfrm>
              <a:off x="8523566" y="2963009"/>
              <a:ext cx="304892"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1662">
                  <a:solidFill>
                    <a:srgbClr val="000099"/>
                  </a:solidFill>
                  <a:latin typeface="Calibri" panose="020F0502020204030204" pitchFamily="34" charset="0"/>
                  <a:ea typeface="华文楷体" panose="02010600040101010101" pitchFamily="2" charset="-122"/>
                </a:rPr>
                <a:t>B</a:t>
              </a:r>
            </a:p>
          </p:txBody>
        </p:sp>
        <p:sp>
          <p:nvSpPr>
            <p:cNvPr id="105" name="Text Box 47"/>
            <p:cNvSpPr txBox="1">
              <a:spLocks noChangeArrowheads="1"/>
            </p:cNvSpPr>
            <p:nvPr/>
          </p:nvSpPr>
          <p:spPr bwMode="auto">
            <a:xfrm>
              <a:off x="895628" y="2365132"/>
              <a:ext cx="1353256" cy="399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kumimoji="1" lang="en-US" altLang="zh-CN" sz="1662" dirty="0">
                  <a:solidFill>
                    <a:srgbClr val="000099"/>
                  </a:solidFill>
                  <a:latin typeface="Calibri" panose="020F0502020204030204" pitchFamily="34" charset="0"/>
                  <a:ea typeface="华文楷体" panose="02010600040101010101" pitchFamily="2" charset="-122"/>
                </a:rPr>
                <a:t>A </a:t>
              </a:r>
              <a:r>
                <a:rPr kumimoji="1" lang="zh-CN" altLang="en-US" sz="1662" dirty="0">
                  <a:solidFill>
                    <a:srgbClr val="000099"/>
                  </a:solidFill>
                  <a:latin typeface="Calibri" panose="020F0502020204030204" pitchFamily="34" charset="0"/>
                  <a:ea typeface="华文楷体" panose="02010600040101010101" pitchFamily="2" charset="-122"/>
                </a:rPr>
                <a:t>的私钥 </a:t>
              </a:r>
              <a:r>
                <a:rPr kumimoji="1" lang="en-US" altLang="zh-CN" sz="1662" i="1" dirty="0">
                  <a:solidFill>
                    <a:srgbClr val="000099"/>
                  </a:solidFill>
                  <a:latin typeface="Calibri" panose="020F0502020204030204" pitchFamily="34" charset="0"/>
                  <a:ea typeface="华文楷体" panose="02010600040101010101" pitchFamily="2" charset="-122"/>
                </a:rPr>
                <a:t>SK</a:t>
              </a:r>
              <a:r>
                <a:rPr kumimoji="1" lang="en-US" altLang="zh-CN" sz="1662" baseline="-25000" dirty="0">
                  <a:solidFill>
                    <a:srgbClr val="000099"/>
                  </a:solidFill>
                  <a:latin typeface="Calibri" panose="020F0502020204030204" pitchFamily="34" charset="0"/>
                  <a:ea typeface="华文楷体" panose="02010600040101010101" pitchFamily="2" charset="-122"/>
                </a:rPr>
                <a:t>A</a:t>
              </a:r>
            </a:p>
          </p:txBody>
        </p:sp>
        <p:sp>
          <p:nvSpPr>
            <p:cNvPr id="106" name="Freeform 48"/>
            <p:cNvSpPr>
              <a:spLocks/>
            </p:cNvSpPr>
            <p:nvPr/>
          </p:nvSpPr>
          <p:spPr bwMode="auto">
            <a:xfrm>
              <a:off x="1511578" y="3140321"/>
              <a:ext cx="3175" cy="570034"/>
            </a:xfrm>
            <a:custGeom>
              <a:avLst/>
              <a:gdLst>
                <a:gd name="T0" fmla="*/ 0 w 2"/>
                <a:gd name="T1" fmla="*/ 0 h 389"/>
                <a:gd name="T2" fmla="*/ 2 w 2"/>
                <a:gd name="T3" fmla="*/ 389 h 389"/>
              </a:gdLst>
              <a:ahLst/>
              <a:cxnLst>
                <a:cxn ang="0">
                  <a:pos x="T0" y="T1"/>
                </a:cxn>
                <a:cxn ang="0">
                  <a:pos x="T2" y="T3"/>
                </a:cxn>
              </a:cxnLst>
              <a:rect l="0" t="0" r="r" b="b"/>
              <a:pathLst>
                <a:path w="2" h="389">
                  <a:moveTo>
                    <a:pt x="0" y="0"/>
                  </a:moveTo>
                  <a:lnTo>
                    <a:pt x="2" y="389"/>
                  </a:lnTo>
                </a:path>
              </a:pathLst>
            </a:custGeom>
            <a:noFill/>
            <a:ln w="57150" cmpd="sng">
              <a:solidFill>
                <a:srgbClr val="C00000"/>
              </a:solidFill>
              <a:round/>
              <a:headEnd type="none" w="sm"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07" name="Freeform 49"/>
            <p:cNvSpPr>
              <a:spLocks/>
            </p:cNvSpPr>
            <p:nvPr/>
          </p:nvSpPr>
          <p:spPr bwMode="auto">
            <a:xfrm>
              <a:off x="7955241" y="3140321"/>
              <a:ext cx="12700" cy="553915"/>
            </a:xfrm>
            <a:custGeom>
              <a:avLst/>
              <a:gdLst>
                <a:gd name="T0" fmla="*/ 0 w 8"/>
                <a:gd name="T1" fmla="*/ 0 h 378"/>
                <a:gd name="T2" fmla="*/ 8 w 8"/>
                <a:gd name="T3" fmla="*/ 378 h 378"/>
              </a:gdLst>
              <a:ahLst/>
              <a:cxnLst>
                <a:cxn ang="0">
                  <a:pos x="T0" y="T1"/>
                </a:cxn>
                <a:cxn ang="0">
                  <a:pos x="T2" y="T3"/>
                </a:cxn>
              </a:cxnLst>
              <a:rect l="0" t="0" r="r" b="b"/>
              <a:pathLst>
                <a:path w="8" h="378">
                  <a:moveTo>
                    <a:pt x="0" y="0"/>
                  </a:moveTo>
                  <a:lnTo>
                    <a:pt x="8" y="378"/>
                  </a:lnTo>
                </a:path>
              </a:pathLst>
            </a:custGeom>
            <a:noFill/>
            <a:ln w="57150" cmpd="sng">
              <a:solidFill>
                <a:srgbClr val="C00000"/>
              </a:solidFill>
              <a:round/>
              <a:headEnd type="none" w="sm"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graphicFrame>
          <p:nvGraphicFramePr>
            <p:cNvPr id="108" name="Object 50"/>
            <p:cNvGraphicFramePr>
              <a:graphicFrameLocks noChangeAspect="1"/>
            </p:cNvGraphicFramePr>
            <p:nvPr>
              <p:extLst/>
            </p:nvPr>
          </p:nvGraphicFramePr>
          <p:xfrm>
            <a:off x="3486429" y="3209192"/>
            <a:ext cx="2370138" cy="1283677"/>
          </p:xfrm>
          <a:graphic>
            <a:graphicData uri="http://schemas.openxmlformats.org/presentationml/2006/ole">
              <mc:AlternateContent xmlns:mc="http://schemas.openxmlformats.org/markup-compatibility/2006">
                <mc:Choice xmlns:v="urn:schemas-microsoft-com:vml" Requires="v">
                  <p:oleObj spid="_x0000_s8202" name="VISIO" r:id="rId5" imgW="1687068" imgH="964692" progId="Visio.Drawing.11">
                    <p:embed/>
                  </p:oleObj>
                </mc:Choice>
                <mc:Fallback>
                  <p:oleObj name="VISIO" r:id="rId5" imgW="1687068" imgH="964692" progId="Visio.Drawing.11">
                    <p:embed/>
                    <p:pic>
                      <p:nvPicPr>
                        <p:cNvPr id="108" name="Object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6429" y="3209192"/>
                          <a:ext cx="2370138" cy="128367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9" name="Freeform 51"/>
            <p:cNvSpPr>
              <a:spLocks/>
            </p:cNvSpPr>
            <p:nvPr/>
          </p:nvSpPr>
          <p:spPr bwMode="auto">
            <a:xfrm rot="-5400000">
              <a:off x="8217118" y="3474368"/>
              <a:ext cx="208085" cy="782637"/>
            </a:xfrm>
            <a:custGeom>
              <a:avLst/>
              <a:gdLst>
                <a:gd name="T0" fmla="*/ 1 w 194"/>
                <a:gd name="T1" fmla="*/ 0 h 232"/>
                <a:gd name="T2" fmla="*/ 0 w 194"/>
                <a:gd name="T3" fmla="*/ 231 h 232"/>
                <a:gd name="T4" fmla="*/ 194 w 194"/>
                <a:gd name="T5" fmla="*/ 232 h 232"/>
              </a:gdLst>
              <a:ahLst/>
              <a:cxnLst>
                <a:cxn ang="0">
                  <a:pos x="T0" y="T1"/>
                </a:cxn>
                <a:cxn ang="0">
                  <a:pos x="T2" y="T3"/>
                </a:cxn>
                <a:cxn ang="0">
                  <a:pos x="T4" y="T5"/>
                </a:cxn>
              </a:cxnLst>
              <a:rect l="0" t="0" r="r" b="b"/>
              <a:pathLst>
                <a:path w="194" h="232">
                  <a:moveTo>
                    <a:pt x="1" y="0"/>
                  </a:moveTo>
                  <a:lnTo>
                    <a:pt x="0" y="231"/>
                  </a:lnTo>
                  <a:lnTo>
                    <a:pt x="194" y="232"/>
                  </a:lnTo>
                </a:path>
              </a:pathLst>
            </a:custGeom>
            <a:noFill/>
            <a:ln w="19050">
              <a:solidFill>
                <a:schemeClr val="tx1"/>
              </a:solidFill>
              <a:round/>
              <a:headEnd type="none" w="sm"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10" name="Freeform 52"/>
            <p:cNvSpPr>
              <a:spLocks/>
            </p:cNvSpPr>
            <p:nvPr/>
          </p:nvSpPr>
          <p:spPr bwMode="auto">
            <a:xfrm>
              <a:off x="600353" y="3631223"/>
              <a:ext cx="577850" cy="339969"/>
            </a:xfrm>
            <a:custGeom>
              <a:avLst/>
              <a:gdLst>
                <a:gd name="T0" fmla="*/ 1 w 194"/>
                <a:gd name="T1" fmla="*/ 0 h 232"/>
                <a:gd name="T2" fmla="*/ 0 w 194"/>
                <a:gd name="T3" fmla="*/ 231 h 232"/>
                <a:gd name="T4" fmla="*/ 194 w 194"/>
                <a:gd name="T5" fmla="*/ 232 h 232"/>
              </a:gdLst>
              <a:ahLst/>
              <a:cxnLst>
                <a:cxn ang="0">
                  <a:pos x="T0" y="T1"/>
                </a:cxn>
                <a:cxn ang="0">
                  <a:pos x="T2" y="T3"/>
                </a:cxn>
                <a:cxn ang="0">
                  <a:pos x="T4" y="T5"/>
                </a:cxn>
              </a:cxnLst>
              <a:rect l="0" t="0" r="r" b="b"/>
              <a:pathLst>
                <a:path w="194" h="232">
                  <a:moveTo>
                    <a:pt x="1" y="0"/>
                  </a:moveTo>
                  <a:lnTo>
                    <a:pt x="0" y="231"/>
                  </a:lnTo>
                  <a:lnTo>
                    <a:pt x="194" y="232"/>
                  </a:lnTo>
                </a:path>
              </a:pathLst>
            </a:custGeom>
            <a:noFill/>
            <a:ln w="19050">
              <a:solidFill>
                <a:schemeClr val="tx1"/>
              </a:solidFill>
              <a:round/>
              <a:headEnd type="none" w="sm"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grpSp>
          <p:nvGrpSpPr>
            <p:cNvPr id="111" name="Group 53"/>
            <p:cNvGrpSpPr>
              <a:grpSpLocks/>
            </p:cNvGrpSpPr>
            <p:nvPr/>
          </p:nvGrpSpPr>
          <p:grpSpPr bwMode="auto">
            <a:xfrm>
              <a:off x="308254" y="3297116"/>
              <a:ext cx="519113" cy="464527"/>
              <a:chOff x="921" y="2412"/>
              <a:chExt cx="284" cy="265"/>
            </a:xfrm>
          </p:grpSpPr>
          <p:grpSp>
            <p:nvGrpSpPr>
              <p:cNvPr id="158" name="Group 54"/>
              <p:cNvGrpSpPr>
                <a:grpSpLocks/>
              </p:cNvGrpSpPr>
              <p:nvPr/>
            </p:nvGrpSpPr>
            <p:grpSpPr bwMode="auto">
              <a:xfrm>
                <a:off x="928" y="2417"/>
                <a:ext cx="277" cy="260"/>
                <a:chOff x="928" y="2417"/>
                <a:chExt cx="277" cy="260"/>
              </a:xfrm>
            </p:grpSpPr>
            <p:sp>
              <p:nvSpPr>
                <p:cNvPr id="172" name="Freeform 55"/>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73" name="Freeform 5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74" name="Freeform 57"/>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75" name="Freeform 5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76" name="Rectangle 59"/>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77" name="Rectangle 60"/>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78" name="Rectangle 61"/>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79" name="Line 62"/>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grpSp>
              <p:nvGrpSpPr>
                <p:cNvPr id="180" name="Group 63"/>
                <p:cNvGrpSpPr>
                  <a:grpSpLocks/>
                </p:cNvGrpSpPr>
                <p:nvPr/>
              </p:nvGrpSpPr>
              <p:grpSpPr bwMode="auto">
                <a:xfrm>
                  <a:off x="928" y="2639"/>
                  <a:ext cx="277" cy="38"/>
                  <a:chOff x="928" y="2639"/>
                  <a:chExt cx="277" cy="38"/>
                </a:xfrm>
              </p:grpSpPr>
              <p:sp>
                <p:nvSpPr>
                  <p:cNvPr id="181" name="Freeform 64"/>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82" name="Freeform 6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83" name="Rectangle 66"/>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grpSp>
          </p:grpSp>
          <p:grpSp>
            <p:nvGrpSpPr>
              <p:cNvPr id="159" name="Group 67"/>
              <p:cNvGrpSpPr>
                <a:grpSpLocks/>
              </p:cNvGrpSpPr>
              <p:nvPr/>
            </p:nvGrpSpPr>
            <p:grpSpPr bwMode="auto">
              <a:xfrm>
                <a:off x="921" y="2412"/>
                <a:ext cx="277" cy="261"/>
                <a:chOff x="921" y="2412"/>
                <a:chExt cx="277" cy="261"/>
              </a:xfrm>
            </p:grpSpPr>
            <p:sp>
              <p:nvSpPr>
                <p:cNvPr id="160" name="Freeform 68"/>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61" name="Freeform 6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62" name="Freeform 70"/>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63" name="Freeform 7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64" name="Rectangle 72"/>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65" name="Rectangle 73"/>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66" name="Rectangle 74"/>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67" name="Line 75"/>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grpSp>
              <p:nvGrpSpPr>
                <p:cNvPr id="168" name="Group 76"/>
                <p:cNvGrpSpPr>
                  <a:grpSpLocks/>
                </p:cNvGrpSpPr>
                <p:nvPr/>
              </p:nvGrpSpPr>
              <p:grpSpPr bwMode="auto">
                <a:xfrm>
                  <a:off x="921" y="2635"/>
                  <a:ext cx="277" cy="38"/>
                  <a:chOff x="921" y="2635"/>
                  <a:chExt cx="277" cy="38"/>
                </a:xfrm>
              </p:grpSpPr>
              <p:sp>
                <p:nvSpPr>
                  <p:cNvPr id="169" name="Freeform 77"/>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70" name="Freeform 7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71" name="Rectangle 79"/>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grpSp>
          </p:grpSp>
        </p:grpSp>
        <p:grpSp>
          <p:nvGrpSpPr>
            <p:cNvPr id="112" name="Group 80"/>
            <p:cNvGrpSpPr>
              <a:grpSpLocks/>
            </p:cNvGrpSpPr>
            <p:nvPr/>
          </p:nvGrpSpPr>
          <p:grpSpPr bwMode="auto">
            <a:xfrm>
              <a:off x="8441016" y="3297116"/>
              <a:ext cx="519112" cy="464527"/>
              <a:chOff x="921" y="2412"/>
              <a:chExt cx="284" cy="265"/>
            </a:xfrm>
          </p:grpSpPr>
          <p:grpSp>
            <p:nvGrpSpPr>
              <p:cNvPr id="132" name="Group 81"/>
              <p:cNvGrpSpPr>
                <a:grpSpLocks/>
              </p:cNvGrpSpPr>
              <p:nvPr/>
            </p:nvGrpSpPr>
            <p:grpSpPr bwMode="auto">
              <a:xfrm>
                <a:off x="928" y="2417"/>
                <a:ext cx="277" cy="260"/>
                <a:chOff x="928" y="2417"/>
                <a:chExt cx="277" cy="260"/>
              </a:xfrm>
            </p:grpSpPr>
            <p:sp>
              <p:nvSpPr>
                <p:cNvPr id="146" name="Freeform 82"/>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47" name="Freeform 83"/>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48" name="Freeform 84"/>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49" name="Freeform 85"/>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50" name="Rectangle 86"/>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51" name="Rectangle 87"/>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52" name="Rectangle 88"/>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53" name="Line 89"/>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grpSp>
              <p:nvGrpSpPr>
                <p:cNvPr id="154" name="Group 90"/>
                <p:cNvGrpSpPr>
                  <a:grpSpLocks/>
                </p:cNvGrpSpPr>
                <p:nvPr/>
              </p:nvGrpSpPr>
              <p:grpSpPr bwMode="auto">
                <a:xfrm>
                  <a:off x="928" y="2639"/>
                  <a:ext cx="277" cy="38"/>
                  <a:chOff x="928" y="2639"/>
                  <a:chExt cx="277" cy="38"/>
                </a:xfrm>
              </p:grpSpPr>
              <p:sp>
                <p:nvSpPr>
                  <p:cNvPr id="155" name="Freeform 91"/>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56" name="Freeform 92"/>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57" name="Rectangle 93"/>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grpSp>
          </p:grpSp>
          <p:grpSp>
            <p:nvGrpSpPr>
              <p:cNvPr id="133" name="Group 94"/>
              <p:cNvGrpSpPr>
                <a:grpSpLocks/>
              </p:cNvGrpSpPr>
              <p:nvPr/>
            </p:nvGrpSpPr>
            <p:grpSpPr bwMode="auto">
              <a:xfrm>
                <a:off x="921" y="2412"/>
                <a:ext cx="277" cy="261"/>
                <a:chOff x="921" y="2412"/>
                <a:chExt cx="277" cy="261"/>
              </a:xfrm>
            </p:grpSpPr>
            <p:sp>
              <p:nvSpPr>
                <p:cNvPr id="134" name="Freeform 95"/>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35" name="Freeform 96"/>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36" name="Freeform 97"/>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37" name="Freeform 98"/>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38" name="Rectangle 99"/>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39" name="Rectangle 100"/>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40" name="Rectangle 101"/>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41" name="Line 102"/>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grpSp>
              <p:nvGrpSpPr>
                <p:cNvPr id="142" name="Group 103"/>
                <p:cNvGrpSpPr>
                  <a:grpSpLocks/>
                </p:cNvGrpSpPr>
                <p:nvPr/>
              </p:nvGrpSpPr>
              <p:grpSpPr bwMode="auto">
                <a:xfrm>
                  <a:off x="921" y="2635"/>
                  <a:ext cx="277" cy="38"/>
                  <a:chOff x="921" y="2635"/>
                  <a:chExt cx="277" cy="38"/>
                </a:xfrm>
              </p:grpSpPr>
              <p:sp>
                <p:nvSpPr>
                  <p:cNvPr id="143" name="Freeform 104"/>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44" name="Freeform 105"/>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45" name="Rectangle 106"/>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grpSp>
          </p:grpSp>
        </p:grpSp>
        <p:sp>
          <p:nvSpPr>
            <p:cNvPr id="113" name="Text Box 107"/>
            <p:cNvSpPr txBox="1">
              <a:spLocks noChangeArrowheads="1"/>
            </p:cNvSpPr>
            <p:nvPr/>
          </p:nvSpPr>
          <p:spPr bwMode="auto">
            <a:xfrm>
              <a:off x="4154767" y="2822331"/>
              <a:ext cx="104067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215">
                  <a:solidFill>
                    <a:srgbClr val="000099"/>
                  </a:solidFill>
                  <a:latin typeface="Calibri" panose="020F0502020204030204" pitchFamily="34" charset="0"/>
                  <a:ea typeface="华文楷体" panose="02010600040101010101" pitchFamily="2" charset="-122"/>
                </a:rPr>
                <a:t>因特网</a:t>
              </a:r>
            </a:p>
          </p:txBody>
        </p:sp>
        <p:sp>
          <p:nvSpPr>
            <p:cNvPr id="114" name="Rectangle 110"/>
            <p:cNvSpPr>
              <a:spLocks noChangeArrowheads="1"/>
            </p:cNvSpPr>
            <p:nvPr/>
          </p:nvSpPr>
          <p:spPr bwMode="auto">
            <a:xfrm>
              <a:off x="7613222" y="3694236"/>
              <a:ext cx="681038" cy="536331"/>
            </a:xfrm>
            <a:prstGeom prst="rect">
              <a:avLst/>
            </a:prstGeom>
            <a:solidFill>
              <a:srgbClr val="FF66FF"/>
            </a:solidFill>
            <a:ln w="12700">
              <a:solidFill>
                <a:schemeClr val="tx1"/>
              </a:solidFill>
              <a:miter lim="800000"/>
              <a:headEnd/>
              <a:tailEnd/>
            </a:ln>
            <a:effectLst>
              <a:outerShdw dist="35921" dir="2700000" algn="ctr" rotWithShape="0">
                <a:schemeClr val="bg2"/>
              </a:outerShdw>
            </a:effectLst>
          </p:spPr>
          <p:txBody>
            <a:bodyPr wrap="none" anchor="ctr"/>
            <a:lstStyle/>
            <a:p>
              <a:pPr eaLnBrk="0" fontAlgn="base" hangingPunct="0">
                <a:spcBef>
                  <a:spcPct val="0"/>
                </a:spcBef>
                <a:spcAft>
                  <a:spcPct val="0"/>
                </a:spcAft>
              </a:pPr>
              <a:r>
                <a:rPr kumimoji="1" lang="en-US" altLang="zh-CN" sz="1662" i="1">
                  <a:solidFill>
                    <a:srgbClr val="000099"/>
                  </a:solidFill>
                  <a:latin typeface="Calibri" panose="020F0502020204030204" pitchFamily="34" charset="0"/>
                  <a:ea typeface="华文楷体" panose="02010600040101010101" pitchFamily="2" charset="-122"/>
                </a:rPr>
                <a:t>E</a:t>
              </a:r>
              <a:r>
                <a:rPr kumimoji="1" lang="en-US" altLang="zh-CN" sz="1662">
                  <a:solidFill>
                    <a:srgbClr val="000099"/>
                  </a:solidFill>
                  <a:latin typeface="Calibri" panose="020F0502020204030204" pitchFamily="34" charset="0"/>
                  <a:ea typeface="华文楷体" panose="02010600040101010101" pitchFamily="2" charset="-122"/>
                </a:rPr>
                <a:t> </a:t>
              </a:r>
              <a:r>
                <a:rPr kumimoji="1" lang="zh-CN" altLang="en-US" sz="1662">
                  <a:solidFill>
                    <a:srgbClr val="000099"/>
                  </a:solidFill>
                  <a:latin typeface="Calibri" panose="020F0502020204030204" pitchFamily="34" charset="0"/>
                  <a:ea typeface="华文楷体" panose="02010600040101010101" pitchFamily="2" charset="-122"/>
                </a:rPr>
                <a:t>运算</a:t>
              </a:r>
            </a:p>
          </p:txBody>
        </p:sp>
        <p:pic>
          <p:nvPicPr>
            <p:cNvPr id="115" name="Picture 1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flipH="1">
              <a:off x="2880676" y="2832773"/>
              <a:ext cx="378069" cy="20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16" name="Text Box 113"/>
            <p:cNvSpPr txBox="1">
              <a:spLocks noChangeArrowheads="1"/>
            </p:cNvSpPr>
            <p:nvPr/>
          </p:nvSpPr>
          <p:spPr bwMode="auto">
            <a:xfrm>
              <a:off x="5561291" y="2365131"/>
              <a:ext cx="1337226" cy="373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10000"/>
                </a:lnSpc>
                <a:spcBef>
                  <a:spcPct val="0"/>
                </a:spcBef>
                <a:spcAft>
                  <a:spcPct val="0"/>
                </a:spcAft>
              </a:pPr>
              <a:r>
                <a:rPr kumimoji="1" lang="en-US" altLang="zh-CN" sz="1662">
                  <a:solidFill>
                    <a:srgbClr val="FF0000"/>
                  </a:solidFill>
                  <a:latin typeface="Calibri" panose="020F0502020204030204" pitchFamily="34" charset="0"/>
                  <a:ea typeface="华文楷体" panose="02010600040101010101" pitchFamily="2" charset="-122"/>
                </a:rPr>
                <a:t>B </a:t>
              </a:r>
              <a:r>
                <a:rPr kumimoji="1" lang="zh-CN" altLang="en-US" sz="1662">
                  <a:solidFill>
                    <a:srgbClr val="FF0000"/>
                  </a:solidFill>
                  <a:latin typeface="Calibri" panose="020F0502020204030204" pitchFamily="34" charset="0"/>
                  <a:ea typeface="华文楷体" panose="02010600040101010101" pitchFamily="2" charset="-122"/>
                </a:rPr>
                <a:t>的私钥 </a:t>
              </a:r>
              <a:r>
                <a:rPr kumimoji="1" lang="en-US" altLang="zh-CN" sz="1662" i="1">
                  <a:solidFill>
                    <a:srgbClr val="FF0000"/>
                  </a:solidFill>
                  <a:latin typeface="Calibri" panose="020F0502020204030204" pitchFamily="34" charset="0"/>
                  <a:ea typeface="华文楷体" panose="02010600040101010101" pitchFamily="2" charset="-122"/>
                </a:rPr>
                <a:t>SK</a:t>
              </a:r>
              <a:r>
                <a:rPr kumimoji="1" lang="en-US" altLang="zh-CN" sz="1662" baseline="-25000">
                  <a:solidFill>
                    <a:srgbClr val="FF0000"/>
                  </a:solidFill>
                  <a:latin typeface="Calibri" panose="020F0502020204030204" pitchFamily="34" charset="0"/>
                  <a:ea typeface="华文楷体" panose="02010600040101010101" pitchFamily="2" charset="-122"/>
                </a:rPr>
                <a:t>B</a:t>
              </a:r>
            </a:p>
          </p:txBody>
        </p:sp>
        <p:sp>
          <p:nvSpPr>
            <p:cNvPr id="117" name="Line 114"/>
            <p:cNvSpPr>
              <a:spLocks noChangeShapeType="1"/>
            </p:cNvSpPr>
            <p:nvPr/>
          </p:nvSpPr>
          <p:spPr bwMode="auto">
            <a:xfrm>
              <a:off x="3414991" y="3960935"/>
              <a:ext cx="2590800" cy="0"/>
            </a:xfrm>
            <a:prstGeom prst="line">
              <a:avLst/>
            </a:prstGeom>
            <a:noFill/>
            <a:ln w="57150">
              <a:solidFill>
                <a:srgbClr val="0000FF"/>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18" name="Rectangle 115"/>
            <p:cNvSpPr>
              <a:spLocks noChangeArrowheads="1"/>
            </p:cNvSpPr>
            <p:nvPr/>
          </p:nvSpPr>
          <p:spPr bwMode="auto">
            <a:xfrm>
              <a:off x="5984447" y="3694236"/>
              <a:ext cx="681038" cy="536331"/>
            </a:xfrm>
            <a:prstGeom prst="rect">
              <a:avLst/>
            </a:prstGeom>
            <a:solidFill>
              <a:srgbClr val="FFFF66"/>
            </a:solidFill>
            <a:ln w="12700" algn="ctr">
              <a:solidFill>
                <a:schemeClr val="tx1"/>
              </a:solidFill>
              <a:miter lim="800000"/>
              <a:headEnd/>
              <a:tailEnd/>
            </a:ln>
            <a:effectLst>
              <a:outerShdw dist="35921" dir="2700000" algn="ctr" rotWithShape="0">
                <a:schemeClr val="bg2"/>
              </a:outerShdw>
            </a:effectLst>
          </p:spPr>
          <p:txBody>
            <a:bodyPr wrap="none" anchor="ctr"/>
            <a:lstStyle/>
            <a:p>
              <a:pPr eaLnBrk="0" fontAlgn="base" hangingPunct="0">
                <a:spcBef>
                  <a:spcPct val="0"/>
                </a:spcBef>
                <a:spcAft>
                  <a:spcPct val="0"/>
                </a:spcAft>
              </a:pPr>
              <a:r>
                <a:rPr kumimoji="1" lang="en-US" altLang="zh-CN" sz="1662">
                  <a:solidFill>
                    <a:srgbClr val="000099"/>
                  </a:solidFill>
                  <a:latin typeface="Calibri" panose="020F0502020204030204" pitchFamily="34" charset="0"/>
                  <a:ea typeface="华文楷体" panose="02010600040101010101" pitchFamily="2" charset="-122"/>
                </a:rPr>
                <a:t>D </a:t>
              </a:r>
              <a:r>
                <a:rPr kumimoji="1" lang="zh-CN" altLang="en-US" sz="1662">
                  <a:solidFill>
                    <a:srgbClr val="000099"/>
                  </a:solidFill>
                  <a:latin typeface="Calibri" panose="020F0502020204030204" pitchFamily="34" charset="0"/>
                  <a:ea typeface="华文楷体" panose="02010600040101010101" pitchFamily="2" charset="-122"/>
                </a:rPr>
                <a:t>运算</a:t>
              </a:r>
            </a:p>
          </p:txBody>
        </p:sp>
        <p:sp>
          <p:nvSpPr>
            <p:cNvPr id="119" name="Line 116"/>
            <p:cNvSpPr>
              <a:spLocks noChangeShapeType="1"/>
            </p:cNvSpPr>
            <p:nvPr/>
          </p:nvSpPr>
          <p:spPr bwMode="auto">
            <a:xfrm>
              <a:off x="6672542" y="3960935"/>
              <a:ext cx="962025" cy="0"/>
            </a:xfrm>
            <a:prstGeom prst="line">
              <a:avLst/>
            </a:prstGeom>
            <a:noFill/>
            <a:ln w="57150">
              <a:solidFill>
                <a:srgbClr val="C0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20" name="Freeform 117"/>
            <p:cNvSpPr>
              <a:spLocks/>
            </p:cNvSpPr>
            <p:nvPr/>
          </p:nvSpPr>
          <p:spPr bwMode="auto">
            <a:xfrm>
              <a:off x="3057805" y="3187212"/>
              <a:ext cx="9525" cy="539262"/>
            </a:xfrm>
            <a:custGeom>
              <a:avLst/>
              <a:gdLst>
                <a:gd name="T0" fmla="*/ 0 w 6"/>
                <a:gd name="T1" fmla="*/ 0 h 368"/>
                <a:gd name="T2" fmla="*/ 6 w 6"/>
                <a:gd name="T3" fmla="*/ 368 h 368"/>
              </a:gdLst>
              <a:ahLst/>
              <a:cxnLst>
                <a:cxn ang="0">
                  <a:pos x="T0" y="T1"/>
                </a:cxn>
                <a:cxn ang="0">
                  <a:pos x="T2" y="T3"/>
                </a:cxn>
              </a:cxnLst>
              <a:rect l="0" t="0" r="r" b="b"/>
              <a:pathLst>
                <a:path w="6" h="368">
                  <a:moveTo>
                    <a:pt x="0" y="0"/>
                  </a:moveTo>
                  <a:lnTo>
                    <a:pt x="6" y="368"/>
                  </a:lnTo>
                </a:path>
              </a:pathLst>
            </a:custGeom>
            <a:noFill/>
            <a:ln w="57150" cmpd="sng">
              <a:solidFill>
                <a:srgbClr val="C00000"/>
              </a:solidFill>
              <a:round/>
              <a:headEnd type="none" w="sm"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21" name="Freeform 118"/>
            <p:cNvSpPr>
              <a:spLocks/>
            </p:cNvSpPr>
            <p:nvPr/>
          </p:nvSpPr>
          <p:spPr bwMode="auto">
            <a:xfrm>
              <a:off x="6297892" y="3140321"/>
              <a:ext cx="3175" cy="570034"/>
            </a:xfrm>
            <a:custGeom>
              <a:avLst/>
              <a:gdLst>
                <a:gd name="T0" fmla="*/ 0 w 2"/>
                <a:gd name="T1" fmla="*/ 0 h 389"/>
                <a:gd name="T2" fmla="*/ 2 w 2"/>
                <a:gd name="T3" fmla="*/ 389 h 389"/>
              </a:gdLst>
              <a:ahLst/>
              <a:cxnLst>
                <a:cxn ang="0">
                  <a:pos x="T0" y="T1"/>
                </a:cxn>
                <a:cxn ang="0">
                  <a:pos x="T2" y="T3"/>
                </a:cxn>
              </a:cxnLst>
              <a:rect l="0" t="0" r="r" b="b"/>
              <a:pathLst>
                <a:path w="2" h="389">
                  <a:moveTo>
                    <a:pt x="0" y="0"/>
                  </a:moveTo>
                  <a:lnTo>
                    <a:pt x="2" y="389"/>
                  </a:lnTo>
                </a:path>
              </a:pathLst>
            </a:custGeom>
            <a:noFill/>
            <a:ln w="57150" cmpd="sng">
              <a:solidFill>
                <a:srgbClr val="C00000"/>
              </a:solidFill>
              <a:round/>
              <a:headEnd type="none" w="sm"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22" name="Line 119"/>
            <p:cNvSpPr>
              <a:spLocks noChangeShapeType="1"/>
            </p:cNvSpPr>
            <p:nvPr/>
          </p:nvSpPr>
          <p:spPr bwMode="auto">
            <a:xfrm>
              <a:off x="2746654" y="4758104"/>
              <a:ext cx="3925888"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23" name="Text Box 120"/>
            <p:cNvSpPr txBox="1">
              <a:spLocks noChangeArrowheads="1"/>
            </p:cNvSpPr>
            <p:nvPr/>
          </p:nvSpPr>
          <p:spPr bwMode="auto">
            <a:xfrm>
              <a:off x="3932518" y="4535366"/>
              <a:ext cx="1611339" cy="4331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215">
                  <a:solidFill>
                    <a:srgbClr val="000099"/>
                  </a:solidFill>
                  <a:latin typeface="Calibri" panose="020F0502020204030204" pitchFamily="34" charset="0"/>
                  <a:ea typeface="华文楷体" panose="02010600040101010101" pitchFamily="2" charset="-122"/>
                </a:rPr>
                <a:t>加密与解密</a:t>
              </a:r>
            </a:p>
          </p:txBody>
        </p:sp>
        <p:sp>
          <p:nvSpPr>
            <p:cNvPr id="124" name="Line 121"/>
            <p:cNvSpPr>
              <a:spLocks noChangeShapeType="1"/>
            </p:cNvSpPr>
            <p:nvPr/>
          </p:nvSpPr>
          <p:spPr bwMode="auto">
            <a:xfrm>
              <a:off x="1214717" y="5133243"/>
              <a:ext cx="7072312"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1662">
                <a:solidFill>
                  <a:srgbClr val="000099"/>
                </a:solidFill>
                <a:latin typeface="Calibri" panose="020F0502020204030204" pitchFamily="34" charset="0"/>
                <a:ea typeface="华文楷体" panose="02010600040101010101" pitchFamily="2" charset="-122"/>
              </a:endParaRPr>
            </a:p>
          </p:txBody>
        </p:sp>
        <p:sp>
          <p:nvSpPr>
            <p:cNvPr id="125" name="Text Box 122"/>
            <p:cNvSpPr txBox="1">
              <a:spLocks noChangeArrowheads="1"/>
            </p:cNvSpPr>
            <p:nvPr/>
          </p:nvSpPr>
          <p:spPr bwMode="auto">
            <a:xfrm>
              <a:off x="3561042" y="4933951"/>
              <a:ext cx="2182008" cy="4331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215">
                  <a:solidFill>
                    <a:srgbClr val="000099"/>
                  </a:solidFill>
                  <a:latin typeface="Calibri" panose="020F0502020204030204" pitchFamily="34" charset="0"/>
                  <a:ea typeface="华文楷体" panose="02010600040101010101" pitchFamily="2" charset="-122"/>
                </a:rPr>
                <a:t>签名与核实签名</a:t>
              </a:r>
            </a:p>
          </p:txBody>
        </p:sp>
        <p:sp>
          <p:nvSpPr>
            <p:cNvPr id="127" name="Text Box 126"/>
            <p:cNvSpPr txBox="1">
              <a:spLocks noChangeArrowheads="1"/>
            </p:cNvSpPr>
            <p:nvPr/>
          </p:nvSpPr>
          <p:spPr bwMode="auto">
            <a:xfrm>
              <a:off x="2451379" y="2365131"/>
              <a:ext cx="1351652" cy="373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10000"/>
                </a:lnSpc>
                <a:spcBef>
                  <a:spcPct val="0"/>
                </a:spcBef>
                <a:spcAft>
                  <a:spcPct val="0"/>
                </a:spcAft>
              </a:pPr>
              <a:r>
                <a:rPr kumimoji="1" lang="en-US" altLang="zh-CN" sz="1662" dirty="0">
                  <a:solidFill>
                    <a:srgbClr val="FF0000"/>
                  </a:solidFill>
                  <a:latin typeface="Calibri" panose="020F0502020204030204" pitchFamily="34" charset="0"/>
                  <a:ea typeface="华文楷体" panose="02010600040101010101" pitchFamily="2" charset="-122"/>
                </a:rPr>
                <a:t>B </a:t>
              </a:r>
              <a:r>
                <a:rPr kumimoji="1" lang="zh-CN" altLang="en-US" sz="1662" dirty="0">
                  <a:solidFill>
                    <a:srgbClr val="FF0000"/>
                  </a:solidFill>
                  <a:latin typeface="Calibri" panose="020F0502020204030204" pitchFamily="34" charset="0"/>
                  <a:ea typeface="华文楷体" panose="02010600040101010101" pitchFamily="2" charset="-122"/>
                </a:rPr>
                <a:t>的公钥 </a:t>
              </a:r>
              <a:r>
                <a:rPr kumimoji="1" lang="en-US" altLang="zh-CN" sz="1662" i="1" dirty="0">
                  <a:solidFill>
                    <a:srgbClr val="FF0000"/>
                  </a:solidFill>
                  <a:latin typeface="Calibri" panose="020F0502020204030204" pitchFamily="34" charset="0"/>
                  <a:ea typeface="华文楷体" panose="02010600040101010101" pitchFamily="2" charset="-122"/>
                </a:rPr>
                <a:t>PK</a:t>
              </a:r>
              <a:r>
                <a:rPr kumimoji="1" lang="en-US" altLang="zh-CN" sz="1662" baseline="-25000" dirty="0">
                  <a:solidFill>
                    <a:srgbClr val="FF0000"/>
                  </a:solidFill>
                  <a:latin typeface="Calibri" panose="020F0502020204030204" pitchFamily="34" charset="0"/>
                  <a:ea typeface="华文楷体" panose="02010600040101010101" pitchFamily="2" charset="-122"/>
                </a:rPr>
                <a:t>B</a:t>
              </a:r>
            </a:p>
          </p:txBody>
        </p:sp>
        <p:sp>
          <p:nvSpPr>
            <p:cNvPr id="128" name="Text Box 127"/>
            <p:cNvSpPr txBox="1">
              <a:spLocks noChangeArrowheads="1"/>
            </p:cNvSpPr>
            <p:nvPr/>
          </p:nvSpPr>
          <p:spPr bwMode="auto">
            <a:xfrm>
              <a:off x="7264678" y="2299190"/>
              <a:ext cx="1367682" cy="399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kumimoji="1" lang="en-US" altLang="zh-CN" sz="1662">
                  <a:solidFill>
                    <a:srgbClr val="000099"/>
                  </a:solidFill>
                  <a:latin typeface="Calibri" panose="020F0502020204030204" pitchFamily="34" charset="0"/>
                  <a:ea typeface="华文楷体" panose="02010600040101010101" pitchFamily="2" charset="-122"/>
                </a:rPr>
                <a:t>A </a:t>
              </a:r>
              <a:r>
                <a:rPr kumimoji="1" lang="zh-CN" altLang="en-US" sz="1662">
                  <a:solidFill>
                    <a:srgbClr val="000099"/>
                  </a:solidFill>
                  <a:latin typeface="Calibri" panose="020F0502020204030204" pitchFamily="34" charset="0"/>
                  <a:ea typeface="华文楷体" panose="02010600040101010101" pitchFamily="2" charset="-122"/>
                </a:rPr>
                <a:t>的公钥 </a:t>
              </a:r>
              <a:r>
                <a:rPr kumimoji="1" lang="en-US" altLang="zh-CN" sz="1662" i="1">
                  <a:solidFill>
                    <a:srgbClr val="000099"/>
                  </a:solidFill>
                  <a:latin typeface="Calibri" panose="020F0502020204030204" pitchFamily="34" charset="0"/>
                  <a:ea typeface="华文楷体" panose="02010600040101010101" pitchFamily="2" charset="-122"/>
                </a:rPr>
                <a:t>PK</a:t>
              </a:r>
              <a:r>
                <a:rPr kumimoji="1" lang="en-US" altLang="zh-CN" sz="1662" baseline="-25000">
                  <a:solidFill>
                    <a:srgbClr val="000099"/>
                  </a:solidFill>
                  <a:latin typeface="Calibri" panose="020F0502020204030204" pitchFamily="34" charset="0"/>
                  <a:ea typeface="华文楷体" panose="02010600040101010101" pitchFamily="2" charset="-122"/>
                </a:rPr>
                <a:t>A</a:t>
              </a:r>
            </a:p>
          </p:txBody>
        </p:sp>
        <p:sp>
          <p:nvSpPr>
            <p:cNvPr id="129" name="Text Box 130"/>
            <p:cNvSpPr txBox="1">
              <a:spLocks noChangeArrowheads="1"/>
            </p:cNvSpPr>
            <p:nvPr/>
          </p:nvSpPr>
          <p:spPr bwMode="auto">
            <a:xfrm>
              <a:off x="4450042" y="3358663"/>
              <a:ext cx="611065"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1662" dirty="0">
                  <a:solidFill>
                    <a:srgbClr val="000099"/>
                  </a:solidFill>
                  <a:latin typeface="Calibri" panose="020F0502020204030204" pitchFamily="34" charset="0"/>
                  <a:ea typeface="华文楷体" panose="02010600040101010101" pitchFamily="2" charset="-122"/>
                </a:rPr>
                <a:t>密文</a:t>
              </a:r>
              <a:endParaRPr kumimoji="1" lang="zh-CN" altLang="en-US" sz="1662" i="1" dirty="0">
                <a:solidFill>
                  <a:srgbClr val="000099"/>
                </a:solidFill>
                <a:latin typeface="Calibri" panose="020F0502020204030204" pitchFamily="34" charset="0"/>
                <a:ea typeface="华文楷体" panose="02010600040101010101" pitchFamily="2" charset="-122"/>
              </a:endParaRPr>
            </a:p>
          </p:txBody>
        </p:sp>
        <p:pic>
          <p:nvPicPr>
            <p:cNvPr id="130" name="Picture 7" descr="key 的图像结果"/>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6200000" flipH="1">
              <a:off x="1242639" y="2690048"/>
              <a:ext cx="491580" cy="479750"/>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7" descr="key 的图像结果"/>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6047286" y="2690048"/>
              <a:ext cx="491580" cy="4797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9914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wipe(down)">
                                      <p:cBhvr>
                                        <p:cTn id="1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1" descr="问号22.jpg"/>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4402177" y="1326524"/>
            <a:ext cx="4143098" cy="414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p:cNvSpPr>
            <a:spLocks noGrp="1"/>
          </p:cNvSpPr>
          <p:nvPr>
            <p:ph type="sldNum" sz="quarter" idx="11"/>
          </p:nvPr>
        </p:nvSpPr>
        <p:spPr/>
        <p:txBody>
          <a:bodyPr/>
          <a:lstStyle/>
          <a:p>
            <a:fld id="{1A7A0873-376A-4A4E-91BA-7081C35D808C}" type="slidenum">
              <a:rPr lang="zh-CN" altLang="en-US" smtClean="0"/>
              <a:pPr/>
              <a:t>33</a:t>
            </a:fld>
            <a:endParaRPr lang="zh-CN" altLang="en-US" dirty="0"/>
          </a:p>
        </p:txBody>
      </p:sp>
      <p:sp>
        <p:nvSpPr>
          <p:cNvPr id="8" name="Text Box 7"/>
          <p:cNvSpPr txBox="1">
            <a:spLocks noChangeArrowheads="1"/>
          </p:cNvSpPr>
          <p:nvPr/>
        </p:nvSpPr>
        <p:spPr bwMode="auto">
          <a:xfrm>
            <a:off x="1397726" y="2084840"/>
            <a:ext cx="341811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Any </a:t>
            </a:r>
          </a:p>
          <a:p>
            <a:pPr>
              <a:spcBef>
                <a:spcPct val="20000"/>
              </a:spcBef>
              <a:buFont typeface="Wingdings" panose="05000000000000000000" pitchFamily="2" charset="2"/>
              <a:buNone/>
            </a:pPr>
            <a:r>
              <a:rPr lang="en-US" altLang="zh-CN"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Questions</a:t>
            </a:r>
            <a:endParaRPr lang="zh-CN" altLang="en-US"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endParaRPr>
          </a:p>
        </p:txBody>
      </p:sp>
      <p:sp>
        <p:nvSpPr>
          <p:cNvPr id="10" name="Text Box 7"/>
          <p:cNvSpPr txBox="1">
            <a:spLocks noChangeArrowheads="1"/>
          </p:cNvSpPr>
          <p:nvPr/>
        </p:nvSpPr>
        <p:spPr bwMode="auto">
          <a:xfrm>
            <a:off x="3518257" y="4850361"/>
            <a:ext cx="176784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zh-CN" altLang="en-US" sz="44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谢谢！</a:t>
            </a:r>
          </a:p>
        </p:txBody>
      </p:sp>
    </p:spTree>
    <p:extLst>
      <p:ext uri="{BB962C8B-B14F-4D97-AF65-F5344CB8AC3E}">
        <p14:creationId xmlns:p14="http://schemas.microsoft.com/office/powerpoint/2010/main" val="128738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par>
                          <p:cTn id="21" fill="hold">
                            <p:stCondLst>
                              <p:cond delay="2000"/>
                            </p:stCondLst>
                            <p:childTnLst>
                              <p:par>
                                <p:cTn id="22" presetID="22" presetClass="entr" presetSubtype="4"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par>
                          <p:cTn id="25" fill="hold">
                            <p:stCondLst>
                              <p:cond delay="2500"/>
                            </p:stCondLst>
                            <p:childTnLst>
                              <p:par>
                                <p:cTn id="26" presetID="9"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计算机网络面临的安全性威胁</a:t>
            </a:r>
          </a:p>
        </p:txBody>
      </p:sp>
      <p:sp>
        <p:nvSpPr>
          <p:cNvPr id="3" name="内容占位符 2"/>
          <p:cNvSpPr>
            <a:spLocks noGrp="1"/>
          </p:cNvSpPr>
          <p:nvPr>
            <p:ph idx="1"/>
          </p:nvPr>
        </p:nvSpPr>
        <p:spPr>
          <a:xfrm>
            <a:off x="457200" y="1444978"/>
            <a:ext cx="8370711" cy="5260621"/>
          </a:xfrm>
        </p:spPr>
        <p:txBody>
          <a:bodyPr/>
          <a:lstStyle/>
          <a:p>
            <a:r>
              <a:rPr lang="zh-CN" altLang="en-US" dirty="0"/>
              <a:t>网络信息安全的要害即防止通过改变知识状态造成不希望的后果</a:t>
            </a:r>
          </a:p>
          <a:p>
            <a:pPr lvl="1">
              <a:lnSpc>
                <a:spcPct val="150000"/>
              </a:lnSpc>
            </a:pPr>
            <a:r>
              <a:rPr lang="zh-CN" altLang="en-US" dirty="0"/>
              <a:t>对信息进行窃取，会使窃取者知道信息拥有者不希望他知道的事情</a:t>
            </a:r>
          </a:p>
          <a:p>
            <a:pPr lvl="1">
              <a:lnSpc>
                <a:spcPct val="150000"/>
              </a:lnSpc>
            </a:pPr>
            <a:r>
              <a:rPr lang="zh-CN" altLang="en-US" dirty="0"/>
              <a:t>对信息进行破坏，会使信息的拥有者失去对信息的拥有，不再知道他本来知道的事情</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
        <p:nvSpPr>
          <p:cNvPr id="5" name="Text Box 30"/>
          <p:cNvSpPr txBox="1">
            <a:spLocks noChangeArrowheads="1"/>
          </p:cNvSpPr>
          <p:nvPr/>
        </p:nvSpPr>
        <p:spPr bwMode="auto">
          <a:xfrm>
            <a:off x="1454495" y="4850775"/>
            <a:ext cx="66088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4800" b="0" i="0" u="none" strike="noStrike" kern="0" cap="none" spc="0" normalizeH="0" baseline="0" noProof="0">
                <a:ln>
                  <a:noFill/>
                </a:ln>
                <a:solidFill>
                  <a:srgbClr val="FF0000"/>
                </a:solidFill>
                <a:effectLst/>
                <a:uLnTx/>
                <a:uFillTx/>
                <a:latin typeface="Calibri" panose="020F0502020204030204" pitchFamily="34" charset="0"/>
                <a:ea typeface="华文楷体" panose="02010600040101010101" pitchFamily="2" charset="-122"/>
              </a:rPr>
              <a:t>属主</a:t>
            </a:r>
            <a:r>
              <a:rPr kumimoji="1" lang="en-US" altLang="zh-CN" sz="4800" b="0" i="0" u="none" strike="noStrike" kern="0" cap="none" spc="0" normalizeH="0" baseline="0" noProof="0">
                <a:ln>
                  <a:noFill/>
                </a:ln>
                <a:solidFill>
                  <a:srgbClr val="FF0000"/>
                </a:solidFill>
                <a:effectLst/>
                <a:uLnTx/>
                <a:uFillTx/>
                <a:latin typeface="Calibri" panose="020F0502020204030204" pitchFamily="34" charset="0"/>
                <a:ea typeface="华文楷体" panose="02010600040101010101" pitchFamily="2" charset="-122"/>
              </a:rPr>
              <a:t>+</a:t>
            </a:r>
            <a:r>
              <a:rPr kumimoji="1" lang="zh-CN" altLang="en-US" sz="4800" b="0" i="0" u="none" strike="noStrike" kern="0" cap="none" spc="0" normalizeH="0" baseline="0" noProof="0">
                <a:ln>
                  <a:noFill/>
                </a:ln>
                <a:solidFill>
                  <a:srgbClr val="FF0000"/>
                </a:solidFill>
                <a:effectLst/>
                <a:uLnTx/>
                <a:uFillTx/>
                <a:latin typeface="Calibri" panose="020F0502020204030204" pitchFamily="34" charset="0"/>
                <a:ea typeface="华文楷体" panose="02010600040101010101" pitchFamily="2" charset="-122"/>
              </a:rPr>
              <a:t> 知识</a:t>
            </a:r>
            <a:endParaRPr kumimoji="1" lang="en-US" altLang="zh-CN" sz="4000" b="0" i="0" u="none" strike="noStrike" kern="0" cap="none" spc="0" normalizeH="0" baseline="-25000" noProof="0" dirty="0">
              <a:ln>
                <a:noFill/>
              </a:ln>
              <a:solidFill>
                <a:srgbClr val="FF0000"/>
              </a:solidFill>
              <a:effectLst/>
              <a:uLnTx/>
              <a:uFillTx/>
              <a:latin typeface="Calibri" panose="020F0502020204030204" pitchFamily="34" charset="0"/>
              <a:ea typeface="华文楷体" panose="02010600040101010101" pitchFamily="2" charset="-122"/>
            </a:endParaRPr>
          </a:p>
        </p:txBody>
      </p:sp>
    </p:spTree>
    <p:custDataLst>
      <p:tags r:id="rId1"/>
    </p:custDataLst>
    <p:extLst>
      <p:ext uri="{BB962C8B-B14F-4D97-AF65-F5344CB8AC3E}">
        <p14:creationId xmlns:p14="http://schemas.microsoft.com/office/powerpoint/2010/main" val="392718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计算机网络面临的安全性威胁</a:t>
            </a:r>
          </a:p>
        </p:txBody>
      </p:sp>
      <p:sp>
        <p:nvSpPr>
          <p:cNvPr id="3" name="内容占位符 2"/>
          <p:cNvSpPr>
            <a:spLocks noGrp="1"/>
          </p:cNvSpPr>
          <p:nvPr>
            <p:ph idx="1"/>
          </p:nvPr>
        </p:nvSpPr>
        <p:spPr>
          <a:xfrm>
            <a:off x="457200" y="1444979"/>
            <a:ext cx="8370711" cy="1918080"/>
          </a:xfrm>
        </p:spPr>
        <p:txBody>
          <a:bodyPr/>
          <a:lstStyle/>
          <a:p>
            <a:r>
              <a:rPr lang="zh-CN" altLang="en-US" dirty="0"/>
              <a:t>攻击类型分类</a:t>
            </a:r>
          </a:p>
          <a:p>
            <a:pPr lvl="1">
              <a:lnSpc>
                <a:spcPct val="150000"/>
              </a:lnSpc>
            </a:pPr>
            <a:r>
              <a:rPr lang="zh-CN" altLang="en-US" dirty="0"/>
              <a:t>被动攻击</a:t>
            </a:r>
            <a:endParaRPr lang="en-US" altLang="zh-CN" dirty="0"/>
          </a:p>
          <a:p>
            <a:pPr lvl="1">
              <a:lnSpc>
                <a:spcPct val="150000"/>
              </a:lnSpc>
            </a:pPr>
            <a:r>
              <a:rPr lang="zh-CN" altLang="en-US" dirty="0"/>
              <a:t>主动攻击</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a:t>
            </a:fld>
            <a:endParaRPr lang="zh-CN" altLang="en-US" dirty="0"/>
          </a:p>
        </p:txBody>
      </p:sp>
      <p:grpSp>
        <p:nvGrpSpPr>
          <p:cNvPr id="141" name="组合 140"/>
          <p:cNvGrpSpPr/>
          <p:nvPr/>
        </p:nvGrpSpPr>
        <p:grpSpPr>
          <a:xfrm>
            <a:off x="435635" y="4619645"/>
            <a:ext cx="8251165" cy="1998785"/>
            <a:chOff x="435635" y="3783622"/>
            <a:chExt cx="8251165" cy="1998785"/>
          </a:xfrm>
        </p:grpSpPr>
        <p:sp>
          <p:nvSpPr>
            <p:cNvPr id="96" name="Rectangle 99"/>
            <p:cNvSpPr>
              <a:spLocks noChangeArrowheads="1"/>
            </p:cNvSpPr>
            <p:nvPr/>
          </p:nvSpPr>
          <p:spPr bwMode="auto">
            <a:xfrm>
              <a:off x="435635" y="3783622"/>
              <a:ext cx="8146073" cy="1998785"/>
            </a:xfrm>
            <a:prstGeom prst="rect">
              <a:avLst/>
            </a:prstGeom>
            <a:solidFill>
              <a:srgbClr val="FFFF66"/>
            </a:solidFill>
            <a:ln w="9525">
              <a:solidFill>
                <a:srgbClr val="000000"/>
              </a:solidFill>
              <a:prstDash val="dash"/>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97" name="Rectangle 66"/>
            <p:cNvSpPr>
              <a:spLocks noChangeArrowheads="1"/>
            </p:cNvSpPr>
            <p:nvPr/>
          </p:nvSpPr>
          <p:spPr bwMode="auto">
            <a:xfrm>
              <a:off x="2532819" y="5318697"/>
              <a:ext cx="6037385" cy="449873"/>
            </a:xfrm>
            <a:prstGeom prst="rect">
              <a:avLst/>
            </a:prstGeom>
            <a:solidFill>
              <a:srgbClr val="FF9933"/>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98" name="Oval 68"/>
            <p:cNvSpPr>
              <a:spLocks noChangeArrowheads="1"/>
            </p:cNvSpPr>
            <p:nvPr/>
          </p:nvSpPr>
          <p:spPr bwMode="auto">
            <a:xfrm>
              <a:off x="2743616" y="4347795"/>
              <a:ext cx="243254" cy="257908"/>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99" name="Oval 69"/>
            <p:cNvSpPr>
              <a:spLocks noChangeArrowheads="1"/>
            </p:cNvSpPr>
            <p:nvPr/>
          </p:nvSpPr>
          <p:spPr bwMode="auto">
            <a:xfrm>
              <a:off x="4002382" y="4347795"/>
              <a:ext cx="243254" cy="257908"/>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0" name="Oval 71"/>
            <p:cNvSpPr>
              <a:spLocks noChangeArrowheads="1"/>
            </p:cNvSpPr>
            <p:nvPr/>
          </p:nvSpPr>
          <p:spPr bwMode="auto">
            <a:xfrm>
              <a:off x="697939" y="4347795"/>
              <a:ext cx="243254" cy="254977"/>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1" name="Oval 72"/>
            <p:cNvSpPr>
              <a:spLocks noChangeArrowheads="1"/>
            </p:cNvSpPr>
            <p:nvPr/>
          </p:nvSpPr>
          <p:spPr bwMode="auto">
            <a:xfrm>
              <a:off x="1958170" y="4347795"/>
              <a:ext cx="243254" cy="254977"/>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2" name="Line 73"/>
            <p:cNvSpPr>
              <a:spLocks noChangeShapeType="1"/>
            </p:cNvSpPr>
            <p:nvPr/>
          </p:nvSpPr>
          <p:spPr bwMode="auto">
            <a:xfrm>
              <a:off x="941193" y="4476749"/>
              <a:ext cx="1016977" cy="0"/>
            </a:xfrm>
            <a:prstGeom prst="line">
              <a:avLst/>
            </a:prstGeom>
            <a:noFill/>
            <a:ln w="28575">
              <a:solidFill>
                <a:srgbClr val="333399"/>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3" name="Arc 74"/>
            <p:cNvSpPr>
              <a:spLocks/>
            </p:cNvSpPr>
            <p:nvPr/>
          </p:nvSpPr>
          <p:spPr bwMode="auto">
            <a:xfrm>
              <a:off x="941193" y="4476749"/>
              <a:ext cx="524608" cy="364881"/>
            </a:xfrm>
            <a:custGeom>
              <a:avLst/>
              <a:gdLst>
                <a:gd name="G0" fmla="+- 0 0 0"/>
                <a:gd name="G1" fmla="+- 19891 0 0"/>
                <a:gd name="G2" fmla="+- 21600 0 0"/>
                <a:gd name="T0" fmla="*/ 8421 w 21600"/>
                <a:gd name="T1" fmla="*/ 0 h 19891"/>
                <a:gd name="T2" fmla="*/ 21600 w 21600"/>
                <a:gd name="T3" fmla="*/ 19891 h 19891"/>
                <a:gd name="T4" fmla="*/ 0 w 21600"/>
                <a:gd name="T5" fmla="*/ 19891 h 19891"/>
              </a:gdLst>
              <a:ahLst/>
              <a:cxnLst>
                <a:cxn ang="0">
                  <a:pos x="T0" y="T1"/>
                </a:cxn>
                <a:cxn ang="0">
                  <a:pos x="T2" y="T3"/>
                </a:cxn>
                <a:cxn ang="0">
                  <a:pos x="T4" y="T5"/>
                </a:cxn>
              </a:cxnLst>
              <a:rect l="0" t="0" r="r" b="b"/>
              <a:pathLst>
                <a:path w="21600" h="19891" fill="none" extrusionOk="0">
                  <a:moveTo>
                    <a:pt x="8420" y="0"/>
                  </a:moveTo>
                  <a:cubicBezTo>
                    <a:pt x="16409" y="3382"/>
                    <a:pt x="21600" y="11215"/>
                    <a:pt x="21600" y="19891"/>
                  </a:cubicBezTo>
                </a:path>
                <a:path w="21600" h="19891" stroke="0" extrusionOk="0">
                  <a:moveTo>
                    <a:pt x="8420" y="0"/>
                  </a:moveTo>
                  <a:cubicBezTo>
                    <a:pt x="16409" y="3382"/>
                    <a:pt x="21600" y="11215"/>
                    <a:pt x="21600" y="19891"/>
                  </a:cubicBezTo>
                  <a:lnTo>
                    <a:pt x="0" y="19891"/>
                  </a:lnTo>
                  <a:close/>
                </a:path>
              </a:pathLst>
            </a:custGeom>
            <a:noFill/>
            <a:ln w="28575">
              <a:solidFill>
                <a:srgbClr val="FF0000"/>
              </a:solidFill>
              <a:round/>
              <a:headEnd type="none" w="sm" len="sm"/>
              <a:tailEnd type="triangl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4" name="Oval 75"/>
            <p:cNvSpPr>
              <a:spLocks noChangeArrowheads="1"/>
            </p:cNvSpPr>
            <p:nvPr/>
          </p:nvSpPr>
          <p:spPr bwMode="auto">
            <a:xfrm>
              <a:off x="1309005" y="4859215"/>
              <a:ext cx="363415" cy="213946"/>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5" name="Text Box 76"/>
            <p:cNvSpPr txBox="1">
              <a:spLocks noChangeArrowheads="1"/>
            </p:cNvSpPr>
            <p:nvPr/>
          </p:nvSpPr>
          <p:spPr bwMode="auto">
            <a:xfrm>
              <a:off x="1672421" y="482111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截获</a:t>
              </a:r>
            </a:p>
          </p:txBody>
        </p:sp>
        <p:sp>
          <p:nvSpPr>
            <p:cNvPr id="106" name="Oval 77"/>
            <p:cNvSpPr>
              <a:spLocks noChangeArrowheads="1"/>
            </p:cNvSpPr>
            <p:nvPr/>
          </p:nvSpPr>
          <p:spPr bwMode="auto">
            <a:xfrm>
              <a:off x="4774639" y="4343400"/>
              <a:ext cx="243254"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7" name="Oval 78"/>
            <p:cNvSpPr>
              <a:spLocks noChangeArrowheads="1"/>
            </p:cNvSpPr>
            <p:nvPr/>
          </p:nvSpPr>
          <p:spPr bwMode="auto">
            <a:xfrm>
              <a:off x="6034870" y="4343400"/>
              <a:ext cx="244720"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8" name="Oval 83"/>
            <p:cNvSpPr>
              <a:spLocks noChangeArrowheads="1"/>
            </p:cNvSpPr>
            <p:nvPr/>
          </p:nvSpPr>
          <p:spPr bwMode="auto">
            <a:xfrm>
              <a:off x="6851090" y="4343400"/>
              <a:ext cx="243254"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9" name="Text Box 85"/>
            <p:cNvSpPr txBox="1">
              <a:spLocks noChangeArrowheads="1"/>
            </p:cNvSpPr>
            <p:nvPr/>
          </p:nvSpPr>
          <p:spPr bwMode="auto">
            <a:xfrm>
              <a:off x="7979436" y="4665784"/>
              <a:ext cx="659155" cy="660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拒绝</a:t>
              </a:r>
            </a:p>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服务</a:t>
              </a:r>
            </a:p>
          </p:txBody>
        </p:sp>
        <p:sp>
          <p:nvSpPr>
            <p:cNvPr id="110" name="Oval 86"/>
            <p:cNvSpPr>
              <a:spLocks noChangeArrowheads="1"/>
            </p:cNvSpPr>
            <p:nvPr/>
          </p:nvSpPr>
          <p:spPr bwMode="auto">
            <a:xfrm>
              <a:off x="8111321" y="4343400"/>
              <a:ext cx="243254"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11" name="Text Box 90"/>
            <p:cNvSpPr txBox="1">
              <a:spLocks noChangeArrowheads="1"/>
            </p:cNvSpPr>
            <p:nvPr/>
          </p:nvSpPr>
          <p:spPr bwMode="auto">
            <a:xfrm>
              <a:off x="4796620" y="5332534"/>
              <a:ext cx="1451038"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主  动  攻  击</a:t>
              </a:r>
            </a:p>
          </p:txBody>
        </p:sp>
        <p:sp>
          <p:nvSpPr>
            <p:cNvPr id="112" name="Text Box 91"/>
            <p:cNvSpPr txBox="1">
              <a:spLocks noChangeArrowheads="1"/>
            </p:cNvSpPr>
            <p:nvPr/>
          </p:nvSpPr>
          <p:spPr bwMode="auto">
            <a:xfrm>
              <a:off x="7790401"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13" name="Text Box 92"/>
            <p:cNvSpPr txBox="1">
              <a:spLocks noChangeArrowheads="1"/>
            </p:cNvSpPr>
            <p:nvPr/>
          </p:nvSpPr>
          <p:spPr bwMode="auto">
            <a:xfrm>
              <a:off x="6659124"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4" name="Text Box 93"/>
            <p:cNvSpPr txBox="1">
              <a:spLocks noChangeArrowheads="1"/>
            </p:cNvSpPr>
            <p:nvPr/>
          </p:nvSpPr>
          <p:spPr bwMode="auto">
            <a:xfrm>
              <a:off x="4695509"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5" name="Text Box 94"/>
            <p:cNvSpPr txBox="1">
              <a:spLocks noChangeArrowheads="1"/>
            </p:cNvSpPr>
            <p:nvPr/>
          </p:nvSpPr>
          <p:spPr bwMode="auto">
            <a:xfrm>
              <a:off x="2657159"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6" name="Text Box 95"/>
            <p:cNvSpPr txBox="1">
              <a:spLocks noChangeArrowheads="1"/>
            </p:cNvSpPr>
            <p:nvPr/>
          </p:nvSpPr>
          <p:spPr bwMode="auto">
            <a:xfrm>
              <a:off x="542609"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7" name="Text Box 96"/>
            <p:cNvSpPr txBox="1">
              <a:spLocks noChangeArrowheads="1"/>
            </p:cNvSpPr>
            <p:nvPr/>
          </p:nvSpPr>
          <p:spPr bwMode="auto">
            <a:xfrm>
              <a:off x="5752052"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18" name="Text Box 97"/>
            <p:cNvSpPr txBox="1">
              <a:spLocks noChangeArrowheads="1"/>
            </p:cNvSpPr>
            <p:nvPr/>
          </p:nvSpPr>
          <p:spPr bwMode="auto">
            <a:xfrm>
              <a:off x="3713701"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19" name="Text Box 98"/>
            <p:cNvSpPr txBox="1">
              <a:spLocks noChangeArrowheads="1"/>
            </p:cNvSpPr>
            <p:nvPr/>
          </p:nvSpPr>
          <p:spPr bwMode="auto">
            <a:xfrm>
              <a:off x="1675352"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20" name="Line 101"/>
            <p:cNvSpPr>
              <a:spLocks noChangeShapeType="1"/>
            </p:cNvSpPr>
            <p:nvPr/>
          </p:nvSpPr>
          <p:spPr bwMode="auto">
            <a:xfrm>
              <a:off x="2535531" y="3783622"/>
              <a:ext cx="0" cy="199878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1" name="Line 102"/>
            <p:cNvSpPr>
              <a:spLocks noChangeShapeType="1"/>
            </p:cNvSpPr>
            <p:nvPr/>
          </p:nvSpPr>
          <p:spPr bwMode="auto">
            <a:xfrm>
              <a:off x="4550436" y="3783623"/>
              <a:ext cx="0" cy="151960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2" name="Line 103"/>
            <p:cNvSpPr>
              <a:spLocks noChangeShapeType="1"/>
            </p:cNvSpPr>
            <p:nvPr/>
          </p:nvSpPr>
          <p:spPr bwMode="auto">
            <a:xfrm>
              <a:off x="6650331" y="3783623"/>
              <a:ext cx="0" cy="151960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3" name="Arc 105"/>
            <p:cNvSpPr>
              <a:spLocks/>
            </p:cNvSpPr>
            <p:nvPr/>
          </p:nvSpPr>
          <p:spPr bwMode="auto">
            <a:xfrm>
              <a:off x="2967820" y="4457699"/>
              <a:ext cx="526073" cy="39711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333399"/>
              </a:solidFill>
              <a:round/>
              <a:headEnd type="none" w="sm" len="sm"/>
              <a:tailEnd type="triangl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4" name="Oval 106"/>
            <p:cNvSpPr>
              <a:spLocks noChangeArrowheads="1"/>
            </p:cNvSpPr>
            <p:nvPr/>
          </p:nvSpPr>
          <p:spPr bwMode="auto">
            <a:xfrm>
              <a:off x="3335631" y="4854818"/>
              <a:ext cx="364881" cy="212481"/>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5" name="Arc 107"/>
            <p:cNvSpPr>
              <a:spLocks/>
            </p:cNvSpPr>
            <p:nvPr/>
          </p:nvSpPr>
          <p:spPr bwMode="auto">
            <a:xfrm flipH="1">
              <a:off x="3537854" y="4469422"/>
              <a:ext cx="446943" cy="395654"/>
            </a:xfrm>
            <a:custGeom>
              <a:avLst/>
              <a:gdLst>
                <a:gd name="G0" fmla="+- 0 0 0"/>
                <a:gd name="G1" fmla="+- 21600 0 0"/>
                <a:gd name="G2" fmla="+- 21600 0 0"/>
                <a:gd name="T0" fmla="*/ 0 w 21548"/>
                <a:gd name="T1" fmla="*/ 0 h 21600"/>
                <a:gd name="T2" fmla="*/ 21548 w 21548"/>
                <a:gd name="T3" fmla="*/ 20107 h 21600"/>
                <a:gd name="T4" fmla="*/ 0 w 21548"/>
                <a:gd name="T5" fmla="*/ 21600 h 21600"/>
              </a:gdLst>
              <a:ahLst/>
              <a:cxnLst>
                <a:cxn ang="0">
                  <a:pos x="T0" y="T1"/>
                </a:cxn>
                <a:cxn ang="0">
                  <a:pos x="T2" y="T3"/>
                </a:cxn>
                <a:cxn ang="0">
                  <a:pos x="T4" y="T5"/>
                </a:cxn>
              </a:cxnLst>
              <a:rect l="0" t="0" r="r" b="b"/>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rgbClr val="FF0000"/>
              </a:solidFill>
              <a:round/>
              <a:headEnd type="triangle" w="med" len="lg"/>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6" name="Text Box 108"/>
            <p:cNvSpPr txBox="1">
              <a:spLocks noChangeArrowheads="1"/>
            </p:cNvSpPr>
            <p:nvPr/>
          </p:nvSpPr>
          <p:spPr bwMode="auto">
            <a:xfrm>
              <a:off x="3700513" y="4815253"/>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篡改</a:t>
              </a:r>
            </a:p>
          </p:txBody>
        </p:sp>
        <p:sp>
          <p:nvSpPr>
            <p:cNvPr id="127" name="Arc 109"/>
            <p:cNvSpPr>
              <a:spLocks/>
            </p:cNvSpPr>
            <p:nvPr/>
          </p:nvSpPr>
          <p:spPr bwMode="auto">
            <a:xfrm flipH="1">
              <a:off x="5557154" y="4466492"/>
              <a:ext cx="446943" cy="395654"/>
            </a:xfrm>
            <a:custGeom>
              <a:avLst/>
              <a:gdLst>
                <a:gd name="G0" fmla="+- 0 0 0"/>
                <a:gd name="G1" fmla="+- 21600 0 0"/>
                <a:gd name="G2" fmla="+- 21600 0 0"/>
                <a:gd name="T0" fmla="*/ 0 w 21548"/>
                <a:gd name="T1" fmla="*/ 0 h 21600"/>
                <a:gd name="T2" fmla="*/ 21548 w 21548"/>
                <a:gd name="T3" fmla="*/ 20107 h 21600"/>
                <a:gd name="T4" fmla="*/ 0 w 21548"/>
                <a:gd name="T5" fmla="*/ 21600 h 21600"/>
              </a:gdLst>
              <a:ahLst/>
              <a:cxnLst>
                <a:cxn ang="0">
                  <a:pos x="T0" y="T1"/>
                </a:cxn>
                <a:cxn ang="0">
                  <a:pos x="T2" y="T3"/>
                </a:cxn>
                <a:cxn ang="0">
                  <a:pos x="T4" y="T5"/>
                </a:cxn>
              </a:cxnLst>
              <a:rect l="0" t="0" r="r" b="b"/>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rgbClr val="FF0000"/>
              </a:solidFill>
              <a:round/>
              <a:headEnd type="triangle" w="med" len="lg"/>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8" name="Text Box 110"/>
            <p:cNvSpPr txBox="1">
              <a:spLocks noChangeArrowheads="1"/>
            </p:cNvSpPr>
            <p:nvPr/>
          </p:nvSpPr>
          <p:spPr bwMode="auto">
            <a:xfrm>
              <a:off x="5719813" y="4665784"/>
              <a:ext cx="659155" cy="660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恶意</a:t>
              </a:r>
            </a:p>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程序</a:t>
              </a:r>
            </a:p>
          </p:txBody>
        </p:sp>
        <p:sp>
          <p:nvSpPr>
            <p:cNvPr id="129" name="Oval 111"/>
            <p:cNvSpPr>
              <a:spLocks noChangeArrowheads="1"/>
            </p:cNvSpPr>
            <p:nvPr/>
          </p:nvSpPr>
          <p:spPr bwMode="auto">
            <a:xfrm>
              <a:off x="5404754" y="4834303"/>
              <a:ext cx="364881" cy="212481"/>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0" name="Oval 112"/>
            <p:cNvSpPr>
              <a:spLocks noChangeArrowheads="1"/>
            </p:cNvSpPr>
            <p:nvPr/>
          </p:nvSpPr>
          <p:spPr bwMode="auto">
            <a:xfrm>
              <a:off x="6956597" y="4865076"/>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1" name="Oval 113"/>
            <p:cNvSpPr>
              <a:spLocks noChangeArrowheads="1"/>
            </p:cNvSpPr>
            <p:nvPr/>
          </p:nvSpPr>
          <p:spPr bwMode="auto">
            <a:xfrm>
              <a:off x="7155890" y="4932484"/>
              <a:ext cx="363415" cy="199292"/>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2" name="Oval 87"/>
            <p:cNvSpPr>
              <a:spLocks noChangeArrowheads="1"/>
            </p:cNvSpPr>
            <p:nvPr/>
          </p:nvSpPr>
          <p:spPr bwMode="auto">
            <a:xfrm>
              <a:off x="7355182" y="4998426"/>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3" name="Oval 114"/>
            <p:cNvSpPr>
              <a:spLocks noChangeArrowheads="1"/>
            </p:cNvSpPr>
            <p:nvPr/>
          </p:nvSpPr>
          <p:spPr bwMode="auto">
            <a:xfrm>
              <a:off x="7621882" y="4998426"/>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4" name="Line 115"/>
            <p:cNvSpPr>
              <a:spLocks noChangeShapeType="1"/>
            </p:cNvSpPr>
            <p:nvPr/>
          </p:nvSpPr>
          <p:spPr bwMode="auto">
            <a:xfrm flipV="1">
              <a:off x="7155889" y="4495799"/>
              <a:ext cx="937846" cy="36927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5" name="Line 116"/>
            <p:cNvSpPr>
              <a:spLocks noChangeShapeType="1"/>
            </p:cNvSpPr>
            <p:nvPr/>
          </p:nvSpPr>
          <p:spPr bwMode="auto">
            <a:xfrm flipV="1">
              <a:off x="7403539" y="4544157"/>
              <a:ext cx="712177" cy="39712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6" name="Line 117"/>
            <p:cNvSpPr>
              <a:spLocks noChangeShapeType="1"/>
            </p:cNvSpPr>
            <p:nvPr/>
          </p:nvSpPr>
          <p:spPr bwMode="auto">
            <a:xfrm flipV="1">
              <a:off x="7554474" y="4586653"/>
              <a:ext cx="603738" cy="39565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7" name="Line 118"/>
            <p:cNvSpPr>
              <a:spLocks noChangeShapeType="1"/>
            </p:cNvSpPr>
            <p:nvPr/>
          </p:nvSpPr>
          <p:spPr bwMode="auto">
            <a:xfrm flipV="1">
              <a:off x="7868066" y="4574930"/>
              <a:ext cx="339969" cy="43082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8" name="矩形 137"/>
            <p:cNvSpPr/>
            <p:nvPr/>
          </p:nvSpPr>
          <p:spPr bwMode="auto">
            <a:xfrm>
              <a:off x="460822" y="5317124"/>
              <a:ext cx="2060308" cy="448615"/>
            </a:xfrm>
            <a:prstGeom prst="rect">
              <a:avLst/>
            </a:prstGeom>
            <a:solidFill>
              <a:srgbClr val="66FFFF"/>
            </a:solidFill>
            <a:ln w="9525" cap="flat" cmpd="sng" algn="ctr">
              <a:noFill/>
              <a:prstDash val="solid"/>
              <a:round/>
              <a:headEnd type="none" w="med" len="med"/>
              <a:tailEnd type="none" w="med" len="med"/>
            </a:ln>
            <a:effectLst/>
            <a:extLst/>
          </p:spPr>
          <p:txBody>
            <a:bodyPr vert="horz" wrap="square" lIns="84406" tIns="42203" rIns="84406" bIns="42203"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62" b="0" i="0" u="none" strike="noStrike" kern="1200" cap="none" spc="0" normalizeH="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139" name="Text Box 89"/>
            <p:cNvSpPr txBox="1">
              <a:spLocks noChangeArrowheads="1"/>
            </p:cNvSpPr>
            <p:nvPr/>
          </p:nvSpPr>
          <p:spPr bwMode="auto">
            <a:xfrm>
              <a:off x="848874" y="5331069"/>
              <a:ext cx="1133644"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被动攻击</a:t>
              </a:r>
            </a:p>
          </p:txBody>
        </p:sp>
        <p:sp>
          <p:nvSpPr>
            <p:cNvPr id="140" name="Line 100"/>
            <p:cNvSpPr>
              <a:spLocks noChangeShapeType="1"/>
            </p:cNvSpPr>
            <p:nvPr/>
          </p:nvSpPr>
          <p:spPr bwMode="auto">
            <a:xfrm>
              <a:off x="435635" y="5303225"/>
              <a:ext cx="8146073"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grpSp>
    </p:spTree>
    <p:custDataLst>
      <p:tags r:id="rId1"/>
    </p:custDataLst>
    <p:extLst>
      <p:ext uri="{BB962C8B-B14F-4D97-AF65-F5344CB8AC3E}">
        <p14:creationId xmlns:p14="http://schemas.microsoft.com/office/powerpoint/2010/main" val="35923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141"/>
                                        </p:tgtEl>
                                        <p:attrNameLst>
                                          <p:attrName>style.visibility</p:attrName>
                                        </p:attrNameLst>
                                      </p:cBhvr>
                                      <p:to>
                                        <p:strVal val="visible"/>
                                      </p:to>
                                    </p:set>
                                    <p:animEffect transition="in" filter="wipe(down)">
                                      <p:cBhvr>
                                        <p:cTn id="19"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计算机网络面临的安全性威胁</a:t>
            </a:r>
          </a:p>
        </p:txBody>
      </p:sp>
      <p:sp>
        <p:nvSpPr>
          <p:cNvPr id="3" name="内容占位符 2"/>
          <p:cNvSpPr>
            <a:spLocks noGrp="1"/>
          </p:cNvSpPr>
          <p:nvPr>
            <p:ph idx="1"/>
          </p:nvPr>
        </p:nvSpPr>
        <p:spPr>
          <a:xfrm>
            <a:off x="457200" y="1444978"/>
            <a:ext cx="8370711" cy="2713071"/>
          </a:xfrm>
        </p:spPr>
        <p:txBody>
          <a:bodyPr/>
          <a:lstStyle/>
          <a:p>
            <a:r>
              <a:rPr lang="zh-CN" altLang="en-US" dirty="0"/>
              <a:t>被动攻击</a:t>
            </a:r>
          </a:p>
          <a:p>
            <a:pPr lvl="1">
              <a:lnSpc>
                <a:spcPct val="150000"/>
              </a:lnSpc>
            </a:pPr>
            <a:r>
              <a:rPr lang="zh-CN" altLang="en-US" dirty="0"/>
              <a:t>指攻击者从网络上窃听他人的通信内容，通常把这类攻击称为截获</a:t>
            </a:r>
          </a:p>
          <a:p>
            <a:pPr lvl="2">
              <a:lnSpc>
                <a:spcPct val="150000"/>
              </a:lnSpc>
            </a:pPr>
            <a:r>
              <a:rPr lang="zh-CN" altLang="en-US" dirty="0"/>
              <a:t>被动攻击中，攻击者只是观察</a:t>
            </a:r>
            <a:r>
              <a:rPr lang="zh-CN" altLang="en-US"/>
              <a:t>和分析数据包，</a:t>
            </a:r>
            <a:r>
              <a:rPr lang="zh-CN" altLang="en-US" dirty="0"/>
              <a:t>以便了解所交换的数据的某种性质，但不干扰信息流</a:t>
            </a:r>
          </a:p>
          <a:p>
            <a:pPr lvl="2">
              <a:lnSpc>
                <a:spcPct val="150000"/>
              </a:lnSpc>
            </a:pPr>
            <a:r>
              <a:rPr lang="zh-CN" altLang="en-US" dirty="0"/>
              <a:t>这种被动攻击又称为流量分析 </a:t>
            </a:r>
            <a:r>
              <a:rPr lang="en-US" altLang="zh-CN" dirty="0"/>
              <a:t>(traffic analysis)</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grpSp>
        <p:nvGrpSpPr>
          <p:cNvPr id="141" name="组合 140"/>
          <p:cNvGrpSpPr/>
          <p:nvPr/>
        </p:nvGrpSpPr>
        <p:grpSpPr>
          <a:xfrm>
            <a:off x="435635" y="4619645"/>
            <a:ext cx="8251165" cy="1998785"/>
            <a:chOff x="435635" y="3783622"/>
            <a:chExt cx="8251165" cy="1998785"/>
          </a:xfrm>
        </p:grpSpPr>
        <p:sp>
          <p:nvSpPr>
            <p:cNvPr id="96" name="Rectangle 99"/>
            <p:cNvSpPr>
              <a:spLocks noChangeArrowheads="1"/>
            </p:cNvSpPr>
            <p:nvPr/>
          </p:nvSpPr>
          <p:spPr bwMode="auto">
            <a:xfrm>
              <a:off x="435635" y="3783622"/>
              <a:ext cx="8146073" cy="1998785"/>
            </a:xfrm>
            <a:prstGeom prst="rect">
              <a:avLst/>
            </a:prstGeom>
            <a:solidFill>
              <a:srgbClr val="FFFF66"/>
            </a:solidFill>
            <a:ln w="9525">
              <a:solidFill>
                <a:srgbClr val="000000"/>
              </a:solidFill>
              <a:prstDash val="dash"/>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97" name="Rectangle 66"/>
            <p:cNvSpPr>
              <a:spLocks noChangeArrowheads="1"/>
            </p:cNvSpPr>
            <p:nvPr/>
          </p:nvSpPr>
          <p:spPr bwMode="auto">
            <a:xfrm>
              <a:off x="2532819" y="5318697"/>
              <a:ext cx="6037385" cy="449873"/>
            </a:xfrm>
            <a:prstGeom prst="rect">
              <a:avLst/>
            </a:prstGeom>
            <a:solidFill>
              <a:srgbClr val="FF9933"/>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98" name="Oval 68"/>
            <p:cNvSpPr>
              <a:spLocks noChangeArrowheads="1"/>
            </p:cNvSpPr>
            <p:nvPr/>
          </p:nvSpPr>
          <p:spPr bwMode="auto">
            <a:xfrm>
              <a:off x="2743616" y="4347795"/>
              <a:ext cx="243254" cy="257908"/>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99" name="Oval 69"/>
            <p:cNvSpPr>
              <a:spLocks noChangeArrowheads="1"/>
            </p:cNvSpPr>
            <p:nvPr/>
          </p:nvSpPr>
          <p:spPr bwMode="auto">
            <a:xfrm>
              <a:off x="4002382" y="4347795"/>
              <a:ext cx="243254" cy="257908"/>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0" name="Oval 71"/>
            <p:cNvSpPr>
              <a:spLocks noChangeArrowheads="1"/>
            </p:cNvSpPr>
            <p:nvPr/>
          </p:nvSpPr>
          <p:spPr bwMode="auto">
            <a:xfrm>
              <a:off x="697939" y="4347795"/>
              <a:ext cx="243254" cy="254977"/>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1" name="Oval 72"/>
            <p:cNvSpPr>
              <a:spLocks noChangeArrowheads="1"/>
            </p:cNvSpPr>
            <p:nvPr/>
          </p:nvSpPr>
          <p:spPr bwMode="auto">
            <a:xfrm>
              <a:off x="1958170" y="4347795"/>
              <a:ext cx="243254" cy="254977"/>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2" name="Line 73"/>
            <p:cNvSpPr>
              <a:spLocks noChangeShapeType="1"/>
            </p:cNvSpPr>
            <p:nvPr/>
          </p:nvSpPr>
          <p:spPr bwMode="auto">
            <a:xfrm>
              <a:off x="941193" y="4476749"/>
              <a:ext cx="1016977" cy="0"/>
            </a:xfrm>
            <a:prstGeom prst="line">
              <a:avLst/>
            </a:prstGeom>
            <a:noFill/>
            <a:ln w="28575">
              <a:solidFill>
                <a:srgbClr val="333399"/>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3" name="Arc 74"/>
            <p:cNvSpPr>
              <a:spLocks/>
            </p:cNvSpPr>
            <p:nvPr/>
          </p:nvSpPr>
          <p:spPr bwMode="auto">
            <a:xfrm>
              <a:off x="941193" y="4476749"/>
              <a:ext cx="524608" cy="364881"/>
            </a:xfrm>
            <a:custGeom>
              <a:avLst/>
              <a:gdLst>
                <a:gd name="G0" fmla="+- 0 0 0"/>
                <a:gd name="G1" fmla="+- 19891 0 0"/>
                <a:gd name="G2" fmla="+- 21600 0 0"/>
                <a:gd name="T0" fmla="*/ 8421 w 21600"/>
                <a:gd name="T1" fmla="*/ 0 h 19891"/>
                <a:gd name="T2" fmla="*/ 21600 w 21600"/>
                <a:gd name="T3" fmla="*/ 19891 h 19891"/>
                <a:gd name="T4" fmla="*/ 0 w 21600"/>
                <a:gd name="T5" fmla="*/ 19891 h 19891"/>
              </a:gdLst>
              <a:ahLst/>
              <a:cxnLst>
                <a:cxn ang="0">
                  <a:pos x="T0" y="T1"/>
                </a:cxn>
                <a:cxn ang="0">
                  <a:pos x="T2" y="T3"/>
                </a:cxn>
                <a:cxn ang="0">
                  <a:pos x="T4" y="T5"/>
                </a:cxn>
              </a:cxnLst>
              <a:rect l="0" t="0" r="r" b="b"/>
              <a:pathLst>
                <a:path w="21600" h="19891" fill="none" extrusionOk="0">
                  <a:moveTo>
                    <a:pt x="8420" y="0"/>
                  </a:moveTo>
                  <a:cubicBezTo>
                    <a:pt x="16409" y="3382"/>
                    <a:pt x="21600" y="11215"/>
                    <a:pt x="21600" y="19891"/>
                  </a:cubicBezTo>
                </a:path>
                <a:path w="21600" h="19891" stroke="0" extrusionOk="0">
                  <a:moveTo>
                    <a:pt x="8420" y="0"/>
                  </a:moveTo>
                  <a:cubicBezTo>
                    <a:pt x="16409" y="3382"/>
                    <a:pt x="21600" y="11215"/>
                    <a:pt x="21600" y="19891"/>
                  </a:cubicBezTo>
                  <a:lnTo>
                    <a:pt x="0" y="19891"/>
                  </a:lnTo>
                  <a:close/>
                </a:path>
              </a:pathLst>
            </a:custGeom>
            <a:noFill/>
            <a:ln w="28575">
              <a:solidFill>
                <a:srgbClr val="FF0000"/>
              </a:solidFill>
              <a:round/>
              <a:headEnd type="none" w="sm" len="sm"/>
              <a:tailEnd type="triangl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4" name="Oval 75"/>
            <p:cNvSpPr>
              <a:spLocks noChangeArrowheads="1"/>
            </p:cNvSpPr>
            <p:nvPr/>
          </p:nvSpPr>
          <p:spPr bwMode="auto">
            <a:xfrm>
              <a:off x="1309005" y="4859215"/>
              <a:ext cx="363415" cy="213946"/>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5" name="Text Box 76"/>
            <p:cNvSpPr txBox="1">
              <a:spLocks noChangeArrowheads="1"/>
            </p:cNvSpPr>
            <p:nvPr/>
          </p:nvSpPr>
          <p:spPr bwMode="auto">
            <a:xfrm>
              <a:off x="1672421" y="482111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截获</a:t>
              </a:r>
            </a:p>
          </p:txBody>
        </p:sp>
        <p:sp>
          <p:nvSpPr>
            <p:cNvPr id="106" name="Oval 77"/>
            <p:cNvSpPr>
              <a:spLocks noChangeArrowheads="1"/>
            </p:cNvSpPr>
            <p:nvPr/>
          </p:nvSpPr>
          <p:spPr bwMode="auto">
            <a:xfrm>
              <a:off x="4774639" y="4343400"/>
              <a:ext cx="243254"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7" name="Oval 78"/>
            <p:cNvSpPr>
              <a:spLocks noChangeArrowheads="1"/>
            </p:cNvSpPr>
            <p:nvPr/>
          </p:nvSpPr>
          <p:spPr bwMode="auto">
            <a:xfrm>
              <a:off x="6034870" y="4343400"/>
              <a:ext cx="244720"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8" name="Oval 83"/>
            <p:cNvSpPr>
              <a:spLocks noChangeArrowheads="1"/>
            </p:cNvSpPr>
            <p:nvPr/>
          </p:nvSpPr>
          <p:spPr bwMode="auto">
            <a:xfrm>
              <a:off x="6851090" y="4343400"/>
              <a:ext cx="243254"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9" name="Text Box 85"/>
            <p:cNvSpPr txBox="1">
              <a:spLocks noChangeArrowheads="1"/>
            </p:cNvSpPr>
            <p:nvPr/>
          </p:nvSpPr>
          <p:spPr bwMode="auto">
            <a:xfrm>
              <a:off x="7979436" y="4665784"/>
              <a:ext cx="659155" cy="660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拒绝</a:t>
              </a:r>
            </a:p>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服务</a:t>
              </a:r>
            </a:p>
          </p:txBody>
        </p:sp>
        <p:sp>
          <p:nvSpPr>
            <p:cNvPr id="110" name="Oval 86"/>
            <p:cNvSpPr>
              <a:spLocks noChangeArrowheads="1"/>
            </p:cNvSpPr>
            <p:nvPr/>
          </p:nvSpPr>
          <p:spPr bwMode="auto">
            <a:xfrm>
              <a:off x="8111321" y="4343400"/>
              <a:ext cx="243254"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11" name="Text Box 90"/>
            <p:cNvSpPr txBox="1">
              <a:spLocks noChangeArrowheads="1"/>
            </p:cNvSpPr>
            <p:nvPr/>
          </p:nvSpPr>
          <p:spPr bwMode="auto">
            <a:xfrm>
              <a:off x="4796620" y="5332534"/>
              <a:ext cx="1451038"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主  动  攻  击</a:t>
              </a:r>
            </a:p>
          </p:txBody>
        </p:sp>
        <p:sp>
          <p:nvSpPr>
            <p:cNvPr id="112" name="Text Box 91"/>
            <p:cNvSpPr txBox="1">
              <a:spLocks noChangeArrowheads="1"/>
            </p:cNvSpPr>
            <p:nvPr/>
          </p:nvSpPr>
          <p:spPr bwMode="auto">
            <a:xfrm>
              <a:off x="7790401"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13" name="Text Box 92"/>
            <p:cNvSpPr txBox="1">
              <a:spLocks noChangeArrowheads="1"/>
            </p:cNvSpPr>
            <p:nvPr/>
          </p:nvSpPr>
          <p:spPr bwMode="auto">
            <a:xfrm>
              <a:off x="6659124"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4" name="Text Box 93"/>
            <p:cNvSpPr txBox="1">
              <a:spLocks noChangeArrowheads="1"/>
            </p:cNvSpPr>
            <p:nvPr/>
          </p:nvSpPr>
          <p:spPr bwMode="auto">
            <a:xfrm>
              <a:off x="4695509"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5" name="Text Box 94"/>
            <p:cNvSpPr txBox="1">
              <a:spLocks noChangeArrowheads="1"/>
            </p:cNvSpPr>
            <p:nvPr/>
          </p:nvSpPr>
          <p:spPr bwMode="auto">
            <a:xfrm>
              <a:off x="2657159"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6" name="Text Box 95"/>
            <p:cNvSpPr txBox="1">
              <a:spLocks noChangeArrowheads="1"/>
            </p:cNvSpPr>
            <p:nvPr/>
          </p:nvSpPr>
          <p:spPr bwMode="auto">
            <a:xfrm>
              <a:off x="542609"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7" name="Text Box 96"/>
            <p:cNvSpPr txBox="1">
              <a:spLocks noChangeArrowheads="1"/>
            </p:cNvSpPr>
            <p:nvPr/>
          </p:nvSpPr>
          <p:spPr bwMode="auto">
            <a:xfrm>
              <a:off x="5752052"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18" name="Text Box 97"/>
            <p:cNvSpPr txBox="1">
              <a:spLocks noChangeArrowheads="1"/>
            </p:cNvSpPr>
            <p:nvPr/>
          </p:nvSpPr>
          <p:spPr bwMode="auto">
            <a:xfrm>
              <a:off x="3713701"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19" name="Text Box 98"/>
            <p:cNvSpPr txBox="1">
              <a:spLocks noChangeArrowheads="1"/>
            </p:cNvSpPr>
            <p:nvPr/>
          </p:nvSpPr>
          <p:spPr bwMode="auto">
            <a:xfrm>
              <a:off x="1675352"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20" name="Line 101"/>
            <p:cNvSpPr>
              <a:spLocks noChangeShapeType="1"/>
            </p:cNvSpPr>
            <p:nvPr/>
          </p:nvSpPr>
          <p:spPr bwMode="auto">
            <a:xfrm>
              <a:off x="2535531" y="3783622"/>
              <a:ext cx="0" cy="199878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1" name="Line 102"/>
            <p:cNvSpPr>
              <a:spLocks noChangeShapeType="1"/>
            </p:cNvSpPr>
            <p:nvPr/>
          </p:nvSpPr>
          <p:spPr bwMode="auto">
            <a:xfrm>
              <a:off x="4550436" y="3783623"/>
              <a:ext cx="0" cy="151960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2" name="Line 103"/>
            <p:cNvSpPr>
              <a:spLocks noChangeShapeType="1"/>
            </p:cNvSpPr>
            <p:nvPr/>
          </p:nvSpPr>
          <p:spPr bwMode="auto">
            <a:xfrm>
              <a:off x="6650331" y="3783623"/>
              <a:ext cx="0" cy="151960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3" name="Arc 105"/>
            <p:cNvSpPr>
              <a:spLocks/>
            </p:cNvSpPr>
            <p:nvPr/>
          </p:nvSpPr>
          <p:spPr bwMode="auto">
            <a:xfrm>
              <a:off x="2967820" y="4457699"/>
              <a:ext cx="526073" cy="39711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333399"/>
              </a:solidFill>
              <a:round/>
              <a:headEnd type="none" w="sm" len="sm"/>
              <a:tailEnd type="triangl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4" name="Oval 106"/>
            <p:cNvSpPr>
              <a:spLocks noChangeArrowheads="1"/>
            </p:cNvSpPr>
            <p:nvPr/>
          </p:nvSpPr>
          <p:spPr bwMode="auto">
            <a:xfrm>
              <a:off x="3335631" y="4854818"/>
              <a:ext cx="364881" cy="212481"/>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5" name="Arc 107"/>
            <p:cNvSpPr>
              <a:spLocks/>
            </p:cNvSpPr>
            <p:nvPr/>
          </p:nvSpPr>
          <p:spPr bwMode="auto">
            <a:xfrm flipH="1">
              <a:off x="3537854" y="4469422"/>
              <a:ext cx="446943" cy="395654"/>
            </a:xfrm>
            <a:custGeom>
              <a:avLst/>
              <a:gdLst>
                <a:gd name="G0" fmla="+- 0 0 0"/>
                <a:gd name="G1" fmla="+- 21600 0 0"/>
                <a:gd name="G2" fmla="+- 21600 0 0"/>
                <a:gd name="T0" fmla="*/ 0 w 21548"/>
                <a:gd name="T1" fmla="*/ 0 h 21600"/>
                <a:gd name="T2" fmla="*/ 21548 w 21548"/>
                <a:gd name="T3" fmla="*/ 20107 h 21600"/>
                <a:gd name="T4" fmla="*/ 0 w 21548"/>
                <a:gd name="T5" fmla="*/ 21600 h 21600"/>
              </a:gdLst>
              <a:ahLst/>
              <a:cxnLst>
                <a:cxn ang="0">
                  <a:pos x="T0" y="T1"/>
                </a:cxn>
                <a:cxn ang="0">
                  <a:pos x="T2" y="T3"/>
                </a:cxn>
                <a:cxn ang="0">
                  <a:pos x="T4" y="T5"/>
                </a:cxn>
              </a:cxnLst>
              <a:rect l="0" t="0" r="r" b="b"/>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rgbClr val="FF0000"/>
              </a:solidFill>
              <a:round/>
              <a:headEnd type="triangle" w="med" len="lg"/>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6" name="Text Box 108"/>
            <p:cNvSpPr txBox="1">
              <a:spLocks noChangeArrowheads="1"/>
            </p:cNvSpPr>
            <p:nvPr/>
          </p:nvSpPr>
          <p:spPr bwMode="auto">
            <a:xfrm>
              <a:off x="3700513" y="4815253"/>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篡改</a:t>
              </a:r>
            </a:p>
          </p:txBody>
        </p:sp>
        <p:sp>
          <p:nvSpPr>
            <p:cNvPr id="127" name="Arc 109"/>
            <p:cNvSpPr>
              <a:spLocks/>
            </p:cNvSpPr>
            <p:nvPr/>
          </p:nvSpPr>
          <p:spPr bwMode="auto">
            <a:xfrm flipH="1">
              <a:off x="5557154" y="4466492"/>
              <a:ext cx="446943" cy="395654"/>
            </a:xfrm>
            <a:custGeom>
              <a:avLst/>
              <a:gdLst>
                <a:gd name="G0" fmla="+- 0 0 0"/>
                <a:gd name="G1" fmla="+- 21600 0 0"/>
                <a:gd name="G2" fmla="+- 21600 0 0"/>
                <a:gd name="T0" fmla="*/ 0 w 21548"/>
                <a:gd name="T1" fmla="*/ 0 h 21600"/>
                <a:gd name="T2" fmla="*/ 21548 w 21548"/>
                <a:gd name="T3" fmla="*/ 20107 h 21600"/>
                <a:gd name="T4" fmla="*/ 0 w 21548"/>
                <a:gd name="T5" fmla="*/ 21600 h 21600"/>
              </a:gdLst>
              <a:ahLst/>
              <a:cxnLst>
                <a:cxn ang="0">
                  <a:pos x="T0" y="T1"/>
                </a:cxn>
                <a:cxn ang="0">
                  <a:pos x="T2" y="T3"/>
                </a:cxn>
                <a:cxn ang="0">
                  <a:pos x="T4" y="T5"/>
                </a:cxn>
              </a:cxnLst>
              <a:rect l="0" t="0" r="r" b="b"/>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rgbClr val="FF0000"/>
              </a:solidFill>
              <a:round/>
              <a:headEnd type="triangle" w="med" len="lg"/>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8" name="Text Box 110"/>
            <p:cNvSpPr txBox="1">
              <a:spLocks noChangeArrowheads="1"/>
            </p:cNvSpPr>
            <p:nvPr/>
          </p:nvSpPr>
          <p:spPr bwMode="auto">
            <a:xfrm>
              <a:off x="5719813" y="4665784"/>
              <a:ext cx="659155" cy="660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恶意</a:t>
              </a:r>
            </a:p>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程序</a:t>
              </a:r>
            </a:p>
          </p:txBody>
        </p:sp>
        <p:sp>
          <p:nvSpPr>
            <p:cNvPr id="129" name="Oval 111"/>
            <p:cNvSpPr>
              <a:spLocks noChangeArrowheads="1"/>
            </p:cNvSpPr>
            <p:nvPr/>
          </p:nvSpPr>
          <p:spPr bwMode="auto">
            <a:xfrm>
              <a:off x="5404754" y="4834303"/>
              <a:ext cx="364881" cy="212481"/>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0" name="Oval 112"/>
            <p:cNvSpPr>
              <a:spLocks noChangeArrowheads="1"/>
            </p:cNvSpPr>
            <p:nvPr/>
          </p:nvSpPr>
          <p:spPr bwMode="auto">
            <a:xfrm>
              <a:off x="6956597" y="4865076"/>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1" name="Oval 113"/>
            <p:cNvSpPr>
              <a:spLocks noChangeArrowheads="1"/>
            </p:cNvSpPr>
            <p:nvPr/>
          </p:nvSpPr>
          <p:spPr bwMode="auto">
            <a:xfrm>
              <a:off x="7155890" y="4932484"/>
              <a:ext cx="363415" cy="199292"/>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2" name="Oval 87"/>
            <p:cNvSpPr>
              <a:spLocks noChangeArrowheads="1"/>
            </p:cNvSpPr>
            <p:nvPr/>
          </p:nvSpPr>
          <p:spPr bwMode="auto">
            <a:xfrm>
              <a:off x="7355182" y="4998426"/>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3" name="Oval 114"/>
            <p:cNvSpPr>
              <a:spLocks noChangeArrowheads="1"/>
            </p:cNvSpPr>
            <p:nvPr/>
          </p:nvSpPr>
          <p:spPr bwMode="auto">
            <a:xfrm>
              <a:off x="7621882" y="4998426"/>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4" name="Line 115"/>
            <p:cNvSpPr>
              <a:spLocks noChangeShapeType="1"/>
            </p:cNvSpPr>
            <p:nvPr/>
          </p:nvSpPr>
          <p:spPr bwMode="auto">
            <a:xfrm flipV="1">
              <a:off x="7155889" y="4495799"/>
              <a:ext cx="937846" cy="36927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5" name="Line 116"/>
            <p:cNvSpPr>
              <a:spLocks noChangeShapeType="1"/>
            </p:cNvSpPr>
            <p:nvPr/>
          </p:nvSpPr>
          <p:spPr bwMode="auto">
            <a:xfrm flipV="1">
              <a:off x="7403539" y="4544157"/>
              <a:ext cx="712177" cy="39712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6" name="Line 117"/>
            <p:cNvSpPr>
              <a:spLocks noChangeShapeType="1"/>
            </p:cNvSpPr>
            <p:nvPr/>
          </p:nvSpPr>
          <p:spPr bwMode="auto">
            <a:xfrm flipV="1">
              <a:off x="7554474" y="4586653"/>
              <a:ext cx="603738" cy="39565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7" name="Line 118"/>
            <p:cNvSpPr>
              <a:spLocks noChangeShapeType="1"/>
            </p:cNvSpPr>
            <p:nvPr/>
          </p:nvSpPr>
          <p:spPr bwMode="auto">
            <a:xfrm flipV="1">
              <a:off x="7868066" y="4574930"/>
              <a:ext cx="339969" cy="43082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8" name="矩形 137"/>
            <p:cNvSpPr/>
            <p:nvPr/>
          </p:nvSpPr>
          <p:spPr bwMode="auto">
            <a:xfrm>
              <a:off x="460822" y="5317124"/>
              <a:ext cx="2060308" cy="448615"/>
            </a:xfrm>
            <a:prstGeom prst="rect">
              <a:avLst/>
            </a:prstGeom>
            <a:solidFill>
              <a:srgbClr val="66FFFF"/>
            </a:solidFill>
            <a:ln w="9525" cap="flat" cmpd="sng" algn="ctr">
              <a:noFill/>
              <a:prstDash val="solid"/>
              <a:round/>
              <a:headEnd type="none" w="med" len="med"/>
              <a:tailEnd type="none" w="med" len="med"/>
            </a:ln>
            <a:effectLst/>
            <a:extLst/>
          </p:spPr>
          <p:txBody>
            <a:bodyPr vert="horz" wrap="square" lIns="84406" tIns="42203" rIns="84406" bIns="42203"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62" b="0" i="0" u="none" strike="noStrike" kern="1200" cap="none" spc="0" normalizeH="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139" name="Text Box 89"/>
            <p:cNvSpPr txBox="1">
              <a:spLocks noChangeArrowheads="1"/>
            </p:cNvSpPr>
            <p:nvPr/>
          </p:nvSpPr>
          <p:spPr bwMode="auto">
            <a:xfrm>
              <a:off x="848874" y="5331069"/>
              <a:ext cx="1133644"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被动攻击</a:t>
              </a:r>
            </a:p>
          </p:txBody>
        </p:sp>
        <p:sp>
          <p:nvSpPr>
            <p:cNvPr id="140" name="Line 100"/>
            <p:cNvSpPr>
              <a:spLocks noChangeShapeType="1"/>
            </p:cNvSpPr>
            <p:nvPr/>
          </p:nvSpPr>
          <p:spPr bwMode="auto">
            <a:xfrm>
              <a:off x="435635" y="5303225"/>
              <a:ext cx="8146073"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grpSp>
    </p:spTree>
    <p:custDataLst>
      <p:tags r:id="rId1"/>
    </p:custDataLst>
    <p:extLst>
      <p:ext uri="{BB962C8B-B14F-4D97-AF65-F5344CB8AC3E}">
        <p14:creationId xmlns:p14="http://schemas.microsoft.com/office/powerpoint/2010/main" val="7131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计算机网络面临的安全性威胁</a:t>
            </a:r>
          </a:p>
        </p:txBody>
      </p:sp>
      <p:sp>
        <p:nvSpPr>
          <p:cNvPr id="3" name="内容占位符 2"/>
          <p:cNvSpPr>
            <a:spLocks noGrp="1"/>
          </p:cNvSpPr>
          <p:nvPr>
            <p:ph idx="1"/>
          </p:nvPr>
        </p:nvSpPr>
        <p:spPr>
          <a:xfrm>
            <a:off x="457200" y="1444978"/>
            <a:ext cx="8370711" cy="3014722"/>
          </a:xfrm>
        </p:spPr>
        <p:txBody>
          <a:bodyPr/>
          <a:lstStyle/>
          <a:p>
            <a:r>
              <a:rPr lang="zh-CN" altLang="en-US" dirty="0"/>
              <a:t>主动攻击</a:t>
            </a:r>
          </a:p>
          <a:p>
            <a:pPr lvl="1">
              <a:lnSpc>
                <a:spcPct val="150000"/>
              </a:lnSpc>
            </a:pPr>
            <a:r>
              <a:rPr lang="zh-CN" altLang="en-US" dirty="0"/>
              <a:t>篡改：故意篡改网络上传送的报文，有时也称为更改报文流</a:t>
            </a:r>
          </a:p>
          <a:p>
            <a:pPr lvl="1">
              <a:lnSpc>
                <a:spcPct val="150000"/>
              </a:lnSpc>
            </a:pPr>
            <a:r>
              <a:rPr lang="zh-CN" altLang="en-US" dirty="0"/>
              <a:t>恶意程序：种类繁多，对网络安全威胁较大的主要包括：病毒、蠕虫、特洛伊木马、逻辑炸弹、后门入侵、流氓软件等</a:t>
            </a:r>
          </a:p>
          <a:p>
            <a:pPr lvl="1">
              <a:lnSpc>
                <a:spcPct val="150000"/>
              </a:lnSpc>
            </a:pPr>
            <a:r>
              <a:rPr lang="zh-CN" altLang="en-US" dirty="0"/>
              <a:t>拒绝服务：指攻击者向互联网上的某个服务器不停地发送大量分组，使该服务器无法提供正常服务，甚至完全瘫痪</a:t>
            </a:r>
          </a:p>
          <a:p>
            <a:pPr lvl="1">
              <a:lnSpc>
                <a:spcPct val="150000"/>
              </a:lnSpc>
            </a:pP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grpSp>
        <p:nvGrpSpPr>
          <p:cNvPr id="141" name="组合 140"/>
          <p:cNvGrpSpPr/>
          <p:nvPr/>
        </p:nvGrpSpPr>
        <p:grpSpPr>
          <a:xfrm>
            <a:off x="435635" y="4619645"/>
            <a:ext cx="8251165" cy="1998785"/>
            <a:chOff x="435635" y="3783622"/>
            <a:chExt cx="8251165" cy="1998785"/>
          </a:xfrm>
        </p:grpSpPr>
        <p:sp>
          <p:nvSpPr>
            <p:cNvPr id="96" name="Rectangle 99"/>
            <p:cNvSpPr>
              <a:spLocks noChangeArrowheads="1"/>
            </p:cNvSpPr>
            <p:nvPr/>
          </p:nvSpPr>
          <p:spPr bwMode="auto">
            <a:xfrm>
              <a:off x="435635" y="3783622"/>
              <a:ext cx="8146073" cy="1998785"/>
            </a:xfrm>
            <a:prstGeom prst="rect">
              <a:avLst/>
            </a:prstGeom>
            <a:solidFill>
              <a:srgbClr val="FFFF66"/>
            </a:solidFill>
            <a:ln w="9525">
              <a:solidFill>
                <a:srgbClr val="000000"/>
              </a:solidFill>
              <a:prstDash val="dash"/>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97" name="Rectangle 66"/>
            <p:cNvSpPr>
              <a:spLocks noChangeArrowheads="1"/>
            </p:cNvSpPr>
            <p:nvPr/>
          </p:nvSpPr>
          <p:spPr bwMode="auto">
            <a:xfrm>
              <a:off x="2532819" y="5318697"/>
              <a:ext cx="6037385" cy="449873"/>
            </a:xfrm>
            <a:prstGeom prst="rect">
              <a:avLst/>
            </a:prstGeom>
            <a:solidFill>
              <a:srgbClr val="FF9933"/>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98" name="Oval 68"/>
            <p:cNvSpPr>
              <a:spLocks noChangeArrowheads="1"/>
            </p:cNvSpPr>
            <p:nvPr/>
          </p:nvSpPr>
          <p:spPr bwMode="auto">
            <a:xfrm>
              <a:off x="2743616" y="4347795"/>
              <a:ext cx="243254" cy="257908"/>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99" name="Oval 69"/>
            <p:cNvSpPr>
              <a:spLocks noChangeArrowheads="1"/>
            </p:cNvSpPr>
            <p:nvPr/>
          </p:nvSpPr>
          <p:spPr bwMode="auto">
            <a:xfrm>
              <a:off x="4002382" y="4347795"/>
              <a:ext cx="243254" cy="257908"/>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0" name="Oval 71"/>
            <p:cNvSpPr>
              <a:spLocks noChangeArrowheads="1"/>
            </p:cNvSpPr>
            <p:nvPr/>
          </p:nvSpPr>
          <p:spPr bwMode="auto">
            <a:xfrm>
              <a:off x="697939" y="4347795"/>
              <a:ext cx="243254" cy="254977"/>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1" name="Oval 72"/>
            <p:cNvSpPr>
              <a:spLocks noChangeArrowheads="1"/>
            </p:cNvSpPr>
            <p:nvPr/>
          </p:nvSpPr>
          <p:spPr bwMode="auto">
            <a:xfrm>
              <a:off x="1958170" y="4347795"/>
              <a:ext cx="243254" cy="254977"/>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2" name="Line 73"/>
            <p:cNvSpPr>
              <a:spLocks noChangeShapeType="1"/>
            </p:cNvSpPr>
            <p:nvPr/>
          </p:nvSpPr>
          <p:spPr bwMode="auto">
            <a:xfrm>
              <a:off x="941193" y="4476749"/>
              <a:ext cx="1016977" cy="0"/>
            </a:xfrm>
            <a:prstGeom prst="line">
              <a:avLst/>
            </a:prstGeom>
            <a:noFill/>
            <a:ln w="28575">
              <a:solidFill>
                <a:srgbClr val="333399"/>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3" name="Arc 74"/>
            <p:cNvSpPr>
              <a:spLocks/>
            </p:cNvSpPr>
            <p:nvPr/>
          </p:nvSpPr>
          <p:spPr bwMode="auto">
            <a:xfrm>
              <a:off x="941193" y="4476749"/>
              <a:ext cx="524608" cy="364881"/>
            </a:xfrm>
            <a:custGeom>
              <a:avLst/>
              <a:gdLst>
                <a:gd name="G0" fmla="+- 0 0 0"/>
                <a:gd name="G1" fmla="+- 19891 0 0"/>
                <a:gd name="G2" fmla="+- 21600 0 0"/>
                <a:gd name="T0" fmla="*/ 8421 w 21600"/>
                <a:gd name="T1" fmla="*/ 0 h 19891"/>
                <a:gd name="T2" fmla="*/ 21600 w 21600"/>
                <a:gd name="T3" fmla="*/ 19891 h 19891"/>
                <a:gd name="T4" fmla="*/ 0 w 21600"/>
                <a:gd name="T5" fmla="*/ 19891 h 19891"/>
              </a:gdLst>
              <a:ahLst/>
              <a:cxnLst>
                <a:cxn ang="0">
                  <a:pos x="T0" y="T1"/>
                </a:cxn>
                <a:cxn ang="0">
                  <a:pos x="T2" y="T3"/>
                </a:cxn>
                <a:cxn ang="0">
                  <a:pos x="T4" y="T5"/>
                </a:cxn>
              </a:cxnLst>
              <a:rect l="0" t="0" r="r" b="b"/>
              <a:pathLst>
                <a:path w="21600" h="19891" fill="none" extrusionOk="0">
                  <a:moveTo>
                    <a:pt x="8420" y="0"/>
                  </a:moveTo>
                  <a:cubicBezTo>
                    <a:pt x="16409" y="3382"/>
                    <a:pt x="21600" y="11215"/>
                    <a:pt x="21600" y="19891"/>
                  </a:cubicBezTo>
                </a:path>
                <a:path w="21600" h="19891" stroke="0" extrusionOk="0">
                  <a:moveTo>
                    <a:pt x="8420" y="0"/>
                  </a:moveTo>
                  <a:cubicBezTo>
                    <a:pt x="16409" y="3382"/>
                    <a:pt x="21600" y="11215"/>
                    <a:pt x="21600" y="19891"/>
                  </a:cubicBezTo>
                  <a:lnTo>
                    <a:pt x="0" y="19891"/>
                  </a:lnTo>
                  <a:close/>
                </a:path>
              </a:pathLst>
            </a:custGeom>
            <a:noFill/>
            <a:ln w="28575">
              <a:solidFill>
                <a:srgbClr val="FF0000"/>
              </a:solidFill>
              <a:round/>
              <a:headEnd type="none" w="sm" len="sm"/>
              <a:tailEnd type="triangl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4" name="Oval 75"/>
            <p:cNvSpPr>
              <a:spLocks noChangeArrowheads="1"/>
            </p:cNvSpPr>
            <p:nvPr/>
          </p:nvSpPr>
          <p:spPr bwMode="auto">
            <a:xfrm>
              <a:off x="1309005" y="4859215"/>
              <a:ext cx="363415" cy="213946"/>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5" name="Text Box 76"/>
            <p:cNvSpPr txBox="1">
              <a:spLocks noChangeArrowheads="1"/>
            </p:cNvSpPr>
            <p:nvPr/>
          </p:nvSpPr>
          <p:spPr bwMode="auto">
            <a:xfrm>
              <a:off x="1672421" y="482111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截获</a:t>
              </a:r>
            </a:p>
          </p:txBody>
        </p:sp>
        <p:sp>
          <p:nvSpPr>
            <p:cNvPr id="106" name="Oval 77"/>
            <p:cNvSpPr>
              <a:spLocks noChangeArrowheads="1"/>
            </p:cNvSpPr>
            <p:nvPr/>
          </p:nvSpPr>
          <p:spPr bwMode="auto">
            <a:xfrm>
              <a:off x="4774639" y="4343400"/>
              <a:ext cx="243254"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7" name="Oval 78"/>
            <p:cNvSpPr>
              <a:spLocks noChangeArrowheads="1"/>
            </p:cNvSpPr>
            <p:nvPr/>
          </p:nvSpPr>
          <p:spPr bwMode="auto">
            <a:xfrm>
              <a:off x="6034870" y="4343400"/>
              <a:ext cx="244720"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8" name="Oval 83"/>
            <p:cNvSpPr>
              <a:spLocks noChangeArrowheads="1"/>
            </p:cNvSpPr>
            <p:nvPr/>
          </p:nvSpPr>
          <p:spPr bwMode="auto">
            <a:xfrm>
              <a:off x="6851090" y="4343400"/>
              <a:ext cx="243254"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9" name="Text Box 85"/>
            <p:cNvSpPr txBox="1">
              <a:spLocks noChangeArrowheads="1"/>
            </p:cNvSpPr>
            <p:nvPr/>
          </p:nvSpPr>
          <p:spPr bwMode="auto">
            <a:xfrm>
              <a:off x="7979436" y="4665784"/>
              <a:ext cx="659155" cy="660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dirty="0">
                  <a:solidFill>
                    <a:srgbClr val="000099"/>
                  </a:solidFill>
                  <a:latin typeface="Calibri" panose="020F0502020204030204" pitchFamily="34" charset="0"/>
                  <a:ea typeface="华文楷体" panose="02010600040101010101" pitchFamily="2" charset="-122"/>
                </a:rPr>
                <a:t>拒绝</a:t>
              </a:r>
            </a:p>
            <a:p>
              <a:pPr eaLnBrk="0" fontAlgn="base" hangingPunct="0">
                <a:spcBef>
                  <a:spcPct val="0"/>
                </a:spcBef>
                <a:spcAft>
                  <a:spcPct val="0"/>
                </a:spcAft>
              </a:pPr>
              <a:r>
                <a:rPr kumimoji="1" lang="zh-CN" altLang="en-US" sz="1846" b="1" dirty="0">
                  <a:solidFill>
                    <a:srgbClr val="000099"/>
                  </a:solidFill>
                  <a:latin typeface="Calibri" panose="020F0502020204030204" pitchFamily="34" charset="0"/>
                  <a:ea typeface="华文楷体" panose="02010600040101010101" pitchFamily="2" charset="-122"/>
                </a:rPr>
                <a:t>服务</a:t>
              </a:r>
            </a:p>
          </p:txBody>
        </p:sp>
        <p:sp>
          <p:nvSpPr>
            <p:cNvPr id="110" name="Oval 86"/>
            <p:cNvSpPr>
              <a:spLocks noChangeArrowheads="1"/>
            </p:cNvSpPr>
            <p:nvPr/>
          </p:nvSpPr>
          <p:spPr bwMode="auto">
            <a:xfrm>
              <a:off x="8111321" y="4343400"/>
              <a:ext cx="243254"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11" name="Text Box 90"/>
            <p:cNvSpPr txBox="1">
              <a:spLocks noChangeArrowheads="1"/>
            </p:cNvSpPr>
            <p:nvPr/>
          </p:nvSpPr>
          <p:spPr bwMode="auto">
            <a:xfrm>
              <a:off x="4796620" y="5332534"/>
              <a:ext cx="1451038"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主  动  攻  击</a:t>
              </a:r>
            </a:p>
          </p:txBody>
        </p:sp>
        <p:sp>
          <p:nvSpPr>
            <p:cNvPr id="112" name="Text Box 91"/>
            <p:cNvSpPr txBox="1">
              <a:spLocks noChangeArrowheads="1"/>
            </p:cNvSpPr>
            <p:nvPr/>
          </p:nvSpPr>
          <p:spPr bwMode="auto">
            <a:xfrm>
              <a:off x="7790401"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13" name="Text Box 92"/>
            <p:cNvSpPr txBox="1">
              <a:spLocks noChangeArrowheads="1"/>
            </p:cNvSpPr>
            <p:nvPr/>
          </p:nvSpPr>
          <p:spPr bwMode="auto">
            <a:xfrm>
              <a:off x="6659124"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4" name="Text Box 93"/>
            <p:cNvSpPr txBox="1">
              <a:spLocks noChangeArrowheads="1"/>
            </p:cNvSpPr>
            <p:nvPr/>
          </p:nvSpPr>
          <p:spPr bwMode="auto">
            <a:xfrm>
              <a:off x="4695509"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5" name="Text Box 94"/>
            <p:cNvSpPr txBox="1">
              <a:spLocks noChangeArrowheads="1"/>
            </p:cNvSpPr>
            <p:nvPr/>
          </p:nvSpPr>
          <p:spPr bwMode="auto">
            <a:xfrm>
              <a:off x="2657159"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6" name="Text Box 95"/>
            <p:cNvSpPr txBox="1">
              <a:spLocks noChangeArrowheads="1"/>
            </p:cNvSpPr>
            <p:nvPr/>
          </p:nvSpPr>
          <p:spPr bwMode="auto">
            <a:xfrm>
              <a:off x="542609"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7" name="Text Box 96"/>
            <p:cNvSpPr txBox="1">
              <a:spLocks noChangeArrowheads="1"/>
            </p:cNvSpPr>
            <p:nvPr/>
          </p:nvSpPr>
          <p:spPr bwMode="auto">
            <a:xfrm>
              <a:off x="5752052"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18" name="Text Box 97"/>
            <p:cNvSpPr txBox="1">
              <a:spLocks noChangeArrowheads="1"/>
            </p:cNvSpPr>
            <p:nvPr/>
          </p:nvSpPr>
          <p:spPr bwMode="auto">
            <a:xfrm>
              <a:off x="3713701"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19" name="Text Box 98"/>
            <p:cNvSpPr txBox="1">
              <a:spLocks noChangeArrowheads="1"/>
            </p:cNvSpPr>
            <p:nvPr/>
          </p:nvSpPr>
          <p:spPr bwMode="auto">
            <a:xfrm>
              <a:off x="1675352"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20" name="Line 101"/>
            <p:cNvSpPr>
              <a:spLocks noChangeShapeType="1"/>
            </p:cNvSpPr>
            <p:nvPr/>
          </p:nvSpPr>
          <p:spPr bwMode="auto">
            <a:xfrm>
              <a:off x="2535531" y="3783622"/>
              <a:ext cx="0" cy="199878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1" name="Line 102"/>
            <p:cNvSpPr>
              <a:spLocks noChangeShapeType="1"/>
            </p:cNvSpPr>
            <p:nvPr/>
          </p:nvSpPr>
          <p:spPr bwMode="auto">
            <a:xfrm>
              <a:off x="4550436" y="3783623"/>
              <a:ext cx="0" cy="151960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2" name="Line 103"/>
            <p:cNvSpPr>
              <a:spLocks noChangeShapeType="1"/>
            </p:cNvSpPr>
            <p:nvPr/>
          </p:nvSpPr>
          <p:spPr bwMode="auto">
            <a:xfrm>
              <a:off x="6650331" y="3783623"/>
              <a:ext cx="0" cy="151960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3" name="Arc 105"/>
            <p:cNvSpPr>
              <a:spLocks/>
            </p:cNvSpPr>
            <p:nvPr/>
          </p:nvSpPr>
          <p:spPr bwMode="auto">
            <a:xfrm>
              <a:off x="2967820" y="4457699"/>
              <a:ext cx="526073" cy="39711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333399"/>
              </a:solidFill>
              <a:round/>
              <a:headEnd type="none" w="sm" len="sm"/>
              <a:tailEnd type="triangl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4" name="Oval 106"/>
            <p:cNvSpPr>
              <a:spLocks noChangeArrowheads="1"/>
            </p:cNvSpPr>
            <p:nvPr/>
          </p:nvSpPr>
          <p:spPr bwMode="auto">
            <a:xfrm>
              <a:off x="3335631" y="4854818"/>
              <a:ext cx="364881" cy="212481"/>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5" name="Arc 107"/>
            <p:cNvSpPr>
              <a:spLocks/>
            </p:cNvSpPr>
            <p:nvPr/>
          </p:nvSpPr>
          <p:spPr bwMode="auto">
            <a:xfrm flipH="1">
              <a:off x="3537854" y="4469422"/>
              <a:ext cx="446943" cy="395654"/>
            </a:xfrm>
            <a:custGeom>
              <a:avLst/>
              <a:gdLst>
                <a:gd name="G0" fmla="+- 0 0 0"/>
                <a:gd name="G1" fmla="+- 21600 0 0"/>
                <a:gd name="G2" fmla="+- 21600 0 0"/>
                <a:gd name="T0" fmla="*/ 0 w 21548"/>
                <a:gd name="T1" fmla="*/ 0 h 21600"/>
                <a:gd name="T2" fmla="*/ 21548 w 21548"/>
                <a:gd name="T3" fmla="*/ 20107 h 21600"/>
                <a:gd name="T4" fmla="*/ 0 w 21548"/>
                <a:gd name="T5" fmla="*/ 21600 h 21600"/>
              </a:gdLst>
              <a:ahLst/>
              <a:cxnLst>
                <a:cxn ang="0">
                  <a:pos x="T0" y="T1"/>
                </a:cxn>
                <a:cxn ang="0">
                  <a:pos x="T2" y="T3"/>
                </a:cxn>
                <a:cxn ang="0">
                  <a:pos x="T4" y="T5"/>
                </a:cxn>
              </a:cxnLst>
              <a:rect l="0" t="0" r="r" b="b"/>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rgbClr val="FF0000"/>
              </a:solidFill>
              <a:round/>
              <a:headEnd type="triangle" w="med" len="lg"/>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6" name="Text Box 108"/>
            <p:cNvSpPr txBox="1">
              <a:spLocks noChangeArrowheads="1"/>
            </p:cNvSpPr>
            <p:nvPr/>
          </p:nvSpPr>
          <p:spPr bwMode="auto">
            <a:xfrm>
              <a:off x="3700513" y="4815253"/>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篡改</a:t>
              </a:r>
            </a:p>
          </p:txBody>
        </p:sp>
        <p:sp>
          <p:nvSpPr>
            <p:cNvPr id="127" name="Arc 109"/>
            <p:cNvSpPr>
              <a:spLocks/>
            </p:cNvSpPr>
            <p:nvPr/>
          </p:nvSpPr>
          <p:spPr bwMode="auto">
            <a:xfrm flipH="1">
              <a:off x="5557154" y="4466492"/>
              <a:ext cx="446943" cy="395654"/>
            </a:xfrm>
            <a:custGeom>
              <a:avLst/>
              <a:gdLst>
                <a:gd name="G0" fmla="+- 0 0 0"/>
                <a:gd name="G1" fmla="+- 21600 0 0"/>
                <a:gd name="G2" fmla="+- 21600 0 0"/>
                <a:gd name="T0" fmla="*/ 0 w 21548"/>
                <a:gd name="T1" fmla="*/ 0 h 21600"/>
                <a:gd name="T2" fmla="*/ 21548 w 21548"/>
                <a:gd name="T3" fmla="*/ 20107 h 21600"/>
                <a:gd name="T4" fmla="*/ 0 w 21548"/>
                <a:gd name="T5" fmla="*/ 21600 h 21600"/>
              </a:gdLst>
              <a:ahLst/>
              <a:cxnLst>
                <a:cxn ang="0">
                  <a:pos x="T0" y="T1"/>
                </a:cxn>
                <a:cxn ang="0">
                  <a:pos x="T2" y="T3"/>
                </a:cxn>
                <a:cxn ang="0">
                  <a:pos x="T4" y="T5"/>
                </a:cxn>
              </a:cxnLst>
              <a:rect l="0" t="0" r="r" b="b"/>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rgbClr val="FF0000"/>
              </a:solidFill>
              <a:round/>
              <a:headEnd type="triangle" w="med" len="lg"/>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8" name="Text Box 110"/>
            <p:cNvSpPr txBox="1">
              <a:spLocks noChangeArrowheads="1"/>
            </p:cNvSpPr>
            <p:nvPr/>
          </p:nvSpPr>
          <p:spPr bwMode="auto">
            <a:xfrm>
              <a:off x="5719813" y="4665784"/>
              <a:ext cx="659155" cy="660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恶意</a:t>
              </a:r>
            </a:p>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程序</a:t>
              </a:r>
            </a:p>
          </p:txBody>
        </p:sp>
        <p:sp>
          <p:nvSpPr>
            <p:cNvPr id="129" name="Oval 111"/>
            <p:cNvSpPr>
              <a:spLocks noChangeArrowheads="1"/>
            </p:cNvSpPr>
            <p:nvPr/>
          </p:nvSpPr>
          <p:spPr bwMode="auto">
            <a:xfrm>
              <a:off x="5404754" y="4834303"/>
              <a:ext cx="364881" cy="212481"/>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0" name="Oval 112"/>
            <p:cNvSpPr>
              <a:spLocks noChangeArrowheads="1"/>
            </p:cNvSpPr>
            <p:nvPr/>
          </p:nvSpPr>
          <p:spPr bwMode="auto">
            <a:xfrm>
              <a:off x="6956597" y="4865076"/>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1" name="Oval 113"/>
            <p:cNvSpPr>
              <a:spLocks noChangeArrowheads="1"/>
            </p:cNvSpPr>
            <p:nvPr/>
          </p:nvSpPr>
          <p:spPr bwMode="auto">
            <a:xfrm>
              <a:off x="7155890" y="4932484"/>
              <a:ext cx="363415" cy="199292"/>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2" name="Oval 87"/>
            <p:cNvSpPr>
              <a:spLocks noChangeArrowheads="1"/>
            </p:cNvSpPr>
            <p:nvPr/>
          </p:nvSpPr>
          <p:spPr bwMode="auto">
            <a:xfrm>
              <a:off x="7355182" y="4998426"/>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3" name="Oval 114"/>
            <p:cNvSpPr>
              <a:spLocks noChangeArrowheads="1"/>
            </p:cNvSpPr>
            <p:nvPr/>
          </p:nvSpPr>
          <p:spPr bwMode="auto">
            <a:xfrm>
              <a:off x="7621882" y="4998426"/>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4" name="Line 115"/>
            <p:cNvSpPr>
              <a:spLocks noChangeShapeType="1"/>
            </p:cNvSpPr>
            <p:nvPr/>
          </p:nvSpPr>
          <p:spPr bwMode="auto">
            <a:xfrm flipV="1">
              <a:off x="7155889" y="4495799"/>
              <a:ext cx="937846" cy="36927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5" name="Line 116"/>
            <p:cNvSpPr>
              <a:spLocks noChangeShapeType="1"/>
            </p:cNvSpPr>
            <p:nvPr/>
          </p:nvSpPr>
          <p:spPr bwMode="auto">
            <a:xfrm flipV="1">
              <a:off x="7403539" y="4544157"/>
              <a:ext cx="712177" cy="39712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6" name="Line 117"/>
            <p:cNvSpPr>
              <a:spLocks noChangeShapeType="1"/>
            </p:cNvSpPr>
            <p:nvPr/>
          </p:nvSpPr>
          <p:spPr bwMode="auto">
            <a:xfrm flipV="1">
              <a:off x="7554474" y="4586653"/>
              <a:ext cx="603738" cy="39565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7" name="Line 118"/>
            <p:cNvSpPr>
              <a:spLocks noChangeShapeType="1"/>
            </p:cNvSpPr>
            <p:nvPr/>
          </p:nvSpPr>
          <p:spPr bwMode="auto">
            <a:xfrm flipV="1">
              <a:off x="7868066" y="4574930"/>
              <a:ext cx="339969" cy="43082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8" name="矩形 137"/>
            <p:cNvSpPr/>
            <p:nvPr/>
          </p:nvSpPr>
          <p:spPr bwMode="auto">
            <a:xfrm>
              <a:off x="460822" y="5317124"/>
              <a:ext cx="2060308" cy="448615"/>
            </a:xfrm>
            <a:prstGeom prst="rect">
              <a:avLst/>
            </a:prstGeom>
            <a:solidFill>
              <a:srgbClr val="66FFFF"/>
            </a:solidFill>
            <a:ln w="9525" cap="flat" cmpd="sng" algn="ctr">
              <a:noFill/>
              <a:prstDash val="solid"/>
              <a:round/>
              <a:headEnd type="none" w="med" len="med"/>
              <a:tailEnd type="none" w="med" len="med"/>
            </a:ln>
            <a:effectLst/>
            <a:extLst/>
          </p:spPr>
          <p:txBody>
            <a:bodyPr vert="horz" wrap="square" lIns="84406" tIns="42203" rIns="84406" bIns="42203"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62" b="0" i="0" u="none" strike="noStrike" kern="1200" cap="none" spc="0" normalizeH="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139" name="Text Box 89"/>
            <p:cNvSpPr txBox="1">
              <a:spLocks noChangeArrowheads="1"/>
            </p:cNvSpPr>
            <p:nvPr/>
          </p:nvSpPr>
          <p:spPr bwMode="auto">
            <a:xfrm>
              <a:off x="848874" y="5331069"/>
              <a:ext cx="1133644"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被动攻击</a:t>
              </a:r>
            </a:p>
          </p:txBody>
        </p:sp>
        <p:sp>
          <p:nvSpPr>
            <p:cNvPr id="140" name="Line 100"/>
            <p:cNvSpPr>
              <a:spLocks noChangeShapeType="1"/>
            </p:cNvSpPr>
            <p:nvPr/>
          </p:nvSpPr>
          <p:spPr bwMode="auto">
            <a:xfrm>
              <a:off x="435635" y="5303225"/>
              <a:ext cx="8146073"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grpSp>
    </p:spTree>
    <p:custDataLst>
      <p:tags r:id="rId1"/>
    </p:custDataLst>
    <p:extLst>
      <p:ext uri="{BB962C8B-B14F-4D97-AF65-F5344CB8AC3E}">
        <p14:creationId xmlns:p14="http://schemas.microsoft.com/office/powerpoint/2010/main" val="112299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1" fill="hold" nodeType="clickEffect">
                                  <p:stCondLst>
                                    <p:cond delay="0"/>
                                  </p:stCondLst>
                                  <p:childTnLst>
                                    <p:animEffect transition="out" filter="wipe(up)">
                                      <p:cBhvr>
                                        <p:cTn id="26" dur="500"/>
                                        <p:tgtEl>
                                          <p:spTgt spid="141"/>
                                        </p:tgtEl>
                                      </p:cBhvr>
                                    </p:animEffect>
                                    <p:set>
                                      <p:cBhvr>
                                        <p:cTn id="27" dur="1" fill="hold">
                                          <p:stCondLst>
                                            <p:cond delay="499"/>
                                          </p:stCondLst>
                                        </p:cTn>
                                        <p:tgtEl>
                                          <p:spTgt spid="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计算机网络面临的安全性威胁</a:t>
            </a:r>
          </a:p>
        </p:txBody>
      </p:sp>
      <p:sp>
        <p:nvSpPr>
          <p:cNvPr id="3" name="内容占位符 2"/>
          <p:cNvSpPr>
            <a:spLocks noGrp="1"/>
          </p:cNvSpPr>
          <p:nvPr>
            <p:ph idx="1"/>
          </p:nvPr>
        </p:nvSpPr>
        <p:spPr>
          <a:xfrm>
            <a:off x="457200" y="1444977"/>
            <a:ext cx="8370711" cy="5260621"/>
          </a:xfrm>
        </p:spPr>
        <p:txBody>
          <a:bodyPr/>
          <a:lstStyle/>
          <a:p>
            <a:r>
              <a:rPr lang="zh-CN" altLang="en-US" dirty="0"/>
              <a:t>主动攻击</a:t>
            </a:r>
          </a:p>
          <a:p>
            <a:pPr lvl="1">
              <a:lnSpc>
                <a:spcPct val="150000"/>
              </a:lnSpc>
            </a:pPr>
            <a:r>
              <a:rPr lang="zh-CN" altLang="en-US" dirty="0"/>
              <a:t>篡改：故意篡改网络上传送的报文，有时也称为更改报文流</a:t>
            </a:r>
          </a:p>
          <a:p>
            <a:pPr lvl="1">
              <a:lnSpc>
                <a:spcPct val="150000"/>
              </a:lnSpc>
            </a:pPr>
            <a:r>
              <a:rPr lang="zh-CN" altLang="en-US" dirty="0"/>
              <a:t>恶意程序：种类繁多，对网络安全威胁较大的主要包括：病毒、蠕虫、特洛伊木马、逻辑炸弹、后门入侵、流氓软件等</a:t>
            </a:r>
          </a:p>
          <a:p>
            <a:pPr lvl="1">
              <a:lnSpc>
                <a:spcPct val="150000"/>
              </a:lnSpc>
            </a:pPr>
            <a:r>
              <a:rPr lang="zh-CN" altLang="en-US" dirty="0"/>
              <a:t>拒绝服务：指攻击者向互联网上的某个服务器不停地发送大量分组，使该服务器无法提供正常服务，甚至完全瘫痪</a:t>
            </a:r>
            <a:endParaRPr lang="en-US" altLang="zh-CN" dirty="0"/>
          </a:p>
          <a:p>
            <a:pPr lvl="2">
              <a:lnSpc>
                <a:spcPct val="150000"/>
              </a:lnSpc>
            </a:pPr>
            <a:r>
              <a:rPr lang="zh-CN" altLang="en-US" dirty="0"/>
              <a:t>分布式拒绝服务 </a:t>
            </a:r>
            <a:r>
              <a:rPr lang="en-US" altLang="zh-CN" dirty="0" err="1"/>
              <a:t>DDoS</a:t>
            </a:r>
            <a:r>
              <a:rPr lang="en-US" altLang="zh-CN" dirty="0"/>
              <a:t> (Distributed Denial of Service)</a:t>
            </a:r>
            <a:r>
              <a:rPr lang="zh-CN" altLang="en-US" dirty="0"/>
              <a:t>：</a:t>
            </a:r>
            <a:r>
              <a:rPr lang="zh-CN" altLang="zh-CN" dirty="0"/>
              <a:t>从互联网上的成百上千的网站集中攻击一个</a:t>
            </a:r>
            <a:r>
              <a:rPr lang="zh-CN" altLang="en-US" dirty="0"/>
              <a:t>服务器</a:t>
            </a:r>
            <a:endParaRPr lang="en-US" altLang="zh-CN" dirty="0"/>
          </a:p>
          <a:p>
            <a:pPr lvl="3">
              <a:lnSpc>
                <a:spcPct val="150000"/>
              </a:lnSpc>
            </a:pPr>
            <a:r>
              <a:rPr lang="zh-CN" altLang="en-US" dirty="0"/>
              <a:t>耗尽资源</a:t>
            </a:r>
            <a:endParaRPr lang="en-US" altLang="zh-CN" dirty="0"/>
          </a:p>
          <a:p>
            <a:pPr lvl="3">
              <a:lnSpc>
                <a:spcPct val="150000"/>
              </a:lnSpc>
            </a:pPr>
            <a:r>
              <a:rPr lang="zh-CN" altLang="en-US" dirty="0"/>
              <a:t>耗尽网络带宽</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grpSp>
        <p:nvGrpSpPr>
          <p:cNvPr id="51" name="组合 50">
            <a:extLst>
              <a:ext uri="{FF2B5EF4-FFF2-40B4-BE49-F238E27FC236}">
                <a16:creationId xmlns:a16="http://schemas.microsoft.com/office/drawing/2014/main" id="{0FEFACA7-F884-444B-B8BF-87CF0D9C1D19}"/>
              </a:ext>
            </a:extLst>
          </p:cNvPr>
          <p:cNvGrpSpPr/>
          <p:nvPr/>
        </p:nvGrpSpPr>
        <p:grpSpPr>
          <a:xfrm>
            <a:off x="6757060" y="71404"/>
            <a:ext cx="2308358" cy="1686152"/>
            <a:chOff x="6519553" y="4619646"/>
            <a:chExt cx="2308358" cy="1686152"/>
          </a:xfrm>
        </p:grpSpPr>
        <p:sp>
          <p:nvSpPr>
            <p:cNvPr id="6" name="Rectangle 99">
              <a:extLst>
                <a:ext uri="{FF2B5EF4-FFF2-40B4-BE49-F238E27FC236}">
                  <a16:creationId xmlns:a16="http://schemas.microsoft.com/office/drawing/2014/main" id="{7F3CA629-8D18-4C31-B9EF-355857E633E0}"/>
                </a:ext>
              </a:extLst>
            </p:cNvPr>
            <p:cNvSpPr>
              <a:spLocks noChangeArrowheads="1"/>
            </p:cNvSpPr>
            <p:nvPr/>
          </p:nvSpPr>
          <p:spPr bwMode="auto">
            <a:xfrm>
              <a:off x="6519553" y="4619646"/>
              <a:ext cx="2308358" cy="1686152"/>
            </a:xfrm>
            <a:prstGeom prst="rect">
              <a:avLst/>
            </a:prstGeom>
            <a:solidFill>
              <a:srgbClr val="FFFF66"/>
            </a:solidFill>
            <a:ln w="9525">
              <a:solidFill>
                <a:srgbClr val="000000"/>
              </a:solidFill>
              <a:prstDash val="dash"/>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8" name="Oval 83">
              <a:extLst>
                <a:ext uri="{FF2B5EF4-FFF2-40B4-BE49-F238E27FC236}">
                  <a16:creationId xmlns:a16="http://schemas.microsoft.com/office/drawing/2014/main" id="{7DAA398E-6FD3-4FA0-B5CB-607378B98094}"/>
                </a:ext>
              </a:extLst>
            </p:cNvPr>
            <p:cNvSpPr>
              <a:spLocks noChangeArrowheads="1"/>
            </p:cNvSpPr>
            <p:nvPr/>
          </p:nvSpPr>
          <p:spPr bwMode="auto">
            <a:xfrm>
              <a:off x="6851090" y="5179423"/>
              <a:ext cx="243254"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9" name="Text Box 85">
              <a:extLst>
                <a:ext uri="{FF2B5EF4-FFF2-40B4-BE49-F238E27FC236}">
                  <a16:creationId xmlns:a16="http://schemas.microsoft.com/office/drawing/2014/main" id="{43F38660-91D7-45A6-A13F-A514BA6C822B}"/>
                </a:ext>
              </a:extLst>
            </p:cNvPr>
            <p:cNvSpPr txBox="1">
              <a:spLocks noChangeArrowheads="1"/>
            </p:cNvSpPr>
            <p:nvPr/>
          </p:nvSpPr>
          <p:spPr bwMode="auto">
            <a:xfrm>
              <a:off x="7979436" y="5501807"/>
              <a:ext cx="659155" cy="660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dirty="0">
                  <a:solidFill>
                    <a:srgbClr val="000099"/>
                  </a:solidFill>
                  <a:latin typeface="Calibri" panose="020F0502020204030204" pitchFamily="34" charset="0"/>
                  <a:ea typeface="华文楷体" panose="02010600040101010101" pitchFamily="2" charset="-122"/>
                </a:rPr>
                <a:t>拒绝</a:t>
              </a:r>
            </a:p>
            <a:p>
              <a:pPr eaLnBrk="0" fontAlgn="base" hangingPunct="0">
                <a:spcBef>
                  <a:spcPct val="0"/>
                </a:spcBef>
                <a:spcAft>
                  <a:spcPct val="0"/>
                </a:spcAft>
              </a:pPr>
              <a:r>
                <a:rPr kumimoji="1" lang="zh-CN" altLang="en-US" sz="1846" b="1" dirty="0">
                  <a:solidFill>
                    <a:srgbClr val="000099"/>
                  </a:solidFill>
                  <a:latin typeface="Calibri" panose="020F0502020204030204" pitchFamily="34" charset="0"/>
                  <a:ea typeface="华文楷体" panose="02010600040101010101" pitchFamily="2" charset="-122"/>
                </a:rPr>
                <a:t>服务</a:t>
              </a:r>
            </a:p>
          </p:txBody>
        </p:sp>
        <p:sp>
          <p:nvSpPr>
            <p:cNvPr id="20" name="Oval 86">
              <a:extLst>
                <a:ext uri="{FF2B5EF4-FFF2-40B4-BE49-F238E27FC236}">
                  <a16:creationId xmlns:a16="http://schemas.microsoft.com/office/drawing/2014/main" id="{3BA994F5-19A5-4780-B569-4179840931A8}"/>
                </a:ext>
              </a:extLst>
            </p:cNvPr>
            <p:cNvSpPr>
              <a:spLocks noChangeArrowheads="1"/>
            </p:cNvSpPr>
            <p:nvPr/>
          </p:nvSpPr>
          <p:spPr bwMode="auto">
            <a:xfrm>
              <a:off x="8111321" y="5179423"/>
              <a:ext cx="243254"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22" name="Text Box 91">
              <a:extLst>
                <a:ext uri="{FF2B5EF4-FFF2-40B4-BE49-F238E27FC236}">
                  <a16:creationId xmlns:a16="http://schemas.microsoft.com/office/drawing/2014/main" id="{EDB1E65E-D277-49B2-968D-2C8F773A34AF}"/>
                </a:ext>
              </a:extLst>
            </p:cNvPr>
            <p:cNvSpPr txBox="1">
              <a:spLocks noChangeArrowheads="1"/>
            </p:cNvSpPr>
            <p:nvPr/>
          </p:nvSpPr>
          <p:spPr bwMode="auto">
            <a:xfrm>
              <a:off x="7790401" y="4647488"/>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23" name="Text Box 92">
              <a:extLst>
                <a:ext uri="{FF2B5EF4-FFF2-40B4-BE49-F238E27FC236}">
                  <a16:creationId xmlns:a16="http://schemas.microsoft.com/office/drawing/2014/main" id="{55E7D726-E715-481D-9622-0170D982BE88}"/>
                </a:ext>
              </a:extLst>
            </p:cNvPr>
            <p:cNvSpPr txBox="1">
              <a:spLocks noChangeArrowheads="1"/>
            </p:cNvSpPr>
            <p:nvPr/>
          </p:nvSpPr>
          <p:spPr bwMode="auto">
            <a:xfrm>
              <a:off x="6659124" y="4647488"/>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40" name="Oval 112">
              <a:extLst>
                <a:ext uri="{FF2B5EF4-FFF2-40B4-BE49-F238E27FC236}">
                  <a16:creationId xmlns:a16="http://schemas.microsoft.com/office/drawing/2014/main" id="{2873C3CF-9ADD-47E9-8DA4-3181D620782E}"/>
                </a:ext>
              </a:extLst>
            </p:cNvPr>
            <p:cNvSpPr>
              <a:spLocks noChangeArrowheads="1"/>
            </p:cNvSpPr>
            <p:nvPr/>
          </p:nvSpPr>
          <p:spPr bwMode="auto">
            <a:xfrm>
              <a:off x="6956597" y="5701099"/>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41" name="Oval 113">
              <a:extLst>
                <a:ext uri="{FF2B5EF4-FFF2-40B4-BE49-F238E27FC236}">
                  <a16:creationId xmlns:a16="http://schemas.microsoft.com/office/drawing/2014/main" id="{978282DD-1798-4E33-854A-46922FC7B818}"/>
                </a:ext>
              </a:extLst>
            </p:cNvPr>
            <p:cNvSpPr>
              <a:spLocks noChangeArrowheads="1"/>
            </p:cNvSpPr>
            <p:nvPr/>
          </p:nvSpPr>
          <p:spPr bwMode="auto">
            <a:xfrm>
              <a:off x="7155890" y="5768507"/>
              <a:ext cx="363415" cy="199292"/>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42" name="Oval 87">
              <a:extLst>
                <a:ext uri="{FF2B5EF4-FFF2-40B4-BE49-F238E27FC236}">
                  <a16:creationId xmlns:a16="http://schemas.microsoft.com/office/drawing/2014/main" id="{36A36A1D-26C9-4F25-BAB3-477BFDC6514A}"/>
                </a:ext>
              </a:extLst>
            </p:cNvPr>
            <p:cNvSpPr>
              <a:spLocks noChangeArrowheads="1"/>
            </p:cNvSpPr>
            <p:nvPr/>
          </p:nvSpPr>
          <p:spPr bwMode="auto">
            <a:xfrm>
              <a:off x="7355182" y="5834449"/>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43" name="Oval 114">
              <a:extLst>
                <a:ext uri="{FF2B5EF4-FFF2-40B4-BE49-F238E27FC236}">
                  <a16:creationId xmlns:a16="http://schemas.microsoft.com/office/drawing/2014/main" id="{D7F13340-3E7A-45B0-894A-1373E957DB3C}"/>
                </a:ext>
              </a:extLst>
            </p:cNvPr>
            <p:cNvSpPr>
              <a:spLocks noChangeArrowheads="1"/>
            </p:cNvSpPr>
            <p:nvPr/>
          </p:nvSpPr>
          <p:spPr bwMode="auto">
            <a:xfrm>
              <a:off x="7621882" y="5834449"/>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44" name="Line 115">
              <a:extLst>
                <a:ext uri="{FF2B5EF4-FFF2-40B4-BE49-F238E27FC236}">
                  <a16:creationId xmlns:a16="http://schemas.microsoft.com/office/drawing/2014/main" id="{71875D61-2BD9-4B1D-970B-E1FEFA999EDB}"/>
                </a:ext>
              </a:extLst>
            </p:cNvPr>
            <p:cNvSpPr>
              <a:spLocks noChangeShapeType="1"/>
            </p:cNvSpPr>
            <p:nvPr/>
          </p:nvSpPr>
          <p:spPr bwMode="auto">
            <a:xfrm flipV="1">
              <a:off x="7155889" y="5331822"/>
              <a:ext cx="937846" cy="36927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45" name="Line 116">
              <a:extLst>
                <a:ext uri="{FF2B5EF4-FFF2-40B4-BE49-F238E27FC236}">
                  <a16:creationId xmlns:a16="http://schemas.microsoft.com/office/drawing/2014/main" id="{D932DD1C-25FE-4273-9D17-0E0227B5F8DA}"/>
                </a:ext>
              </a:extLst>
            </p:cNvPr>
            <p:cNvSpPr>
              <a:spLocks noChangeShapeType="1"/>
            </p:cNvSpPr>
            <p:nvPr/>
          </p:nvSpPr>
          <p:spPr bwMode="auto">
            <a:xfrm flipV="1">
              <a:off x="7403539" y="5380180"/>
              <a:ext cx="712177" cy="39712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46" name="Line 117">
              <a:extLst>
                <a:ext uri="{FF2B5EF4-FFF2-40B4-BE49-F238E27FC236}">
                  <a16:creationId xmlns:a16="http://schemas.microsoft.com/office/drawing/2014/main" id="{475F2C87-29AD-45DA-AFAF-280B54F5638D}"/>
                </a:ext>
              </a:extLst>
            </p:cNvPr>
            <p:cNvSpPr>
              <a:spLocks noChangeShapeType="1"/>
            </p:cNvSpPr>
            <p:nvPr/>
          </p:nvSpPr>
          <p:spPr bwMode="auto">
            <a:xfrm flipV="1">
              <a:off x="7554474" y="5422676"/>
              <a:ext cx="603738" cy="39565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47" name="Line 118">
              <a:extLst>
                <a:ext uri="{FF2B5EF4-FFF2-40B4-BE49-F238E27FC236}">
                  <a16:creationId xmlns:a16="http://schemas.microsoft.com/office/drawing/2014/main" id="{265370E8-6FE4-4485-BBD2-368FCD728795}"/>
                </a:ext>
              </a:extLst>
            </p:cNvPr>
            <p:cNvSpPr>
              <a:spLocks noChangeShapeType="1"/>
            </p:cNvSpPr>
            <p:nvPr/>
          </p:nvSpPr>
          <p:spPr bwMode="auto">
            <a:xfrm flipV="1">
              <a:off x="7868066" y="5410953"/>
              <a:ext cx="339969" cy="43082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grpSp>
    </p:spTree>
    <p:custDataLst>
      <p:tags r:id="rId1"/>
    </p:custDataLst>
    <p:extLst>
      <p:ext uri="{BB962C8B-B14F-4D97-AF65-F5344CB8AC3E}">
        <p14:creationId xmlns:p14="http://schemas.microsoft.com/office/powerpoint/2010/main" val="314801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5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dissolve">
                                      <p:cBhvr>
                                        <p:cTn id="14" dur="500"/>
                                        <p:tgtEl>
                                          <p:spTgt spid="3">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dissolv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计算机网络通信安全目标</a:t>
            </a:r>
          </a:p>
        </p:txBody>
      </p:sp>
      <p:sp>
        <p:nvSpPr>
          <p:cNvPr id="3" name="内容占位符 2"/>
          <p:cNvSpPr>
            <a:spLocks noGrp="1"/>
          </p:cNvSpPr>
          <p:nvPr>
            <p:ph idx="1"/>
          </p:nvPr>
        </p:nvSpPr>
        <p:spPr>
          <a:xfrm>
            <a:off x="457200" y="1444977"/>
            <a:ext cx="8370711" cy="5260621"/>
          </a:xfrm>
        </p:spPr>
        <p:txBody>
          <a:bodyPr/>
          <a:lstStyle/>
          <a:p>
            <a:r>
              <a:rPr lang="en-US" altLang="zh-CN" dirty="0"/>
              <a:t>4</a:t>
            </a:r>
            <a:r>
              <a:rPr lang="zh-CN" altLang="en-US" dirty="0"/>
              <a:t>种基本安全服务</a:t>
            </a:r>
          </a:p>
          <a:p>
            <a:pPr lvl="1">
              <a:lnSpc>
                <a:spcPct val="150000"/>
              </a:lnSpc>
            </a:pPr>
            <a:r>
              <a:rPr lang="zh-CN" altLang="en-US" dirty="0"/>
              <a:t>机密性（</a:t>
            </a:r>
            <a:r>
              <a:rPr lang="en-US" altLang="zh-CN" dirty="0"/>
              <a:t>Confidentiality</a:t>
            </a:r>
            <a:r>
              <a:rPr lang="zh-CN" altLang="en-US" dirty="0"/>
              <a:t>）</a:t>
            </a:r>
          </a:p>
          <a:p>
            <a:pPr lvl="1">
              <a:lnSpc>
                <a:spcPct val="150000"/>
              </a:lnSpc>
            </a:pPr>
            <a:r>
              <a:rPr lang="zh-CN" altLang="en-US" dirty="0"/>
              <a:t>完整性（</a:t>
            </a:r>
            <a:r>
              <a:rPr lang="en-US" altLang="zh-CN" dirty="0"/>
              <a:t>Integrality</a:t>
            </a:r>
            <a:r>
              <a:rPr lang="zh-CN" altLang="en-US" dirty="0"/>
              <a:t>）</a:t>
            </a:r>
          </a:p>
          <a:p>
            <a:pPr lvl="1">
              <a:lnSpc>
                <a:spcPct val="150000"/>
              </a:lnSpc>
            </a:pPr>
            <a:r>
              <a:rPr lang="zh-CN" altLang="en-US" dirty="0"/>
              <a:t>真实性（</a:t>
            </a:r>
            <a:r>
              <a:rPr lang="en-US" altLang="zh-CN" dirty="0"/>
              <a:t>Authenticity</a:t>
            </a:r>
            <a:r>
              <a:rPr lang="zh-CN" altLang="en-US" dirty="0"/>
              <a:t>）</a:t>
            </a:r>
          </a:p>
          <a:p>
            <a:pPr lvl="1">
              <a:lnSpc>
                <a:spcPct val="150000"/>
              </a:lnSpc>
            </a:pPr>
            <a:r>
              <a:rPr lang="zh-CN" altLang="en-US" dirty="0"/>
              <a:t>不可抵赖性（</a:t>
            </a:r>
            <a:r>
              <a:rPr lang="en-US" altLang="zh-CN" dirty="0"/>
              <a:t>Non-repudiation</a:t>
            </a:r>
            <a:r>
              <a:rPr lang="zh-CN" altLang="en-US" dirty="0"/>
              <a:t>）</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Tree>
    <p:extLst>
      <p:ext uri="{BB962C8B-B14F-4D97-AF65-F5344CB8AC3E}">
        <p14:creationId xmlns:p14="http://schemas.microsoft.com/office/powerpoint/2010/main" val="99707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dissolve">
                                      <p:cBhvr>
                                        <p:cTn id="14" dur="500"/>
                                        <p:tgtEl>
                                          <p:spTgt spid="3">
                                            <p:txEl>
                                              <p:pRg st="2" end="2"/>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dissolv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67.7"/>
</p:tagLst>
</file>

<file path=ppt/tags/tag10.xml><?xml version="1.0" encoding="utf-8"?>
<p:tagLst xmlns:a="http://schemas.openxmlformats.org/drawingml/2006/main" xmlns:r="http://schemas.openxmlformats.org/officeDocument/2006/relationships" xmlns:p="http://schemas.openxmlformats.org/presentationml/2006/main">
  <p:tag name="TIMING" val="|123.8|34.8"/>
</p:tagLst>
</file>

<file path=ppt/tags/tag11.xml><?xml version="1.0" encoding="utf-8"?>
<p:tagLst xmlns:a="http://schemas.openxmlformats.org/drawingml/2006/main" xmlns:r="http://schemas.openxmlformats.org/officeDocument/2006/relationships" xmlns:p="http://schemas.openxmlformats.org/presentationml/2006/main">
  <p:tag name="TIMING" val="|37.4"/>
</p:tagLst>
</file>

<file path=ppt/tags/tag12.xml><?xml version="1.0" encoding="utf-8"?>
<p:tagLst xmlns:a="http://schemas.openxmlformats.org/drawingml/2006/main" xmlns:r="http://schemas.openxmlformats.org/officeDocument/2006/relationships" xmlns:p="http://schemas.openxmlformats.org/presentationml/2006/main">
  <p:tag name="TIMING" val="|35.3|20.7|30.8"/>
</p:tagLst>
</file>

<file path=ppt/tags/tag13.xml><?xml version="1.0" encoding="utf-8"?>
<p:tagLst xmlns:a="http://schemas.openxmlformats.org/drawingml/2006/main" xmlns:r="http://schemas.openxmlformats.org/officeDocument/2006/relationships" xmlns:p="http://schemas.openxmlformats.org/presentationml/2006/main">
  <p:tag name="TIMING" val="|219.7"/>
</p:tagLst>
</file>

<file path=ppt/tags/tag14.xml><?xml version="1.0" encoding="utf-8"?>
<p:tagLst xmlns:a="http://schemas.openxmlformats.org/drawingml/2006/main" xmlns:r="http://schemas.openxmlformats.org/officeDocument/2006/relationships" xmlns:p="http://schemas.openxmlformats.org/presentationml/2006/main">
  <p:tag name="TIMING" val="|1.1"/>
</p:tagLst>
</file>

<file path=ppt/tags/tag15.xml><?xml version="1.0" encoding="utf-8"?>
<p:tagLst xmlns:a="http://schemas.openxmlformats.org/drawingml/2006/main" xmlns:r="http://schemas.openxmlformats.org/officeDocument/2006/relationships" xmlns:p="http://schemas.openxmlformats.org/presentationml/2006/main">
  <p:tag name="TIMING" val="|37.1|3|32.3|4.9|5.7|15.5|15.3|3.8|7.7|16.7|46.3|21.6|39"/>
</p:tagLst>
</file>

<file path=ppt/tags/tag16.xml><?xml version="1.0" encoding="utf-8"?>
<p:tagLst xmlns:a="http://schemas.openxmlformats.org/drawingml/2006/main" xmlns:r="http://schemas.openxmlformats.org/officeDocument/2006/relationships" xmlns:p="http://schemas.openxmlformats.org/presentationml/2006/main">
  <p:tag name="TIMING" val="|7.8|9.2|2.8|9.7|18.2|24.3"/>
</p:tagLst>
</file>

<file path=ppt/tags/tag17.xml><?xml version="1.0" encoding="utf-8"?>
<p:tagLst xmlns:a="http://schemas.openxmlformats.org/drawingml/2006/main" xmlns:r="http://schemas.openxmlformats.org/officeDocument/2006/relationships" xmlns:p="http://schemas.openxmlformats.org/presentationml/2006/main">
  <p:tag name="TIMING" val="|27.6|31.6|16.5|3|98.1"/>
</p:tagLst>
</file>

<file path=ppt/tags/tag18.xml><?xml version="1.0" encoding="utf-8"?>
<p:tagLst xmlns:a="http://schemas.openxmlformats.org/drawingml/2006/main" xmlns:r="http://schemas.openxmlformats.org/officeDocument/2006/relationships" xmlns:p="http://schemas.openxmlformats.org/presentationml/2006/main">
  <p:tag name="TIMING" val="|25.3|23.4|14|14.3|215.3"/>
</p:tagLst>
</file>

<file path=ppt/tags/tag19.xml><?xml version="1.0" encoding="utf-8"?>
<p:tagLst xmlns:a="http://schemas.openxmlformats.org/drawingml/2006/main" xmlns:r="http://schemas.openxmlformats.org/officeDocument/2006/relationships" xmlns:p="http://schemas.openxmlformats.org/presentationml/2006/main">
  <p:tag name="TIMING" val="|198"/>
</p:tagLst>
</file>

<file path=ppt/tags/tag2.xml><?xml version="1.0" encoding="utf-8"?>
<p:tagLst xmlns:a="http://schemas.openxmlformats.org/drawingml/2006/main" xmlns:r="http://schemas.openxmlformats.org/officeDocument/2006/relationships" xmlns:p="http://schemas.openxmlformats.org/presentationml/2006/main">
  <p:tag name="TIMING" val="|109.5"/>
</p:tagLst>
</file>

<file path=ppt/tags/tag20.xml><?xml version="1.0" encoding="utf-8"?>
<p:tagLst xmlns:a="http://schemas.openxmlformats.org/drawingml/2006/main" xmlns:r="http://schemas.openxmlformats.org/officeDocument/2006/relationships" xmlns:p="http://schemas.openxmlformats.org/presentationml/2006/main">
  <p:tag name="TIMING" val="|2.4|2.3|18.7|54.1"/>
</p:tagLst>
</file>

<file path=ppt/tags/tag21.xml><?xml version="1.0" encoding="utf-8"?>
<p:tagLst xmlns:a="http://schemas.openxmlformats.org/drawingml/2006/main" xmlns:r="http://schemas.openxmlformats.org/officeDocument/2006/relationships" xmlns:p="http://schemas.openxmlformats.org/presentationml/2006/main">
  <p:tag name="TIMING" val="|1.5|27.4"/>
</p:tagLst>
</file>

<file path=ppt/tags/tag22.xml><?xml version="1.0" encoding="utf-8"?>
<p:tagLst xmlns:a="http://schemas.openxmlformats.org/drawingml/2006/main" xmlns:r="http://schemas.openxmlformats.org/officeDocument/2006/relationships" xmlns:p="http://schemas.openxmlformats.org/presentationml/2006/main">
  <p:tag name="TIMING" val="|1.2|5.3|17.4|58.3|48.9"/>
</p:tagLst>
</file>

<file path=ppt/tags/tag23.xml><?xml version="1.0" encoding="utf-8"?>
<p:tagLst xmlns:a="http://schemas.openxmlformats.org/drawingml/2006/main" xmlns:r="http://schemas.openxmlformats.org/officeDocument/2006/relationships" xmlns:p="http://schemas.openxmlformats.org/presentationml/2006/main">
  <p:tag name="TIMING" val="|1.4|2.5|116.7|32.2"/>
</p:tagLst>
</file>

<file path=ppt/tags/tag3.xml><?xml version="1.0" encoding="utf-8"?>
<p:tagLst xmlns:a="http://schemas.openxmlformats.org/drawingml/2006/main" xmlns:r="http://schemas.openxmlformats.org/officeDocument/2006/relationships" xmlns:p="http://schemas.openxmlformats.org/presentationml/2006/main">
  <p:tag name="TIMING" val="|98.4|78.3|76.4"/>
</p:tagLst>
</file>

<file path=ppt/tags/tag4.xml><?xml version="1.0" encoding="utf-8"?>
<p:tagLst xmlns:a="http://schemas.openxmlformats.org/drawingml/2006/main" xmlns:r="http://schemas.openxmlformats.org/officeDocument/2006/relationships" xmlns:p="http://schemas.openxmlformats.org/presentationml/2006/main">
  <p:tag name="TIMING" val="|24.1"/>
</p:tagLst>
</file>

<file path=ppt/tags/tag5.xml><?xml version="1.0" encoding="utf-8"?>
<p:tagLst xmlns:a="http://schemas.openxmlformats.org/drawingml/2006/main" xmlns:r="http://schemas.openxmlformats.org/officeDocument/2006/relationships" xmlns:p="http://schemas.openxmlformats.org/presentationml/2006/main">
  <p:tag name="TIMING" val="|3.6|127.6"/>
</p:tagLst>
</file>

<file path=ppt/tags/tag6.xml><?xml version="1.0" encoding="utf-8"?>
<p:tagLst xmlns:a="http://schemas.openxmlformats.org/drawingml/2006/main" xmlns:r="http://schemas.openxmlformats.org/officeDocument/2006/relationships" xmlns:p="http://schemas.openxmlformats.org/presentationml/2006/main">
  <p:tag name="TIMING" val="|7.3|70.6|43.3|139.5"/>
</p:tagLst>
</file>

<file path=ppt/tags/tag7.xml><?xml version="1.0" encoding="utf-8"?>
<p:tagLst xmlns:a="http://schemas.openxmlformats.org/drawingml/2006/main" xmlns:r="http://schemas.openxmlformats.org/officeDocument/2006/relationships" xmlns:p="http://schemas.openxmlformats.org/presentationml/2006/main">
  <p:tag name="TIMING" val="|1.4|31.1|18"/>
</p:tagLst>
</file>

<file path=ppt/tags/tag8.xml><?xml version="1.0" encoding="utf-8"?>
<p:tagLst xmlns:a="http://schemas.openxmlformats.org/drawingml/2006/main" xmlns:r="http://schemas.openxmlformats.org/officeDocument/2006/relationships" xmlns:p="http://schemas.openxmlformats.org/presentationml/2006/main">
  <p:tag name="TIMING" val="|84.8"/>
</p:tagLst>
</file>

<file path=ppt/tags/tag9.xml><?xml version="1.0" encoding="utf-8"?>
<p:tagLst xmlns:a="http://schemas.openxmlformats.org/drawingml/2006/main" xmlns:r="http://schemas.openxmlformats.org/officeDocument/2006/relationships" xmlns:p="http://schemas.openxmlformats.org/presentationml/2006/main">
  <p:tag name="TIMING" val="|125.6"/>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4.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5.xml><?xml version="1.0" encoding="utf-8"?>
<a:theme xmlns:a="http://schemas.openxmlformats.org/drawingml/2006/main" name="9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6.xml><?xml version="1.0" encoding="utf-8"?>
<a:theme xmlns:a="http://schemas.openxmlformats.org/drawingml/2006/main" name="ICT PPT模板2">
  <a:themeElements>
    <a:clrScheme name="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ICT PPT模板2">
      <a:majorFont>
        <a:latin typeface="Arial"/>
        <a:ea typeface="隶书"/>
        <a:cs typeface=""/>
      </a:majorFont>
      <a:minorFont>
        <a:latin typeface="Arial"/>
        <a:ea typeface="华文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spDef>
    <a:ln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lnDef>
  </a:objectDefaults>
  <a:extraClrSchemeLst>
    <a:extraClrScheme>
      <a:clrScheme name="ICT PPT模板2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ICT PPT模板2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ICT PPT模板2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白硕模版">
  <a:themeElements>
    <a:clrScheme name="1_白硕模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1_白硕模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spDef>
    <a:ln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lnDef>
  </a:objectDefaults>
  <a:extraClrSchemeLst>
    <a:extraClrScheme>
      <a:clrScheme name="1_白硕模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白硕模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白硕模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白硕模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白硕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白硕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白硕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第一章概述</Template>
  <TotalTime>30052</TotalTime>
  <Words>2271</Words>
  <Application>Microsoft Office PowerPoint</Application>
  <PresentationFormat>全屏显示(4:3)</PresentationFormat>
  <Paragraphs>437</Paragraphs>
  <Slides>33</Slides>
  <Notes>30</Notes>
  <HiddenSlides>0</HiddenSlides>
  <MMClips>0</MMClips>
  <ScaleCrop>false</ScaleCrop>
  <HeadingPairs>
    <vt:vector size="8" baseType="variant">
      <vt:variant>
        <vt:lpstr>已用的字体</vt:lpstr>
      </vt:variant>
      <vt:variant>
        <vt:i4>15</vt:i4>
      </vt:variant>
      <vt:variant>
        <vt:lpstr>主题</vt:lpstr>
      </vt:variant>
      <vt:variant>
        <vt:i4>7</vt:i4>
      </vt:variant>
      <vt:variant>
        <vt:lpstr>嵌入 OLE 服务器</vt:lpstr>
      </vt:variant>
      <vt:variant>
        <vt:i4>1</vt:i4>
      </vt:variant>
      <vt:variant>
        <vt:lpstr>幻灯片标题</vt:lpstr>
      </vt:variant>
      <vt:variant>
        <vt:i4>33</vt:i4>
      </vt:variant>
    </vt:vector>
  </HeadingPairs>
  <TitlesOfParts>
    <vt:vector size="56" baseType="lpstr">
      <vt:lpstr>方正舒体</vt:lpstr>
      <vt:lpstr>黑体</vt:lpstr>
      <vt:lpstr>华文楷体</vt:lpstr>
      <vt:lpstr>华文新魏</vt:lpstr>
      <vt:lpstr>楷体_GB2312</vt:lpstr>
      <vt:lpstr>隶书</vt:lpstr>
      <vt:lpstr>宋体</vt:lpstr>
      <vt:lpstr>微软雅黑</vt:lpstr>
      <vt:lpstr>Arial</vt:lpstr>
      <vt:lpstr>Arial Black</vt:lpstr>
      <vt:lpstr>Calibri</vt:lpstr>
      <vt:lpstr>Cambria Math</vt:lpstr>
      <vt:lpstr>Comic Sans MS</vt:lpstr>
      <vt:lpstr>Times New Roman</vt:lpstr>
      <vt:lpstr>Wingdings</vt:lpstr>
      <vt:lpstr>Pixel</vt:lpstr>
      <vt:lpstr>自定义设计方案</vt:lpstr>
      <vt:lpstr>3_自定义设计方案</vt:lpstr>
      <vt:lpstr>4_自定义设计方案</vt:lpstr>
      <vt:lpstr>9_自定义设计方案</vt:lpstr>
      <vt:lpstr>ICT PPT模板2</vt:lpstr>
      <vt:lpstr>1_白硕模版</vt:lpstr>
      <vt:lpstr>VISIO</vt:lpstr>
      <vt:lpstr>第七章 网络安全基础知识（1）</vt:lpstr>
      <vt:lpstr>提纲</vt:lpstr>
      <vt:lpstr>网络安全问题概述</vt:lpstr>
      <vt:lpstr>计算机网络面临的安全性威胁</vt:lpstr>
      <vt:lpstr>计算机网络面临的安全性威胁</vt:lpstr>
      <vt:lpstr>计算机网络面临的安全性威胁</vt:lpstr>
      <vt:lpstr>计算机网络面临的安全性威胁</vt:lpstr>
      <vt:lpstr>计算机网络面临的安全性威胁</vt:lpstr>
      <vt:lpstr>计算机网络通信安全目标</vt:lpstr>
      <vt:lpstr>计算机网络通信安全目标</vt:lpstr>
      <vt:lpstr>计算机网络通信安全目标</vt:lpstr>
      <vt:lpstr>计算机网络安全相关的基本概念</vt:lpstr>
      <vt:lpstr>计算机网络安全相关的基本概念</vt:lpstr>
      <vt:lpstr>计算机网络安全相关的基本概念</vt:lpstr>
      <vt:lpstr>计算机网络安全相关的基本概念</vt:lpstr>
      <vt:lpstr>数据加密模型</vt:lpstr>
      <vt:lpstr>提纲</vt:lpstr>
      <vt:lpstr>加密体制</vt:lpstr>
      <vt:lpstr>对称密钥密码体制</vt:lpstr>
      <vt:lpstr>对称密钥密码体制</vt:lpstr>
      <vt:lpstr>对称密钥密码体制</vt:lpstr>
      <vt:lpstr>公钥密码体制</vt:lpstr>
      <vt:lpstr>公钥（非对称）密码体制</vt:lpstr>
      <vt:lpstr>公钥（非对称）密码体制</vt:lpstr>
      <vt:lpstr>公钥密码体制</vt:lpstr>
      <vt:lpstr>公钥密码体制</vt:lpstr>
      <vt:lpstr>公钥密码体制</vt:lpstr>
      <vt:lpstr>公钥密码体制</vt:lpstr>
      <vt:lpstr>提纲</vt:lpstr>
      <vt:lpstr>数字签名</vt:lpstr>
      <vt:lpstr>数字签名</vt:lpstr>
      <vt:lpstr>具有保密性的数字签名</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zz zh</cp:lastModifiedBy>
  <cp:revision>1566</cp:revision>
  <dcterms:created xsi:type="dcterms:W3CDTF">2017-02-02T15:53:23Z</dcterms:created>
  <dcterms:modified xsi:type="dcterms:W3CDTF">2022-05-31T14:36:58Z</dcterms:modified>
</cp:coreProperties>
</file>