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8.xml" ContentType="application/vnd.openxmlformats-officedocument.presentationml.tags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5.xml" ContentType="application/vnd.openxmlformats-officedocument.presentationml.notesSlide+xml"/>
  <Override PartName="/ppt/tags/tag20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21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2.xml" ContentType="application/vnd.openxmlformats-officedocument.presentationml.tags+xml"/>
  <Override PartName="/ppt/notesSlides/notesSlide32.xml" ContentType="application/vnd.openxmlformats-officedocument.presentationml.notesSlide+xml"/>
  <Override PartName="/ppt/tags/tag23.xml" ContentType="application/vnd.openxmlformats-officedocument.presentationml.tags+xml"/>
  <Override PartName="/ppt/notesSlides/notesSlide33.xml" ContentType="application/vnd.openxmlformats-officedocument.presentationml.notesSlide+xml"/>
  <Override PartName="/ppt/tags/tag24.xml" ContentType="application/vnd.openxmlformats-officedocument.presentationml.tags+xml"/>
  <Override PartName="/ppt/notesSlides/notesSlide34.xml" ContentType="application/vnd.openxmlformats-officedocument.presentationml.notesSlide+xml"/>
  <Override PartName="/ppt/tags/tag25.xml" ContentType="application/vnd.openxmlformats-officedocument.presentationml.tags+xml"/>
  <Override PartName="/ppt/notesSlides/notesSlide35.xml" ContentType="application/vnd.openxmlformats-officedocument.presentationml.notesSlide+xml"/>
  <Override PartName="/ppt/tags/tag26.xml" ContentType="application/vnd.openxmlformats-officedocument.presentationml.tags+xml"/>
  <Override PartName="/ppt/notesSlides/notesSlide36.xml" ContentType="application/vnd.openxmlformats-officedocument.presentationml.notesSlide+xml"/>
  <Override PartName="/ppt/tags/tag27.xml" ContentType="application/vnd.openxmlformats-officedocument.presentationml.tags+xml"/>
  <Override PartName="/ppt/notesSlides/notesSlide37.xml" ContentType="application/vnd.openxmlformats-officedocument.presentationml.notesSlide+xml"/>
  <Override PartName="/ppt/tags/tag28.xml" ContentType="application/vnd.openxmlformats-officedocument.presentationml.tags+xml"/>
  <Override PartName="/ppt/notesSlides/notesSlide38.xml" ContentType="application/vnd.openxmlformats-officedocument.presentationml.notesSlide+xml"/>
  <Override PartName="/ppt/tags/tag29.xml" ContentType="application/vnd.openxmlformats-officedocument.presentationml.tags+xml"/>
  <Override PartName="/ppt/notesSlides/notesSlide39.xml" ContentType="application/vnd.openxmlformats-officedocument.presentationml.notesSlide+xml"/>
  <Override PartName="/ppt/tags/tag30.xml" ContentType="application/vnd.openxmlformats-officedocument.presentationml.tags+xml"/>
  <Override PartName="/ppt/notesSlides/notesSlide40.xml" ContentType="application/vnd.openxmlformats-officedocument.presentationml.notesSlide+xml"/>
  <Override PartName="/ppt/tags/tag31.xml" ContentType="application/vnd.openxmlformats-officedocument.presentationml.tags+xml"/>
  <Override PartName="/ppt/notesSlides/notesSlide41.xml" ContentType="application/vnd.openxmlformats-officedocument.presentationml.notesSlide+xml"/>
  <Override PartName="/ppt/tags/tag32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33.xml" ContentType="application/vnd.openxmlformats-officedocument.presentationml.tags+xml"/>
  <Override PartName="/ppt/notesSlides/notesSlide44.xml" ContentType="application/vnd.openxmlformats-officedocument.presentationml.notesSlide+xml"/>
  <Override PartName="/ppt/tags/tag34.xml" ContentType="application/vnd.openxmlformats-officedocument.presentationml.tags+xml"/>
  <Override PartName="/ppt/notesSlides/notesSlide45.xml" ContentType="application/vnd.openxmlformats-officedocument.presentationml.notesSlide+xml"/>
  <Override PartName="/ppt/tags/tag35.xml" ContentType="application/vnd.openxmlformats-officedocument.presentationml.tags+xml"/>
  <Override PartName="/ppt/notesSlides/notesSlide46.xml" ContentType="application/vnd.openxmlformats-officedocument.presentationml.notesSlide+xml"/>
  <Override PartName="/ppt/tags/tag36.xml" ContentType="application/vnd.openxmlformats-officedocument.presentationml.tags+xml"/>
  <Override PartName="/ppt/notesSlides/notesSlide47.xml" ContentType="application/vnd.openxmlformats-officedocument.presentationml.notesSlide+xml"/>
  <Override PartName="/ppt/tags/tag37.xml" ContentType="application/vnd.openxmlformats-officedocument.presentationml.tags+xml"/>
  <Override PartName="/ppt/notesSlides/notesSlide48.xml" ContentType="application/vnd.openxmlformats-officedocument.presentationml.notesSlide+xml"/>
  <Override PartName="/ppt/tags/tag38.xml" ContentType="application/vnd.openxmlformats-officedocument.presentationml.tags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711" r:id="rId3"/>
    <p:sldMasterId id="2147483736" r:id="rId4"/>
    <p:sldMasterId id="2147483865" r:id="rId5"/>
    <p:sldMasterId id="2147483930" r:id="rId6"/>
    <p:sldMasterId id="2147483956" r:id="rId7"/>
  </p:sldMasterIdLst>
  <p:notesMasterIdLst>
    <p:notesMasterId r:id="rId60"/>
  </p:notesMasterIdLst>
  <p:sldIdLst>
    <p:sldId id="620" r:id="rId8"/>
    <p:sldId id="663" r:id="rId9"/>
    <p:sldId id="664" r:id="rId10"/>
    <p:sldId id="665" r:id="rId11"/>
    <p:sldId id="666" r:id="rId12"/>
    <p:sldId id="667" r:id="rId13"/>
    <p:sldId id="668" r:id="rId14"/>
    <p:sldId id="670" r:id="rId15"/>
    <p:sldId id="669" r:id="rId16"/>
    <p:sldId id="671" r:id="rId17"/>
    <p:sldId id="672" r:id="rId18"/>
    <p:sldId id="753" r:id="rId19"/>
    <p:sldId id="673" r:id="rId20"/>
    <p:sldId id="674" r:id="rId21"/>
    <p:sldId id="748" r:id="rId22"/>
    <p:sldId id="627" r:id="rId23"/>
    <p:sldId id="675" r:id="rId24"/>
    <p:sldId id="676" r:id="rId25"/>
    <p:sldId id="677" r:id="rId26"/>
    <p:sldId id="678" r:id="rId27"/>
    <p:sldId id="679" r:id="rId28"/>
    <p:sldId id="680" r:id="rId29"/>
    <p:sldId id="692" r:id="rId30"/>
    <p:sldId id="693" r:id="rId31"/>
    <p:sldId id="694" r:id="rId32"/>
    <p:sldId id="695" r:id="rId33"/>
    <p:sldId id="696" r:id="rId34"/>
    <p:sldId id="697" r:id="rId35"/>
    <p:sldId id="698" r:id="rId36"/>
    <p:sldId id="725" r:id="rId37"/>
    <p:sldId id="726" r:id="rId38"/>
    <p:sldId id="727" r:id="rId39"/>
    <p:sldId id="728" r:id="rId40"/>
    <p:sldId id="729" r:id="rId41"/>
    <p:sldId id="730" r:id="rId42"/>
    <p:sldId id="731" r:id="rId43"/>
    <p:sldId id="733" r:id="rId44"/>
    <p:sldId id="732" r:id="rId45"/>
    <p:sldId id="734" r:id="rId46"/>
    <p:sldId id="735" r:id="rId47"/>
    <p:sldId id="736" r:id="rId48"/>
    <p:sldId id="737" r:id="rId49"/>
    <p:sldId id="738" r:id="rId50"/>
    <p:sldId id="739" r:id="rId51"/>
    <p:sldId id="740" r:id="rId52"/>
    <p:sldId id="741" r:id="rId53"/>
    <p:sldId id="742" r:id="rId54"/>
    <p:sldId id="743" r:id="rId55"/>
    <p:sldId id="744" r:id="rId56"/>
    <p:sldId id="750" r:id="rId57"/>
    <p:sldId id="752" r:id="rId58"/>
    <p:sldId id="747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99"/>
    <a:srgbClr val="3333CC"/>
    <a:srgbClr val="D5D5FF"/>
    <a:srgbClr val="B3B3FF"/>
    <a:srgbClr val="CC0099"/>
    <a:srgbClr val="4B7000"/>
    <a:srgbClr val="334C00"/>
    <a:srgbClr val="E7FFB7"/>
    <a:srgbClr val="7B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0204" autoAdjust="0"/>
  </p:normalViewPr>
  <p:slideViewPr>
    <p:cSldViewPr snapToGrid="0">
      <p:cViewPr varScale="1">
        <p:scale>
          <a:sx n="54" d="100"/>
          <a:sy n="54" d="100"/>
        </p:scale>
        <p:origin x="166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8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2022/5/31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50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393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55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464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3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905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90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01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091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396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66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91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300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18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386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51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239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37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463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3541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163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2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5502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872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7076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968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348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067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2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49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3014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38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9111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39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829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9568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40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9333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41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065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42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5162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1288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44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741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45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4783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46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858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47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3489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48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0091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49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33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8396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1pPr>
            <a:lvl2pPr marL="685750" indent="-263750" eaLnBrk="0" hangingPunct="0"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2pPr>
            <a:lvl3pPr marL="1055000" indent="-211000" eaLnBrk="0" hangingPunct="0"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 marL="1477000" indent="-211000" eaLnBrk="0" hangingPunct="0"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 marL="1898999" indent="-211000" eaLnBrk="0" hangingPunct="0"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marL="2320999" indent="-2110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marL="2743000" indent="-2110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marL="3165000" indent="-2110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marL="3587000" indent="-2110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pPr eaLnBrk="1" hangingPunct="1"/>
            <a:fld id="{D4646694-BC1A-4A1B-8892-4EAC5A218A32}" type="slidenum">
              <a:rPr lang="en-US" altLang="zh-CN" sz="1200" smtClean="0">
                <a:solidFill>
                  <a:prstClr val="black"/>
                </a:solidFill>
                <a:ea typeface="宋体" pitchFamily="2" charset="-122"/>
              </a:rPr>
              <a:pPr eaLnBrk="1" hangingPunct="1"/>
              <a:t>50</a:t>
            </a:fld>
            <a:endParaRPr lang="en-US" altLang="zh-CN" sz="1200" dirty="0">
              <a:solidFill>
                <a:prstClr val="black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6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193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0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17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1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2022/5/31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2022/5/31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2022/5/31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08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1548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2022/5/31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2022/5/31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2022/5/31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93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6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2022/5/31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098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998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250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698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633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40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741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29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2045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00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2022/5/31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42989" y="4038600"/>
            <a:ext cx="7035800" cy="711200"/>
          </a:xfrm>
        </p:spPr>
        <p:txBody>
          <a:bodyPr anchor="b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20320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1524000"/>
            <a:ext cx="7772400" cy="1143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/>
              <a:t>谈谈天</a:t>
            </a:r>
          </a:p>
        </p:txBody>
      </p:sp>
    </p:spTree>
    <p:extLst>
      <p:ext uri="{BB962C8B-B14F-4D97-AF65-F5344CB8AC3E}">
        <p14:creationId xmlns:p14="http://schemas.microsoft.com/office/powerpoint/2010/main" val="22642627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588074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/>
          <a:lstStyle>
            <a:lvl1pPr>
              <a:defRPr sz="553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215"/>
            </a:lvl1pPr>
            <a:lvl2pPr marL="422041" indent="0">
              <a:buNone/>
              <a:defRPr sz="1846"/>
            </a:lvl2pPr>
            <a:lvl3pPr marL="844083" indent="0">
              <a:buNone/>
              <a:defRPr sz="1662"/>
            </a:lvl3pPr>
            <a:lvl4pPr marL="1266124" indent="0">
              <a:buNone/>
              <a:defRPr sz="1477"/>
            </a:lvl4pPr>
            <a:lvl5pPr marL="1688165" indent="0">
              <a:buNone/>
              <a:defRPr sz="1477"/>
            </a:lvl5pPr>
            <a:lvl6pPr marL="2110207" indent="0">
              <a:buNone/>
              <a:defRPr sz="1477"/>
            </a:lvl6pPr>
            <a:lvl7pPr marL="2532248" indent="0">
              <a:buNone/>
              <a:defRPr sz="1477"/>
            </a:lvl7pPr>
            <a:lvl8pPr marL="2954289" indent="0">
              <a:buNone/>
              <a:defRPr sz="1477"/>
            </a:lvl8pPr>
            <a:lvl9pPr marL="3376331" indent="0">
              <a:buNone/>
              <a:defRPr sz="147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02467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9" y="1125540"/>
            <a:ext cx="4100512" cy="53990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40"/>
            <a:ext cx="4102100" cy="53990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17714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410281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38564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10471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295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24297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295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8496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5718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2022/5/31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2738" y="188913"/>
            <a:ext cx="2087562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115050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75478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553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4378958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590263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215"/>
            </a:lvl1pPr>
            <a:lvl2pPr marL="422041" indent="0">
              <a:buNone/>
              <a:defRPr sz="1846"/>
            </a:lvl2pPr>
            <a:lvl3pPr marL="844083" indent="0">
              <a:buNone/>
              <a:defRPr sz="1662"/>
            </a:lvl3pPr>
            <a:lvl4pPr marL="1266124" indent="0">
              <a:buNone/>
              <a:defRPr sz="1477"/>
            </a:lvl4pPr>
            <a:lvl5pPr marL="1688165" indent="0">
              <a:buNone/>
              <a:defRPr sz="1477"/>
            </a:lvl5pPr>
            <a:lvl6pPr marL="2110207" indent="0">
              <a:buNone/>
              <a:defRPr sz="1477"/>
            </a:lvl6pPr>
            <a:lvl7pPr marL="2532248" indent="0">
              <a:buNone/>
              <a:defRPr sz="1477"/>
            </a:lvl7pPr>
            <a:lvl8pPr marL="2954289" indent="0">
              <a:buNone/>
              <a:defRPr sz="1477"/>
            </a:lvl8pPr>
            <a:lvl9pPr marL="3376331" indent="0">
              <a:buNone/>
              <a:defRPr sz="147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922900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5218526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388684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37464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28281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86718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228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2022/5/31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94581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239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2022/5/31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2022/5/31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4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9" y="188913"/>
            <a:ext cx="83550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9" y="1125540"/>
            <a:ext cx="8355012" cy="539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5763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22041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844083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266124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688165" algn="ctr" rtl="0" fontAlgn="base">
        <a:lnSpc>
          <a:spcPct val="90000"/>
        </a:lnSpc>
        <a:spcBef>
          <a:spcPct val="0"/>
        </a:spcBef>
        <a:spcAft>
          <a:spcPct val="0"/>
        </a:spcAft>
        <a:defRPr kumimoji="1" sz="3692" b="1">
          <a:solidFill>
            <a:srgbClr val="000000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16531" indent="-316531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l"/>
        <a:defRPr kumimoji="1" sz="2585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685817" indent="-263776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Char char="–"/>
        <a:defRPr kumimoji="1" sz="2215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055103" indent="-211021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Ø"/>
        <a:defRPr kumimoji="1" sz="1846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477145" indent="-211021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ü"/>
        <a:defRPr kumimoji="1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1899186" indent="-211021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l"/>
        <a:defRPr kumimoji="1" kern="1200">
          <a:solidFill>
            <a:srgbClr val="000000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457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82694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062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22041" algn="ctr" rtl="0" fontAlgn="base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844083" algn="ctr" rtl="0" fontAlgn="base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266124" algn="ctr" rtl="0" fontAlgn="base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688165" algn="ctr" rtl="0" fontAlgn="base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16531" indent="-316531" algn="l" rtl="0" fontAlgn="base">
        <a:spcBef>
          <a:spcPct val="20000"/>
        </a:spcBef>
        <a:spcAft>
          <a:spcPct val="0"/>
        </a:spcAft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fontAlgn="base">
        <a:spcBef>
          <a:spcPct val="20000"/>
        </a:spcBef>
        <a:spcAft>
          <a:spcPct val="0"/>
        </a:spcAft>
        <a:buChar char="–"/>
        <a:defRPr kumimoji="1"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rtl="0" fontAlgn="base">
        <a:spcBef>
          <a:spcPct val="20000"/>
        </a:spcBef>
        <a:spcAft>
          <a:spcPct val="0"/>
        </a:spcAft>
        <a:buChar char="•"/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rtl="0" fontAlgn="base">
        <a:spcBef>
          <a:spcPct val="20000"/>
        </a:spcBef>
        <a:spcAft>
          <a:spcPct val="0"/>
        </a:spcAft>
        <a:buChar char="–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rtl="0" fontAlgn="base">
        <a:spcBef>
          <a:spcPct val="20000"/>
        </a:spcBef>
        <a:spcAft>
          <a:spcPct val="0"/>
        </a:spcAft>
        <a:buChar char="»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7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1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1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13.wmf"/><Relationship Id="rId4" Type="http://schemas.openxmlformats.org/officeDocument/2006/relationships/image" Target="../media/image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8.wmf"/><Relationship Id="rId4" Type="http://schemas.openxmlformats.org/officeDocument/2006/relationships/image" Target="../media/image17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.bin"/><Relationship Id="rId2" Type="http://schemas.openxmlformats.org/officeDocument/2006/relationships/tags" Target="../tags/tag3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.bin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jpeg"/><Relationship Id="rId5" Type="http://schemas.openxmlformats.org/officeDocument/2006/relationships/image" Target="../media/image8.wmf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第七章 网络安全基础知识（</a:t>
            </a:r>
            <a:r>
              <a:rPr lang="en-US" altLang="zh-CN" dirty="0"/>
              <a:t>2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0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MD5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068"/>
            <a:ext cx="8370711" cy="2107212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计算步骤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3)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分组</a:t>
            </a:r>
            <a:r>
              <a:rPr lang="zh-CN" altLang="en-US" sz="1600" dirty="0"/>
              <a:t>：把追加和填充后的消息分割为多个 </a:t>
            </a:r>
            <a:r>
              <a:rPr lang="en-US" altLang="zh-CN" sz="1600" dirty="0"/>
              <a:t>512 </a:t>
            </a:r>
            <a:r>
              <a:rPr lang="zh-CN" altLang="en-US" sz="1600" dirty="0"/>
              <a:t>位的数据块，每个 </a:t>
            </a:r>
            <a:r>
              <a:rPr lang="en-US" altLang="zh-CN" sz="1600" dirty="0"/>
              <a:t>512 </a:t>
            </a:r>
            <a:r>
              <a:rPr lang="zh-CN" altLang="en-US" sz="1600" dirty="0"/>
              <a:t>位的数据再分成 </a:t>
            </a:r>
            <a:r>
              <a:rPr lang="en-US" altLang="zh-CN" sz="1600" dirty="0"/>
              <a:t>4 </a:t>
            </a:r>
            <a:r>
              <a:rPr lang="zh-CN" altLang="en-US" sz="1600" dirty="0"/>
              <a:t>个 </a:t>
            </a:r>
            <a:r>
              <a:rPr lang="en-US" altLang="zh-CN" sz="1600" dirty="0"/>
              <a:t>128 </a:t>
            </a:r>
            <a:r>
              <a:rPr lang="zh-CN" altLang="en-US" sz="1600" dirty="0"/>
              <a:t>位的数据块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4)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计算</a:t>
            </a:r>
            <a:r>
              <a:rPr lang="zh-CN" altLang="en-US" sz="1600" dirty="0"/>
              <a:t>：将 </a:t>
            </a:r>
            <a:r>
              <a:rPr lang="en-US" altLang="zh-CN" sz="1600" dirty="0"/>
              <a:t>4 </a:t>
            </a:r>
            <a:r>
              <a:rPr lang="zh-CN" altLang="en-US" sz="1600" dirty="0"/>
              <a:t>个 </a:t>
            </a:r>
            <a:r>
              <a:rPr lang="en-US" altLang="zh-CN" sz="1600" dirty="0"/>
              <a:t>128 </a:t>
            </a:r>
            <a:r>
              <a:rPr lang="zh-CN" altLang="en-US" sz="1600" dirty="0"/>
              <a:t>位的数据块依次送到不同的散列函数进行</a:t>
            </a:r>
            <a:r>
              <a:rPr lang="en-US" altLang="zh-CN" sz="1600" dirty="0"/>
              <a:t>4</a:t>
            </a:r>
            <a:r>
              <a:rPr lang="zh-CN" altLang="en-US" sz="1600" dirty="0"/>
              <a:t>轮计算，每一轮又都按 </a:t>
            </a:r>
            <a:r>
              <a:rPr lang="en-US" altLang="zh-CN" sz="1600" dirty="0"/>
              <a:t>32 </a:t>
            </a:r>
            <a:r>
              <a:rPr lang="zh-CN" altLang="en-US" sz="1600" dirty="0"/>
              <a:t>位的小数据块进行复杂的运算，一直到最后计算出 </a:t>
            </a:r>
            <a:r>
              <a:rPr lang="en-US" altLang="zh-CN" sz="1600" dirty="0"/>
              <a:t>MD5 </a:t>
            </a:r>
            <a:r>
              <a:rPr lang="zh-CN" altLang="en-US" sz="1600" dirty="0"/>
              <a:t>报文摘要代码 </a:t>
            </a:r>
            <a:r>
              <a:rPr lang="en-US" altLang="zh-CN" sz="1600" dirty="0"/>
              <a:t>(128</a:t>
            </a:r>
            <a:r>
              <a:rPr lang="zh-CN" altLang="en-US" sz="1600" dirty="0"/>
              <a:t>位</a:t>
            </a:r>
            <a:r>
              <a:rPr lang="en-US" altLang="zh-CN" sz="1600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58458" y="33406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875009"/>
              </p:ext>
            </p:extLst>
          </p:nvPr>
        </p:nvGraphicFramePr>
        <p:xfrm>
          <a:off x="2258458" y="3340620"/>
          <a:ext cx="4810125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" name="Picture" r:id="rId5" imgW="4524137" imgH="3295650" progId="Word.Picture.8">
                  <p:embed/>
                </p:oleObj>
              </mc:Choice>
              <mc:Fallback>
                <p:oleObj name="Picture" r:id="rId5" imgW="4524137" imgH="3295650" progId="Word.Picture.8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458" y="3340620"/>
                        <a:ext cx="4810125" cy="348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7898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SHA-1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067"/>
            <a:ext cx="8370711" cy="4938547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dirty="0"/>
              <a:t>基本思想</a:t>
            </a:r>
            <a:endParaRPr lang="en-US" altLang="zh-CN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要求输入消息长度小于 </a:t>
            </a:r>
            <a:r>
              <a:rPr lang="en-US" altLang="zh-CN" sz="1800" dirty="0"/>
              <a:t>2</a:t>
            </a:r>
            <a:r>
              <a:rPr lang="en-US" altLang="zh-CN" sz="1800" baseline="30000" dirty="0"/>
              <a:t>64</a:t>
            </a:r>
            <a:r>
              <a:rPr lang="zh-CN" altLang="en-US" sz="1800" dirty="0"/>
              <a:t>位，输出码长为 </a:t>
            </a:r>
            <a:r>
              <a:rPr lang="en-US" altLang="zh-CN" sz="1800" dirty="0"/>
              <a:t>160 </a:t>
            </a:r>
            <a:r>
              <a:rPr lang="zh-CN" altLang="en-US" sz="1800" dirty="0"/>
              <a:t>位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将明文分成若干 </a:t>
            </a:r>
            <a:r>
              <a:rPr lang="en-US" altLang="zh-CN" sz="1800" dirty="0"/>
              <a:t>512 </a:t>
            </a:r>
            <a:r>
              <a:rPr lang="zh-CN" altLang="en-US" sz="1800" dirty="0"/>
              <a:t>位的定长块，每一块与当前的报文摘要值结合，产生报文摘要的下一个中间结果，直到处理完毕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共扫描 </a:t>
            </a:r>
            <a:r>
              <a:rPr lang="en-US" altLang="zh-CN" sz="1800" dirty="0"/>
              <a:t>5 </a:t>
            </a:r>
            <a:r>
              <a:rPr lang="zh-CN" altLang="en-US" sz="1800" dirty="0"/>
              <a:t>遍，效率略低于 </a:t>
            </a:r>
            <a:r>
              <a:rPr lang="en-US" altLang="zh-CN" sz="1800" dirty="0"/>
              <a:t>MD5</a:t>
            </a:r>
            <a:r>
              <a:rPr lang="zh-CN" altLang="en-US" sz="1800" dirty="0"/>
              <a:t>，抗穷举性更高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4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密码散列函数的破解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12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21506" name="Picture 2" descr="http://5b0988e595225.cdn.sohucs.com/images/20171011/64c9015773504ce5b077b5cb8ae52ce6.png">
            <a:extLst>
              <a:ext uri="{FF2B5EF4-FFF2-40B4-BE49-F238E27FC236}">
                <a16:creationId xmlns:a16="http://schemas.microsoft.com/office/drawing/2014/main" id="{C8B55CF2-B592-42E2-A6F0-FA01A4307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62" y="1415517"/>
            <a:ext cx="6650553" cy="224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tp://5b0988e595225.cdn.sohucs.com/images/20171011/9155f0abbf944493b8bb0089f24dfea8.png">
            <a:extLst>
              <a:ext uri="{FF2B5EF4-FFF2-40B4-BE49-F238E27FC236}">
                <a16:creationId xmlns:a16="http://schemas.microsoft.com/office/drawing/2014/main" id="{ED36BCD6-3BAC-4497-8B7E-B40D77D5B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580" y="4441369"/>
            <a:ext cx="6211166" cy="201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970CB65-36A7-4A52-9F97-B8F80C9CA27E}"/>
              </a:ext>
            </a:extLst>
          </p:cNvPr>
          <p:cNvCxnSpPr/>
          <p:nvPr/>
        </p:nvCxnSpPr>
        <p:spPr>
          <a:xfrm>
            <a:off x="0" y="4049486"/>
            <a:ext cx="9036754" cy="0"/>
          </a:xfrm>
          <a:prstGeom prst="line">
            <a:avLst/>
          </a:prstGeom>
          <a:ln w="38100">
            <a:solidFill>
              <a:srgbClr val="9900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箭头: 右 4">
            <a:extLst>
              <a:ext uri="{FF2B5EF4-FFF2-40B4-BE49-F238E27FC236}">
                <a16:creationId xmlns:a16="http://schemas.microsoft.com/office/drawing/2014/main" id="{135456AC-DA5C-4CDC-873A-581CE93505B4}"/>
              </a:ext>
            </a:extLst>
          </p:cNvPr>
          <p:cNvSpPr/>
          <p:nvPr/>
        </p:nvSpPr>
        <p:spPr>
          <a:xfrm>
            <a:off x="4952010" y="4833257"/>
            <a:ext cx="736271" cy="2137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E0C5ED-7364-4539-9D2A-F60E61B8FF86}"/>
              </a:ext>
            </a:extLst>
          </p:cNvPr>
          <p:cNvSpPr txBox="1"/>
          <p:nvPr/>
        </p:nvSpPr>
        <p:spPr>
          <a:xfrm>
            <a:off x="4940135" y="4476999"/>
            <a:ext cx="73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CC"/>
                </a:solidFill>
              </a:rPr>
              <a:t>难</a:t>
            </a:r>
          </a:p>
        </p:txBody>
      </p:sp>
    </p:spTree>
    <p:extLst>
      <p:ext uri="{BB962C8B-B14F-4D97-AF65-F5344CB8AC3E}">
        <p14:creationId xmlns:p14="http://schemas.microsoft.com/office/powerpoint/2010/main" val="172310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消息认证</a:t>
            </a:r>
            <a:r>
              <a:rPr lang="zh-CN" altLang="zh-CN" dirty="0"/>
              <a:t>码</a:t>
            </a:r>
            <a:r>
              <a:rPr lang="en-US" altLang="zh-CN" dirty="0"/>
              <a:t> MAC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067"/>
            <a:ext cx="8370711" cy="4938547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altLang="zh-CN" sz="2000" dirty="0"/>
              <a:t>MD5</a:t>
            </a:r>
            <a:r>
              <a:rPr lang="zh-CN" altLang="en-US" sz="2000" dirty="0"/>
              <a:t>等密码散列函数不能真正实现消息认证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可以防篡改，但不能</a:t>
            </a:r>
            <a:r>
              <a:rPr lang="zh-CN" altLang="en-US" sz="1800"/>
              <a:t>防伪造（</a:t>
            </a:r>
            <a:r>
              <a:rPr lang="zh-CN" altLang="en-US" sz="2400">
                <a:solidFill>
                  <a:srgbClr val="FF0000"/>
                </a:solidFill>
              </a:rPr>
              <a:t>从消息到消息，无用户相关信息</a:t>
            </a:r>
            <a:r>
              <a:rPr lang="zh-CN" altLang="en-US" sz="1800"/>
              <a:t>）</a:t>
            </a:r>
            <a:endParaRPr lang="en-US" altLang="zh-CN" sz="18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例如</a:t>
            </a:r>
            <a:endParaRPr lang="en-US" altLang="zh-CN" sz="18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入侵者创建了一个伪造的消息 </a:t>
            </a:r>
            <a:r>
              <a:rPr lang="en-US" altLang="zh-CN" sz="1600" dirty="0"/>
              <a:t>M</a:t>
            </a:r>
            <a:r>
              <a:rPr lang="zh-CN" altLang="en-US" sz="1600" dirty="0"/>
              <a:t>，同时计算出其散列 </a:t>
            </a:r>
            <a:r>
              <a:rPr lang="en-US" altLang="zh-CN" sz="1600" dirty="0"/>
              <a:t>H(M)</a:t>
            </a:r>
            <a:r>
              <a:rPr lang="zh-CN" altLang="en-US" sz="1600" dirty="0"/>
              <a:t>，并把拼接有散列的扩展消息冒充 </a:t>
            </a:r>
            <a:r>
              <a:rPr lang="en-US" altLang="zh-CN" sz="1600" dirty="0"/>
              <a:t>A </a:t>
            </a:r>
            <a:r>
              <a:rPr lang="zh-CN" altLang="en-US" sz="1600" dirty="0"/>
              <a:t>发送给 </a:t>
            </a:r>
            <a:r>
              <a:rPr lang="en-US" altLang="zh-CN" sz="1600" dirty="0"/>
              <a:t>B</a:t>
            </a:r>
            <a:endParaRPr lang="zh-CN" altLang="en-US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B </a:t>
            </a:r>
            <a:r>
              <a:rPr lang="zh-CN" altLang="en-US" sz="1600" dirty="0"/>
              <a:t>收到扩展的报文 </a:t>
            </a:r>
            <a:r>
              <a:rPr lang="en-US" altLang="zh-CN" sz="1600" dirty="0"/>
              <a:t>(M, H(M)) </a:t>
            </a:r>
            <a:r>
              <a:rPr lang="zh-CN" altLang="en-US" sz="1600" dirty="0"/>
              <a:t>后， 通过散列函数的运算，计算出收到的消息 </a:t>
            </a:r>
            <a:r>
              <a:rPr lang="en-US" altLang="zh-CN" sz="1600" dirty="0"/>
              <a:t>MR </a:t>
            </a:r>
            <a:r>
              <a:rPr lang="zh-CN" altLang="en-US" sz="1600" dirty="0"/>
              <a:t>的散列 </a:t>
            </a:r>
            <a:r>
              <a:rPr lang="en-US" altLang="zh-CN" sz="1600" dirty="0"/>
              <a:t>H(MR)</a:t>
            </a:r>
            <a:endParaRPr lang="zh-CN" altLang="en-US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若 </a:t>
            </a:r>
            <a:r>
              <a:rPr lang="en-US" altLang="zh-CN" sz="1600" dirty="0"/>
              <a:t>H(M) = H(MR)</a:t>
            </a:r>
            <a:r>
              <a:rPr lang="zh-CN" altLang="en-US" sz="1600" dirty="0"/>
              <a:t>，则 </a:t>
            </a:r>
            <a:r>
              <a:rPr lang="en-US" altLang="zh-CN" sz="1600" dirty="0"/>
              <a:t>B </a:t>
            </a:r>
            <a:r>
              <a:rPr lang="zh-CN" altLang="en-US" sz="1600" dirty="0"/>
              <a:t>就会误认为所收到的伪造消息就是 </a:t>
            </a:r>
            <a:r>
              <a:rPr lang="en-US" altLang="zh-CN" sz="1600" dirty="0"/>
              <a:t>A </a:t>
            </a:r>
            <a:r>
              <a:rPr lang="zh-CN" altLang="en-US" sz="1600" dirty="0"/>
              <a:t>发送的</a:t>
            </a:r>
            <a:endParaRPr lang="en-US" altLang="zh-CN" sz="1600" dirty="0"/>
          </a:p>
          <a:p>
            <a:pPr algn="just">
              <a:spcBef>
                <a:spcPts val="1800"/>
              </a:spcBef>
            </a:pPr>
            <a:r>
              <a:rPr lang="zh-CN" altLang="en-US" sz="2000" dirty="0"/>
              <a:t>为解决</a:t>
            </a:r>
            <a:r>
              <a:rPr lang="zh-CN" altLang="en-US" sz="2000"/>
              <a:t>该问题（</a:t>
            </a:r>
            <a:r>
              <a:rPr lang="zh-CN" altLang="en-US" sz="2000" b="1">
                <a:solidFill>
                  <a:srgbClr val="0000CC"/>
                </a:solidFill>
              </a:rPr>
              <a:t>伪造问题</a:t>
            </a:r>
            <a:r>
              <a:rPr lang="zh-CN" altLang="en-US" sz="2000"/>
              <a:t>），</a:t>
            </a:r>
            <a:r>
              <a:rPr lang="zh-CN" altLang="en-US" sz="2000" dirty="0"/>
              <a:t>可采用消息认证码</a:t>
            </a:r>
            <a:r>
              <a:rPr lang="en-US" altLang="zh-CN" sz="2000" dirty="0"/>
              <a:t>MAC (Message Authentication Code)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对散列进行一</a:t>
            </a:r>
            <a:r>
              <a:rPr lang="zh-CN" altLang="en-US" sz="1800"/>
              <a:t>次加密（对称密码）或签名（非对称密码）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09455" y="5702519"/>
            <a:ext cx="1762298" cy="615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57105" y="5721919"/>
            <a:ext cx="2008960" cy="615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25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消息认证</a:t>
            </a:r>
            <a:r>
              <a:rPr lang="zh-CN" altLang="zh-CN" dirty="0"/>
              <a:t>码</a:t>
            </a:r>
            <a:r>
              <a:rPr lang="en-US" altLang="zh-CN" dirty="0"/>
              <a:t> MAC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0927" y="1450536"/>
            <a:ext cx="8376241" cy="2239167"/>
            <a:chOff x="450927" y="1367411"/>
            <a:chExt cx="8376241" cy="2239167"/>
          </a:xfrm>
        </p:grpSpPr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2645077" y="3206468"/>
              <a:ext cx="45448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使用对称密码体制认证消息（防伪造）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50927" y="1367411"/>
              <a:ext cx="8376241" cy="1818542"/>
              <a:chOff x="488504" y="1195611"/>
              <a:chExt cx="9074261" cy="197008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292403" y="1195611"/>
                <a:ext cx="3270362" cy="1970087"/>
                <a:chOff x="5860355" y="1195611"/>
                <a:chExt cx="3270362" cy="1970087"/>
              </a:xfrm>
            </p:grpSpPr>
            <p:sp>
              <p:nvSpPr>
                <p:cNvPr id="30" name="Rectangle 17"/>
                <p:cNvSpPr>
                  <a:spLocks noChangeArrowheads="1"/>
                </p:cNvSpPr>
                <p:nvPr/>
              </p:nvSpPr>
              <p:spPr bwMode="auto">
                <a:xfrm>
                  <a:off x="5860355" y="1195611"/>
                  <a:ext cx="609600" cy="1066800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4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</a:t>
                  </a:r>
                </a:p>
              </p:txBody>
            </p:sp>
            <p:sp>
              <p:nvSpPr>
                <p:cNvPr id="31" name="Rectangle 18" descr="浅色竖线"/>
                <p:cNvSpPr>
                  <a:spLocks noChangeArrowheads="1"/>
                </p:cNvSpPr>
                <p:nvPr/>
              </p:nvSpPr>
              <p:spPr bwMode="auto">
                <a:xfrm>
                  <a:off x="5860355" y="2262411"/>
                  <a:ext cx="609600" cy="381000"/>
                </a:xfrm>
                <a:prstGeom prst="rect">
                  <a:avLst/>
                </a:prstGeom>
                <a:pattFill prst="ltVert">
                  <a:fgClr>
                    <a:srgbClr val="993300"/>
                  </a:fgClr>
                  <a:bgClr>
                    <a:srgbClr val="FFFFFF"/>
                  </a:bgClr>
                </a:patt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Oval 19"/>
                <p:cNvSpPr>
                  <a:spLocks noChangeArrowheads="1"/>
                </p:cNvSpPr>
                <p:nvPr/>
              </p:nvSpPr>
              <p:spPr bwMode="auto">
                <a:xfrm>
                  <a:off x="6938268" y="2730723"/>
                  <a:ext cx="434975" cy="434975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D</a:t>
                  </a:r>
                </a:p>
              </p:txBody>
            </p:sp>
            <p:sp>
              <p:nvSpPr>
                <p:cNvPr id="33" name="Rectangle 20"/>
                <p:cNvSpPr>
                  <a:spLocks noChangeArrowheads="1"/>
                </p:cNvSpPr>
                <p:nvPr/>
              </p:nvSpPr>
              <p:spPr bwMode="auto">
                <a:xfrm>
                  <a:off x="7917755" y="2719611"/>
                  <a:ext cx="609600" cy="381000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MD</a:t>
                  </a:r>
                </a:p>
              </p:txBody>
            </p:sp>
            <p:sp>
              <p:nvSpPr>
                <p:cNvPr id="34" name="Line 21"/>
                <p:cNvSpPr>
                  <a:spLocks noChangeShapeType="1"/>
                </p:cNvSpPr>
                <p:nvPr/>
              </p:nvSpPr>
              <p:spPr bwMode="auto">
                <a:xfrm>
                  <a:off x="7308155" y="2948211"/>
                  <a:ext cx="609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22"/>
                <p:cNvSpPr>
                  <a:spLocks noChangeShapeType="1"/>
                </p:cNvSpPr>
                <p:nvPr/>
              </p:nvSpPr>
              <p:spPr bwMode="auto">
                <a:xfrm>
                  <a:off x="6317555" y="2948211"/>
                  <a:ext cx="6858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6317555" y="2643411"/>
                  <a:ext cx="0" cy="3048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7" name="Rectangle 24"/>
                <p:cNvSpPr>
                  <a:spLocks noChangeArrowheads="1"/>
                </p:cNvSpPr>
                <p:nvPr/>
              </p:nvSpPr>
              <p:spPr bwMode="auto">
                <a:xfrm>
                  <a:off x="7917755" y="1500411"/>
                  <a:ext cx="609600" cy="381000"/>
                </a:xfrm>
                <a:prstGeom prst="rect">
                  <a:avLst/>
                </a:prstGeom>
                <a:solidFill>
                  <a:srgbClr val="0099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000" b="1" kern="0" dirty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MD</a:t>
                  </a:r>
                </a:p>
              </p:txBody>
            </p:sp>
            <p:sp>
              <p:nvSpPr>
                <p:cNvPr id="3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7079554" y="1282923"/>
                  <a:ext cx="375451" cy="4334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39" name="AutoShape 26"/>
                <p:cNvSpPr>
                  <a:spLocks/>
                </p:cNvSpPr>
                <p:nvPr/>
              </p:nvSpPr>
              <p:spPr bwMode="auto">
                <a:xfrm>
                  <a:off x="6546155" y="1195611"/>
                  <a:ext cx="304800" cy="1066800"/>
                </a:xfrm>
                <a:prstGeom prst="rightBrace">
                  <a:avLst>
                    <a:gd name="adj1" fmla="val 29167"/>
                    <a:gd name="adj2" fmla="val 50000"/>
                  </a:avLst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0" name="Line 27"/>
                <p:cNvSpPr>
                  <a:spLocks noChangeShapeType="1"/>
                </p:cNvSpPr>
                <p:nvPr/>
              </p:nvSpPr>
              <p:spPr bwMode="auto">
                <a:xfrm>
                  <a:off x="7003355" y="1729011"/>
                  <a:ext cx="6858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1" name="AutoShape 28"/>
                <p:cNvSpPr>
                  <a:spLocks noChangeArrowheads="1"/>
                </p:cNvSpPr>
                <p:nvPr/>
              </p:nvSpPr>
              <p:spPr bwMode="auto">
                <a:xfrm>
                  <a:off x="8146355" y="1957611"/>
                  <a:ext cx="228600" cy="685800"/>
                </a:xfrm>
                <a:prstGeom prst="upDownArrow">
                  <a:avLst>
                    <a:gd name="adj1" fmla="val 50000"/>
                    <a:gd name="adj2" fmla="val 60000"/>
                  </a:avLst>
                </a:prstGeom>
                <a:solidFill>
                  <a:srgbClr val="FF66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374954" y="1995711"/>
                  <a:ext cx="755763" cy="4334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zh-CN" altLang="en-US" sz="2000" b="1" kern="0" dirty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比较</a:t>
                  </a:r>
                </a:p>
              </p:txBody>
            </p:sp>
            <p:sp>
              <p:nvSpPr>
                <p:cNvPr id="4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7003355" y="1984598"/>
                  <a:ext cx="352874" cy="4334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44" name="Line 33"/>
                <p:cNvSpPr>
                  <a:spLocks noChangeShapeType="1"/>
                </p:cNvSpPr>
                <p:nvPr/>
              </p:nvSpPr>
              <p:spPr bwMode="auto">
                <a:xfrm>
                  <a:off x="7155755" y="2414811"/>
                  <a:ext cx="0" cy="3048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641155" y="1455167"/>
                <a:ext cx="1319957" cy="760412"/>
                <a:chOff x="4641155" y="1455167"/>
                <a:chExt cx="1319957" cy="760412"/>
              </a:xfrm>
            </p:grpSpPr>
            <p:sp>
              <p:nvSpPr>
                <p:cNvPr id="28" name="右箭头 27"/>
                <p:cNvSpPr/>
                <p:nvPr/>
              </p:nvSpPr>
              <p:spPr bwMode="auto">
                <a:xfrm>
                  <a:off x="4641155" y="1744885"/>
                  <a:ext cx="1319957" cy="470694"/>
                </a:xfrm>
                <a:prstGeom prst="rightArrow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84406" tIns="42203" rIns="84406" bIns="42203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9" name="TextBox 4"/>
                <p:cNvSpPr txBox="1"/>
                <p:nvPr/>
              </p:nvSpPr>
              <p:spPr>
                <a:xfrm>
                  <a:off x="4808984" y="1455167"/>
                  <a:ext cx="755762" cy="4334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发送</a:t>
                  </a: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488504" y="1195611"/>
                <a:ext cx="3708400" cy="1970087"/>
                <a:chOff x="488504" y="1195611"/>
                <a:chExt cx="3708400" cy="1970087"/>
              </a:xfrm>
            </p:grpSpPr>
            <p:sp>
              <p:nvSpPr>
                <p:cNvPr id="13" name="Rectangle 5"/>
                <p:cNvSpPr>
                  <a:spLocks noChangeArrowheads="1"/>
                </p:cNvSpPr>
                <p:nvPr/>
              </p:nvSpPr>
              <p:spPr bwMode="auto">
                <a:xfrm>
                  <a:off x="539304" y="1195611"/>
                  <a:ext cx="609600" cy="1066800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4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</a:t>
                  </a:r>
                </a:p>
              </p:txBody>
            </p:sp>
            <p:sp>
              <p:nvSpPr>
                <p:cNvPr id="14" name="Rectangle 6"/>
                <p:cNvSpPr>
                  <a:spLocks noChangeArrowheads="1"/>
                </p:cNvSpPr>
                <p:nvPr/>
              </p:nvSpPr>
              <p:spPr bwMode="auto">
                <a:xfrm>
                  <a:off x="539304" y="2719611"/>
                  <a:ext cx="609600" cy="381000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000" b="1" kern="0" dirty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MD</a:t>
                  </a:r>
                </a:p>
              </p:txBody>
            </p:sp>
            <p:sp>
              <p:nvSpPr>
                <p:cNvPr id="15" name="Oval 7"/>
                <p:cNvSpPr>
                  <a:spLocks noChangeArrowheads="1"/>
                </p:cNvSpPr>
                <p:nvPr/>
              </p:nvSpPr>
              <p:spPr bwMode="auto">
                <a:xfrm>
                  <a:off x="1693417" y="2730723"/>
                  <a:ext cx="434975" cy="434975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E</a:t>
                  </a:r>
                </a:p>
              </p:txBody>
            </p:sp>
            <p:sp>
              <p:nvSpPr>
                <p:cNvPr id="16" name="Line 8"/>
                <p:cNvSpPr>
                  <a:spLocks noChangeShapeType="1"/>
                </p:cNvSpPr>
                <p:nvPr/>
              </p:nvSpPr>
              <p:spPr bwMode="auto">
                <a:xfrm>
                  <a:off x="844104" y="2262411"/>
                  <a:ext cx="0" cy="4572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88504" y="2273523"/>
                  <a:ext cx="375451" cy="4334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18" name="Line 10"/>
                <p:cNvSpPr>
                  <a:spLocks noChangeShapeType="1"/>
                </p:cNvSpPr>
                <p:nvPr/>
              </p:nvSpPr>
              <p:spPr bwMode="auto">
                <a:xfrm>
                  <a:off x="1148904" y="2948211"/>
                  <a:ext cx="609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" name="Line 11"/>
                <p:cNvSpPr>
                  <a:spLocks noChangeShapeType="1"/>
                </p:cNvSpPr>
                <p:nvPr/>
              </p:nvSpPr>
              <p:spPr bwMode="auto">
                <a:xfrm>
                  <a:off x="2063304" y="2948211"/>
                  <a:ext cx="609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" name="Rectangle 12" descr="浅色竖线"/>
                <p:cNvSpPr>
                  <a:spLocks noChangeArrowheads="1"/>
                </p:cNvSpPr>
                <p:nvPr/>
              </p:nvSpPr>
              <p:spPr bwMode="auto">
                <a:xfrm>
                  <a:off x="2672904" y="2719611"/>
                  <a:ext cx="533400" cy="381000"/>
                </a:xfrm>
                <a:prstGeom prst="rect">
                  <a:avLst/>
                </a:prstGeom>
                <a:pattFill prst="ltVert">
                  <a:fgClr>
                    <a:srgbClr val="993300"/>
                  </a:fgClr>
                  <a:bgClr>
                    <a:srgbClr val="FFFFFF"/>
                  </a:bgClr>
                </a:patt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" name="Rectangle 13"/>
                <p:cNvSpPr>
                  <a:spLocks noChangeArrowheads="1"/>
                </p:cNvSpPr>
                <p:nvPr/>
              </p:nvSpPr>
              <p:spPr bwMode="auto">
                <a:xfrm>
                  <a:off x="3587304" y="1195611"/>
                  <a:ext cx="609600" cy="1066800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4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</a:t>
                  </a:r>
                </a:p>
              </p:txBody>
            </p:sp>
            <p:sp>
              <p:nvSpPr>
                <p:cNvPr id="22" name="Rectangle 14" descr="浅色竖线"/>
                <p:cNvSpPr>
                  <a:spLocks noChangeArrowheads="1"/>
                </p:cNvSpPr>
                <p:nvPr/>
              </p:nvSpPr>
              <p:spPr bwMode="auto">
                <a:xfrm>
                  <a:off x="3587304" y="2262411"/>
                  <a:ext cx="609600" cy="381000"/>
                </a:xfrm>
                <a:prstGeom prst="rect">
                  <a:avLst/>
                </a:prstGeom>
                <a:pattFill prst="ltVert">
                  <a:fgClr>
                    <a:srgbClr val="993300"/>
                  </a:fgClr>
                  <a:bgClr>
                    <a:srgbClr val="FFFFFF"/>
                  </a:bgClr>
                </a:patt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" name="Line 15"/>
                <p:cNvSpPr>
                  <a:spLocks noChangeShapeType="1"/>
                </p:cNvSpPr>
                <p:nvPr/>
              </p:nvSpPr>
              <p:spPr bwMode="auto">
                <a:xfrm>
                  <a:off x="3206304" y="2948211"/>
                  <a:ext cx="6858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892104" y="2643411"/>
                  <a:ext cx="0" cy="3048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758505" y="1984598"/>
                  <a:ext cx="352874" cy="4334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26" name="Line 31"/>
                <p:cNvSpPr>
                  <a:spLocks noChangeShapeType="1"/>
                </p:cNvSpPr>
                <p:nvPr/>
              </p:nvSpPr>
              <p:spPr bwMode="auto">
                <a:xfrm>
                  <a:off x="1910904" y="2414811"/>
                  <a:ext cx="0" cy="3048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7" name="TextBox 69"/>
                <p:cNvSpPr txBox="1"/>
                <p:nvPr/>
              </p:nvSpPr>
              <p:spPr>
                <a:xfrm>
                  <a:off x="2539591" y="2380818"/>
                  <a:ext cx="711098" cy="4077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MAC</a:t>
                  </a:r>
                  <a:endParaRPr lang="zh-CN" altLang="en-US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</p:grpSp>
      <p:sp>
        <p:nvSpPr>
          <p:cNvPr id="85" name="内容占位符 2"/>
          <p:cNvSpPr>
            <a:spLocks noGrp="1"/>
          </p:cNvSpPr>
          <p:nvPr>
            <p:ph idx="1"/>
          </p:nvPr>
        </p:nvSpPr>
        <p:spPr>
          <a:xfrm>
            <a:off x="413656" y="4018948"/>
            <a:ext cx="8370711" cy="1794023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dirty="0"/>
              <a:t>采用对称密码体制，实现消息认证</a:t>
            </a:r>
            <a:endParaRPr lang="en-US" altLang="zh-CN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能够防伪造</a:t>
            </a:r>
            <a:endParaRPr lang="en-US" altLang="zh-CN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不能防抵赖</a:t>
            </a:r>
            <a:endParaRPr lang="en-US" altLang="zh-CN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397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消息认证</a:t>
            </a:r>
            <a:r>
              <a:rPr lang="zh-CN" altLang="zh-CN" dirty="0"/>
              <a:t>码</a:t>
            </a:r>
            <a:r>
              <a:rPr lang="en-US" altLang="zh-CN" dirty="0"/>
              <a:t> MAC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15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50927" y="1479962"/>
            <a:ext cx="8435018" cy="2310834"/>
            <a:chOff x="450927" y="4027220"/>
            <a:chExt cx="8435018" cy="2310834"/>
          </a:xfrm>
        </p:grpSpPr>
        <p:sp>
          <p:nvSpPr>
            <p:cNvPr id="46" name="Text Box 34"/>
            <p:cNvSpPr txBox="1">
              <a:spLocks noChangeArrowheads="1"/>
            </p:cNvSpPr>
            <p:nvPr/>
          </p:nvSpPr>
          <p:spPr bwMode="auto">
            <a:xfrm>
              <a:off x="2103164" y="5937944"/>
              <a:ext cx="582723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使用非对称密码体制认证消息（防伪造，防抵赖）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450927" y="4027220"/>
              <a:ext cx="8435018" cy="1903398"/>
              <a:chOff x="488504" y="4077072"/>
              <a:chExt cx="9137936" cy="2062014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6321152" y="4154711"/>
                <a:ext cx="3305288" cy="1984375"/>
                <a:chOff x="6321152" y="4154711"/>
                <a:chExt cx="3305288" cy="1984375"/>
              </a:xfrm>
            </p:grpSpPr>
            <p:sp>
              <p:nvSpPr>
                <p:cNvPr id="68" name="Rectangle 49"/>
                <p:cNvSpPr>
                  <a:spLocks noChangeArrowheads="1"/>
                </p:cNvSpPr>
                <p:nvPr/>
              </p:nvSpPr>
              <p:spPr bwMode="auto">
                <a:xfrm>
                  <a:off x="6321152" y="4154711"/>
                  <a:ext cx="609600" cy="1066800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4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</a:t>
                  </a:r>
                </a:p>
              </p:txBody>
            </p:sp>
            <p:sp>
              <p:nvSpPr>
                <p:cNvPr id="69" name="Rectangle 50" descr="浅色竖线"/>
                <p:cNvSpPr>
                  <a:spLocks noChangeArrowheads="1"/>
                </p:cNvSpPr>
                <p:nvPr/>
              </p:nvSpPr>
              <p:spPr bwMode="auto">
                <a:xfrm>
                  <a:off x="6321152" y="5221511"/>
                  <a:ext cx="609600" cy="381000"/>
                </a:xfrm>
                <a:prstGeom prst="rect">
                  <a:avLst/>
                </a:prstGeom>
                <a:pattFill prst="ltVert">
                  <a:fgClr>
                    <a:srgbClr val="993300"/>
                  </a:fgClr>
                  <a:bgClr>
                    <a:srgbClr val="FFFFFF"/>
                  </a:bgClr>
                </a:patt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Oval 51"/>
                <p:cNvSpPr>
                  <a:spLocks noChangeArrowheads="1"/>
                </p:cNvSpPr>
                <p:nvPr/>
              </p:nvSpPr>
              <p:spPr bwMode="auto">
                <a:xfrm>
                  <a:off x="7384777" y="5675536"/>
                  <a:ext cx="463550" cy="463550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D</a:t>
                  </a:r>
                </a:p>
              </p:txBody>
            </p:sp>
            <p:sp>
              <p:nvSpPr>
                <p:cNvPr id="71" name="Rectangle 52"/>
                <p:cNvSpPr>
                  <a:spLocks noChangeArrowheads="1"/>
                </p:cNvSpPr>
                <p:nvPr/>
              </p:nvSpPr>
              <p:spPr bwMode="auto">
                <a:xfrm>
                  <a:off x="8378552" y="5678711"/>
                  <a:ext cx="609600" cy="381000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000" b="1" kern="0" dirty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MD</a:t>
                  </a:r>
                </a:p>
              </p:txBody>
            </p:sp>
            <p:sp>
              <p:nvSpPr>
                <p:cNvPr id="72" name="Line 53"/>
                <p:cNvSpPr>
                  <a:spLocks noChangeShapeType="1"/>
                </p:cNvSpPr>
                <p:nvPr/>
              </p:nvSpPr>
              <p:spPr bwMode="auto">
                <a:xfrm>
                  <a:off x="7768952" y="5907311"/>
                  <a:ext cx="609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4"/>
                <p:cNvSpPr>
                  <a:spLocks noChangeShapeType="1"/>
                </p:cNvSpPr>
                <p:nvPr/>
              </p:nvSpPr>
              <p:spPr bwMode="auto">
                <a:xfrm>
                  <a:off x="6778352" y="5907311"/>
                  <a:ext cx="6858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6778352" y="5602511"/>
                  <a:ext cx="0" cy="3048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Rectangle 56"/>
                <p:cNvSpPr>
                  <a:spLocks noChangeArrowheads="1"/>
                </p:cNvSpPr>
                <p:nvPr/>
              </p:nvSpPr>
              <p:spPr bwMode="auto">
                <a:xfrm>
                  <a:off x="8378552" y="4459511"/>
                  <a:ext cx="609600" cy="381000"/>
                </a:xfrm>
                <a:prstGeom prst="rect">
                  <a:avLst/>
                </a:prstGeom>
                <a:solidFill>
                  <a:srgbClr val="0099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000" b="1" kern="0" dirty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MD</a:t>
                  </a:r>
                  <a:endParaRPr kumimoji="1" lang="zh-CN" altLang="en-US" sz="2000" b="1" kern="0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7540352" y="4242024"/>
                  <a:ext cx="375451" cy="4334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77" name="AutoShape 58"/>
                <p:cNvSpPr>
                  <a:spLocks/>
                </p:cNvSpPr>
                <p:nvPr/>
              </p:nvSpPr>
              <p:spPr bwMode="auto">
                <a:xfrm>
                  <a:off x="7006952" y="4154711"/>
                  <a:ext cx="304800" cy="1066800"/>
                </a:xfrm>
                <a:prstGeom prst="rightBrace">
                  <a:avLst>
                    <a:gd name="adj1" fmla="val 29167"/>
                    <a:gd name="adj2" fmla="val 50000"/>
                  </a:avLst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9"/>
                <p:cNvSpPr>
                  <a:spLocks noChangeShapeType="1"/>
                </p:cNvSpPr>
                <p:nvPr/>
              </p:nvSpPr>
              <p:spPr bwMode="auto">
                <a:xfrm>
                  <a:off x="7464152" y="4688111"/>
                  <a:ext cx="6858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AutoShape 60"/>
                <p:cNvSpPr>
                  <a:spLocks noChangeArrowheads="1"/>
                </p:cNvSpPr>
                <p:nvPr/>
              </p:nvSpPr>
              <p:spPr bwMode="auto">
                <a:xfrm>
                  <a:off x="8607152" y="4916711"/>
                  <a:ext cx="228600" cy="685800"/>
                </a:xfrm>
                <a:prstGeom prst="upDownArrow">
                  <a:avLst>
                    <a:gd name="adj1" fmla="val 50000"/>
                    <a:gd name="adj2" fmla="val 60000"/>
                  </a:avLst>
                </a:prstGeom>
                <a:solidFill>
                  <a:srgbClr val="FF66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7464152" y="4956399"/>
                  <a:ext cx="451861" cy="4334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  <a:r>
                    <a:rPr kumimoji="1" lang="en-US" altLang="zh-CN" sz="2000" b="1" kern="0" baseline="-2500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</p:txBody>
            </p:sp>
            <p:sp>
              <p:nvSpPr>
                <p:cNvPr id="81" name="Line 64"/>
                <p:cNvSpPr>
                  <a:spLocks noChangeShapeType="1"/>
                </p:cNvSpPr>
                <p:nvPr/>
              </p:nvSpPr>
              <p:spPr bwMode="auto">
                <a:xfrm>
                  <a:off x="7616552" y="5386611"/>
                  <a:ext cx="0" cy="3048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Rectangle 65"/>
                <p:cNvSpPr>
                  <a:spLocks noChangeArrowheads="1"/>
                </p:cNvSpPr>
                <p:nvPr/>
              </p:nvSpPr>
              <p:spPr bwMode="auto">
                <a:xfrm>
                  <a:off x="8870677" y="4964336"/>
                  <a:ext cx="755763" cy="4334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kumimoji="1" lang="zh-CN" altLang="en-US" sz="2000" b="1" kern="0" dirty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比较</a:t>
                  </a: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488504" y="4077072"/>
                <a:ext cx="3708400" cy="1984375"/>
                <a:chOff x="488504" y="4077072"/>
                <a:chExt cx="3708400" cy="1984375"/>
              </a:xfrm>
            </p:grpSpPr>
            <p:sp>
              <p:nvSpPr>
                <p:cNvPr id="53" name="Rectangle 37"/>
                <p:cNvSpPr>
                  <a:spLocks noChangeArrowheads="1"/>
                </p:cNvSpPr>
                <p:nvPr/>
              </p:nvSpPr>
              <p:spPr bwMode="auto">
                <a:xfrm>
                  <a:off x="539304" y="4077072"/>
                  <a:ext cx="609600" cy="1066800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4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</a:t>
                  </a:r>
                </a:p>
              </p:txBody>
            </p:sp>
            <p:sp>
              <p:nvSpPr>
                <p:cNvPr id="54" name="Rectangle 38"/>
                <p:cNvSpPr>
                  <a:spLocks noChangeArrowheads="1"/>
                </p:cNvSpPr>
                <p:nvPr/>
              </p:nvSpPr>
              <p:spPr bwMode="auto">
                <a:xfrm>
                  <a:off x="539304" y="5601072"/>
                  <a:ext cx="609600" cy="381000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000" b="1" kern="0" dirty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MD</a:t>
                  </a:r>
                </a:p>
              </p:txBody>
            </p:sp>
            <p:sp>
              <p:nvSpPr>
                <p:cNvPr id="55" name="Oval 39"/>
                <p:cNvSpPr>
                  <a:spLocks noChangeArrowheads="1"/>
                </p:cNvSpPr>
                <p:nvPr/>
              </p:nvSpPr>
              <p:spPr bwMode="auto">
                <a:xfrm>
                  <a:off x="1679129" y="5597897"/>
                  <a:ext cx="463550" cy="463550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E</a:t>
                  </a:r>
                </a:p>
              </p:txBody>
            </p:sp>
            <p:sp>
              <p:nvSpPr>
                <p:cNvPr id="56" name="Line 40"/>
                <p:cNvSpPr>
                  <a:spLocks noChangeShapeType="1"/>
                </p:cNvSpPr>
                <p:nvPr/>
              </p:nvSpPr>
              <p:spPr bwMode="auto">
                <a:xfrm>
                  <a:off x="844104" y="5143872"/>
                  <a:ext cx="0" cy="4572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88504" y="5154985"/>
                  <a:ext cx="375451" cy="4334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58" name="Line 42"/>
                <p:cNvSpPr>
                  <a:spLocks noChangeShapeType="1"/>
                </p:cNvSpPr>
                <p:nvPr/>
              </p:nvSpPr>
              <p:spPr bwMode="auto">
                <a:xfrm>
                  <a:off x="1148904" y="5829672"/>
                  <a:ext cx="609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43"/>
                <p:cNvSpPr>
                  <a:spLocks noChangeShapeType="1"/>
                </p:cNvSpPr>
                <p:nvPr/>
              </p:nvSpPr>
              <p:spPr bwMode="auto">
                <a:xfrm>
                  <a:off x="2063304" y="5829672"/>
                  <a:ext cx="609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Rectangle 44" descr="浅色竖线"/>
                <p:cNvSpPr>
                  <a:spLocks noChangeArrowheads="1"/>
                </p:cNvSpPr>
                <p:nvPr/>
              </p:nvSpPr>
              <p:spPr bwMode="auto">
                <a:xfrm>
                  <a:off x="2672904" y="5601072"/>
                  <a:ext cx="533400" cy="381000"/>
                </a:xfrm>
                <a:prstGeom prst="rect">
                  <a:avLst/>
                </a:prstGeom>
                <a:pattFill prst="ltVert">
                  <a:fgClr>
                    <a:srgbClr val="993300"/>
                  </a:fgClr>
                  <a:bgClr>
                    <a:srgbClr val="FFFFFF"/>
                  </a:bgClr>
                </a:patt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Rectangle 45"/>
                <p:cNvSpPr>
                  <a:spLocks noChangeArrowheads="1"/>
                </p:cNvSpPr>
                <p:nvPr/>
              </p:nvSpPr>
              <p:spPr bwMode="auto">
                <a:xfrm>
                  <a:off x="3587304" y="4077072"/>
                  <a:ext cx="609600" cy="1066800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kumimoji="1" lang="en-US" altLang="zh-CN" sz="24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</a:t>
                  </a:r>
                </a:p>
              </p:txBody>
            </p:sp>
            <p:sp>
              <p:nvSpPr>
                <p:cNvPr id="62" name="Rectangle 46" descr="浅色竖线"/>
                <p:cNvSpPr>
                  <a:spLocks noChangeArrowheads="1"/>
                </p:cNvSpPr>
                <p:nvPr/>
              </p:nvSpPr>
              <p:spPr bwMode="auto">
                <a:xfrm>
                  <a:off x="3587304" y="5143872"/>
                  <a:ext cx="609600" cy="381000"/>
                </a:xfrm>
                <a:prstGeom prst="rect">
                  <a:avLst/>
                </a:prstGeom>
                <a:pattFill prst="ltVert">
                  <a:fgClr>
                    <a:srgbClr val="993300"/>
                  </a:fgClr>
                  <a:bgClr>
                    <a:srgbClr val="FFFFFF"/>
                  </a:bgClr>
                </a:patt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7"/>
                <p:cNvSpPr>
                  <a:spLocks noChangeShapeType="1"/>
                </p:cNvSpPr>
                <p:nvPr/>
              </p:nvSpPr>
              <p:spPr bwMode="auto">
                <a:xfrm>
                  <a:off x="3206304" y="5829672"/>
                  <a:ext cx="6858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892104" y="5524872"/>
                  <a:ext cx="0" cy="3048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758504" y="4878760"/>
                  <a:ext cx="439703" cy="4334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000" b="1" kern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  <a:r>
                    <a:rPr kumimoji="1" lang="en-US" altLang="zh-CN" sz="2000" b="1" kern="0" baseline="-2500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</p:txBody>
            </p:sp>
            <p:sp>
              <p:nvSpPr>
                <p:cNvPr id="66" name="Line 62"/>
                <p:cNvSpPr>
                  <a:spLocks noChangeShapeType="1"/>
                </p:cNvSpPr>
                <p:nvPr/>
              </p:nvSpPr>
              <p:spPr bwMode="auto">
                <a:xfrm>
                  <a:off x="1910904" y="5308972"/>
                  <a:ext cx="0" cy="3048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600" b="1" kern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TextBox 72"/>
                <p:cNvSpPr txBox="1"/>
                <p:nvPr/>
              </p:nvSpPr>
              <p:spPr>
                <a:xfrm>
                  <a:off x="2539591" y="5208492"/>
                  <a:ext cx="711098" cy="4077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MAC</a:t>
                  </a:r>
                  <a:endParaRPr lang="zh-CN" altLang="en-US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41155" y="4394573"/>
                <a:ext cx="1319957" cy="760412"/>
                <a:chOff x="4641155" y="1455167"/>
                <a:chExt cx="1319957" cy="760412"/>
              </a:xfrm>
            </p:grpSpPr>
            <p:sp>
              <p:nvSpPr>
                <p:cNvPr id="51" name="右箭头 50"/>
                <p:cNvSpPr/>
                <p:nvPr/>
              </p:nvSpPr>
              <p:spPr bwMode="auto">
                <a:xfrm>
                  <a:off x="4641155" y="1744885"/>
                  <a:ext cx="1319957" cy="470694"/>
                </a:xfrm>
                <a:prstGeom prst="rightArrow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84406" tIns="42203" rIns="84406" bIns="42203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TextBox 78"/>
                <p:cNvSpPr txBox="1"/>
                <p:nvPr/>
              </p:nvSpPr>
              <p:spPr>
                <a:xfrm>
                  <a:off x="4808984" y="1455167"/>
                  <a:ext cx="755762" cy="4334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发送</a:t>
                  </a:r>
                </a:p>
              </p:txBody>
            </p:sp>
          </p:grpSp>
        </p:grpSp>
      </p:grpSp>
      <p:sp>
        <p:nvSpPr>
          <p:cNvPr id="3" name="矩形 2"/>
          <p:cNvSpPr/>
          <p:nvPr/>
        </p:nvSpPr>
        <p:spPr>
          <a:xfrm>
            <a:off x="1406233" y="2142506"/>
            <a:ext cx="694482" cy="474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SK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83" name="圆角矩形标注 82"/>
          <p:cNvSpPr/>
          <p:nvPr/>
        </p:nvSpPr>
        <p:spPr>
          <a:xfrm>
            <a:off x="127918" y="3869789"/>
            <a:ext cx="5663495" cy="1399253"/>
          </a:xfrm>
          <a:prstGeom prst="wedgeRoundRectCallout">
            <a:avLst>
              <a:gd name="adj1" fmla="val -38254"/>
              <a:gd name="adj2" fmla="val -94486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不需要对整个消息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进行加密，仅对其散列值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MD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进行加密</a:t>
            </a:r>
          </a:p>
          <a:p>
            <a:pPr marL="64575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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MD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的长度通常都远小于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的长度，因此这种加密不会消耗很多计算资源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664048" y="2334087"/>
            <a:ext cx="694482" cy="386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PK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85" name="内容占位符 2"/>
          <p:cNvSpPr>
            <a:spLocks noGrp="1"/>
          </p:cNvSpPr>
          <p:nvPr>
            <p:ph idx="1"/>
          </p:nvPr>
        </p:nvSpPr>
        <p:spPr>
          <a:xfrm>
            <a:off x="413656" y="5466750"/>
            <a:ext cx="8370711" cy="1162647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1800" dirty="0"/>
              <a:t>采用非对称密码体制，实现消息认证</a:t>
            </a:r>
            <a:endParaRPr lang="en-US" altLang="zh-CN" sz="18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能够防伪造</a:t>
            </a: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能够防抵赖</a:t>
            </a:r>
            <a:endParaRPr lang="en-US" altLang="zh-CN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333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42" name="Rectangle 2"/>
          <p:cNvSpPr>
            <a:spLocks noChangeArrowheads="1"/>
          </p:cNvSpPr>
          <p:nvPr/>
        </p:nvSpPr>
        <p:spPr bwMode="auto">
          <a:xfrm>
            <a:off x="2391508" y="2233246"/>
            <a:ext cx="1125415" cy="49236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46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消息摘要</a:t>
            </a:r>
            <a:endParaRPr kumimoji="1" lang="zh-CN" altLang="en-US" sz="2215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43" name="Rectangle 3"/>
          <p:cNvSpPr>
            <a:spLocks noChangeArrowheads="1"/>
          </p:cNvSpPr>
          <p:nvPr/>
        </p:nvSpPr>
        <p:spPr bwMode="auto">
          <a:xfrm>
            <a:off x="914400" y="3499338"/>
            <a:ext cx="2391508" cy="56270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15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对原文的数字签名</a:t>
            </a:r>
            <a:endParaRPr kumimoji="1" lang="en-US" altLang="zh-CN" sz="2215" dirty="0">
              <a:solidFill>
                <a:srgbClr val="0000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15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（</a:t>
            </a:r>
            <a:r>
              <a:rPr kumimoji="1" lang="en-US" altLang="zh-CN" sz="2215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MAC</a:t>
            </a:r>
            <a:r>
              <a:rPr kumimoji="1" lang="zh-CN" altLang="en-US" sz="2215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）</a:t>
            </a:r>
            <a:endParaRPr kumimoji="1" lang="zh-CN" altLang="en-US" sz="2215" dirty="0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44" name="Line 4"/>
          <p:cNvSpPr>
            <a:spLocks noChangeShapeType="1"/>
          </p:cNvSpPr>
          <p:nvPr/>
        </p:nvSpPr>
        <p:spPr bwMode="auto">
          <a:xfrm>
            <a:off x="2954215" y="967154"/>
            <a:ext cx="0" cy="12660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45" name="Line 5"/>
          <p:cNvSpPr>
            <a:spLocks noChangeShapeType="1"/>
          </p:cNvSpPr>
          <p:nvPr/>
        </p:nvSpPr>
        <p:spPr bwMode="auto">
          <a:xfrm flipH="1">
            <a:off x="2180492" y="2725615"/>
            <a:ext cx="703385" cy="7737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46" name="Line 6"/>
          <p:cNvSpPr>
            <a:spLocks noChangeShapeType="1"/>
          </p:cNvSpPr>
          <p:nvPr/>
        </p:nvSpPr>
        <p:spPr bwMode="auto">
          <a:xfrm>
            <a:off x="2180492" y="4062046"/>
            <a:ext cx="0" cy="5627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47" name="Line 7"/>
          <p:cNvSpPr>
            <a:spLocks noChangeShapeType="1"/>
          </p:cNvSpPr>
          <p:nvPr/>
        </p:nvSpPr>
        <p:spPr bwMode="auto">
          <a:xfrm>
            <a:off x="2180493" y="4624754"/>
            <a:ext cx="3727938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48" name="Rectangle 8"/>
          <p:cNvSpPr>
            <a:spLocks noChangeArrowheads="1"/>
          </p:cNvSpPr>
          <p:nvPr/>
        </p:nvSpPr>
        <p:spPr bwMode="auto">
          <a:xfrm>
            <a:off x="5556739" y="3569677"/>
            <a:ext cx="2180492" cy="6330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15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从数字签名解开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15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的消息摘要</a:t>
            </a:r>
          </a:p>
        </p:txBody>
      </p:sp>
      <p:sp>
        <p:nvSpPr>
          <p:cNvPr id="2467849" name="Line 9"/>
          <p:cNvSpPr>
            <a:spLocks noChangeShapeType="1"/>
          </p:cNvSpPr>
          <p:nvPr/>
        </p:nvSpPr>
        <p:spPr bwMode="auto">
          <a:xfrm flipH="1" flipV="1">
            <a:off x="6682154" y="4202723"/>
            <a:ext cx="703385" cy="4220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50" name="Rectangle 10"/>
          <p:cNvSpPr>
            <a:spLocks noChangeArrowheads="1"/>
          </p:cNvSpPr>
          <p:nvPr/>
        </p:nvSpPr>
        <p:spPr bwMode="auto">
          <a:xfrm>
            <a:off x="6119446" y="2233246"/>
            <a:ext cx="1125415" cy="492369"/>
          </a:xfrm>
          <a:prstGeom prst="rect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46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消息摘要</a:t>
            </a:r>
            <a:endParaRPr kumimoji="1" lang="zh-CN" altLang="en-US" sz="2215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51" name="Text Box 11"/>
          <p:cNvSpPr txBox="1">
            <a:spLocks noChangeArrowheads="1"/>
          </p:cNvSpPr>
          <p:nvPr/>
        </p:nvSpPr>
        <p:spPr bwMode="auto">
          <a:xfrm>
            <a:off x="914400" y="1037493"/>
            <a:ext cx="1406769" cy="433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15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散列算法</a:t>
            </a:r>
          </a:p>
        </p:txBody>
      </p:sp>
      <p:sp>
        <p:nvSpPr>
          <p:cNvPr id="2467852" name="Text Box 12"/>
          <p:cNvSpPr txBox="1">
            <a:spLocks noChangeArrowheads="1"/>
          </p:cNvSpPr>
          <p:nvPr/>
        </p:nvSpPr>
        <p:spPr bwMode="auto">
          <a:xfrm>
            <a:off x="351692" y="1811216"/>
            <a:ext cx="1709864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15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发送者私钥</a:t>
            </a:r>
          </a:p>
        </p:txBody>
      </p:sp>
      <p:sp>
        <p:nvSpPr>
          <p:cNvPr id="2467853" name="Text Box 13"/>
          <p:cNvSpPr txBox="1">
            <a:spLocks noChangeArrowheads="1"/>
          </p:cNvSpPr>
          <p:nvPr/>
        </p:nvSpPr>
        <p:spPr bwMode="auto">
          <a:xfrm>
            <a:off x="5636029" y="4695092"/>
            <a:ext cx="167917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15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发送者公钥</a:t>
            </a:r>
          </a:p>
        </p:txBody>
      </p:sp>
      <p:sp>
        <p:nvSpPr>
          <p:cNvPr id="2467854" name="Line 14"/>
          <p:cNvSpPr>
            <a:spLocks noChangeShapeType="1"/>
          </p:cNvSpPr>
          <p:nvPr/>
        </p:nvSpPr>
        <p:spPr bwMode="auto">
          <a:xfrm flipH="1">
            <a:off x="6611815" y="2725616"/>
            <a:ext cx="0" cy="35169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55" name="Line 15"/>
          <p:cNvSpPr>
            <a:spLocks noChangeShapeType="1"/>
          </p:cNvSpPr>
          <p:nvPr/>
        </p:nvSpPr>
        <p:spPr bwMode="auto">
          <a:xfrm flipH="1" flipV="1">
            <a:off x="6611815" y="3288323"/>
            <a:ext cx="0" cy="2813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56" name="Oval 16"/>
          <p:cNvSpPr>
            <a:spLocks noChangeArrowheads="1"/>
          </p:cNvSpPr>
          <p:nvPr/>
        </p:nvSpPr>
        <p:spPr bwMode="auto">
          <a:xfrm>
            <a:off x="6471138" y="3077308"/>
            <a:ext cx="281354" cy="211015"/>
          </a:xfrm>
          <a:prstGeom prst="ellipse">
            <a:avLst/>
          </a:prstGeom>
          <a:solidFill>
            <a:srgbClr val="CC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57" name="Text Box 17"/>
          <p:cNvSpPr txBox="1">
            <a:spLocks noChangeArrowheads="1"/>
          </p:cNvSpPr>
          <p:nvPr/>
        </p:nvSpPr>
        <p:spPr bwMode="auto">
          <a:xfrm>
            <a:off x="6822831" y="3006969"/>
            <a:ext cx="1125415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15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相等</a:t>
            </a:r>
            <a:r>
              <a:rPr kumimoji="1" lang="en-US" altLang="zh-CN" sz="2215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2467858" name="Line 18"/>
          <p:cNvSpPr>
            <a:spLocks noChangeShapeType="1"/>
          </p:cNvSpPr>
          <p:nvPr/>
        </p:nvSpPr>
        <p:spPr bwMode="auto">
          <a:xfrm>
            <a:off x="4783015" y="404446"/>
            <a:ext cx="0" cy="5134708"/>
          </a:xfrm>
          <a:prstGeom prst="line">
            <a:avLst/>
          </a:prstGeom>
          <a:noFill/>
          <a:ln w="38100">
            <a:solidFill>
              <a:srgbClr val="CC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59" name="Line 19"/>
          <p:cNvSpPr>
            <a:spLocks noChangeShapeType="1"/>
          </p:cNvSpPr>
          <p:nvPr/>
        </p:nvSpPr>
        <p:spPr bwMode="auto">
          <a:xfrm>
            <a:off x="3165231" y="756138"/>
            <a:ext cx="3165231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60" name="Line 20"/>
          <p:cNvSpPr>
            <a:spLocks noChangeShapeType="1"/>
          </p:cNvSpPr>
          <p:nvPr/>
        </p:nvSpPr>
        <p:spPr bwMode="auto">
          <a:xfrm>
            <a:off x="1899139" y="1529861"/>
            <a:ext cx="984738" cy="70338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467861" name="Group 21"/>
          <p:cNvGrpSpPr>
            <a:grpSpLocks/>
          </p:cNvGrpSpPr>
          <p:nvPr/>
        </p:nvGrpSpPr>
        <p:grpSpPr bwMode="auto">
          <a:xfrm rot="15827">
            <a:off x="844062" y="2162908"/>
            <a:ext cx="492369" cy="1055077"/>
            <a:chOff x="576" y="2256"/>
            <a:chExt cx="336" cy="720"/>
          </a:xfrm>
        </p:grpSpPr>
        <p:sp>
          <p:nvSpPr>
            <p:cNvPr id="2467862" name="Oval 22"/>
            <p:cNvSpPr>
              <a:spLocks noChangeArrowheads="1"/>
            </p:cNvSpPr>
            <p:nvPr/>
          </p:nvSpPr>
          <p:spPr bwMode="auto">
            <a:xfrm>
              <a:off x="576" y="2256"/>
              <a:ext cx="336" cy="2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67863" name="Rectangle 23"/>
            <p:cNvSpPr>
              <a:spLocks noChangeArrowheads="1"/>
            </p:cNvSpPr>
            <p:nvPr/>
          </p:nvSpPr>
          <p:spPr bwMode="auto">
            <a:xfrm>
              <a:off x="768" y="2448"/>
              <a:ext cx="48" cy="5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67864" name="Rectangle 24"/>
            <p:cNvSpPr>
              <a:spLocks noChangeArrowheads="1"/>
            </p:cNvSpPr>
            <p:nvPr/>
          </p:nvSpPr>
          <p:spPr bwMode="auto">
            <a:xfrm>
              <a:off x="720" y="2496"/>
              <a:ext cx="48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67865" name="Rectangle 25"/>
            <p:cNvSpPr>
              <a:spLocks noChangeArrowheads="1"/>
            </p:cNvSpPr>
            <p:nvPr/>
          </p:nvSpPr>
          <p:spPr bwMode="auto">
            <a:xfrm>
              <a:off x="720" y="2688"/>
              <a:ext cx="48" cy="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67866" name="Rectangle 26"/>
            <p:cNvSpPr>
              <a:spLocks noChangeArrowheads="1"/>
            </p:cNvSpPr>
            <p:nvPr/>
          </p:nvSpPr>
          <p:spPr bwMode="auto">
            <a:xfrm>
              <a:off x="720" y="2784"/>
              <a:ext cx="48" cy="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67867" name="Rectangle 27"/>
            <p:cNvSpPr>
              <a:spLocks noChangeArrowheads="1"/>
            </p:cNvSpPr>
            <p:nvPr/>
          </p:nvSpPr>
          <p:spPr bwMode="auto">
            <a:xfrm>
              <a:off x="720" y="2880"/>
              <a:ext cx="48" cy="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467868" name="Line 28"/>
          <p:cNvSpPr>
            <a:spLocks noChangeShapeType="1"/>
          </p:cNvSpPr>
          <p:nvPr/>
        </p:nvSpPr>
        <p:spPr bwMode="auto">
          <a:xfrm>
            <a:off x="1266092" y="2795954"/>
            <a:ext cx="844062" cy="70338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69" name="Line 29"/>
          <p:cNvSpPr>
            <a:spLocks noChangeShapeType="1"/>
          </p:cNvSpPr>
          <p:nvPr/>
        </p:nvSpPr>
        <p:spPr bwMode="auto">
          <a:xfrm flipV="1">
            <a:off x="5908431" y="4202723"/>
            <a:ext cx="633046" cy="4220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467870" name="Group 30"/>
          <p:cNvGrpSpPr>
            <a:grpSpLocks/>
          </p:cNvGrpSpPr>
          <p:nvPr/>
        </p:nvGrpSpPr>
        <p:grpSpPr bwMode="auto">
          <a:xfrm>
            <a:off x="7244861" y="4695092"/>
            <a:ext cx="1195754" cy="633046"/>
            <a:chOff x="336" y="1392"/>
            <a:chExt cx="816" cy="432"/>
          </a:xfrm>
        </p:grpSpPr>
        <p:sp>
          <p:nvSpPr>
            <p:cNvPr id="2467871" name="Rectangle 31"/>
            <p:cNvSpPr>
              <a:spLocks noChangeArrowheads="1"/>
            </p:cNvSpPr>
            <p:nvPr/>
          </p:nvSpPr>
          <p:spPr bwMode="auto">
            <a:xfrm>
              <a:off x="336" y="1392"/>
              <a:ext cx="81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67872" name="Line 32"/>
            <p:cNvSpPr>
              <a:spLocks noChangeShapeType="1"/>
            </p:cNvSpPr>
            <p:nvPr/>
          </p:nvSpPr>
          <p:spPr bwMode="auto">
            <a:xfrm>
              <a:off x="336" y="144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67873" name="Line 33"/>
            <p:cNvSpPr>
              <a:spLocks noChangeShapeType="1"/>
            </p:cNvSpPr>
            <p:nvPr/>
          </p:nvSpPr>
          <p:spPr bwMode="auto">
            <a:xfrm flipH="1">
              <a:off x="816" y="144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67874" name="Line 34"/>
            <p:cNvSpPr>
              <a:spLocks noChangeShapeType="1"/>
            </p:cNvSpPr>
            <p:nvPr/>
          </p:nvSpPr>
          <p:spPr bwMode="auto">
            <a:xfrm>
              <a:off x="720" y="163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67875" name="Line 35"/>
            <p:cNvSpPr>
              <a:spLocks noChangeShapeType="1"/>
            </p:cNvSpPr>
            <p:nvPr/>
          </p:nvSpPr>
          <p:spPr bwMode="auto">
            <a:xfrm flipV="1">
              <a:off x="336" y="158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67876" name="Line 36"/>
            <p:cNvSpPr>
              <a:spLocks noChangeShapeType="1"/>
            </p:cNvSpPr>
            <p:nvPr/>
          </p:nvSpPr>
          <p:spPr bwMode="auto">
            <a:xfrm>
              <a:off x="912" y="158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kumimoji="1" lang="zh-CN" altLang="en-US" sz="2215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467877" name="Text Box 37"/>
          <p:cNvSpPr txBox="1">
            <a:spLocks noChangeArrowheads="1"/>
          </p:cNvSpPr>
          <p:nvPr/>
        </p:nvSpPr>
        <p:spPr bwMode="auto">
          <a:xfrm>
            <a:off x="7174523" y="1037493"/>
            <a:ext cx="1406769" cy="433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15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散列算法</a:t>
            </a:r>
          </a:p>
        </p:txBody>
      </p:sp>
      <p:sp>
        <p:nvSpPr>
          <p:cNvPr id="2467878" name="Line 38"/>
          <p:cNvSpPr>
            <a:spLocks noChangeShapeType="1"/>
          </p:cNvSpPr>
          <p:nvPr/>
        </p:nvSpPr>
        <p:spPr bwMode="auto">
          <a:xfrm>
            <a:off x="6611815" y="1037492"/>
            <a:ext cx="0" cy="11957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79" name="Line 39"/>
          <p:cNvSpPr>
            <a:spLocks noChangeShapeType="1"/>
          </p:cNvSpPr>
          <p:nvPr/>
        </p:nvSpPr>
        <p:spPr bwMode="auto">
          <a:xfrm flipH="1">
            <a:off x="6611816" y="1459523"/>
            <a:ext cx="1266092" cy="7737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kumimoji="1" lang="zh-CN" altLang="en-US" sz="2215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80" name="Text Box 40"/>
          <p:cNvSpPr txBox="1">
            <a:spLocks noChangeArrowheads="1"/>
          </p:cNvSpPr>
          <p:nvPr/>
        </p:nvSpPr>
        <p:spPr bwMode="auto">
          <a:xfrm>
            <a:off x="2954215" y="5539154"/>
            <a:ext cx="2672862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15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签名和验证过程</a:t>
            </a:r>
          </a:p>
        </p:txBody>
      </p:sp>
      <p:sp>
        <p:nvSpPr>
          <p:cNvPr id="2467881" name="AutoShape 41"/>
          <p:cNvSpPr>
            <a:spLocks noChangeArrowheads="1"/>
          </p:cNvSpPr>
          <p:nvPr/>
        </p:nvSpPr>
        <p:spPr bwMode="auto">
          <a:xfrm>
            <a:off x="2672862" y="404446"/>
            <a:ext cx="492369" cy="562708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46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原文</a:t>
            </a:r>
            <a:endParaRPr kumimoji="1" lang="zh-CN" altLang="en-US" sz="2215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67882" name="AutoShape 42"/>
          <p:cNvSpPr>
            <a:spLocks noChangeArrowheads="1"/>
          </p:cNvSpPr>
          <p:nvPr/>
        </p:nvSpPr>
        <p:spPr bwMode="auto">
          <a:xfrm>
            <a:off x="6400800" y="404446"/>
            <a:ext cx="492369" cy="562708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46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原文</a:t>
            </a:r>
            <a:endParaRPr kumimoji="1" lang="zh-CN" altLang="en-US" sz="2215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429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67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67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67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67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6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6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46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67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6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67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67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46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7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7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7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67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246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46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6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46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46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67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67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67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67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67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67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67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67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4" dur="500"/>
                                        <p:tgtEl>
                                          <p:spTgt spid="246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8" dur="500"/>
                                        <p:tgtEl>
                                          <p:spTgt spid="246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246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7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67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67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67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467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467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467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67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4" dur="500"/>
                                        <p:tgtEl>
                                          <p:spTgt spid="246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9" dur="500"/>
                                        <p:tgtEl>
                                          <p:spTgt spid="246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42" grpId="0" animBg="1" autoUpdateAnimBg="0"/>
      <p:bldP spid="2467843" grpId="0" animBg="1" autoUpdateAnimBg="0"/>
      <p:bldP spid="2467845" grpId="0" animBg="1"/>
      <p:bldP spid="2467848" grpId="0" animBg="1" autoUpdateAnimBg="0"/>
      <p:bldP spid="2467850" grpId="0" animBg="1" autoUpdateAnimBg="0"/>
      <p:bldP spid="2467851" grpId="0" animBg="1" autoUpdateAnimBg="0"/>
      <p:bldP spid="2467857" grpId="0" autoUpdateAnimBg="0"/>
      <p:bldP spid="2467868" grpId="0" animBg="1"/>
      <p:bldP spid="2467877" grpId="0" animBg="1" autoUpdateAnimBg="0"/>
      <p:bldP spid="2467881" grpId="0" animBg="1" autoUpdateAnimBg="0"/>
      <p:bldP spid="2467882" grpId="0" animBg="1" autoUpdateAnimBg="0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实体认证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实体认证：即端点认证，对通信对端进行认证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在系统接入的全部持续时间内，对和自己通信对端实体只需验证一次</a:t>
            </a:r>
            <a:endParaRPr lang="en-US" altLang="zh-CN" sz="18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区别于消息认证</a:t>
            </a:r>
            <a:endParaRPr lang="en-US" altLang="zh-CN" sz="18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每一个收到的消息都要通过认证确定消息的完整性及发送者</a:t>
            </a:r>
            <a:endParaRPr lang="zh-CN" altLang="en-US" sz="8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17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274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实体认证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/>
              <a:t>利用对称密钥</a:t>
            </a:r>
            <a:r>
              <a:rPr lang="zh-CN" altLang="en-US" sz="2000" dirty="0"/>
              <a:t>实现最简单的实体认证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A </a:t>
            </a:r>
            <a:r>
              <a:rPr lang="zh-CN" altLang="en-US" sz="1600" dirty="0"/>
              <a:t>发送给 </a:t>
            </a:r>
            <a:r>
              <a:rPr lang="en-US" altLang="zh-CN" sz="1600" dirty="0"/>
              <a:t>B </a:t>
            </a:r>
            <a:r>
              <a:rPr lang="zh-CN" altLang="en-US" sz="1600" dirty="0"/>
              <a:t>的消息被加密，使用对称密钥 </a:t>
            </a:r>
            <a:r>
              <a:rPr lang="en-US" altLang="zh-CN" sz="1600" dirty="0"/>
              <a:t>K</a:t>
            </a:r>
            <a:r>
              <a:rPr lang="en-US" altLang="zh-CN" sz="1600" baseline="-25000" dirty="0"/>
              <a:t>AB </a:t>
            </a:r>
            <a:endParaRPr lang="zh-CN" altLang="en-US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B </a:t>
            </a:r>
            <a:r>
              <a:rPr lang="zh-CN" altLang="en-US" sz="1600" dirty="0"/>
              <a:t>用共享对称密钥 </a:t>
            </a:r>
            <a:r>
              <a:rPr lang="en-US" altLang="zh-CN" sz="1600" dirty="0"/>
              <a:t>K</a:t>
            </a:r>
            <a:r>
              <a:rPr lang="en-US" altLang="zh-CN" sz="1600" baseline="-25000" dirty="0"/>
              <a:t>AB </a:t>
            </a:r>
            <a:r>
              <a:rPr lang="zh-CN" altLang="en-US" sz="1600" dirty="0"/>
              <a:t>进行解密，鉴别 </a:t>
            </a:r>
            <a:r>
              <a:rPr lang="en-US" altLang="zh-CN" sz="1600" dirty="0"/>
              <a:t>A </a:t>
            </a:r>
            <a:r>
              <a:rPr lang="zh-CN" altLang="en-US" sz="1600" dirty="0"/>
              <a:t>的身份，因为该密钥只有 </a:t>
            </a:r>
            <a:r>
              <a:rPr lang="en-US" altLang="zh-CN" sz="1600" dirty="0"/>
              <a:t>A </a:t>
            </a:r>
            <a:r>
              <a:rPr lang="zh-CN" altLang="en-US" sz="1600" dirty="0"/>
              <a:t>和 </a:t>
            </a:r>
            <a:r>
              <a:rPr lang="en-US" altLang="zh-CN" sz="1600" dirty="0"/>
              <a:t>B </a:t>
            </a:r>
            <a:r>
              <a:rPr lang="zh-CN" altLang="en-US" sz="1600" dirty="0"/>
              <a:t>知道</a:t>
            </a:r>
            <a:endParaRPr lang="en-US" altLang="zh-CN" sz="1600" dirty="0"/>
          </a:p>
          <a:p>
            <a:pPr algn="just">
              <a:spcBef>
                <a:spcPts val="0"/>
              </a:spcBef>
            </a:pPr>
            <a:r>
              <a:rPr lang="zh-CN" altLang="en-US" sz="2000" dirty="0"/>
              <a:t>重放攻击</a:t>
            </a:r>
            <a:r>
              <a:rPr lang="en-US" altLang="zh-CN" sz="2000" dirty="0"/>
              <a:t>(replay attack)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入侵者 </a:t>
            </a:r>
            <a:r>
              <a:rPr lang="en-US" altLang="zh-CN" sz="1600" dirty="0"/>
              <a:t>C </a:t>
            </a:r>
            <a:r>
              <a:rPr lang="zh-CN" altLang="en-US" sz="1600" dirty="0"/>
              <a:t>可从网络上截获 </a:t>
            </a:r>
            <a:r>
              <a:rPr lang="en-US" altLang="zh-CN" sz="1600" dirty="0"/>
              <a:t>A </a:t>
            </a:r>
            <a:r>
              <a:rPr lang="zh-CN" altLang="en-US" sz="1600" dirty="0"/>
              <a:t>发给 </a:t>
            </a:r>
            <a:r>
              <a:rPr lang="en-US" altLang="zh-CN" sz="1600" dirty="0"/>
              <a:t>B </a:t>
            </a:r>
            <a:r>
              <a:rPr lang="zh-CN" altLang="en-US" sz="1600" dirty="0"/>
              <a:t>的消息，</a:t>
            </a:r>
            <a:r>
              <a:rPr lang="en-US" altLang="zh-CN" sz="1600" dirty="0"/>
              <a:t>C </a:t>
            </a:r>
            <a:r>
              <a:rPr lang="zh-CN" altLang="en-US" sz="1600" dirty="0"/>
              <a:t>不需破译该消息，直接把截获的加密消息发送给 </a:t>
            </a:r>
            <a:r>
              <a:rPr lang="en-US" altLang="zh-CN" sz="1600" dirty="0"/>
              <a:t>B</a:t>
            </a:r>
            <a:r>
              <a:rPr lang="zh-CN" altLang="en-US" sz="1600" dirty="0"/>
              <a:t>，使 </a:t>
            </a:r>
            <a:r>
              <a:rPr lang="en-US" altLang="zh-CN" sz="1600" dirty="0"/>
              <a:t>B </a:t>
            </a:r>
            <a:r>
              <a:rPr lang="zh-CN" altLang="en-US" sz="1600" dirty="0"/>
              <a:t>误认为 </a:t>
            </a:r>
            <a:r>
              <a:rPr lang="en-US" altLang="zh-CN" sz="1600" dirty="0"/>
              <a:t>C </a:t>
            </a:r>
            <a:r>
              <a:rPr lang="zh-CN" altLang="en-US" sz="1600" dirty="0"/>
              <a:t>就是 </a:t>
            </a:r>
            <a:r>
              <a:rPr lang="en-US" altLang="zh-CN" sz="1600" dirty="0"/>
              <a:t>A</a:t>
            </a:r>
            <a:r>
              <a:rPr lang="zh-CN" altLang="en-US" sz="1600" dirty="0"/>
              <a:t>；随后 </a:t>
            </a:r>
            <a:r>
              <a:rPr lang="en-US" altLang="zh-CN" sz="1600" dirty="0"/>
              <a:t>B </a:t>
            </a:r>
            <a:r>
              <a:rPr lang="zh-CN" altLang="en-US" sz="1600" dirty="0"/>
              <a:t>向伪装成 </a:t>
            </a:r>
            <a:r>
              <a:rPr lang="en-US" altLang="zh-CN" sz="1600" dirty="0"/>
              <a:t>A </a:t>
            </a:r>
            <a:r>
              <a:rPr lang="zh-CN" altLang="en-US" sz="1600" dirty="0"/>
              <a:t>的 </a:t>
            </a:r>
            <a:r>
              <a:rPr lang="en-US" altLang="zh-CN" sz="1600" dirty="0"/>
              <a:t>C </a:t>
            </a:r>
            <a:r>
              <a:rPr lang="zh-CN" altLang="en-US" sz="1600" dirty="0"/>
              <a:t>发送应发给 </a:t>
            </a:r>
            <a:r>
              <a:rPr lang="en-US" altLang="zh-CN" sz="1600" dirty="0"/>
              <a:t>A </a:t>
            </a:r>
            <a:r>
              <a:rPr lang="zh-CN" altLang="en-US" sz="1600" dirty="0"/>
              <a:t>的消息</a:t>
            </a: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C </a:t>
            </a:r>
            <a:r>
              <a:rPr lang="zh-CN" altLang="en-US" sz="1600" dirty="0"/>
              <a:t>甚至还可以截获 </a:t>
            </a:r>
            <a:r>
              <a:rPr lang="en-US" altLang="zh-CN" sz="1600" dirty="0"/>
              <a:t>A </a:t>
            </a:r>
            <a:r>
              <a:rPr lang="zh-CN" altLang="en-US" sz="1600" dirty="0"/>
              <a:t>的 </a:t>
            </a:r>
            <a:r>
              <a:rPr lang="en-US" altLang="zh-CN" sz="1600" dirty="0"/>
              <a:t>IP </a:t>
            </a:r>
            <a:r>
              <a:rPr lang="zh-CN" altLang="en-US" sz="1600"/>
              <a:t>地址，然后自己冒充</a:t>
            </a:r>
            <a:r>
              <a:rPr lang="en-US" altLang="zh-CN" sz="1600"/>
              <a:t>A</a:t>
            </a:r>
            <a:r>
              <a:rPr lang="zh-CN" altLang="en-US" sz="1600"/>
              <a:t>的</a:t>
            </a:r>
            <a:r>
              <a:rPr lang="en-US" altLang="zh-CN" sz="1600"/>
              <a:t>IP</a:t>
            </a:r>
            <a:r>
              <a:rPr lang="zh-CN" altLang="en-US" sz="1600"/>
              <a:t>地址发送截获的消息 </a:t>
            </a:r>
            <a:r>
              <a:rPr lang="en-US" altLang="zh-CN" sz="1600" dirty="0"/>
              <a:t>(</a:t>
            </a:r>
            <a:r>
              <a:rPr lang="zh-CN" altLang="en-US" sz="1600" dirty="0"/>
              <a:t>即 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IP 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欺骗</a:t>
            </a:r>
            <a:r>
              <a:rPr lang="en-US" altLang="zh-CN" sz="1600" dirty="0"/>
              <a:t>)</a:t>
            </a:r>
            <a:r>
              <a:rPr lang="zh-CN" altLang="en-US" sz="1600" dirty="0"/>
              <a:t>，使 </a:t>
            </a:r>
            <a:r>
              <a:rPr lang="en-US" altLang="zh-CN" sz="1600" dirty="0"/>
              <a:t>B </a:t>
            </a:r>
            <a:r>
              <a:rPr lang="zh-CN" altLang="en-US" sz="1600" dirty="0"/>
              <a:t>更加容易受骗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05151" y="4946572"/>
            <a:ext cx="7133697" cy="1395469"/>
            <a:chOff x="128464" y="3571527"/>
            <a:chExt cx="9176515" cy="1951280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850777" y="5044729"/>
              <a:ext cx="7615818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28464" y="3620740"/>
              <a:ext cx="458187" cy="578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15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412230" y="3571527"/>
              <a:ext cx="935567" cy="939800"/>
              <a:chOff x="921" y="2412"/>
              <a:chExt cx="284" cy="265"/>
            </a:xfrm>
          </p:grpSpPr>
          <p:grpSp>
            <p:nvGrpSpPr>
              <p:cNvPr id="44" name="Group 8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58" name="Freeform 9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Freeform 10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Freeform 11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Freeform 12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Rectangle 13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Rectangle 14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Rectangle 15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66" name="Group 17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67" name="Freeform 18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8" name="Freeform 19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9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grpSp>
            <p:nvGrpSpPr>
              <p:cNvPr id="45" name="Group 21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46" name="Freeform 22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Freeform 23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Freeform 24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Freeform 25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Rectangle 26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Rectangle 27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Rectangle 28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54" name="Group 30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55" name="Freeform 31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6" name="Freeform 32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57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11" name="Text Box 35"/>
            <p:cNvSpPr txBox="1">
              <a:spLocks noChangeArrowheads="1"/>
            </p:cNvSpPr>
            <p:nvPr/>
          </p:nvSpPr>
          <p:spPr bwMode="auto">
            <a:xfrm>
              <a:off x="8863289" y="3620740"/>
              <a:ext cx="441690" cy="578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15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grpSp>
          <p:nvGrpSpPr>
            <p:cNvPr id="12" name="Group 36"/>
            <p:cNvGrpSpPr>
              <a:grpSpLocks/>
            </p:cNvGrpSpPr>
            <p:nvPr/>
          </p:nvGrpSpPr>
          <p:grpSpPr bwMode="auto">
            <a:xfrm>
              <a:off x="8011988" y="3571527"/>
              <a:ext cx="935567" cy="939800"/>
              <a:chOff x="921" y="2412"/>
              <a:chExt cx="284" cy="265"/>
            </a:xfrm>
          </p:grpSpPr>
          <p:grpSp>
            <p:nvGrpSpPr>
              <p:cNvPr id="18" name="Group 37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2" name="Freeform 38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Freeform 39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Freeform 40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Freeform 41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42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7" name="Rectangle 43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8" name="Rectangle 44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9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40" name="Group 46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41" name="Freeform 47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2" name="Freeform 48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grpSp>
            <p:nvGrpSpPr>
              <p:cNvPr id="19" name="Group 50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20" name="Freeform 51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" name="Freeform 52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2" name="Freeform 53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" name="Freeform 54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" name="Rectangle 55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" name="Rectangle 56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" name="Rectangle 57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7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28" name="Group 59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29" name="Freeform 60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0" name="Freeform 61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1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13" name="Line 63"/>
            <p:cNvSpPr>
              <a:spLocks noChangeShapeType="1"/>
            </p:cNvSpPr>
            <p:nvPr/>
          </p:nvSpPr>
          <p:spPr bwMode="auto">
            <a:xfrm rot="16200000" flipH="1">
              <a:off x="388682" y="5041675"/>
              <a:ext cx="9413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Line 64"/>
            <p:cNvSpPr>
              <a:spLocks noChangeShapeType="1"/>
            </p:cNvSpPr>
            <p:nvPr/>
          </p:nvSpPr>
          <p:spPr bwMode="auto">
            <a:xfrm rot="16200000" flipH="1">
              <a:off x="8029715" y="5052113"/>
              <a:ext cx="941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Rectangle 65"/>
            <p:cNvSpPr>
              <a:spLocks noChangeArrowheads="1"/>
            </p:cNvSpPr>
            <p:nvPr/>
          </p:nvSpPr>
          <p:spPr bwMode="auto">
            <a:xfrm>
              <a:off x="3432184" y="4712940"/>
              <a:ext cx="2801540" cy="671513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15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A, </a:t>
              </a:r>
              <a:r>
                <a:rPr kumimoji="1" lang="zh-CN" altLang="en-US" sz="2215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口令</a:t>
              </a:r>
            </a:p>
          </p:txBody>
        </p:sp>
        <p:pic>
          <p:nvPicPr>
            <p:cNvPr id="16" name="Picture 6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071" y="4156686"/>
              <a:ext cx="522834" cy="748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7" name="Text Box 67"/>
            <p:cNvSpPr txBox="1">
              <a:spLocks noChangeArrowheads="1"/>
            </p:cNvSpPr>
            <p:nvPr/>
          </p:nvSpPr>
          <p:spPr bwMode="auto">
            <a:xfrm>
              <a:off x="2389991" y="4076352"/>
              <a:ext cx="722127" cy="578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15" b="1" i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lang="en-US" altLang="zh-CN" sz="2215" b="1" baseline="-25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07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实体认证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1397375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在实体认证时</a:t>
            </a:r>
            <a:r>
              <a:rPr lang="zh-CN" altLang="en-US" sz="2000"/>
              <a:t>使用</a:t>
            </a:r>
            <a:r>
              <a:rPr lang="en-US" altLang="zh-CN" sz="2000"/>
              <a:t>nonce</a:t>
            </a:r>
            <a:r>
              <a:rPr lang="zh-CN" altLang="en-US" sz="2000"/>
              <a:t>（</a:t>
            </a:r>
            <a:r>
              <a:rPr lang="zh-CN" altLang="en-US" sz="2000">
                <a:solidFill>
                  <a:srgbClr val="FF0000"/>
                </a:solidFill>
              </a:rPr>
              <a:t>即下图中的“</a:t>
            </a:r>
            <a:r>
              <a:rPr lang="en-US" altLang="zh-CN" sz="2000">
                <a:solidFill>
                  <a:srgbClr val="FF0000"/>
                </a:solidFill>
              </a:rPr>
              <a:t>R</a:t>
            </a:r>
            <a:r>
              <a:rPr lang="zh-CN" altLang="en-US" sz="2000">
                <a:solidFill>
                  <a:srgbClr val="FF0000"/>
                </a:solidFill>
              </a:rPr>
              <a:t>”</a:t>
            </a:r>
            <a:r>
              <a:rPr lang="zh-CN" altLang="en-US" sz="2000"/>
              <a:t>）  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Nonce</a:t>
            </a:r>
            <a:r>
              <a:rPr lang="zh-CN" altLang="en-US" sz="1600" dirty="0"/>
              <a:t>，一个不重复使用的大随机数，即“一次一数”</a:t>
            </a: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由于</a:t>
            </a:r>
            <a:r>
              <a:rPr lang="en-US" altLang="zh-CN" sz="1600" dirty="0"/>
              <a:t>nonce</a:t>
            </a:r>
            <a:r>
              <a:rPr lang="zh-CN" altLang="en-US" sz="1600" dirty="0"/>
              <a:t>不能重复使用，所以 </a:t>
            </a:r>
            <a:r>
              <a:rPr lang="en-US" altLang="zh-CN" sz="1600" dirty="0"/>
              <a:t>C </a:t>
            </a:r>
            <a:r>
              <a:rPr lang="zh-CN" altLang="en-US" sz="1600" dirty="0"/>
              <a:t>在进行重放攻击时无法重复使用所截获的</a:t>
            </a:r>
            <a:r>
              <a:rPr lang="en-US" altLang="zh-CN" sz="1600" dirty="0"/>
              <a:t>nonce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19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202" name="Group 80"/>
          <p:cNvGrpSpPr>
            <a:grpSpLocks/>
          </p:cNvGrpSpPr>
          <p:nvPr/>
        </p:nvGrpSpPr>
        <p:grpSpPr bwMode="auto">
          <a:xfrm>
            <a:off x="2134866" y="3395489"/>
            <a:ext cx="5253029" cy="374322"/>
            <a:chOff x="1036" y="1899"/>
            <a:chExt cx="3900" cy="388"/>
          </a:xfrm>
        </p:grpSpPr>
        <p:sp>
          <p:nvSpPr>
            <p:cNvPr id="203" name="Line 5"/>
            <p:cNvSpPr>
              <a:spLocks noChangeShapeType="1"/>
            </p:cNvSpPr>
            <p:nvPr/>
          </p:nvSpPr>
          <p:spPr bwMode="auto">
            <a:xfrm>
              <a:off x="1036" y="2073"/>
              <a:ext cx="390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4" name="Rectangle 69"/>
            <p:cNvSpPr>
              <a:spLocks noChangeArrowheads="1"/>
            </p:cNvSpPr>
            <p:nvPr/>
          </p:nvSpPr>
          <p:spPr bwMode="auto">
            <a:xfrm>
              <a:off x="2504" y="1899"/>
              <a:ext cx="1058" cy="3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585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A, </a:t>
              </a:r>
              <a:r>
                <a:rPr kumimoji="1" lang="en-US" altLang="zh-CN" sz="2585" b="1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585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</p:grpSp>
      <p:grpSp>
        <p:nvGrpSpPr>
          <p:cNvPr id="205" name="Group 82"/>
          <p:cNvGrpSpPr>
            <a:grpSpLocks/>
          </p:cNvGrpSpPr>
          <p:nvPr/>
        </p:nvGrpSpPr>
        <p:grpSpPr bwMode="auto">
          <a:xfrm>
            <a:off x="2176141" y="5237794"/>
            <a:ext cx="5168172" cy="681110"/>
            <a:chOff x="1062" y="3275"/>
            <a:chExt cx="3837" cy="706"/>
          </a:xfrm>
        </p:grpSpPr>
        <p:sp>
          <p:nvSpPr>
            <p:cNvPr id="206" name="Line 67"/>
            <p:cNvSpPr>
              <a:spLocks noChangeShapeType="1"/>
            </p:cNvSpPr>
            <p:nvPr/>
          </p:nvSpPr>
          <p:spPr bwMode="auto">
            <a:xfrm>
              <a:off x="1062" y="3794"/>
              <a:ext cx="3837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7" name="Rectangle 68"/>
            <p:cNvSpPr>
              <a:spLocks noChangeArrowheads="1"/>
            </p:cNvSpPr>
            <p:nvPr/>
          </p:nvSpPr>
          <p:spPr bwMode="auto">
            <a:xfrm>
              <a:off x="2908" y="3628"/>
              <a:ext cx="474" cy="353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585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585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pic>
          <p:nvPicPr>
            <p:cNvPr id="208" name="Picture 7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" y="3311"/>
              <a:ext cx="316" cy="426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09" name="Text Box 74"/>
            <p:cNvSpPr txBox="1">
              <a:spLocks noChangeArrowheads="1"/>
            </p:cNvSpPr>
            <p:nvPr/>
          </p:nvSpPr>
          <p:spPr bwMode="auto">
            <a:xfrm>
              <a:off x="2378" y="3275"/>
              <a:ext cx="417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0" lang="en-US" altLang="zh-CN" sz="2215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AB</a:t>
              </a:r>
            </a:p>
          </p:txBody>
        </p:sp>
      </p:grpSp>
      <p:grpSp>
        <p:nvGrpSpPr>
          <p:cNvPr id="210" name="Group 81"/>
          <p:cNvGrpSpPr>
            <a:grpSpLocks/>
          </p:cNvGrpSpPr>
          <p:nvPr/>
        </p:nvGrpSpPr>
        <p:grpSpPr bwMode="auto">
          <a:xfrm>
            <a:off x="2161855" y="4179469"/>
            <a:ext cx="5204538" cy="875023"/>
            <a:chOff x="1053" y="2434"/>
            <a:chExt cx="3864" cy="907"/>
          </a:xfrm>
        </p:grpSpPr>
        <p:sp>
          <p:nvSpPr>
            <p:cNvPr id="211" name="Line 66"/>
            <p:cNvSpPr>
              <a:spLocks noChangeShapeType="1"/>
            </p:cNvSpPr>
            <p:nvPr/>
          </p:nvSpPr>
          <p:spPr bwMode="auto">
            <a:xfrm flipH="1" flipV="1">
              <a:off x="1053" y="2815"/>
              <a:ext cx="386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2" name="Rectangle 70"/>
            <p:cNvSpPr>
              <a:spLocks noChangeArrowheads="1"/>
            </p:cNvSpPr>
            <p:nvPr/>
          </p:nvSpPr>
          <p:spPr bwMode="auto">
            <a:xfrm>
              <a:off x="2166" y="2434"/>
              <a:ext cx="1757" cy="907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215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3" name="Rectangle 71"/>
            <p:cNvSpPr>
              <a:spLocks noChangeArrowheads="1"/>
            </p:cNvSpPr>
            <p:nvPr/>
          </p:nvSpPr>
          <p:spPr bwMode="auto">
            <a:xfrm>
              <a:off x="3275" y="2851"/>
              <a:ext cx="474" cy="353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585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585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214" name="Text Box 72"/>
            <p:cNvSpPr txBox="1">
              <a:spLocks noChangeArrowheads="1"/>
            </p:cNvSpPr>
            <p:nvPr/>
          </p:nvSpPr>
          <p:spPr bwMode="auto">
            <a:xfrm>
              <a:off x="2417" y="2783"/>
              <a:ext cx="613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585" b="1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585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kumimoji="1" lang="zh-CN" altLang="en-US" sz="2585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，</a:t>
              </a:r>
              <a:endParaRPr kumimoji="1" lang="en-US" altLang="zh-CN" sz="2585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215" name="Picture 7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" y="2578"/>
              <a:ext cx="294" cy="417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16" name="Text Box 76"/>
            <p:cNvSpPr txBox="1">
              <a:spLocks noChangeArrowheads="1"/>
            </p:cNvSpPr>
            <p:nvPr/>
          </p:nvSpPr>
          <p:spPr bwMode="auto">
            <a:xfrm>
              <a:off x="2780" y="2504"/>
              <a:ext cx="417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0" lang="en-US" altLang="zh-CN" sz="2215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AB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72894" y="2835987"/>
            <a:ext cx="6422992" cy="3391692"/>
            <a:chOff x="1472894" y="2835987"/>
            <a:chExt cx="6422992" cy="3391692"/>
          </a:xfrm>
        </p:grpSpPr>
        <p:sp>
          <p:nvSpPr>
            <p:cNvPr id="144" name="Text Box 7"/>
            <p:cNvSpPr txBox="1">
              <a:spLocks noChangeArrowheads="1"/>
            </p:cNvSpPr>
            <p:nvPr/>
          </p:nvSpPr>
          <p:spPr bwMode="auto">
            <a:xfrm>
              <a:off x="1561567" y="2878410"/>
              <a:ext cx="319140" cy="433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15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grpSp>
          <p:nvGrpSpPr>
            <p:cNvPr id="145" name="Group 8"/>
            <p:cNvGrpSpPr>
              <a:grpSpLocks/>
            </p:cNvGrpSpPr>
            <p:nvPr/>
          </p:nvGrpSpPr>
          <p:grpSpPr bwMode="auto">
            <a:xfrm>
              <a:off x="1888101" y="2835987"/>
              <a:ext cx="532786" cy="475619"/>
              <a:chOff x="921" y="2412"/>
              <a:chExt cx="284" cy="265"/>
            </a:xfrm>
          </p:grpSpPr>
          <p:grpSp>
            <p:nvGrpSpPr>
              <p:cNvPr id="146" name="Group 9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160" name="Freeform 10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1" name="Freeform 11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2" name="Freeform 12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3" name="Freeform 13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4" name="Rectangle 14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5" name="Rectangle 15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6" name="Rectangle 16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68" name="Group 18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169" name="Freeform 19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0" name="Freeform 20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grpSp>
            <p:nvGrpSpPr>
              <p:cNvPr id="147" name="Group 22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148" name="Freeform 23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9" name="Freeform 24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0" name="Freeform 25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1" name="Freeform 26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2" name="Rectangle 27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3" name="Rectangle 28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4" name="Rectangle 29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5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56" name="Group 31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157" name="Freeform 32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8" name="Freeform 33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9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172" name="Text Box 36"/>
            <p:cNvSpPr txBox="1">
              <a:spLocks noChangeArrowheads="1"/>
            </p:cNvSpPr>
            <p:nvPr/>
          </p:nvSpPr>
          <p:spPr bwMode="auto">
            <a:xfrm>
              <a:off x="7576746" y="2887206"/>
              <a:ext cx="319140" cy="433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15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grpSp>
          <p:nvGrpSpPr>
            <p:cNvPr id="173" name="Group 37"/>
            <p:cNvGrpSpPr>
              <a:grpSpLocks/>
            </p:cNvGrpSpPr>
            <p:nvPr/>
          </p:nvGrpSpPr>
          <p:grpSpPr bwMode="auto">
            <a:xfrm>
              <a:off x="7122753" y="2835987"/>
              <a:ext cx="532786" cy="475619"/>
              <a:chOff x="921" y="2412"/>
              <a:chExt cx="284" cy="265"/>
            </a:xfrm>
          </p:grpSpPr>
          <p:grpSp>
            <p:nvGrpSpPr>
              <p:cNvPr id="174" name="Group 38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188" name="Freeform 39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89" name="Freeform 40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0" name="Freeform 41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1" name="Freeform 42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2" name="Rectangle 43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3" name="Rectangle 44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4" name="Rectangle 45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5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96" name="Group 47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197" name="Freeform 48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8" name="Freeform 49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9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grpSp>
            <p:nvGrpSpPr>
              <p:cNvPr id="175" name="Group 51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176" name="Freeform 52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7" name="Freeform 53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8" name="Freeform 54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9" name="Freeform 55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80" name="Rectangle 56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81" name="Rectangle 57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82" name="Rectangle 58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83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84" name="Group 60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185" name="Freeform 61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86" name="Freeform 62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87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200" name="Line 64"/>
            <p:cNvSpPr>
              <a:spLocks noChangeShapeType="1"/>
            </p:cNvSpPr>
            <p:nvPr/>
          </p:nvSpPr>
          <p:spPr bwMode="auto">
            <a:xfrm rot="16200000" flipH="1" flipV="1">
              <a:off x="754547" y="4731258"/>
              <a:ext cx="277410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1" name="Line 65"/>
            <p:cNvSpPr>
              <a:spLocks noChangeShapeType="1"/>
            </p:cNvSpPr>
            <p:nvPr/>
          </p:nvSpPr>
          <p:spPr bwMode="auto">
            <a:xfrm rot="16200000" flipH="1">
              <a:off x="6013358" y="4722463"/>
              <a:ext cx="279169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7" name="Text Box 78"/>
            <p:cNvSpPr txBox="1">
              <a:spLocks noChangeArrowheads="1"/>
            </p:cNvSpPr>
            <p:nvPr/>
          </p:nvSpPr>
          <p:spPr bwMode="auto">
            <a:xfrm>
              <a:off x="1472894" y="5453621"/>
              <a:ext cx="626727" cy="7740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时间</a:t>
              </a:r>
              <a:endParaRPr lang="zh-CN" altLang="en-US" sz="2215" b="1" baseline="-250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8637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21136"/>
          </a:xfrm>
        </p:spPr>
        <p:txBody>
          <a:bodyPr/>
          <a:lstStyle/>
          <a:p>
            <a:r>
              <a:rPr lang="en-US" altLang="zh-CN" dirty="0"/>
              <a:t>7.1  </a:t>
            </a:r>
            <a:r>
              <a:rPr lang="zh-CN" altLang="en-US" dirty="0"/>
              <a:t>网络安全问题概述</a:t>
            </a:r>
          </a:p>
          <a:p>
            <a:r>
              <a:rPr lang="en-US" altLang="zh-CN" dirty="0"/>
              <a:t>7.2  </a:t>
            </a:r>
            <a:r>
              <a:rPr lang="zh-CN" altLang="en-US" dirty="0"/>
              <a:t>加密体制</a:t>
            </a:r>
          </a:p>
          <a:p>
            <a:r>
              <a:rPr lang="en-US" altLang="zh-CN" dirty="0"/>
              <a:t>7.3  </a:t>
            </a:r>
            <a:r>
              <a:rPr lang="zh-CN" altLang="en-US" dirty="0"/>
              <a:t>数字签名</a:t>
            </a:r>
          </a:p>
          <a:p>
            <a:r>
              <a:rPr lang="en-US" altLang="zh-CN" dirty="0"/>
              <a:t>7.4  </a:t>
            </a:r>
            <a:r>
              <a:rPr lang="zh-CN" altLang="en-US" dirty="0"/>
              <a:t>认证</a:t>
            </a:r>
          </a:p>
          <a:p>
            <a:r>
              <a:rPr lang="en-US" altLang="zh-CN" dirty="0"/>
              <a:t>7.5  </a:t>
            </a:r>
            <a:r>
              <a:rPr lang="zh-CN" altLang="en-US" dirty="0"/>
              <a:t>密钥分配</a:t>
            </a:r>
          </a:p>
          <a:p>
            <a:r>
              <a:rPr lang="en-US" altLang="zh-CN" dirty="0"/>
              <a:t>7.6  </a:t>
            </a:r>
            <a:r>
              <a:rPr lang="zh-CN" altLang="en-US" dirty="0"/>
              <a:t>互联网使用的安全协议</a:t>
            </a:r>
            <a:endParaRPr lang="en-US" altLang="zh-CN" dirty="0"/>
          </a:p>
          <a:p>
            <a:r>
              <a:rPr lang="en-US" altLang="zh-CN" dirty="0"/>
              <a:t>7.7  </a:t>
            </a:r>
            <a:r>
              <a:rPr lang="zh-CN" altLang="en-US" dirty="0"/>
              <a:t>系统安全与安全防护思路的变化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059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实体认证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315" y="2119892"/>
            <a:ext cx="8229600" cy="4389765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dirty="0"/>
              <a:t>在使用公钥密码体制时，可以对</a:t>
            </a:r>
            <a:r>
              <a:rPr lang="en-US" altLang="zh-CN" dirty="0"/>
              <a:t>nonce</a:t>
            </a:r>
            <a:r>
              <a:rPr lang="zh-CN" altLang="en-US" dirty="0"/>
              <a:t>签名认证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/>
              <a:t>B </a:t>
            </a:r>
            <a:r>
              <a:rPr lang="zh-CN" altLang="en-US" sz="1800" dirty="0"/>
              <a:t>用其私钥对 </a:t>
            </a:r>
            <a:r>
              <a:rPr lang="en-US" altLang="zh-CN" sz="1800" dirty="0"/>
              <a:t>A </a:t>
            </a:r>
            <a:r>
              <a:rPr lang="zh-CN" altLang="en-US" sz="1800" dirty="0"/>
              <a:t>发送过来的</a:t>
            </a:r>
            <a:r>
              <a:rPr lang="en-US" altLang="zh-CN" sz="1800" dirty="0"/>
              <a:t>nonce</a:t>
            </a:r>
            <a:r>
              <a:rPr lang="zh-CN" altLang="en-US" sz="1800" dirty="0"/>
              <a:t> </a:t>
            </a:r>
            <a:r>
              <a:rPr lang="en-US" altLang="zh-CN" sz="1800" dirty="0"/>
              <a:t>R</a:t>
            </a:r>
            <a:r>
              <a:rPr lang="en-US" altLang="zh-CN" sz="1800" baseline="-25000" dirty="0"/>
              <a:t>A  </a:t>
            </a:r>
            <a:r>
              <a:rPr lang="zh-CN" altLang="en-US" sz="1800" dirty="0"/>
              <a:t>进行签名后发回给 </a:t>
            </a:r>
            <a:r>
              <a:rPr lang="en-US" altLang="zh-CN" sz="1800" dirty="0"/>
              <a:t>A</a:t>
            </a:r>
            <a:r>
              <a:rPr lang="zh-CN" altLang="en-US" sz="1800" dirty="0"/>
              <a:t>；</a:t>
            </a:r>
            <a:r>
              <a:rPr lang="en-US" altLang="zh-CN" sz="1800" dirty="0"/>
              <a:t>A </a:t>
            </a:r>
            <a:r>
              <a:rPr lang="zh-CN" altLang="en-US" sz="1800" dirty="0"/>
              <a:t>用 </a:t>
            </a:r>
            <a:r>
              <a:rPr lang="en-US" altLang="zh-CN" sz="1800" dirty="0"/>
              <a:t>B </a:t>
            </a:r>
            <a:r>
              <a:rPr lang="zh-CN" altLang="en-US" sz="1800" dirty="0"/>
              <a:t>的公钥核实签名，如能得出自己原来发送的</a:t>
            </a:r>
            <a:r>
              <a:rPr lang="en-US" altLang="zh-CN" sz="1800" dirty="0"/>
              <a:t>nonce</a:t>
            </a:r>
            <a:r>
              <a:rPr lang="zh-CN" altLang="en-US" sz="1800" dirty="0"/>
              <a:t> </a:t>
            </a:r>
            <a:r>
              <a:rPr lang="en-US" altLang="zh-CN" sz="1800" dirty="0"/>
              <a:t>R</a:t>
            </a:r>
            <a:r>
              <a:rPr lang="en-US" altLang="zh-CN" sz="1800" baseline="-25000" dirty="0"/>
              <a:t>A </a:t>
            </a:r>
            <a:r>
              <a:rPr lang="zh-CN" altLang="en-US" sz="1800" dirty="0"/>
              <a:t>，就核实了和自己通信的对方的确是 </a:t>
            </a:r>
            <a:r>
              <a:rPr lang="en-US" altLang="zh-CN" sz="1800" dirty="0"/>
              <a:t>B</a:t>
            </a:r>
            <a:endParaRPr lang="zh-CN" altLang="en-US" sz="18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同样，</a:t>
            </a:r>
            <a:r>
              <a:rPr lang="en-US" altLang="zh-CN" sz="1800" dirty="0"/>
              <a:t>A </a:t>
            </a:r>
            <a:r>
              <a:rPr lang="zh-CN" altLang="en-US" sz="1800" dirty="0"/>
              <a:t>也用自己的私钥对</a:t>
            </a:r>
            <a:r>
              <a:rPr lang="en-US" altLang="zh-CN" sz="1800" dirty="0"/>
              <a:t>nonce</a:t>
            </a:r>
            <a:r>
              <a:rPr lang="zh-CN" altLang="en-US" sz="1800" dirty="0"/>
              <a:t> </a:t>
            </a:r>
            <a:r>
              <a:rPr lang="en-US" altLang="zh-CN" sz="1800" dirty="0"/>
              <a:t>R</a:t>
            </a:r>
            <a:r>
              <a:rPr lang="en-US" altLang="zh-CN" sz="1800" baseline="-25000" dirty="0"/>
              <a:t>B </a:t>
            </a:r>
            <a:r>
              <a:rPr lang="zh-CN" altLang="en-US" sz="1800" dirty="0"/>
              <a:t>进行签名后发送给 </a:t>
            </a:r>
            <a:r>
              <a:rPr lang="en-US" altLang="zh-CN" sz="1800" dirty="0"/>
              <a:t>B</a:t>
            </a:r>
            <a:r>
              <a:rPr lang="zh-CN" altLang="en-US" sz="1800" dirty="0"/>
              <a:t>；</a:t>
            </a:r>
            <a:r>
              <a:rPr lang="en-US" altLang="zh-CN" sz="1800" dirty="0"/>
              <a:t>B </a:t>
            </a:r>
            <a:r>
              <a:rPr lang="zh-CN" altLang="en-US" sz="1800" dirty="0"/>
              <a:t>用 </a:t>
            </a:r>
            <a:r>
              <a:rPr lang="en-US" altLang="zh-CN" sz="1800" dirty="0"/>
              <a:t>A </a:t>
            </a:r>
            <a:r>
              <a:rPr lang="zh-CN" altLang="en-US" sz="1800" dirty="0"/>
              <a:t>的公钥核实签名，鉴别 </a:t>
            </a:r>
            <a:r>
              <a:rPr lang="en-US" altLang="zh-CN" sz="1800" dirty="0"/>
              <a:t>A </a:t>
            </a:r>
            <a:r>
              <a:rPr lang="zh-CN" altLang="en-US" sz="1800" dirty="0"/>
              <a:t>的身份</a:t>
            </a:r>
          </a:p>
          <a:p>
            <a:pPr algn="just">
              <a:spcBef>
                <a:spcPts val="0"/>
              </a:spcBef>
            </a:pPr>
            <a:r>
              <a:rPr lang="zh-CN" altLang="en-US" dirty="0"/>
              <a:t>公钥密码体制仍有受到攻击的可能</a:t>
            </a:r>
            <a:endParaRPr lang="en-US" altLang="zh-CN" dirty="0"/>
          </a:p>
          <a:p>
            <a:pPr algn="just">
              <a:spcBef>
                <a:spcPts val="0"/>
              </a:spcBef>
            </a:pPr>
            <a:endParaRPr lang="en-US" altLang="zh-CN" dirty="0"/>
          </a:p>
          <a:p>
            <a:pPr lvl="1" algn="ctr">
              <a:spcBef>
                <a:spcPts val="0"/>
              </a:spcBef>
              <a:buNone/>
            </a:pPr>
            <a:r>
              <a:rPr lang="zh-CN" altLang="en-US" sz="3600" dirty="0">
                <a:solidFill>
                  <a:srgbClr val="FF0000"/>
                </a:solidFill>
              </a:rPr>
              <a:t>对公钥分配方式提出了要求！！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20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856" y="76201"/>
            <a:ext cx="3627015" cy="1952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411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实体认证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82127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中间人攻击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21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1181" name="Group 553"/>
          <p:cNvGrpSpPr>
            <a:grpSpLocks/>
          </p:cNvGrpSpPr>
          <p:nvPr/>
        </p:nvGrpSpPr>
        <p:grpSpPr bwMode="auto">
          <a:xfrm>
            <a:off x="791279" y="2987038"/>
            <a:ext cx="3986213" cy="391258"/>
            <a:chOff x="428" y="1792"/>
            <a:chExt cx="2511" cy="267"/>
          </a:xfrm>
        </p:grpSpPr>
        <p:sp>
          <p:nvSpPr>
            <p:cNvPr id="1182" name="Line 6"/>
            <p:cNvSpPr>
              <a:spLocks noChangeShapeType="1"/>
            </p:cNvSpPr>
            <p:nvPr/>
          </p:nvSpPr>
          <p:spPr bwMode="auto">
            <a:xfrm>
              <a:off x="428" y="1927"/>
              <a:ext cx="2511" cy="11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83" name="Rectangle 66"/>
            <p:cNvSpPr>
              <a:spLocks noChangeArrowheads="1"/>
            </p:cNvSpPr>
            <p:nvPr/>
          </p:nvSpPr>
          <p:spPr bwMode="auto">
            <a:xfrm>
              <a:off x="1031" y="1792"/>
              <a:ext cx="568" cy="26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62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我是 </a:t>
              </a:r>
              <a:r>
                <a:rPr kumimoji="1" lang="en-US" altLang="zh-CN" sz="1662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kumimoji="1" lang="en-US" altLang="zh-CN" sz="1662" b="1" i="1" u="none" strike="noStrike" kern="0" cap="none" spc="0" normalizeH="0" baseline="-2500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639" name="Group 554"/>
          <p:cNvGrpSpPr>
            <a:grpSpLocks/>
          </p:cNvGrpSpPr>
          <p:nvPr/>
        </p:nvGrpSpPr>
        <p:grpSpPr bwMode="auto">
          <a:xfrm>
            <a:off x="4777491" y="3073495"/>
            <a:ext cx="3987800" cy="391257"/>
            <a:chOff x="2939" y="1851"/>
            <a:chExt cx="2512" cy="267"/>
          </a:xfrm>
        </p:grpSpPr>
        <p:sp>
          <p:nvSpPr>
            <p:cNvPr id="1640" name="Line 522"/>
            <p:cNvSpPr>
              <a:spLocks noChangeShapeType="1"/>
            </p:cNvSpPr>
            <p:nvPr/>
          </p:nvSpPr>
          <p:spPr bwMode="auto">
            <a:xfrm>
              <a:off x="2939" y="1987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1" name="Rectangle 523"/>
            <p:cNvSpPr>
              <a:spLocks noChangeArrowheads="1"/>
            </p:cNvSpPr>
            <p:nvPr/>
          </p:nvSpPr>
          <p:spPr bwMode="auto">
            <a:xfrm>
              <a:off x="3506" y="1851"/>
              <a:ext cx="619" cy="267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62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我是 </a:t>
              </a:r>
              <a:r>
                <a:rPr kumimoji="1" lang="en-US" altLang="zh-CN" sz="1662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</p:grpSp>
      <p:grpSp>
        <p:nvGrpSpPr>
          <p:cNvPr id="1642" name="Group 555"/>
          <p:cNvGrpSpPr>
            <a:grpSpLocks/>
          </p:cNvGrpSpPr>
          <p:nvPr/>
        </p:nvGrpSpPr>
        <p:grpSpPr bwMode="auto">
          <a:xfrm>
            <a:off x="4752090" y="3552677"/>
            <a:ext cx="3987800" cy="391258"/>
            <a:chOff x="2923" y="2178"/>
            <a:chExt cx="2512" cy="267"/>
          </a:xfrm>
        </p:grpSpPr>
        <p:sp>
          <p:nvSpPr>
            <p:cNvPr id="1643" name="Line 524"/>
            <p:cNvSpPr>
              <a:spLocks noChangeShapeType="1"/>
            </p:cNvSpPr>
            <p:nvPr/>
          </p:nvSpPr>
          <p:spPr bwMode="auto">
            <a:xfrm flipH="1">
              <a:off x="2923" y="2314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4" name="Rectangle 525"/>
            <p:cNvSpPr>
              <a:spLocks noChangeArrowheads="1"/>
            </p:cNvSpPr>
            <p:nvPr/>
          </p:nvSpPr>
          <p:spPr bwMode="auto">
            <a:xfrm>
              <a:off x="4383" y="2178"/>
              <a:ext cx="568" cy="26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</p:grpSp>
      <p:grpSp>
        <p:nvGrpSpPr>
          <p:cNvPr id="1645" name="Group 558"/>
          <p:cNvGrpSpPr>
            <a:grpSpLocks/>
          </p:cNvGrpSpPr>
          <p:nvPr/>
        </p:nvGrpSpPr>
        <p:grpSpPr bwMode="auto">
          <a:xfrm>
            <a:off x="4752090" y="3791535"/>
            <a:ext cx="3987800" cy="675542"/>
            <a:chOff x="2923" y="2341"/>
            <a:chExt cx="2512" cy="461"/>
          </a:xfrm>
        </p:grpSpPr>
        <p:sp>
          <p:nvSpPr>
            <p:cNvPr id="1646" name="Line 526"/>
            <p:cNvSpPr>
              <a:spLocks noChangeShapeType="1"/>
            </p:cNvSpPr>
            <p:nvPr/>
          </p:nvSpPr>
          <p:spPr bwMode="auto">
            <a:xfrm>
              <a:off x="2923" y="2671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7" name="Rectangle 527"/>
            <p:cNvSpPr>
              <a:spLocks noChangeArrowheads="1"/>
            </p:cNvSpPr>
            <p:nvPr/>
          </p:nvSpPr>
          <p:spPr bwMode="auto">
            <a:xfrm>
              <a:off x="3567" y="2534"/>
              <a:ext cx="567" cy="2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pic>
          <p:nvPicPr>
            <p:cNvPr id="1648" name="Picture 52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2" y="2386"/>
              <a:ext cx="22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649" name="Text Box 529"/>
            <p:cNvSpPr txBox="1">
              <a:spLocks noChangeArrowheads="1"/>
            </p:cNvSpPr>
            <p:nvPr/>
          </p:nvSpPr>
          <p:spPr bwMode="auto">
            <a:xfrm>
              <a:off x="3094" y="2341"/>
              <a:ext cx="300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SK</a:t>
              </a:r>
              <a:r>
                <a:rPr kumimoji="0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</a:p>
          </p:txBody>
        </p:sp>
      </p:grpSp>
      <p:grpSp>
        <p:nvGrpSpPr>
          <p:cNvPr id="1656" name="Group 556"/>
          <p:cNvGrpSpPr>
            <a:grpSpLocks/>
          </p:cNvGrpSpPr>
          <p:nvPr/>
        </p:nvGrpSpPr>
        <p:grpSpPr bwMode="auto">
          <a:xfrm>
            <a:off x="767465" y="3683095"/>
            <a:ext cx="3987800" cy="391257"/>
            <a:chOff x="413" y="2267"/>
            <a:chExt cx="2512" cy="267"/>
          </a:xfrm>
        </p:grpSpPr>
        <p:sp>
          <p:nvSpPr>
            <p:cNvPr id="1657" name="Line 533"/>
            <p:cNvSpPr>
              <a:spLocks noChangeShapeType="1"/>
            </p:cNvSpPr>
            <p:nvPr/>
          </p:nvSpPr>
          <p:spPr bwMode="auto">
            <a:xfrm flipH="1">
              <a:off x="413" y="2386"/>
              <a:ext cx="2512" cy="1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58" name="Rectangle 534"/>
            <p:cNvSpPr>
              <a:spLocks noChangeArrowheads="1"/>
            </p:cNvSpPr>
            <p:nvPr/>
          </p:nvSpPr>
          <p:spPr bwMode="auto">
            <a:xfrm>
              <a:off x="2011" y="2267"/>
              <a:ext cx="568" cy="26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</p:grpSp>
      <p:grpSp>
        <p:nvGrpSpPr>
          <p:cNvPr id="1659" name="Group 557"/>
          <p:cNvGrpSpPr>
            <a:grpSpLocks/>
          </p:cNvGrpSpPr>
          <p:nvPr/>
        </p:nvGrpSpPr>
        <p:grpSpPr bwMode="auto">
          <a:xfrm>
            <a:off x="791279" y="3877991"/>
            <a:ext cx="3986213" cy="722435"/>
            <a:chOff x="428" y="2400"/>
            <a:chExt cx="2511" cy="493"/>
          </a:xfrm>
        </p:grpSpPr>
        <p:sp>
          <p:nvSpPr>
            <p:cNvPr id="1660" name="Line 535"/>
            <p:cNvSpPr>
              <a:spLocks noChangeShapeType="1"/>
            </p:cNvSpPr>
            <p:nvPr/>
          </p:nvSpPr>
          <p:spPr bwMode="auto">
            <a:xfrm>
              <a:off x="428" y="2762"/>
              <a:ext cx="2511" cy="1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61" name="Rectangle 536"/>
            <p:cNvSpPr>
              <a:spLocks noChangeArrowheads="1"/>
            </p:cNvSpPr>
            <p:nvPr/>
          </p:nvSpPr>
          <p:spPr bwMode="auto">
            <a:xfrm>
              <a:off x="1071" y="2626"/>
              <a:ext cx="568" cy="26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pic>
          <p:nvPicPr>
            <p:cNvPr id="1662" name="Picture 5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" y="2478"/>
              <a:ext cx="22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663" name="Text Box 538"/>
            <p:cNvSpPr txBox="1">
              <a:spLocks noChangeArrowheads="1"/>
            </p:cNvSpPr>
            <p:nvPr/>
          </p:nvSpPr>
          <p:spPr bwMode="auto">
            <a:xfrm>
              <a:off x="595" y="2400"/>
              <a:ext cx="30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SK</a:t>
              </a:r>
              <a:r>
                <a:rPr kumimoji="0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</p:grpSp>
      <p:grpSp>
        <p:nvGrpSpPr>
          <p:cNvPr id="1682" name="组合 1681"/>
          <p:cNvGrpSpPr/>
          <p:nvPr/>
        </p:nvGrpSpPr>
        <p:grpSpPr>
          <a:xfrm>
            <a:off x="246373" y="2307099"/>
            <a:ext cx="8790381" cy="3944815"/>
            <a:chOff x="246373" y="2307099"/>
            <a:chExt cx="8790381" cy="3944815"/>
          </a:xfrm>
        </p:grpSpPr>
        <p:sp>
          <p:nvSpPr>
            <p:cNvPr id="1638" name="Line 521"/>
            <p:cNvSpPr>
              <a:spLocks noChangeShapeType="1"/>
            </p:cNvSpPr>
            <p:nvPr/>
          </p:nvSpPr>
          <p:spPr bwMode="auto">
            <a:xfrm rot="5400000">
              <a:off x="3190234" y="4601892"/>
              <a:ext cx="316816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681" name="组合 1680"/>
            <p:cNvGrpSpPr/>
            <p:nvPr/>
          </p:nvGrpSpPr>
          <p:grpSpPr>
            <a:xfrm>
              <a:off x="246373" y="2307099"/>
              <a:ext cx="8790381" cy="3944815"/>
              <a:chOff x="246373" y="2307099"/>
              <a:chExt cx="8790381" cy="3944815"/>
            </a:xfrm>
          </p:grpSpPr>
          <p:sp>
            <p:nvSpPr>
              <p:cNvPr id="1123" name="Text Box 7"/>
              <p:cNvSpPr txBox="1">
                <a:spLocks noChangeArrowheads="1"/>
              </p:cNvSpPr>
              <p:nvPr/>
            </p:nvSpPr>
            <p:spPr bwMode="auto">
              <a:xfrm>
                <a:off x="1011940" y="2307099"/>
                <a:ext cx="356188" cy="433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15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</a:p>
            </p:txBody>
          </p:sp>
          <p:grpSp>
            <p:nvGrpSpPr>
              <p:cNvPr id="1124" name="Group 8"/>
              <p:cNvGrpSpPr>
                <a:grpSpLocks/>
              </p:cNvGrpSpPr>
              <p:nvPr/>
            </p:nvGrpSpPr>
            <p:grpSpPr bwMode="auto">
              <a:xfrm>
                <a:off x="527753" y="2333475"/>
                <a:ext cx="573088" cy="609600"/>
                <a:chOff x="921" y="2412"/>
                <a:chExt cx="284" cy="265"/>
              </a:xfrm>
            </p:grpSpPr>
            <p:grpSp>
              <p:nvGrpSpPr>
                <p:cNvPr id="1125" name="Group 9"/>
                <p:cNvGrpSpPr>
                  <a:grpSpLocks/>
                </p:cNvGrpSpPr>
                <p:nvPr/>
              </p:nvGrpSpPr>
              <p:grpSpPr bwMode="auto">
                <a:xfrm>
                  <a:off x="928" y="2417"/>
                  <a:ext cx="277" cy="260"/>
                  <a:chOff x="928" y="2417"/>
                  <a:chExt cx="277" cy="260"/>
                </a:xfrm>
              </p:grpSpPr>
              <p:sp>
                <p:nvSpPr>
                  <p:cNvPr id="1139" name="Freeform 10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0" name="Freeform 11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1" name="Freeform 12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2" name="Freeform 13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74" y="2434"/>
                    <a:ext cx="185" cy="13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937" y="2576"/>
                    <a:ext cx="260" cy="5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5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992" y="2450"/>
                    <a:ext cx="150" cy="10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6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15" y="2598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147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928" y="2639"/>
                    <a:ext cx="277" cy="38"/>
                    <a:chOff x="928" y="2639"/>
                    <a:chExt cx="277" cy="38"/>
                  </a:xfrm>
                </p:grpSpPr>
                <p:sp>
                  <p:nvSpPr>
                    <p:cNvPr id="1148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49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50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2666"/>
                      <a:ext cx="274" cy="1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126" name="Group 22"/>
                <p:cNvGrpSpPr>
                  <a:grpSpLocks/>
                </p:cNvGrpSpPr>
                <p:nvPr/>
              </p:nvGrpSpPr>
              <p:grpSpPr bwMode="auto">
                <a:xfrm>
                  <a:off x="921" y="2412"/>
                  <a:ext cx="277" cy="261"/>
                  <a:chOff x="921" y="2412"/>
                  <a:chExt cx="277" cy="261"/>
                </a:xfrm>
              </p:grpSpPr>
              <p:sp>
                <p:nvSpPr>
                  <p:cNvPr id="1127" name="Freeform 23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28" name="Freeform 24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29" name="Freeform 25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30" name="Freeform 26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3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429"/>
                    <a:ext cx="184" cy="132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3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571"/>
                    <a:ext cx="260" cy="59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3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985" y="2445"/>
                    <a:ext cx="150" cy="10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34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8" y="2593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135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921" y="2635"/>
                    <a:ext cx="277" cy="38"/>
                    <a:chOff x="921" y="2635"/>
                    <a:chExt cx="277" cy="38"/>
                  </a:xfrm>
                </p:grpSpPr>
                <p:sp>
                  <p:nvSpPr>
                    <p:cNvPr id="1136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37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38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3" y="2662"/>
                      <a:ext cx="274" cy="11"/>
                    </a:xfrm>
                    <a:prstGeom prst="rect">
                      <a:avLst/>
                    </a:prstGeom>
                    <a:solidFill>
                      <a:srgbClr val="BAB79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1151" name="Text Box 36"/>
              <p:cNvSpPr txBox="1">
                <a:spLocks noChangeArrowheads="1"/>
              </p:cNvSpPr>
              <p:nvPr/>
            </p:nvSpPr>
            <p:spPr bwMode="auto">
              <a:xfrm>
                <a:off x="8184265" y="2307099"/>
                <a:ext cx="343364" cy="433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15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</a:p>
            </p:txBody>
          </p:sp>
          <p:grpSp>
            <p:nvGrpSpPr>
              <p:cNvPr id="1152" name="Group 37"/>
              <p:cNvGrpSpPr>
                <a:grpSpLocks/>
              </p:cNvGrpSpPr>
              <p:nvPr/>
            </p:nvGrpSpPr>
            <p:grpSpPr bwMode="auto">
              <a:xfrm>
                <a:off x="8462079" y="2333475"/>
                <a:ext cx="574675" cy="609600"/>
                <a:chOff x="921" y="2412"/>
                <a:chExt cx="284" cy="265"/>
              </a:xfrm>
            </p:grpSpPr>
            <p:grpSp>
              <p:nvGrpSpPr>
                <p:cNvPr id="1153" name="Group 38"/>
                <p:cNvGrpSpPr>
                  <a:grpSpLocks/>
                </p:cNvGrpSpPr>
                <p:nvPr/>
              </p:nvGrpSpPr>
              <p:grpSpPr bwMode="auto">
                <a:xfrm>
                  <a:off x="928" y="2417"/>
                  <a:ext cx="277" cy="260"/>
                  <a:chOff x="928" y="2417"/>
                  <a:chExt cx="277" cy="260"/>
                </a:xfrm>
              </p:grpSpPr>
              <p:sp>
                <p:nvSpPr>
                  <p:cNvPr id="1167" name="Freeform 39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68" name="Freeform 40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69" name="Freeform 41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70" name="Freeform 42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7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974" y="2434"/>
                    <a:ext cx="185" cy="13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7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937" y="2576"/>
                    <a:ext cx="260" cy="5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7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992" y="2450"/>
                    <a:ext cx="150" cy="10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74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15" y="2598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175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928" y="2639"/>
                    <a:ext cx="277" cy="38"/>
                    <a:chOff x="928" y="2639"/>
                    <a:chExt cx="277" cy="38"/>
                  </a:xfrm>
                </p:grpSpPr>
                <p:sp>
                  <p:nvSpPr>
                    <p:cNvPr id="1176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77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78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2666"/>
                      <a:ext cx="274" cy="1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154" name="Group 51"/>
                <p:cNvGrpSpPr>
                  <a:grpSpLocks/>
                </p:cNvGrpSpPr>
                <p:nvPr/>
              </p:nvGrpSpPr>
              <p:grpSpPr bwMode="auto">
                <a:xfrm>
                  <a:off x="921" y="2412"/>
                  <a:ext cx="277" cy="261"/>
                  <a:chOff x="921" y="2412"/>
                  <a:chExt cx="277" cy="261"/>
                </a:xfrm>
              </p:grpSpPr>
              <p:sp>
                <p:nvSpPr>
                  <p:cNvPr id="1155" name="Freeform 52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56" name="Freeform 53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57" name="Freeform 54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58" name="Freeform 55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59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429"/>
                    <a:ext cx="184" cy="132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60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571"/>
                    <a:ext cx="260" cy="59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61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985" y="2445"/>
                    <a:ext cx="150" cy="10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62" name="Line 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8" y="2593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163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921" y="2635"/>
                    <a:ext cx="277" cy="38"/>
                    <a:chOff x="921" y="2635"/>
                    <a:chExt cx="277" cy="38"/>
                  </a:xfrm>
                </p:grpSpPr>
                <p:sp>
                  <p:nvSpPr>
                    <p:cNvPr id="1164" name="Freeform 61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65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66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3" y="2662"/>
                      <a:ext cx="274" cy="11"/>
                    </a:xfrm>
                    <a:prstGeom prst="rect">
                      <a:avLst/>
                    </a:prstGeom>
                    <a:solidFill>
                      <a:srgbClr val="BAB79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1179" name="Line 64"/>
              <p:cNvSpPr>
                <a:spLocks noChangeShapeType="1"/>
              </p:cNvSpPr>
              <p:nvPr/>
            </p:nvSpPr>
            <p:spPr bwMode="auto">
              <a:xfrm rot="5400000">
                <a:off x="-809655" y="4641457"/>
                <a:ext cx="322091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80" name="Line 65"/>
              <p:cNvSpPr>
                <a:spLocks noChangeShapeType="1"/>
              </p:cNvSpPr>
              <p:nvPr/>
            </p:nvSpPr>
            <p:spPr bwMode="auto">
              <a:xfrm rot="16200000" flipH="1">
                <a:off x="7159290" y="4608180"/>
                <a:ext cx="3194538" cy="793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184" name="Group 67"/>
              <p:cNvGrpSpPr>
                <a:grpSpLocks/>
              </p:cNvGrpSpPr>
              <p:nvPr/>
            </p:nvGrpSpPr>
            <p:grpSpPr bwMode="auto">
              <a:xfrm>
                <a:off x="4367915" y="2419935"/>
                <a:ext cx="736600" cy="594946"/>
                <a:chOff x="624" y="2968"/>
                <a:chExt cx="1331" cy="920"/>
              </a:xfrm>
            </p:grpSpPr>
            <p:sp>
              <p:nvSpPr>
                <p:cNvPr id="1185" name="Freeform 68"/>
                <p:cNvSpPr>
                  <a:spLocks/>
                </p:cNvSpPr>
                <p:nvPr/>
              </p:nvSpPr>
              <p:spPr bwMode="auto">
                <a:xfrm>
                  <a:off x="1238" y="2968"/>
                  <a:ext cx="713" cy="770"/>
                </a:xfrm>
                <a:custGeom>
                  <a:avLst/>
                  <a:gdLst>
                    <a:gd name="T0" fmla="*/ 992 w 1426"/>
                    <a:gd name="T1" fmla="*/ 2292 h 2309"/>
                    <a:gd name="T2" fmla="*/ 964 w 1426"/>
                    <a:gd name="T3" fmla="*/ 2309 h 2309"/>
                    <a:gd name="T4" fmla="*/ 0 w 1426"/>
                    <a:gd name="T5" fmla="*/ 1462 h 2309"/>
                    <a:gd name="T6" fmla="*/ 326 w 1426"/>
                    <a:gd name="T7" fmla="*/ 59 h 2309"/>
                    <a:gd name="T8" fmla="*/ 369 w 1426"/>
                    <a:gd name="T9" fmla="*/ 18 h 2309"/>
                    <a:gd name="T10" fmla="*/ 414 w 1426"/>
                    <a:gd name="T11" fmla="*/ 0 h 2309"/>
                    <a:gd name="T12" fmla="*/ 457 w 1426"/>
                    <a:gd name="T13" fmla="*/ 9 h 2309"/>
                    <a:gd name="T14" fmla="*/ 1381 w 1426"/>
                    <a:gd name="T15" fmla="*/ 400 h 2309"/>
                    <a:gd name="T16" fmla="*/ 1411 w 1426"/>
                    <a:gd name="T17" fmla="*/ 421 h 2309"/>
                    <a:gd name="T18" fmla="*/ 1422 w 1426"/>
                    <a:gd name="T19" fmla="*/ 425 h 2309"/>
                    <a:gd name="T20" fmla="*/ 1426 w 1426"/>
                    <a:gd name="T21" fmla="*/ 445 h 2309"/>
                    <a:gd name="T22" fmla="*/ 1017 w 1426"/>
                    <a:gd name="T23" fmla="*/ 2306 h 2309"/>
                    <a:gd name="T24" fmla="*/ 992 w 1426"/>
                    <a:gd name="T25" fmla="*/ 2292 h 2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26" h="2309">
                      <a:moveTo>
                        <a:pt x="992" y="2292"/>
                      </a:moveTo>
                      <a:lnTo>
                        <a:pt x="964" y="2309"/>
                      </a:lnTo>
                      <a:lnTo>
                        <a:pt x="0" y="1462"/>
                      </a:lnTo>
                      <a:lnTo>
                        <a:pt x="326" y="59"/>
                      </a:lnTo>
                      <a:lnTo>
                        <a:pt x="369" y="18"/>
                      </a:lnTo>
                      <a:lnTo>
                        <a:pt x="414" y="0"/>
                      </a:lnTo>
                      <a:lnTo>
                        <a:pt x="457" y="9"/>
                      </a:lnTo>
                      <a:lnTo>
                        <a:pt x="1381" y="400"/>
                      </a:lnTo>
                      <a:lnTo>
                        <a:pt x="1411" y="421"/>
                      </a:lnTo>
                      <a:lnTo>
                        <a:pt x="1422" y="425"/>
                      </a:lnTo>
                      <a:lnTo>
                        <a:pt x="1426" y="445"/>
                      </a:lnTo>
                      <a:lnTo>
                        <a:pt x="1017" y="2306"/>
                      </a:lnTo>
                      <a:lnTo>
                        <a:pt x="992" y="2292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86" name="Freeform 69"/>
                <p:cNvSpPr>
                  <a:spLocks/>
                </p:cNvSpPr>
                <p:nvPr/>
              </p:nvSpPr>
              <p:spPr bwMode="auto">
                <a:xfrm>
                  <a:off x="1668" y="3087"/>
                  <a:ext cx="286" cy="660"/>
                </a:xfrm>
                <a:custGeom>
                  <a:avLst/>
                  <a:gdLst>
                    <a:gd name="T0" fmla="*/ 573 w 573"/>
                    <a:gd name="T1" fmla="*/ 86 h 1980"/>
                    <a:gd name="T2" fmla="*/ 568 w 573"/>
                    <a:gd name="T3" fmla="*/ 132 h 1980"/>
                    <a:gd name="T4" fmla="*/ 155 w 573"/>
                    <a:gd name="T5" fmla="*/ 1923 h 1980"/>
                    <a:gd name="T6" fmla="*/ 151 w 573"/>
                    <a:gd name="T7" fmla="*/ 1955 h 1980"/>
                    <a:gd name="T8" fmla="*/ 140 w 573"/>
                    <a:gd name="T9" fmla="*/ 1972 h 1980"/>
                    <a:gd name="T10" fmla="*/ 125 w 573"/>
                    <a:gd name="T11" fmla="*/ 1980 h 1980"/>
                    <a:gd name="T12" fmla="*/ 111 w 573"/>
                    <a:gd name="T13" fmla="*/ 1975 h 1980"/>
                    <a:gd name="T14" fmla="*/ 86 w 573"/>
                    <a:gd name="T15" fmla="*/ 1955 h 1980"/>
                    <a:gd name="T16" fmla="*/ 0 w 573"/>
                    <a:gd name="T17" fmla="*/ 1880 h 1980"/>
                    <a:gd name="T18" fmla="*/ 425 w 573"/>
                    <a:gd name="T19" fmla="*/ 39 h 1980"/>
                    <a:gd name="T20" fmla="*/ 420 w 573"/>
                    <a:gd name="T21" fmla="*/ 27 h 1980"/>
                    <a:gd name="T22" fmla="*/ 396 w 573"/>
                    <a:gd name="T23" fmla="*/ 0 h 1980"/>
                    <a:gd name="T24" fmla="*/ 445 w 573"/>
                    <a:gd name="T25" fmla="*/ 20 h 1980"/>
                    <a:gd name="T26" fmla="*/ 541 w 573"/>
                    <a:gd name="T27" fmla="*/ 61 h 1980"/>
                    <a:gd name="T28" fmla="*/ 559 w 573"/>
                    <a:gd name="T29" fmla="*/ 75 h 1980"/>
                    <a:gd name="T30" fmla="*/ 573 w 573"/>
                    <a:gd name="T31" fmla="*/ 86 h 19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73" h="1980">
                      <a:moveTo>
                        <a:pt x="573" y="86"/>
                      </a:moveTo>
                      <a:lnTo>
                        <a:pt x="568" y="132"/>
                      </a:lnTo>
                      <a:lnTo>
                        <a:pt x="155" y="1923"/>
                      </a:lnTo>
                      <a:lnTo>
                        <a:pt x="151" y="1955"/>
                      </a:lnTo>
                      <a:lnTo>
                        <a:pt x="140" y="1972"/>
                      </a:lnTo>
                      <a:lnTo>
                        <a:pt x="125" y="1980"/>
                      </a:lnTo>
                      <a:lnTo>
                        <a:pt x="111" y="1975"/>
                      </a:lnTo>
                      <a:lnTo>
                        <a:pt x="86" y="1955"/>
                      </a:lnTo>
                      <a:lnTo>
                        <a:pt x="0" y="1880"/>
                      </a:lnTo>
                      <a:lnTo>
                        <a:pt x="425" y="39"/>
                      </a:lnTo>
                      <a:lnTo>
                        <a:pt x="420" y="27"/>
                      </a:lnTo>
                      <a:lnTo>
                        <a:pt x="396" y="0"/>
                      </a:lnTo>
                      <a:lnTo>
                        <a:pt x="445" y="20"/>
                      </a:lnTo>
                      <a:lnTo>
                        <a:pt x="541" y="61"/>
                      </a:lnTo>
                      <a:lnTo>
                        <a:pt x="559" y="75"/>
                      </a:lnTo>
                      <a:lnTo>
                        <a:pt x="573" y="86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20202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87" name="Freeform 70"/>
                <p:cNvSpPr>
                  <a:spLocks/>
                </p:cNvSpPr>
                <p:nvPr/>
              </p:nvSpPr>
              <p:spPr bwMode="auto">
                <a:xfrm>
                  <a:off x="1432" y="2970"/>
                  <a:ext cx="523" cy="147"/>
                </a:xfrm>
                <a:custGeom>
                  <a:avLst/>
                  <a:gdLst>
                    <a:gd name="T0" fmla="*/ 0 w 1045"/>
                    <a:gd name="T1" fmla="*/ 0 h 441"/>
                    <a:gd name="T2" fmla="*/ 31 w 1045"/>
                    <a:gd name="T3" fmla="*/ 1 h 441"/>
                    <a:gd name="T4" fmla="*/ 62 w 1045"/>
                    <a:gd name="T5" fmla="*/ 10 h 441"/>
                    <a:gd name="T6" fmla="*/ 1005 w 1045"/>
                    <a:gd name="T7" fmla="*/ 409 h 441"/>
                    <a:gd name="T8" fmla="*/ 1037 w 1045"/>
                    <a:gd name="T9" fmla="*/ 427 h 441"/>
                    <a:gd name="T10" fmla="*/ 1045 w 1045"/>
                    <a:gd name="T11" fmla="*/ 441 h 441"/>
                    <a:gd name="T12" fmla="*/ 0 w 1045"/>
                    <a:gd name="T13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45" h="441">
                      <a:moveTo>
                        <a:pt x="0" y="0"/>
                      </a:moveTo>
                      <a:lnTo>
                        <a:pt x="31" y="1"/>
                      </a:lnTo>
                      <a:lnTo>
                        <a:pt x="62" y="10"/>
                      </a:lnTo>
                      <a:lnTo>
                        <a:pt x="1005" y="409"/>
                      </a:lnTo>
                      <a:lnTo>
                        <a:pt x="1037" y="427"/>
                      </a:lnTo>
                      <a:lnTo>
                        <a:pt x="1045" y="4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20202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88" name="Freeform 71"/>
                <p:cNvSpPr>
                  <a:spLocks/>
                </p:cNvSpPr>
                <p:nvPr/>
              </p:nvSpPr>
              <p:spPr bwMode="auto">
                <a:xfrm>
                  <a:off x="1315" y="3056"/>
                  <a:ext cx="478" cy="573"/>
                </a:xfrm>
                <a:custGeom>
                  <a:avLst/>
                  <a:gdLst>
                    <a:gd name="T0" fmla="*/ 619 w 955"/>
                    <a:gd name="T1" fmla="*/ 1719 h 1719"/>
                    <a:gd name="T2" fmla="*/ 0 w 955"/>
                    <a:gd name="T3" fmla="*/ 1212 h 1719"/>
                    <a:gd name="T4" fmla="*/ 290 w 955"/>
                    <a:gd name="T5" fmla="*/ 0 h 1719"/>
                    <a:gd name="T6" fmla="*/ 955 w 955"/>
                    <a:gd name="T7" fmla="*/ 313 h 1719"/>
                    <a:gd name="T8" fmla="*/ 619 w 955"/>
                    <a:gd name="T9" fmla="*/ 1719 h 17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1719">
                      <a:moveTo>
                        <a:pt x="619" y="1719"/>
                      </a:moveTo>
                      <a:lnTo>
                        <a:pt x="0" y="1212"/>
                      </a:lnTo>
                      <a:lnTo>
                        <a:pt x="290" y="0"/>
                      </a:lnTo>
                      <a:lnTo>
                        <a:pt x="955" y="313"/>
                      </a:lnTo>
                      <a:lnTo>
                        <a:pt x="619" y="17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89" name="Freeform 72"/>
                <p:cNvSpPr>
                  <a:spLocks/>
                </p:cNvSpPr>
                <p:nvPr/>
              </p:nvSpPr>
              <p:spPr bwMode="auto">
                <a:xfrm>
                  <a:off x="1337" y="3076"/>
                  <a:ext cx="431" cy="529"/>
                </a:xfrm>
                <a:custGeom>
                  <a:avLst/>
                  <a:gdLst>
                    <a:gd name="T0" fmla="*/ 546 w 862"/>
                    <a:gd name="T1" fmla="*/ 1587 h 1587"/>
                    <a:gd name="T2" fmla="*/ 0 w 862"/>
                    <a:gd name="T3" fmla="*/ 1134 h 1587"/>
                    <a:gd name="T4" fmla="*/ 272 w 862"/>
                    <a:gd name="T5" fmla="*/ 0 h 1587"/>
                    <a:gd name="T6" fmla="*/ 862 w 862"/>
                    <a:gd name="T7" fmla="*/ 268 h 1587"/>
                    <a:gd name="T8" fmla="*/ 546 w 862"/>
                    <a:gd name="T9" fmla="*/ 1587 h 1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2" h="1587">
                      <a:moveTo>
                        <a:pt x="546" y="1587"/>
                      </a:moveTo>
                      <a:lnTo>
                        <a:pt x="0" y="1134"/>
                      </a:lnTo>
                      <a:lnTo>
                        <a:pt x="272" y="0"/>
                      </a:lnTo>
                      <a:lnTo>
                        <a:pt x="862" y="268"/>
                      </a:lnTo>
                      <a:lnTo>
                        <a:pt x="546" y="1587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7938">
                  <a:solidFill>
                    <a:srgbClr val="40404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0" name="Freeform 73"/>
                <p:cNvSpPr>
                  <a:spLocks/>
                </p:cNvSpPr>
                <p:nvPr/>
              </p:nvSpPr>
              <p:spPr bwMode="auto">
                <a:xfrm>
                  <a:off x="1233" y="2968"/>
                  <a:ext cx="203" cy="494"/>
                </a:xfrm>
                <a:custGeom>
                  <a:avLst/>
                  <a:gdLst>
                    <a:gd name="T0" fmla="*/ 393 w 408"/>
                    <a:gd name="T1" fmla="*/ 0 h 1480"/>
                    <a:gd name="T2" fmla="*/ 370 w 408"/>
                    <a:gd name="T3" fmla="*/ 11 h 1480"/>
                    <a:gd name="T4" fmla="*/ 356 w 408"/>
                    <a:gd name="T5" fmla="*/ 19 h 1480"/>
                    <a:gd name="T6" fmla="*/ 338 w 408"/>
                    <a:gd name="T7" fmla="*/ 37 h 1480"/>
                    <a:gd name="T8" fmla="*/ 325 w 408"/>
                    <a:gd name="T9" fmla="*/ 59 h 1480"/>
                    <a:gd name="T10" fmla="*/ 320 w 408"/>
                    <a:gd name="T11" fmla="*/ 77 h 1480"/>
                    <a:gd name="T12" fmla="*/ 0 w 408"/>
                    <a:gd name="T13" fmla="*/ 1459 h 1480"/>
                    <a:gd name="T14" fmla="*/ 12 w 408"/>
                    <a:gd name="T15" fmla="*/ 1480 h 1480"/>
                    <a:gd name="T16" fmla="*/ 337 w 408"/>
                    <a:gd name="T17" fmla="*/ 77 h 1480"/>
                    <a:gd name="T18" fmla="*/ 346 w 408"/>
                    <a:gd name="T19" fmla="*/ 57 h 1480"/>
                    <a:gd name="T20" fmla="*/ 355 w 408"/>
                    <a:gd name="T21" fmla="*/ 43 h 1480"/>
                    <a:gd name="T22" fmla="*/ 368 w 408"/>
                    <a:gd name="T23" fmla="*/ 30 h 1480"/>
                    <a:gd name="T24" fmla="*/ 384 w 408"/>
                    <a:gd name="T25" fmla="*/ 19 h 1480"/>
                    <a:gd name="T26" fmla="*/ 400 w 408"/>
                    <a:gd name="T27" fmla="*/ 12 h 1480"/>
                    <a:gd name="T28" fmla="*/ 408 w 408"/>
                    <a:gd name="T29" fmla="*/ 5 h 1480"/>
                    <a:gd name="T30" fmla="*/ 393 w 408"/>
                    <a:gd name="T31" fmla="*/ 0 h 1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08" h="1480">
                      <a:moveTo>
                        <a:pt x="393" y="0"/>
                      </a:moveTo>
                      <a:lnTo>
                        <a:pt x="370" y="11"/>
                      </a:lnTo>
                      <a:lnTo>
                        <a:pt x="356" y="19"/>
                      </a:lnTo>
                      <a:lnTo>
                        <a:pt x="338" y="37"/>
                      </a:lnTo>
                      <a:lnTo>
                        <a:pt x="325" y="59"/>
                      </a:lnTo>
                      <a:lnTo>
                        <a:pt x="320" y="77"/>
                      </a:lnTo>
                      <a:lnTo>
                        <a:pt x="0" y="1459"/>
                      </a:lnTo>
                      <a:lnTo>
                        <a:pt x="12" y="1480"/>
                      </a:lnTo>
                      <a:lnTo>
                        <a:pt x="337" y="77"/>
                      </a:lnTo>
                      <a:lnTo>
                        <a:pt x="346" y="57"/>
                      </a:lnTo>
                      <a:lnTo>
                        <a:pt x="355" y="43"/>
                      </a:lnTo>
                      <a:lnTo>
                        <a:pt x="368" y="30"/>
                      </a:lnTo>
                      <a:lnTo>
                        <a:pt x="384" y="19"/>
                      </a:lnTo>
                      <a:lnTo>
                        <a:pt x="400" y="12"/>
                      </a:lnTo>
                      <a:lnTo>
                        <a:pt x="408" y="5"/>
                      </a:lnTo>
                      <a:lnTo>
                        <a:pt x="393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1" name="Freeform 74"/>
                <p:cNvSpPr>
                  <a:spLocks/>
                </p:cNvSpPr>
                <p:nvPr/>
              </p:nvSpPr>
              <p:spPr bwMode="auto">
                <a:xfrm>
                  <a:off x="1204" y="3479"/>
                  <a:ext cx="532" cy="321"/>
                </a:xfrm>
                <a:custGeom>
                  <a:avLst/>
                  <a:gdLst>
                    <a:gd name="T0" fmla="*/ 1065 w 1065"/>
                    <a:gd name="T1" fmla="*/ 963 h 963"/>
                    <a:gd name="T2" fmla="*/ 1047 w 1065"/>
                    <a:gd name="T3" fmla="*/ 833 h 963"/>
                    <a:gd name="T4" fmla="*/ 1015 w 1065"/>
                    <a:gd name="T5" fmla="*/ 776 h 963"/>
                    <a:gd name="T6" fmla="*/ 137 w 1065"/>
                    <a:gd name="T7" fmla="*/ 3 h 963"/>
                    <a:gd name="T8" fmla="*/ 96 w 1065"/>
                    <a:gd name="T9" fmla="*/ 0 h 963"/>
                    <a:gd name="T10" fmla="*/ 59 w 1065"/>
                    <a:gd name="T11" fmla="*/ 3 h 963"/>
                    <a:gd name="T12" fmla="*/ 32 w 1065"/>
                    <a:gd name="T13" fmla="*/ 42 h 963"/>
                    <a:gd name="T14" fmla="*/ 0 w 1065"/>
                    <a:gd name="T15" fmla="*/ 145 h 963"/>
                    <a:gd name="T16" fmla="*/ 865 w 1065"/>
                    <a:gd name="T17" fmla="*/ 954 h 963"/>
                    <a:gd name="T18" fmla="*/ 1065 w 1065"/>
                    <a:gd name="T19" fmla="*/ 963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5" h="963">
                      <a:moveTo>
                        <a:pt x="1065" y="963"/>
                      </a:moveTo>
                      <a:lnTo>
                        <a:pt x="1047" y="833"/>
                      </a:lnTo>
                      <a:lnTo>
                        <a:pt x="1015" y="776"/>
                      </a:lnTo>
                      <a:lnTo>
                        <a:pt x="137" y="3"/>
                      </a:lnTo>
                      <a:lnTo>
                        <a:pt x="96" y="0"/>
                      </a:lnTo>
                      <a:lnTo>
                        <a:pt x="59" y="3"/>
                      </a:lnTo>
                      <a:lnTo>
                        <a:pt x="32" y="42"/>
                      </a:lnTo>
                      <a:lnTo>
                        <a:pt x="0" y="145"/>
                      </a:lnTo>
                      <a:lnTo>
                        <a:pt x="865" y="954"/>
                      </a:lnTo>
                      <a:lnTo>
                        <a:pt x="1065" y="963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2" name="Freeform 75"/>
                <p:cNvSpPr>
                  <a:spLocks/>
                </p:cNvSpPr>
                <p:nvPr/>
              </p:nvSpPr>
              <p:spPr bwMode="auto">
                <a:xfrm>
                  <a:off x="642" y="3519"/>
                  <a:ext cx="985" cy="288"/>
                </a:xfrm>
                <a:custGeom>
                  <a:avLst/>
                  <a:gdLst>
                    <a:gd name="T0" fmla="*/ 0 w 1969"/>
                    <a:gd name="T1" fmla="*/ 0 h 862"/>
                    <a:gd name="T2" fmla="*/ 1121 w 1969"/>
                    <a:gd name="T3" fmla="*/ 24 h 862"/>
                    <a:gd name="T4" fmla="*/ 1969 w 1969"/>
                    <a:gd name="T5" fmla="*/ 814 h 862"/>
                    <a:gd name="T6" fmla="*/ 478 w 1969"/>
                    <a:gd name="T7" fmla="*/ 862 h 862"/>
                    <a:gd name="T8" fmla="*/ 0 w 1969"/>
                    <a:gd name="T9" fmla="*/ 0 h 8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69" h="862">
                      <a:moveTo>
                        <a:pt x="0" y="0"/>
                      </a:moveTo>
                      <a:lnTo>
                        <a:pt x="1121" y="24"/>
                      </a:lnTo>
                      <a:lnTo>
                        <a:pt x="1969" y="814"/>
                      </a:lnTo>
                      <a:lnTo>
                        <a:pt x="478" y="8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3" name="Freeform 76"/>
                <p:cNvSpPr>
                  <a:spLocks/>
                </p:cNvSpPr>
                <p:nvPr/>
              </p:nvSpPr>
              <p:spPr bwMode="auto">
                <a:xfrm>
                  <a:off x="852" y="3789"/>
                  <a:ext cx="889" cy="99"/>
                </a:xfrm>
                <a:custGeom>
                  <a:avLst/>
                  <a:gdLst>
                    <a:gd name="T0" fmla="*/ 54 w 1777"/>
                    <a:gd name="T1" fmla="*/ 52 h 297"/>
                    <a:gd name="T2" fmla="*/ 0 w 1777"/>
                    <a:gd name="T3" fmla="*/ 297 h 297"/>
                    <a:gd name="T4" fmla="*/ 1759 w 1777"/>
                    <a:gd name="T5" fmla="*/ 257 h 297"/>
                    <a:gd name="T6" fmla="*/ 1777 w 1777"/>
                    <a:gd name="T7" fmla="*/ 173 h 297"/>
                    <a:gd name="T8" fmla="*/ 1773 w 1777"/>
                    <a:gd name="T9" fmla="*/ 74 h 297"/>
                    <a:gd name="T10" fmla="*/ 1768 w 1777"/>
                    <a:gd name="T11" fmla="*/ 0 h 297"/>
                    <a:gd name="T12" fmla="*/ 54 w 1777"/>
                    <a:gd name="T13" fmla="*/ 52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77" h="297">
                      <a:moveTo>
                        <a:pt x="54" y="52"/>
                      </a:moveTo>
                      <a:lnTo>
                        <a:pt x="0" y="297"/>
                      </a:lnTo>
                      <a:lnTo>
                        <a:pt x="1759" y="257"/>
                      </a:lnTo>
                      <a:lnTo>
                        <a:pt x="1777" y="173"/>
                      </a:lnTo>
                      <a:lnTo>
                        <a:pt x="1773" y="74"/>
                      </a:lnTo>
                      <a:lnTo>
                        <a:pt x="1768" y="0"/>
                      </a:lnTo>
                      <a:lnTo>
                        <a:pt x="54" y="52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4" name="Freeform 77"/>
                <p:cNvSpPr>
                  <a:spLocks/>
                </p:cNvSpPr>
                <p:nvPr/>
              </p:nvSpPr>
              <p:spPr bwMode="auto">
                <a:xfrm>
                  <a:off x="624" y="3519"/>
                  <a:ext cx="256" cy="369"/>
                </a:xfrm>
                <a:custGeom>
                  <a:avLst/>
                  <a:gdLst>
                    <a:gd name="T0" fmla="*/ 37 w 513"/>
                    <a:gd name="T1" fmla="*/ 0 h 1106"/>
                    <a:gd name="T2" fmla="*/ 0 w 513"/>
                    <a:gd name="T3" fmla="*/ 200 h 1106"/>
                    <a:gd name="T4" fmla="*/ 457 w 513"/>
                    <a:gd name="T5" fmla="*/ 1106 h 1106"/>
                    <a:gd name="T6" fmla="*/ 513 w 513"/>
                    <a:gd name="T7" fmla="*/ 862 h 1106"/>
                    <a:gd name="T8" fmla="*/ 37 w 513"/>
                    <a:gd name="T9" fmla="*/ 0 h 1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3" h="1106">
                      <a:moveTo>
                        <a:pt x="37" y="0"/>
                      </a:moveTo>
                      <a:lnTo>
                        <a:pt x="0" y="200"/>
                      </a:lnTo>
                      <a:lnTo>
                        <a:pt x="457" y="1106"/>
                      </a:lnTo>
                      <a:lnTo>
                        <a:pt x="513" y="862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5" name="Freeform 78"/>
                <p:cNvSpPr>
                  <a:spLocks/>
                </p:cNvSpPr>
                <p:nvPr/>
              </p:nvSpPr>
              <p:spPr bwMode="auto">
                <a:xfrm>
                  <a:off x="1206" y="3791"/>
                  <a:ext cx="132" cy="8"/>
                </a:xfrm>
                <a:custGeom>
                  <a:avLst/>
                  <a:gdLst>
                    <a:gd name="T0" fmla="*/ 2 w 262"/>
                    <a:gd name="T1" fmla="*/ 25 h 25"/>
                    <a:gd name="T2" fmla="*/ 0 w 262"/>
                    <a:gd name="T3" fmla="*/ 0 h 25"/>
                    <a:gd name="T4" fmla="*/ 249 w 262"/>
                    <a:gd name="T5" fmla="*/ 0 h 25"/>
                    <a:gd name="T6" fmla="*/ 262 w 262"/>
                    <a:gd name="T7" fmla="*/ 19 h 25"/>
                    <a:gd name="T8" fmla="*/ 2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2" y="25"/>
                      </a:moveTo>
                      <a:lnTo>
                        <a:pt x="0" y="0"/>
                      </a:lnTo>
                      <a:lnTo>
                        <a:pt x="249" y="0"/>
                      </a:lnTo>
                      <a:lnTo>
                        <a:pt x="262" y="19"/>
                      </a:lnTo>
                      <a:lnTo>
                        <a:pt x="2" y="25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6" name="Freeform 79"/>
                <p:cNvSpPr>
                  <a:spLocks/>
                </p:cNvSpPr>
                <p:nvPr/>
              </p:nvSpPr>
              <p:spPr bwMode="auto">
                <a:xfrm>
                  <a:off x="927" y="3521"/>
                  <a:ext cx="281" cy="279"/>
                </a:xfrm>
                <a:custGeom>
                  <a:avLst/>
                  <a:gdLst>
                    <a:gd name="T0" fmla="*/ 557 w 561"/>
                    <a:gd name="T1" fmla="*/ 801 h 836"/>
                    <a:gd name="T2" fmla="*/ 0 w 561"/>
                    <a:gd name="T3" fmla="*/ 0 h 836"/>
                    <a:gd name="T4" fmla="*/ 561 w 561"/>
                    <a:gd name="T5" fmla="*/ 836 h 836"/>
                    <a:gd name="T6" fmla="*/ 557 w 561"/>
                    <a:gd name="T7" fmla="*/ 801 h 8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61" h="836">
                      <a:moveTo>
                        <a:pt x="557" y="801"/>
                      </a:moveTo>
                      <a:lnTo>
                        <a:pt x="0" y="0"/>
                      </a:lnTo>
                      <a:lnTo>
                        <a:pt x="561" y="836"/>
                      </a:lnTo>
                      <a:lnTo>
                        <a:pt x="557" y="801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197" name="Group 80"/>
                <p:cNvGrpSpPr>
                  <a:grpSpLocks/>
                </p:cNvGrpSpPr>
                <p:nvPr/>
              </p:nvGrpSpPr>
              <p:grpSpPr bwMode="auto">
                <a:xfrm>
                  <a:off x="700" y="3526"/>
                  <a:ext cx="515" cy="270"/>
                  <a:chOff x="700" y="3526"/>
                  <a:chExt cx="515" cy="270"/>
                </a:xfrm>
              </p:grpSpPr>
              <p:grpSp>
                <p:nvGrpSpPr>
                  <p:cNvPr id="1223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737" y="3534"/>
                    <a:ext cx="49" cy="23"/>
                    <a:chOff x="737" y="3534"/>
                    <a:chExt cx="49" cy="23"/>
                  </a:xfrm>
                </p:grpSpPr>
                <p:sp>
                  <p:nvSpPr>
                    <p:cNvPr id="1634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737" y="3534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7 h 67"/>
                        <a:gd name="T2" fmla="*/ 0 w 22"/>
                        <a:gd name="T3" fmla="*/ 26 h 67"/>
                        <a:gd name="T4" fmla="*/ 9 w 22"/>
                        <a:gd name="T5" fmla="*/ 0 h 67"/>
                        <a:gd name="T6" fmla="*/ 22 w 22"/>
                        <a:gd name="T7" fmla="*/ 30 h 67"/>
                        <a:gd name="T8" fmla="*/ 13 w 22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7">
                          <a:moveTo>
                            <a:pt x="13" y="67"/>
                          </a:moveTo>
                          <a:lnTo>
                            <a:pt x="0" y="26"/>
                          </a:lnTo>
                          <a:lnTo>
                            <a:pt x="9" y="0"/>
                          </a:lnTo>
                          <a:lnTo>
                            <a:pt x="22" y="30"/>
                          </a:lnTo>
                          <a:lnTo>
                            <a:pt x="13" y="67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35" name="Freeform 83"/>
                    <p:cNvSpPr>
                      <a:spLocks/>
                    </p:cNvSpPr>
                    <p:nvPr/>
                  </p:nvSpPr>
                  <p:spPr bwMode="auto">
                    <a:xfrm>
                      <a:off x="742" y="3535"/>
                      <a:ext cx="36" cy="9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50 w 73"/>
                        <a:gd name="T3" fmla="*/ 0 h 29"/>
                        <a:gd name="T4" fmla="*/ 52 w 73"/>
                        <a:gd name="T5" fmla="*/ 2 h 29"/>
                        <a:gd name="T6" fmla="*/ 55 w 73"/>
                        <a:gd name="T7" fmla="*/ 11 h 29"/>
                        <a:gd name="T8" fmla="*/ 73 w 73"/>
                        <a:gd name="T9" fmla="*/ 29 h 29"/>
                        <a:gd name="T10" fmla="*/ 17 w 73"/>
                        <a:gd name="T11" fmla="*/ 29 h 29"/>
                        <a:gd name="T12" fmla="*/ 8 w 73"/>
                        <a:gd name="T13" fmla="*/ 20 h 29"/>
                        <a:gd name="T14" fmla="*/ 0 w 73"/>
                        <a:gd name="T15" fmla="*/ 6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5" y="11"/>
                          </a:lnTo>
                          <a:lnTo>
                            <a:pt x="73" y="29"/>
                          </a:lnTo>
                          <a:lnTo>
                            <a:pt x="17" y="29"/>
                          </a:lnTo>
                          <a:lnTo>
                            <a:pt x="8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36" name="Freeform 84"/>
                    <p:cNvSpPr>
                      <a:spLocks/>
                    </p:cNvSpPr>
                    <p:nvPr/>
                  </p:nvSpPr>
                  <p:spPr bwMode="auto">
                    <a:xfrm>
                      <a:off x="744" y="3545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1 w 82"/>
                        <a:gd name="T3" fmla="*/ 19 h 35"/>
                        <a:gd name="T4" fmla="*/ 6 w 82"/>
                        <a:gd name="T5" fmla="*/ 7 h 35"/>
                        <a:gd name="T6" fmla="*/ 10 w 82"/>
                        <a:gd name="T7" fmla="*/ 0 h 35"/>
                        <a:gd name="T8" fmla="*/ 67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24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748" y="3547"/>
                    <a:ext cx="50" cy="23"/>
                    <a:chOff x="748" y="3547"/>
                    <a:chExt cx="50" cy="23"/>
                  </a:xfrm>
                </p:grpSpPr>
                <p:sp>
                  <p:nvSpPr>
                    <p:cNvPr id="1631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748" y="3547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32" name="Freeform 87"/>
                    <p:cNvSpPr>
                      <a:spLocks/>
                    </p:cNvSpPr>
                    <p:nvPr/>
                  </p:nvSpPr>
                  <p:spPr bwMode="auto">
                    <a:xfrm>
                      <a:off x="753" y="3548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6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6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33" name="Freeform 88"/>
                    <p:cNvSpPr>
                      <a:spLocks/>
                    </p:cNvSpPr>
                    <p:nvPr/>
                  </p:nvSpPr>
                  <p:spPr bwMode="auto">
                    <a:xfrm>
                      <a:off x="757" y="3558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20 h 36"/>
                        <a:gd name="T4" fmla="*/ 5 w 81"/>
                        <a:gd name="T5" fmla="*/ 8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225" name="Freeform 89"/>
                  <p:cNvSpPr>
                    <a:spLocks/>
                  </p:cNvSpPr>
                  <p:nvPr/>
                </p:nvSpPr>
                <p:spPr bwMode="auto">
                  <a:xfrm>
                    <a:off x="952" y="3538"/>
                    <a:ext cx="39" cy="12"/>
                  </a:xfrm>
                  <a:custGeom>
                    <a:avLst/>
                    <a:gdLst>
                      <a:gd name="T0" fmla="*/ 0 w 79"/>
                      <a:gd name="T1" fmla="*/ 0 h 36"/>
                      <a:gd name="T2" fmla="*/ 28 w 79"/>
                      <a:gd name="T3" fmla="*/ 36 h 36"/>
                      <a:gd name="T4" fmla="*/ 79 w 79"/>
                      <a:gd name="T5" fmla="*/ 36 h 36"/>
                      <a:gd name="T6" fmla="*/ 50 w 79"/>
                      <a:gd name="T7" fmla="*/ 0 h 36"/>
                      <a:gd name="T8" fmla="*/ 0 w 79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79" y="3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26" name="Freeform 90"/>
                  <p:cNvSpPr>
                    <a:spLocks/>
                  </p:cNvSpPr>
                  <p:nvPr/>
                </p:nvSpPr>
                <p:spPr bwMode="auto">
                  <a:xfrm>
                    <a:off x="861" y="3535"/>
                    <a:ext cx="11" cy="22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27" name="Freeform 91"/>
                  <p:cNvSpPr>
                    <a:spLocks/>
                  </p:cNvSpPr>
                  <p:nvPr/>
                </p:nvSpPr>
                <p:spPr bwMode="auto">
                  <a:xfrm>
                    <a:off x="867" y="3535"/>
                    <a:ext cx="34" cy="10"/>
                  </a:xfrm>
                  <a:custGeom>
                    <a:avLst/>
                    <a:gdLst>
                      <a:gd name="T0" fmla="*/ 0 w 70"/>
                      <a:gd name="T1" fmla="*/ 0 h 30"/>
                      <a:gd name="T2" fmla="*/ 49 w 70"/>
                      <a:gd name="T3" fmla="*/ 0 h 30"/>
                      <a:gd name="T4" fmla="*/ 50 w 70"/>
                      <a:gd name="T5" fmla="*/ 3 h 30"/>
                      <a:gd name="T6" fmla="*/ 54 w 70"/>
                      <a:gd name="T7" fmla="*/ 13 h 30"/>
                      <a:gd name="T8" fmla="*/ 70 w 70"/>
                      <a:gd name="T9" fmla="*/ 30 h 30"/>
                      <a:gd name="T10" fmla="*/ 16 w 70"/>
                      <a:gd name="T11" fmla="*/ 30 h 30"/>
                      <a:gd name="T12" fmla="*/ 7 w 70"/>
                      <a:gd name="T13" fmla="*/ 21 h 30"/>
                      <a:gd name="T14" fmla="*/ 0 w 70"/>
                      <a:gd name="T15" fmla="*/ 7 h 30"/>
                      <a:gd name="T16" fmla="*/ 0 w 70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0" h="30">
                        <a:moveTo>
                          <a:pt x="0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4" y="13"/>
                        </a:lnTo>
                        <a:lnTo>
                          <a:pt x="70" y="30"/>
                        </a:lnTo>
                        <a:lnTo>
                          <a:pt x="16" y="30"/>
                        </a:lnTo>
                        <a:lnTo>
                          <a:pt x="7" y="21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28" name="Freeform 92"/>
                  <p:cNvSpPr>
                    <a:spLocks/>
                  </p:cNvSpPr>
                  <p:nvPr/>
                </p:nvSpPr>
                <p:spPr bwMode="auto">
                  <a:xfrm>
                    <a:off x="868" y="3545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229" name="Group 93"/>
                  <p:cNvGrpSpPr>
                    <a:grpSpLocks/>
                  </p:cNvGrpSpPr>
                  <p:nvPr/>
                </p:nvGrpSpPr>
                <p:grpSpPr bwMode="auto">
                  <a:xfrm>
                    <a:off x="872" y="3547"/>
                    <a:ext cx="50" cy="23"/>
                    <a:chOff x="872" y="3547"/>
                    <a:chExt cx="50" cy="23"/>
                  </a:xfrm>
                </p:grpSpPr>
                <p:sp>
                  <p:nvSpPr>
                    <p:cNvPr id="1628" name="Freeform 94"/>
                    <p:cNvSpPr>
                      <a:spLocks/>
                    </p:cNvSpPr>
                    <p:nvPr/>
                  </p:nvSpPr>
                  <p:spPr bwMode="auto">
                    <a:xfrm>
                      <a:off x="872" y="3547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9" name="Freeform 95"/>
                    <p:cNvSpPr>
                      <a:spLocks/>
                    </p:cNvSpPr>
                    <p:nvPr/>
                  </p:nvSpPr>
                  <p:spPr bwMode="auto">
                    <a:xfrm>
                      <a:off x="878" y="3547"/>
                      <a:ext cx="36" cy="10"/>
                    </a:xfrm>
                    <a:custGeom>
                      <a:avLst/>
                      <a:gdLst>
                        <a:gd name="T0" fmla="*/ 2 w 73"/>
                        <a:gd name="T1" fmla="*/ 0 h 30"/>
                        <a:gd name="T2" fmla="*/ 49 w 73"/>
                        <a:gd name="T3" fmla="*/ 0 h 30"/>
                        <a:gd name="T4" fmla="*/ 50 w 73"/>
                        <a:gd name="T5" fmla="*/ 3 h 30"/>
                        <a:gd name="T6" fmla="*/ 57 w 73"/>
                        <a:gd name="T7" fmla="*/ 12 h 30"/>
                        <a:gd name="T8" fmla="*/ 73 w 73"/>
                        <a:gd name="T9" fmla="*/ 30 h 30"/>
                        <a:gd name="T10" fmla="*/ 19 w 73"/>
                        <a:gd name="T11" fmla="*/ 30 h 30"/>
                        <a:gd name="T12" fmla="*/ 10 w 73"/>
                        <a:gd name="T13" fmla="*/ 21 h 30"/>
                        <a:gd name="T14" fmla="*/ 0 w 73"/>
                        <a:gd name="T15" fmla="*/ 7 h 30"/>
                        <a:gd name="T16" fmla="*/ 2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3"/>
                          </a:lnTo>
                          <a:lnTo>
                            <a:pt x="57" y="12"/>
                          </a:lnTo>
                          <a:lnTo>
                            <a:pt x="73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30" name="Freeform 96"/>
                    <p:cNvSpPr>
                      <a:spLocks/>
                    </p:cNvSpPr>
                    <p:nvPr/>
                  </p:nvSpPr>
                  <p:spPr bwMode="auto">
                    <a:xfrm>
                      <a:off x="880" y="3558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30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885" y="3559"/>
                    <a:ext cx="50" cy="23"/>
                    <a:chOff x="885" y="3559"/>
                    <a:chExt cx="50" cy="23"/>
                  </a:xfrm>
                </p:grpSpPr>
                <p:sp>
                  <p:nvSpPr>
                    <p:cNvPr id="1625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885" y="3559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6 h 68"/>
                        <a:gd name="T4" fmla="*/ 12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6" name="Freeform 99"/>
                    <p:cNvSpPr>
                      <a:spLocks/>
                    </p:cNvSpPr>
                    <p:nvPr/>
                  </p:nvSpPr>
                  <p:spPr bwMode="auto">
                    <a:xfrm>
                      <a:off x="890" y="3560"/>
                      <a:ext cx="37" cy="10"/>
                    </a:xfrm>
                    <a:custGeom>
                      <a:avLst/>
                      <a:gdLst>
                        <a:gd name="T0" fmla="*/ 3 w 74"/>
                        <a:gd name="T1" fmla="*/ 0 h 30"/>
                        <a:gd name="T2" fmla="*/ 49 w 74"/>
                        <a:gd name="T3" fmla="*/ 0 h 30"/>
                        <a:gd name="T4" fmla="*/ 52 w 74"/>
                        <a:gd name="T5" fmla="*/ 3 h 30"/>
                        <a:gd name="T6" fmla="*/ 57 w 74"/>
                        <a:gd name="T7" fmla="*/ 12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10 w 74"/>
                        <a:gd name="T13" fmla="*/ 21 h 30"/>
                        <a:gd name="T14" fmla="*/ 0 w 74"/>
                        <a:gd name="T15" fmla="*/ 6 h 30"/>
                        <a:gd name="T16" fmla="*/ 3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3" y="0"/>
                          </a:moveTo>
                          <a:lnTo>
                            <a:pt x="49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7" name="Freeform 100"/>
                    <p:cNvSpPr>
                      <a:spLocks/>
                    </p:cNvSpPr>
                    <p:nvPr/>
                  </p:nvSpPr>
                  <p:spPr bwMode="auto">
                    <a:xfrm>
                      <a:off x="893" y="3570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6 w 83"/>
                        <a:gd name="T5" fmla="*/ 8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31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898" y="3571"/>
                    <a:ext cx="49" cy="23"/>
                    <a:chOff x="898" y="3571"/>
                    <a:chExt cx="49" cy="23"/>
                  </a:xfrm>
                </p:grpSpPr>
                <p:sp>
                  <p:nvSpPr>
                    <p:cNvPr id="1622" name="Freeform 102"/>
                    <p:cNvSpPr>
                      <a:spLocks/>
                    </p:cNvSpPr>
                    <p:nvPr/>
                  </p:nvSpPr>
                  <p:spPr bwMode="auto">
                    <a:xfrm>
                      <a:off x="898" y="3571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3" name="Freeform 103"/>
                    <p:cNvSpPr>
                      <a:spLocks/>
                    </p:cNvSpPr>
                    <p:nvPr/>
                  </p:nvSpPr>
                  <p:spPr bwMode="auto">
                    <a:xfrm>
                      <a:off x="903" y="3572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9 w 75"/>
                        <a:gd name="T11" fmla="*/ 29 h 29"/>
                        <a:gd name="T12" fmla="*/ 11 w 75"/>
                        <a:gd name="T13" fmla="*/ 20 h 29"/>
                        <a:gd name="T14" fmla="*/ 0 w 75"/>
                        <a:gd name="T15" fmla="*/ 5 h 29"/>
                        <a:gd name="T16" fmla="*/ 2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9" y="29"/>
                          </a:lnTo>
                          <a:lnTo>
                            <a:pt x="11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4" name="Freeform 104"/>
                    <p:cNvSpPr>
                      <a:spLocks/>
                    </p:cNvSpPr>
                    <p:nvPr/>
                  </p:nvSpPr>
                  <p:spPr bwMode="auto">
                    <a:xfrm>
                      <a:off x="907" y="3582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32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911" y="3585"/>
                    <a:ext cx="49" cy="23"/>
                    <a:chOff x="911" y="3585"/>
                    <a:chExt cx="49" cy="23"/>
                  </a:xfrm>
                </p:grpSpPr>
                <p:sp>
                  <p:nvSpPr>
                    <p:cNvPr id="1619" name="Freeform 106"/>
                    <p:cNvSpPr>
                      <a:spLocks/>
                    </p:cNvSpPr>
                    <p:nvPr/>
                  </p:nvSpPr>
                  <p:spPr bwMode="auto">
                    <a:xfrm>
                      <a:off x="911" y="3585"/>
                      <a:ext cx="12" cy="23"/>
                    </a:xfrm>
                    <a:custGeom>
                      <a:avLst/>
                      <a:gdLst>
                        <a:gd name="T0" fmla="*/ 15 w 24"/>
                        <a:gd name="T1" fmla="*/ 69 h 69"/>
                        <a:gd name="T2" fmla="*/ 0 w 24"/>
                        <a:gd name="T3" fmla="*/ 27 h 69"/>
                        <a:gd name="T4" fmla="*/ 10 w 24"/>
                        <a:gd name="T5" fmla="*/ 0 h 69"/>
                        <a:gd name="T6" fmla="*/ 24 w 24"/>
                        <a:gd name="T7" fmla="*/ 32 h 69"/>
                        <a:gd name="T8" fmla="*/ 15 w 24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0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915" y="3585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0"/>
                        <a:gd name="T2" fmla="*/ 52 w 75"/>
                        <a:gd name="T3" fmla="*/ 0 h 30"/>
                        <a:gd name="T4" fmla="*/ 53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1 h 30"/>
                        <a:gd name="T14" fmla="*/ 0 w 75"/>
                        <a:gd name="T15" fmla="*/ 6 h 30"/>
                        <a:gd name="T16" fmla="*/ 3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1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1" name="Freeform 108"/>
                    <p:cNvSpPr>
                      <a:spLocks/>
                    </p:cNvSpPr>
                    <p:nvPr/>
                  </p:nvSpPr>
                  <p:spPr bwMode="auto">
                    <a:xfrm>
                      <a:off x="919" y="359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33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923" y="3600"/>
                    <a:ext cx="99" cy="73"/>
                    <a:chOff x="923" y="3600"/>
                    <a:chExt cx="99" cy="73"/>
                  </a:xfrm>
                </p:grpSpPr>
                <p:grpSp>
                  <p:nvGrpSpPr>
                    <p:cNvPr id="1599" name="Group 1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23" y="3600"/>
                      <a:ext cx="49" cy="23"/>
                      <a:chOff x="923" y="3600"/>
                      <a:chExt cx="49" cy="23"/>
                    </a:xfrm>
                  </p:grpSpPr>
                  <p:sp>
                    <p:nvSpPr>
                      <p:cNvPr id="1616" name="Freeform 1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3" y="3600"/>
                        <a:ext cx="13" cy="23"/>
                      </a:xfrm>
                      <a:custGeom>
                        <a:avLst/>
                        <a:gdLst>
                          <a:gd name="T0" fmla="*/ 13 w 25"/>
                          <a:gd name="T1" fmla="*/ 69 h 69"/>
                          <a:gd name="T2" fmla="*/ 0 w 25"/>
                          <a:gd name="T3" fmla="*/ 27 h 69"/>
                          <a:gd name="T4" fmla="*/ 9 w 25"/>
                          <a:gd name="T5" fmla="*/ 0 h 69"/>
                          <a:gd name="T6" fmla="*/ 25 w 25"/>
                          <a:gd name="T7" fmla="*/ 30 h 69"/>
                          <a:gd name="T8" fmla="*/ 13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3" y="69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0"/>
                            </a:lnTo>
                            <a:lnTo>
                              <a:pt x="13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17" name="Freeform 1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8" y="3600"/>
                        <a:ext cx="37" cy="10"/>
                      </a:xfrm>
                      <a:custGeom>
                        <a:avLst/>
                        <a:gdLst>
                          <a:gd name="T0" fmla="*/ 2 w 75"/>
                          <a:gd name="T1" fmla="*/ 0 h 29"/>
                          <a:gd name="T2" fmla="*/ 50 w 75"/>
                          <a:gd name="T3" fmla="*/ 0 h 29"/>
                          <a:gd name="T4" fmla="*/ 52 w 75"/>
                          <a:gd name="T5" fmla="*/ 3 h 29"/>
                          <a:gd name="T6" fmla="*/ 57 w 75"/>
                          <a:gd name="T7" fmla="*/ 12 h 29"/>
                          <a:gd name="T8" fmla="*/ 75 w 75"/>
                          <a:gd name="T9" fmla="*/ 29 h 29"/>
                          <a:gd name="T10" fmla="*/ 19 w 75"/>
                          <a:gd name="T11" fmla="*/ 29 h 29"/>
                          <a:gd name="T12" fmla="*/ 9 w 75"/>
                          <a:gd name="T13" fmla="*/ 20 h 29"/>
                          <a:gd name="T14" fmla="*/ 0 w 75"/>
                          <a:gd name="T15" fmla="*/ 6 h 29"/>
                          <a:gd name="T16" fmla="*/ 2 w 75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29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3"/>
                            </a:lnTo>
                            <a:lnTo>
                              <a:pt x="57" y="12"/>
                            </a:lnTo>
                            <a:lnTo>
                              <a:pt x="75" y="29"/>
                            </a:lnTo>
                            <a:lnTo>
                              <a:pt x="19" y="29"/>
                            </a:lnTo>
                            <a:lnTo>
                              <a:pt x="9" y="20"/>
                            </a:lnTo>
                            <a:lnTo>
                              <a:pt x="0" y="6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18" name="Freeform 1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0" y="3610"/>
                        <a:ext cx="42" cy="13"/>
                      </a:xfrm>
                      <a:custGeom>
                        <a:avLst/>
                        <a:gdLst>
                          <a:gd name="T0" fmla="*/ 0 w 82"/>
                          <a:gd name="T1" fmla="*/ 37 h 37"/>
                          <a:gd name="T2" fmla="*/ 2 w 82"/>
                          <a:gd name="T3" fmla="*/ 22 h 37"/>
                          <a:gd name="T4" fmla="*/ 7 w 82"/>
                          <a:gd name="T5" fmla="*/ 7 h 37"/>
                          <a:gd name="T6" fmla="*/ 13 w 82"/>
                          <a:gd name="T7" fmla="*/ 0 h 37"/>
                          <a:gd name="T8" fmla="*/ 69 w 82"/>
                          <a:gd name="T9" fmla="*/ 0 h 37"/>
                          <a:gd name="T10" fmla="*/ 82 w 82"/>
                          <a:gd name="T11" fmla="*/ 37 h 37"/>
                          <a:gd name="T12" fmla="*/ 0 w 82"/>
                          <a:gd name="T13" fmla="*/ 37 h 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7">
                            <a:moveTo>
                              <a:pt x="0" y="37"/>
                            </a:moveTo>
                            <a:lnTo>
                              <a:pt x="2" y="22"/>
                            </a:lnTo>
                            <a:lnTo>
                              <a:pt x="7" y="7"/>
                            </a:lnTo>
                            <a:lnTo>
                              <a:pt x="13" y="0"/>
                            </a:lnTo>
                            <a:lnTo>
                              <a:pt x="69" y="0"/>
                            </a:lnTo>
                            <a:lnTo>
                              <a:pt x="82" y="37"/>
                            </a:lnTo>
                            <a:lnTo>
                              <a:pt x="0" y="37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600" name="Group 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5" y="3612"/>
                      <a:ext cx="48" cy="23"/>
                      <a:chOff x="935" y="3612"/>
                      <a:chExt cx="48" cy="23"/>
                    </a:xfrm>
                  </p:grpSpPr>
                  <p:sp>
                    <p:nvSpPr>
                      <p:cNvPr id="1613" name="Freeform 1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5" y="3612"/>
                        <a:ext cx="12" cy="23"/>
                      </a:xfrm>
                      <a:custGeom>
                        <a:avLst/>
                        <a:gdLst>
                          <a:gd name="T0" fmla="*/ 14 w 25"/>
                          <a:gd name="T1" fmla="*/ 69 h 69"/>
                          <a:gd name="T2" fmla="*/ 0 w 25"/>
                          <a:gd name="T3" fmla="*/ 28 h 69"/>
                          <a:gd name="T4" fmla="*/ 9 w 25"/>
                          <a:gd name="T5" fmla="*/ 0 h 69"/>
                          <a:gd name="T6" fmla="*/ 25 w 25"/>
                          <a:gd name="T7" fmla="*/ 32 h 69"/>
                          <a:gd name="T8" fmla="*/ 14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4" y="69"/>
                            </a:moveTo>
                            <a:lnTo>
                              <a:pt x="0" y="28"/>
                            </a:lnTo>
                            <a:lnTo>
                              <a:pt x="9" y="0"/>
                            </a:lnTo>
                            <a:lnTo>
                              <a:pt x="25" y="32"/>
                            </a:lnTo>
                            <a:lnTo>
                              <a:pt x="14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14" name="Freeform 1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9" y="3612"/>
                        <a:ext cx="38" cy="11"/>
                      </a:xfrm>
                      <a:custGeom>
                        <a:avLst/>
                        <a:gdLst>
                          <a:gd name="T0" fmla="*/ 1 w 75"/>
                          <a:gd name="T1" fmla="*/ 0 h 31"/>
                          <a:gd name="T2" fmla="*/ 50 w 75"/>
                          <a:gd name="T3" fmla="*/ 0 h 31"/>
                          <a:gd name="T4" fmla="*/ 53 w 75"/>
                          <a:gd name="T5" fmla="*/ 3 h 31"/>
                          <a:gd name="T6" fmla="*/ 56 w 75"/>
                          <a:gd name="T7" fmla="*/ 13 h 31"/>
                          <a:gd name="T8" fmla="*/ 75 w 75"/>
                          <a:gd name="T9" fmla="*/ 31 h 31"/>
                          <a:gd name="T10" fmla="*/ 18 w 75"/>
                          <a:gd name="T11" fmla="*/ 31 h 31"/>
                          <a:gd name="T12" fmla="*/ 9 w 75"/>
                          <a:gd name="T13" fmla="*/ 22 h 31"/>
                          <a:gd name="T14" fmla="*/ 0 w 75"/>
                          <a:gd name="T15" fmla="*/ 7 h 31"/>
                          <a:gd name="T16" fmla="*/ 1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3" y="3"/>
                            </a:lnTo>
                            <a:lnTo>
                              <a:pt x="56" y="13"/>
                            </a:lnTo>
                            <a:lnTo>
                              <a:pt x="75" y="31"/>
                            </a:lnTo>
                            <a:lnTo>
                              <a:pt x="18" y="31"/>
                            </a:lnTo>
                            <a:lnTo>
                              <a:pt x="9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15" name="Freeform 1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3" y="3623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19 h 36"/>
                          <a:gd name="T4" fmla="*/ 6 w 82"/>
                          <a:gd name="T5" fmla="*/ 8 h 36"/>
                          <a:gd name="T6" fmla="*/ 12 w 82"/>
                          <a:gd name="T7" fmla="*/ 0 h 36"/>
                          <a:gd name="T8" fmla="*/ 69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6" y="8"/>
                            </a:lnTo>
                            <a:lnTo>
                              <a:pt x="12" y="0"/>
                            </a:lnTo>
                            <a:lnTo>
                              <a:pt x="69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601" name="Group 1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47" y="3625"/>
                      <a:ext cx="50" cy="22"/>
                      <a:chOff x="947" y="3625"/>
                      <a:chExt cx="50" cy="22"/>
                    </a:xfrm>
                  </p:grpSpPr>
                  <p:sp>
                    <p:nvSpPr>
                      <p:cNvPr id="1610" name="Freeform 1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7" y="3625"/>
                        <a:ext cx="13" cy="22"/>
                      </a:xfrm>
                      <a:custGeom>
                        <a:avLst/>
                        <a:gdLst>
                          <a:gd name="T0" fmla="*/ 14 w 25"/>
                          <a:gd name="T1" fmla="*/ 68 h 68"/>
                          <a:gd name="T2" fmla="*/ 0 w 25"/>
                          <a:gd name="T3" fmla="*/ 27 h 68"/>
                          <a:gd name="T4" fmla="*/ 10 w 25"/>
                          <a:gd name="T5" fmla="*/ 0 h 68"/>
                          <a:gd name="T6" fmla="*/ 25 w 25"/>
                          <a:gd name="T7" fmla="*/ 31 h 68"/>
                          <a:gd name="T8" fmla="*/ 14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4" y="68"/>
                            </a:moveTo>
                            <a:lnTo>
                              <a:pt x="0" y="27"/>
                            </a:lnTo>
                            <a:lnTo>
                              <a:pt x="10" y="0"/>
                            </a:lnTo>
                            <a:lnTo>
                              <a:pt x="25" y="31"/>
                            </a:lnTo>
                            <a:lnTo>
                              <a:pt x="14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11" name="Freeform 1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3" y="3625"/>
                        <a:ext cx="36" cy="10"/>
                      </a:xfrm>
                      <a:custGeom>
                        <a:avLst/>
                        <a:gdLst>
                          <a:gd name="T0" fmla="*/ 2 w 73"/>
                          <a:gd name="T1" fmla="*/ 0 h 29"/>
                          <a:gd name="T2" fmla="*/ 50 w 73"/>
                          <a:gd name="T3" fmla="*/ 0 h 29"/>
                          <a:gd name="T4" fmla="*/ 51 w 73"/>
                          <a:gd name="T5" fmla="*/ 2 h 29"/>
                          <a:gd name="T6" fmla="*/ 57 w 73"/>
                          <a:gd name="T7" fmla="*/ 11 h 29"/>
                          <a:gd name="T8" fmla="*/ 73 w 73"/>
                          <a:gd name="T9" fmla="*/ 29 h 29"/>
                          <a:gd name="T10" fmla="*/ 19 w 73"/>
                          <a:gd name="T11" fmla="*/ 29 h 29"/>
                          <a:gd name="T12" fmla="*/ 9 w 73"/>
                          <a:gd name="T13" fmla="*/ 20 h 29"/>
                          <a:gd name="T14" fmla="*/ 0 w 73"/>
                          <a:gd name="T15" fmla="*/ 5 h 29"/>
                          <a:gd name="T16" fmla="*/ 2 w 73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29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1" y="2"/>
                            </a:lnTo>
                            <a:lnTo>
                              <a:pt x="57" y="11"/>
                            </a:lnTo>
                            <a:lnTo>
                              <a:pt x="73" y="29"/>
                            </a:lnTo>
                            <a:lnTo>
                              <a:pt x="19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12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" y="3635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3 w 83"/>
                          <a:gd name="T3" fmla="*/ 20 h 36"/>
                          <a:gd name="T4" fmla="*/ 7 w 83"/>
                          <a:gd name="T5" fmla="*/ 8 h 36"/>
                          <a:gd name="T6" fmla="*/ 12 w 83"/>
                          <a:gd name="T7" fmla="*/ 0 h 36"/>
                          <a:gd name="T8" fmla="*/ 68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3" y="20"/>
                            </a:lnTo>
                            <a:lnTo>
                              <a:pt x="7" y="8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602" name="Group 1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60" y="3637"/>
                      <a:ext cx="50" cy="23"/>
                      <a:chOff x="960" y="3637"/>
                      <a:chExt cx="50" cy="23"/>
                    </a:xfrm>
                  </p:grpSpPr>
                  <p:sp>
                    <p:nvSpPr>
                      <p:cNvPr id="1607" name="Freeform 1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0" y="3637"/>
                        <a:ext cx="12" cy="23"/>
                      </a:xfrm>
                      <a:custGeom>
                        <a:avLst/>
                        <a:gdLst>
                          <a:gd name="T0" fmla="*/ 15 w 25"/>
                          <a:gd name="T1" fmla="*/ 69 h 69"/>
                          <a:gd name="T2" fmla="*/ 0 w 25"/>
                          <a:gd name="T3" fmla="*/ 27 h 69"/>
                          <a:gd name="T4" fmla="*/ 12 w 25"/>
                          <a:gd name="T5" fmla="*/ 0 h 69"/>
                          <a:gd name="T6" fmla="*/ 25 w 25"/>
                          <a:gd name="T7" fmla="*/ 32 h 69"/>
                          <a:gd name="T8" fmla="*/ 15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5" y="69"/>
                            </a:moveTo>
                            <a:lnTo>
                              <a:pt x="0" y="27"/>
                            </a:lnTo>
                            <a:lnTo>
                              <a:pt x="12" y="0"/>
                            </a:lnTo>
                            <a:lnTo>
                              <a:pt x="25" y="32"/>
                            </a:lnTo>
                            <a:lnTo>
                              <a:pt x="15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08" name="Freeform 1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5" y="3638"/>
                        <a:ext cx="37" cy="9"/>
                      </a:xfrm>
                      <a:custGeom>
                        <a:avLst/>
                        <a:gdLst>
                          <a:gd name="T0" fmla="*/ 3 w 74"/>
                          <a:gd name="T1" fmla="*/ 0 h 29"/>
                          <a:gd name="T2" fmla="*/ 49 w 74"/>
                          <a:gd name="T3" fmla="*/ 0 h 29"/>
                          <a:gd name="T4" fmla="*/ 53 w 74"/>
                          <a:gd name="T5" fmla="*/ 2 h 29"/>
                          <a:gd name="T6" fmla="*/ 57 w 74"/>
                          <a:gd name="T7" fmla="*/ 11 h 29"/>
                          <a:gd name="T8" fmla="*/ 74 w 74"/>
                          <a:gd name="T9" fmla="*/ 29 h 29"/>
                          <a:gd name="T10" fmla="*/ 19 w 74"/>
                          <a:gd name="T11" fmla="*/ 29 h 29"/>
                          <a:gd name="T12" fmla="*/ 9 w 74"/>
                          <a:gd name="T13" fmla="*/ 20 h 29"/>
                          <a:gd name="T14" fmla="*/ 0 w 74"/>
                          <a:gd name="T15" fmla="*/ 5 h 29"/>
                          <a:gd name="T16" fmla="*/ 3 w 74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4" h="29">
                            <a:moveTo>
                              <a:pt x="3" y="0"/>
                            </a:moveTo>
                            <a:lnTo>
                              <a:pt x="49" y="0"/>
                            </a:lnTo>
                            <a:lnTo>
                              <a:pt x="53" y="2"/>
                            </a:lnTo>
                            <a:lnTo>
                              <a:pt x="57" y="11"/>
                            </a:lnTo>
                            <a:lnTo>
                              <a:pt x="74" y="29"/>
                            </a:lnTo>
                            <a:lnTo>
                              <a:pt x="19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09" name="Freeform 1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8" y="3648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5 h 35"/>
                          <a:gd name="T2" fmla="*/ 1 w 83"/>
                          <a:gd name="T3" fmla="*/ 19 h 35"/>
                          <a:gd name="T4" fmla="*/ 6 w 83"/>
                          <a:gd name="T5" fmla="*/ 7 h 35"/>
                          <a:gd name="T6" fmla="*/ 10 w 83"/>
                          <a:gd name="T7" fmla="*/ 0 h 35"/>
                          <a:gd name="T8" fmla="*/ 67 w 83"/>
                          <a:gd name="T9" fmla="*/ 0 h 35"/>
                          <a:gd name="T10" fmla="*/ 83 w 83"/>
                          <a:gd name="T11" fmla="*/ 35 h 35"/>
                          <a:gd name="T12" fmla="*/ 0 w 83"/>
                          <a:gd name="T13" fmla="*/ 35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5">
                            <a:moveTo>
                              <a:pt x="0" y="35"/>
                            </a:moveTo>
                            <a:lnTo>
                              <a:pt x="1" y="19"/>
                            </a:lnTo>
                            <a:lnTo>
                              <a:pt x="6" y="7"/>
                            </a:lnTo>
                            <a:lnTo>
                              <a:pt x="10" y="0"/>
                            </a:lnTo>
                            <a:lnTo>
                              <a:pt x="67" y="0"/>
                            </a:lnTo>
                            <a:lnTo>
                              <a:pt x="83" y="35"/>
                            </a:lnTo>
                            <a:lnTo>
                              <a:pt x="0" y="35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603" name="Group 1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73" y="3650"/>
                      <a:ext cx="49" cy="23"/>
                      <a:chOff x="973" y="3650"/>
                      <a:chExt cx="49" cy="23"/>
                    </a:xfrm>
                  </p:grpSpPr>
                  <p:sp>
                    <p:nvSpPr>
                      <p:cNvPr id="1604" name="Freeform 1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3" y="3650"/>
                        <a:ext cx="12" cy="23"/>
                      </a:xfrm>
                      <a:custGeom>
                        <a:avLst/>
                        <a:gdLst>
                          <a:gd name="T0" fmla="*/ 16 w 25"/>
                          <a:gd name="T1" fmla="*/ 68 h 68"/>
                          <a:gd name="T2" fmla="*/ 0 w 25"/>
                          <a:gd name="T3" fmla="*/ 26 h 68"/>
                          <a:gd name="T4" fmla="*/ 10 w 25"/>
                          <a:gd name="T5" fmla="*/ 0 h 68"/>
                          <a:gd name="T6" fmla="*/ 25 w 25"/>
                          <a:gd name="T7" fmla="*/ 31 h 68"/>
                          <a:gd name="T8" fmla="*/ 16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6" y="68"/>
                            </a:moveTo>
                            <a:lnTo>
                              <a:pt x="0" y="26"/>
                            </a:lnTo>
                            <a:lnTo>
                              <a:pt x="10" y="0"/>
                            </a:lnTo>
                            <a:lnTo>
                              <a:pt x="25" y="31"/>
                            </a:lnTo>
                            <a:lnTo>
                              <a:pt x="16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05" name="Freeform 1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8" y="3651"/>
                        <a:ext cx="37" cy="10"/>
                      </a:xfrm>
                      <a:custGeom>
                        <a:avLst/>
                        <a:gdLst>
                          <a:gd name="T0" fmla="*/ 2 w 74"/>
                          <a:gd name="T1" fmla="*/ 0 h 29"/>
                          <a:gd name="T2" fmla="*/ 49 w 74"/>
                          <a:gd name="T3" fmla="*/ 0 h 29"/>
                          <a:gd name="T4" fmla="*/ 50 w 74"/>
                          <a:gd name="T5" fmla="*/ 2 h 29"/>
                          <a:gd name="T6" fmla="*/ 57 w 74"/>
                          <a:gd name="T7" fmla="*/ 11 h 29"/>
                          <a:gd name="T8" fmla="*/ 74 w 74"/>
                          <a:gd name="T9" fmla="*/ 29 h 29"/>
                          <a:gd name="T10" fmla="*/ 19 w 74"/>
                          <a:gd name="T11" fmla="*/ 29 h 29"/>
                          <a:gd name="T12" fmla="*/ 10 w 74"/>
                          <a:gd name="T13" fmla="*/ 20 h 29"/>
                          <a:gd name="T14" fmla="*/ 0 w 74"/>
                          <a:gd name="T15" fmla="*/ 5 h 29"/>
                          <a:gd name="T16" fmla="*/ 2 w 74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4" h="29">
                            <a:moveTo>
                              <a:pt x="2" y="0"/>
                            </a:moveTo>
                            <a:lnTo>
                              <a:pt x="49" y="0"/>
                            </a:lnTo>
                            <a:lnTo>
                              <a:pt x="50" y="2"/>
                            </a:lnTo>
                            <a:lnTo>
                              <a:pt x="57" y="11"/>
                            </a:lnTo>
                            <a:lnTo>
                              <a:pt x="74" y="29"/>
                            </a:lnTo>
                            <a:lnTo>
                              <a:pt x="19" y="29"/>
                            </a:lnTo>
                            <a:lnTo>
                              <a:pt x="10" y="20"/>
                            </a:lnTo>
                            <a:lnTo>
                              <a:pt x="0" y="5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06" name="Freeform 1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2" y="3661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1 w 82"/>
                          <a:gd name="T3" fmla="*/ 20 h 36"/>
                          <a:gd name="T4" fmla="*/ 5 w 82"/>
                          <a:gd name="T5" fmla="*/ 8 h 36"/>
                          <a:gd name="T6" fmla="*/ 11 w 82"/>
                          <a:gd name="T7" fmla="*/ 0 h 36"/>
                          <a:gd name="T8" fmla="*/ 67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1" y="20"/>
                            </a:lnTo>
                            <a:lnTo>
                              <a:pt x="5" y="8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34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985" y="3665"/>
                    <a:ext cx="100" cy="73"/>
                    <a:chOff x="985" y="3665"/>
                    <a:chExt cx="100" cy="73"/>
                  </a:xfrm>
                </p:grpSpPr>
                <p:grpSp>
                  <p:nvGrpSpPr>
                    <p:cNvPr id="1579" name="Group 1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85" y="3665"/>
                      <a:ext cx="50" cy="23"/>
                      <a:chOff x="985" y="3665"/>
                      <a:chExt cx="50" cy="23"/>
                    </a:xfrm>
                  </p:grpSpPr>
                  <p:sp>
                    <p:nvSpPr>
                      <p:cNvPr id="1596" name="Freeform 1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5" y="3665"/>
                        <a:ext cx="12" cy="23"/>
                      </a:xfrm>
                      <a:custGeom>
                        <a:avLst/>
                        <a:gdLst>
                          <a:gd name="T0" fmla="*/ 15 w 25"/>
                          <a:gd name="T1" fmla="*/ 68 h 68"/>
                          <a:gd name="T2" fmla="*/ 0 w 25"/>
                          <a:gd name="T3" fmla="*/ 27 h 68"/>
                          <a:gd name="T4" fmla="*/ 9 w 25"/>
                          <a:gd name="T5" fmla="*/ 0 h 68"/>
                          <a:gd name="T6" fmla="*/ 25 w 25"/>
                          <a:gd name="T7" fmla="*/ 31 h 68"/>
                          <a:gd name="T8" fmla="*/ 15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5" y="68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1"/>
                            </a:lnTo>
                            <a:lnTo>
                              <a:pt x="15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7" name="Freeform 1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9" y="3665"/>
                        <a:ext cx="38" cy="11"/>
                      </a:xfrm>
                      <a:custGeom>
                        <a:avLst/>
                        <a:gdLst>
                          <a:gd name="T0" fmla="*/ 1 w 75"/>
                          <a:gd name="T1" fmla="*/ 0 h 31"/>
                          <a:gd name="T2" fmla="*/ 50 w 75"/>
                          <a:gd name="T3" fmla="*/ 0 h 31"/>
                          <a:gd name="T4" fmla="*/ 52 w 75"/>
                          <a:gd name="T5" fmla="*/ 4 h 31"/>
                          <a:gd name="T6" fmla="*/ 56 w 75"/>
                          <a:gd name="T7" fmla="*/ 13 h 31"/>
                          <a:gd name="T8" fmla="*/ 75 w 75"/>
                          <a:gd name="T9" fmla="*/ 31 h 31"/>
                          <a:gd name="T10" fmla="*/ 18 w 75"/>
                          <a:gd name="T11" fmla="*/ 31 h 31"/>
                          <a:gd name="T12" fmla="*/ 10 w 75"/>
                          <a:gd name="T13" fmla="*/ 22 h 31"/>
                          <a:gd name="T14" fmla="*/ 0 w 75"/>
                          <a:gd name="T15" fmla="*/ 7 h 31"/>
                          <a:gd name="T16" fmla="*/ 1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2" y="4"/>
                            </a:lnTo>
                            <a:lnTo>
                              <a:pt x="56" y="13"/>
                            </a:lnTo>
                            <a:lnTo>
                              <a:pt x="75" y="31"/>
                            </a:lnTo>
                            <a:lnTo>
                              <a:pt x="18" y="31"/>
                            </a:lnTo>
                            <a:lnTo>
                              <a:pt x="10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8" name="Freeform 1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3" y="3676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1 w 83"/>
                          <a:gd name="T3" fmla="*/ 20 h 36"/>
                          <a:gd name="T4" fmla="*/ 6 w 83"/>
                          <a:gd name="T5" fmla="*/ 8 h 36"/>
                          <a:gd name="T6" fmla="*/ 10 w 83"/>
                          <a:gd name="T7" fmla="*/ 0 h 36"/>
                          <a:gd name="T8" fmla="*/ 67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1" y="20"/>
                            </a:lnTo>
                            <a:lnTo>
                              <a:pt x="6" y="8"/>
                            </a:lnTo>
                            <a:lnTo>
                              <a:pt x="10" y="0"/>
                            </a:lnTo>
                            <a:lnTo>
                              <a:pt x="67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80" name="Group 1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97" y="3677"/>
                      <a:ext cx="49" cy="23"/>
                      <a:chOff x="997" y="3677"/>
                      <a:chExt cx="49" cy="23"/>
                    </a:xfrm>
                  </p:grpSpPr>
                  <p:sp>
                    <p:nvSpPr>
                      <p:cNvPr id="1593" name="Freeform 1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7" y="3677"/>
                        <a:ext cx="13" cy="23"/>
                      </a:xfrm>
                      <a:custGeom>
                        <a:avLst/>
                        <a:gdLst>
                          <a:gd name="T0" fmla="*/ 13 w 25"/>
                          <a:gd name="T1" fmla="*/ 69 h 69"/>
                          <a:gd name="T2" fmla="*/ 0 w 25"/>
                          <a:gd name="T3" fmla="*/ 27 h 69"/>
                          <a:gd name="T4" fmla="*/ 9 w 25"/>
                          <a:gd name="T5" fmla="*/ 0 h 69"/>
                          <a:gd name="T6" fmla="*/ 25 w 25"/>
                          <a:gd name="T7" fmla="*/ 31 h 69"/>
                          <a:gd name="T8" fmla="*/ 13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3" y="69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1"/>
                            </a:lnTo>
                            <a:lnTo>
                              <a:pt x="13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4" name="Freeform 1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2" y="3678"/>
                        <a:ext cx="37" cy="10"/>
                      </a:xfrm>
                      <a:custGeom>
                        <a:avLst/>
                        <a:gdLst>
                          <a:gd name="T0" fmla="*/ 1 w 73"/>
                          <a:gd name="T1" fmla="*/ 0 h 30"/>
                          <a:gd name="T2" fmla="*/ 50 w 73"/>
                          <a:gd name="T3" fmla="*/ 0 h 30"/>
                          <a:gd name="T4" fmla="*/ 51 w 73"/>
                          <a:gd name="T5" fmla="*/ 3 h 30"/>
                          <a:gd name="T6" fmla="*/ 56 w 73"/>
                          <a:gd name="T7" fmla="*/ 12 h 30"/>
                          <a:gd name="T8" fmla="*/ 73 w 73"/>
                          <a:gd name="T9" fmla="*/ 30 h 30"/>
                          <a:gd name="T10" fmla="*/ 18 w 73"/>
                          <a:gd name="T11" fmla="*/ 30 h 30"/>
                          <a:gd name="T12" fmla="*/ 10 w 73"/>
                          <a:gd name="T13" fmla="*/ 21 h 30"/>
                          <a:gd name="T14" fmla="*/ 0 w 73"/>
                          <a:gd name="T15" fmla="*/ 7 h 30"/>
                          <a:gd name="T16" fmla="*/ 1 w 73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30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6" y="12"/>
                            </a:lnTo>
                            <a:lnTo>
                              <a:pt x="73" y="30"/>
                            </a:lnTo>
                            <a:lnTo>
                              <a:pt x="18" y="30"/>
                            </a:lnTo>
                            <a:lnTo>
                              <a:pt x="10" y="21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5" name="Freeform 1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5" y="3688"/>
                        <a:ext cx="41" cy="12"/>
                      </a:xfrm>
                      <a:custGeom>
                        <a:avLst/>
                        <a:gdLst>
                          <a:gd name="T0" fmla="*/ 0 w 83"/>
                          <a:gd name="T1" fmla="*/ 37 h 37"/>
                          <a:gd name="T2" fmla="*/ 4 w 83"/>
                          <a:gd name="T3" fmla="*/ 19 h 37"/>
                          <a:gd name="T4" fmla="*/ 8 w 83"/>
                          <a:gd name="T5" fmla="*/ 8 h 37"/>
                          <a:gd name="T6" fmla="*/ 13 w 83"/>
                          <a:gd name="T7" fmla="*/ 0 h 37"/>
                          <a:gd name="T8" fmla="*/ 68 w 83"/>
                          <a:gd name="T9" fmla="*/ 0 h 37"/>
                          <a:gd name="T10" fmla="*/ 83 w 83"/>
                          <a:gd name="T11" fmla="*/ 37 h 37"/>
                          <a:gd name="T12" fmla="*/ 0 w 83"/>
                          <a:gd name="T13" fmla="*/ 37 h 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7">
                            <a:moveTo>
                              <a:pt x="0" y="37"/>
                            </a:moveTo>
                            <a:lnTo>
                              <a:pt x="4" y="19"/>
                            </a:lnTo>
                            <a:lnTo>
                              <a:pt x="8" y="8"/>
                            </a:lnTo>
                            <a:lnTo>
                              <a:pt x="13" y="0"/>
                            </a:lnTo>
                            <a:lnTo>
                              <a:pt x="68" y="0"/>
                            </a:lnTo>
                            <a:lnTo>
                              <a:pt x="83" y="37"/>
                            </a:lnTo>
                            <a:lnTo>
                              <a:pt x="0" y="37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81" name="Group 1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10" y="3690"/>
                      <a:ext cx="48" cy="23"/>
                      <a:chOff x="1010" y="3690"/>
                      <a:chExt cx="48" cy="23"/>
                    </a:xfrm>
                  </p:grpSpPr>
                  <p:sp>
                    <p:nvSpPr>
                      <p:cNvPr id="1590" name="Freeform 1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0" y="3690"/>
                        <a:ext cx="12" cy="23"/>
                      </a:xfrm>
                      <a:custGeom>
                        <a:avLst/>
                        <a:gdLst>
                          <a:gd name="T0" fmla="*/ 14 w 25"/>
                          <a:gd name="T1" fmla="*/ 69 h 69"/>
                          <a:gd name="T2" fmla="*/ 0 w 25"/>
                          <a:gd name="T3" fmla="*/ 28 h 69"/>
                          <a:gd name="T4" fmla="*/ 9 w 25"/>
                          <a:gd name="T5" fmla="*/ 0 h 69"/>
                          <a:gd name="T6" fmla="*/ 25 w 25"/>
                          <a:gd name="T7" fmla="*/ 32 h 69"/>
                          <a:gd name="T8" fmla="*/ 14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4" y="69"/>
                            </a:moveTo>
                            <a:lnTo>
                              <a:pt x="0" y="28"/>
                            </a:lnTo>
                            <a:lnTo>
                              <a:pt x="9" y="0"/>
                            </a:lnTo>
                            <a:lnTo>
                              <a:pt x="25" y="32"/>
                            </a:lnTo>
                            <a:lnTo>
                              <a:pt x="14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1" name="Freeform 1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4" y="3690"/>
                        <a:ext cx="38" cy="10"/>
                      </a:xfrm>
                      <a:custGeom>
                        <a:avLst/>
                        <a:gdLst>
                          <a:gd name="T0" fmla="*/ 1 w 75"/>
                          <a:gd name="T1" fmla="*/ 0 h 31"/>
                          <a:gd name="T2" fmla="*/ 50 w 75"/>
                          <a:gd name="T3" fmla="*/ 0 h 31"/>
                          <a:gd name="T4" fmla="*/ 52 w 75"/>
                          <a:gd name="T5" fmla="*/ 3 h 31"/>
                          <a:gd name="T6" fmla="*/ 56 w 75"/>
                          <a:gd name="T7" fmla="*/ 12 h 31"/>
                          <a:gd name="T8" fmla="*/ 75 w 75"/>
                          <a:gd name="T9" fmla="*/ 31 h 31"/>
                          <a:gd name="T10" fmla="*/ 18 w 75"/>
                          <a:gd name="T11" fmla="*/ 31 h 31"/>
                          <a:gd name="T12" fmla="*/ 9 w 75"/>
                          <a:gd name="T13" fmla="*/ 22 h 31"/>
                          <a:gd name="T14" fmla="*/ 0 w 75"/>
                          <a:gd name="T15" fmla="*/ 6 h 31"/>
                          <a:gd name="T16" fmla="*/ 1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2" y="3"/>
                            </a:lnTo>
                            <a:lnTo>
                              <a:pt x="56" y="12"/>
                            </a:lnTo>
                            <a:lnTo>
                              <a:pt x="75" y="31"/>
                            </a:lnTo>
                            <a:lnTo>
                              <a:pt x="18" y="31"/>
                            </a:lnTo>
                            <a:lnTo>
                              <a:pt x="9" y="22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2" name="Freeform 1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8" y="3701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5 h 35"/>
                          <a:gd name="T2" fmla="*/ 2 w 82"/>
                          <a:gd name="T3" fmla="*/ 19 h 35"/>
                          <a:gd name="T4" fmla="*/ 8 w 82"/>
                          <a:gd name="T5" fmla="*/ 7 h 35"/>
                          <a:gd name="T6" fmla="*/ 12 w 82"/>
                          <a:gd name="T7" fmla="*/ 0 h 35"/>
                          <a:gd name="T8" fmla="*/ 69 w 82"/>
                          <a:gd name="T9" fmla="*/ 0 h 35"/>
                          <a:gd name="T10" fmla="*/ 82 w 82"/>
                          <a:gd name="T11" fmla="*/ 35 h 35"/>
                          <a:gd name="T12" fmla="*/ 0 w 82"/>
                          <a:gd name="T13" fmla="*/ 35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5">
                            <a:moveTo>
                              <a:pt x="0" y="35"/>
                            </a:moveTo>
                            <a:lnTo>
                              <a:pt x="2" y="19"/>
                            </a:lnTo>
                            <a:lnTo>
                              <a:pt x="8" y="7"/>
                            </a:lnTo>
                            <a:lnTo>
                              <a:pt x="12" y="0"/>
                            </a:lnTo>
                            <a:lnTo>
                              <a:pt x="69" y="0"/>
                            </a:lnTo>
                            <a:lnTo>
                              <a:pt x="82" y="35"/>
                            </a:lnTo>
                            <a:lnTo>
                              <a:pt x="0" y="35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82" name="Group 1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23" y="3703"/>
                      <a:ext cx="49" cy="22"/>
                      <a:chOff x="1023" y="3703"/>
                      <a:chExt cx="49" cy="22"/>
                    </a:xfrm>
                  </p:grpSpPr>
                  <p:sp>
                    <p:nvSpPr>
                      <p:cNvPr id="1587" name="Freeform 1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23" y="3703"/>
                        <a:ext cx="12" cy="22"/>
                      </a:xfrm>
                      <a:custGeom>
                        <a:avLst/>
                        <a:gdLst>
                          <a:gd name="T0" fmla="*/ 13 w 25"/>
                          <a:gd name="T1" fmla="*/ 68 h 68"/>
                          <a:gd name="T2" fmla="*/ 0 w 25"/>
                          <a:gd name="T3" fmla="*/ 27 h 68"/>
                          <a:gd name="T4" fmla="*/ 9 w 25"/>
                          <a:gd name="T5" fmla="*/ 0 h 68"/>
                          <a:gd name="T6" fmla="*/ 25 w 25"/>
                          <a:gd name="T7" fmla="*/ 30 h 68"/>
                          <a:gd name="T8" fmla="*/ 13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3" y="68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0"/>
                            </a:lnTo>
                            <a:lnTo>
                              <a:pt x="13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88" name="Freeform 1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28" y="3703"/>
                        <a:ext cx="37" cy="10"/>
                      </a:xfrm>
                      <a:custGeom>
                        <a:avLst/>
                        <a:gdLst>
                          <a:gd name="T0" fmla="*/ 1 w 75"/>
                          <a:gd name="T1" fmla="*/ 0 h 29"/>
                          <a:gd name="T2" fmla="*/ 50 w 75"/>
                          <a:gd name="T3" fmla="*/ 0 h 29"/>
                          <a:gd name="T4" fmla="*/ 51 w 75"/>
                          <a:gd name="T5" fmla="*/ 2 h 29"/>
                          <a:gd name="T6" fmla="*/ 57 w 75"/>
                          <a:gd name="T7" fmla="*/ 11 h 29"/>
                          <a:gd name="T8" fmla="*/ 75 w 75"/>
                          <a:gd name="T9" fmla="*/ 29 h 29"/>
                          <a:gd name="T10" fmla="*/ 18 w 75"/>
                          <a:gd name="T11" fmla="*/ 29 h 29"/>
                          <a:gd name="T12" fmla="*/ 9 w 75"/>
                          <a:gd name="T13" fmla="*/ 20 h 29"/>
                          <a:gd name="T14" fmla="*/ 0 w 75"/>
                          <a:gd name="T15" fmla="*/ 5 h 29"/>
                          <a:gd name="T16" fmla="*/ 1 w 75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29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2"/>
                            </a:lnTo>
                            <a:lnTo>
                              <a:pt x="57" y="11"/>
                            </a:lnTo>
                            <a:lnTo>
                              <a:pt x="75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89" name="Freeform 1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0" y="3713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3 w 83"/>
                          <a:gd name="T3" fmla="*/ 19 h 36"/>
                          <a:gd name="T4" fmla="*/ 7 w 83"/>
                          <a:gd name="T5" fmla="*/ 7 h 36"/>
                          <a:gd name="T6" fmla="*/ 13 w 83"/>
                          <a:gd name="T7" fmla="*/ 0 h 36"/>
                          <a:gd name="T8" fmla="*/ 70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3" y="19"/>
                            </a:lnTo>
                            <a:lnTo>
                              <a:pt x="7" y="7"/>
                            </a:lnTo>
                            <a:lnTo>
                              <a:pt x="13" y="0"/>
                            </a:lnTo>
                            <a:lnTo>
                              <a:pt x="70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83" name="Group 1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36" y="3716"/>
                      <a:ext cx="49" cy="22"/>
                      <a:chOff x="1036" y="3716"/>
                      <a:chExt cx="49" cy="22"/>
                    </a:xfrm>
                  </p:grpSpPr>
                  <p:sp>
                    <p:nvSpPr>
                      <p:cNvPr id="1584" name="Freeform 1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6" y="3716"/>
                        <a:ext cx="11" cy="22"/>
                      </a:xfrm>
                      <a:custGeom>
                        <a:avLst/>
                        <a:gdLst>
                          <a:gd name="T0" fmla="*/ 13 w 22"/>
                          <a:gd name="T1" fmla="*/ 68 h 68"/>
                          <a:gd name="T2" fmla="*/ 0 w 22"/>
                          <a:gd name="T3" fmla="*/ 27 h 68"/>
                          <a:gd name="T4" fmla="*/ 9 w 22"/>
                          <a:gd name="T5" fmla="*/ 0 h 68"/>
                          <a:gd name="T6" fmla="*/ 22 w 22"/>
                          <a:gd name="T7" fmla="*/ 31 h 68"/>
                          <a:gd name="T8" fmla="*/ 13 w 22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2" h="68">
                            <a:moveTo>
                              <a:pt x="13" y="68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2" y="31"/>
                            </a:lnTo>
                            <a:lnTo>
                              <a:pt x="13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85" name="Freeform 1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40" y="3716"/>
                        <a:ext cx="37" cy="10"/>
                      </a:xfrm>
                      <a:custGeom>
                        <a:avLst/>
                        <a:gdLst>
                          <a:gd name="T0" fmla="*/ 3 w 75"/>
                          <a:gd name="T1" fmla="*/ 0 h 29"/>
                          <a:gd name="T2" fmla="*/ 51 w 75"/>
                          <a:gd name="T3" fmla="*/ 0 h 29"/>
                          <a:gd name="T4" fmla="*/ 53 w 75"/>
                          <a:gd name="T5" fmla="*/ 2 h 29"/>
                          <a:gd name="T6" fmla="*/ 57 w 75"/>
                          <a:gd name="T7" fmla="*/ 11 h 29"/>
                          <a:gd name="T8" fmla="*/ 75 w 75"/>
                          <a:gd name="T9" fmla="*/ 29 h 29"/>
                          <a:gd name="T10" fmla="*/ 18 w 75"/>
                          <a:gd name="T11" fmla="*/ 29 h 29"/>
                          <a:gd name="T12" fmla="*/ 9 w 75"/>
                          <a:gd name="T13" fmla="*/ 20 h 29"/>
                          <a:gd name="T14" fmla="*/ 0 w 75"/>
                          <a:gd name="T15" fmla="*/ 5 h 29"/>
                          <a:gd name="T16" fmla="*/ 3 w 75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29">
                            <a:moveTo>
                              <a:pt x="3" y="0"/>
                            </a:moveTo>
                            <a:lnTo>
                              <a:pt x="51" y="0"/>
                            </a:lnTo>
                            <a:lnTo>
                              <a:pt x="53" y="2"/>
                            </a:lnTo>
                            <a:lnTo>
                              <a:pt x="57" y="11"/>
                            </a:lnTo>
                            <a:lnTo>
                              <a:pt x="75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86" name="Freeform 1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43" y="3726"/>
                        <a:ext cx="42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1 w 82"/>
                          <a:gd name="T3" fmla="*/ 20 h 36"/>
                          <a:gd name="T4" fmla="*/ 6 w 82"/>
                          <a:gd name="T5" fmla="*/ 8 h 36"/>
                          <a:gd name="T6" fmla="*/ 10 w 82"/>
                          <a:gd name="T7" fmla="*/ 0 h 36"/>
                          <a:gd name="T8" fmla="*/ 68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1" y="20"/>
                            </a:lnTo>
                            <a:lnTo>
                              <a:pt x="6" y="8"/>
                            </a:lnTo>
                            <a:lnTo>
                              <a:pt x="10" y="0"/>
                            </a:lnTo>
                            <a:lnTo>
                              <a:pt x="68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35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1046" y="3727"/>
                    <a:ext cx="49" cy="23"/>
                    <a:chOff x="1046" y="3727"/>
                    <a:chExt cx="49" cy="23"/>
                  </a:xfrm>
                </p:grpSpPr>
                <p:sp>
                  <p:nvSpPr>
                    <p:cNvPr id="1576" name="Freeform 152"/>
                    <p:cNvSpPr>
                      <a:spLocks/>
                    </p:cNvSpPr>
                    <p:nvPr/>
                  </p:nvSpPr>
                  <p:spPr bwMode="auto">
                    <a:xfrm>
                      <a:off x="1046" y="3727"/>
                      <a:ext cx="12" cy="23"/>
                    </a:xfrm>
                    <a:custGeom>
                      <a:avLst/>
                      <a:gdLst>
                        <a:gd name="T0" fmla="*/ 14 w 24"/>
                        <a:gd name="T1" fmla="*/ 68 h 68"/>
                        <a:gd name="T2" fmla="*/ 0 w 24"/>
                        <a:gd name="T3" fmla="*/ 27 h 68"/>
                        <a:gd name="T4" fmla="*/ 10 w 24"/>
                        <a:gd name="T5" fmla="*/ 0 h 68"/>
                        <a:gd name="T6" fmla="*/ 24 w 24"/>
                        <a:gd name="T7" fmla="*/ 32 h 68"/>
                        <a:gd name="T8" fmla="*/ 14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2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77" name="Freeform 153"/>
                    <p:cNvSpPr>
                      <a:spLocks/>
                    </p:cNvSpPr>
                    <p:nvPr/>
                  </p:nvSpPr>
                  <p:spPr bwMode="auto">
                    <a:xfrm>
                      <a:off x="1051" y="3727"/>
                      <a:ext cx="36" cy="11"/>
                    </a:xfrm>
                    <a:custGeom>
                      <a:avLst/>
                      <a:gdLst>
                        <a:gd name="T0" fmla="*/ 2 w 73"/>
                        <a:gd name="T1" fmla="*/ 0 h 31"/>
                        <a:gd name="T2" fmla="*/ 49 w 73"/>
                        <a:gd name="T3" fmla="*/ 0 h 31"/>
                        <a:gd name="T4" fmla="*/ 50 w 73"/>
                        <a:gd name="T5" fmla="*/ 4 h 31"/>
                        <a:gd name="T6" fmla="*/ 57 w 73"/>
                        <a:gd name="T7" fmla="*/ 13 h 31"/>
                        <a:gd name="T8" fmla="*/ 73 w 73"/>
                        <a:gd name="T9" fmla="*/ 31 h 31"/>
                        <a:gd name="T10" fmla="*/ 17 w 73"/>
                        <a:gd name="T11" fmla="*/ 31 h 31"/>
                        <a:gd name="T12" fmla="*/ 10 w 73"/>
                        <a:gd name="T13" fmla="*/ 22 h 31"/>
                        <a:gd name="T14" fmla="*/ 0 w 73"/>
                        <a:gd name="T15" fmla="*/ 6 h 31"/>
                        <a:gd name="T16" fmla="*/ 2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4"/>
                          </a:lnTo>
                          <a:lnTo>
                            <a:pt x="57" y="13"/>
                          </a:lnTo>
                          <a:lnTo>
                            <a:pt x="73" y="31"/>
                          </a:lnTo>
                          <a:lnTo>
                            <a:pt x="17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78" name="Freeform 154"/>
                    <p:cNvSpPr>
                      <a:spLocks/>
                    </p:cNvSpPr>
                    <p:nvPr/>
                  </p:nvSpPr>
                  <p:spPr bwMode="auto">
                    <a:xfrm>
                      <a:off x="1054" y="373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1 w 82"/>
                        <a:gd name="T3" fmla="*/ 19 h 35"/>
                        <a:gd name="T4" fmla="*/ 6 w 82"/>
                        <a:gd name="T5" fmla="*/ 6 h 35"/>
                        <a:gd name="T6" fmla="*/ 10 w 82"/>
                        <a:gd name="T7" fmla="*/ 0 h 35"/>
                        <a:gd name="T8" fmla="*/ 67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6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36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1058" y="3739"/>
                    <a:ext cx="50" cy="23"/>
                    <a:chOff x="1058" y="3739"/>
                    <a:chExt cx="50" cy="23"/>
                  </a:xfrm>
                </p:grpSpPr>
                <p:sp>
                  <p:nvSpPr>
                    <p:cNvPr id="1573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1058" y="3739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74" name="Freeform 157"/>
                    <p:cNvSpPr>
                      <a:spLocks/>
                    </p:cNvSpPr>
                    <p:nvPr/>
                  </p:nvSpPr>
                  <p:spPr bwMode="auto">
                    <a:xfrm>
                      <a:off x="1063" y="3740"/>
                      <a:ext cx="37" cy="10"/>
                    </a:xfrm>
                    <a:custGeom>
                      <a:avLst/>
                      <a:gdLst>
                        <a:gd name="T0" fmla="*/ 3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8 w 75"/>
                        <a:gd name="T7" fmla="*/ 12 h 30"/>
                        <a:gd name="T8" fmla="*/ 75 w 75"/>
                        <a:gd name="T9" fmla="*/ 30 h 30"/>
                        <a:gd name="T10" fmla="*/ 18 w 75"/>
                        <a:gd name="T11" fmla="*/ 30 h 30"/>
                        <a:gd name="T12" fmla="*/ 11 w 75"/>
                        <a:gd name="T13" fmla="*/ 21 h 30"/>
                        <a:gd name="T14" fmla="*/ 0 w 75"/>
                        <a:gd name="T15" fmla="*/ 7 h 30"/>
                        <a:gd name="T16" fmla="*/ 3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3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8" y="12"/>
                          </a:lnTo>
                          <a:lnTo>
                            <a:pt x="75" y="30"/>
                          </a:lnTo>
                          <a:lnTo>
                            <a:pt x="18" y="30"/>
                          </a:lnTo>
                          <a:lnTo>
                            <a:pt x="11" y="21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75" name="Freeform 158"/>
                    <p:cNvSpPr>
                      <a:spLocks/>
                    </p:cNvSpPr>
                    <p:nvPr/>
                  </p:nvSpPr>
                  <p:spPr bwMode="auto">
                    <a:xfrm>
                      <a:off x="1067" y="3750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5 w 81"/>
                        <a:gd name="T5" fmla="*/ 8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37" name="Group 159"/>
                  <p:cNvGrpSpPr>
                    <a:grpSpLocks/>
                  </p:cNvGrpSpPr>
                  <p:nvPr/>
                </p:nvGrpSpPr>
                <p:grpSpPr bwMode="auto">
                  <a:xfrm>
                    <a:off x="1072" y="3753"/>
                    <a:ext cx="48" cy="22"/>
                    <a:chOff x="1072" y="3753"/>
                    <a:chExt cx="48" cy="22"/>
                  </a:xfrm>
                </p:grpSpPr>
                <p:sp>
                  <p:nvSpPr>
                    <p:cNvPr id="1570" name="Freeform 160"/>
                    <p:cNvSpPr>
                      <a:spLocks/>
                    </p:cNvSpPr>
                    <p:nvPr/>
                  </p:nvSpPr>
                  <p:spPr bwMode="auto">
                    <a:xfrm>
                      <a:off x="1072" y="3753"/>
                      <a:ext cx="11" cy="22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9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71" name="Freeform 161"/>
                    <p:cNvSpPr>
                      <a:spLocks/>
                    </p:cNvSpPr>
                    <p:nvPr/>
                  </p:nvSpPr>
                  <p:spPr bwMode="auto">
                    <a:xfrm>
                      <a:off x="1076" y="3753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1"/>
                        <a:gd name="T2" fmla="*/ 50 w 74"/>
                        <a:gd name="T3" fmla="*/ 0 h 31"/>
                        <a:gd name="T4" fmla="*/ 52 w 74"/>
                        <a:gd name="T5" fmla="*/ 4 h 31"/>
                        <a:gd name="T6" fmla="*/ 57 w 74"/>
                        <a:gd name="T7" fmla="*/ 13 h 31"/>
                        <a:gd name="T8" fmla="*/ 74 w 74"/>
                        <a:gd name="T9" fmla="*/ 31 h 31"/>
                        <a:gd name="T10" fmla="*/ 19 w 74"/>
                        <a:gd name="T11" fmla="*/ 31 h 31"/>
                        <a:gd name="T12" fmla="*/ 11 w 74"/>
                        <a:gd name="T13" fmla="*/ 20 h 31"/>
                        <a:gd name="T14" fmla="*/ 0 w 74"/>
                        <a:gd name="T15" fmla="*/ 6 h 31"/>
                        <a:gd name="T16" fmla="*/ 2 w 74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4" y="31"/>
                          </a:lnTo>
                          <a:lnTo>
                            <a:pt x="19" y="31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72" name="Freeform 162"/>
                    <p:cNvSpPr>
                      <a:spLocks/>
                    </p:cNvSpPr>
                    <p:nvPr/>
                  </p:nvSpPr>
                  <p:spPr bwMode="auto">
                    <a:xfrm>
                      <a:off x="1079" y="376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3 w 81"/>
                        <a:gd name="T3" fmla="*/ 20 h 36"/>
                        <a:gd name="T4" fmla="*/ 6 w 81"/>
                        <a:gd name="T5" fmla="*/ 7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3" y="20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238" name="Freeform 163"/>
                  <p:cNvSpPr>
                    <a:spLocks/>
                  </p:cNvSpPr>
                  <p:nvPr/>
                </p:nvSpPr>
                <p:spPr bwMode="auto">
                  <a:xfrm>
                    <a:off x="820" y="3535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9 w 23"/>
                      <a:gd name="T5" fmla="*/ 0 h 68"/>
                      <a:gd name="T6" fmla="*/ 23 w 23"/>
                      <a:gd name="T7" fmla="*/ 31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39" name="Freeform 164"/>
                  <p:cNvSpPr>
                    <a:spLocks/>
                  </p:cNvSpPr>
                  <p:nvPr/>
                </p:nvSpPr>
                <p:spPr bwMode="auto">
                  <a:xfrm>
                    <a:off x="825" y="3535"/>
                    <a:ext cx="36" cy="9"/>
                  </a:xfrm>
                  <a:custGeom>
                    <a:avLst/>
                    <a:gdLst>
                      <a:gd name="T0" fmla="*/ 0 w 71"/>
                      <a:gd name="T1" fmla="*/ 0 h 27"/>
                      <a:gd name="T2" fmla="*/ 49 w 71"/>
                      <a:gd name="T3" fmla="*/ 0 h 27"/>
                      <a:gd name="T4" fmla="*/ 51 w 71"/>
                      <a:gd name="T5" fmla="*/ 2 h 27"/>
                      <a:gd name="T6" fmla="*/ 55 w 71"/>
                      <a:gd name="T7" fmla="*/ 12 h 27"/>
                      <a:gd name="T8" fmla="*/ 71 w 71"/>
                      <a:gd name="T9" fmla="*/ 27 h 27"/>
                      <a:gd name="T10" fmla="*/ 17 w 71"/>
                      <a:gd name="T11" fmla="*/ 27 h 27"/>
                      <a:gd name="T12" fmla="*/ 8 w 71"/>
                      <a:gd name="T13" fmla="*/ 20 h 27"/>
                      <a:gd name="T14" fmla="*/ 0 w 71"/>
                      <a:gd name="T15" fmla="*/ 6 h 27"/>
                      <a:gd name="T16" fmla="*/ 0 w 71"/>
                      <a:gd name="T17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1" h="27">
                        <a:moveTo>
                          <a:pt x="0" y="0"/>
                        </a:moveTo>
                        <a:lnTo>
                          <a:pt x="49" y="0"/>
                        </a:lnTo>
                        <a:lnTo>
                          <a:pt x="51" y="2"/>
                        </a:lnTo>
                        <a:lnTo>
                          <a:pt x="55" y="12"/>
                        </a:lnTo>
                        <a:lnTo>
                          <a:pt x="71" y="27"/>
                        </a:lnTo>
                        <a:lnTo>
                          <a:pt x="17" y="27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40" name="Freeform 165"/>
                  <p:cNvSpPr>
                    <a:spLocks/>
                  </p:cNvSpPr>
                  <p:nvPr/>
                </p:nvSpPr>
                <p:spPr bwMode="auto">
                  <a:xfrm>
                    <a:off x="828" y="3546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1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241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832" y="3547"/>
                    <a:ext cx="49" cy="23"/>
                    <a:chOff x="832" y="3547"/>
                    <a:chExt cx="49" cy="23"/>
                  </a:xfrm>
                </p:grpSpPr>
                <p:sp>
                  <p:nvSpPr>
                    <p:cNvPr id="1567" name="Freeform 167"/>
                    <p:cNvSpPr>
                      <a:spLocks/>
                    </p:cNvSpPr>
                    <p:nvPr/>
                  </p:nvSpPr>
                  <p:spPr bwMode="auto">
                    <a:xfrm>
                      <a:off x="832" y="3547"/>
                      <a:ext cx="12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1 w 24"/>
                        <a:gd name="T5" fmla="*/ 0 h 68"/>
                        <a:gd name="T6" fmla="*/ 24 w 24"/>
                        <a:gd name="T7" fmla="*/ 31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8" name="Freeform 168"/>
                    <p:cNvSpPr>
                      <a:spLocks/>
                    </p:cNvSpPr>
                    <p:nvPr/>
                  </p:nvSpPr>
                  <p:spPr bwMode="auto">
                    <a:xfrm>
                      <a:off x="837" y="354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49 w 72"/>
                        <a:gd name="T3" fmla="*/ 0 h 29"/>
                        <a:gd name="T4" fmla="*/ 50 w 72"/>
                        <a:gd name="T5" fmla="*/ 2 h 29"/>
                        <a:gd name="T6" fmla="*/ 56 w 72"/>
                        <a:gd name="T7" fmla="*/ 11 h 29"/>
                        <a:gd name="T8" fmla="*/ 72 w 72"/>
                        <a:gd name="T9" fmla="*/ 29 h 29"/>
                        <a:gd name="T10" fmla="*/ 17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6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9" name="Freeform 169"/>
                    <p:cNvSpPr>
                      <a:spLocks/>
                    </p:cNvSpPr>
                    <p:nvPr/>
                  </p:nvSpPr>
                  <p:spPr bwMode="auto">
                    <a:xfrm>
                      <a:off x="840" y="355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42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844" y="3560"/>
                    <a:ext cx="49" cy="22"/>
                    <a:chOff x="844" y="3560"/>
                    <a:chExt cx="49" cy="22"/>
                  </a:xfrm>
                </p:grpSpPr>
                <p:sp>
                  <p:nvSpPr>
                    <p:cNvPr id="1564" name="Freeform 171"/>
                    <p:cNvSpPr>
                      <a:spLocks/>
                    </p:cNvSpPr>
                    <p:nvPr/>
                  </p:nvSpPr>
                  <p:spPr bwMode="auto">
                    <a:xfrm>
                      <a:off x="844" y="3560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5" name="Freeform 172"/>
                    <p:cNvSpPr>
                      <a:spLocks/>
                    </p:cNvSpPr>
                    <p:nvPr/>
                  </p:nvSpPr>
                  <p:spPr bwMode="auto">
                    <a:xfrm>
                      <a:off x="849" y="3560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48 w 73"/>
                        <a:gd name="T3" fmla="*/ 0 h 29"/>
                        <a:gd name="T4" fmla="*/ 50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0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6" name="Freeform 173"/>
                    <p:cNvSpPr>
                      <a:spLocks/>
                    </p:cNvSpPr>
                    <p:nvPr/>
                  </p:nvSpPr>
                  <p:spPr bwMode="auto">
                    <a:xfrm>
                      <a:off x="853" y="3571"/>
                      <a:ext cx="40" cy="11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2 w 82"/>
                        <a:gd name="T3" fmla="*/ 19 h 35"/>
                        <a:gd name="T4" fmla="*/ 6 w 82"/>
                        <a:gd name="T5" fmla="*/ 7 h 35"/>
                        <a:gd name="T6" fmla="*/ 11 w 82"/>
                        <a:gd name="T7" fmla="*/ 0 h 35"/>
                        <a:gd name="T8" fmla="*/ 67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43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857" y="3572"/>
                    <a:ext cx="50" cy="23"/>
                    <a:chOff x="857" y="3572"/>
                    <a:chExt cx="50" cy="23"/>
                  </a:xfrm>
                </p:grpSpPr>
                <p:sp>
                  <p:nvSpPr>
                    <p:cNvPr id="1561" name="Freeform 175"/>
                    <p:cNvSpPr>
                      <a:spLocks/>
                    </p:cNvSpPr>
                    <p:nvPr/>
                  </p:nvSpPr>
                  <p:spPr bwMode="auto">
                    <a:xfrm>
                      <a:off x="857" y="3572"/>
                      <a:ext cx="12" cy="23"/>
                    </a:xfrm>
                    <a:custGeom>
                      <a:avLst/>
                      <a:gdLst>
                        <a:gd name="T0" fmla="*/ 14 w 23"/>
                        <a:gd name="T1" fmla="*/ 68 h 68"/>
                        <a:gd name="T2" fmla="*/ 0 w 23"/>
                        <a:gd name="T3" fmla="*/ 25 h 68"/>
                        <a:gd name="T4" fmla="*/ 9 w 23"/>
                        <a:gd name="T5" fmla="*/ 0 h 68"/>
                        <a:gd name="T6" fmla="*/ 23 w 23"/>
                        <a:gd name="T7" fmla="*/ 30 h 68"/>
                        <a:gd name="T8" fmla="*/ 14 w 23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5"/>
                          </a:lnTo>
                          <a:lnTo>
                            <a:pt x="9" y="0"/>
                          </a:lnTo>
                          <a:lnTo>
                            <a:pt x="23" y="30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2" name="Freeform 176"/>
                    <p:cNvSpPr>
                      <a:spLocks/>
                    </p:cNvSpPr>
                    <p:nvPr/>
                  </p:nvSpPr>
                  <p:spPr bwMode="auto">
                    <a:xfrm>
                      <a:off x="862" y="3573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10 w 73"/>
                        <a:gd name="T13" fmla="*/ 20 h 29"/>
                        <a:gd name="T14" fmla="*/ 0 w 73"/>
                        <a:gd name="T15" fmla="*/ 5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3" name="Freeform 177"/>
                    <p:cNvSpPr>
                      <a:spLocks/>
                    </p:cNvSpPr>
                    <p:nvPr/>
                  </p:nvSpPr>
                  <p:spPr bwMode="auto">
                    <a:xfrm>
                      <a:off x="865" y="3583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19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44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70" y="3585"/>
                    <a:ext cx="48" cy="23"/>
                    <a:chOff x="870" y="3585"/>
                    <a:chExt cx="48" cy="23"/>
                  </a:xfrm>
                </p:grpSpPr>
                <p:sp>
                  <p:nvSpPr>
                    <p:cNvPr id="1558" name="Freeform 179"/>
                    <p:cNvSpPr>
                      <a:spLocks/>
                    </p:cNvSpPr>
                    <p:nvPr/>
                  </p:nvSpPr>
                  <p:spPr bwMode="auto">
                    <a:xfrm>
                      <a:off x="870" y="3585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6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6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59" name="Freeform 180"/>
                    <p:cNvSpPr>
                      <a:spLocks/>
                    </p:cNvSpPr>
                    <p:nvPr/>
                  </p:nvSpPr>
                  <p:spPr bwMode="auto">
                    <a:xfrm>
                      <a:off x="874" y="3586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2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10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0" name="Freeform 181"/>
                    <p:cNvSpPr>
                      <a:spLocks/>
                    </p:cNvSpPr>
                    <p:nvPr/>
                  </p:nvSpPr>
                  <p:spPr bwMode="auto">
                    <a:xfrm>
                      <a:off x="878" y="3596"/>
                      <a:ext cx="40" cy="12"/>
                    </a:xfrm>
                    <a:custGeom>
                      <a:avLst/>
                      <a:gdLst>
                        <a:gd name="T0" fmla="*/ 0 w 80"/>
                        <a:gd name="T1" fmla="*/ 36 h 36"/>
                        <a:gd name="T2" fmla="*/ 1 w 80"/>
                        <a:gd name="T3" fmla="*/ 20 h 36"/>
                        <a:gd name="T4" fmla="*/ 6 w 80"/>
                        <a:gd name="T5" fmla="*/ 8 h 36"/>
                        <a:gd name="T6" fmla="*/ 10 w 80"/>
                        <a:gd name="T7" fmla="*/ 0 h 36"/>
                        <a:gd name="T8" fmla="*/ 67 w 80"/>
                        <a:gd name="T9" fmla="*/ 0 h 36"/>
                        <a:gd name="T10" fmla="*/ 80 w 80"/>
                        <a:gd name="T11" fmla="*/ 36 h 36"/>
                        <a:gd name="T12" fmla="*/ 0 w 80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0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0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45" name="Group 182"/>
                  <p:cNvGrpSpPr>
                    <a:grpSpLocks/>
                  </p:cNvGrpSpPr>
                  <p:nvPr/>
                </p:nvGrpSpPr>
                <p:grpSpPr bwMode="auto">
                  <a:xfrm>
                    <a:off x="882" y="3600"/>
                    <a:ext cx="100" cy="73"/>
                    <a:chOff x="882" y="3600"/>
                    <a:chExt cx="100" cy="73"/>
                  </a:xfrm>
                </p:grpSpPr>
                <p:grpSp>
                  <p:nvGrpSpPr>
                    <p:cNvPr id="1538" name="Group 1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82" y="3600"/>
                      <a:ext cx="49" cy="23"/>
                      <a:chOff x="882" y="3600"/>
                      <a:chExt cx="49" cy="23"/>
                    </a:xfrm>
                  </p:grpSpPr>
                  <p:sp>
                    <p:nvSpPr>
                      <p:cNvPr id="1555" name="Freeform 1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2" y="3600"/>
                        <a:ext cx="12" cy="23"/>
                      </a:xfrm>
                      <a:custGeom>
                        <a:avLst/>
                        <a:gdLst>
                          <a:gd name="T0" fmla="*/ 13 w 23"/>
                          <a:gd name="T1" fmla="*/ 70 h 70"/>
                          <a:gd name="T2" fmla="*/ 0 w 23"/>
                          <a:gd name="T3" fmla="*/ 27 h 70"/>
                          <a:gd name="T4" fmla="*/ 9 w 23"/>
                          <a:gd name="T5" fmla="*/ 0 h 70"/>
                          <a:gd name="T6" fmla="*/ 23 w 23"/>
                          <a:gd name="T7" fmla="*/ 31 h 70"/>
                          <a:gd name="T8" fmla="*/ 13 w 23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3" h="70">
                            <a:moveTo>
                              <a:pt x="13" y="70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3" y="31"/>
                            </a:lnTo>
                            <a:lnTo>
                              <a:pt x="13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6" name="Freeform 1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7" y="3600"/>
                        <a:ext cx="37" cy="11"/>
                      </a:xfrm>
                      <a:custGeom>
                        <a:avLst/>
                        <a:gdLst>
                          <a:gd name="T0" fmla="*/ 1 w 73"/>
                          <a:gd name="T1" fmla="*/ 0 h 31"/>
                          <a:gd name="T2" fmla="*/ 50 w 73"/>
                          <a:gd name="T3" fmla="*/ 0 h 31"/>
                          <a:gd name="T4" fmla="*/ 51 w 73"/>
                          <a:gd name="T5" fmla="*/ 4 h 31"/>
                          <a:gd name="T6" fmla="*/ 56 w 73"/>
                          <a:gd name="T7" fmla="*/ 13 h 31"/>
                          <a:gd name="T8" fmla="*/ 73 w 73"/>
                          <a:gd name="T9" fmla="*/ 31 h 31"/>
                          <a:gd name="T10" fmla="*/ 18 w 73"/>
                          <a:gd name="T11" fmla="*/ 31 h 31"/>
                          <a:gd name="T12" fmla="*/ 9 w 73"/>
                          <a:gd name="T13" fmla="*/ 22 h 31"/>
                          <a:gd name="T14" fmla="*/ 0 w 73"/>
                          <a:gd name="T15" fmla="*/ 7 h 31"/>
                          <a:gd name="T16" fmla="*/ 1 w 73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31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4"/>
                            </a:lnTo>
                            <a:lnTo>
                              <a:pt x="56" y="13"/>
                            </a:lnTo>
                            <a:lnTo>
                              <a:pt x="73" y="31"/>
                            </a:lnTo>
                            <a:lnTo>
                              <a:pt x="18" y="31"/>
                            </a:lnTo>
                            <a:lnTo>
                              <a:pt x="9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7" name="Freeform 1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0" y="3611"/>
                        <a:ext cx="41" cy="12"/>
                      </a:xfrm>
                      <a:custGeom>
                        <a:avLst/>
                        <a:gdLst>
                          <a:gd name="T0" fmla="*/ 0 w 83"/>
                          <a:gd name="T1" fmla="*/ 38 h 38"/>
                          <a:gd name="T2" fmla="*/ 1 w 83"/>
                          <a:gd name="T3" fmla="*/ 22 h 38"/>
                          <a:gd name="T4" fmla="*/ 8 w 83"/>
                          <a:gd name="T5" fmla="*/ 8 h 38"/>
                          <a:gd name="T6" fmla="*/ 12 w 83"/>
                          <a:gd name="T7" fmla="*/ 0 h 38"/>
                          <a:gd name="T8" fmla="*/ 68 w 83"/>
                          <a:gd name="T9" fmla="*/ 0 h 38"/>
                          <a:gd name="T10" fmla="*/ 83 w 83"/>
                          <a:gd name="T11" fmla="*/ 38 h 38"/>
                          <a:gd name="T12" fmla="*/ 0 w 83"/>
                          <a:gd name="T13" fmla="*/ 38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8">
                            <a:moveTo>
                              <a:pt x="0" y="38"/>
                            </a:moveTo>
                            <a:lnTo>
                              <a:pt x="1" y="22"/>
                            </a:lnTo>
                            <a:lnTo>
                              <a:pt x="8" y="8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3" y="38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39" name="Group 1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4" y="3612"/>
                      <a:ext cx="49" cy="23"/>
                      <a:chOff x="894" y="3612"/>
                      <a:chExt cx="49" cy="23"/>
                    </a:xfrm>
                  </p:grpSpPr>
                  <p:sp>
                    <p:nvSpPr>
                      <p:cNvPr id="1552" name="Freeform 1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4" y="3612"/>
                        <a:ext cx="13" cy="23"/>
                      </a:xfrm>
                      <a:custGeom>
                        <a:avLst/>
                        <a:gdLst>
                          <a:gd name="T0" fmla="*/ 15 w 25"/>
                          <a:gd name="T1" fmla="*/ 69 h 69"/>
                          <a:gd name="T2" fmla="*/ 0 w 25"/>
                          <a:gd name="T3" fmla="*/ 28 h 69"/>
                          <a:gd name="T4" fmla="*/ 9 w 25"/>
                          <a:gd name="T5" fmla="*/ 0 h 69"/>
                          <a:gd name="T6" fmla="*/ 25 w 25"/>
                          <a:gd name="T7" fmla="*/ 32 h 69"/>
                          <a:gd name="T8" fmla="*/ 15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5" y="69"/>
                            </a:moveTo>
                            <a:lnTo>
                              <a:pt x="0" y="28"/>
                            </a:lnTo>
                            <a:lnTo>
                              <a:pt x="9" y="0"/>
                            </a:lnTo>
                            <a:lnTo>
                              <a:pt x="25" y="32"/>
                            </a:lnTo>
                            <a:lnTo>
                              <a:pt x="15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3" name="Freeform 1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9" y="3613"/>
                        <a:ext cx="37" cy="10"/>
                      </a:xfrm>
                      <a:custGeom>
                        <a:avLst/>
                        <a:gdLst>
                          <a:gd name="T0" fmla="*/ 2 w 75"/>
                          <a:gd name="T1" fmla="*/ 0 h 32"/>
                          <a:gd name="T2" fmla="*/ 50 w 75"/>
                          <a:gd name="T3" fmla="*/ 0 h 32"/>
                          <a:gd name="T4" fmla="*/ 52 w 75"/>
                          <a:gd name="T5" fmla="*/ 3 h 32"/>
                          <a:gd name="T6" fmla="*/ 57 w 75"/>
                          <a:gd name="T7" fmla="*/ 15 h 32"/>
                          <a:gd name="T8" fmla="*/ 75 w 75"/>
                          <a:gd name="T9" fmla="*/ 32 h 32"/>
                          <a:gd name="T10" fmla="*/ 19 w 75"/>
                          <a:gd name="T11" fmla="*/ 32 h 32"/>
                          <a:gd name="T12" fmla="*/ 10 w 75"/>
                          <a:gd name="T13" fmla="*/ 22 h 32"/>
                          <a:gd name="T14" fmla="*/ 0 w 75"/>
                          <a:gd name="T15" fmla="*/ 7 h 32"/>
                          <a:gd name="T16" fmla="*/ 2 w 75"/>
                          <a:gd name="T17" fmla="*/ 0 h 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2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3"/>
                            </a:lnTo>
                            <a:lnTo>
                              <a:pt x="57" y="15"/>
                            </a:lnTo>
                            <a:lnTo>
                              <a:pt x="75" y="32"/>
                            </a:lnTo>
                            <a:lnTo>
                              <a:pt x="19" y="32"/>
                            </a:lnTo>
                            <a:lnTo>
                              <a:pt x="10" y="22"/>
                            </a:lnTo>
                            <a:lnTo>
                              <a:pt x="0" y="7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4" name="Freeform 1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2" y="3623"/>
                        <a:ext cx="41" cy="12"/>
                      </a:xfrm>
                      <a:custGeom>
                        <a:avLst/>
                        <a:gdLst>
                          <a:gd name="T0" fmla="*/ 0 w 81"/>
                          <a:gd name="T1" fmla="*/ 36 h 36"/>
                          <a:gd name="T2" fmla="*/ 1 w 81"/>
                          <a:gd name="T3" fmla="*/ 21 h 36"/>
                          <a:gd name="T4" fmla="*/ 5 w 81"/>
                          <a:gd name="T5" fmla="*/ 8 h 36"/>
                          <a:gd name="T6" fmla="*/ 12 w 81"/>
                          <a:gd name="T7" fmla="*/ 0 h 36"/>
                          <a:gd name="T8" fmla="*/ 68 w 81"/>
                          <a:gd name="T9" fmla="*/ 0 h 36"/>
                          <a:gd name="T10" fmla="*/ 81 w 81"/>
                          <a:gd name="T11" fmla="*/ 36 h 36"/>
                          <a:gd name="T12" fmla="*/ 0 w 81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1" h="36">
                            <a:moveTo>
                              <a:pt x="0" y="36"/>
                            </a:moveTo>
                            <a:lnTo>
                              <a:pt x="1" y="21"/>
                            </a:lnTo>
                            <a:lnTo>
                              <a:pt x="5" y="8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1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40" name="Group 1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07" y="3625"/>
                      <a:ext cx="49" cy="23"/>
                      <a:chOff x="907" y="3625"/>
                      <a:chExt cx="49" cy="23"/>
                    </a:xfrm>
                  </p:grpSpPr>
                  <p:sp>
                    <p:nvSpPr>
                      <p:cNvPr id="1549" name="Freeform 1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7" y="3625"/>
                        <a:ext cx="11" cy="23"/>
                      </a:xfrm>
                      <a:custGeom>
                        <a:avLst/>
                        <a:gdLst>
                          <a:gd name="T0" fmla="*/ 15 w 24"/>
                          <a:gd name="T1" fmla="*/ 68 h 68"/>
                          <a:gd name="T2" fmla="*/ 0 w 24"/>
                          <a:gd name="T3" fmla="*/ 27 h 68"/>
                          <a:gd name="T4" fmla="*/ 11 w 24"/>
                          <a:gd name="T5" fmla="*/ 0 h 68"/>
                          <a:gd name="T6" fmla="*/ 24 w 24"/>
                          <a:gd name="T7" fmla="*/ 30 h 68"/>
                          <a:gd name="T8" fmla="*/ 15 w 24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4" h="68">
                            <a:moveTo>
                              <a:pt x="15" y="68"/>
                            </a:move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24" y="30"/>
                            </a:lnTo>
                            <a:lnTo>
                              <a:pt x="15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0" name="Freeform 1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2" y="3626"/>
                        <a:ext cx="36" cy="9"/>
                      </a:xfrm>
                      <a:custGeom>
                        <a:avLst/>
                        <a:gdLst>
                          <a:gd name="T0" fmla="*/ 1 w 72"/>
                          <a:gd name="T1" fmla="*/ 0 h 29"/>
                          <a:gd name="T2" fmla="*/ 50 w 72"/>
                          <a:gd name="T3" fmla="*/ 0 h 29"/>
                          <a:gd name="T4" fmla="*/ 51 w 72"/>
                          <a:gd name="T5" fmla="*/ 2 h 29"/>
                          <a:gd name="T6" fmla="*/ 56 w 72"/>
                          <a:gd name="T7" fmla="*/ 11 h 29"/>
                          <a:gd name="T8" fmla="*/ 72 w 72"/>
                          <a:gd name="T9" fmla="*/ 29 h 29"/>
                          <a:gd name="T10" fmla="*/ 17 w 72"/>
                          <a:gd name="T11" fmla="*/ 29 h 29"/>
                          <a:gd name="T12" fmla="*/ 9 w 72"/>
                          <a:gd name="T13" fmla="*/ 20 h 29"/>
                          <a:gd name="T14" fmla="*/ 0 w 72"/>
                          <a:gd name="T15" fmla="*/ 6 h 29"/>
                          <a:gd name="T16" fmla="*/ 1 w 72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2" h="29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2"/>
                            </a:lnTo>
                            <a:lnTo>
                              <a:pt x="56" y="11"/>
                            </a:lnTo>
                            <a:lnTo>
                              <a:pt x="72" y="29"/>
                            </a:lnTo>
                            <a:lnTo>
                              <a:pt x="17" y="29"/>
                            </a:lnTo>
                            <a:lnTo>
                              <a:pt x="9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1" name="Freeform 1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4" y="3636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1 w 83"/>
                          <a:gd name="T3" fmla="*/ 19 h 36"/>
                          <a:gd name="T4" fmla="*/ 7 w 83"/>
                          <a:gd name="T5" fmla="*/ 7 h 36"/>
                          <a:gd name="T6" fmla="*/ 10 w 83"/>
                          <a:gd name="T7" fmla="*/ 0 h 36"/>
                          <a:gd name="T8" fmla="*/ 67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7" y="7"/>
                            </a:lnTo>
                            <a:lnTo>
                              <a:pt x="10" y="0"/>
                            </a:lnTo>
                            <a:lnTo>
                              <a:pt x="67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41" name="Group 1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9" y="3638"/>
                      <a:ext cx="49" cy="22"/>
                      <a:chOff x="919" y="3638"/>
                      <a:chExt cx="49" cy="22"/>
                    </a:xfrm>
                  </p:grpSpPr>
                  <p:sp>
                    <p:nvSpPr>
                      <p:cNvPr id="1546" name="Freeform 1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9" y="3638"/>
                        <a:ext cx="13" cy="22"/>
                      </a:xfrm>
                      <a:custGeom>
                        <a:avLst/>
                        <a:gdLst>
                          <a:gd name="T0" fmla="*/ 16 w 25"/>
                          <a:gd name="T1" fmla="*/ 68 h 68"/>
                          <a:gd name="T2" fmla="*/ 0 w 25"/>
                          <a:gd name="T3" fmla="*/ 27 h 68"/>
                          <a:gd name="T4" fmla="*/ 11 w 25"/>
                          <a:gd name="T5" fmla="*/ 0 h 68"/>
                          <a:gd name="T6" fmla="*/ 25 w 25"/>
                          <a:gd name="T7" fmla="*/ 31 h 68"/>
                          <a:gd name="T8" fmla="*/ 16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6" y="68"/>
                            </a:move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25" y="31"/>
                            </a:lnTo>
                            <a:lnTo>
                              <a:pt x="16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47" name="Freeform 19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4" y="3638"/>
                        <a:ext cx="37" cy="10"/>
                      </a:xfrm>
                      <a:custGeom>
                        <a:avLst/>
                        <a:gdLst>
                          <a:gd name="T0" fmla="*/ 1 w 73"/>
                          <a:gd name="T1" fmla="*/ 0 h 30"/>
                          <a:gd name="T2" fmla="*/ 48 w 73"/>
                          <a:gd name="T3" fmla="*/ 0 h 30"/>
                          <a:gd name="T4" fmla="*/ 52 w 73"/>
                          <a:gd name="T5" fmla="*/ 3 h 30"/>
                          <a:gd name="T6" fmla="*/ 56 w 73"/>
                          <a:gd name="T7" fmla="*/ 12 h 30"/>
                          <a:gd name="T8" fmla="*/ 73 w 73"/>
                          <a:gd name="T9" fmla="*/ 30 h 30"/>
                          <a:gd name="T10" fmla="*/ 18 w 73"/>
                          <a:gd name="T11" fmla="*/ 30 h 30"/>
                          <a:gd name="T12" fmla="*/ 9 w 73"/>
                          <a:gd name="T13" fmla="*/ 21 h 30"/>
                          <a:gd name="T14" fmla="*/ 0 w 73"/>
                          <a:gd name="T15" fmla="*/ 5 h 30"/>
                          <a:gd name="T16" fmla="*/ 1 w 73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30">
                            <a:moveTo>
                              <a:pt x="1" y="0"/>
                            </a:moveTo>
                            <a:lnTo>
                              <a:pt x="48" y="0"/>
                            </a:lnTo>
                            <a:lnTo>
                              <a:pt x="52" y="3"/>
                            </a:lnTo>
                            <a:lnTo>
                              <a:pt x="56" y="12"/>
                            </a:lnTo>
                            <a:lnTo>
                              <a:pt x="73" y="30"/>
                            </a:lnTo>
                            <a:lnTo>
                              <a:pt x="18" y="30"/>
                            </a:lnTo>
                            <a:lnTo>
                              <a:pt x="9" y="21"/>
                            </a:lnTo>
                            <a:lnTo>
                              <a:pt x="0" y="5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48" name="Freeform 1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8" y="3648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19 h 36"/>
                          <a:gd name="T4" fmla="*/ 6 w 82"/>
                          <a:gd name="T5" fmla="*/ 8 h 36"/>
                          <a:gd name="T6" fmla="*/ 11 w 82"/>
                          <a:gd name="T7" fmla="*/ 0 h 36"/>
                          <a:gd name="T8" fmla="*/ 67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6" y="8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42" name="Group 1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2" y="3651"/>
                      <a:ext cx="50" cy="22"/>
                      <a:chOff x="932" y="3651"/>
                      <a:chExt cx="50" cy="22"/>
                    </a:xfrm>
                  </p:grpSpPr>
                  <p:sp>
                    <p:nvSpPr>
                      <p:cNvPr id="1543" name="Freeform 2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651"/>
                        <a:ext cx="12" cy="22"/>
                      </a:xfrm>
                      <a:custGeom>
                        <a:avLst/>
                        <a:gdLst>
                          <a:gd name="T0" fmla="*/ 15 w 24"/>
                          <a:gd name="T1" fmla="*/ 67 h 67"/>
                          <a:gd name="T2" fmla="*/ 0 w 24"/>
                          <a:gd name="T3" fmla="*/ 26 h 67"/>
                          <a:gd name="T4" fmla="*/ 11 w 24"/>
                          <a:gd name="T5" fmla="*/ 0 h 67"/>
                          <a:gd name="T6" fmla="*/ 24 w 24"/>
                          <a:gd name="T7" fmla="*/ 30 h 67"/>
                          <a:gd name="T8" fmla="*/ 15 w 24"/>
                          <a:gd name="T9" fmla="*/ 67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4" h="67">
                            <a:moveTo>
                              <a:pt x="15" y="67"/>
                            </a:moveTo>
                            <a:lnTo>
                              <a:pt x="0" y="26"/>
                            </a:lnTo>
                            <a:lnTo>
                              <a:pt x="11" y="0"/>
                            </a:lnTo>
                            <a:lnTo>
                              <a:pt x="24" y="30"/>
                            </a:lnTo>
                            <a:lnTo>
                              <a:pt x="15" y="67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44" name="Freeform 20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7" y="3651"/>
                        <a:ext cx="37" cy="10"/>
                      </a:xfrm>
                      <a:custGeom>
                        <a:avLst/>
                        <a:gdLst>
                          <a:gd name="T0" fmla="*/ 1 w 72"/>
                          <a:gd name="T1" fmla="*/ 0 h 29"/>
                          <a:gd name="T2" fmla="*/ 49 w 72"/>
                          <a:gd name="T3" fmla="*/ 0 h 29"/>
                          <a:gd name="T4" fmla="*/ 50 w 72"/>
                          <a:gd name="T5" fmla="*/ 2 h 29"/>
                          <a:gd name="T6" fmla="*/ 57 w 72"/>
                          <a:gd name="T7" fmla="*/ 11 h 29"/>
                          <a:gd name="T8" fmla="*/ 72 w 72"/>
                          <a:gd name="T9" fmla="*/ 29 h 29"/>
                          <a:gd name="T10" fmla="*/ 18 w 72"/>
                          <a:gd name="T11" fmla="*/ 29 h 29"/>
                          <a:gd name="T12" fmla="*/ 9 w 72"/>
                          <a:gd name="T13" fmla="*/ 20 h 29"/>
                          <a:gd name="T14" fmla="*/ 0 w 72"/>
                          <a:gd name="T15" fmla="*/ 5 h 29"/>
                          <a:gd name="T16" fmla="*/ 1 w 72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2" h="29">
                            <a:moveTo>
                              <a:pt x="1" y="0"/>
                            </a:moveTo>
                            <a:lnTo>
                              <a:pt x="49" y="0"/>
                            </a:lnTo>
                            <a:lnTo>
                              <a:pt x="50" y="2"/>
                            </a:lnTo>
                            <a:lnTo>
                              <a:pt x="57" y="11"/>
                            </a:lnTo>
                            <a:lnTo>
                              <a:pt x="72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45" name="Freeform 2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0" y="3662"/>
                        <a:ext cx="42" cy="11"/>
                      </a:xfrm>
                      <a:custGeom>
                        <a:avLst/>
                        <a:gdLst>
                          <a:gd name="T0" fmla="*/ 0 w 83"/>
                          <a:gd name="T1" fmla="*/ 35 h 35"/>
                          <a:gd name="T2" fmla="*/ 3 w 83"/>
                          <a:gd name="T3" fmla="*/ 19 h 35"/>
                          <a:gd name="T4" fmla="*/ 7 w 83"/>
                          <a:gd name="T5" fmla="*/ 7 h 35"/>
                          <a:gd name="T6" fmla="*/ 11 w 83"/>
                          <a:gd name="T7" fmla="*/ 0 h 35"/>
                          <a:gd name="T8" fmla="*/ 67 w 83"/>
                          <a:gd name="T9" fmla="*/ 0 h 35"/>
                          <a:gd name="T10" fmla="*/ 83 w 83"/>
                          <a:gd name="T11" fmla="*/ 35 h 35"/>
                          <a:gd name="T12" fmla="*/ 0 w 83"/>
                          <a:gd name="T13" fmla="*/ 35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5">
                            <a:moveTo>
                              <a:pt x="0" y="35"/>
                            </a:moveTo>
                            <a:lnTo>
                              <a:pt x="3" y="19"/>
                            </a:lnTo>
                            <a:lnTo>
                              <a:pt x="7" y="7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3" y="35"/>
                            </a:lnTo>
                            <a:lnTo>
                              <a:pt x="0" y="35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46" name="Group 203"/>
                  <p:cNvGrpSpPr>
                    <a:grpSpLocks/>
                  </p:cNvGrpSpPr>
                  <p:nvPr/>
                </p:nvGrpSpPr>
                <p:grpSpPr bwMode="auto">
                  <a:xfrm>
                    <a:off x="944" y="3665"/>
                    <a:ext cx="99" cy="74"/>
                    <a:chOff x="944" y="3665"/>
                    <a:chExt cx="99" cy="74"/>
                  </a:xfrm>
                </p:grpSpPr>
                <p:grpSp>
                  <p:nvGrpSpPr>
                    <p:cNvPr id="1518" name="Group 20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44" y="3665"/>
                      <a:ext cx="49" cy="23"/>
                      <a:chOff x="944" y="3665"/>
                      <a:chExt cx="49" cy="23"/>
                    </a:xfrm>
                  </p:grpSpPr>
                  <p:sp>
                    <p:nvSpPr>
                      <p:cNvPr id="1535" name="Freeform 20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4" y="3665"/>
                        <a:ext cx="13" cy="23"/>
                      </a:xfrm>
                      <a:custGeom>
                        <a:avLst/>
                        <a:gdLst>
                          <a:gd name="T0" fmla="*/ 16 w 25"/>
                          <a:gd name="T1" fmla="*/ 69 h 69"/>
                          <a:gd name="T2" fmla="*/ 0 w 25"/>
                          <a:gd name="T3" fmla="*/ 27 h 69"/>
                          <a:gd name="T4" fmla="*/ 9 w 25"/>
                          <a:gd name="T5" fmla="*/ 0 h 69"/>
                          <a:gd name="T6" fmla="*/ 25 w 25"/>
                          <a:gd name="T7" fmla="*/ 32 h 69"/>
                          <a:gd name="T8" fmla="*/ 16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6" y="69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2"/>
                            </a:lnTo>
                            <a:lnTo>
                              <a:pt x="16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6" name="Freeform 2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9" y="3666"/>
                        <a:ext cx="37" cy="10"/>
                      </a:xfrm>
                      <a:custGeom>
                        <a:avLst/>
                        <a:gdLst>
                          <a:gd name="T0" fmla="*/ 2 w 75"/>
                          <a:gd name="T1" fmla="*/ 0 h 31"/>
                          <a:gd name="T2" fmla="*/ 50 w 75"/>
                          <a:gd name="T3" fmla="*/ 0 h 31"/>
                          <a:gd name="T4" fmla="*/ 52 w 75"/>
                          <a:gd name="T5" fmla="*/ 4 h 31"/>
                          <a:gd name="T6" fmla="*/ 57 w 75"/>
                          <a:gd name="T7" fmla="*/ 13 h 31"/>
                          <a:gd name="T8" fmla="*/ 75 w 75"/>
                          <a:gd name="T9" fmla="*/ 31 h 31"/>
                          <a:gd name="T10" fmla="*/ 19 w 75"/>
                          <a:gd name="T11" fmla="*/ 31 h 31"/>
                          <a:gd name="T12" fmla="*/ 11 w 75"/>
                          <a:gd name="T13" fmla="*/ 22 h 31"/>
                          <a:gd name="T14" fmla="*/ 0 w 75"/>
                          <a:gd name="T15" fmla="*/ 7 h 31"/>
                          <a:gd name="T16" fmla="*/ 2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4"/>
                            </a:lnTo>
                            <a:lnTo>
                              <a:pt x="57" y="13"/>
                            </a:lnTo>
                            <a:lnTo>
                              <a:pt x="75" y="31"/>
                            </a:lnTo>
                            <a:lnTo>
                              <a:pt x="19" y="31"/>
                            </a:lnTo>
                            <a:lnTo>
                              <a:pt x="11" y="22"/>
                            </a:lnTo>
                            <a:lnTo>
                              <a:pt x="0" y="7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7" name="Freeform 2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3" y="3676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20 h 36"/>
                          <a:gd name="T4" fmla="*/ 5 w 82"/>
                          <a:gd name="T5" fmla="*/ 7 h 36"/>
                          <a:gd name="T6" fmla="*/ 11 w 82"/>
                          <a:gd name="T7" fmla="*/ 0 h 36"/>
                          <a:gd name="T8" fmla="*/ 67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20"/>
                            </a:lnTo>
                            <a:lnTo>
                              <a:pt x="5" y="7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19" name="Group 2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57" y="3678"/>
                      <a:ext cx="48" cy="23"/>
                      <a:chOff x="957" y="3678"/>
                      <a:chExt cx="48" cy="23"/>
                    </a:xfrm>
                  </p:grpSpPr>
                  <p:sp>
                    <p:nvSpPr>
                      <p:cNvPr id="1532" name="Freeform 20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7" y="3678"/>
                        <a:ext cx="11" cy="23"/>
                      </a:xfrm>
                      <a:custGeom>
                        <a:avLst/>
                        <a:gdLst>
                          <a:gd name="T0" fmla="*/ 13 w 24"/>
                          <a:gd name="T1" fmla="*/ 70 h 70"/>
                          <a:gd name="T2" fmla="*/ 0 w 24"/>
                          <a:gd name="T3" fmla="*/ 27 h 70"/>
                          <a:gd name="T4" fmla="*/ 9 w 24"/>
                          <a:gd name="T5" fmla="*/ 0 h 70"/>
                          <a:gd name="T6" fmla="*/ 24 w 24"/>
                          <a:gd name="T7" fmla="*/ 31 h 70"/>
                          <a:gd name="T8" fmla="*/ 13 w 24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4" h="70">
                            <a:moveTo>
                              <a:pt x="13" y="70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4" y="31"/>
                            </a:lnTo>
                            <a:lnTo>
                              <a:pt x="13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3" name="Freeform 2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1" y="3678"/>
                        <a:ext cx="37" cy="10"/>
                      </a:xfrm>
                      <a:custGeom>
                        <a:avLst/>
                        <a:gdLst>
                          <a:gd name="T0" fmla="*/ 2 w 74"/>
                          <a:gd name="T1" fmla="*/ 0 h 30"/>
                          <a:gd name="T2" fmla="*/ 50 w 74"/>
                          <a:gd name="T3" fmla="*/ 0 h 30"/>
                          <a:gd name="T4" fmla="*/ 52 w 74"/>
                          <a:gd name="T5" fmla="*/ 3 h 30"/>
                          <a:gd name="T6" fmla="*/ 56 w 74"/>
                          <a:gd name="T7" fmla="*/ 12 h 30"/>
                          <a:gd name="T8" fmla="*/ 74 w 74"/>
                          <a:gd name="T9" fmla="*/ 30 h 30"/>
                          <a:gd name="T10" fmla="*/ 19 w 74"/>
                          <a:gd name="T11" fmla="*/ 30 h 30"/>
                          <a:gd name="T12" fmla="*/ 11 w 74"/>
                          <a:gd name="T13" fmla="*/ 20 h 30"/>
                          <a:gd name="T14" fmla="*/ 0 w 74"/>
                          <a:gd name="T15" fmla="*/ 6 h 30"/>
                          <a:gd name="T16" fmla="*/ 2 w 74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4" h="30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3"/>
                            </a:lnTo>
                            <a:lnTo>
                              <a:pt x="56" y="12"/>
                            </a:lnTo>
                            <a:lnTo>
                              <a:pt x="74" y="30"/>
                            </a:lnTo>
                            <a:lnTo>
                              <a:pt x="19" y="30"/>
                            </a:lnTo>
                            <a:lnTo>
                              <a:pt x="11" y="20"/>
                            </a:lnTo>
                            <a:lnTo>
                              <a:pt x="0" y="6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4" name="Freeform 2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4" y="3688"/>
                        <a:ext cx="41" cy="13"/>
                      </a:xfrm>
                      <a:custGeom>
                        <a:avLst/>
                        <a:gdLst>
                          <a:gd name="T0" fmla="*/ 0 w 82"/>
                          <a:gd name="T1" fmla="*/ 38 h 38"/>
                          <a:gd name="T2" fmla="*/ 2 w 82"/>
                          <a:gd name="T3" fmla="*/ 21 h 38"/>
                          <a:gd name="T4" fmla="*/ 7 w 82"/>
                          <a:gd name="T5" fmla="*/ 8 h 38"/>
                          <a:gd name="T6" fmla="*/ 11 w 82"/>
                          <a:gd name="T7" fmla="*/ 0 h 38"/>
                          <a:gd name="T8" fmla="*/ 68 w 82"/>
                          <a:gd name="T9" fmla="*/ 0 h 38"/>
                          <a:gd name="T10" fmla="*/ 82 w 82"/>
                          <a:gd name="T11" fmla="*/ 38 h 38"/>
                          <a:gd name="T12" fmla="*/ 0 w 82"/>
                          <a:gd name="T13" fmla="*/ 38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8">
                            <a:moveTo>
                              <a:pt x="0" y="38"/>
                            </a:moveTo>
                            <a:lnTo>
                              <a:pt x="2" y="21"/>
                            </a:lnTo>
                            <a:lnTo>
                              <a:pt x="7" y="8"/>
                            </a:lnTo>
                            <a:lnTo>
                              <a:pt x="11" y="0"/>
                            </a:lnTo>
                            <a:lnTo>
                              <a:pt x="68" y="0"/>
                            </a:lnTo>
                            <a:lnTo>
                              <a:pt x="82" y="38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20" name="Group 2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69" y="3690"/>
                      <a:ext cx="49" cy="23"/>
                      <a:chOff x="969" y="3690"/>
                      <a:chExt cx="49" cy="23"/>
                    </a:xfrm>
                  </p:grpSpPr>
                  <p:sp>
                    <p:nvSpPr>
                      <p:cNvPr id="1529" name="Freeform 2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9" y="3690"/>
                        <a:ext cx="13" cy="23"/>
                      </a:xfrm>
                      <a:custGeom>
                        <a:avLst/>
                        <a:gdLst>
                          <a:gd name="T0" fmla="*/ 15 w 25"/>
                          <a:gd name="T1" fmla="*/ 70 h 70"/>
                          <a:gd name="T2" fmla="*/ 0 w 25"/>
                          <a:gd name="T3" fmla="*/ 29 h 70"/>
                          <a:gd name="T4" fmla="*/ 9 w 25"/>
                          <a:gd name="T5" fmla="*/ 0 h 70"/>
                          <a:gd name="T6" fmla="*/ 25 w 25"/>
                          <a:gd name="T7" fmla="*/ 33 h 70"/>
                          <a:gd name="T8" fmla="*/ 15 w 25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70">
                            <a:moveTo>
                              <a:pt x="15" y="70"/>
                            </a:moveTo>
                            <a:lnTo>
                              <a:pt x="0" y="29"/>
                            </a:lnTo>
                            <a:lnTo>
                              <a:pt x="9" y="0"/>
                            </a:lnTo>
                            <a:lnTo>
                              <a:pt x="25" y="33"/>
                            </a:lnTo>
                            <a:lnTo>
                              <a:pt x="15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0" name="Freeform 2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4" y="3691"/>
                        <a:ext cx="37" cy="10"/>
                      </a:xfrm>
                      <a:custGeom>
                        <a:avLst/>
                        <a:gdLst>
                          <a:gd name="T0" fmla="*/ 2 w 75"/>
                          <a:gd name="T1" fmla="*/ 0 h 31"/>
                          <a:gd name="T2" fmla="*/ 50 w 75"/>
                          <a:gd name="T3" fmla="*/ 0 h 31"/>
                          <a:gd name="T4" fmla="*/ 52 w 75"/>
                          <a:gd name="T5" fmla="*/ 2 h 31"/>
                          <a:gd name="T6" fmla="*/ 57 w 75"/>
                          <a:gd name="T7" fmla="*/ 11 h 31"/>
                          <a:gd name="T8" fmla="*/ 75 w 75"/>
                          <a:gd name="T9" fmla="*/ 31 h 31"/>
                          <a:gd name="T10" fmla="*/ 19 w 75"/>
                          <a:gd name="T11" fmla="*/ 31 h 31"/>
                          <a:gd name="T12" fmla="*/ 9 w 75"/>
                          <a:gd name="T13" fmla="*/ 22 h 31"/>
                          <a:gd name="T14" fmla="*/ 0 w 75"/>
                          <a:gd name="T15" fmla="*/ 6 h 31"/>
                          <a:gd name="T16" fmla="*/ 2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2"/>
                            </a:lnTo>
                            <a:lnTo>
                              <a:pt x="57" y="11"/>
                            </a:lnTo>
                            <a:lnTo>
                              <a:pt x="75" y="31"/>
                            </a:lnTo>
                            <a:lnTo>
                              <a:pt x="19" y="31"/>
                            </a:lnTo>
                            <a:lnTo>
                              <a:pt x="9" y="22"/>
                            </a:lnTo>
                            <a:lnTo>
                              <a:pt x="0" y="6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1" name="Freeform 2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7" y="3701"/>
                        <a:ext cx="41" cy="12"/>
                      </a:xfrm>
                      <a:custGeom>
                        <a:avLst/>
                        <a:gdLst>
                          <a:gd name="T0" fmla="*/ 0 w 81"/>
                          <a:gd name="T1" fmla="*/ 36 h 36"/>
                          <a:gd name="T2" fmla="*/ 1 w 81"/>
                          <a:gd name="T3" fmla="*/ 19 h 36"/>
                          <a:gd name="T4" fmla="*/ 6 w 81"/>
                          <a:gd name="T5" fmla="*/ 7 h 36"/>
                          <a:gd name="T6" fmla="*/ 12 w 81"/>
                          <a:gd name="T7" fmla="*/ 0 h 36"/>
                          <a:gd name="T8" fmla="*/ 68 w 81"/>
                          <a:gd name="T9" fmla="*/ 0 h 36"/>
                          <a:gd name="T10" fmla="*/ 81 w 81"/>
                          <a:gd name="T11" fmla="*/ 36 h 36"/>
                          <a:gd name="T12" fmla="*/ 0 w 81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1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6" y="7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1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21" name="Group 2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82" y="3703"/>
                      <a:ext cx="49" cy="23"/>
                      <a:chOff x="982" y="3703"/>
                      <a:chExt cx="49" cy="23"/>
                    </a:xfrm>
                  </p:grpSpPr>
                  <p:sp>
                    <p:nvSpPr>
                      <p:cNvPr id="1526" name="Freeform 2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2" y="3703"/>
                        <a:ext cx="13" cy="23"/>
                      </a:xfrm>
                      <a:custGeom>
                        <a:avLst/>
                        <a:gdLst>
                          <a:gd name="T0" fmla="*/ 14 w 25"/>
                          <a:gd name="T1" fmla="*/ 68 h 68"/>
                          <a:gd name="T2" fmla="*/ 0 w 25"/>
                          <a:gd name="T3" fmla="*/ 27 h 68"/>
                          <a:gd name="T4" fmla="*/ 10 w 25"/>
                          <a:gd name="T5" fmla="*/ 0 h 68"/>
                          <a:gd name="T6" fmla="*/ 25 w 25"/>
                          <a:gd name="T7" fmla="*/ 31 h 68"/>
                          <a:gd name="T8" fmla="*/ 14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4" y="68"/>
                            </a:moveTo>
                            <a:lnTo>
                              <a:pt x="0" y="27"/>
                            </a:lnTo>
                            <a:lnTo>
                              <a:pt x="10" y="0"/>
                            </a:lnTo>
                            <a:lnTo>
                              <a:pt x="25" y="31"/>
                            </a:lnTo>
                            <a:lnTo>
                              <a:pt x="14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27" name="Freeform 2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7" y="3703"/>
                        <a:ext cx="37" cy="10"/>
                      </a:xfrm>
                      <a:custGeom>
                        <a:avLst/>
                        <a:gdLst>
                          <a:gd name="T0" fmla="*/ 1 w 73"/>
                          <a:gd name="T1" fmla="*/ 0 h 30"/>
                          <a:gd name="T2" fmla="*/ 50 w 73"/>
                          <a:gd name="T3" fmla="*/ 0 h 30"/>
                          <a:gd name="T4" fmla="*/ 51 w 73"/>
                          <a:gd name="T5" fmla="*/ 3 h 30"/>
                          <a:gd name="T6" fmla="*/ 56 w 73"/>
                          <a:gd name="T7" fmla="*/ 12 h 30"/>
                          <a:gd name="T8" fmla="*/ 73 w 73"/>
                          <a:gd name="T9" fmla="*/ 30 h 30"/>
                          <a:gd name="T10" fmla="*/ 18 w 73"/>
                          <a:gd name="T11" fmla="*/ 30 h 30"/>
                          <a:gd name="T12" fmla="*/ 9 w 73"/>
                          <a:gd name="T13" fmla="*/ 21 h 30"/>
                          <a:gd name="T14" fmla="*/ 0 w 73"/>
                          <a:gd name="T15" fmla="*/ 7 h 30"/>
                          <a:gd name="T16" fmla="*/ 1 w 73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30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6" y="12"/>
                            </a:lnTo>
                            <a:lnTo>
                              <a:pt x="73" y="30"/>
                            </a:lnTo>
                            <a:lnTo>
                              <a:pt x="18" y="30"/>
                            </a:lnTo>
                            <a:lnTo>
                              <a:pt x="9" y="21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28" name="Freeform 2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9" y="3714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1 w 83"/>
                          <a:gd name="T3" fmla="*/ 19 h 36"/>
                          <a:gd name="T4" fmla="*/ 6 w 83"/>
                          <a:gd name="T5" fmla="*/ 8 h 36"/>
                          <a:gd name="T6" fmla="*/ 13 w 83"/>
                          <a:gd name="T7" fmla="*/ 0 h 36"/>
                          <a:gd name="T8" fmla="*/ 68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6" y="8"/>
                            </a:lnTo>
                            <a:lnTo>
                              <a:pt x="13" y="0"/>
                            </a:lnTo>
                            <a:lnTo>
                              <a:pt x="68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22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95" y="3716"/>
                      <a:ext cx="48" cy="23"/>
                      <a:chOff x="995" y="3716"/>
                      <a:chExt cx="48" cy="23"/>
                    </a:xfrm>
                  </p:grpSpPr>
                  <p:sp>
                    <p:nvSpPr>
                      <p:cNvPr id="1523" name="Freeform 2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5" y="3716"/>
                        <a:ext cx="11" cy="23"/>
                      </a:xfrm>
                      <a:custGeom>
                        <a:avLst/>
                        <a:gdLst>
                          <a:gd name="T0" fmla="*/ 15 w 24"/>
                          <a:gd name="T1" fmla="*/ 68 h 68"/>
                          <a:gd name="T2" fmla="*/ 0 w 24"/>
                          <a:gd name="T3" fmla="*/ 27 h 68"/>
                          <a:gd name="T4" fmla="*/ 10 w 24"/>
                          <a:gd name="T5" fmla="*/ 0 h 68"/>
                          <a:gd name="T6" fmla="*/ 24 w 24"/>
                          <a:gd name="T7" fmla="*/ 30 h 68"/>
                          <a:gd name="T8" fmla="*/ 15 w 24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4" h="68">
                            <a:moveTo>
                              <a:pt x="15" y="68"/>
                            </a:moveTo>
                            <a:lnTo>
                              <a:pt x="0" y="27"/>
                            </a:lnTo>
                            <a:lnTo>
                              <a:pt x="10" y="0"/>
                            </a:lnTo>
                            <a:lnTo>
                              <a:pt x="24" y="30"/>
                            </a:lnTo>
                            <a:lnTo>
                              <a:pt x="15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24" name="Freeform 2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9" y="3717"/>
                        <a:ext cx="38" cy="9"/>
                      </a:xfrm>
                      <a:custGeom>
                        <a:avLst/>
                        <a:gdLst>
                          <a:gd name="T0" fmla="*/ 1 w 74"/>
                          <a:gd name="T1" fmla="*/ 0 h 29"/>
                          <a:gd name="T2" fmla="*/ 49 w 74"/>
                          <a:gd name="T3" fmla="*/ 0 h 29"/>
                          <a:gd name="T4" fmla="*/ 52 w 74"/>
                          <a:gd name="T5" fmla="*/ 3 h 29"/>
                          <a:gd name="T6" fmla="*/ 56 w 74"/>
                          <a:gd name="T7" fmla="*/ 11 h 29"/>
                          <a:gd name="T8" fmla="*/ 74 w 74"/>
                          <a:gd name="T9" fmla="*/ 29 h 29"/>
                          <a:gd name="T10" fmla="*/ 18 w 74"/>
                          <a:gd name="T11" fmla="*/ 29 h 29"/>
                          <a:gd name="T12" fmla="*/ 9 w 74"/>
                          <a:gd name="T13" fmla="*/ 20 h 29"/>
                          <a:gd name="T14" fmla="*/ 0 w 74"/>
                          <a:gd name="T15" fmla="*/ 6 h 29"/>
                          <a:gd name="T16" fmla="*/ 1 w 74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4" h="29">
                            <a:moveTo>
                              <a:pt x="1" y="0"/>
                            </a:moveTo>
                            <a:lnTo>
                              <a:pt x="49" y="0"/>
                            </a:lnTo>
                            <a:lnTo>
                              <a:pt x="52" y="3"/>
                            </a:lnTo>
                            <a:lnTo>
                              <a:pt x="56" y="11"/>
                            </a:lnTo>
                            <a:lnTo>
                              <a:pt x="74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25" name="Freeform 2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3" y="3727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1 w 82"/>
                          <a:gd name="T3" fmla="*/ 19 h 36"/>
                          <a:gd name="T4" fmla="*/ 5 w 82"/>
                          <a:gd name="T5" fmla="*/ 7 h 36"/>
                          <a:gd name="T6" fmla="*/ 11 w 82"/>
                          <a:gd name="T7" fmla="*/ 0 h 36"/>
                          <a:gd name="T8" fmla="*/ 68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5" y="7"/>
                            </a:lnTo>
                            <a:lnTo>
                              <a:pt x="11" y="0"/>
                            </a:lnTo>
                            <a:lnTo>
                              <a:pt x="68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47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1005" y="3727"/>
                    <a:ext cx="49" cy="23"/>
                    <a:chOff x="1005" y="3727"/>
                    <a:chExt cx="49" cy="23"/>
                  </a:xfrm>
                </p:grpSpPr>
                <p:sp>
                  <p:nvSpPr>
                    <p:cNvPr id="1515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1005" y="3727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2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16" name="Freeform 226"/>
                    <p:cNvSpPr>
                      <a:spLocks/>
                    </p:cNvSpPr>
                    <p:nvPr/>
                  </p:nvSpPr>
                  <p:spPr bwMode="auto">
                    <a:xfrm>
                      <a:off x="1010" y="3728"/>
                      <a:ext cx="37" cy="10"/>
                    </a:xfrm>
                    <a:custGeom>
                      <a:avLst/>
                      <a:gdLst>
                        <a:gd name="T0" fmla="*/ 2 w 73"/>
                        <a:gd name="T1" fmla="*/ 0 h 31"/>
                        <a:gd name="T2" fmla="*/ 48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9 w 73"/>
                        <a:gd name="T13" fmla="*/ 22 h 31"/>
                        <a:gd name="T14" fmla="*/ 0 w 73"/>
                        <a:gd name="T15" fmla="*/ 7 h 31"/>
                        <a:gd name="T16" fmla="*/ 2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2" y="0"/>
                          </a:moveTo>
                          <a:lnTo>
                            <a:pt x="48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17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1013" y="373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48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1018" y="3740"/>
                    <a:ext cx="49" cy="22"/>
                    <a:chOff x="1018" y="3740"/>
                    <a:chExt cx="49" cy="22"/>
                  </a:xfrm>
                </p:grpSpPr>
                <p:sp>
                  <p:nvSpPr>
                    <p:cNvPr id="1512" name="Freeform 229"/>
                    <p:cNvSpPr>
                      <a:spLocks/>
                    </p:cNvSpPr>
                    <p:nvPr/>
                  </p:nvSpPr>
                  <p:spPr bwMode="auto">
                    <a:xfrm>
                      <a:off x="1018" y="3740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13" name="Freeform 230"/>
                    <p:cNvSpPr>
                      <a:spLocks/>
                    </p:cNvSpPr>
                    <p:nvPr/>
                  </p:nvSpPr>
                  <p:spPr bwMode="auto">
                    <a:xfrm>
                      <a:off x="1022" y="3740"/>
                      <a:ext cx="38" cy="10"/>
                    </a:xfrm>
                    <a:custGeom>
                      <a:avLst/>
                      <a:gdLst>
                        <a:gd name="T0" fmla="*/ 2 w 74"/>
                        <a:gd name="T1" fmla="*/ 0 h 31"/>
                        <a:gd name="T2" fmla="*/ 49 w 74"/>
                        <a:gd name="T3" fmla="*/ 0 h 31"/>
                        <a:gd name="T4" fmla="*/ 51 w 74"/>
                        <a:gd name="T5" fmla="*/ 4 h 31"/>
                        <a:gd name="T6" fmla="*/ 57 w 74"/>
                        <a:gd name="T7" fmla="*/ 13 h 31"/>
                        <a:gd name="T8" fmla="*/ 74 w 74"/>
                        <a:gd name="T9" fmla="*/ 31 h 31"/>
                        <a:gd name="T10" fmla="*/ 18 w 74"/>
                        <a:gd name="T11" fmla="*/ 31 h 31"/>
                        <a:gd name="T12" fmla="*/ 10 w 74"/>
                        <a:gd name="T13" fmla="*/ 22 h 31"/>
                        <a:gd name="T14" fmla="*/ 0 w 74"/>
                        <a:gd name="T15" fmla="*/ 7 h 31"/>
                        <a:gd name="T16" fmla="*/ 2 w 74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1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1" y="4"/>
                          </a:lnTo>
                          <a:lnTo>
                            <a:pt x="57" y="13"/>
                          </a:lnTo>
                          <a:lnTo>
                            <a:pt x="74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14" name="Freeform 231"/>
                    <p:cNvSpPr>
                      <a:spLocks/>
                    </p:cNvSpPr>
                    <p:nvPr/>
                  </p:nvSpPr>
                  <p:spPr bwMode="auto">
                    <a:xfrm>
                      <a:off x="1026" y="3750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1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1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49" name="Group 232"/>
                  <p:cNvGrpSpPr>
                    <a:grpSpLocks/>
                  </p:cNvGrpSpPr>
                  <p:nvPr/>
                </p:nvGrpSpPr>
                <p:grpSpPr bwMode="auto">
                  <a:xfrm>
                    <a:off x="1030" y="3753"/>
                    <a:ext cx="49" cy="23"/>
                    <a:chOff x="1030" y="3753"/>
                    <a:chExt cx="49" cy="23"/>
                  </a:xfrm>
                </p:grpSpPr>
                <p:sp>
                  <p:nvSpPr>
                    <p:cNvPr id="1509" name="Freeform 233"/>
                    <p:cNvSpPr>
                      <a:spLocks/>
                    </p:cNvSpPr>
                    <p:nvPr/>
                  </p:nvSpPr>
                  <p:spPr bwMode="auto">
                    <a:xfrm>
                      <a:off x="1030" y="3753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2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10" name="Freeform 234"/>
                    <p:cNvSpPr>
                      <a:spLocks/>
                    </p:cNvSpPr>
                    <p:nvPr/>
                  </p:nvSpPr>
                  <p:spPr bwMode="auto">
                    <a:xfrm>
                      <a:off x="1035" y="3753"/>
                      <a:ext cx="37" cy="11"/>
                    </a:xfrm>
                    <a:custGeom>
                      <a:avLst/>
                      <a:gdLst>
                        <a:gd name="T0" fmla="*/ 2 w 74"/>
                        <a:gd name="T1" fmla="*/ 0 h 31"/>
                        <a:gd name="T2" fmla="*/ 51 w 74"/>
                        <a:gd name="T3" fmla="*/ 0 h 31"/>
                        <a:gd name="T4" fmla="*/ 52 w 74"/>
                        <a:gd name="T5" fmla="*/ 4 h 31"/>
                        <a:gd name="T6" fmla="*/ 56 w 74"/>
                        <a:gd name="T7" fmla="*/ 13 h 31"/>
                        <a:gd name="T8" fmla="*/ 74 w 74"/>
                        <a:gd name="T9" fmla="*/ 31 h 31"/>
                        <a:gd name="T10" fmla="*/ 18 w 74"/>
                        <a:gd name="T11" fmla="*/ 31 h 31"/>
                        <a:gd name="T12" fmla="*/ 10 w 74"/>
                        <a:gd name="T13" fmla="*/ 22 h 31"/>
                        <a:gd name="T14" fmla="*/ 0 w 74"/>
                        <a:gd name="T15" fmla="*/ 7 h 31"/>
                        <a:gd name="T16" fmla="*/ 2 w 74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1">
                          <a:moveTo>
                            <a:pt x="2" y="0"/>
                          </a:moveTo>
                          <a:lnTo>
                            <a:pt x="51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4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11" name="Freeform 235"/>
                    <p:cNvSpPr>
                      <a:spLocks/>
                    </p:cNvSpPr>
                    <p:nvPr/>
                  </p:nvSpPr>
                  <p:spPr bwMode="auto">
                    <a:xfrm>
                      <a:off x="1039" y="3764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2 w 82"/>
                        <a:gd name="T3" fmla="*/ 19 h 35"/>
                        <a:gd name="T4" fmla="*/ 7 w 82"/>
                        <a:gd name="T5" fmla="*/ 7 h 35"/>
                        <a:gd name="T6" fmla="*/ 11 w 82"/>
                        <a:gd name="T7" fmla="*/ 0 h 35"/>
                        <a:gd name="T8" fmla="*/ 67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250" name="Freeform 236"/>
                  <p:cNvSpPr>
                    <a:spLocks/>
                  </p:cNvSpPr>
                  <p:nvPr/>
                </p:nvSpPr>
                <p:spPr bwMode="auto">
                  <a:xfrm>
                    <a:off x="778" y="3535"/>
                    <a:ext cx="12" cy="23"/>
                  </a:xfrm>
                  <a:custGeom>
                    <a:avLst/>
                    <a:gdLst>
                      <a:gd name="T0" fmla="*/ 13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1 h 68"/>
                      <a:gd name="T8" fmla="*/ 13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51" name="Freeform 237"/>
                  <p:cNvSpPr>
                    <a:spLocks/>
                  </p:cNvSpPr>
                  <p:nvPr/>
                </p:nvSpPr>
                <p:spPr bwMode="auto">
                  <a:xfrm>
                    <a:off x="783" y="3535"/>
                    <a:ext cx="36" cy="11"/>
                  </a:xfrm>
                  <a:custGeom>
                    <a:avLst/>
                    <a:gdLst>
                      <a:gd name="T0" fmla="*/ 1 w 72"/>
                      <a:gd name="T1" fmla="*/ 0 h 31"/>
                      <a:gd name="T2" fmla="*/ 50 w 72"/>
                      <a:gd name="T3" fmla="*/ 0 h 31"/>
                      <a:gd name="T4" fmla="*/ 51 w 72"/>
                      <a:gd name="T5" fmla="*/ 4 h 31"/>
                      <a:gd name="T6" fmla="*/ 57 w 72"/>
                      <a:gd name="T7" fmla="*/ 13 h 31"/>
                      <a:gd name="T8" fmla="*/ 72 w 72"/>
                      <a:gd name="T9" fmla="*/ 31 h 31"/>
                      <a:gd name="T10" fmla="*/ 18 w 72"/>
                      <a:gd name="T11" fmla="*/ 31 h 31"/>
                      <a:gd name="T12" fmla="*/ 9 w 72"/>
                      <a:gd name="T13" fmla="*/ 22 h 31"/>
                      <a:gd name="T14" fmla="*/ 0 w 72"/>
                      <a:gd name="T15" fmla="*/ 7 h 31"/>
                      <a:gd name="T16" fmla="*/ 1 w 72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7" y="13"/>
                        </a:lnTo>
                        <a:lnTo>
                          <a:pt x="72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52" name="Freeform 238"/>
                  <p:cNvSpPr>
                    <a:spLocks/>
                  </p:cNvSpPr>
                  <p:nvPr/>
                </p:nvSpPr>
                <p:spPr bwMode="auto">
                  <a:xfrm>
                    <a:off x="786" y="3546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21 h 36"/>
                      <a:gd name="T4" fmla="*/ 7 w 83"/>
                      <a:gd name="T5" fmla="*/ 8 h 36"/>
                      <a:gd name="T6" fmla="*/ 12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21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253" name="Group 239"/>
                  <p:cNvGrpSpPr>
                    <a:grpSpLocks/>
                  </p:cNvGrpSpPr>
                  <p:nvPr/>
                </p:nvGrpSpPr>
                <p:grpSpPr bwMode="auto">
                  <a:xfrm>
                    <a:off x="790" y="3547"/>
                    <a:ext cx="49" cy="23"/>
                    <a:chOff x="790" y="3547"/>
                    <a:chExt cx="49" cy="23"/>
                  </a:xfrm>
                </p:grpSpPr>
                <p:sp>
                  <p:nvSpPr>
                    <p:cNvPr id="1506" name="Freeform 240"/>
                    <p:cNvSpPr>
                      <a:spLocks/>
                    </p:cNvSpPr>
                    <p:nvPr/>
                  </p:nvSpPr>
                  <p:spPr bwMode="auto">
                    <a:xfrm>
                      <a:off x="790" y="3547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07" name="Freeform 241"/>
                    <p:cNvSpPr>
                      <a:spLocks/>
                    </p:cNvSpPr>
                    <p:nvPr/>
                  </p:nvSpPr>
                  <p:spPr bwMode="auto">
                    <a:xfrm>
                      <a:off x="795" y="354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48 w 73"/>
                        <a:gd name="T3" fmla="*/ 0 h 29"/>
                        <a:gd name="T4" fmla="*/ 50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0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08" name="Freeform 242"/>
                    <p:cNvSpPr>
                      <a:spLocks/>
                    </p:cNvSpPr>
                    <p:nvPr/>
                  </p:nvSpPr>
                  <p:spPr bwMode="auto">
                    <a:xfrm>
                      <a:off x="798" y="355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7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54" name="Group 243"/>
                  <p:cNvGrpSpPr>
                    <a:grpSpLocks/>
                  </p:cNvGrpSpPr>
                  <p:nvPr/>
                </p:nvGrpSpPr>
                <p:grpSpPr bwMode="auto">
                  <a:xfrm>
                    <a:off x="803" y="3560"/>
                    <a:ext cx="49" cy="22"/>
                    <a:chOff x="803" y="3560"/>
                    <a:chExt cx="49" cy="22"/>
                  </a:xfrm>
                </p:grpSpPr>
                <p:sp>
                  <p:nvSpPr>
                    <p:cNvPr id="1503" name="Freeform 244"/>
                    <p:cNvSpPr>
                      <a:spLocks/>
                    </p:cNvSpPr>
                    <p:nvPr/>
                  </p:nvSpPr>
                  <p:spPr bwMode="auto">
                    <a:xfrm>
                      <a:off x="803" y="3560"/>
                      <a:ext cx="12" cy="22"/>
                    </a:xfrm>
                    <a:custGeom>
                      <a:avLst/>
                      <a:gdLst>
                        <a:gd name="T0" fmla="*/ 14 w 24"/>
                        <a:gd name="T1" fmla="*/ 68 h 68"/>
                        <a:gd name="T2" fmla="*/ 0 w 24"/>
                        <a:gd name="T3" fmla="*/ 27 h 68"/>
                        <a:gd name="T4" fmla="*/ 10 w 24"/>
                        <a:gd name="T5" fmla="*/ 0 h 68"/>
                        <a:gd name="T6" fmla="*/ 24 w 24"/>
                        <a:gd name="T7" fmla="*/ 31 h 68"/>
                        <a:gd name="T8" fmla="*/ 14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04" name="Freeform 245"/>
                    <p:cNvSpPr>
                      <a:spLocks/>
                    </p:cNvSpPr>
                    <p:nvPr/>
                  </p:nvSpPr>
                  <p:spPr bwMode="auto">
                    <a:xfrm>
                      <a:off x="808" y="3560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49 w 72"/>
                        <a:gd name="T3" fmla="*/ 0 h 29"/>
                        <a:gd name="T4" fmla="*/ 50 w 72"/>
                        <a:gd name="T5" fmla="*/ 2 h 29"/>
                        <a:gd name="T6" fmla="*/ 57 w 72"/>
                        <a:gd name="T7" fmla="*/ 11 h 29"/>
                        <a:gd name="T8" fmla="*/ 72 w 72"/>
                        <a:gd name="T9" fmla="*/ 29 h 29"/>
                        <a:gd name="T10" fmla="*/ 18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5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2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05" name="Freeform 246"/>
                    <p:cNvSpPr>
                      <a:spLocks/>
                    </p:cNvSpPr>
                    <p:nvPr/>
                  </p:nvSpPr>
                  <p:spPr bwMode="auto">
                    <a:xfrm>
                      <a:off x="811" y="3571"/>
                      <a:ext cx="41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3 w 83"/>
                        <a:gd name="T3" fmla="*/ 19 h 35"/>
                        <a:gd name="T4" fmla="*/ 7 w 83"/>
                        <a:gd name="T5" fmla="*/ 7 h 35"/>
                        <a:gd name="T6" fmla="*/ 12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2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55" name="Group 247"/>
                  <p:cNvGrpSpPr>
                    <a:grpSpLocks/>
                  </p:cNvGrpSpPr>
                  <p:nvPr/>
                </p:nvGrpSpPr>
                <p:grpSpPr bwMode="auto">
                  <a:xfrm>
                    <a:off x="815" y="3572"/>
                    <a:ext cx="50" cy="23"/>
                    <a:chOff x="815" y="3572"/>
                    <a:chExt cx="50" cy="23"/>
                  </a:xfrm>
                </p:grpSpPr>
                <p:sp>
                  <p:nvSpPr>
                    <p:cNvPr id="1500" name="Freeform 248"/>
                    <p:cNvSpPr>
                      <a:spLocks/>
                    </p:cNvSpPr>
                    <p:nvPr/>
                  </p:nvSpPr>
                  <p:spPr bwMode="auto">
                    <a:xfrm>
                      <a:off x="815" y="3572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5 h 68"/>
                        <a:gd name="T4" fmla="*/ 10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5"/>
                          </a:lnTo>
                          <a:lnTo>
                            <a:pt x="10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01" name="Freeform 249"/>
                    <p:cNvSpPr>
                      <a:spLocks/>
                    </p:cNvSpPr>
                    <p:nvPr/>
                  </p:nvSpPr>
                  <p:spPr bwMode="auto">
                    <a:xfrm>
                      <a:off x="820" y="3573"/>
                      <a:ext cx="37" cy="9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2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10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02" name="Freeform 250"/>
                    <p:cNvSpPr>
                      <a:spLocks/>
                    </p:cNvSpPr>
                    <p:nvPr/>
                  </p:nvSpPr>
                  <p:spPr bwMode="auto">
                    <a:xfrm>
                      <a:off x="824" y="3583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6 w 82"/>
                        <a:gd name="T5" fmla="*/ 7 h 36"/>
                        <a:gd name="T6" fmla="*/ 10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56" name="Group 251"/>
                  <p:cNvGrpSpPr>
                    <a:grpSpLocks/>
                  </p:cNvGrpSpPr>
                  <p:nvPr/>
                </p:nvGrpSpPr>
                <p:grpSpPr bwMode="auto">
                  <a:xfrm>
                    <a:off x="828" y="3585"/>
                    <a:ext cx="49" cy="23"/>
                    <a:chOff x="828" y="3585"/>
                    <a:chExt cx="49" cy="23"/>
                  </a:xfrm>
                </p:grpSpPr>
                <p:sp>
                  <p:nvSpPr>
                    <p:cNvPr id="1497" name="Freeform 252"/>
                    <p:cNvSpPr>
                      <a:spLocks/>
                    </p:cNvSpPr>
                    <p:nvPr/>
                  </p:nvSpPr>
                  <p:spPr bwMode="auto">
                    <a:xfrm>
                      <a:off x="828" y="358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6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98" name="Freeform 253"/>
                    <p:cNvSpPr>
                      <a:spLocks/>
                    </p:cNvSpPr>
                    <p:nvPr/>
                  </p:nvSpPr>
                  <p:spPr bwMode="auto">
                    <a:xfrm>
                      <a:off x="833" y="3586"/>
                      <a:ext cx="37" cy="10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11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11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99" name="Freeform 254"/>
                    <p:cNvSpPr>
                      <a:spLocks/>
                    </p:cNvSpPr>
                    <p:nvPr/>
                  </p:nvSpPr>
                  <p:spPr bwMode="auto">
                    <a:xfrm>
                      <a:off x="837" y="3596"/>
                      <a:ext cx="40" cy="12"/>
                    </a:xfrm>
                    <a:custGeom>
                      <a:avLst/>
                      <a:gdLst>
                        <a:gd name="T0" fmla="*/ 0 w 80"/>
                        <a:gd name="T1" fmla="*/ 36 h 36"/>
                        <a:gd name="T2" fmla="*/ 1 w 80"/>
                        <a:gd name="T3" fmla="*/ 20 h 36"/>
                        <a:gd name="T4" fmla="*/ 5 w 80"/>
                        <a:gd name="T5" fmla="*/ 8 h 36"/>
                        <a:gd name="T6" fmla="*/ 10 w 80"/>
                        <a:gd name="T7" fmla="*/ 0 h 36"/>
                        <a:gd name="T8" fmla="*/ 67 w 80"/>
                        <a:gd name="T9" fmla="*/ 0 h 36"/>
                        <a:gd name="T10" fmla="*/ 80 w 80"/>
                        <a:gd name="T11" fmla="*/ 36 h 36"/>
                        <a:gd name="T12" fmla="*/ 0 w 80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0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0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57" name="Group 255"/>
                  <p:cNvGrpSpPr>
                    <a:grpSpLocks/>
                  </p:cNvGrpSpPr>
                  <p:nvPr/>
                </p:nvGrpSpPr>
                <p:grpSpPr bwMode="auto">
                  <a:xfrm>
                    <a:off x="840" y="3600"/>
                    <a:ext cx="100" cy="73"/>
                    <a:chOff x="840" y="3600"/>
                    <a:chExt cx="100" cy="73"/>
                  </a:xfrm>
                </p:grpSpPr>
                <p:grpSp>
                  <p:nvGrpSpPr>
                    <p:cNvPr id="1477" name="Group 2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40" y="3600"/>
                      <a:ext cx="49" cy="23"/>
                      <a:chOff x="840" y="3600"/>
                      <a:chExt cx="49" cy="23"/>
                    </a:xfrm>
                  </p:grpSpPr>
                  <p:sp>
                    <p:nvSpPr>
                      <p:cNvPr id="1494" name="Freeform 2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0" y="3600"/>
                        <a:ext cx="13" cy="23"/>
                      </a:xfrm>
                      <a:custGeom>
                        <a:avLst/>
                        <a:gdLst>
                          <a:gd name="T0" fmla="*/ 15 w 25"/>
                          <a:gd name="T1" fmla="*/ 70 h 70"/>
                          <a:gd name="T2" fmla="*/ 0 w 25"/>
                          <a:gd name="T3" fmla="*/ 27 h 70"/>
                          <a:gd name="T4" fmla="*/ 10 w 25"/>
                          <a:gd name="T5" fmla="*/ 0 h 70"/>
                          <a:gd name="T6" fmla="*/ 25 w 25"/>
                          <a:gd name="T7" fmla="*/ 31 h 70"/>
                          <a:gd name="T8" fmla="*/ 15 w 25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70">
                            <a:moveTo>
                              <a:pt x="15" y="70"/>
                            </a:moveTo>
                            <a:lnTo>
                              <a:pt x="0" y="27"/>
                            </a:lnTo>
                            <a:lnTo>
                              <a:pt x="10" y="0"/>
                            </a:lnTo>
                            <a:lnTo>
                              <a:pt x="25" y="31"/>
                            </a:lnTo>
                            <a:lnTo>
                              <a:pt x="15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95" name="Freeform 2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5" y="3600"/>
                        <a:ext cx="37" cy="11"/>
                      </a:xfrm>
                      <a:custGeom>
                        <a:avLst/>
                        <a:gdLst>
                          <a:gd name="T0" fmla="*/ 1 w 75"/>
                          <a:gd name="T1" fmla="*/ 0 h 31"/>
                          <a:gd name="T2" fmla="*/ 50 w 75"/>
                          <a:gd name="T3" fmla="*/ 0 h 31"/>
                          <a:gd name="T4" fmla="*/ 52 w 75"/>
                          <a:gd name="T5" fmla="*/ 4 h 31"/>
                          <a:gd name="T6" fmla="*/ 56 w 75"/>
                          <a:gd name="T7" fmla="*/ 13 h 31"/>
                          <a:gd name="T8" fmla="*/ 75 w 75"/>
                          <a:gd name="T9" fmla="*/ 31 h 31"/>
                          <a:gd name="T10" fmla="*/ 18 w 75"/>
                          <a:gd name="T11" fmla="*/ 31 h 31"/>
                          <a:gd name="T12" fmla="*/ 9 w 75"/>
                          <a:gd name="T13" fmla="*/ 22 h 31"/>
                          <a:gd name="T14" fmla="*/ 0 w 75"/>
                          <a:gd name="T15" fmla="*/ 7 h 31"/>
                          <a:gd name="T16" fmla="*/ 1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2" y="4"/>
                            </a:lnTo>
                            <a:lnTo>
                              <a:pt x="56" y="13"/>
                            </a:lnTo>
                            <a:lnTo>
                              <a:pt x="75" y="31"/>
                            </a:lnTo>
                            <a:lnTo>
                              <a:pt x="18" y="31"/>
                            </a:lnTo>
                            <a:lnTo>
                              <a:pt x="9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96" name="Freeform 2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8" y="3611"/>
                        <a:ext cx="41" cy="12"/>
                      </a:xfrm>
                      <a:custGeom>
                        <a:avLst/>
                        <a:gdLst>
                          <a:gd name="T0" fmla="*/ 0 w 82"/>
                          <a:gd name="T1" fmla="*/ 38 h 38"/>
                          <a:gd name="T2" fmla="*/ 2 w 82"/>
                          <a:gd name="T3" fmla="*/ 22 h 38"/>
                          <a:gd name="T4" fmla="*/ 8 w 82"/>
                          <a:gd name="T5" fmla="*/ 8 h 38"/>
                          <a:gd name="T6" fmla="*/ 12 w 82"/>
                          <a:gd name="T7" fmla="*/ 0 h 38"/>
                          <a:gd name="T8" fmla="*/ 69 w 82"/>
                          <a:gd name="T9" fmla="*/ 0 h 38"/>
                          <a:gd name="T10" fmla="*/ 82 w 82"/>
                          <a:gd name="T11" fmla="*/ 38 h 38"/>
                          <a:gd name="T12" fmla="*/ 0 w 82"/>
                          <a:gd name="T13" fmla="*/ 38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8">
                            <a:moveTo>
                              <a:pt x="0" y="38"/>
                            </a:moveTo>
                            <a:lnTo>
                              <a:pt x="2" y="22"/>
                            </a:lnTo>
                            <a:lnTo>
                              <a:pt x="8" y="8"/>
                            </a:lnTo>
                            <a:lnTo>
                              <a:pt x="12" y="0"/>
                            </a:lnTo>
                            <a:lnTo>
                              <a:pt x="69" y="0"/>
                            </a:lnTo>
                            <a:lnTo>
                              <a:pt x="82" y="38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78" name="Group 2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53" y="3612"/>
                      <a:ext cx="48" cy="23"/>
                      <a:chOff x="853" y="3612"/>
                      <a:chExt cx="48" cy="23"/>
                    </a:xfrm>
                  </p:grpSpPr>
                  <p:sp>
                    <p:nvSpPr>
                      <p:cNvPr id="1491" name="Freeform 2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53" y="3612"/>
                        <a:ext cx="12" cy="23"/>
                      </a:xfrm>
                      <a:custGeom>
                        <a:avLst/>
                        <a:gdLst>
                          <a:gd name="T0" fmla="*/ 14 w 25"/>
                          <a:gd name="T1" fmla="*/ 69 h 69"/>
                          <a:gd name="T2" fmla="*/ 0 w 25"/>
                          <a:gd name="T3" fmla="*/ 28 h 69"/>
                          <a:gd name="T4" fmla="*/ 10 w 25"/>
                          <a:gd name="T5" fmla="*/ 0 h 69"/>
                          <a:gd name="T6" fmla="*/ 25 w 25"/>
                          <a:gd name="T7" fmla="*/ 32 h 69"/>
                          <a:gd name="T8" fmla="*/ 14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4" y="69"/>
                            </a:moveTo>
                            <a:lnTo>
                              <a:pt x="0" y="28"/>
                            </a:lnTo>
                            <a:lnTo>
                              <a:pt x="10" y="0"/>
                            </a:lnTo>
                            <a:lnTo>
                              <a:pt x="25" y="32"/>
                            </a:lnTo>
                            <a:lnTo>
                              <a:pt x="14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92" name="Freeform 2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57" y="3613"/>
                        <a:ext cx="37" cy="10"/>
                      </a:xfrm>
                      <a:custGeom>
                        <a:avLst/>
                        <a:gdLst>
                          <a:gd name="T0" fmla="*/ 1 w 73"/>
                          <a:gd name="T1" fmla="*/ 0 h 32"/>
                          <a:gd name="T2" fmla="*/ 50 w 73"/>
                          <a:gd name="T3" fmla="*/ 0 h 32"/>
                          <a:gd name="T4" fmla="*/ 51 w 73"/>
                          <a:gd name="T5" fmla="*/ 3 h 32"/>
                          <a:gd name="T6" fmla="*/ 56 w 73"/>
                          <a:gd name="T7" fmla="*/ 15 h 32"/>
                          <a:gd name="T8" fmla="*/ 73 w 73"/>
                          <a:gd name="T9" fmla="*/ 32 h 32"/>
                          <a:gd name="T10" fmla="*/ 18 w 73"/>
                          <a:gd name="T11" fmla="*/ 32 h 32"/>
                          <a:gd name="T12" fmla="*/ 9 w 73"/>
                          <a:gd name="T13" fmla="*/ 22 h 32"/>
                          <a:gd name="T14" fmla="*/ 0 w 73"/>
                          <a:gd name="T15" fmla="*/ 7 h 32"/>
                          <a:gd name="T16" fmla="*/ 1 w 73"/>
                          <a:gd name="T17" fmla="*/ 0 h 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32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6" y="15"/>
                            </a:lnTo>
                            <a:lnTo>
                              <a:pt x="73" y="32"/>
                            </a:lnTo>
                            <a:lnTo>
                              <a:pt x="18" y="32"/>
                            </a:lnTo>
                            <a:lnTo>
                              <a:pt x="9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93" name="Freeform 2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0" y="3623"/>
                        <a:ext cx="41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1 w 83"/>
                          <a:gd name="T3" fmla="*/ 21 h 36"/>
                          <a:gd name="T4" fmla="*/ 6 w 83"/>
                          <a:gd name="T5" fmla="*/ 8 h 36"/>
                          <a:gd name="T6" fmla="*/ 13 w 83"/>
                          <a:gd name="T7" fmla="*/ 0 h 36"/>
                          <a:gd name="T8" fmla="*/ 68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1" y="21"/>
                            </a:lnTo>
                            <a:lnTo>
                              <a:pt x="6" y="8"/>
                            </a:lnTo>
                            <a:lnTo>
                              <a:pt x="13" y="0"/>
                            </a:lnTo>
                            <a:lnTo>
                              <a:pt x="68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79" name="Group 2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5" y="3625"/>
                      <a:ext cx="49" cy="23"/>
                      <a:chOff x="865" y="3625"/>
                      <a:chExt cx="49" cy="23"/>
                    </a:xfrm>
                  </p:grpSpPr>
                  <p:sp>
                    <p:nvSpPr>
                      <p:cNvPr id="1488" name="Freeform 26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5" y="3625"/>
                        <a:ext cx="12" cy="23"/>
                      </a:xfrm>
                      <a:custGeom>
                        <a:avLst/>
                        <a:gdLst>
                          <a:gd name="T0" fmla="*/ 16 w 25"/>
                          <a:gd name="T1" fmla="*/ 68 h 68"/>
                          <a:gd name="T2" fmla="*/ 0 w 25"/>
                          <a:gd name="T3" fmla="*/ 27 h 68"/>
                          <a:gd name="T4" fmla="*/ 11 w 25"/>
                          <a:gd name="T5" fmla="*/ 0 h 68"/>
                          <a:gd name="T6" fmla="*/ 25 w 25"/>
                          <a:gd name="T7" fmla="*/ 30 h 68"/>
                          <a:gd name="T8" fmla="*/ 16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6" y="68"/>
                            </a:move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25" y="30"/>
                            </a:lnTo>
                            <a:lnTo>
                              <a:pt x="16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89" name="Freeform 2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0" y="3626"/>
                        <a:ext cx="37" cy="9"/>
                      </a:xfrm>
                      <a:custGeom>
                        <a:avLst/>
                        <a:gdLst>
                          <a:gd name="T0" fmla="*/ 1 w 73"/>
                          <a:gd name="T1" fmla="*/ 0 h 29"/>
                          <a:gd name="T2" fmla="*/ 50 w 73"/>
                          <a:gd name="T3" fmla="*/ 0 h 29"/>
                          <a:gd name="T4" fmla="*/ 52 w 73"/>
                          <a:gd name="T5" fmla="*/ 2 h 29"/>
                          <a:gd name="T6" fmla="*/ 56 w 73"/>
                          <a:gd name="T7" fmla="*/ 11 h 29"/>
                          <a:gd name="T8" fmla="*/ 73 w 73"/>
                          <a:gd name="T9" fmla="*/ 29 h 29"/>
                          <a:gd name="T10" fmla="*/ 18 w 73"/>
                          <a:gd name="T11" fmla="*/ 29 h 29"/>
                          <a:gd name="T12" fmla="*/ 9 w 73"/>
                          <a:gd name="T13" fmla="*/ 20 h 29"/>
                          <a:gd name="T14" fmla="*/ 0 w 73"/>
                          <a:gd name="T15" fmla="*/ 6 h 29"/>
                          <a:gd name="T16" fmla="*/ 1 w 73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29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2" y="2"/>
                            </a:lnTo>
                            <a:lnTo>
                              <a:pt x="56" y="11"/>
                            </a:lnTo>
                            <a:lnTo>
                              <a:pt x="73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90" name="Freeform 26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3" y="3636"/>
                        <a:ext cx="41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1 w 82"/>
                          <a:gd name="T3" fmla="*/ 19 h 36"/>
                          <a:gd name="T4" fmla="*/ 7 w 82"/>
                          <a:gd name="T5" fmla="*/ 7 h 36"/>
                          <a:gd name="T6" fmla="*/ 11 w 82"/>
                          <a:gd name="T7" fmla="*/ 0 h 36"/>
                          <a:gd name="T8" fmla="*/ 67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7" y="7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80" name="Group 2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8" y="3638"/>
                      <a:ext cx="49" cy="22"/>
                      <a:chOff x="878" y="3638"/>
                      <a:chExt cx="49" cy="22"/>
                    </a:xfrm>
                  </p:grpSpPr>
                  <p:sp>
                    <p:nvSpPr>
                      <p:cNvPr id="1485" name="Freeform 26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8" y="3638"/>
                        <a:ext cx="12" cy="22"/>
                      </a:xfrm>
                      <a:custGeom>
                        <a:avLst/>
                        <a:gdLst>
                          <a:gd name="T0" fmla="*/ 16 w 25"/>
                          <a:gd name="T1" fmla="*/ 68 h 68"/>
                          <a:gd name="T2" fmla="*/ 0 w 25"/>
                          <a:gd name="T3" fmla="*/ 27 h 68"/>
                          <a:gd name="T4" fmla="*/ 11 w 25"/>
                          <a:gd name="T5" fmla="*/ 0 h 68"/>
                          <a:gd name="T6" fmla="*/ 25 w 25"/>
                          <a:gd name="T7" fmla="*/ 31 h 68"/>
                          <a:gd name="T8" fmla="*/ 16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6" y="68"/>
                            </a:move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25" y="31"/>
                            </a:lnTo>
                            <a:lnTo>
                              <a:pt x="16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86" name="Freeform 27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3" y="3638"/>
                        <a:ext cx="36" cy="10"/>
                      </a:xfrm>
                      <a:custGeom>
                        <a:avLst/>
                        <a:gdLst>
                          <a:gd name="T0" fmla="*/ 1 w 72"/>
                          <a:gd name="T1" fmla="*/ 0 h 30"/>
                          <a:gd name="T2" fmla="*/ 49 w 72"/>
                          <a:gd name="T3" fmla="*/ 0 h 30"/>
                          <a:gd name="T4" fmla="*/ 51 w 72"/>
                          <a:gd name="T5" fmla="*/ 3 h 30"/>
                          <a:gd name="T6" fmla="*/ 56 w 72"/>
                          <a:gd name="T7" fmla="*/ 12 h 30"/>
                          <a:gd name="T8" fmla="*/ 72 w 72"/>
                          <a:gd name="T9" fmla="*/ 30 h 30"/>
                          <a:gd name="T10" fmla="*/ 18 w 72"/>
                          <a:gd name="T11" fmla="*/ 30 h 30"/>
                          <a:gd name="T12" fmla="*/ 9 w 72"/>
                          <a:gd name="T13" fmla="*/ 21 h 30"/>
                          <a:gd name="T14" fmla="*/ 0 w 72"/>
                          <a:gd name="T15" fmla="*/ 5 h 30"/>
                          <a:gd name="T16" fmla="*/ 1 w 72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2" h="30">
                            <a:moveTo>
                              <a:pt x="1" y="0"/>
                            </a:moveTo>
                            <a:lnTo>
                              <a:pt x="49" y="0"/>
                            </a:lnTo>
                            <a:lnTo>
                              <a:pt x="51" y="3"/>
                            </a:lnTo>
                            <a:lnTo>
                              <a:pt x="56" y="12"/>
                            </a:lnTo>
                            <a:lnTo>
                              <a:pt x="72" y="30"/>
                            </a:lnTo>
                            <a:lnTo>
                              <a:pt x="18" y="30"/>
                            </a:lnTo>
                            <a:lnTo>
                              <a:pt x="9" y="21"/>
                            </a:lnTo>
                            <a:lnTo>
                              <a:pt x="0" y="5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87" name="Freeform 27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6" y="3648"/>
                        <a:ext cx="41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19 h 36"/>
                          <a:gd name="T4" fmla="*/ 6 w 82"/>
                          <a:gd name="T5" fmla="*/ 8 h 36"/>
                          <a:gd name="T6" fmla="*/ 11 w 82"/>
                          <a:gd name="T7" fmla="*/ 0 h 36"/>
                          <a:gd name="T8" fmla="*/ 66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6" y="8"/>
                            </a:lnTo>
                            <a:lnTo>
                              <a:pt x="11" y="0"/>
                            </a:lnTo>
                            <a:lnTo>
                              <a:pt x="66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81" name="Group 2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651"/>
                      <a:ext cx="50" cy="22"/>
                      <a:chOff x="890" y="3651"/>
                      <a:chExt cx="50" cy="22"/>
                    </a:xfrm>
                  </p:grpSpPr>
                  <p:sp>
                    <p:nvSpPr>
                      <p:cNvPr id="1482" name="Freeform 2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0" y="3651"/>
                        <a:ext cx="13" cy="22"/>
                      </a:xfrm>
                      <a:custGeom>
                        <a:avLst/>
                        <a:gdLst>
                          <a:gd name="T0" fmla="*/ 16 w 25"/>
                          <a:gd name="T1" fmla="*/ 67 h 67"/>
                          <a:gd name="T2" fmla="*/ 0 w 25"/>
                          <a:gd name="T3" fmla="*/ 26 h 67"/>
                          <a:gd name="T4" fmla="*/ 12 w 25"/>
                          <a:gd name="T5" fmla="*/ 0 h 67"/>
                          <a:gd name="T6" fmla="*/ 25 w 25"/>
                          <a:gd name="T7" fmla="*/ 30 h 67"/>
                          <a:gd name="T8" fmla="*/ 16 w 25"/>
                          <a:gd name="T9" fmla="*/ 67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7">
                            <a:moveTo>
                              <a:pt x="16" y="67"/>
                            </a:moveTo>
                            <a:lnTo>
                              <a:pt x="0" y="26"/>
                            </a:lnTo>
                            <a:lnTo>
                              <a:pt x="12" y="0"/>
                            </a:lnTo>
                            <a:lnTo>
                              <a:pt x="25" y="30"/>
                            </a:lnTo>
                            <a:lnTo>
                              <a:pt x="16" y="67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83" name="Freeform 27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5" y="3651"/>
                        <a:ext cx="37" cy="10"/>
                      </a:xfrm>
                      <a:custGeom>
                        <a:avLst/>
                        <a:gdLst>
                          <a:gd name="T0" fmla="*/ 2 w 73"/>
                          <a:gd name="T1" fmla="*/ 0 h 29"/>
                          <a:gd name="T2" fmla="*/ 48 w 73"/>
                          <a:gd name="T3" fmla="*/ 0 h 29"/>
                          <a:gd name="T4" fmla="*/ 51 w 73"/>
                          <a:gd name="T5" fmla="*/ 2 h 29"/>
                          <a:gd name="T6" fmla="*/ 56 w 73"/>
                          <a:gd name="T7" fmla="*/ 11 h 29"/>
                          <a:gd name="T8" fmla="*/ 73 w 73"/>
                          <a:gd name="T9" fmla="*/ 29 h 29"/>
                          <a:gd name="T10" fmla="*/ 18 w 73"/>
                          <a:gd name="T11" fmla="*/ 29 h 29"/>
                          <a:gd name="T12" fmla="*/ 9 w 73"/>
                          <a:gd name="T13" fmla="*/ 20 h 29"/>
                          <a:gd name="T14" fmla="*/ 0 w 73"/>
                          <a:gd name="T15" fmla="*/ 5 h 29"/>
                          <a:gd name="T16" fmla="*/ 2 w 73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29">
                            <a:moveTo>
                              <a:pt x="2" y="0"/>
                            </a:moveTo>
                            <a:lnTo>
                              <a:pt x="48" y="0"/>
                            </a:lnTo>
                            <a:lnTo>
                              <a:pt x="51" y="2"/>
                            </a:lnTo>
                            <a:lnTo>
                              <a:pt x="56" y="11"/>
                            </a:lnTo>
                            <a:lnTo>
                              <a:pt x="73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84" name="Freeform 2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9" y="3662"/>
                        <a:ext cx="41" cy="11"/>
                      </a:xfrm>
                      <a:custGeom>
                        <a:avLst/>
                        <a:gdLst>
                          <a:gd name="T0" fmla="*/ 0 w 83"/>
                          <a:gd name="T1" fmla="*/ 35 h 35"/>
                          <a:gd name="T2" fmla="*/ 2 w 83"/>
                          <a:gd name="T3" fmla="*/ 19 h 35"/>
                          <a:gd name="T4" fmla="*/ 7 w 83"/>
                          <a:gd name="T5" fmla="*/ 7 h 35"/>
                          <a:gd name="T6" fmla="*/ 11 w 83"/>
                          <a:gd name="T7" fmla="*/ 0 h 35"/>
                          <a:gd name="T8" fmla="*/ 67 w 83"/>
                          <a:gd name="T9" fmla="*/ 0 h 35"/>
                          <a:gd name="T10" fmla="*/ 83 w 83"/>
                          <a:gd name="T11" fmla="*/ 35 h 35"/>
                          <a:gd name="T12" fmla="*/ 0 w 83"/>
                          <a:gd name="T13" fmla="*/ 35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5">
                            <a:moveTo>
                              <a:pt x="0" y="35"/>
                            </a:moveTo>
                            <a:lnTo>
                              <a:pt x="2" y="19"/>
                            </a:lnTo>
                            <a:lnTo>
                              <a:pt x="7" y="7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3" y="35"/>
                            </a:lnTo>
                            <a:lnTo>
                              <a:pt x="0" y="35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58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903" y="3665"/>
                    <a:ext cx="99" cy="74"/>
                    <a:chOff x="903" y="3665"/>
                    <a:chExt cx="99" cy="74"/>
                  </a:xfrm>
                </p:grpSpPr>
                <p:grpSp>
                  <p:nvGrpSpPr>
                    <p:cNvPr id="1457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03" y="3665"/>
                      <a:ext cx="49" cy="23"/>
                      <a:chOff x="903" y="3665"/>
                      <a:chExt cx="49" cy="23"/>
                    </a:xfrm>
                  </p:grpSpPr>
                  <p:sp>
                    <p:nvSpPr>
                      <p:cNvPr id="1474" name="Freeform 2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3" y="3665"/>
                        <a:ext cx="12" cy="23"/>
                      </a:xfrm>
                      <a:custGeom>
                        <a:avLst/>
                        <a:gdLst>
                          <a:gd name="T0" fmla="*/ 16 w 25"/>
                          <a:gd name="T1" fmla="*/ 69 h 69"/>
                          <a:gd name="T2" fmla="*/ 0 w 25"/>
                          <a:gd name="T3" fmla="*/ 27 h 69"/>
                          <a:gd name="T4" fmla="*/ 10 w 25"/>
                          <a:gd name="T5" fmla="*/ 0 h 69"/>
                          <a:gd name="T6" fmla="*/ 25 w 25"/>
                          <a:gd name="T7" fmla="*/ 32 h 69"/>
                          <a:gd name="T8" fmla="*/ 16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6" y="69"/>
                            </a:moveTo>
                            <a:lnTo>
                              <a:pt x="0" y="27"/>
                            </a:lnTo>
                            <a:lnTo>
                              <a:pt x="10" y="0"/>
                            </a:lnTo>
                            <a:lnTo>
                              <a:pt x="25" y="32"/>
                            </a:lnTo>
                            <a:lnTo>
                              <a:pt x="16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5" name="Freeform 2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7" y="3666"/>
                        <a:ext cx="37" cy="10"/>
                      </a:xfrm>
                      <a:custGeom>
                        <a:avLst/>
                        <a:gdLst>
                          <a:gd name="T0" fmla="*/ 1 w 73"/>
                          <a:gd name="T1" fmla="*/ 0 h 31"/>
                          <a:gd name="T2" fmla="*/ 49 w 73"/>
                          <a:gd name="T3" fmla="*/ 0 h 31"/>
                          <a:gd name="T4" fmla="*/ 51 w 73"/>
                          <a:gd name="T5" fmla="*/ 4 h 31"/>
                          <a:gd name="T6" fmla="*/ 56 w 73"/>
                          <a:gd name="T7" fmla="*/ 13 h 31"/>
                          <a:gd name="T8" fmla="*/ 73 w 73"/>
                          <a:gd name="T9" fmla="*/ 31 h 31"/>
                          <a:gd name="T10" fmla="*/ 18 w 73"/>
                          <a:gd name="T11" fmla="*/ 31 h 31"/>
                          <a:gd name="T12" fmla="*/ 10 w 73"/>
                          <a:gd name="T13" fmla="*/ 22 h 31"/>
                          <a:gd name="T14" fmla="*/ 0 w 73"/>
                          <a:gd name="T15" fmla="*/ 7 h 31"/>
                          <a:gd name="T16" fmla="*/ 1 w 73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31">
                            <a:moveTo>
                              <a:pt x="1" y="0"/>
                            </a:moveTo>
                            <a:lnTo>
                              <a:pt x="49" y="0"/>
                            </a:lnTo>
                            <a:lnTo>
                              <a:pt x="51" y="4"/>
                            </a:lnTo>
                            <a:lnTo>
                              <a:pt x="56" y="13"/>
                            </a:lnTo>
                            <a:lnTo>
                              <a:pt x="73" y="31"/>
                            </a:lnTo>
                            <a:lnTo>
                              <a:pt x="18" y="31"/>
                            </a:lnTo>
                            <a:lnTo>
                              <a:pt x="10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6" name="Freeform 2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1" y="3676"/>
                        <a:ext cx="41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20 h 36"/>
                          <a:gd name="T4" fmla="*/ 6 w 82"/>
                          <a:gd name="T5" fmla="*/ 7 h 36"/>
                          <a:gd name="T6" fmla="*/ 11 w 82"/>
                          <a:gd name="T7" fmla="*/ 0 h 36"/>
                          <a:gd name="T8" fmla="*/ 66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20"/>
                            </a:lnTo>
                            <a:lnTo>
                              <a:pt x="6" y="7"/>
                            </a:lnTo>
                            <a:lnTo>
                              <a:pt x="11" y="0"/>
                            </a:lnTo>
                            <a:lnTo>
                              <a:pt x="66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58" name="Group 2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4" y="3678"/>
                      <a:ext cx="49" cy="23"/>
                      <a:chOff x="914" y="3678"/>
                      <a:chExt cx="49" cy="23"/>
                    </a:xfrm>
                  </p:grpSpPr>
                  <p:sp>
                    <p:nvSpPr>
                      <p:cNvPr id="1471" name="Freeform 2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4" y="3678"/>
                        <a:ext cx="13" cy="23"/>
                      </a:xfrm>
                      <a:custGeom>
                        <a:avLst/>
                        <a:gdLst>
                          <a:gd name="T0" fmla="*/ 14 w 25"/>
                          <a:gd name="T1" fmla="*/ 70 h 70"/>
                          <a:gd name="T2" fmla="*/ 0 w 25"/>
                          <a:gd name="T3" fmla="*/ 27 h 70"/>
                          <a:gd name="T4" fmla="*/ 9 w 25"/>
                          <a:gd name="T5" fmla="*/ 0 h 70"/>
                          <a:gd name="T6" fmla="*/ 25 w 25"/>
                          <a:gd name="T7" fmla="*/ 31 h 70"/>
                          <a:gd name="T8" fmla="*/ 14 w 25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70">
                            <a:moveTo>
                              <a:pt x="14" y="70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1"/>
                            </a:lnTo>
                            <a:lnTo>
                              <a:pt x="14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2" name="Freeform 2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9" y="3678"/>
                        <a:ext cx="38" cy="10"/>
                      </a:xfrm>
                      <a:custGeom>
                        <a:avLst/>
                        <a:gdLst>
                          <a:gd name="T0" fmla="*/ 1 w 75"/>
                          <a:gd name="T1" fmla="*/ 0 h 30"/>
                          <a:gd name="T2" fmla="*/ 50 w 75"/>
                          <a:gd name="T3" fmla="*/ 0 h 30"/>
                          <a:gd name="T4" fmla="*/ 51 w 75"/>
                          <a:gd name="T5" fmla="*/ 3 h 30"/>
                          <a:gd name="T6" fmla="*/ 57 w 75"/>
                          <a:gd name="T7" fmla="*/ 12 h 30"/>
                          <a:gd name="T8" fmla="*/ 75 w 75"/>
                          <a:gd name="T9" fmla="*/ 30 h 30"/>
                          <a:gd name="T10" fmla="*/ 19 w 75"/>
                          <a:gd name="T11" fmla="*/ 30 h 30"/>
                          <a:gd name="T12" fmla="*/ 11 w 75"/>
                          <a:gd name="T13" fmla="*/ 20 h 30"/>
                          <a:gd name="T14" fmla="*/ 0 w 75"/>
                          <a:gd name="T15" fmla="*/ 6 h 30"/>
                          <a:gd name="T16" fmla="*/ 1 w 75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0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7" y="12"/>
                            </a:lnTo>
                            <a:lnTo>
                              <a:pt x="75" y="30"/>
                            </a:lnTo>
                            <a:lnTo>
                              <a:pt x="19" y="30"/>
                            </a:lnTo>
                            <a:lnTo>
                              <a:pt x="11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3" name="Freeform 2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2" y="3688"/>
                        <a:ext cx="41" cy="13"/>
                      </a:xfrm>
                      <a:custGeom>
                        <a:avLst/>
                        <a:gdLst>
                          <a:gd name="T0" fmla="*/ 0 w 81"/>
                          <a:gd name="T1" fmla="*/ 38 h 38"/>
                          <a:gd name="T2" fmla="*/ 2 w 81"/>
                          <a:gd name="T3" fmla="*/ 21 h 38"/>
                          <a:gd name="T4" fmla="*/ 8 w 81"/>
                          <a:gd name="T5" fmla="*/ 8 h 38"/>
                          <a:gd name="T6" fmla="*/ 12 w 81"/>
                          <a:gd name="T7" fmla="*/ 0 h 38"/>
                          <a:gd name="T8" fmla="*/ 68 w 81"/>
                          <a:gd name="T9" fmla="*/ 0 h 38"/>
                          <a:gd name="T10" fmla="*/ 81 w 81"/>
                          <a:gd name="T11" fmla="*/ 38 h 38"/>
                          <a:gd name="T12" fmla="*/ 0 w 81"/>
                          <a:gd name="T13" fmla="*/ 38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1" h="38">
                            <a:moveTo>
                              <a:pt x="0" y="38"/>
                            </a:moveTo>
                            <a:lnTo>
                              <a:pt x="2" y="21"/>
                            </a:lnTo>
                            <a:lnTo>
                              <a:pt x="8" y="8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1" y="38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59" name="Group 2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28" y="3690"/>
                      <a:ext cx="48" cy="23"/>
                      <a:chOff x="928" y="3690"/>
                      <a:chExt cx="48" cy="23"/>
                    </a:xfrm>
                  </p:grpSpPr>
                  <p:sp>
                    <p:nvSpPr>
                      <p:cNvPr id="1468" name="Freeform 2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8" y="3690"/>
                        <a:ext cx="12" cy="23"/>
                      </a:xfrm>
                      <a:custGeom>
                        <a:avLst/>
                        <a:gdLst>
                          <a:gd name="T0" fmla="*/ 13 w 25"/>
                          <a:gd name="T1" fmla="*/ 70 h 70"/>
                          <a:gd name="T2" fmla="*/ 0 w 25"/>
                          <a:gd name="T3" fmla="*/ 29 h 70"/>
                          <a:gd name="T4" fmla="*/ 9 w 25"/>
                          <a:gd name="T5" fmla="*/ 0 h 70"/>
                          <a:gd name="T6" fmla="*/ 25 w 25"/>
                          <a:gd name="T7" fmla="*/ 33 h 70"/>
                          <a:gd name="T8" fmla="*/ 13 w 25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70">
                            <a:moveTo>
                              <a:pt x="13" y="70"/>
                            </a:moveTo>
                            <a:lnTo>
                              <a:pt x="0" y="29"/>
                            </a:lnTo>
                            <a:lnTo>
                              <a:pt x="9" y="0"/>
                            </a:lnTo>
                            <a:lnTo>
                              <a:pt x="25" y="33"/>
                            </a:lnTo>
                            <a:lnTo>
                              <a:pt x="13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9" name="Freeform 2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691"/>
                        <a:ext cx="38" cy="10"/>
                      </a:xfrm>
                      <a:custGeom>
                        <a:avLst/>
                        <a:gdLst>
                          <a:gd name="T0" fmla="*/ 2 w 75"/>
                          <a:gd name="T1" fmla="*/ 0 h 31"/>
                          <a:gd name="T2" fmla="*/ 50 w 75"/>
                          <a:gd name="T3" fmla="*/ 0 h 31"/>
                          <a:gd name="T4" fmla="*/ 52 w 75"/>
                          <a:gd name="T5" fmla="*/ 2 h 31"/>
                          <a:gd name="T6" fmla="*/ 57 w 75"/>
                          <a:gd name="T7" fmla="*/ 11 h 31"/>
                          <a:gd name="T8" fmla="*/ 75 w 75"/>
                          <a:gd name="T9" fmla="*/ 31 h 31"/>
                          <a:gd name="T10" fmla="*/ 19 w 75"/>
                          <a:gd name="T11" fmla="*/ 31 h 31"/>
                          <a:gd name="T12" fmla="*/ 10 w 75"/>
                          <a:gd name="T13" fmla="*/ 22 h 31"/>
                          <a:gd name="T14" fmla="*/ 0 w 75"/>
                          <a:gd name="T15" fmla="*/ 6 h 31"/>
                          <a:gd name="T16" fmla="*/ 2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2"/>
                            </a:lnTo>
                            <a:lnTo>
                              <a:pt x="57" y="11"/>
                            </a:lnTo>
                            <a:lnTo>
                              <a:pt x="75" y="31"/>
                            </a:lnTo>
                            <a:lnTo>
                              <a:pt x="19" y="31"/>
                            </a:lnTo>
                            <a:lnTo>
                              <a:pt x="10" y="22"/>
                            </a:lnTo>
                            <a:lnTo>
                              <a:pt x="0" y="6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0" name="Freeform 2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5" y="3701"/>
                        <a:ext cx="41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2 w 83"/>
                          <a:gd name="T3" fmla="*/ 19 h 36"/>
                          <a:gd name="T4" fmla="*/ 8 w 83"/>
                          <a:gd name="T5" fmla="*/ 7 h 36"/>
                          <a:gd name="T6" fmla="*/ 13 w 83"/>
                          <a:gd name="T7" fmla="*/ 0 h 36"/>
                          <a:gd name="T8" fmla="*/ 69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8" y="7"/>
                            </a:lnTo>
                            <a:lnTo>
                              <a:pt x="13" y="0"/>
                            </a:lnTo>
                            <a:lnTo>
                              <a:pt x="69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60" name="Group 2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40" y="3703"/>
                      <a:ext cx="49" cy="23"/>
                      <a:chOff x="940" y="3703"/>
                      <a:chExt cx="49" cy="23"/>
                    </a:xfrm>
                  </p:grpSpPr>
                  <p:sp>
                    <p:nvSpPr>
                      <p:cNvPr id="1465" name="Freeform 2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0" y="3703"/>
                        <a:ext cx="13" cy="23"/>
                      </a:xfrm>
                      <a:custGeom>
                        <a:avLst/>
                        <a:gdLst>
                          <a:gd name="T0" fmla="*/ 15 w 25"/>
                          <a:gd name="T1" fmla="*/ 68 h 68"/>
                          <a:gd name="T2" fmla="*/ 0 w 25"/>
                          <a:gd name="T3" fmla="*/ 27 h 68"/>
                          <a:gd name="T4" fmla="*/ 9 w 25"/>
                          <a:gd name="T5" fmla="*/ 0 h 68"/>
                          <a:gd name="T6" fmla="*/ 25 w 25"/>
                          <a:gd name="T7" fmla="*/ 31 h 68"/>
                          <a:gd name="T8" fmla="*/ 15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5" y="68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1"/>
                            </a:lnTo>
                            <a:lnTo>
                              <a:pt x="15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6" name="Freeform 2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5" y="3703"/>
                        <a:ext cx="37" cy="10"/>
                      </a:xfrm>
                      <a:custGeom>
                        <a:avLst/>
                        <a:gdLst>
                          <a:gd name="T0" fmla="*/ 2 w 75"/>
                          <a:gd name="T1" fmla="*/ 0 h 30"/>
                          <a:gd name="T2" fmla="*/ 52 w 75"/>
                          <a:gd name="T3" fmla="*/ 0 h 30"/>
                          <a:gd name="T4" fmla="*/ 53 w 75"/>
                          <a:gd name="T5" fmla="*/ 3 h 30"/>
                          <a:gd name="T6" fmla="*/ 57 w 75"/>
                          <a:gd name="T7" fmla="*/ 12 h 30"/>
                          <a:gd name="T8" fmla="*/ 75 w 75"/>
                          <a:gd name="T9" fmla="*/ 30 h 30"/>
                          <a:gd name="T10" fmla="*/ 19 w 75"/>
                          <a:gd name="T11" fmla="*/ 30 h 30"/>
                          <a:gd name="T12" fmla="*/ 10 w 75"/>
                          <a:gd name="T13" fmla="*/ 21 h 30"/>
                          <a:gd name="T14" fmla="*/ 0 w 75"/>
                          <a:gd name="T15" fmla="*/ 7 h 30"/>
                          <a:gd name="T16" fmla="*/ 2 w 75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0">
                            <a:moveTo>
                              <a:pt x="2" y="0"/>
                            </a:moveTo>
                            <a:lnTo>
                              <a:pt x="52" y="0"/>
                            </a:lnTo>
                            <a:lnTo>
                              <a:pt x="53" y="3"/>
                            </a:lnTo>
                            <a:lnTo>
                              <a:pt x="57" y="12"/>
                            </a:lnTo>
                            <a:lnTo>
                              <a:pt x="75" y="30"/>
                            </a:lnTo>
                            <a:lnTo>
                              <a:pt x="19" y="30"/>
                            </a:lnTo>
                            <a:lnTo>
                              <a:pt x="10" y="21"/>
                            </a:lnTo>
                            <a:lnTo>
                              <a:pt x="0" y="7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7" name="Freeform 2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8" y="3714"/>
                        <a:ext cx="41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1 w 82"/>
                          <a:gd name="T3" fmla="*/ 19 h 36"/>
                          <a:gd name="T4" fmla="*/ 7 w 82"/>
                          <a:gd name="T5" fmla="*/ 8 h 36"/>
                          <a:gd name="T6" fmla="*/ 12 w 82"/>
                          <a:gd name="T7" fmla="*/ 0 h 36"/>
                          <a:gd name="T8" fmla="*/ 68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7" y="8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61" name="Group 2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53" y="3716"/>
                      <a:ext cx="49" cy="23"/>
                      <a:chOff x="953" y="3716"/>
                      <a:chExt cx="49" cy="23"/>
                    </a:xfrm>
                  </p:grpSpPr>
                  <p:sp>
                    <p:nvSpPr>
                      <p:cNvPr id="1462" name="Freeform 2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3" y="3716"/>
                        <a:ext cx="12" cy="23"/>
                      </a:xfrm>
                      <a:custGeom>
                        <a:avLst/>
                        <a:gdLst>
                          <a:gd name="T0" fmla="*/ 14 w 23"/>
                          <a:gd name="T1" fmla="*/ 68 h 68"/>
                          <a:gd name="T2" fmla="*/ 0 w 23"/>
                          <a:gd name="T3" fmla="*/ 27 h 68"/>
                          <a:gd name="T4" fmla="*/ 9 w 23"/>
                          <a:gd name="T5" fmla="*/ 0 h 68"/>
                          <a:gd name="T6" fmla="*/ 23 w 23"/>
                          <a:gd name="T7" fmla="*/ 30 h 68"/>
                          <a:gd name="T8" fmla="*/ 14 w 23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3" h="68">
                            <a:moveTo>
                              <a:pt x="14" y="68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3" y="30"/>
                            </a:lnTo>
                            <a:lnTo>
                              <a:pt x="14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3" name="Freeform 2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8" y="3717"/>
                        <a:ext cx="37" cy="9"/>
                      </a:xfrm>
                      <a:custGeom>
                        <a:avLst/>
                        <a:gdLst>
                          <a:gd name="T0" fmla="*/ 1 w 75"/>
                          <a:gd name="T1" fmla="*/ 0 h 29"/>
                          <a:gd name="T2" fmla="*/ 50 w 75"/>
                          <a:gd name="T3" fmla="*/ 0 h 29"/>
                          <a:gd name="T4" fmla="*/ 51 w 75"/>
                          <a:gd name="T5" fmla="*/ 3 h 29"/>
                          <a:gd name="T6" fmla="*/ 56 w 75"/>
                          <a:gd name="T7" fmla="*/ 11 h 29"/>
                          <a:gd name="T8" fmla="*/ 75 w 75"/>
                          <a:gd name="T9" fmla="*/ 29 h 29"/>
                          <a:gd name="T10" fmla="*/ 18 w 75"/>
                          <a:gd name="T11" fmla="*/ 29 h 29"/>
                          <a:gd name="T12" fmla="*/ 9 w 75"/>
                          <a:gd name="T13" fmla="*/ 20 h 29"/>
                          <a:gd name="T14" fmla="*/ 0 w 75"/>
                          <a:gd name="T15" fmla="*/ 6 h 29"/>
                          <a:gd name="T16" fmla="*/ 1 w 75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29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6" y="11"/>
                            </a:lnTo>
                            <a:lnTo>
                              <a:pt x="75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4" name="Freeform 2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1" y="3727"/>
                        <a:ext cx="41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19 h 36"/>
                          <a:gd name="T4" fmla="*/ 6 w 82"/>
                          <a:gd name="T5" fmla="*/ 7 h 36"/>
                          <a:gd name="T6" fmla="*/ 11 w 82"/>
                          <a:gd name="T7" fmla="*/ 0 h 36"/>
                          <a:gd name="T8" fmla="*/ 69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6" y="7"/>
                            </a:lnTo>
                            <a:lnTo>
                              <a:pt x="11" y="0"/>
                            </a:lnTo>
                            <a:lnTo>
                              <a:pt x="69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59" name="Group 297"/>
                  <p:cNvGrpSpPr>
                    <a:grpSpLocks/>
                  </p:cNvGrpSpPr>
                  <p:nvPr/>
                </p:nvGrpSpPr>
                <p:grpSpPr bwMode="auto">
                  <a:xfrm>
                    <a:off x="963" y="3727"/>
                    <a:ext cx="49" cy="23"/>
                    <a:chOff x="963" y="3727"/>
                    <a:chExt cx="49" cy="23"/>
                  </a:xfrm>
                </p:grpSpPr>
                <p:sp>
                  <p:nvSpPr>
                    <p:cNvPr id="1454" name="Freeform 298"/>
                    <p:cNvSpPr>
                      <a:spLocks/>
                    </p:cNvSpPr>
                    <p:nvPr/>
                  </p:nvSpPr>
                  <p:spPr bwMode="auto">
                    <a:xfrm>
                      <a:off x="963" y="3727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55" name="Freeform 299"/>
                    <p:cNvSpPr>
                      <a:spLocks/>
                    </p:cNvSpPr>
                    <p:nvPr/>
                  </p:nvSpPr>
                  <p:spPr bwMode="auto">
                    <a:xfrm>
                      <a:off x="968" y="372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48 w 73"/>
                        <a:gd name="T3" fmla="*/ 0 h 31"/>
                        <a:gd name="T4" fmla="*/ 50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9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0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56" name="Freeform 300"/>
                    <p:cNvSpPr>
                      <a:spLocks/>
                    </p:cNvSpPr>
                    <p:nvPr/>
                  </p:nvSpPr>
                  <p:spPr bwMode="auto">
                    <a:xfrm>
                      <a:off x="972" y="3738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0" name="Group 301"/>
                  <p:cNvGrpSpPr>
                    <a:grpSpLocks/>
                  </p:cNvGrpSpPr>
                  <p:nvPr/>
                </p:nvGrpSpPr>
                <p:grpSpPr bwMode="auto">
                  <a:xfrm>
                    <a:off x="976" y="3740"/>
                    <a:ext cx="50" cy="22"/>
                    <a:chOff x="976" y="3740"/>
                    <a:chExt cx="50" cy="22"/>
                  </a:xfrm>
                </p:grpSpPr>
                <p:sp>
                  <p:nvSpPr>
                    <p:cNvPr id="1451" name="Freeform 302"/>
                    <p:cNvSpPr>
                      <a:spLocks/>
                    </p:cNvSpPr>
                    <p:nvPr/>
                  </p:nvSpPr>
                  <p:spPr bwMode="auto">
                    <a:xfrm>
                      <a:off x="976" y="3740"/>
                      <a:ext cx="12" cy="22"/>
                    </a:xfrm>
                    <a:custGeom>
                      <a:avLst/>
                      <a:gdLst>
                        <a:gd name="T0" fmla="*/ 14 w 23"/>
                        <a:gd name="T1" fmla="*/ 68 h 68"/>
                        <a:gd name="T2" fmla="*/ 0 w 23"/>
                        <a:gd name="T3" fmla="*/ 27 h 68"/>
                        <a:gd name="T4" fmla="*/ 10 w 23"/>
                        <a:gd name="T5" fmla="*/ 0 h 68"/>
                        <a:gd name="T6" fmla="*/ 23 w 23"/>
                        <a:gd name="T7" fmla="*/ 31 h 68"/>
                        <a:gd name="T8" fmla="*/ 14 w 23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3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52" name="Freeform 303"/>
                    <p:cNvSpPr>
                      <a:spLocks/>
                    </p:cNvSpPr>
                    <p:nvPr/>
                  </p:nvSpPr>
                  <p:spPr bwMode="auto">
                    <a:xfrm>
                      <a:off x="980" y="3740"/>
                      <a:ext cx="38" cy="10"/>
                    </a:xfrm>
                    <a:custGeom>
                      <a:avLst/>
                      <a:gdLst>
                        <a:gd name="T0" fmla="*/ 4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4 h 31"/>
                        <a:gd name="T6" fmla="*/ 60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2 w 75"/>
                        <a:gd name="T13" fmla="*/ 22 h 31"/>
                        <a:gd name="T14" fmla="*/ 0 w 75"/>
                        <a:gd name="T15" fmla="*/ 7 h 31"/>
                        <a:gd name="T16" fmla="*/ 4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4" y="0"/>
                          </a:moveTo>
                          <a:lnTo>
                            <a:pt x="52" y="0"/>
                          </a:lnTo>
                          <a:lnTo>
                            <a:pt x="53" y="4"/>
                          </a:lnTo>
                          <a:lnTo>
                            <a:pt x="60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2" y="22"/>
                          </a:lnTo>
                          <a:lnTo>
                            <a:pt x="0" y="7"/>
                          </a:lnTo>
                          <a:lnTo>
                            <a:pt x="4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53" name="Freeform 304"/>
                    <p:cNvSpPr>
                      <a:spLocks/>
                    </p:cNvSpPr>
                    <p:nvPr/>
                  </p:nvSpPr>
                  <p:spPr bwMode="auto">
                    <a:xfrm>
                      <a:off x="984" y="3750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21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1" name="Group 305"/>
                  <p:cNvGrpSpPr>
                    <a:grpSpLocks/>
                  </p:cNvGrpSpPr>
                  <p:nvPr/>
                </p:nvGrpSpPr>
                <p:grpSpPr bwMode="auto">
                  <a:xfrm>
                    <a:off x="761" y="3560"/>
                    <a:ext cx="50" cy="22"/>
                    <a:chOff x="761" y="3560"/>
                    <a:chExt cx="50" cy="22"/>
                  </a:xfrm>
                </p:grpSpPr>
                <p:sp>
                  <p:nvSpPr>
                    <p:cNvPr id="1448" name="Freeform 306"/>
                    <p:cNvSpPr>
                      <a:spLocks/>
                    </p:cNvSpPr>
                    <p:nvPr/>
                  </p:nvSpPr>
                  <p:spPr bwMode="auto">
                    <a:xfrm>
                      <a:off x="761" y="3560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2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49" name="Freeform 307"/>
                    <p:cNvSpPr>
                      <a:spLocks/>
                    </p:cNvSpPr>
                    <p:nvPr/>
                  </p:nvSpPr>
                  <p:spPr bwMode="auto">
                    <a:xfrm>
                      <a:off x="767" y="3560"/>
                      <a:ext cx="36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49 w 73"/>
                        <a:gd name="T3" fmla="*/ 0 h 29"/>
                        <a:gd name="T4" fmla="*/ 50 w 73"/>
                        <a:gd name="T5" fmla="*/ 2 h 29"/>
                        <a:gd name="T6" fmla="*/ 55 w 73"/>
                        <a:gd name="T7" fmla="*/ 11 h 29"/>
                        <a:gd name="T8" fmla="*/ 73 w 73"/>
                        <a:gd name="T9" fmla="*/ 29 h 29"/>
                        <a:gd name="T10" fmla="*/ 17 w 73"/>
                        <a:gd name="T11" fmla="*/ 29 h 29"/>
                        <a:gd name="T12" fmla="*/ 8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5" y="11"/>
                          </a:lnTo>
                          <a:lnTo>
                            <a:pt x="73" y="29"/>
                          </a:lnTo>
                          <a:lnTo>
                            <a:pt x="17" y="29"/>
                          </a:lnTo>
                          <a:lnTo>
                            <a:pt x="8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50" name="Freeform 308"/>
                    <p:cNvSpPr>
                      <a:spLocks/>
                    </p:cNvSpPr>
                    <p:nvPr/>
                  </p:nvSpPr>
                  <p:spPr bwMode="auto">
                    <a:xfrm>
                      <a:off x="769" y="3571"/>
                      <a:ext cx="42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2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8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2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774" y="3572"/>
                    <a:ext cx="49" cy="23"/>
                    <a:chOff x="774" y="3572"/>
                    <a:chExt cx="49" cy="23"/>
                  </a:xfrm>
                </p:grpSpPr>
                <p:sp>
                  <p:nvSpPr>
                    <p:cNvPr id="1445" name="Freeform 310"/>
                    <p:cNvSpPr>
                      <a:spLocks/>
                    </p:cNvSpPr>
                    <p:nvPr/>
                  </p:nvSpPr>
                  <p:spPr bwMode="auto">
                    <a:xfrm>
                      <a:off x="774" y="3572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5 h 68"/>
                        <a:gd name="T4" fmla="*/ 9 w 25"/>
                        <a:gd name="T5" fmla="*/ 0 h 68"/>
                        <a:gd name="T6" fmla="*/ 25 w 25"/>
                        <a:gd name="T7" fmla="*/ 30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5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46" name="Freeform 311"/>
                    <p:cNvSpPr>
                      <a:spLocks/>
                    </p:cNvSpPr>
                    <p:nvPr/>
                  </p:nvSpPr>
                  <p:spPr bwMode="auto">
                    <a:xfrm>
                      <a:off x="778" y="3573"/>
                      <a:ext cx="38" cy="9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2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10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47" name="Freeform 312"/>
                    <p:cNvSpPr>
                      <a:spLocks/>
                    </p:cNvSpPr>
                    <p:nvPr/>
                  </p:nvSpPr>
                  <p:spPr bwMode="auto">
                    <a:xfrm>
                      <a:off x="782" y="358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5 w 81"/>
                        <a:gd name="T5" fmla="*/ 7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3" name="Group 313"/>
                  <p:cNvGrpSpPr>
                    <a:grpSpLocks/>
                  </p:cNvGrpSpPr>
                  <p:nvPr/>
                </p:nvGrpSpPr>
                <p:grpSpPr bwMode="auto">
                  <a:xfrm>
                    <a:off x="787" y="3585"/>
                    <a:ext cx="49" cy="23"/>
                    <a:chOff x="787" y="3585"/>
                    <a:chExt cx="49" cy="23"/>
                  </a:xfrm>
                </p:grpSpPr>
                <p:sp>
                  <p:nvSpPr>
                    <p:cNvPr id="1442" name="Freeform 314"/>
                    <p:cNvSpPr>
                      <a:spLocks/>
                    </p:cNvSpPr>
                    <p:nvPr/>
                  </p:nvSpPr>
                  <p:spPr bwMode="auto">
                    <a:xfrm>
                      <a:off x="787" y="3585"/>
                      <a:ext cx="12" cy="23"/>
                    </a:xfrm>
                    <a:custGeom>
                      <a:avLst/>
                      <a:gdLst>
                        <a:gd name="T0" fmla="*/ 14 w 24"/>
                        <a:gd name="T1" fmla="*/ 68 h 68"/>
                        <a:gd name="T2" fmla="*/ 0 w 24"/>
                        <a:gd name="T3" fmla="*/ 26 h 68"/>
                        <a:gd name="T4" fmla="*/ 9 w 24"/>
                        <a:gd name="T5" fmla="*/ 0 h 68"/>
                        <a:gd name="T6" fmla="*/ 24 w 24"/>
                        <a:gd name="T7" fmla="*/ 31 h 68"/>
                        <a:gd name="T8" fmla="*/ 14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4" y="68"/>
                          </a:moveTo>
                          <a:lnTo>
                            <a:pt x="0" y="26"/>
                          </a:lnTo>
                          <a:lnTo>
                            <a:pt x="9" y="0"/>
                          </a:lnTo>
                          <a:lnTo>
                            <a:pt x="24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43" name="Freeform 315"/>
                    <p:cNvSpPr>
                      <a:spLocks/>
                    </p:cNvSpPr>
                    <p:nvPr/>
                  </p:nvSpPr>
                  <p:spPr bwMode="auto">
                    <a:xfrm>
                      <a:off x="792" y="3586"/>
                      <a:ext cx="36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50 w 74"/>
                        <a:gd name="T3" fmla="*/ 0 h 29"/>
                        <a:gd name="T4" fmla="*/ 51 w 74"/>
                        <a:gd name="T5" fmla="*/ 2 h 29"/>
                        <a:gd name="T6" fmla="*/ 55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11 w 74"/>
                        <a:gd name="T13" fmla="*/ 20 h 29"/>
                        <a:gd name="T14" fmla="*/ 0 w 74"/>
                        <a:gd name="T15" fmla="*/ 5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5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11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44" name="Freeform 316"/>
                    <p:cNvSpPr>
                      <a:spLocks/>
                    </p:cNvSpPr>
                    <p:nvPr/>
                  </p:nvSpPr>
                  <p:spPr bwMode="auto">
                    <a:xfrm>
                      <a:off x="795" y="3596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20 h 36"/>
                        <a:gd name="T4" fmla="*/ 6 w 81"/>
                        <a:gd name="T5" fmla="*/ 8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4" name="Group 317"/>
                  <p:cNvGrpSpPr>
                    <a:grpSpLocks/>
                  </p:cNvGrpSpPr>
                  <p:nvPr/>
                </p:nvGrpSpPr>
                <p:grpSpPr bwMode="auto">
                  <a:xfrm>
                    <a:off x="799" y="3600"/>
                    <a:ext cx="99" cy="73"/>
                    <a:chOff x="799" y="3600"/>
                    <a:chExt cx="99" cy="73"/>
                  </a:xfrm>
                </p:grpSpPr>
                <p:grpSp>
                  <p:nvGrpSpPr>
                    <p:cNvPr id="1422" name="Group 3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9" y="3600"/>
                      <a:ext cx="48" cy="23"/>
                      <a:chOff x="799" y="3600"/>
                      <a:chExt cx="48" cy="23"/>
                    </a:xfrm>
                  </p:grpSpPr>
                  <p:sp>
                    <p:nvSpPr>
                      <p:cNvPr id="1439" name="Freeform 3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99" y="3600"/>
                        <a:ext cx="12" cy="23"/>
                      </a:xfrm>
                      <a:custGeom>
                        <a:avLst/>
                        <a:gdLst>
                          <a:gd name="T0" fmla="*/ 14 w 25"/>
                          <a:gd name="T1" fmla="*/ 70 h 70"/>
                          <a:gd name="T2" fmla="*/ 0 w 25"/>
                          <a:gd name="T3" fmla="*/ 27 h 70"/>
                          <a:gd name="T4" fmla="*/ 9 w 25"/>
                          <a:gd name="T5" fmla="*/ 0 h 70"/>
                          <a:gd name="T6" fmla="*/ 25 w 25"/>
                          <a:gd name="T7" fmla="*/ 31 h 70"/>
                          <a:gd name="T8" fmla="*/ 14 w 25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70">
                            <a:moveTo>
                              <a:pt x="14" y="70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1"/>
                            </a:lnTo>
                            <a:lnTo>
                              <a:pt x="14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40" name="Freeform 3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03" y="3600"/>
                        <a:ext cx="38" cy="11"/>
                      </a:xfrm>
                      <a:custGeom>
                        <a:avLst/>
                        <a:gdLst>
                          <a:gd name="T0" fmla="*/ 1 w 75"/>
                          <a:gd name="T1" fmla="*/ 0 h 31"/>
                          <a:gd name="T2" fmla="*/ 50 w 75"/>
                          <a:gd name="T3" fmla="*/ 0 h 31"/>
                          <a:gd name="T4" fmla="*/ 51 w 75"/>
                          <a:gd name="T5" fmla="*/ 4 h 31"/>
                          <a:gd name="T6" fmla="*/ 56 w 75"/>
                          <a:gd name="T7" fmla="*/ 13 h 31"/>
                          <a:gd name="T8" fmla="*/ 75 w 75"/>
                          <a:gd name="T9" fmla="*/ 31 h 31"/>
                          <a:gd name="T10" fmla="*/ 18 w 75"/>
                          <a:gd name="T11" fmla="*/ 31 h 31"/>
                          <a:gd name="T12" fmla="*/ 9 w 75"/>
                          <a:gd name="T13" fmla="*/ 22 h 31"/>
                          <a:gd name="T14" fmla="*/ 0 w 75"/>
                          <a:gd name="T15" fmla="*/ 7 h 31"/>
                          <a:gd name="T16" fmla="*/ 1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4"/>
                            </a:lnTo>
                            <a:lnTo>
                              <a:pt x="56" y="13"/>
                            </a:lnTo>
                            <a:lnTo>
                              <a:pt x="75" y="31"/>
                            </a:lnTo>
                            <a:lnTo>
                              <a:pt x="18" y="31"/>
                            </a:lnTo>
                            <a:lnTo>
                              <a:pt x="9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41" name="Freeform 3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07" y="3611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8 h 38"/>
                          <a:gd name="T2" fmla="*/ 2 w 82"/>
                          <a:gd name="T3" fmla="*/ 22 h 38"/>
                          <a:gd name="T4" fmla="*/ 7 w 82"/>
                          <a:gd name="T5" fmla="*/ 8 h 38"/>
                          <a:gd name="T6" fmla="*/ 12 w 82"/>
                          <a:gd name="T7" fmla="*/ 0 h 38"/>
                          <a:gd name="T8" fmla="*/ 69 w 82"/>
                          <a:gd name="T9" fmla="*/ 0 h 38"/>
                          <a:gd name="T10" fmla="*/ 82 w 82"/>
                          <a:gd name="T11" fmla="*/ 38 h 38"/>
                          <a:gd name="T12" fmla="*/ 0 w 82"/>
                          <a:gd name="T13" fmla="*/ 38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8">
                            <a:moveTo>
                              <a:pt x="0" y="38"/>
                            </a:moveTo>
                            <a:lnTo>
                              <a:pt x="2" y="22"/>
                            </a:lnTo>
                            <a:lnTo>
                              <a:pt x="7" y="8"/>
                            </a:lnTo>
                            <a:lnTo>
                              <a:pt x="12" y="0"/>
                            </a:lnTo>
                            <a:lnTo>
                              <a:pt x="69" y="0"/>
                            </a:lnTo>
                            <a:lnTo>
                              <a:pt x="82" y="38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23" name="Group 3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1" y="3612"/>
                      <a:ext cx="48" cy="23"/>
                      <a:chOff x="811" y="3612"/>
                      <a:chExt cx="48" cy="23"/>
                    </a:xfrm>
                  </p:grpSpPr>
                  <p:sp>
                    <p:nvSpPr>
                      <p:cNvPr id="1436" name="Freeform 3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11" y="3612"/>
                        <a:ext cx="12" cy="23"/>
                      </a:xfrm>
                      <a:custGeom>
                        <a:avLst/>
                        <a:gdLst>
                          <a:gd name="T0" fmla="*/ 15 w 25"/>
                          <a:gd name="T1" fmla="*/ 69 h 69"/>
                          <a:gd name="T2" fmla="*/ 0 w 25"/>
                          <a:gd name="T3" fmla="*/ 28 h 69"/>
                          <a:gd name="T4" fmla="*/ 11 w 25"/>
                          <a:gd name="T5" fmla="*/ 0 h 69"/>
                          <a:gd name="T6" fmla="*/ 25 w 25"/>
                          <a:gd name="T7" fmla="*/ 32 h 69"/>
                          <a:gd name="T8" fmla="*/ 15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5" y="69"/>
                            </a:moveTo>
                            <a:lnTo>
                              <a:pt x="0" y="28"/>
                            </a:lnTo>
                            <a:lnTo>
                              <a:pt x="11" y="0"/>
                            </a:lnTo>
                            <a:lnTo>
                              <a:pt x="25" y="32"/>
                            </a:lnTo>
                            <a:lnTo>
                              <a:pt x="15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7" name="Freeform 3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15" y="3613"/>
                        <a:ext cx="38" cy="10"/>
                      </a:xfrm>
                      <a:custGeom>
                        <a:avLst/>
                        <a:gdLst>
                          <a:gd name="T0" fmla="*/ 3 w 75"/>
                          <a:gd name="T1" fmla="*/ 0 h 32"/>
                          <a:gd name="T2" fmla="*/ 52 w 75"/>
                          <a:gd name="T3" fmla="*/ 0 h 32"/>
                          <a:gd name="T4" fmla="*/ 53 w 75"/>
                          <a:gd name="T5" fmla="*/ 3 h 32"/>
                          <a:gd name="T6" fmla="*/ 57 w 75"/>
                          <a:gd name="T7" fmla="*/ 15 h 32"/>
                          <a:gd name="T8" fmla="*/ 75 w 75"/>
                          <a:gd name="T9" fmla="*/ 32 h 32"/>
                          <a:gd name="T10" fmla="*/ 19 w 75"/>
                          <a:gd name="T11" fmla="*/ 32 h 32"/>
                          <a:gd name="T12" fmla="*/ 10 w 75"/>
                          <a:gd name="T13" fmla="*/ 22 h 32"/>
                          <a:gd name="T14" fmla="*/ 0 w 75"/>
                          <a:gd name="T15" fmla="*/ 7 h 32"/>
                          <a:gd name="T16" fmla="*/ 3 w 75"/>
                          <a:gd name="T17" fmla="*/ 0 h 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2">
                            <a:moveTo>
                              <a:pt x="3" y="0"/>
                            </a:moveTo>
                            <a:lnTo>
                              <a:pt x="52" y="0"/>
                            </a:lnTo>
                            <a:lnTo>
                              <a:pt x="53" y="3"/>
                            </a:lnTo>
                            <a:lnTo>
                              <a:pt x="57" y="15"/>
                            </a:lnTo>
                            <a:lnTo>
                              <a:pt x="75" y="32"/>
                            </a:lnTo>
                            <a:lnTo>
                              <a:pt x="19" y="32"/>
                            </a:lnTo>
                            <a:lnTo>
                              <a:pt x="10" y="22"/>
                            </a:lnTo>
                            <a:lnTo>
                              <a:pt x="0" y="7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8" name="Freeform 3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19" y="3623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1 w 82"/>
                          <a:gd name="T3" fmla="*/ 21 h 36"/>
                          <a:gd name="T4" fmla="*/ 7 w 82"/>
                          <a:gd name="T5" fmla="*/ 8 h 36"/>
                          <a:gd name="T6" fmla="*/ 12 w 82"/>
                          <a:gd name="T7" fmla="*/ 0 h 36"/>
                          <a:gd name="T8" fmla="*/ 68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1" y="21"/>
                            </a:lnTo>
                            <a:lnTo>
                              <a:pt x="7" y="8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24" name="Group 3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23" y="3625"/>
                      <a:ext cx="49" cy="23"/>
                      <a:chOff x="823" y="3625"/>
                      <a:chExt cx="49" cy="23"/>
                    </a:xfrm>
                  </p:grpSpPr>
                  <p:sp>
                    <p:nvSpPr>
                      <p:cNvPr id="1433" name="Freeform 3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23" y="3625"/>
                        <a:ext cx="13" cy="23"/>
                      </a:xfrm>
                      <a:custGeom>
                        <a:avLst/>
                        <a:gdLst>
                          <a:gd name="T0" fmla="*/ 16 w 25"/>
                          <a:gd name="T1" fmla="*/ 68 h 68"/>
                          <a:gd name="T2" fmla="*/ 0 w 25"/>
                          <a:gd name="T3" fmla="*/ 27 h 68"/>
                          <a:gd name="T4" fmla="*/ 11 w 25"/>
                          <a:gd name="T5" fmla="*/ 0 h 68"/>
                          <a:gd name="T6" fmla="*/ 25 w 25"/>
                          <a:gd name="T7" fmla="*/ 30 h 68"/>
                          <a:gd name="T8" fmla="*/ 16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6" y="68"/>
                            </a:move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25" y="30"/>
                            </a:lnTo>
                            <a:lnTo>
                              <a:pt x="16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4" name="Freeform 3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28" y="3626"/>
                        <a:ext cx="37" cy="9"/>
                      </a:xfrm>
                      <a:custGeom>
                        <a:avLst/>
                        <a:gdLst>
                          <a:gd name="T0" fmla="*/ 1 w 73"/>
                          <a:gd name="T1" fmla="*/ 0 h 29"/>
                          <a:gd name="T2" fmla="*/ 50 w 73"/>
                          <a:gd name="T3" fmla="*/ 0 h 29"/>
                          <a:gd name="T4" fmla="*/ 51 w 73"/>
                          <a:gd name="T5" fmla="*/ 2 h 29"/>
                          <a:gd name="T6" fmla="*/ 56 w 73"/>
                          <a:gd name="T7" fmla="*/ 11 h 29"/>
                          <a:gd name="T8" fmla="*/ 73 w 73"/>
                          <a:gd name="T9" fmla="*/ 29 h 29"/>
                          <a:gd name="T10" fmla="*/ 18 w 73"/>
                          <a:gd name="T11" fmla="*/ 29 h 29"/>
                          <a:gd name="T12" fmla="*/ 9 w 73"/>
                          <a:gd name="T13" fmla="*/ 20 h 29"/>
                          <a:gd name="T14" fmla="*/ 0 w 73"/>
                          <a:gd name="T15" fmla="*/ 6 h 29"/>
                          <a:gd name="T16" fmla="*/ 1 w 73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29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2"/>
                            </a:lnTo>
                            <a:lnTo>
                              <a:pt x="56" y="11"/>
                            </a:lnTo>
                            <a:lnTo>
                              <a:pt x="73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5" name="Freeform 3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2" y="3636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19 h 36"/>
                          <a:gd name="T4" fmla="*/ 6 w 82"/>
                          <a:gd name="T5" fmla="*/ 7 h 36"/>
                          <a:gd name="T6" fmla="*/ 11 w 82"/>
                          <a:gd name="T7" fmla="*/ 0 h 36"/>
                          <a:gd name="T8" fmla="*/ 67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6" y="7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25" name="Group 3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638"/>
                      <a:ext cx="50" cy="22"/>
                      <a:chOff x="836" y="3638"/>
                      <a:chExt cx="50" cy="22"/>
                    </a:xfrm>
                  </p:grpSpPr>
                  <p:sp>
                    <p:nvSpPr>
                      <p:cNvPr id="1430" name="Freeform 3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" y="3638"/>
                        <a:ext cx="12" cy="22"/>
                      </a:xfrm>
                      <a:custGeom>
                        <a:avLst/>
                        <a:gdLst>
                          <a:gd name="T0" fmla="*/ 16 w 25"/>
                          <a:gd name="T1" fmla="*/ 68 h 68"/>
                          <a:gd name="T2" fmla="*/ 0 w 25"/>
                          <a:gd name="T3" fmla="*/ 27 h 68"/>
                          <a:gd name="T4" fmla="*/ 12 w 25"/>
                          <a:gd name="T5" fmla="*/ 0 h 68"/>
                          <a:gd name="T6" fmla="*/ 25 w 25"/>
                          <a:gd name="T7" fmla="*/ 31 h 68"/>
                          <a:gd name="T8" fmla="*/ 16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6" y="68"/>
                            </a:moveTo>
                            <a:lnTo>
                              <a:pt x="0" y="27"/>
                            </a:lnTo>
                            <a:lnTo>
                              <a:pt x="12" y="0"/>
                            </a:lnTo>
                            <a:lnTo>
                              <a:pt x="25" y="31"/>
                            </a:lnTo>
                            <a:lnTo>
                              <a:pt x="16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1" name="Freeform 3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2" y="3638"/>
                        <a:ext cx="36" cy="10"/>
                      </a:xfrm>
                      <a:custGeom>
                        <a:avLst/>
                        <a:gdLst>
                          <a:gd name="T0" fmla="*/ 1 w 72"/>
                          <a:gd name="T1" fmla="*/ 0 h 30"/>
                          <a:gd name="T2" fmla="*/ 49 w 72"/>
                          <a:gd name="T3" fmla="*/ 0 h 30"/>
                          <a:gd name="T4" fmla="*/ 51 w 72"/>
                          <a:gd name="T5" fmla="*/ 3 h 30"/>
                          <a:gd name="T6" fmla="*/ 55 w 72"/>
                          <a:gd name="T7" fmla="*/ 12 h 30"/>
                          <a:gd name="T8" fmla="*/ 72 w 72"/>
                          <a:gd name="T9" fmla="*/ 30 h 30"/>
                          <a:gd name="T10" fmla="*/ 17 w 72"/>
                          <a:gd name="T11" fmla="*/ 30 h 30"/>
                          <a:gd name="T12" fmla="*/ 8 w 72"/>
                          <a:gd name="T13" fmla="*/ 21 h 30"/>
                          <a:gd name="T14" fmla="*/ 0 w 72"/>
                          <a:gd name="T15" fmla="*/ 5 h 30"/>
                          <a:gd name="T16" fmla="*/ 1 w 72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2" h="30">
                            <a:moveTo>
                              <a:pt x="1" y="0"/>
                            </a:moveTo>
                            <a:lnTo>
                              <a:pt x="49" y="0"/>
                            </a:lnTo>
                            <a:lnTo>
                              <a:pt x="51" y="3"/>
                            </a:lnTo>
                            <a:lnTo>
                              <a:pt x="55" y="12"/>
                            </a:lnTo>
                            <a:lnTo>
                              <a:pt x="72" y="30"/>
                            </a:lnTo>
                            <a:lnTo>
                              <a:pt x="17" y="30"/>
                            </a:lnTo>
                            <a:lnTo>
                              <a:pt x="8" y="21"/>
                            </a:lnTo>
                            <a:lnTo>
                              <a:pt x="0" y="5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2" name="Freeform 3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4" y="3648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2 w 83"/>
                          <a:gd name="T3" fmla="*/ 19 h 36"/>
                          <a:gd name="T4" fmla="*/ 7 w 83"/>
                          <a:gd name="T5" fmla="*/ 8 h 36"/>
                          <a:gd name="T6" fmla="*/ 11 w 83"/>
                          <a:gd name="T7" fmla="*/ 0 h 36"/>
                          <a:gd name="T8" fmla="*/ 67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7" y="8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26" name="Group 3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49" y="3651"/>
                      <a:ext cx="49" cy="22"/>
                      <a:chOff x="849" y="3651"/>
                      <a:chExt cx="49" cy="22"/>
                    </a:xfrm>
                  </p:grpSpPr>
                  <p:sp>
                    <p:nvSpPr>
                      <p:cNvPr id="1427" name="Freeform 3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9" y="3651"/>
                        <a:ext cx="12" cy="22"/>
                      </a:xfrm>
                      <a:custGeom>
                        <a:avLst/>
                        <a:gdLst>
                          <a:gd name="T0" fmla="*/ 15 w 25"/>
                          <a:gd name="T1" fmla="*/ 67 h 67"/>
                          <a:gd name="T2" fmla="*/ 0 w 25"/>
                          <a:gd name="T3" fmla="*/ 26 h 67"/>
                          <a:gd name="T4" fmla="*/ 10 w 25"/>
                          <a:gd name="T5" fmla="*/ 0 h 67"/>
                          <a:gd name="T6" fmla="*/ 25 w 25"/>
                          <a:gd name="T7" fmla="*/ 30 h 67"/>
                          <a:gd name="T8" fmla="*/ 15 w 25"/>
                          <a:gd name="T9" fmla="*/ 67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7">
                            <a:moveTo>
                              <a:pt x="15" y="67"/>
                            </a:moveTo>
                            <a:lnTo>
                              <a:pt x="0" y="26"/>
                            </a:lnTo>
                            <a:lnTo>
                              <a:pt x="10" y="0"/>
                            </a:lnTo>
                            <a:lnTo>
                              <a:pt x="25" y="30"/>
                            </a:lnTo>
                            <a:lnTo>
                              <a:pt x="15" y="67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28" name="Freeform 3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54" y="3651"/>
                        <a:ext cx="37" cy="10"/>
                      </a:xfrm>
                      <a:custGeom>
                        <a:avLst/>
                        <a:gdLst>
                          <a:gd name="T0" fmla="*/ 1 w 74"/>
                          <a:gd name="T1" fmla="*/ 0 h 29"/>
                          <a:gd name="T2" fmla="*/ 49 w 74"/>
                          <a:gd name="T3" fmla="*/ 0 h 29"/>
                          <a:gd name="T4" fmla="*/ 50 w 74"/>
                          <a:gd name="T5" fmla="*/ 2 h 29"/>
                          <a:gd name="T6" fmla="*/ 57 w 74"/>
                          <a:gd name="T7" fmla="*/ 11 h 29"/>
                          <a:gd name="T8" fmla="*/ 74 w 74"/>
                          <a:gd name="T9" fmla="*/ 29 h 29"/>
                          <a:gd name="T10" fmla="*/ 18 w 74"/>
                          <a:gd name="T11" fmla="*/ 29 h 29"/>
                          <a:gd name="T12" fmla="*/ 9 w 74"/>
                          <a:gd name="T13" fmla="*/ 20 h 29"/>
                          <a:gd name="T14" fmla="*/ 0 w 74"/>
                          <a:gd name="T15" fmla="*/ 5 h 29"/>
                          <a:gd name="T16" fmla="*/ 1 w 74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4" h="29">
                            <a:moveTo>
                              <a:pt x="1" y="0"/>
                            </a:moveTo>
                            <a:lnTo>
                              <a:pt x="49" y="0"/>
                            </a:lnTo>
                            <a:lnTo>
                              <a:pt x="50" y="2"/>
                            </a:lnTo>
                            <a:lnTo>
                              <a:pt x="57" y="11"/>
                            </a:lnTo>
                            <a:lnTo>
                              <a:pt x="74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29" name="Freeform 3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57" y="3662"/>
                        <a:ext cx="41" cy="11"/>
                      </a:xfrm>
                      <a:custGeom>
                        <a:avLst/>
                        <a:gdLst>
                          <a:gd name="T0" fmla="*/ 0 w 81"/>
                          <a:gd name="T1" fmla="*/ 35 h 35"/>
                          <a:gd name="T2" fmla="*/ 1 w 81"/>
                          <a:gd name="T3" fmla="*/ 19 h 35"/>
                          <a:gd name="T4" fmla="*/ 5 w 81"/>
                          <a:gd name="T5" fmla="*/ 7 h 35"/>
                          <a:gd name="T6" fmla="*/ 10 w 81"/>
                          <a:gd name="T7" fmla="*/ 0 h 35"/>
                          <a:gd name="T8" fmla="*/ 67 w 81"/>
                          <a:gd name="T9" fmla="*/ 0 h 35"/>
                          <a:gd name="T10" fmla="*/ 81 w 81"/>
                          <a:gd name="T11" fmla="*/ 35 h 35"/>
                          <a:gd name="T12" fmla="*/ 0 w 81"/>
                          <a:gd name="T13" fmla="*/ 35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1" h="35">
                            <a:moveTo>
                              <a:pt x="0" y="35"/>
                            </a:moveTo>
                            <a:lnTo>
                              <a:pt x="1" y="19"/>
                            </a:lnTo>
                            <a:lnTo>
                              <a:pt x="5" y="7"/>
                            </a:lnTo>
                            <a:lnTo>
                              <a:pt x="10" y="0"/>
                            </a:lnTo>
                            <a:lnTo>
                              <a:pt x="67" y="0"/>
                            </a:lnTo>
                            <a:lnTo>
                              <a:pt x="81" y="35"/>
                            </a:lnTo>
                            <a:lnTo>
                              <a:pt x="0" y="35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65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61" y="3665"/>
                    <a:ext cx="99" cy="74"/>
                    <a:chOff x="861" y="3665"/>
                    <a:chExt cx="99" cy="74"/>
                  </a:xfrm>
                </p:grpSpPr>
                <p:grpSp>
                  <p:nvGrpSpPr>
                    <p:cNvPr id="1402" name="Group 3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1" y="3665"/>
                      <a:ext cx="50" cy="23"/>
                      <a:chOff x="861" y="3665"/>
                      <a:chExt cx="50" cy="23"/>
                    </a:xfrm>
                  </p:grpSpPr>
                  <p:sp>
                    <p:nvSpPr>
                      <p:cNvPr id="1419" name="Freeform 3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1" y="3665"/>
                        <a:ext cx="12" cy="23"/>
                      </a:xfrm>
                      <a:custGeom>
                        <a:avLst/>
                        <a:gdLst>
                          <a:gd name="T0" fmla="*/ 16 w 25"/>
                          <a:gd name="T1" fmla="*/ 69 h 69"/>
                          <a:gd name="T2" fmla="*/ 0 w 25"/>
                          <a:gd name="T3" fmla="*/ 27 h 69"/>
                          <a:gd name="T4" fmla="*/ 11 w 25"/>
                          <a:gd name="T5" fmla="*/ 0 h 69"/>
                          <a:gd name="T6" fmla="*/ 25 w 25"/>
                          <a:gd name="T7" fmla="*/ 32 h 69"/>
                          <a:gd name="T8" fmla="*/ 16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6" y="69"/>
                            </a:move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25" y="32"/>
                            </a:lnTo>
                            <a:lnTo>
                              <a:pt x="16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20" name="Freeform 3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5" y="3666"/>
                        <a:ext cx="38" cy="10"/>
                      </a:xfrm>
                      <a:custGeom>
                        <a:avLst/>
                        <a:gdLst>
                          <a:gd name="T0" fmla="*/ 3 w 75"/>
                          <a:gd name="T1" fmla="*/ 0 h 31"/>
                          <a:gd name="T2" fmla="*/ 52 w 75"/>
                          <a:gd name="T3" fmla="*/ 0 h 31"/>
                          <a:gd name="T4" fmla="*/ 53 w 75"/>
                          <a:gd name="T5" fmla="*/ 4 h 31"/>
                          <a:gd name="T6" fmla="*/ 57 w 75"/>
                          <a:gd name="T7" fmla="*/ 13 h 31"/>
                          <a:gd name="T8" fmla="*/ 75 w 75"/>
                          <a:gd name="T9" fmla="*/ 31 h 31"/>
                          <a:gd name="T10" fmla="*/ 19 w 75"/>
                          <a:gd name="T11" fmla="*/ 31 h 31"/>
                          <a:gd name="T12" fmla="*/ 11 w 75"/>
                          <a:gd name="T13" fmla="*/ 22 h 31"/>
                          <a:gd name="T14" fmla="*/ 0 w 75"/>
                          <a:gd name="T15" fmla="*/ 7 h 31"/>
                          <a:gd name="T16" fmla="*/ 3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3" y="0"/>
                            </a:moveTo>
                            <a:lnTo>
                              <a:pt x="52" y="0"/>
                            </a:lnTo>
                            <a:lnTo>
                              <a:pt x="53" y="4"/>
                            </a:lnTo>
                            <a:lnTo>
                              <a:pt x="57" y="13"/>
                            </a:lnTo>
                            <a:lnTo>
                              <a:pt x="75" y="31"/>
                            </a:lnTo>
                            <a:lnTo>
                              <a:pt x="19" y="31"/>
                            </a:lnTo>
                            <a:lnTo>
                              <a:pt x="11" y="22"/>
                            </a:lnTo>
                            <a:lnTo>
                              <a:pt x="0" y="7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21" name="Freeform 3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9" y="3676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2 w 83"/>
                          <a:gd name="T3" fmla="*/ 20 h 36"/>
                          <a:gd name="T4" fmla="*/ 7 w 83"/>
                          <a:gd name="T5" fmla="*/ 7 h 36"/>
                          <a:gd name="T6" fmla="*/ 11 w 83"/>
                          <a:gd name="T7" fmla="*/ 0 h 36"/>
                          <a:gd name="T8" fmla="*/ 67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2" y="20"/>
                            </a:lnTo>
                            <a:lnTo>
                              <a:pt x="7" y="7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03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3" y="3678"/>
                      <a:ext cx="49" cy="23"/>
                      <a:chOff x="873" y="3678"/>
                      <a:chExt cx="49" cy="23"/>
                    </a:xfrm>
                  </p:grpSpPr>
                  <p:sp>
                    <p:nvSpPr>
                      <p:cNvPr id="1416" name="Freeform 3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3" y="3678"/>
                        <a:ext cx="13" cy="23"/>
                      </a:xfrm>
                      <a:custGeom>
                        <a:avLst/>
                        <a:gdLst>
                          <a:gd name="T0" fmla="*/ 13 w 25"/>
                          <a:gd name="T1" fmla="*/ 70 h 70"/>
                          <a:gd name="T2" fmla="*/ 0 w 25"/>
                          <a:gd name="T3" fmla="*/ 27 h 70"/>
                          <a:gd name="T4" fmla="*/ 9 w 25"/>
                          <a:gd name="T5" fmla="*/ 0 h 70"/>
                          <a:gd name="T6" fmla="*/ 25 w 25"/>
                          <a:gd name="T7" fmla="*/ 31 h 70"/>
                          <a:gd name="T8" fmla="*/ 13 w 25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70">
                            <a:moveTo>
                              <a:pt x="13" y="70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1"/>
                            </a:lnTo>
                            <a:lnTo>
                              <a:pt x="13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7" name="Freeform 3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8" y="3678"/>
                        <a:ext cx="37" cy="10"/>
                      </a:xfrm>
                      <a:custGeom>
                        <a:avLst/>
                        <a:gdLst>
                          <a:gd name="T0" fmla="*/ 2 w 75"/>
                          <a:gd name="T1" fmla="*/ 0 h 30"/>
                          <a:gd name="T2" fmla="*/ 50 w 75"/>
                          <a:gd name="T3" fmla="*/ 0 h 30"/>
                          <a:gd name="T4" fmla="*/ 52 w 75"/>
                          <a:gd name="T5" fmla="*/ 3 h 30"/>
                          <a:gd name="T6" fmla="*/ 57 w 75"/>
                          <a:gd name="T7" fmla="*/ 12 h 30"/>
                          <a:gd name="T8" fmla="*/ 75 w 75"/>
                          <a:gd name="T9" fmla="*/ 30 h 30"/>
                          <a:gd name="T10" fmla="*/ 19 w 75"/>
                          <a:gd name="T11" fmla="*/ 30 h 30"/>
                          <a:gd name="T12" fmla="*/ 11 w 75"/>
                          <a:gd name="T13" fmla="*/ 20 h 30"/>
                          <a:gd name="T14" fmla="*/ 0 w 75"/>
                          <a:gd name="T15" fmla="*/ 6 h 30"/>
                          <a:gd name="T16" fmla="*/ 2 w 75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0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3"/>
                            </a:lnTo>
                            <a:lnTo>
                              <a:pt x="57" y="12"/>
                            </a:lnTo>
                            <a:lnTo>
                              <a:pt x="75" y="30"/>
                            </a:lnTo>
                            <a:lnTo>
                              <a:pt x="19" y="30"/>
                            </a:lnTo>
                            <a:lnTo>
                              <a:pt x="11" y="20"/>
                            </a:lnTo>
                            <a:lnTo>
                              <a:pt x="0" y="6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8" name="Freeform 3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0" y="3688"/>
                        <a:ext cx="42" cy="13"/>
                      </a:xfrm>
                      <a:custGeom>
                        <a:avLst/>
                        <a:gdLst>
                          <a:gd name="T0" fmla="*/ 0 w 82"/>
                          <a:gd name="T1" fmla="*/ 38 h 38"/>
                          <a:gd name="T2" fmla="*/ 4 w 82"/>
                          <a:gd name="T3" fmla="*/ 21 h 38"/>
                          <a:gd name="T4" fmla="*/ 8 w 82"/>
                          <a:gd name="T5" fmla="*/ 8 h 38"/>
                          <a:gd name="T6" fmla="*/ 13 w 82"/>
                          <a:gd name="T7" fmla="*/ 0 h 38"/>
                          <a:gd name="T8" fmla="*/ 69 w 82"/>
                          <a:gd name="T9" fmla="*/ 0 h 38"/>
                          <a:gd name="T10" fmla="*/ 82 w 82"/>
                          <a:gd name="T11" fmla="*/ 38 h 38"/>
                          <a:gd name="T12" fmla="*/ 0 w 82"/>
                          <a:gd name="T13" fmla="*/ 38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8">
                            <a:moveTo>
                              <a:pt x="0" y="38"/>
                            </a:moveTo>
                            <a:lnTo>
                              <a:pt x="4" y="21"/>
                            </a:lnTo>
                            <a:lnTo>
                              <a:pt x="8" y="8"/>
                            </a:lnTo>
                            <a:lnTo>
                              <a:pt x="13" y="0"/>
                            </a:lnTo>
                            <a:lnTo>
                              <a:pt x="69" y="0"/>
                            </a:lnTo>
                            <a:lnTo>
                              <a:pt x="82" y="38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04" name="Group 3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86" y="3690"/>
                      <a:ext cx="49" cy="23"/>
                      <a:chOff x="886" y="3690"/>
                      <a:chExt cx="49" cy="23"/>
                    </a:xfrm>
                  </p:grpSpPr>
                  <p:sp>
                    <p:nvSpPr>
                      <p:cNvPr id="1413" name="Freeform 3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6" y="3690"/>
                        <a:ext cx="12" cy="23"/>
                      </a:xfrm>
                      <a:custGeom>
                        <a:avLst/>
                        <a:gdLst>
                          <a:gd name="T0" fmla="*/ 14 w 24"/>
                          <a:gd name="T1" fmla="*/ 70 h 70"/>
                          <a:gd name="T2" fmla="*/ 0 w 24"/>
                          <a:gd name="T3" fmla="*/ 29 h 70"/>
                          <a:gd name="T4" fmla="*/ 10 w 24"/>
                          <a:gd name="T5" fmla="*/ 0 h 70"/>
                          <a:gd name="T6" fmla="*/ 24 w 24"/>
                          <a:gd name="T7" fmla="*/ 33 h 70"/>
                          <a:gd name="T8" fmla="*/ 14 w 24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4" h="70">
                            <a:moveTo>
                              <a:pt x="14" y="70"/>
                            </a:moveTo>
                            <a:lnTo>
                              <a:pt x="0" y="29"/>
                            </a:lnTo>
                            <a:lnTo>
                              <a:pt x="10" y="0"/>
                            </a:lnTo>
                            <a:lnTo>
                              <a:pt x="24" y="33"/>
                            </a:lnTo>
                            <a:lnTo>
                              <a:pt x="14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4" name="Freeform 3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0" y="3691"/>
                        <a:ext cx="38" cy="10"/>
                      </a:xfrm>
                      <a:custGeom>
                        <a:avLst/>
                        <a:gdLst>
                          <a:gd name="T0" fmla="*/ 3 w 75"/>
                          <a:gd name="T1" fmla="*/ 0 h 31"/>
                          <a:gd name="T2" fmla="*/ 52 w 75"/>
                          <a:gd name="T3" fmla="*/ 0 h 31"/>
                          <a:gd name="T4" fmla="*/ 53 w 75"/>
                          <a:gd name="T5" fmla="*/ 2 h 31"/>
                          <a:gd name="T6" fmla="*/ 57 w 75"/>
                          <a:gd name="T7" fmla="*/ 11 h 31"/>
                          <a:gd name="T8" fmla="*/ 75 w 75"/>
                          <a:gd name="T9" fmla="*/ 31 h 31"/>
                          <a:gd name="T10" fmla="*/ 19 w 75"/>
                          <a:gd name="T11" fmla="*/ 31 h 31"/>
                          <a:gd name="T12" fmla="*/ 10 w 75"/>
                          <a:gd name="T13" fmla="*/ 22 h 31"/>
                          <a:gd name="T14" fmla="*/ 0 w 75"/>
                          <a:gd name="T15" fmla="*/ 6 h 31"/>
                          <a:gd name="T16" fmla="*/ 3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3" y="0"/>
                            </a:moveTo>
                            <a:lnTo>
                              <a:pt x="52" y="0"/>
                            </a:lnTo>
                            <a:lnTo>
                              <a:pt x="53" y="2"/>
                            </a:lnTo>
                            <a:lnTo>
                              <a:pt x="57" y="11"/>
                            </a:lnTo>
                            <a:lnTo>
                              <a:pt x="75" y="31"/>
                            </a:lnTo>
                            <a:lnTo>
                              <a:pt x="19" y="31"/>
                            </a:lnTo>
                            <a:lnTo>
                              <a:pt x="10" y="22"/>
                            </a:lnTo>
                            <a:lnTo>
                              <a:pt x="0" y="6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5" name="Freeform 3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3" y="3701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1 w 83"/>
                          <a:gd name="T3" fmla="*/ 19 h 36"/>
                          <a:gd name="T4" fmla="*/ 8 w 83"/>
                          <a:gd name="T5" fmla="*/ 7 h 36"/>
                          <a:gd name="T6" fmla="*/ 12 w 83"/>
                          <a:gd name="T7" fmla="*/ 0 h 36"/>
                          <a:gd name="T8" fmla="*/ 68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8" y="7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05" name="Group 3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9" y="3703"/>
                      <a:ext cx="48" cy="23"/>
                      <a:chOff x="899" y="3703"/>
                      <a:chExt cx="48" cy="23"/>
                    </a:xfrm>
                  </p:grpSpPr>
                  <p:sp>
                    <p:nvSpPr>
                      <p:cNvPr id="1410" name="Freeform 35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9" y="3703"/>
                        <a:ext cx="12" cy="23"/>
                      </a:xfrm>
                      <a:custGeom>
                        <a:avLst/>
                        <a:gdLst>
                          <a:gd name="T0" fmla="*/ 15 w 25"/>
                          <a:gd name="T1" fmla="*/ 68 h 68"/>
                          <a:gd name="T2" fmla="*/ 0 w 25"/>
                          <a:gd name="T3" fmla="*/ 27 h 68"/>
                          <a:gd name="T4" fmla="*/ 10 w 25"/>
                          <a:gd name="T5" fmla="*/ 0 h 68"/>
                          <a:gd name="T6" fmla="*/ 25 w 25"/>
                          <a:gd name="T7" fmla="*/ 31 h 68"/>
                          <a:gd name="T8" fmla="*/ 15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5" y="68"/>
                            </a:moveTo>
                            <a:lnTo>
                              <a:pt x="0" y="27"/>
                            </a:lnTo>
                            <a:lnTo>
                              <a:pt x="10" y="0"/>
                            </a:lnTo>
                            <a:lnTo>
                              <a:pt x="25" y="31"/>
                            </a:lnTo>
                            <a:lnTo>
                              <a:pt x="15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1" name="Freeform 3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3" y="3703"/>
                        <a:ext cx="38" cy="10"/>
                      </a:xfrm>
                      <a:custGeom>
                        <a:avLst/>
                        <a:gdLst>
                          <a:gd name="T0" fmla="*/ 1 w 75"/>
                          <a:gd name="T1" fmla="*/ 0 h 30"/>
                          <a:gd name="T2" fmla="*/ 50 w 75"/>
                          <a:gd name="T3" fmla="*/ 0 h 30"/>
                          <a:gd name="T4" fmla="*/ 51 w 75"/>
                          <a:gd name="T5" fmla="*/ 3 h 30"/>
                          <a:gd name="T6" fmla="*/ 56 w 75"/>
                          <a:gd name="T7" fmla="*/ 12 h 30"/>
                          <a:gd name="T8" fmla="*/ 75 w 75"/>
                          <a:gd name="T9" fmla="*/ 30 h 30"/>
                          <a:gd name="T10" fmla="*/ 18 w 75"/>
                          <a:gd name="T11" fmla="*/ 30 h 30"/>
                          <a:gd name="T12" fmla="*/ 9 w 75"/>
                          <a:gd name="T13" fmla="*/ 21 h 30"/>
                          <a:gd name="T14" fmla="*/ 0 w 75"/>
                          <a:gd name="T15" fmla="*/ 7 h 30"/>
                          <a:gd name="T16" fmla="*/ 1 w 75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0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6" y="12"/>
                            </a:lnTo>
                            <a:lnTo>
                              <a:pt x="75" y="30"/>
                            </a:lnTo>
                            <a:lnTo>
                              <a:pt x="18" y="30"/>
                            </a:lnTo>
                            <a:lnTo>
                              <a:pt x="9" y="21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2" name="Freeform 3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7" y="3714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19 h 36"/>
                          <a:gd name="T4" fmla="*/ 5 w 82"/>
                          <a:gd name="T5" fmla="*/ 8 h 36"/>
                          <a:gd name="T6" fmla="*/ 12 w 82"/>
                          <a:gd name="T7" fmla="*/ 0 h 36"/>
                          <a:gd name="T8" fmla="*/ 69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5" y="8"/>
                            </a:lnTo>
                            <a:lnTo>
                              <a:pt x="12" y="0"/>
                            </a:lnTo>
                            <a:lnTo>
                              <a:pt x="69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06" name="Group 3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2" y="3716"/>
                      <a:ext cx="48" cy="23"/>
                      <a:chOff x="912" y="3716"/>
                      <a:chExt cx="48" cy="23"/>
                    </a:xfrm>
                  </p:grpSpPr>
                  <p:sp>
                    <p:nvSpPr>
                      <p:cNvPr id="1407" name="Freeform 3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2" y="3716"/>
                        <a:ext cx="11" cy="23"/>
                      </a:xfrm>
                      <a:custGeom>
                        <a:avLst/>
                        <a:gdLst>
                          <a:gd name="T0" fmla="*/ 13 w 22"/>
                          <a:gd name="T1" fmla="*/ 68 h 68"/>
                          <a:gd name="T2" fmla="*/ 0 w 22"/>
                          <a:gd name="T3" fmla="*/ 27 h 68"/>
                          <a:gd name="T4" fmla="*/ 9 w 22"/>
                          <a:gd name="T5" fmla="*/ 0 h 68"/>
                          <a:gd name="T6" fmla="*/ 22 w 22"/>
                          <a:gd name="T7" fmla="*/ 30 h 68"/>
                          <a:gd name="T8" fmla="*/ 13 w 22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2" h="68">
                            <a:moveTo>
                              <a:pt x="13" y="68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2" y="30"/>
                            </a:lnTo>
                            <a:lnTo>
                              <a:pt x="13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08" name="Freeform 3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6" y="3717"/>
                        <a:ext cx="37" cy="9"/>
                      </a:xfrm>
                      <a:custGeom>
                        <a:avLst/>
                        <a:gdLst>
                          <a:gd name="T0" fmla="*/ 1 w 74"/>
                          <a:gd name="T1" fmla="*/ 0 h 29"/>
                          <a:gd name="T2" fmla="*/ 50 w 74"/>
                          <a:gd name="T3" fmla="*/ 0 h 29"/>
                          <a:gd name="T4" fmla="*/ 51 w 74"/>
                          <a:gd name="T5" fmla="*/ 3 h 29"/>
                          <a:gd name="T6" fmla="*/ 55 w 74"/>
                          <a:gd name="T7" fmla="*/ 11 h 29"/>
                          <a:gd name="T8" fmla="*/ 74 w 74"/>
                          <a:gd name="T9" fmla="*/ 29 h 29"/>
                          <a:gd name="T10" fmla="*/ 18 w 74"/>
                          <a:gd name="T11" fmla="*/ 29 h 29"/>
                          <a:gd name="T12" fmla="*/ 8 w 74"/>
                          <a:gd name="T13" fmla="*/ 20 h 29"/>
                          <a:gd name="T14" fmla="*/ 0 w 74"/>
                          <a:gd name="T15" fmla="*/ 6 h 29"/>
                          <a:gd name="T16" fmla="*/ 1 w 74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4" h="29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5" y="11"/>
                            </a:lnTo>
                            <a:lnTo>
                              <a:pt x="74" y="29"/>
                            </a:lnTo>
                            <a:lnTo>
                              <a:pt x="18" y="29"/>
                            </a:lnTo>
                            <a:lnTo>
                              <a:pt x="8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09" name="Freeform 3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9" y="3727"/>
                        <a:ext cx="41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1 w 83"/>
                          <a:gd name="T3" fmla="*/ 19 h 36"/>
                          <a:gd name="T4" fmla="*/ 7 w 83"/>
                          <a:gd name="T5" fmla="*/ 7 h 36"/>
                          <a:gd name="T6" fmla="*/ 11 w 83"/>
                          <a:gd name="T7" fmla="*/ 0 h 36"/>
                          <a:gd name="T8" fmla="*/ 69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7" y="7"/>
                            </a:lnTo>
                            <a:lnTo>
                              <a:pt x="11" y="0"/>
                            </a:lnTo>
                            <a:lnTo>
                              <a:pt x="69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66" name="Group 359"/>
                  <p:cNvGrpSpPr>
                    <a:grpSpLocks/>
                  </p:cNvGrpSpPr>
                  <p:nvPr/>
                </p:nvGrpSpPr>
                <p:grpSpPr bwMode="auto">
                  <a:xfrm>
                    <a:off x="922" y="3727"/>
                    <a:ext cx="49" cy="23"/>
                    <a:chOff x="922" y="3727"/>
                    <a:chExt cx="49" cy="23"/>
                  </a:xfrm>
                </p:grpSpPr>
                <p:sp>
                  <p:nvSpPr>
                    <p:cNvPr id="1399" name="Freeform 360"/>
                    <p:cNvSpPr>
                      <a:spLocks/>
                    </p:cNvSpPr>
                    <p:nvPr/>
                  </p:nvSpPr>
                  <p:spPr bwMode="auto">
                    <a:xfrm>
                      <a:off x="922" y="3727"/>
                      <a:ext cx="12" cy="23"/>
                    </a:xfrm>
                    <a:custGeom>
                      <a:avLst/>
                      <a:gdLst>
                        <a:gd name="T0" fmla="*/ 15 w 24"/>
                        <a:gd name="T1" fmla="*/ 69 h 69"/>
                        <a:gd name="T2" fmla="*/ 0 w 24"/>
                        <a:gd name="T3" fmla="*/ 27 h 69"/>
                        <a:gd name="T4" fmla="*/ 11 w 24"/>
                        <a:gd name="T5" fmla="*/ 0 h 69"/>
                        <a:gd name="T6" fmla="*/ 24 w 24"/>
                        <a:gd name="T7" fmla="*/ 32 h 69"/>
                        <a:gd name="T8" fmla="*/ 15 w 24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00" name="Freeform 361"/>
                    <p:cNvSpPr>
                      <a:spLocks/>
                    </p:cNvSpPr>
                    <p:nvPr/>
                  </p:nvSpPr>
                  <p:spPr bwMode="auto">
                    <a:xfrm>
                      <a:off x="927" y="372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1"/>
                        <a:gd name="T2" fmla="*/ 49 w 72"/>
                        <a:gd name="T3" fmla="*/ 0 h 31"/>
                        <a:gd name="T4" fmla="*/ 50 w 72"/>
                        <a:gd name="T5" fmla="*/ 4 h 31"/>
                        <a:gd name="T6" fmla="*/ 56 w 72"/>
                        <a:gd name="T7" fmla="*/ 13 h 31"/>
                        <a:gd name="T8" fmla="*/ 72 w 72"/>
                        <a:gd name="T9" fmla="*/ 31 h 31"/>
                        <a:gd name="T10" fmla="*/ 18 w 72"/>
                        <a:gd name="T11" fmla="*/ 31 h 31"/>
                        <a:gd name="T12" fmla="*/ 9 w 72"/>
                        <a:gd name="T13" fmla="*/ 22 h 31"/>
                        <a:gd name="T14" fmla="*/ 0 w 72"/>
                        <a:gd name="T15" fmla="*/ 7 h 31"/>
                        <a:gd name="T16" fmla="*/ 1 w 72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1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4"/>
                          </a:lnTo>
                          <a:lnTo>
                            <a:pt x="56" y="13"/>
                          </a:lnTo>
                          <a:lnTo>
                            <a:pt x="72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01" name="Freeform 362"/>
                    <p:cNvSpPr>
                      <a:spLocks/>
                    </p:cNvSpPr>
                    <p:nvPr/>
                  </p:nvSpPr>
                  <p:spPr bwMode="auto">
                    <a:xfrm>
                      <a:off x="930" y="373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20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95" y="3526"/>
                    <a:ext cx="44" cy="23"/>
                    <a:chOff x="895" y="3526"/>
                    <a:chExt cx="44" cy="23"/>
                  </a:xfrm>
                </p:grpSpPr>
                <p:sp>
                  <p:nvSpPr>
                    <p:cNvPr id="1396" name="Freeform 364"/>
                    <p:cNvSpPr>
                      <a:spLocks/>
                    </p:cNvSpPr>
                    <p:nvPr/>
                  </p:nvSpPr>
                  <p:spPr bwMode="auto">
                    <a:xfrm>
                      <a:off x="895" y="3526"/>
                      <a:ext cx="19" cy="23"/>
                    </a:xfrm>
                    <a:custGeom>
                      <a:avLst/>
                      <a:gdLst>
                        <a:gd name="T0" fmla="*/ 22 w 38"/>
                        <a:gd name="T1" fmla="*/ 69 h 69"/>
                        <a:gd name="T2" fmla="*/ 0 w 38"/>
                        <a:gd name="T3" fmla="*/ 34 h 69"/>
                        <a:gd name="T4" fmla="*/ 11 w 38"/>
                        <a:gd name="T5" fmla="*/ 0 h 69"/>
                        <a:gd name="T6" fmla="*/ 38 w 38"/>
                        <a:gd name="T7" fmla="*/ 34 h 69"/>
                        <a:gd name="T8" fmla="*/ 22 w 38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9">
                          <a:moveTo>
                            <a:pt x="22" y="69"/>
                          </a:moveTo>
                          <a:lnTo>
                            <a:pt x="0" y="34"/>
                          </a:lnTo>
                          <a:lnTo>
                            <a:pt x="11" y="0"/>
                          </a:lnTo>
                          <a:lnTo>
                            <a:pt x="38" y="34"/>
                          </a:lnTo>
                          <a:lnTo>
                            <a:pt x="22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97" name="Freeform 365"/>
                    <p:cNvSpPr>
                      <a:spLocks/>
                    </p:cNvSpPr>
                    <p:nvPr/>
                  </p:nvSpPr>
                  <p:spPr bwMode="auto">
                    <a:xfrm>
                      <a:off x="901" y="3526"/>
                      <a:ext cx="33" cy="12"/>
                    </a:xfrm>
                    <a:custGeom>
                      <a:avLst/>
                      <a:gdLst>
                        <a:gd name="T0" fmla="*/ 0 w 64"/>
                        <a:gd name="T1" fmla="*/ 0 h 35"/>
                        <a:gd name="T2" fmla="*/ 40 w 64"/>
                        <a:gd name="T3" fmla="*/ 0 h 35"/>
                        <a:gd name="T4" fmla="*/ 64 w 64"/>
                        <a:gd name="T5" fmla="*/ 35 h 35"/>
                        <a:gd name="T6" fmla="*/ 23 w 64"/>
                        <a:gd name="T7" fmla="*/ 35 h 35"/>
                        <a:gd name="T8" fmla="*/ 0 w 64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5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4" y="35"/>
                          </a:lnTo>
                          <a:lnTo>
                            <a:pt x="23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98" name="Freeform 366"/>
                    <p:cNvSpPr>
                      <a:spLocks/>
                    </p:cNvSpPr>
                    <p:nvPr/>
                  </p:nvSpPr>
                  <p:spPr bwMode="auto">
                    <a:xfrm>
                      <a:off x="907" y="3538"/>
                      <a:ext cx="32" cy="11"/>
                    </a:xfrm>
                    <a:custGeom>
                      <a:avLst/>
                      <a:gdLst>
                        <a:gd name="T0" fmla="*/ 0 w 65"/>
                        <a:gd name="T1" fmla="*/ 31 h 31"/>
                        <a:gd name="T2" fmla="*/ 13 w 65"/>
                        <a:gd name="T3" fmla="*/ 0 h 31"/>
                        <a:gd name="T4" fmla="*/ 54 w 65"/>
                        <a:gd name="T5" fmla="*/ 0 h 31"/>
                        <a:gd name="T6" fmla="*/ 65 w 65"/>
                        <a:gd name="T7" fmla="*/ 31 h 31"/>
                        <a:gd name="T8" fmla="*/ 0 w 65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1">
                          <a:moveTo>
                            <a:pt x="0" y="31"/>
                          </a:moveTo>
                          <a:lnTo>
                            <a:pt x="13" y="0"/>
                          </a:lnTo>
                          <a:lnTo>
                            <a:pt x="54" y="0"/>
                          </a:lnTo>
                          <a:lnTo>
                            <a:pt x="65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8" name="Group 367"/>
                  <p:cNvGrpSpPr>
                    <a:grpSpLocks/>
                  </p:cNvGrpSpPr>
                  <p:nvPr/>
                </p:nvGrpSpPr>
                <p:grpSpPr bwMode="auto">
                  <a:xfrm>
                    <a:off x="907" y="3540"/>
                    <a:ext cx="45" cy="22"/>
                    <a:chOff x="907" y="3540"/>
                    <a:chExt cx="45" cy="22"/>
                  </a:xfrm>
                </p:grpSpPr>
                <p:sp>
                  <p:nvSpPr>
                    <p:cNvPr id="1393" name="Freeform 368"/>
                    <p:cNvSpPr>
                      <a:spLocks/>
                    </p:cNvSpPr>
                    <p:nvPr/>
                  </p:nvSpPr>
                  <p:spPr bwMode="auto">
                    <a:xfrm>
                      <a:off x="907" y="3540"/>
                      <a:ext cx="20" cy="22"/>
                    </a:xfrm>
                    <a:custGeom>
                      <a:avLst/>
                      <a:gdLst>
                        <a:gd name="T0" fmla="*/ 22 w 39"/>
                        <a:gd name="T1" fmla="*/ 68 h 68"/>
                        <a:gd name="T2" fmla="*/ 0 w 39"/>
                        <a:gd name="T3" fmla="*/ 34 h 68"/>
                        <a:gd name="T4" fmla="*/ 11 w 39"/>
                        <a:gd name="T5" fmla="*/ 0 h 68"/>
                        <a:gd name="T6" fmla="*/ 39 w 39"/>
                        <a:gd name="T7" fmla="*/ 34 h 68"/>
                        <a:gd name="T8" fmla="*/ 22 w 39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4"/>
                          </a:lnTo>
                          <a:lnTo>
                            <a:pt x="11" y="0"/>
                          </a:lnTo>
                          <a:lnTo>
                            <a:pt x="39" y="34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94" name="Freeform 369"/>
                    <p:cNvSpPr>
                      <a:spLocks/>
                    </p:cNvSpPr>
                    <p:nvPr/>
                  </p:nvSpPr>
                  <p:spPr bwMode="auto">
                    <a:xfrm>
                      <a:off x="914" y="354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40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95" name="Freeform 370"/>
                    <p:cNvSpPr>
                      <a:spLocks/>
                    </p:cNvSpPr>
                    <p:nvPr/>
                  </p:nvSpPr>
                  <p:spPr bwMode="auto">
                    <a:xfrm>
                      <a:off x="919" y="3552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2 w 66"/>
                        <a:gd name="T3" fmla="*/ 0 h 30"/>
                        <a:gd name="T4" fmla="*/ 54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9" name="Group 371"/>
                  <p:cNvGrpSpPr>
                    <a:grpSpLocks/>
                  </p:cNvGrpSpPr>
                  <p:nvPr/>
                </p:nvGrpSpPr>
                <p:grpSpPr bwMode="auto">
                  <a:xfrm>
                    <a:off x="920" y="3553"/>
                    <a:ext cx="45" cy="23"/>
                    <a:chOff x="920" y="3553"/>
                    <a:chExt cx="45" cy="23"/>
                  </a:xfrm>
                </p:grpSpPr>
                <p:sp>
                  <p:nvSpPr>
                    <p:cNvPr id="1390" name="Freeform 372"/>
                    <p:cNvSpPr>
                      <a:spLocks/>
                    </p:cNvSpPr>
                    <p:nvPr/>
                  </p:nvSpPr>
                  <p:spPr bwMode="auto">
                    <a:xfrm>
                      <a:off x="920" y="3553"/>
                      <a:ext cx="20" cy="23"/>
                    </a:xfrm>
                    <a:custGeom>
                      <a:avLst/>
                      <a:gdLst>
                        <a:gd name="T0" fmla="*/ 24 w 41"/>
                        <a:gd name="T1" fmla="*/ 68 h 68"/>
                        <a:gd name="T2" fmla="*/ 0 w 41"/>
                        <a:gd name="T3" fmla="*/ 32 h 68"/>
                        <a:gd name="T4" fmla="*/ 14 w 41"/>
                        <a:gd name="T5" fmla="*/ 0 h 68"/>
                        <a:gd name="T6" fmla="*/ 41 w 41"/>
                        <a:gd name="T7" fmla="*/ 32 h 68"/>
                        <a:gd name="T8" fmla="*/ 24 w 41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" h="68">
                          <a:moveTo>
                            <a:pt x="24" y="68"/>
                          </a:moveTo>
                          <a:lnTo>
                            <a:pt x="0" y="32"/>
                          </a:lnTo>
                          <a:lnTo>
                            <a:pt x="14" y="0"/>
                          </a:lnTo>
                          <a:lnTo>
                            <a:pt x="41" y="32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91" name="Freeform 373"/>
                    <p:cNvSpPr>
                      <a:spLocks/>
                    </p:cNvSpPr>
                    <p:nvPr/>
                  </p:nvSpPr>
                  <p:spPr bwMode="auto">
                    <a:xfrm>
                      <a:off x="927" y="3554"/>
                      <a:ext cx="32" cy="11"/>
                    </a:xfrm>
                    <a:custGeom>
                      <a:avLst/>
                      <a:gdLst>
                        <a:gd name="T0" fmla="*/ 0 w 63"/>
                        <a:gd name="T1" fmla="*/ 0 h 33"/>
                        <a:gd name="T2" fmla="*/ 39 w 63"/>
                        <a:gd name="T3" fmla="*/ 0 h 33"/>
                        <a:gd name="T4" fmla="*/ 63 w 63"/>
                        <a:gd name="T5" fmla="*/ 33 h 33"/>
                        <a:gd name="T6" fmla="*/ 24 w 63"/>
                        <a:gd name="T7" fmla="*/ 33 h 33"/>
                        <a:gd name="T8" fmla="*/ 0 w 63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3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3" y="33"/>
                          </a:lnTo>
                          <a:lnTo>
                            <a:pt x="24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92" name="Freeform 374"/>
                    <p:cNvSpPr>
                      <a:spLocks/>
                    </p:cNvSpPr>
                    <p:nvPr/>
                  </p:nvSpPr>
                  <p:spPr bwMode="auto">
                    <a:xfrm>
                      <a:off x="932" y="3566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2 w 66"/>
                        <a:gd name="T3" fmla="*/ 0 h 30"/>
                        <a:gd name="T4" fmla="*/ 53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0" name="Group 375"/>
                  <p:cNvGrpSpPr>
                    <a:grpSpLocks/>
                  </p:cNvGrpSpPr>
                  <p:nvPr/>
                </p:nvGrpSpPr>
                <p:grpSpPr bwMode="auto">
                  <a:xfrm>
                    <a:off x="934" y="3566"/>
                    <a:ext cx="44" cy="23"/>
                    <a:chOff x="934" y="3566"/>
                    <a:chExt cx="44" cy="23"/>
                  </a:xfrm>
                </p:grpSpPr>
                <p:sp>
                  <p:nvSpPr>
                    <p:cNvPr id="1387" name="Freeform 376"/>
                    <p:cNvSpPr>
                      <a:spLocks/>
                    </p:cNvSpPr>
                    <p:nvPr/>
                  </p:nvSpPr>
                  <p:spPr bwMode="auto">
                    <a:xfrm>
                      <a:off x="934" y="3566"/>
                      <a:ext cx="19" cy="23"/>
                    </a:xfrm>
                    <a:custGeom>
                      <a:avLst/>
                      <a:gdLst>
                        <a:gd name="T0" fmla="*/ 22 w 40"/>
                        <a:gd name="T1" fmla="*/ 68 h 68"/>
                        <a:gd name="T2" fmla="*/ 0 w 40"/>
                        <a:gd name="T3" fmla="*/ 33 h 68"/>
                        <a:gd name="T4" fmla="*/ 12 w 40"/>
                        <a:gd name="T5" fmla="*/ 0 h 68"/>
                        <a:gd name="T6" fmla="*/ 40 w 40"/>
                        <a:gd name="T7" fmla="*/ 33 h 68"/>
                        <a:gd name="T8" fmla="*/ 22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2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88" name="Freeform 377"/>
                    <p:cNvSpPr>
                      <a:spLocks/>
                    </p:cNvSpPr>
                    <p:nvPr/>
                  </p:nvSpPr>
                  <p:spPr bwMode="auto">
                    <a:xfrm>
                      <a:off x="940" y="3567"/>
                      <a:ext cx="32" cy="11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1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89" name="Freeform 378"/>
                    <p:cNvSpPr>
                      <a:spLocks/>
                    </p:cNvSpPr>
                    <p:nvPr/>
                  </p:nvSpPr>
                  <p:spPr bwMode="auto">
                    <a:xfrm>
                      <a:off x="945" y="3579"/>
                      <a:ext cx="33" cy="9"/>
                    </a:xfrm>
                    <a:custGeom>
                      <a:avLst/>
                      <a:gdLst>
                        <a:gd name="T0" fmla="*/ 0 w 65"/>
                        <a:gd name="T1" fmla="*/ 28 h 28"/>
                        <a:gd name="T2" fmla="*/ 13 w 65"/>
                        <a:gd name="T3" fmla="*/ 0 h 28"/>
                        <a:gd name="T4" fmla="*/ 54 w 65"/>
                        <a:gd name="T5" fmla="*/ 0 h 28"/>
                        <a:gd name="T6" fmla="*/ 65 w 65"/>
                        <a:gd name="T7" fmla="*/ 28 h 28"/>
                        <a:gd name="T8" fmla="*/ 0 w 65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8">
                          <a:moveTo>
                            <a:pt x="0" y="28"/>
                          </a:moveTo>
                          <a:lnTo>
                            <a:pt x="13" y="0"/>
                          </a:lnTo>
                          <a:lnTo>
                            <a:pt x="54" y="0"/>
                          </a:lnTo>
                          <a:lnTo>
                            <a:pt x="65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1" name="Group 379"/>
                  <p:cNvGrpSpPr>
                    <a:grpSpLocks/>
                  </p:cNvGrpSpPr>
                  <p:nvPr/>
                </p:nvGrpSpPr>
                <p:grpSpPr bwMode="auto">
                  <a:xfrm>
                    <a:off x="949" y="3579"/>
                    <a:ext cx="83" cy="63"/>
                    <a:chOff x="949" y="3579"/>
                    <a:chExt cx="83" cy="63"/>
                  </a:xfrm>
                </p:grpSpPr>
                <p:grpSp>
                  <p:nvGrpSpPr>
                    <p:cNvPr id="1371" name="Group 3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49" y="3579"/>
                      <a:ext cx="44" cy="23"/>
                      <a:chOff x="949" y="3579"/>
                      <a:chExt cx="44" cy="23"/>
                    </a:xfrm>
                  </p:grpSpPr>
                  <p:sp>
                    <p:nvSpPr>
                      <p:cNvPr id="1384" name="Freeform 3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9" y="3579"/>
                        <a:ext cx="19" cy="23"/>
                      </a:xfrm>
                      <a:custGeom>
                        <a:avLst/>
                        <a:gdLst>
                          <a:gd name="T0" fmla="*/ 21 w 38"/>
                          <a:gd name="T1" fmla="*/ 68 h 68"/>
                          <a:gd name="T2" fmla="*/ 0 w 38"/>
                          <a:gd name="T3" fmla="*/ 32 h 68"/>
                          <a:gd name="T4" fmla="*/ 11 w 38"/>
                          <a:gd name="T5" fmla="*/ 0 h 68"/>
                          <a:gd name="T6" fmla="*/ 38 w 38"/>
                          <a:gd name="T7" fmla="*/ 32 h 68"/>
                          <a:gd name="T8" fmla="*/ 21 w 38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8" h="68">
                            <a:moveTo>
                              <a:pt x="21" y="68"/>
                            </a:moveTo>
                            <a:lnTo>
                              <a:pt x="0" y="32"/>
                            </a:lnTo>
                            <a:lnTo>
                              <a:pt x="11" y="0"/>
                            </a:lnTo>
                            <a:lnTo>
                              <a:pt x="38" y="32"/>
                            </a:lnTo>
                            <a:lnTo>
                              <a:pt x="21" y="68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85" name="Freeform 3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" y="3579"/>
                        <a:ext cx="32" cy="11"/>
                      </a:xfrm>
                      <a:custGeom>
                        <a:avLst/>
                        <a:gdLst>
                          <a:gd name="T0" fmla="*/ 0 w 66"/>
                          <a:gd name="T1" fmla="*/ 0 h 32"/>
                          <a:gd name="T2" fmla="*/ 42 w 66"/>
                          <a:gd name="T3" fmla="*/ 0 h 32"/>
                          <a:gd name="T4" fmla="*/ 66 w 66"/>
                          <a:gd name="T5" fmla="*/ 32 h 32"/>
                          <a:gd name="T6" fmla="*/ 25 w 66"/>
                          <a:gd name="T7" fmla="*/ 32 h 32"/>
                          <a:gd name="T8" fmla="*/ 0 w 66"/>
                          <a:gd name="T9" fmla="*/ 0 h 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6" h="32">
                            <a:moveTo>
                              <a:pt x="0" y="0"/>
                            </a:moveTo>
                            <a:lnTo>
                              <a:pt x="42" y="0"/>
                            </a:lnTo>
                            <a:lnTo>
                              <a:pt x="66" y="32"/>
                            </a:lnTo>
                            <a:lnTo>
                              <a:pt x="25" y="3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86" name="Freeform 3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0" y="3591"/>
                        <a:ext cx="33" cy="10"/>
                      </a:xfrm>
                      <a:custGeom>
                        <a:avLst/>
                        <a:gdLst>
                          <a:gd name="T0" fmla="*/ 0 w 65"/>
                          <a:gd name="T1" fmla="*/ 31 h 31"/>
                          <a:gd name="T2" fmla="*/ 14 w 65"/>
                          <a:gd name="T3" fmla="*/ 0 h 31"/>
                          <a:gd name="T4" fmla="*/ 55 w 65"/>
                          <a:gd name="T5" fmla="*/ 0 h 31"/>
                          <a:gd name="T6" fmla="*/ 65 w 65"/>
                          <a:gd name="T7" fmla="*/ 31 h 31"/>
                          <a:gd name="T8" fmla="*/ 0 w 65"/>
                          <a:gd name="T9" fmla="*/ 31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31">
                            <a:moveTo>
                              <a:pt x="0" y="31"/>
                            </a:moveTo>
                            <a:lnTo>
                              <a:pt x="14" y="0"/>
                            </a:lnTo>
                            <a:lnTo>
                              <a:pt x="55" y="0"/>
                            </a:lnTo>
                            <a:lnTo>
                              <a:pt x="65" y="31"/>
                            </a:lnTo>
                            <a:lnTo>
                              <a:pt x="0" y="31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72" name="Group 3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61" y="3592"/>
                      <a:ext cx="45" cy="23"/>
                      <a:chOff x="961" y="3592"/>
                      <a:chExt cx="45" cy="23"/>
                    </a:xfrm>
                  </p:grpSpPr>
                  <p:sp>
                    <p:nvSpPr>
                      <p:cNvPr id="1381" name="Freeform 3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1" y="3592"/>
                        <a:ext cx="20" cy="23"/>
                      </a:xfrm>
                      <a:custGeom>
                        <a:avLst/>
                        <a:gdLst>
                          <a:gd name="T0" fmla="*/ 23 w 40"/>
                          <a:gd name="T1" fmla="*/ 69 h 69"/>
                          <a:gd name="T2" fmla="*/ 0 w 40"/>
                          <a:gd name="T3" fmla="*/ 33 h 69"/>
                          <a:gd name="T4" fmla="*/ 12 w 40"/>
                          <a:gd name="T5" fmla="*/ 0 h 69"/>
                          <a:gd name="T6" fmla="*/ 40 w 40"/>
                          <a:gd name="T7" fmla="*/ 33 h 69"/>
                          <a:gd name="T8" fmla="*/ 23 w 40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0" h="69">
                            <a:moveTo>
                              <a:pt x="23" y="69"/>
                            </a:moveTo>
                            <a:lnTo>
                              <a:pt x="0" y="33"/>
                            </a:lnTo>
                            <a:lnTo>
                              <a:pt x="12" y="0"/>
                            </a:lnTo>
                            <a:lnTo>
                              <a:pt x="40" y="33"/>
                            </a:lnTo>
                            <a:lnTo>
                              <a:pt x="23" y="69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82" name="Freeform 3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8" y="3593"/>
                        <a:ext cx="33" cy="11"/>
                      </a:xfrm>
                      <a:custGeom>
                        <a:avLst/>
                        <a:gdLst>
                          <a:gd name="T0" fmla="*/ 0 w 66"/>
                          <a:gd name="T1" fmla="*/ 0 h 35"/>
                          <a:gd name="T2" fmla="*/ 41 w 66"/>
                          <a:gd name="T3" fmla="*/ 0 h 35"/>
                          <a:gd name="T4" fmla="*/ 66 w 66"/>
                          <a:gd name="T5" fmla="*/ 35 h 35"/>
                          <a:gd name="T6" fmla="*/ 24 w 66"/>
                          <a:gd name="T7" fmla="*/ 35 h 35"/>
                          <a:gd name="T8" fmla="*/ 0 w 66"/>
                          <a:gd name="T9" fmla="*/ 0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6" h="35">
                            <a:moveTo>
                              <a:pt x="0" y="0"/>
                            </a:moveTo>
                            <a:lnTo>
                              <a:pt x="41" y="0"/>
                            </a:lnTo>
                            <a:lnTo>
                              <a:pt x="66" y="35"/>
                            </a:lnTo>
                            <a:lnTo>
                              <a:pt x="24" y="3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83" name="Freeform 3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3" y="3605"/>
                        <a:ext cx="33" cy="10"/>
                      </a:xfrm>
                      <a:custGeom>
                        <a:avLst/>
                        <a:gdLst>
                          <a:gd name="T0" fmla="*/ 0 w 66"/>
                          <a:gd name="T1" fmla="*/ 30 h 30"/>
                          <a:gd name="T2" fmla="*/ 13 w 66"/>
                          <a:gd name="T3" fmla="*/ 0 h 30"/>
                          <a:gd name="T4" fmla="*/ 55 w 66"/>
                          <a:gd name="T5" fmla="*/ 0 h 30"/>
                          <a:gd name="T6" fmla="*/ 66 w 66"/>
                          <a:gd name="T7" fmla="*/ 30 h 30"/>
                          <a:gd name="T8" fmla="*/ 0 w 66"/>
                          <a:gd name="T9" fmla="*/ 3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6" h="30">
                            <a:moveTo>
                              <a:pt x="0" y="30"/>
                            </a:moveTo>
                            <a:lnTo>
                              <a:pt x="13" y="0"/>
                            </a:lnTo>
                            <a:lnTo>
                              <a:pt x="55" y="0"/>
                            </a:lnTo>
                            <a:lnTo>
                              <a:pt x="66" y="30"/>
                            </a:lnTo>
                            <a:lnTo>
                              <a:pt x="0" y="3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73" name="Group 3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74" y="3606"/>
                      <a:ext cx="44" cy="23"/>
                      <a:chOff x="974" y="3606"/>
                      <a:chExt cx="44" cy="23"/>
                    </a:xfrm>
                  </p:grpSpPr>
                  <p:sp>
                    <p:nvSpPr>
                      <p:cNvPr id="1378" name="Freeform 3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4" y="3606"/>
                        <a:ext cx="19" cy="23"/>
                      </a:xfrm>
                      <a:custGeom>
                        <a:avLst/>
                        <a:gdLst>
                          <a:gd name="T0" fmla="*/ 24 w 40"/>
                          <a:gd name="T1" fmla="*/ 68 h 68"/>
                          <a:gd name="T2" fmla="*/ 0 w 40"/>
                          <a:gd name="T3" fmla="*/ 35 h 68"/>
                          <a:gd name="T4" fmla="*/ 12 w 40"/>
                          <a:gd name="T5" fmla="*/ 0 h 68"/>
                          <a:gd name="T6" fmla="*/ 40 w 40"/>
                          <a:gd name="T7" fmla="*/ 35 h 68"/>
                          <a:gd name="T8" fmla="*/ 24 w 40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0" h="68">
                            <a:moveTo>
                              <a:pt x="24" y="68"/>
                            </a:moveTo>
                            <a:lnTo>
                              <a:pt x="0" y="35"/>
                            </a:lnTo>
                            <a:lnTo>
                              <a:pt x="12" y="0"/>
                            </a:lnTo>
                            <a:lnTo>
                              <a:pt x="40" y="35"/>
                            </a:lnTo>
                            <a:lnTo>
                              <a:pt x="24" y="68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79" name="Freeform 3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0" y="3606"/>
                        <a:ext cx="32" cy="12"/>
                      </a:xfrm>
                      <a:custGeom>
                        <a:avLst/>
                        <a:gdLst>
                          <a:gd name="T0" fmla="*/ 0 w 65"/>
                          <a:gd name="T1" fmla="*/ 0 h 35"/>
                          <a:gd name="T2" fmla="*/ 42 w 65"/>
                          <a:gd name="T3" fmla="*/ 0 h 35"/>
                          <a:gd name="T4" fmla="*/ 65 w 65"/>
                          <a:gd name="T5" fmla="*/ 35 h 35"/>
                          <a:gd name="T6" fmla="*/ 25 w 65"/>
                          <a:gd name="T7" fmla="*/ 35 h 35"/>
                          <a:gd name="T8" fmla="*/ 0 w 65"/>
                          <a:gd name="T9" fmla="*/ 0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35">
                            <a:moveTo>
                              <a:pt x="0" y="0"/>
                            </a:moveTo>
                            <a:lnTo>
                              <a:pt x="42" y="0"/>
                            </a:lnTo>
                            <a:lnTo>
                              <a:pt x="65" y="35"/>
                            </a:lnTo>
                            <a:lnTo>
                              <a:pt x="25" y="3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80" name="Freeform 3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6" y="3619"/>
                        <a:ext cx="32" cy="9"/>
                      </a:xfrm>
                      <a:custGeom>
                        <a:avLst/>
                        <a:gdLst>
                          <a:gd name="T0" fmla="*/ 0 w 65"/>
                          <a:gd name="T1" fmla="*/ 29 h 29"/>
                          <a:gd name="T2" fmla="*/ 12 w 65"/>
                          <a:gd name="T3" fmla="*/ 0 h 29"/>
                          <a:gd name="T4" fmla="*/ 53 w 65"/>
                          <a:gd name="T5" fmla="*/ 0 h 29"/>
                          <a:gd name="T6" fmla="*/ 65 w 65"/>
                          <a:gd name="T7" fmla="*/ 29 h 29"/>
                          <a:gd name="T8" fmla="*/ 0 w 65"/>
                          <a:gd name="T9" fmla="*/ 29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29">
                            <a:moveTo>
                              <a:pt x="0" y="29"/>
                            </a:moveTo>
                            <a:lnTo>
                              <a:pt x="12" y="0"/>
                            </a:lnTo>
                            <a:lnTo>
                              <a:pt x="53" y="0"/>
                            </a:lnTo>
                            <a:lnTo>
                              <a:pt x="65" y="29"/>
                            </a:lnTo>
                            <a:lnTo>
                              <a:pt x="0" y="29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74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87" y="3619"/>
                      <a:ext cx="45" cy="23"/>
                      <a:chOff x="987" y="3619"/>
                      <a:chExt cx="45" cy="23"/>
                    </a:xfrm>
                  </p:grpSpPr>
                  <p:sp>
                    <p:nvSpPr>
                      <p:cNvPr id="1375" name="Freeform 3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7" y="3619"/>
                        <a:ext cx="20" cy="23"/>
                      </a:xfrm>
                      <a:custGeom>
                        <a:avLst/>
                        <a:gdLst>
                          <a:gd name="T0" fmla="*/ 22 w 39"/>
                          <a:gd name="T1" fmla="*/ 68 h 68"/>
                          <a:gd name="T2" fmla="*/ 0 w 39"/>
                          <a:gd name="T3" fmla="*/ 33 h 68"/>
                          <a:gd name="T4" fmla="*/ 12 w 39"/>
                          <a:gd name="T5" fmla="*/ 0 h 68"/>
                          <a:gd name="T6" fmla="*/ 39 w 39"/>
                          <a:gd name="T7" fmla="*/ 33 h 68"/>
                          <a:gd name="T8" fmla="*/ 22 w 39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9" h="68">
                            <a:moveTo>
                              <a:pt x="22" y="68"/>
                            </a:moveTo>
                            <a:lnTo>
                              <a:pt x="0" y="33"/>
                            </a:lnTo>
                            <a:lnTo>
                              <a:pt x="12" y="0"/>
                            </a:lnTo>
                            <a:lnTo>
                              <a:pt x="39" y="33"/>
                            </a:lnTo>
                            <a:lnTo>
                              <a:pt x="22" y="68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76" name="Freeform 3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4" y="3620"/>
                        <a:ext cx="32" cy="11"/>
                      </a:xfrm>
                      <a:custGeom>
                        <a:avLst/>
                        <a:gdLst>
                          <a:gd name="T0" fmla="*/ 0 w 64"/>
                          <a:gd name="T1" fmla="*/ 0 h 33"/>
                          <a:gd name="T2" fmla="*/ 41 w 64"/>
                          <a:gd name="T3" fmla="*/ 0 h 33"/>
                          <a:gd name="T4" fmla="*/ 64 w 64"/>
                          <a:gd name="T5" fmla="*/ 33 h 33"/>
                          <a:gd name="T6" fmla="*/ 25 w 64"/>
                          <a:gd name="T7" fmla="*/ 33 h 33"/>
                          <a:gd name="T8" fmla="*/ 0 w 64"/>
                          <a:gd name="T9" fmla="*/ 0 h 3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4" h="33">
                            <a:moveTo>
                              <a:pt x="0" y="0"/>
                            </a:moveTo>
                            <a:lnTo>
                              <a:pt x="41" y="0"/>
                            </a:lnTo>
                            <a:lnTo>
                              <a:pt x="64" y="33"/>
                            </a:lnTo>
                            <a:lnTo>
                              <a:pt x="25" y="3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77" name="Freeform 3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9" y="3632"/>
                        <a:ext cx="33" cy="9"/>
                      </a:xfrm>
                      <a:custGeom>
                        <a:avLst/>
                        <a:gdLst>
                          <a:gd name="T0" fmla="*/ 0 w 65"/>
                          <a:gd name="T1" fmla="*/ 29 h 29"/>
                          <a:gd name="T2" fmla="*/ 14 w 65"/>
                          <a:gd name="T3" fmla="*/ 0 h 29"/>
                          <a:gd name="T4" fmla="*/ 53 w 65"/>
                          <a:gd name="T5" fmla="*/ 0 h 29"/>
                          <a:gd name="T6" fmla="*/ 65 w 65"/>
                          <a:gd name="T7" fmla="*/ 29 h 29"/>
                          <a:gd name="T8" fmla="*/ 0 w 65"/>
                          <a:gd name="T9" fmla="*/ 29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29">
                            <a:moveTo>
                              <a:pt x="0" y="29"/>
                            </a:moveTo>
                            <a:lnTo>
                              <a:pt x="14" y="0"/>
                            </a:lnTo>
                            <a:lnTo>
                              <a:pt x="53" y="0"/>
                            </a:lnTo>
                            <a:lnTo>
                              <a:pt x="65" y="29"/>
                            </a:lnTo>
                            <a:lnTo>
                              <a:pt x="0" y="29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72" name="Group 396"/>
                  <p:cNvGrpSpPr>
                    <a:grpSpLocks/>
                  </p:cNvGrpSpPr>
                  <p:nvPr/>
                </p:nvGrpSpPr>
                <p:grpSpPr bwMode="auto">
                  <a:xfrm>
                    <a:off x="1002" y="3632"/>
                    <a:ext cx="83" cy="63"/>
                    <a:chOff x="1002" y="3632"/>
                    <a:chExt cx="83" cy="63"/>
                  </a:xfrm>
                </p:grpSpPr>
                <p:grpSp>
                  <p:nvGrpSpPr>
                    <p:cNvPr id="1355" name="Group 3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02" y="3632"/>
                      <a:ext cx="44" cy="22"/>
                      <a:chOff x="1002" y="3632"/>
                      <a:chExt cx="44" cy="22"/>
                    </a:xfrm>
                  </p:grpSpPr>
                  <p:sp>
                    <p:nvSpPr>
                      <p:cNvPr id="1368" name="Freeform 3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2" y="3632"/>
                        <a:ext cx="19" cy="22"/>
                      </a:xfrm>
                      <a:custGeom>
                        <a:avLst/>
                        <a:gdLst>
                          <a:gd name="T0" fmla="*/ 21 w 38"/>
                          <a:gd name="T1" fmla="*/ 68 h 68"/>
                          <a:gd name="T2" fmla="*/ 0 w 38"/>
                          <a:gd name="T3" fmla="*/ 33 h 68"/>
                          <a:gd name="T4" fmla="*/ 10 w 38"/>
                          <a:gd name="T5" fmla="*/ 0 h 68"/>
                          <a:gd name="T6" fmla="*/ 38 w 38"/>
                          <a:gd name="T7" fmla="*/ 33 h 68"/>
                          <a:gd name="T8" fmla="*/ 21 w 38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8" h="68">
                            <a:moveTo>
                              <a:pt x="21" y="68"/>
                            </a:moveTo>
                            <a:lnTo>
                              <a:pt x="0" y="33"/>
                            </a:lnTo>
                            <a:lnTo>
                              <a:pt x="10" y="0"/>
                            </a:lnTo>
                            <a:lnTo>
                              <a:pt x="38" y="33"/>
                            </a:lnTo>
                            <a:lnTo>
                              <a:pt x="21" y="68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9" name="Freeform 39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8" y="3632"/>
                        <a:ext cx="33" cy="12"/>
                      </a:xfrm>
                      <a:custGeom>
                        <a:avLst/>
                        <a:gdLst>
                          <a:gd name="T0" fmla="*/ 0 w 65"/>
                          <a:gd name="T1" fmla="*/ 0 h 35"/>
                          <a:gd name="T2" fmla="*/ 40 w 65"/>
                          <a:gd name="T3" fmla="*/ 0 h 35"/>
                          <a:gd name="T4" fmla="*/ 65 w 65"/>
                          <a:gd name="T5" fmla="*/ 35 h 35"/>
                          <a:gd name="T6" fmla="*/ 25 w 65"/>
                          <a:gd name="T7" fmla="*/ 35 h 35"/>
                          <a:gd name="T8" fmla="*/ 0 w 65"/>
                          <a:gd name="T9" fmla="*/ 0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35">
                            <a:moveTo>
                              <a:pt x="0" y="0"/>
                            </a:moveTo>
                            <a:lnTo>
                              <a:pt x="40" y="0"/>
                            </a:lnTo>
                            <a:lnTo>
                              <a:pt x="65" y="35"/>
                            </a:lnTo>
                            <a:lnTo>
                              <a:pt x="25" y="3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70" name="Freeform 4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3" y="3644"/>
                        <a:ext cx="33" cy="10"/>
                      </a:xfrm>
                      <a:custGeom>
                        <a:avLst/>
                        <a:gdLst>
                          <a:gd name="T0" fmla="*/ 0 w 66"/>
                          <a:gd name="T1" fmla="*/ 28 h 28"/>
                          <a:gd name="T2" fmla="*/ 13 w 66"/>
                          <a:gd name="T3" fmla="*/ 0 h 28"/>
                          <a:gd name="T4" fmla="*/ 55 w 66"/>
                          <a:gd name="T5" fmla="*/ 0 h 28"/>
                          <a:gd name="T6" fmla="*/ 66 w 66"/>
                          <a:gd name="T7" fmla="*/ 28 h 28"/>
                          <a:gd name="T8" fmla="*/ 0 w 66"/>
                          <a:gd name="T9" fmla="*/ 28 h 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6" h="28">
                            <a:moveTo>
                              <a:pt x="0" y="28"/>
                            </a:moveTo>
                            <a:lnTo>
                              <a:pt x="13" y="0"/>
                            </a:lnTo>
                            <a:lnTo>
                              <a:pt x="55" y="0"/>
                            </a:lnTo>
                            <a:lnTo>
                              <a:pt x="66" y="28"/>
                            </a:lnTo>
                            <a:lnTo>
                              <a:pt x="0" y="28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56" name="Group 4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14" y="3645"/>
                      <a:ext cx="44" cy="23"/>
                      <a:chOff x="1014" y="3645"/>
                      <a:chExt cx="44" cy="23"/>
                    </a:xfrm>
                  </p:grpSpPr>
                  <p:sp>
                    <p:nvSpPr>
                      <p:cNvPr id="1365" name="Freeform 4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4" y="3645"/>
                        <a:ext cx="19" cy="23"/>
                      </a:xfrm>
                      <a:custGeom>
                        <a:avLst/>
                        <a:gdLst>
                          <a:gd name="T0" fmla="*/ 24 w 40"/>
                          <a:gd name="T1" fmla="*/ 68 h 68"/>
                          <a:gd name="T2" fmla="*/ 0 w 40"/>
                          <a:gd name="T3" fmla="*/ 33 h 68"/>
                          <a:gd name="T4" fmla="*/ 14 w 40"/>
                          <a:gd name="T5" fmla="*/ 0 h 68"/>
                          <a:gd name="T6" fmla="*/ 40 w 40"/>
                          <a:gd name="T7" fmla="*/ 33 h 68"/>
                          <a:gd name="T8" fmla="*/ 24 w 40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0" h="68">
                            <a:moveTo>
                              <a:pt x="24" y="68"/>
                            </a:moveTo>
                            <a:lnTo>
                              <a:pt x="0" y="33"/>
                            </a:lnTo>
                            <a:lnTo>
                              <a:pt x="14" y="0"/>
                            </a:lnTo>
                            <a:lnTo>
                              <a:pt x="40" y="33"/>
                            </a:lnTo>
                            <a:lnTo>
                              <a:pt x="24" y="68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6" name="Freeform 40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21" y="3646"/>
                        <a:ext cx="32" cy="11"/>
                      </a:xfrm>
                      <a:custGeom>
                        <a:avLst/>
                        <a:gdLst>
                          <a:gd name="T0" fmla="*/ 0 w 63"/>
                          <a:gd name="T1" fmla="*/ 0 h 33"/>
                          <a:gd name="T2" fmla="*/ 41 w 63"/>
                          <a:gd name="T3" fmla="*/ 0 h 33"/>
                          <a:gd name="T4" fmla="*/ 63 w 63"/>
                          <a:gd name="T5" fmla="*/ 33 h 33"/>
                          <a:gd name="T6" fmla="*/ 24 w 63"/>
                          <a:gd name="T7" fmla="*/ 33 h 33"/>
                          <a:gd name="T8" fmla="*/ 0 w 63"/>
                          <a:gd name="T9" fmla="*/ 0 h 3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3" h="33">
                            <a:moveTo>
                              <a:pt x="0" y="0"/>
                            </a:moveTo>
                            <a:lnTo>
                              <a:pt x="41" y="0"/>
                            </a:lnTo>
                            <a:lnTo>
                              <a:pt x="63" y="33"/>
                            </a:lnTo>
                            <a:lnTo>
                              <a:pt x="24" y="3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7" name="Freeform 4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26" y="3658"/>
                        <a:ext cx="32" cy="10"/>
                      </a:xfrm>
                      <a:custGeom>
                        <a:avLst/>
                        <a:gdLst>
                          <a:gd name="T0" fmla="*/ 0 w 65"/>
                          <a:gd name="T1" fmla="*/ 30 h 30"/>
                          <a:gd name="T2" fmla="*/ 12 w 65"/>
                          <a:gd name="T3" fmla="*/ 0 h 30"/>
                          <a:gd name="T4" fmla="*/ 53 w 65"/>
                          <a:gd name="T5" fmla="*/ 0 h 30"/>
                          <a:gd name="T6" fmla="*/ 65 w 65"/>
                          <a:gd name="T7" fmla="*/ 30 h 30"/>
                          <a:gd name="T8" fmla="*/ 0 w 65"/>
                          <a:gd name="T9" fmla="*/ 3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30">
                            <a:moveTo>
                              <a:pt x="0" y="30"/>
                            </a:moveTo>
                            <a:lnTo>
                              <a:pt x="12" y="0"/>
                            </a:lnTo>
                            <a:lnTo>
                              <a:pt x="53" y="0"/>
                            </a:lnTo>
                            <a:lnTo>
                              <a:pt x="65" y="30"/>
                            </a:lnTo>
                            <a:lnTo>
                              <a:pt x="0" y="3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57" name="Group 4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27" y="3659"/>
                      <a:ext cx="45" cy="23"/>
                      <a:chOff x="1027" y="3659"/>
                      <a:chExt cx="45" cy="23"/>
                    </a:xfrm>
                  </p:grpSpPr>
                  <p:sp>
                    <p:nvSpPr>
                      <p:cNvPr id="1362" name="Freeform 4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27" y="3659"/>
                        <a:ext cx="20" cy="23"/>
                      </a:xfrm>
                      <a:custGeom>
                        <a:avLst/>
                        <a:gdLst>
                          <a:gd name="T0" fmla="*/ 22 w 39"/>
                          <a:gd name="T1" fmla="*/ 70 h 70"/>
                          <a:gd name="T2" fmla="*/ 0 w 39"/>
                          <a:gd name="T3" fmla="*/ 34 h 70"/>
                          <a:gd name="T4" fmla="*/ 12 w 39"/>
                          <a:gd name="T5" fmla="*/ 0 h 70"/>
                          <a:gd name="T6" fmla="*/ 39 w 39"/>
                          <a:gd name="T7" fmla="*/ 34 h 70"/>
                          <a:gd name="T8" fmla="*/ 22 w 39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9" h="70">
                            <a:moveTo>
                              <a:pt x="22" y="70"/>
                            </a:moveTo>
                            <a:lnTo>
                              <a:pt x="0" y="34"/>
                            </a:lnTo>
                            <a:lnTo>
                              <a:pt x="12" y="0"/>
                            </a:lnTo>
                            <a:lnTo>
                              <a:pt x="39" y="34"/>
                            </a:lnTo>
                            <a:lnTo>
                              <a:pt x="22" y="70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3" name="Freeform 4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3" y="3659"/>
                        <a:ext cx="33" cy="11"/>
                      </a:xfrm>
                      <a:custGeom>
                        <a:avLst/>
                        <a:gdLst>
                          <a:gd name="T0" fmla="*/ 0 w 64"/>
                          <a:gd name="T1" fmla="*/ 0 h 34"/>
                          <a:gd name="T2" fmla="*/ 39 w 64"/>
                          <a:gd name="T3" fmla="*/ 0 h 34"/>
                          <a:gd name="T4" fmla="*/ 64 w 64"/>
                          <a:gd name="T5" fmla="*/ 34 h 34"/>
                          <a:gd name="T6" fmla="*/ 25 w 64"/>
                          <a:gd name="T7" fmla="*/ 34 h 34"/>
                          <a:gd name="T8" fmla="*/ 0 w 64"/>
                          <a:gd name="T9" fmla="*/ 0 h 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4" h="34">
                            <a:moveTo>
                              <a:pt x="0" y="0"/>
                            </a:moveTo>
                            <a:lnTo>
                              <a:pt x="39" y="0"/>
                            </a:lnTo>
                            <a:lnTo>
                              <a:pt x="64" y="34"/>
                            </a:lnTo>
                            <a:lnTo>
                              <a:pt x="25" y="3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4" name="Freeform 4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9" y="3671"/>
                        <a:ext cx="33" cy="10"/>
                      </a:xfrm>
                      <a:custGeom>
                        <a:avLst/>
                        <a:gdLst>
                          <a:gd name="T0" fmla="*/ 0 w 66"/>
                          <a:gd name="T1" fmla="*/ 30 h 30"/>
                          <a:gd name="T2" fmla="*/ 12 w 66"/>
                          <a:gd name="T3" fmla="*/ 0 h 30"/>
                          <a:gd name="T4" fmla="*/ 54 w 66"/>
                          <a:gd name="T5" fmla="*/ 0 h 30"/>
                          <a:gd name="T6" fmla="*/ 66 w 66"/>
                          <a:gd name="T7" fmla="*/ 30 h 30"/>
                          <a:gd name="T8" fmla="*/ 0 w 66"/>
                          <a:gd name="T9" fmla="*/ 3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6" h="30">
                            <a:moveTo>
                              <a:pt x="0" y="30"/>
                            </a:moveTo>
                            <a:lnTo>
                              <a:pt x="12" y="0"/>
                            </a:lnTo>
                            <a:lnTo>
                              <a:pt x="54" y="0"/>
                            </a:lnTo>
                            <a:lnTo>
                              <a:pt x="66" y="30"/>
                            </a:lnTo>
                            <a:lnTo>
                              <a:pt x="0" y="3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58" name="Group 4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40" y="3672"/>
                      <a:ext cx="45" cy="23"/>
                      <a:chOff x="1040" y="3672"/>
                      <a:chExt cx="45" cy="23"/>
                    </a:xfrm>
                  </p:grpSpPr>
                  <p:sp>
                    <p:nvSpPr>
                      <p:cNvPr id="1359" name="Freeform 4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40" y="3672"/>
                        <a:ext cx="20" cy="23"/>
                      </a:xfrm>
                      <a:custGeom>
                        <a:avLst/>
                        <a:gdLst>
                          <a:gd name="T0" fmla="*/ 24 w 41"/>
                          <a:gd name="T1" fmla="*/ 70 h 70"/>
                          <a:gd name="T2" fmla="*/ 0 w 41"/>
                          <a:gd name="T3" fmla="*/ 35 h 70"/>
                          <a:gd name="T4" fmla="*/ 13 w 41"/>
                          <a:gd name="T5" fmla="*/ 0 h 70"/>
                          <a:gd name="T6" fmla="*/ 41 w 41"/>
                          <a:gd name="T7" fmla="*/ 35 h 70"/>
                          <a:gd name="T8" fmla="*/ 24 w 41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1" h="70">
                            <a:moveTo>
                              <a:pt x="24" y="70"/>
                            </a:moveTo>
                            <a:lnTo>
                              <a:pt x="0" y="35"/>
                            </a:lnTo>
                            <a:lnTo>
                              <a:pt x="13" y="0"/>
                            </a:lnTo>
                            <a:lnTo>
                              <a:pt x="41" y="35"/>
                            </a:lnTo>
                            <a:lnTo>
                              <a:pt x="24" y="70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0" name="Freeform 4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47" y="3672"/>
                        <a:ext cx="32" cy="12"/>
                      </a:xfrm>
                      <a:custGeom>
                        <a:avLst/>
                        <a:gdLst>
                          <a:gd name="T0" fmla="*/ 0 w 65"/>
                          <a:gd name="T1" fmla="*/ 0 h 34"/>
                          <a:gd name="T2" fmla="*/ 41 w 65"/>
                          <a:gd name="T3" fmla="*/ 0 h 34"/>
                          <a:gd name="T4" fmla="*/ 65 w 65"/>
                          <a:gd name="T5" fmla="*/ 34 h 34"/>
                          <a:gd name="T6" fmla="*/ 24 w 65"/>
                          <a:gd name="T7" fmla="*/ 34 h 34"/>
                          <a:gd name="T8" fmla="*/ 0 w 65"/>
                          <a:gd name="T9" fmla="*/ 0 h 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34">
                            <a:moveTo>
                              <a:pt x="0" y="0"/>
                            </a:moveTo>
                            <a:lnTo>
                              <a:pt x="41" y="0"/>
                            </a:lnTo>
                            <a:lnTo>
                              <a:pt x="65" y="34"/>
                            </a:lnTo>
                            <a:lnTo>
                              <a:pt x="24" y="3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1" name="Freeform 4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53" y="3685"/>
                        <a:ext cx="32" cy="9"/>
                      </a:xfrm>
                      <a:custGeom>
                        <a:avLst/>
                        <a:gdLst>
                          <a:gd name="T0" fmla="*/ 0 w 66"/>
                          <a:gd name="T1" fmla="*/ 28 h 28"/>
                          <a:gd name="T2" fmla="*/ 12 w 66"/>
                          <a:gd name="T3" fmla="*/ 0 h 28"/>
                          <a:gd name="T4" fmla="*/ 54 w 66"/>
                          <a:gd name="T5" fmla="*/ 0 h 28"/>
                          <a:gd name="T6" fmla="*/ 66 w 66"/>
                          <a:gd name="T7" fmla="*/ 28 h 28"/>
                          <a:gd name="T8" fmla="*/ 0 w 66"/>
                          <a:gd name="T9" fmla="*/ 28 h 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6" h="28">
                            <a:moveTo>
                              <a:pt x="0" y="28"/>
                            </a:moveTo>
                            <a:lnTo>
                              <a:pt x="12" y="0"/>
                            </a:lnTo>
                            <a:lnTo>
                              <a:pt x="54" y="0"/>
                            </a:lnTo>
                            <a:lnTo>
                              <a:pt x="66" y="28"/>
                            </a:lnTo>
                            <a:lnTo>
                              <a:pt x="0" y="28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73" name="Group 413"/>
                  <p:cNvGrpSpPr>
                    <a:grpSpLocks/>
                  </p:cNvGrpSpPr>
                  <p:nvPr/>
                </p:nvGrpSpPr>
                <p:grpSpPr bwMode="auto">
                  <a:xfrm>
                    <a:off x="1054" y="3685"/>
                    <a:ext cx="45" cy="23"/>
                    <a:chOff x="1054" y="3685"/>
                    <a:chExt cx="45" cy="23"/>
                  </a:xfrm>
                </p:grpSpPr>
                <p:sp>
                  <p:nvSpPr>
                    <p:cNvPr id="1352" name="Freeform 414"/>
                    <p:cNvSpPr>
                      <a:spLocks/>
                    </p:cNvSpPr>
                    <p:nvPr/>
                  </p:nvSpPr>
                  <p:spPr bwMode="auto">
                    <a:xfrm>
                      <a:off x="1054" y="3685"/>
                      <a:ext cx="20" cy="23"/>
                    </a:xfrm>
                    <a:custGeom>
                      <a:avLst/>
                      <a:gdLst>
                        <a:gd name="T0" fmla="*/ 23 w 39"/>
                        <a:gd name="T1" fmla="*/ 70 h 70"/>
                        <a:gd name="T2" fmla="*/ 0 w 39"/>
                        <a:gd name="T3" fmla="*/ 34 h 70"/>
                        <a:gd name="T4" fmla="*/ 13 w 39"/>
                        <a:gd name="T5" fmla="*/ 0 h 70"/>
                        <a:gd name="T6" fmla="*/ 39 w 39"/>
                        <a:gd name="T7" fmla="*/ 34 h 70"/>
                        <a:gd name="T8" fmla="*/ 23 w 39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70">
                          <a:moveTo>
                            <a:pt x="23" y="70"/>
                          </a:moveTo>
                          <a:lnTo>
                            <a:pt x="0" y="34"/>
                          </a:lnTo>
                          <a:lnTo>
                            <a:pt x="13" y="0"/>
                          </a:lnTo>
                          <a:lnTo>
                            <a:pt x="39" y="34"/>
                          </a:lnTo>
                          <a:lnTo>
                            <a:pt x="23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53" name="Freeform 415"/>
                    <p:cNvSpPr>
                      <a:spLocks/>
                    </p:cNvSpPr>
                    <p:nvPr/>
                  </p:nvSpPr>
                  <p:spPr bwMode="auto">
                    <a:xfrm>
                      <a:off x="1061" y="3685"/>
                      <a:ext cx="32" cy="12"/>
                    </a:xfrm>
                    <a:custGeom>
                      <a:avLst/>
                      <a:gdLst>
                        <a:gd name="T0" fmla="*/ 0 w 63"/>
                        <a:gd name="T1" fmla="*/ 0 h 35"/>
                        <a:gd name="T2" fmla="*/ 41 w 63"/>
                        <a:gd name="T3" fmla="*/ 0 h 35"/>
                        <a:gd name="T4" fmla="*/ 63 w 63"/>
                        <a:gd name="T5" fmla="*/ 35 h 35"/>
                        <a:gd name="T6" fmla="*/ 24 w 63"/>
                        <a:gd name="T7" fmla="*/ 35 h 35"/>
                        <a:gd name="T8" fmla="*/ 0 w 63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3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54" name="Freeform 416"/>
                    <p:cNvSpPr>
                      <a:spLocks/>
                    </p:cNvSpPr>
                    <p:nvPr/>
                  </p:nvSpPr>
                  <p:spPr bwMode="auto">
                    <a:xfrm>
                      <a:off x="1066" y="3697"/>
                      <a:ext cx="33" cy="10"/>
                    </a:xfrm>
                    <a:custGeom>
                      <a:avLst/>
                      <a:gdLst>
                        <a:gd name="T0" fmla="*/ 0 w 64"/>
                        <a:gd name="T1" fmla="*/ 30 h 30"/>
                        <a:gd name="T2" fmla="*/ 13 w 64"/>
                        <a:gd name="T3" fmla="*/ 0 h 30"/>
                        <a:gd name="T4" fmla="*/ 52 w 64"/>
                        <a:gd name="T5" fmla="*/ 0 h 30"/>
                        <a:gd name="T6" fmla="*/ 64 w 64"/>
                        <a:gd name="T7" fmla="*/ 30 h 30"/>
                        <a:gd name="T8" fmla="*/ 0 w 64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0">
                          <a:moveTo>
                            <a:pt x="0" y="30"/>
                          </a:moveTo>
                          <a:lnTo>
                            <a:pt x="13" y="0"/>
                          </a:lnTo>
                          <a:lnTo>
                            <a:pt x="52" y="0"/>
                          </a:lnTo>
                          <a:lnTo>
                            <a:pt x="64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4" name="Group 417"/>
                  <p:cNvGrpSpPr>
                    <a:grpSpLocks/>
                  </p:cNvGrpSpPr>
                  <p:nvPr/>
                </p:nvGrpSpPr>
                <p:grpSpPr bwMode="auto">
                  <a:xfrm>
                    <a:off x="1067" y="3698"/>
                    <a:ext cx="45" cy="23"/>
                    <a:chOff x="1067" y="3698"/>
                    <a:chExt cx="45" cy="23"/>
                  </a:xfrm>
                </p:grpSpPr>
                <p:sp>
                  <p:nvSpPr>
                    <p:cNvPr id="1349" name="Freeform 418"/>
                    <p:cNvSpPr>
                      <a:spLocks/>
                    </p:cNvSpPr>
                    <p:nvPr/>
                  </p:nvSpPr>
                  <p:spPr bwMode="auto">
                    <a:xfrm>
                      <a:off x="1067" y="3698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69 h 69"/>
                        <a:gd name="T2" fmla="*/ 0 w 39"/>
                        <a:gd name="T3" fmla="*/ 34 h 69"/>
                        <a:gd name="T4" fmla="*/ 12 w 39"/>
                        <a:gd name="T5" fmla="*/ 0 h 69"/>
                        <a:gd name="T6" fmla="*/ 39 w 39"/>
                        <a:gd name="T7" fmla="*/ 34 h 69"/>
                        <a:gd name="T8" fmla="*/ 22 w 39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9">
                          <a:moveTo>
                            <a:pt x="22" y="69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39" y="34"/>
                          </a:lnTo>
                          <a:lnTo>
                            <a:pt x="22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50" name="Freeform 419"/>
                    <p:cNvSpPr>
                      <a:spLocks/>
                    </p:cNvSpPr>
                    <p:nvPr/>
                  </p:nvSpPr>
                  <p:spPr bwMode="auto">
                    <a:xfrm>
                      <a:off x="1074" y="3699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39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51" name="Freeform 420"/>
                    <p:cNvSpPr>
                      <a:spLocks/>
                    </p:cNvSpPr>
                    <p:nvPr/>
                  </p:nvSpPr>
                  <p:spPr bwMode="auto">
                    <a:xfrm>
                      <a:off x="1079" y="3711"/>
                      <a:ext cx="33" cy="10"/>
                    </a:xfrm>
                    <a:custGeom>
                      <a:avLst/>
                      <a:gdLst>
                        <a:gd name="T0" fmla="*/ 0 w 65"/>
                        <a:gd name="T1" fmla="*/ 30 h 30"/>
                        <a:gd name="T2" fmla="*/ 11 w 65"/>
                        <a:gd name="T3" fmla="*/ 0 h 30"/>
                        <a:gd name="T4" fmla="*/ 53 w 65"/>
                        <a:gd name="T5" fmla="*/ 0 h 30"/>
                        <a:gd name="T6" fmla="*/ 65 w 65"/>
                        <a:gd name="T7" fmla="*/ 30 h 30"/>
                        <a:gd name="T8" fmla="*/ 0 w 65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0">
                          <a:moveTo>
                            <a:pt x="0" y="30"/>
                          </a:moveTo>
                          <a:lnTo>
                            <a:pt x="11" y="0"/>
                          </a:lnTo>
                          <a:lnTo>
                            <a:pt x="53" y="0"/>
                          </a:lnTo>
                          <a:lnTo>
                            <a:pt x="65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5" name="Group 421"/>
                  <p:cNvGrpSpPr>
                    <a:grpSpLocks/>
                  </p:cNvGrpSpPr>
                  <p:nvPr/>
                </p:nvGrpSpPr>
                <p:grpSpPr bwMode="auto">
                  <a:xfrm>
                    <a:off x="1079" y="3712"/>
                    <a:ext cx="44" cy="23"/>
                    <a:chOff x="1079" y="3712"/>
                    <a:chExt cx="44" cy="23"/>
                  </a:xfrm>
                </p:grpSpPr>
                <p:sp>
                  <p:nvSpPr>
                    <p:cNvPr id="1346" name="Freeform 422"/>
                    <p:cNvSpPr>
                      <a:spLocks/>
                    </p:cNvSpPr>
                    <p:nvPr/>
                  </p:nvSpPr>
                  <p:spPr bwMode="auto">
                    <a:xfrm>
                      <a:off x="1079" y="3712"/>
                      <a:ext cx="21" cy="23"/>
                    </a:xfrm>
                    <a:custGeom>
                      <a:avLst/>
                      <a:gdLst>
                        <a:gd name="T0" fmla="*/ 24 w 41"/>
                        <a:gd name="T1" fmla="*/ 68 h 68"/>
                        <a:gd name="T2" fmla="*/ 0 w 41"/>
                        <a:gd name="T3" fmla="*/ 32 h 68"/>
                        <a:gd name="T4" fmla="*/ 13 w 41"/>
                        <a:gd name="T5" fmla="*/ 0 h 68"/>
                        <a:gd name="T6" fmla="*/ 41 w 41"/>
                        <a:gd name="T7" fmla="*/ 32 h 68"/>
                        <a:gd name="T8" fmla="*/ 24 w 41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" h="68">
                          <a:moveTo>
                            <a:pt x="24" y="68"/>
                          </a:moveTo>
                          <a:lnTo>
                            <a:pt x="0" y="32"/>
                          </a:lnTo>
                          <a:lnTo>
                            <a:pt x="13" y="0"/>
                          </a:lnTo>
                          <a:lnTo>
                            <a:pt x="41" y="32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7" name="Freeform 423"/>
                    <p:cNvSpPr>
                      <a:spLocks/>
                    </p:cNvSpPr>
                    <p:nvPr/>
                  </p:nvSpPr>
                  <p:spPr bwMode="auto">
                    <a:xfrm>
                      <a:off x="1087" y="3713"/>
                      <a:ext cx="31" cy="10"/>
                    </a:xfrm>
                    <a:custGeom>
                      <a:avLst/>
                      <a:gdLst>
                        <a:gd name="T0" fmla="*/ 0 w 63"/>
                        <a:gd name="T1" fmla="*/ 0 h 32"/>
                        <a:gd name="T2" fmla="*/ 40 w 63"/>
                        <a:gd name="T3" fmla="*/ 0 h 32"/>
                        <a:gd name="T4" fmla="*/ 63 w 63"/>
                        <a:gd name="T5" fmla="*/ 32 h 32"/>
                        <a:gd name="T6" fmla="*/ 23 w 63"/>
                        <a:gd name="T7" fmla="*/ 32 h 32"/>
                        <a:gd name="T8" fmla="*/ 0 w 63"/>
                        <a:gd name="T9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2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3" y="32"/>
                          </a:lnTo>
                          <a:lnTo>
                            <a:pt x="23" y="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8" name="Freeform 424"/>
                    <p:cNvSpPr>
                      <a:spLocks/>
                    </p:cNvSpPr>
                    <p:nvPr/>
                  </p:nvSpPr>
                  <p:spPr bwMode="auto">
                    <a:xfrm>
                      <a:off x="1092" y="3724"/>
                      <a:ext cx="31" cy="11"/>
                    </a:xfrm>
                    <a:custGeom>
                      <a:avLst/>
                      <a:gdLst>
                        <a:gd name="T0" fmla="*/ 0 w 63"/>
                        <a:gd name="T1" fmla="*/ 31 h 31"/>
                        <a:gd name="T2" fmla="*/ 12 w 63"/>
                        <a:gd name="T3" fmla="*/ 0 h 31"/>
                        <a:gd name="T4" fmla="*/ 52 w 63"/>
                        <a:gd name="T5" fmla="*/ 0 h 31"/>
                        <a:gd name="T6" fmla="*/ 63 w 63"/>
                        <a:gd name="T7" fmla="*/ 31 h 31"/>
                        <a:gd name="T8" fmla="*/ 0 w 63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1">
                          <a:moveTo>
                            <a:pt x="0" y="31"/>
                          </a:moveTo>
                          <a:lnTo>
                            <a:pt x="12" y="0"/>
                          </a:lnTo>
                          <a:lnTo>
                            <a:pt x="52" y="0"/>
                          </a:lnTo>
                          <a:lnTo>
                            <a:pt x="63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6" name="Group 425"/>
                  <p:cNvGrpSpPr>
                    <a:grpSpLocks/>
                  </p:cNvGrpSpPr>
                  <p:nvPr/>
                </p:nvGrpSpPr>
                <p:grpSpPr bwMode="auto">
                  <a:xfrm>
                    <a:off x="1093" y="3725"/>
                    <a:ext cx="45" cy="23"/>
                    <a:chOff x="1093" y="3725"/>
                    <a:chExt cx="45" cy="23"/>
                  </a:xfrm>
                </p:grpSpPr>
                <p:sp>
                  <p:nvSpPr>
                    <p:cNvPr id="1343" name="Freeform 426"/>
                    <p:cNvSpPr>
                      <a:spLocks/>
                    </p:cNvSpPr>
                    <p:nvPr/>
                  </p:nvSpPr>
                  <p:spPr bwMode="auto">
                    <a:xfrm>
                      <a:off x="1093" y="3725"/>
                      <a:ext cx="20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3 h 68"/>
                        <a:gd name="T4" fmla="*/ 12 w 40"/>
                        <a:gd name="T5" fmla="*/ 0 h 68"/>
                        <a:gd name="T6" fmla="*/ 40 w 40"/>
                        <a:gd name="T7" fmla="*/ 33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4" name="Freeform 427"/>
                    <p:cNvSpPr>
                      <a:spLocks/>
                    </p:cNvSpPr>
                    <p:nvPr/>
                  </p:nvSpPr>
                  <p:spPr bwMode="auto">
                    <a:xfrm>
                      <a:off x="1100" y="3726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40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5" name="Freeform 428"/>
                    <p:cNvSpPr>
                      <a:spLocks/>
                    </p:cNvSpPr>
                    <p:nvPr/>
                  </p:nvSpPr>
                  <p:spPr bwMode="auto">
                    <a:xfrm>
                      <a:off x="1106" y="3738"/>
                      <a:ext cx="32" cy="9"/>
                    </a:xfrm>
                    <a:custGeom>
                      <a:avLst/>
                      <a:gdLst>
                        <a:gd name="T0" fmla="*/ 0 w 65"/>
                        <a:gd name="T1" fmla="*/ 28 h 28"/>
                        <a:gd name="T2" fmla="*/ 12 w 65"/>
                        <a:gd name="T3" fmla="*/ 0 h 28"/>
                        <a:gd name="T4" fmla="*/ 53 w 65"/>
                        <a:gd name="T5" fmla="*/ 0 h 28"/>
                        <a:gd name="T6" fmla="*/ 65 w 65"/>
                        <a:gd name="T7" fmla="*/ 28 h 28"/>
                        <a:gd name="T8" fmla="*/ 0 w 65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8">
                          <a:moveTo>
                            <a:pt x="0" y="28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7" name="Group 429"/>
                  <p:cNvGrpSpPr>
                    <a:grpSpLocks/>
                  </p:cNvGrpSpPr>
                  <p:nvPr/>
                </p:nvGrpSpPr>
                <p:grpSpPr bwMode="auto">
                  <a:xfrm>
                    <a:off x="1108" y="3739"/>
                    <a:ext cx="44" cy="23"/>
                    <a:chOff x="1108" y="3739"/>
                    <a:chExt cx="44" cy="23"/>
                  </a:xfrm>
                </p:grpSpPr>
                <p:sp>
                  <p:nvSpPr>
                    <p:cNvPr id="1340" name="Freeform 430"/>
                    <p:cNvSpPr>
                      <a:spLocks/>
                    </p:cNvSpPr>
                    <p:nvPr/>
                  </p:nvSpPr>
                  <p:spPr bwMode="auto">
                    <a:xfrm>
                      <a:off x="1108" y="3739"/>
                      <a:ext cx="19" cy="23"/>
                    </a:xfrm>
                    <a:custGeom>
                      <a:avLst/>
                      <a:gdLst>
                        <a:gd name="T0" fmla="*/ 23 w 40"/>
                        <a:gd name="T1" fmla="*/ 69 h 69"/>
                        <a:gd name="T2" fmla="*/ 0 w 40"/>
                        <a:gd name="T3" fmla="*/ 34 h 69"/>
                        <a:gd name="T4" fmla="*/ 12 w 40"/>
                        <a:gd name="T5" fmla="*/ 0 h 69"/>
                        <a:gd name="T6" fmla="*/ 40 w 40"/>
                        <a:gd name="T7" fmla="*/ 34 h 69"/>
                        <a:gd name="T8" fmla="*/ 23 w 40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9">
                          <a:moveTo>
                            <a:pt x="23" y="69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40" y="34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1" name="Freeform 431"/>
                    <p:cNvSpPr>
                      <a:spLocks/>
                    </p:cNvSpPr>
                    <p:nvPr/>
                  </p:nvSpPr>
                  <p:spPr bwMode="auto">
                    <a:xfrm>
                      <a:off x="1114" y="374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5"/>
                        <a:gd name="T2" fmla="*/ 42 w 64"/>
                        <a:gd name="T3" fmla="*/ 0 h 35"/>
                        <a:gd name="T4" fmla="*/ 64 w 64"/>
                        <a:gd name="T5" fmla="*/ 35 h 35"/>
                        <a:gd name="T6" fmla="*/ 25 w 64"/>
                        <a:gd name="T7" fmla="*/ 35 h 35"/>
                        <a:gd name="T8" fmla="*/ 0 w 64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5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4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2" name="Freeform 432"/>
                    <p:cNvSpPr>
                      <a:spLocks/>
                    </p:cNvSpPr>
                    <p:nvPr/>
                  </p:nvSpPr>
                  <p:spPr bwMode="auto">
                    <a:xfrm>
                      <a:off x="1120" y="3752"/>
                      <a:ext cx="32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5 w 66"/>
                        <a:gd name="T3" fmla="*/ 0 h 30"/>
                        <a:gd name="T4" fmla="*/ 54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5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8" name="Group 433"/>
                  <p:cNvGrpSpPr>
                    <a:grpSpLocks/>
                  </p:cNvGrpSpPr>
                  <p:nvPr/>
                </p:nvGrpSpPr>
                <p:grpSpPr bwMode="auto">
                  <a:xfrm>
                    <a:off x="1121" y="3753"/>
                    <a:ext cx="45" cy="23"/>
                    <a:chOff x="1121" y="3753"/>
                    <a:chExt cx="45" cy="23"/>
                  </a:xfrm>
                </p:grpSpPr>
                <p:sp>
                  <p:nvSpPr>
                    <p:cNvPr id="1337" name="Freeform 434"/>
                    <p:cNvSpPr>
                      <a:spLocks/>
                    </p:cNvSpPr>
                    <p:nvPr/>
                  </p:nvSpPr>
                  <p:spPr bwMode="auto">
                    <a:xfrm>
                      <a:off x="1121" y="3753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68 h 68"/>
                        <a:gd name="T2" fmla="*/ 0 w 39"/>
                        <a:gd name="T3" fmla="*/ 35 h 68"/>
                        <a:gd name="T4" fmla="*/ 12 w 39"/>
                        <a:gd name="T5" fmla="*/ 0 h 68"/>
                        <a:gd name="T6" fmla="*/ 39 w 39"/>
                        <a:gd name="T7" fmla="*/ 35 h 68"/>
                        <a:gd name="T8" fmla="*/ 22 w 39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5"/>
                          </a:lnTo>
                          <a:lnTo>
                            <a:pt x="12" y="0"/>
                          </a:lnTo>
                          <a:lnTo>
                            <a:pt x="39" y="35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8" name="Freeform 435"/>
                    <p:cNvSpPr>
                      <a:spLocks/>
                    </p:cNvSpPr>
                    <p:nvPr/>
                  </p:nvSpPr>
                  <p:spPr bwMode="auto">
                    <a:xfrm>
                      <a:off x="1127" y="3753"/>
                      <a:ext cx="33" cy="12"/>
                    </a:xfrm>
                    <a:custGeom>
                      <a:avLst/>
                      <a:gdLst>
                        <a:gd name="T0" fmla="*/ 0 w 64"/>
                        <a:gd name="T1" fmla="*/ 0 h 35"/>
                        <a:gd name="T2" fmla="*/ 39 w 64"/>
                        <a:gd name="T3" fmla="*/ 0 h 35"/>
                        <a:gd name="T4" fmla="*/ 64 w 64"/>
                        <a:gd name="T5" fmla="*/ 35 h 35"/>
                        <a:gd name="T6" fmla="*/ 24 w 64"/>
                        <a:gd name="T7" fmla="*/ 35 h 35"/>
                        <a:gd name="T8" fmla="*/ 0 w 64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5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9" name="Freeform 436"/>
                    <p:cNvSpPr>
                      <a:spLocks/>
                    </p:cNvSpPr>
                    <p:nvPr/>
                  </p:nvSpPr>
                  <p:spPr bwMode="auto">
                    <a:xfrm>
                      <a:off x="1133" y="3766"/>
                      <a:ext cx="33" cy="9"/>
                    </a:xfrm>
                    <a:custGeom>
                      <a:avLst/>
                      <a:gdLst>
                        <a:gd name="T0" fmla="*/ 0 w 66"/>
                        <a:gd name="T1" fmla="*/ 29 h 29"/>
                        <a:gd name="T2" fmla="*/ 12 w 66"/>
                        <a:gd name="T3" fmla="*/ 0 h 29"/>
                        <a:gd name="T4" fmla="*/ 54 w 66"/>
                        <a:gd name="T5" fmla="*/ 0 h 29"/>
                        <a:gd name="T6" fmla="*/ 66 w 66"/>
                        <a:gd name="T7" fmla="*/ 29 h 29"/>
                        <a:gd name="T8" fmla="*/ 0 w 66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9">
                          <a:moveTo>
                            <a:pt x="0" y="29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9" name="Group 437"/>
                  <p:cNvGrpSpPr>
                    <a:grpSpLocks/>
                  </p:cNvGrpSpPr>
                  <p:nvPr/>
                </p:nvGrpSpPr>
                <p:grpSpPr bwMode="auto">
                  <a:xfrm>
                    <a:off x="1133" y="3767"/>
                    <a:ext cx="44" cy="23"/>
                    <a:chOff x="1133" y="3767"/>
                    <a:chExt cx="44" cy="23"/>
                  </a:xfrm>
                </p:grpSpPr>
                <p:sp>
                  <p:nvSpPr>
                    <p:cNvPr id="1334" name="Freeform 438"/>
                    <p:cNvSpPr>
                      <a:spLocks/>
                    </p:cNvSpPr>
                    <p:nvPr/>
                  </p:nvSpPr>
                  <p:spPr bwMode="auto">
                    <a:xfrm>
                      <a:off x="1133" y="3767"/>
                      <a:ext cx="20" cy="23"/>
                    </a:xfrm>
                    <a:custGeom>
                      <a:avLst/>
                      <a:gdLst>
                        <a:gd name="T0" fmla="*/ 23 w 39"/>
                        <a:gd name="T1" fmla="*/ 69 h 69"/>
                        <a:gd name="T2" fmla="*/ 0 w 39"/>
                        <a:gd name="T3" fmla="*/ 33 h 69"/>
                        <a:gd name="T4" fmla="*/ 12 w 39"/>
                        <a:gd name="T5" fmla="*/ 0 h 69"/>
                        <a:gd name="T6" fmla="*/ 39 w 39"/>
                        <a:gd name="T7" fmla="*/ 33 h 69"/>
                        <a:gd name="T8" fmla="*/ 23 w 39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9">
                          <a:moveTo>
                            <a:pt x="23" y="69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39" y="33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5" name="Freeform 439"/>
                    <p:cNvSpPr>
                      <a:spLocks/>
                    </p:cNvSpPr>
                    <p:nvPr/>
                  </p:nvSpPr>
                  <p:spPr bwMode="auto">
                    <a:xfrm>
                      <a:off x="1140" y="3767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3"/>
                        <a:gd name="T2" fmla="*/ 41 w 64"/>
                        <a:gd name="T3" fmla="*/ 0 h 33"/>
                        <a:gd name="T4" fmla="*/ 64 w 64"/>
                        <a:gd name="T5" fmla="*/ 33 h 33"/>
                        <a:gd name="T6" fmla="*/ 23 w 64"/>
                        <a:gd name="T7" fmla="*/ 33 h 33"/>
                        <a:gd name="T8" fmla="*/ 0 w 64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4" y="33"/>
                          </a:lnTo>
                          <a:lnTo>
                            <a:pt x="23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6" name="Freeform 440"/>
                    <p:cNvSpPr>
                      <a:spLocks/>
                    </p:cNvSpPr>
                    <p:nvPr/>
                  </p:nvSpPr>
                  <p:spPr bwMode="auto">
                    <a:xfrm>
                      <a:off x="1146" y="3779"/>
                      <a:ext cx="31" cy="10"/>
                    </a:xfrm>
                    <a:custGeom>
                      <a:avLst/>
                      <a:gdLst>
                        <a:gd name="T0" fmla="*/ 0 w 63"/>
                        <a:gd name="T1" fmla="*/ 31 h 31"/>
                        <a:gd name="T2" fmla="*/ 11 w 63"/>
                        <a:gd name="T3" fmla="*/ 0 h 31"/>
                        <a:gd name="T4" fmla="*/ 52 w 63"/>
                        <a:gd name="T5" fmla="*/ 0 h 31"/>
                        <a:gd name="T6" fmla="*/ 63 w 63"/>
                        <a:gd name="T7" fmla="*/ 31 h 31"/>
                        <a:gd name="T8" fmla="*/ 0 w 63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1">
                          <a:moveTo>
                            <a:pt x="0" y="31"/>
                          </a:moveTo>
                          <a:lnTo>
                            <a:pt x="11" y="0"/>
                          </a:lnTo>
                          <a:lnTo>
                            <a:pt x="52" y="0"/>
                          </a:lnTo>
                          <a:lnTo>
                            <a:pt x="63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280" name="Freeform 441"/>
                  <p:cNvSpPr>
                    <a:spLocks/>
                  </p:cNvSpPr>
                  <p:nvPr/>
                </p:nvSpPr>
                <p:spPr bwMode="auto">
                  <a:xfrm>
                    <a:off x="972" y="3556"/>
                    <a:ext cx="40" cy="12"/>
                  </a:xfrm>
                  <a:custGeom>
                    <a:avLst/>
                    <a:gdLst>
                      <a:gd name="T0" fmla="*/ 0 w 79"/>
                      <a:gd name="T1" fmla="*/ 0 h 36"/>
                      <a:gd name="T2" fmla="*/ 27 w 79"/>
                      <a:gd name="T3" fmla="*/ 36 h 36"/>
                      <a:gd name="T4" fmla="*/ 79 w 79"/>
                      <a:gd name="T5" fmla="*/ 36 h 36"/>
                      <a:gd name="T6" fmla="*/ 50 w 79"/>
                      <a:gd name="T7" fmla="*/ 0 h 36"/>
                      <a:gd name="T8" fmla="*/ 0 w 79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6">
                        <a:moveTo>
                          <a:pt x="0" y="0"/>
                        </a:moveTo>
                        <a:lnTo>
                          <a:pt x="27" y="36"/>
                        </a:lnTo>
                        <a:lnTo>
                          <a:pt x="79" y="3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1" name="Freeform 442"/>
                  <p:cNvSpPr>
                    <a:spLocks/>
                  </p:cNvSpPr>
                  <p:nvPr/>
                </p:nvSpPr>
                <p:spPr bwMode="auto">
                  <a:xfrm>
                    <a:off x="993" y="3576"/>
                    <a:ext cx="39" cy="12"/>
                  </a:xfrm>
                  <a:custGeom>
                    <a:avLst/>
                    <a:gdLst>
                      <a:gd name="T0" fmla="*/ 0 w 79"/>
                      <a:gd name="T1" fmla="*/ 0 h 36"/>
                      <a:gd name="T2" fmla="*/ 28 w 79"/>
                      <a:gd name="T3" fmla="*/ 36 h 36"/>
                      <a:gd name="T4" fmla="*/ 79 w 79"/>
                      <a:gd name="T5" fmla="*/ 36 h 36"/>
                      <a:gd name="T6" fmla="*/ 50 w 79"/>
                      <a:gd name="T7" fmla="*/ 0 h 36"/>
                      <a:gd name="T8" fmla="*/ 0 w 79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79" y="3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2" name="Freeform 443"/>
                  <p:cNvSpPr>
                    <a:spLocks/>
                  </p:cNvSpPr>
                  <p:nvPr/>
                </p:nvSpPr>
                <p:spPr bwMode="auto">
                  <a:xfrm>
                    <a:off x="1012" y="3594"/>
                    <a:ext cx="39" cy="12"/>
                  </a:xfrm>
                  <a:custGeom>
                    <a:avLst/>
                    <a:gdLst>
                      <a:gd name="T0" fmla="*/ 0 w 78"/>
                      <a:gd name="T1" fmla="*/ 0 h 36"/>
                      <a:gd name="T2" fmla="*/ 27 w 78"/>
                      <a:gd name="T3" fmla="*/ 36 h 36"/>
                      <a:gd name="T4" fmla="*/ 78 w 78"/>
                      <a:gd name="T5" fmla="*/ 36 h 36"/>
                      <a:gd name="T6" fmla="*/ 49 w 78"/>
                      <a:gd name="T7" fmla="*/ 0 h 36"/>
                      <a:gd name="T8" fmla="*/ 0 w 78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8" h="36">
                        <a:moveTo>
                          <a:pt x="0" y="0"/>
                        </a:moveTo>
                        <a:lnTo>
                          <a:pt x="27" y="36"/>
                        </a:lnTo>
                        <a:lnTo>
                          <a:pt x="78" y="36"/>
                        </a:lnTo>
                        <a:lnTo>
                          <a:pt x="4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3" name="Freeform 444"/>
                  <p:cNvSpPr>
                    <a:spLocks/>
                  </p:cNvSpPr>
                  <p:nvPr/>
                </p:nvSpPr>
                <p:spPr bwMode="auto">
                  <a:xfrm>
                    <a:off x="1032" y="3613"/>
                    <a:ext cx="40" cy="12"/>
                  </a:xfrm>
                  <a:custGeom>
                    <a:avLst/>
                    <a:gdLst>
                      <a:gd name="T0" fmla="*/ 0 w 79"/>
                      <a:gd name="T1" fmla="*/ 0 h 36"/>
                      <a:gd name="T2" fmla="*/ 28 w 79"/>
                      <a:gd name="T3" fmla="*/ 36 h 36"/>
                      <a:gd name="T4" fmla="*/ 79 w 79"/>
                      <a:gd name="T5" fmla="*/ 36 h 36"/>
                      <a:gd name="T6" fmla="*/ 50 w 79"/>
                      <a:gd name="T7" fmla="*/ 0 h 36"/>
                      <a:gd name="T8" fmla="*/ 0 w 79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79" y="3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4" name="Freeform 445"/>
                  <p:cNvSpPr>
                    <a:spLocks/>
                  </p:cNvSpPr>
                  <p:nvPr/>
                </p:nvSpPr>
                <p:spPr bwMode="auto">
                  <a:xfrm>
                    <a:off x="1053" y="3632"/>
                    <a:ext cx="39" cy="12"/>
                  </a:xfrm>
                  <a:custGeom>
                    <a:avLst/>
                    <a:gdLst>
                      <a:gd name="T0" fmla="*/ 0 w 79"/>
                      <a:gd name="T1" fmla="*/ 0 h 36"/>
                      <a:gd name="T2" fmla="*/ 28 w 79"/>
                      <a:gd name="T3" fmla="*/ 36 h 36"/>
                      <a:gd name="T4" fmla="*/ 79 w 79"/>
                      <a:gd name="T5" fmla="*/ 36 h 36"/>
                      <a:gd name="T6" fmla="*/ 50 w 79"/>
                      <a:gd name="T7" fmla="*/ 0 h 36"/>
                      <a:gd name="T8" fmla="*/ 0 w 79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79" y="3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5" name="Freeform 446"/>
                  <p:cNvSpPr>
                    <a:spLocks/>
                  </p:cNvSpPr>
                  <p:nvPr/>
                </p:nvSpPr>
                <p:spPr bwMode="auto">
                  <a:xfrm>
                    <a:off x="1074" y="3651"/>
                    <a:ext cx="40" cy="12"/>
                  </a:xfrm>
                  <a:custGeom>
                    <a:avLst/>
                    <a:gdLst>
                      <a:gd name="T0" fmla="*/ 0 w 79"/>
                      <a:gd name="T1" fmla="*/ 0 h 35"/>
                      <a:gd name="T2" fmla="*/ 28 w 79"/>
                      <a:gd name="T3" fmla="*/ 35 h 35"/>
                      <a:gd name="T4" fmla="*/ 79 w 79"/>
                      <a:gd name="T5" fmla="*/ 35 h 35"/>
                      <a:gd name="T6" fmla="*/ 50 w 79"/>
                      <a:gd name="T7" fmla="*/ 0 h 35"/>
                      <a:gd name="T8" fmla="*/ 0 w 79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5">
                        <a:moveTo>
                          <a:pt x="0" y="0"/>
                        </a:moveTo>
                        <a:lnTo>
                          <a:pt x="28" y="35"/>
                        </a:lnTo>
                        <a:lnTo>
                          <a:pt x="79" y="35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6" name="Freeform 447"/>
                  <p:cNvSpPr>
                    <a:spLocks/>
                  </p:cNvSpPr>
                  <p:nvPr/>
                </p:nvSpPr>
                <p:spPr bwMode="auto">
                  <a:xfrm>
                    <a:off x="1095" y="3669"/>
                    <a:ext cx="40" cy="12"/>
                  </a:xfrm>
                  <a:custGeom>
                    <a:avLst/>
                    <a:gdLst>
                      <a:gd name="T0" fmla="*/ 0 w 80"/>
                      <a:gd name="T1" fmla="*/ 0 h 36"/>
                      <a:gd name="T2" fmla="*/ 28 w 80"/>
                      <a:gd name="T3" fmla="*/ 36 h 36"/>
                      <a:gd name="T4" fmla="*/ 80 w 80"/>
                      <a:gd name="T5" fmla="*/ 36 h 36"/>
                      <a:gd name="T6" fmla="*/ 51 w 80"/>
                      <a:gd name="T7" fmla="*/ 0 h 36"/>
                      <a:gd name="T8" fmla="*/ 0 w 80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0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80" y="36"/>
                        </a:lnTo>
                        <a:lnTo>
                          <a:pt x="5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7" name="Freeform 448"/>
                  <p:cNvSpPr>
                    <a:spLocks/>
                  </p:cNvSpPr>
                  <p:nvPr/>
                </p:nvSpPr>
                <p:spPr bwMode="auto">
                  <a:xfrm>
                    <a:off x="1115" y="3688"/>
                    <a:ext cx="40" cy="12"/>
                  </a:xfrm>
                  <a:custGeom>
                    <a:avLst/>
                    <a:gdLst>
                      <a:gd name="T0" fmla="*/ 0 w 80"/>
                      <a:gd name="T1" fmla="*/ 0 h 36"/>
                      <a:gd name="T2" fmla="*/ 27 w 80"/>
                      <a:gd name="T3" fmla="*/ 36 h 36"/>
                      <a:gd name="T4" fmla="*/ 80 w 80"/>
                      <a:gd name="T5" fmla="*/ 36 h 36"/>
                      <a:gd name="T6" fmla="*/ 51 w 80"/>
                      <a:gd name="T7" fmla="*/ 0 h 36"/>
                      <a:gd name="T8" fmla="*/ 0 w 80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0" h="36">
                        <a:moveTo>
                          <a:pt x="0" y="0"/>
                        </a:moveTo>
                        <a:lnTo>
                          <a:pt x="27" y="36"/>
                        </a:lnTo>
                        <a:lnTo>
                          <a:pt x="80" y="36"/>
                        </a:lnTo>
                        <a:lnTo>
                          <a:pt x="5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8" name="Freeform 449"/>
                  <p:cNvSpPr>
                    <a:spLocks/>
                  </p:cNvSpPr>
                  <p:nvPr/>
                </p:nvSpPr>
                <p:spPr bwMode="auto">
                  <a:xfrm>
                    <a:off x="1134" y="3707"/>
                    <a:ext cx="39" cy="12"/>
                  </a:xfrm>
                  <a:custGeom>
                    <a:avLst/>
                    <a:gdLst>
                      <a:gd name="T0" fmla="*/ 0 w 79"/>
                      <a:gd name="T1" fmla="*/ 0 h 36"/>
                      <a:gd name="T2" fmla="*/ 28 w 79"/>
                      <a:gd name="T3" fmla="*/ 36 h 36"/>
                      <a:gd name="T4" fmla="*/ 79 w 79"/>
                      <a:gd name="T5" fmla="*/ 36 h 36"/>
                      <a:gd name="T6" fmla="*/ 50 w 79"/>
                      <a:gd name="T7" fmla="*/ 0 h 36"/>
                      <a:gd name="T8" fmla="*/ 0 w 79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79" y="3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9" name="Freeform 450"/>
                  <p:cNvSpPr>
                    <a:spLocks/>
                  </p:cNvSpPr>
                  <p:nvPr/>
                </p:nvSpPr>
                <p:spPr bwMode="auto">
                  <a:xfrm>
                    <a:off x="1154" y="3726"/>
                    <a:ext cx="40" cy="12"/>
                  </a:xfrm>
                  <a:custGeom>
                    <a:avLst/>
                    <a:gdLst>
                      <a:gd name="T0" fmla="*/ 0 w 80"/>
                      <a:gd name="T1" fmla="*/ 0 h 36"/>
                      <a:gd name="T2" fmla="*/ 27 w 80"/>
                      <a:gd name="T3" fmla="*/ 36 h 36"/>
                      <a:gd name="T4" fmla="*/ 80 w 80"/>
                      <a:gd name="T5" fmla="*/ 36 h 36"/>
                      <a:gd name="T6" fmla="*/ 51 w 80"/>
                      <a:gd name="T7" fmla="*/ 0 h 36"/>
                      <a:gd name="T8" fmla="*/ 0 w 80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0" h="36">
                        <a:moveTo>
                          <a:pt x="0" y="0"/>
                        </a:moveTo>
                        <a:lnTo>
                          <a:pt x="27" y="36"/>
                        </a:lnTo>
                        <a:lnTo>
                          <a:pt x="80" y="36"/>
                        </a:lnTo>
                        <a:lnTo>
                          <a:pt x="5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90" name="Freeform 451"/>
                  <p:cNvSpPr>
                    <a:spLocks/>
                  </p:cNvSpPr>
                  <p:nvPr/>
                </p:nvSpPr>
                <p:spPr bwMode="auto">
                  <a:xfrm>
                    <a:off x="1175" y="3745"/>
                    <a:ext cx="40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28 w 81"/>
                      <a:gd name="T3" fmla="*/ 36 h 36"/>
                      <a:gd name="T4" fmla="*/ 81 w 81"/>
                      <a:gd name="T5" fmla="*/ 36 h 36"/>
                      <a:gd name="T6" fmla="*/ 52 w 81"/>
                      <a:gd name="T7" fmla="*/ 0 h 36"/>
                      <a:gd name="T8" fmla="*/ 0 w 81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1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81" y="36"/>
                        </a:lnTo>
                        <a:lnTo>
                          <a:pt x="5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291" name="Group 452"/>
                  <p:cNvGrpSpPr>
                    <a:grpSpLocks/>
                  </p:cNvGrpSpPr>
                  <p:nvPr/>
                </p:nvGrpSpPr>
                <p:grpSpPr bwMode="auto">
                  <a:xfrm>
                    <a:off x="700" y="3535"/>
                    <a:ext cx="49" cy="24"/>
                    <a:chOff x="700" y="3535"/>
                    <a:chExt cx="49" cy="24"/>
                  </a:xfrm>
                </p:grpSpPr>
                <p:sp>
                  <p:nvSpPr>
                    <p:cNvPr id="1331" name="Freeform 453"/>
                    <p:cNvSpPr>
                      <a:spLocks/>
                    </p:cNvSpPr>
                    <p:nvPr/>
                  </p:nvSpPr>
                  <p:spPr bwMode="auto">
                    <a:xfrm>
                      <a:off x="700" y="3535"/>
                      <a:ext cx="12" cy="24"/>
                    </a:xfrm>
                    <a:custGeom>
                      <a:avLst/>
                      <a:gdLst>
                        <a:gd name="T0" fmla="*/ 15 w 24"/>
                        <a:gd name="T1" fmla="*/ 70 h 70"/>
                        <a:gd name="T2" fmla="*/ 0 w 24"/>
                        <a:gd name="T3" fmla="*/ 27 h 70"/>
                        <a:gd name="T4" fmla="*/ 10 w 24"/>
                        <a:gd name="T5" fmla="*/ 0 h 70"/>
                        <a:gd name="T6" fmla="*/ 24 w 24"/>
                        <a:gd name="T7" fmla="*/ 32 h 70"/>
                        <a:gd name="T8" fmla="*/ 15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2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2" name="Freeform 454"/>
                    <p:cNvSpPr>
                      <a:spLocks/>
                    </p:cNvSpPr>
                    <p:nvPr/>
                  </p:nvSpPr>
                  <p:spPr bwMode="auto">
                    <a:xfrm>
                      <a:off x="705" y="3536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2 w 73"/>
                        <a:gd name="T5" fmla="*/ 4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6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3" name="Freeform 455"/>
                    <p:cNvSpPr>
                      <a:spLocks/>
                    </p:cNvSpPr>
                    <p:nvPr/>
                  </p:nvSpPr>
                  <p:spPr bwMode="auto">
                    <a:xfrm>
                      <a:off x="708" y="3547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6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6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2" name="Group 456"/>
                  <p:cNvGrpSpPr>
                    <a:grpSpLocks/>
                  </p:cNvGrpSpPr>
                  <p:nvPr/>
                </p:nvGrpSpPr>
                <p:grpSpPr bwMode="auto">
                  <a:xfrm>
                    <a:off x="714" y="3551"/>
                    <a:ext cx="49" cy="22"/>
                    <a:chOff x="714" y="3551"/>
                    <a:chExt cx="49" cy="22"/>
                  </a:xfrm>
                </p:grpSpPr>
                <p:sp>
                  <p:nvSpPr>
                    <p:cNvPr id="1328" name="Freeform 457"/>
                    <p:cNvSpPr>
                      <a:spLocks/>
                    </p:cNvSpPr>
                    <p:nvPr/>
                  </p:nvSpPr>
                  <p:spPr bwMode="auto">
                    <a:xfrm>
                      <a:off x="714" y="3551"/>
                      <a:ext cx="12" cy="22"/>
                    </a:xfrm>
                    <a:custGeom>
                      <a:avLst/>
                      <a:gdLst>
                        <a:gd name="T0" fmla="*/ 15 w 24"/>
                        <a:gd name="T1" fmla="*/ 67 h 67"/>
                        <a:gd name="T2" fmla="*/ 0 w 24"/>
                        <a:gd name="T3" fmla="*/ 26 h 67"/>
                        <a:gd name="T4" fmla="*/ 9 w 24"/>
                        <a:gd name="T5" fmla="*/ 0 h 67"/>
                        <a:gd name="T6" fmla="*/ 24 w 24"/>
                        <a:gd name="T7" fmla="*/ 30 h 67"/>
                        <a:gd name="T8" fmla="*/ 15 w 24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9" y="0"/>
                          </a:lnTo>
                          <a:lnTo>
                            <a:pt x="24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9" name="Freeform 458"/>
                    <p:cNvSpPr>
                      <a:spLocks/>
                    </p:cNvSpPr>
                    <p:nvPr/>
                  </p:nvSpPr>
                  <p:spPr bwMode="auto">
                    <a:xfrm>
                      <a:off x="719" y="3551"/>
                      <a:ext cx="36" cy="10"/>
                    </a:xfrm>
                    <a:custGeom>
                      <a:avLst/>
                      <a:gdLst>
                        <a:gd name="T0" fmla="*/ 2 w 74"/>
                        <a:gd name="T1" fmla="*/ 0 h 29"/>
                        <a:gd name="T2" fmla="*/ 50 w 74"/>
                        <a:gd name="T3" fmla="*/ 0 h 29"/>
                        <a:gd name="T4" fmla="*/ 52 w 74"/>
                        <a:gd name="T5" fmla="*/ 2 h 29"/>
                        <a:gd name="T6" fmla="*/ 57 w 74"/>
                        <a:gd name="T7" fmla="*/ 13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6 h 29"/>
                        <a:gd name="T16" fmla="*/ 2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3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0" name="Freeform 459"/>
                    <p:cNvSpPr>
                      <a:spLocks/>
                    </p:cNvSpPr>
                    <p:nvPr/>
                  </p:nvSpPr>
                  <p:spPr bwMode="auto">
                    <a:xfrm>
                      <a:off x="722" y="3562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35 h 35"/>
                        <a:gd name="T2" fmla="*/ 1 w 81"/>
                        <a:gd name="T3" fmla="*/ 19 h 35"/>
                        <a:gd name="T4" fmla="*/ 5 w 81"/>
                        <a:gd name="T5" fmla="*/ 7 h 35"/>
                        <a:gd name="T6" fmla="*/ 10 w 81"/>
                        <a:gd name="T7" fmla="*/ 0 h 35"/>
                        <a:gd name="T8" fmla="*/ 67 w 81"/>
                        <a:gd name="T9" fmla="*/ 0 h 35"/>
                        <a:gd name="T10" fmla="*/ 81 w 81"/>
                        <a:gd name="T11" fmla="*/ 35 h 35"/>
                        <a:gd name="T12" fmla="*/ 0 w 81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3" name="Group 460"/>
                  <p:cNvGrpSpPr>
                    <a:grpSpLocks/>
                  </p:cNvGrpSpPr>
                  <p:nvPr/>
                </p:nvGrpSpPr>
                <p:grpSpPr bwMode="auto">
                  <a:xfrm>
                    <a:off x="728" y="3564"/>
                    <a:ext cx="48" cy="23"/>
                    <a:chOff x="728" y="3564"/>
                    <a:chExt cx="48" cy="23"/>
                  </a:xfrm>
                </p:grpSpPr>
                <p:sp>
                  <p:nvSpPr>
                    <p:cNvPr id="1325" name="Freeform 461"/>
                    <p:cNvSpPr>
                      <a:spLocks/>
                    </p:cNvSpPr>
                    <p:nvPr/>
                  </p:nvSpPr>
                  <p:spPr bwMode="auto">
                    <a:xfrm>
                      <a:off x="728" y="3564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1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6" name="Freeform 462"/>
                    <p:cNvSpPr>
                      <a:spLocks/>
                    </p:cNvSpPr>
                    <p:nvPr/>
                  </p:nvSpPr>
                  <p:spPr bwMode="auto">
                    <a:xfrm>
                      <a:off x="732" y="3565"/>
                      <a:ext cx="37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50 w 72"/>
                        <a:gd name="T3" fmla="*/ 0 h 30"/>
                        <a:gd name="T4" fmla="*/ 51 w 72"/>
                        <a:gd name="T5" fmla="*/ 3 h 30"/>
                        <a:gd name="T6" fmla="*/ 56 w 72"/>
                        <a:gd name="T7" fmla="*/ 12 h 30"/>
                        <a:gd name="T8" fmla="*/ 72 w 72"/>
                        <a:gd name="T9" fmla="*/ 30 h 30"/>
                        <a:gd name="T10" fmla="*/ 18 w 72"/>
                        <a:gd name="T11" fmla="*/ 30 h 30"/>
                        <a:gd name="T12" fmla="*/ 9 w 72"/>
                        <a:gd name="T13" fmla="*/ 21 h 30"/>
                        <a:gd name="T14" fmla="*/ 0 w 72"/>
                        <a:gd name="T15" fmla="*/ 6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7" name="Freeform 463"/>
                    <p:cNvSpPr>
                      <a:spLocks/>
                    </p:cNvSpPr>
                    <p:nvPr/>
                  </p:nvSpPr>
                  <p:spPr bwMode="auto">
                    <a:xfrm>
                      <a:off x="735" y="3575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1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4" name="Group 464"/>
                  <p:cNvGrpSpPr>
                    <a:grpSpLocks/>
                  </p:cNvGrpSpPr>
                  <p:nvPr/>
                </p:nvGrpSpPr>
                <p:grpSpPr bwMode="auto">
                  <a:xfrm>
                    <a:off x="742" y="3582"/>
                    <a:ext cx="49" cy="23"/>
                    <a:chOff x="742" y="3582"/>
                    <a:chExt cx="49" cy="23"/>
                  </a:xfrm>
                </p:grpSpPr>
                <p:sp>
                  <p:nvSpPr>
                    <p:cNvPr id="1322" name="Freeform 465"/>
                    <p:cNvSpPr>
                      <a:spLocks/>
                    </p:cNvSpPr>
                    <p:nvPr/>
                  </p:nvSpPr>
                  <p:spPr bwMode="auto">
                    <a:xfrm>
                      <a:off x="742" y="3582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6 h 68"/>
                        <a:gd name="T4" fmla="*/ 11 w 24"/>
                        <a:gd name="T5" fmla="*/ 0 h 68"/>
                        <a:gd name="T6" fmla="*/ 24 w 24"/>
                        <a:gd name="T7" fmla="*/ 31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6"/>
                          </a:lnTo>
                          <a:lnTo>
                            <a:pt x="11" y="0"/>
                          </a:lnTo>
                          <a:lnTo>
                            <a:pt x="24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3" name="Freeform 466"/>
                    <p:cNvSpPr>
                      <a:spLocks/>
                    </p:cNvSpPr>
                    <p:nvPr/>
                  </p:nvSpPr>
                  <p:spPr bwMode="auto">
                    <a:xfrm>
                      <a:off x="747" y="3582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8 w 72"/>
                        <a:gd name="T3" fmla="*/ 0 h 30"/>
                        <a:gd name="T4" fmla="*/ 50 w 72"/>
                        <a:gd name="T5" fmla="*/ 3 h 30"/>
                        <a:gd name="T6" fmla="*/ 56 w 72"/>
                        <a:gd name="T7" fmla="*/ 12 h 30"/>
                        <a:gd name="T8" fmla="*/ 72 w 72"/>
                        <a:gd name="T9" fmla="*/ 30 h 30"/>
                        <a:gd name="T10" fmla="*/ 17 w 72"/>
                        <a:gd name="T11" fmla="*/ 30 h 30"/>
                        <a:gd name="T12" fmla="*/ 8 w 72"/>
                        <a:gd name="T13" fmla="*/ 21 h 30"/>
                        <a:gd name="T14" fmla="*/ 0 w 72"/>
                        <a:gd name="T15" fmla="*/ 6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0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7" y="30"/>
                          </a:lnTo>
                          <a:lnTo>
                            <a:pt x="8" y="21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4" name="Freeform 467"/>
                    <p:cNvSpPr>
                      <a:spLocks/>
                    </p:cNvSpPr>
                    <p:nvPr/>
                  </p:nvSpPr>
                  <p:spPr bwMode="auto">
                    <a:xfrm>
                      <a:off x="750" y="3593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5" name="Group 468"/>
                  <p:cNvGrpSpPr>
                    <a:grpSpLocks/>
                  </p:cNvGrpSpPr>
                  <p:nvPr/>
                </p:nvGrpSpPr>
                <p:grpSpPr bwMode="auto">
                  <a:xfrm>
                    <a:off x="752" y="3597"/>
                    <a:ext cx="133" cy="106"/>
                    <a:chOff x="752" y="3597"/>
                    <a:chExt cx="133" cy="106"/>
                  </a:xfrm>
                </p:grpSpPr>
                <p:sp>
                  <p:nvSpPr>
                    <p:cNvPr id="1319" name="Freeform 469"/>
                    <p:cNvSpPr>
                      <a:spLocks/>
                    </p:cNvSpPr>
                    <p:nvPr/>
                  </p:nvSpPr>
                  <p:spPr bwMode="auto">
                    <a:xfrm>
                      <a:off x="752" y="3598"/>
                      <a:ext cx="91" cy="105"/>
                    </a:xfrm>
                    <a:custGeom>
                      <a:avLst/>
                      <a:gdLst>
                        <a:gd name="T0" fmla="*/ 171 w 182"/>
                        <a:gd name="T1" fmla="*/ 314 h 314"/>
                        <a:gd name="T2" fmla="*/ 0 w 182"/>
                        <a:gd name="T3" fmla="*/ 27 h 314"/>
                        <a:gd name="T4" fmla="*/ 13 w 182"/>
                        <a:gd name="T5" fmla="*/ 0 h 314"/>
                        <a:gd name="T6" fmla="*/ 182 w 182"/>
                        <a:gd name="T7" fmla="*/ 278 h 314"/>
                        <a:gd name="T8" fmla="*/ 171 w 182"/>
                        <a:gd name="T9" fmla="*/ 314 h 3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2" h="314">
                          <a:moveTo>
                            <a:pt x="171" y="314"/>
                          </a:moveTo>
                          <a:lnTo>
                            <a:pt x="0" y="27"/>
                          </a:lnTo>
                          <a:lnTo>
                            <a:pt x="13" y="0"/>
                          </a:lnTo>
                          <a:lnTo>
                            <a:pt x="182" y="278"/>
                          </a:lnTo>
                          <a:lnTo>
                            <a:pt x="171" y="314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0" name="Freeform 470"/>
                    <p:cNvSpPr>
                      <a:spLocks/>
                    </p:cNvSpPr>
                    <p:nvPr/>
                  </p:nvSpPr>
                  <p:spPr bwMode="auto">
                    <a:xfrm>
                      <a:off x="759" y="3597"/>
                      <a:ext cx="118" cy="94"/>
                    </a:xfrm>
                    <a:custGeom>
                      <a:avLst/>
                      <a:gdLst>
                        <a:gd name="T0" fmla="*/ 1 w 235"/>
                        <a:gd name="T1" fmla="*/ 0 h 281"/>
                        <a:gd name="T2" fmla="*/ 56 w 235"/>
                        <a:gd name="T3" fmla="*/ 0 h 281"/>
                        <a:gd name="T4" fmla="*/ 58 w 235"/>
                        <a:gd name="T5" fmla="*/ 0 h 281"/>
                        <a:gd name="T6" fmla="*/ 65 w 235"/>
                        <a:gd name="T7" fmla="*/ 10 h 281"/>
                        <a:gd name="T8" fmla="*/ 235 w 235"/>
                        <a:gd name="T9" fmla="*/ 281 h 281"/>
                        <a:gd name="T10" fmla="*/ 165 w 235"/>
                        <a:gd name="T11" fmla="*/ 277 h 281"/>
                        <a:gd name="T12" fmla="*/ 9 w 235"/>
                        <a:gd name="T13" fmla="*/ 19 h 281"/>
                        <a:gd name="T14" fmla="*/ 0 w 235"/>
                        <a:gd name="T15" fmla="*/ 4 h 281"/>
                        <a:gd name="T16" fmla="*/ 1 w 235"/>
                        <a:gd name="T17" fmla="*/ 0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35" h="281">
                          <a:moveTo>
                            <a:pt x="1" y="0"/>
                          </a:moveTo>
                          <a:lnTo>
                            <a:pt x="56" y="0"/>
                          </a:lnTo>
                          <a:lnTo>
                            <a:pt x="58" y="0"/>
                          </a:lnTo>
                          <a:lnTo>
                            <a:pt x="65" y="10"/>
                          </a:lnTo>
                          <a:lnTo>
                            <a:pt x="235" y="281"/>
                          </a:lnTo>
                          <a:lnTo>
                            <a:pt x="165" y="277"/>
                          </a:lnTo>
                          <a:lnTo>
                            <a:pt x="9" y="19"/>
                          </a:lnTo>
                          <a:lnTo>
                            <a:pt x="0" y="4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1" name="Freeform 471"/>
                    <p:cNvSpPr>
                      <a:spLocks/>
                    </p:cNvSpPr>
                    <p:nvPr/>
                  </p:nvSpPr>
                  <p:spPr bwMode="auto">
                    <a:xfrm>
                      <a:off x="838" y="3691"/>
                      <a:ext cx="47" cy="12"/>
                    </a:xfrm>
                    <a:custGeom>
                      <a:avLst/>
                      <a:gdLst>
                        <a:gd name="T0" fmla="*/ 0 w 95"/>
                        <a:gd name="T1" fmla="*/ 36 h 36"/>
                        <a:gd name="T2" fmla="*/ 2 w 95"/>
                        <a:gd name="T3" fmla="*/ 19 h 36"/>
                        <a:gd name="T4" fmla="*/ 8 w 95"/>
                        <a:gd name="T5" fmla="*/ 7 h 36"/>
                        <a:gd name="T6" fmla="*/ 12 w 95"/>
                        <a:gd name="T7" fmla="*/ 0 h 36"/>
                        <a:gd name="T8" fmla="*/ 76 w 95"/>
                        <a:gd name="T9" fmla="*/ 0 h 36"/>
                        <a:gd name="T10" fmla="*/ 95 w 95"/>
                        <a:gd name="T11" fmla="*/ 36 h 36"/>
                        <a:gd name="T12" fmla="*/ 0 w 95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95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76" y="0"/>
                          </a:lnTo>
                          <a:lnTo>
                            <a:pt x="95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6" name="Group 472"/>
                  <p:cNvGrpSpPr>
                    <a:grpSpLocks/>
                  </p:cNvGrpSpPr>
                  <p:nvPr/>
                </p:nvGrpSpPr>
                <p:grpSpPr bwMode="auto">
                  <a:xfrm>
                    <a:off x="844" y="3694"/>
                    <a:ext cx="48" cy="23"/>
                    <a:chOff x="844" y="3694"/>
                    <a:chExt cx="48" cy="23"/>
                  </a:xfrm>
                </p:grpSpPr>
                <p:sp>
                  <p:nvSpPr>
                    <p:cNvPr id="1316" name="Freeform 473"/>
                    <p:cNvSpPr>
                      <a:spLocks/>
                    </p:cNvSpPr>
                    <p:nvPr/>
                  </p:nvSpPr>
                  <p:spPr bwMode="auto">
                    <a:xfrm>
                      <a:off x="844" y="3694"/>
                      <a:ext cx="11" cy="23"/>
                    </a:xfrm>
                    <a:custGeom>
                      <a:avLst/>
                      <a:gdLst>
                        <a:gd name="T0" fmla="*/ 14 w 24"/>
                        <a:gd name="T1" fmla="*/ 68 h 68"/>
                        <a:gd name="T2" fmla="*/ 0 w 24"/>
                        <a:gd name="T3" fmla="*/ 27 h 68"/>
                        <a:gd name="T4" fmla="*/ 9 w 24"/>
                        <a:gd name="T5" fmla="*/ 0 h 68"/>
                        <a:gd name="T6" fmla="*/ 24 w 24"/>
                        <a:gd name="T7" fmla="*/ 32 h 68"/>
                        <a:gd name="T8" fmla="*/ 14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2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17" name="Freeform 474"/>
                    <p:cNvSpPr>
                      <a:spLocks/>
                    </p:cNvSpPr>
                    <p:nvPr/>
                  </p:nvSpPr>
                  <p:spPr bwMode="auto">
                    <a:xfrm>
                      <a:off x="848" y="3695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0"/>
                        <a:gd name="T2" fmla="*/ 50 w 74"/>
                        <a:gd name="T3" fmla="*/ 0 h 30"/>
                        <a:gd name="T4" fmla="*/ 51 w 74"/>
                        <a:gd name="T5" fmla="*/ 3 h 30"/>
                        <a:gd name="T6" fmla="*/ 57 w 74"/>
                        <a:gd name="T7" fmla="*/ 12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9 w 74"/>
                        <a:gd name="T13" fmla="*/ 21 h 30"/>
                        <a:gd name="T14" fmla="*/ 0 w 74"/>
                        <a:gd name="T15" fmla="*/ 6 h 30"/>
                        <a:gd name="T16" fmla="*/ 2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7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9" y="21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18" name="Freeform 475"/>
                    <p:cNvSpPr>
                      <a:spLocks/>
                    </p:cNvSpPr>
                    <p:nvPr/>
                  </p:nvSpPr>
                  <p:spPr bwMode="auto">
                    <a:xfrm>
                      <a:off x="851" y="3706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34 h 34"/>
                        <a:gd name="T2" fmla="*/ 1 w 81"/>
                        <a:gd name="T3" fmla="*/ 19 h 34"/>
                        <a:gd name="T4" fmla="*/ 5 w 81"/>
                        <a:gd name="T5" fmla="*/ 6 h 34"/>
                        <a:gd name="T6" fmla="*/ 10 w 81"/>
                        <a:gd name="T7" fmla="*/ 0 h 34"/>
                        <a:gd name="T8" fmla="*/ 67 w 81"/>
                        <a:gd name="T9" fmla="*/ 0 h 34"/>
                        <a:gd name="T10" fmla="*/ 81 w 81"/>
                        <a:gd name="T11" fmla="*/ 34 h 34"/>
                        <a:gd name="T12" fmla="*/ 0 w 81"/>
                        <a:gd name="T13" fmla="*/ 34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4">
                          <a:moveTo>
                            <a:pt x="0" y="34"/>
                          </a:moveTo>
                          <a:lnTo>
                            <a:pt x="1" y="19"/>
                          </a:lnTo>
                          <a:lnTo>
                            <a:pt x="5" y="6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4"/>
                          </a:lnTo>
                          <a:lnTo>
                            <a:pt x="0" y="34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7" name="Group 476"/>
                  <p:cNvGrpSpPr>
                    <a:grpSpLocks/>
                  </p:cNvGrpSpPr>
                  <p:nvPr/>
                </p:nvGrpSpPr>
                <p:grpSpPr bwMode="auto">
                  <a:xfrm>
                    <a:off x="857" y="3710"/>
                    <a:ext cx="49" cy="22"/>
                    <a:chOff x="857" y="3710"/>
                    <a:chExt cx="49" cy="22"/>
                  </a:xfrm>
                </p:grpSpPr>
                <p:sp>
                  <p:nvSpPr>
                    <p:cNvPr id="1313" name="Freeform 477"/>
                    <p:cNvSpPr>
                      <a:spLocks/>
                    </p:cNvSpPr>
                    <p:nvPr/>
                  </p:nvSpPr>
                  <p:spPr bwMode="auto">
                    <a:xfrm>
                      <a:off x="857" y="3710"/>
                      <a:ext cx="11" cy="22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1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14" name="Freeform 478"/>
                    <p:cNvSpPr>
                      <a:spLocks/>
                    </p:cNvSpPr>
                    <p:nvPr/>
                  </p:nvSpPr>
                  <p:spPr bwMode="auto">
                    <a:xfrm>
                      <a:off x="862" y="3710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50 w 72"/>
                        <a:gd name="T3" fmla="*/ 0 h 29"/>
                        <a:gd name="T4" fmla="*/ 51 w 72"/>
                        <a:gd name="T5" fmla="*/ 2 h 29"/>
                        <a:gd name="T6" fmla="*/ 56 w 72"/>
                        <a:gd name="T7" fmla="*/ 11 h 29"/>
                        <a:gd name="T8" fmla="*/ 72 w 72"/>
                        <a:gd name="T9" fmla="*/ 29 h 29"/>
                        <a:gd name="T10" fmla="*/ 17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6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15" name="Freeform 479"/>
                    <p:cNvSpPr>
                      <a:spLocks/>
                    </p:cNvSpPr>
                    <p:nvPr/>
                  </p:nvSpPr>
                  <p:spPr bwMode="auto">
                    <a:xfrm>
                      <a:off x="865" y="3720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8" name="Group 480"/>
                  <p:cNvGrpSpPr>
                    <a:grpSpLocks/>
                  </p:cNvGrpSpPr>
                  <p:nvPr/>
                </p:nvGrpSpPr>
                <p:grpSpPr bwMode="auto">
                  <a:xfrm>
                    <a:off x="1086" y="3766"/>
                    <a:ext cx="49" cy="23"/>
                    <a:chOff x="1086" y="3766"/>
                    <a:chExt cx="49" cy="23"/>
                  </a:xfrm>
                </p:grpSpPr>
                <p:sp>
                  <p:nvSpPr>
                    <p:cNvPr id="1310" name="Freeform 481"/>
                    <p:cNvSpPr>
                      <a:spLocks/>
                    </p:cNvSpPr>
                    <p:nvPr/>
                  </p:nvSpPr>
                  <p:spPr bwMode="auto">
                    <a:xfrm>
                      <a:off x="1086" y="3766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9 h 69"/>
                        <a:gd name="T2" fmla="*/ 0 w 22"/>
                        <a:gd name="T3" fmla="*/ 27 h 69"/>
                        <a:gd name="T4" fmla="*/ 9 w 22"/>
                        <a:gd name="T5" fmla="*/ 0 h 69"/>
                        <a:gd name="T6" fmla="*/ 22 w 22"/>
                        <a:gd name="T7" fmla="*/ 32 h 69"/>
                        <a:gd name="T8" fmla="*/ 13 w 22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2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11" name="Freeform 482"/>
                    <p:cNvSpPr>
                      <a:spLocks/>
                    </p:cNvSpPr>
                    <p:nvPr/>
                  </p:nvSpPr>
                  <p:spPr bwMode="auto">
                    <a:xfrm>
                      <a:off x="1090" y="3767"/>
                      <a:ext cx="37" cy="10"/>
                    </a:xfrm>
                    <a:custGeom>
                      <a:avLst/>
                      <a:gdLst>
                        <a:gd name="T0" fmla="*/ 3 w 74"/>
                        <a:gd name="T1" fmla="*/ 0 h 31"/>
                        <a:gd name="T2" fmla="*/ 51 w 74"/>
                        <a:gd name="T3" fmla="*/ 0 h 31"/>
                        <a:gd name="T4" fmla="*/ 53 w 74"/>
                        <a:gd name="T5" fmla="*/ 4 h 31"/>
                        <a:gd name="T6" fmla="*/ 56 w 74"/>
                        <a:gd name="T7" fmla="*/ 13 h 31"/>
                        <a:gd name="T8" fmla="*/ 74 w 74"/>
                        <a:gd name="T9" fmla="*/ 31 h 31"/>
                        <a:gd name="T10" fmla="*/ 18 w 74"/>
                        <a:gd name="T11" fmla="*/ 31 h 31"/>
                        <a:gd name="T12" fmla="*/ 9 w 74"/>
                        <a:gd name="T13" fmla="*/ 22 h 31"/>
                        <a:gd name="T14" fmla="*/ 0 w 74"/>
                        <a:gd name="T15" fmla="*/ 6 h 31"/>
                        <a:gd name="T16" fmla="*/ 3 w 74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1">
                          <a:moveTo>
                            <a:pt x="3" y="0"/>
                          </a:moveTo>
                          <a:lnTo>
                            <a:pt x="51" y="0"/>
                          </a:lnTo>
                          <a:lnTo>
                            <a:pt x="53" y="4"/>
                          </a:lnTo>
                          <a:lnTo>
                            <a:pt x="56" y="13"/>
                          </a:lnTo>
                          <a:lnTo>
                            <a:pt x="74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12" name="Freeform 483"/>
                    <p:cNvSpPr>
                      <a:spLocks/>
                    </p:cNvSpPr>
                    <p:nvPr/>
                  </p:nvSpPr>
                  <p:spPr bwMode="auto">
                    <a:xfrm>
                      <a:off x="1093" y="3777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7 w 83"/>
                        <a:gd name="T5" fmla="*/ 6 h 36"/>
                        <a:gd name="T6" fmla="*/ 11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7" y="6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9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934" y="3740"/>
                    <a:ext cx="48" cy="23"/>
                    <a:chOff x="934" y="3740"/>
                    <a:chExt cx="48" cy="23"/>
                  </a:xfrm>
                </p:grpSpPr>
                <p:sp>
                  <p:nvSpPr>
                    <p:cNvPr id="1307" name="Freeform 485"/>
                    <p:cNvSpPr>
                      <a:spLocks/>
                    </p:cNvSpPr>
                    <p:nvPr/>
                  </p:nvSpPr>
                  <p:spPr bwMode="auto">
                    <a:xfrm>
                      <a:off x="934" y="3740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70 h 70"/>
                        <a:gd name="T2" fmla="*/ 0 w 24"/>
                        <a:gd name="T3" fmla="*/ 27 h 70"/>
                        <a:gd name="T4" fmla="*/ 9 w 24"/>
                        <a:gd name="T5" fmla="*/ 0 h 70"/>
                        <a:gd name="T6" fmla="*/ 24 w 24"/>
                        <a:gd name="T7" fmla="*/ 32 h 70"/>
                        <a:gd name="T8" fmla="*/ 15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2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08" name="Freeform 486"/>
                    <p:cNvSpPr>
                      <a:spLocks/>
                    </p:cNvSpPr>
                    <p:nvPr/>
                  </p:nvSpPr>
                  <p:spPr bwMode="auto">
                    <a:xfrm>
                      <a:off x="938" y="3741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0"/>
                        <a:gd name="T2" fmla="*/ 50 w 74"/>
                        <a:gd name="T3" fmla="*/ 0 h 30"/>
                        <a:gd name="T4" fmla="*/ 52 w 74"/>
                        <a:gd name="T5" fmla="*/ 4 h 30"/>
                        <a:gd name="T6" fmla="*/ 57 w 74"/>
                        <a:gd name="T7" fmla="*/ 13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9 w 74"/>
                        <a:gd name="T13" fmla="*/ 22 h 30"/>
                        <a:gd name="T14" fmla="*/ 0 w 74"/>
                        <a:gd name="T15" fmla="*/ 6 h 30"/>
                        <a:gd name="T16" fmla="*/ 2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09" name="Freeform 487"/>
                    <p:cNvSpPr>
                      <a:spLocks/>
                    </p:cNvSpPr>
                    <p:nvPr/>
                  </p:nvSpPr>
                  <p:spPr bwMode="auto">
                    <a:xfrm>
                      <a:off x="941" y="3751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5 w 81"/>
                        <a:gd name="T5" fmla="*/ 6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6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300" name="Group 488"/>
                  <p:cNvGrpSpPr>
                    <a:grpSpLocks/>
                  </p:cNvGrpSpPr>
                  <p:nvPr/>
                </p:nvGrpSpPr>
                <p:grpSpPr bwMode="auto">
                  <a:xfrm>
                    <a:off x="943" y="3754"/>
                    <a:ext cx="49" cy="23"/>
                    <a:chOff x="943" y="3754"/>
                    <a:chExt cx="49" cy="23"/>
                  </a:xfrm>
                </p:grpSpPr>
                <p:sp>
                  <p:nvSpPr>
                    <p:cNvPr id="1304" name="Freeform 489"/>
                    <p:cNvSpPr>
                      <a:spLocks/>
                    </p:cNvSpPr>
                    <p:nvPr/>
                  </p:nvSpPr>
                  <p:spPr bwMode="auto">
                    <a:xfrm>
                      <a:off x="943" y="3754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5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5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05" name="Freeform 490"/>
                    <p:cNvSpPr>
                      <a:spLocks/>
                    </p:cNvSpPr>
                    <p:nvPr/>
                  </p:nvSpPr>
                  <p:spPr bwMode="auto">
                    <a:xfrm>
                      <a:off x="948" y="3755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30"/>
                        <a:gd name="T2" fmla="*/ 49 w 74"/>
                        <a:gd name="T3" fmla="*/ 0 h 30"/>
                        <a:gd name="T4" fmla="*/ 50 w 74"/>
                        <a:gd name="T5" fmla="*/ 3 h 30"/>
                        <a:gd name="T6" fmla="*/ 57 w 74"/>
                        <a:gd name="T7" fmla="*/ 12 h 30"/>
                        <a:gd name="T8" fmla="*/ 74 w 74"/>
                        <a:gd name="T9" fmla="*/ 30 h 30"/>
                        <a:gd name="T10" fmla="*/ 18 w 74"/>
                        <a:gd name="T11" fmla="*/ 30 h 30"/>
                        <a:gd name="T12" fmla="*/ 9 w 74"/>
                        <a:gd name="T13" fmla="*/ 21 h 30"/>
                        <a:gd name="T14" fmla="*/ 0 w 74"/>
                        <a:gd name="T15" fmla="*/ 5 h 30"/>
                        <a:gd name="T16" fmla="*/ 1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3"/>
                          </a:lnTo>
                          <a:lnTo>
                            <a:pt x="57" y="12"/>
                          </a:lnTo>
                          <a:lnTo>
                            <a:pt x="74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06" name="Freeform 491"/>
                    <p:cNvSpPr>
                      <a:spLocks/>
                    </p:cNvSpPr>
                    <p:nvPr/>
                  </p:nvSpPr>
                  <p:spPr bwMode="auto">
                    <a:xfrm>
                      <a:off x="951" y="3765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5 w 81"/>
                        <a:gd name="T5" fmla="*/ 7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301" name="Freeform 492"/>
                  <p:cNvSpPr>
                    <a:spLocks/>
                  </p:cNvSpPr>
                  <p:nvPr/>
                </p:nvSpPr>
                <p:spPr bwMode="auto">
                  <a:xfrm>
                    <a:off x="987" y="3753"/>
                    <a:ext cx="25" cy="43"/>
                  </a:xfrm>
                  <a:custGeom>
                    <a:avLst/>
                    <a:gdLst>
                      <a:gd name="T0" fmla="*/ 40 w 51"/>
                      <a:gd name="T1" fmla="*/ 128 h 128"/>
                      <a:gd name="T2" fmla="*/ 0 w 51"/>
                      <a:gd name="T3" fmla="*/ 29 h 128"/>
                      <a:gd name="T4" fmla="*/ 0 w 51"/>
                      <a:gd name="T5" fmla="*/ 20 h 128"/>
                      <a:gd name="T6" fmla="*/ 2 w 51"/>
                      <a:gd name="T7" fmla="*/ 11 h 128"/>
                      <a:gd name="T8" fmla="*/ 10 w 51"/>
                      <a:gd name="T9" fmla="*/ 0 h 128"/>
                      <a:gd name="T10" fmla="*/ 51 w 51"/>
                      <a:gd name="T11" fmla="*/ 91 h 128"/>
                      <a:gd name="T12" fmla="*/ 40 w 51"/>
                      <a:gd name="T13" fmla="*/ 128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1" h="128">
                        <a:moveTo>
                          <a:pt x="40" y="128"/>
                        </a:moveTo>
                        <a:lnTo>
                          <a:pt x="0" y="29"/>
                        </a:lnTo>
                        <a:lnTo>
                          <a:pt x="0" y="20"/>
                        </a:lnTo>
                        <a:lnTo>
                          <a:pt x="2" y="11"/>
                        </a:lnTo>
                        <a:lnTo>
                          <a:pt x="10" y="0"/>
                        </a:lnTo>
                        <a:lnTo>
                          <a:pt x="51" y="91"/>
                        </a:lnTo>
                        <a:lnTo>
                          <a:pt x="40" y="12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302" name="Freeform 493"/>
                  <p:cNvSpPr>
                    <a:spLocks/>
                  </p:cNvSpPr>
                  <p:nvPr/>
                </p:nvSpPr>
                <p:spPr bwMode="auto">
                  <a:xfrm>
                    <a:off x="992" y="3753"/>
                    <a:ext cx="91" cy="29"/>
                  </a:xfrm>
                  <a:custGeom>
                    <a:avLst/>
                    <a:gdLst>
                      <a:gd name="T0" fmla="*/ 0 w 183"/>
                      <a:gd name="T1" fmla="*/ 0 h 85"/>
                      <a:gd name="T2" fmla="*/ 64 w 183"/>
                      <a:gd name="T3" fmla="*/ 0 h 85"/>
                      <a:gd name="T4" fmla="*/ 67 w 183"/>
                      <a:gd name="T5" fmla="*/ 13 h 85"/>
                      <a:gd name="T6" fmla="*/ 75 w 183"/>
                      <a:gd name="T7" fmla="*/ 28 h 85"/>
                      <a:gd name="T8" fmla="*/ 84 w 183"/>
                      <a:gd name="T9" fmla="*/ 42 h 85"/>
                      <a:gd name="T10" fmla="*/ 158 w 183"/>
                      <a:gd name="T11" fmla="*/ 42 h 85"/>
                      <a:gd name="T12" fmla="*/ 163 w 183"/>
                      <a:gd name="T13" fmla="*/ 55 h 85"/>
                      <a:gd name="T14" fmla="*/ 172 w 183"/>
                      <a:gd name="T15" fmla="*/ 67 h 85"/>
                      <a:gd name="T16" fmla="*/ 183 w 183"/>
                      <a:gd name="T17" fmla="*/ 85 h 85"/>
                      <a:gd name="T18" fmla="*/ 64 w 183"/>
                      <a:gd name="T19" fmla="*/ 85 h 85"/>
                      <a:gd name="T20" fmla="*/ 41 w 183"/>
                      <a:gd name="T21" fmla="*/ 85 h 85"/>
                      <a:gd name="T22" fmla="*/ 0 w 183"/>
                      <a:gd name="T23" fmla="*/ 0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83" h="85">
                        <a:moveTo>
                          <a:pt x="0" y="0"/>
                        </a:moveTo>
                        <a:lnTo>
                          <a:pt x="64" y="0"/>
                        </a:lnTo>
                        <a:lnTo>
                          <a:pt x="67" y="13"/>
                        </a:lnTo>
                        <a:lnTo>
                          <a:pt x="75" y="28"/>
                        </a:lnTo>
                        <a:lnTo>
                          <a:pt x="84" y="42"/>
                        </a:lnTo>
                        <a:lnTo>
                          <a:pt x="158" y="42"/>
                        </a:lnTo>
                        <a:lnTo>
                          <a:pt x="163" y="55"/>
                        </a:lnTo>
                        <a:lnTo>
                          <a:pt x="172" y="67"/>
                        </a:lnTo>
                        <a:lnTo>
                          <a:pt x="183" y="85"/>
                        </a:lnTo>
                        <a:lnTo>
                          <a:pt x="64" y="85"/>
                        </a:lnTo>
                        <a:lnTo>
                          <a:pt x="41" y="8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303" name="Freeform 494"/>
                  <p:cNvSpPr>
                    <a:spLocks/>
                  </p:cNvSpPr>
                  <p:nvPr/>
                </p:nvSpPr>
                <p:spPr bwMode="auto">
                  <a:xfrm>
                    <a:off x="1008" y="3782"/>
                    <a:ext cx="81" cy="12"/>
                  </a:xfrm>
                  <a:custGeom>
                    <a:avLst/>
                    <a:gdLst>
                      <a:gd name="T0" fmla="*/ 0 w 160"/>
                      <a:gd name="T1" fmla="*/ 36 h 36"/>
                      <a:gd name="T2" fmla="*/ 1 w 160"/>
                      <a:gd name="T3" fmla="*/ 20 h 36"/>
                      <a:gd name="T4" fmla="*/ 7 w 160"/>
                      <a:gd name="T5" fmla="*/ 8 h 36"/>
                      <a:gd name="T6" fmla="*/ 10 w 160"/>
                      <a:gd name="T7" fmla="*/ 0 h 36"/>
                      <a:gd name="T8" fmla="*/ 150 w 160"/>
                      <a:gd name="T9" fmla="*/ 0 h 36"/>
                      <a:gd name="T10" fmla="*/ 160 w 160"/>
                      <a:gd name="T11" fmla="*/ 36 h 36"/>
                      <a:gd name="T12" fmla="*/ 0 w 16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0" y="0"/>
                        </a:lnTo>
                        <a:lnTo>
                          <a:pt x="150" y="0"/>
                        </a:lnTo>
                        <a:lnTo>
                          <a:pt x="16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1198" name="Group 495"/>
                <p:cNvGrpSpPr>
                  <a:grpSpLocks/>
                </p:cNvGrpSpPr>
                <p:nvPr/>
              </p:nvGrpSpPr>
              <p:grpSpPr bwMode="auto">
                <a:xfrm>
                  <a:off x="920" y="3821"/>
                  <a:ext cx="413" cy="50"/>
                  <a:chOff x="920" y="3821"/>
                  <a:chExt cx="413" cy="50"/>
                </a:xfrm>
              </p:grpSpPr>
              <p:sp>
                <p:nvSpPr>
                  <p:cNvPr id="1219" name="Freeform 496"/>
                  <p:cNvSpPr>
                    <a:spLocks/>
                  </p:cNvSpPr>
                  <p:nvPr/>
                </p:nvSpPr>
                <p:spPr bwMode="auto">
                  <a:xfrm>
                    <a:off x="920" y="3821"/>
                    <a:ext cx="413" cy="50"/>
                  </a:xfrm>
                  <a:custGeom>
                    <a:avLst/>
                    <a:gdLst>
                      <a:gd name="T0" fmla="*/ 35 w 825"/>
                      <a:gd name="T1" fmla="*/ 13 h 151"/>
                      <a:gd name="T2" fmla="*/ 17 w 825"/>
                      <a:gd name="T3" fmla="*/ 27 h 151"/>
                      <a:gd name="T4" fmla="*/ 9 w 825"/>
                      <a:gd name="T5" fmla="*/ 48 h 151"/>
                      <a:gd name="T6" fmla="*/ 0 w 825"/>
                      <a:gd name="T7" fmla="*/ 97 h 151"/>
                      <a:gd name="T8" fmla="*/ 4 w 825"/>
                      <a:gd name="T9" fmla="*/ 124 h 151"/>
                      <a:gd name="T10" fmla="*/ 13 w 825"/>
                      <a:gd name="T11" fmla="*/ 138 h 151"/>
                      <a:gd name="T12" fmla="*/ 26 w 825"/>
                      <a:gd name="T13" fmla="*/ 151 h 151"/>
                      <a:gd name="T14" fmla="*/ 783 w 825"/>
                      <a:gd name="T15" fmla="*/ 142 h 151"/>
                      <a:gd name="T16" fmla="*/ 807 w 825"/>
                      <a:gd name="T17" fmla="*/ 128 h 151"/>
                      <a:gd name="T18" fmla="*/ 816 w 825"/>
                      <a:gd name="T19" fmla="*/ 107 h 151"/>
                      <a:gd name="T20" fmla="*/ 825 w 825"/>
                      <a:gd name="T21" fmla="*/ 61 h 151"/>
                      <a:gd name="T22" fmla="*/ 821 w 825"/>
                      <a:gd name="T23" fmla="*/ 27 h 151"/>
                      <a:gd name="T24" fmla="*/ 806 w 825"/>
                      <a:gd name="T25" fmla="*/ 9 h 151"/>
                      <a:gd name="T26" fmla="*/ 785 w 825"/>
                      <a:gd name="T27" fmla="*/ 0 h 151"/>
                      <a:gd name="T28" fmla="*/ 35 w 825"/>
                      <a:gd name="T29" fmla="*/ 13 h 1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25" h="151">
                        <a:moveTo>
                          <a:pt x="35" y="13"/>
                        </a:moveTo>
                        <a:lnTo>
                          <a:pt x="17" y="27"/>
                        </a:lnTo>
                        <a:lnTo>
                          <a:pt x="9" y="48"/>
                        </a:lnTo>
                        <a:lnTo>
                          <a:pt x="0" y="97"/>
                        </a:lnTo>
                        <a:lnTo>
                          <a:pt x="4" y="124"/>
                        </a:lnTo>
                        <a:lnTo>
                          <a:pt x="13" y="138"/>
                        </a:lnTo>
                        <a:lnTo>
                          <a:pt x="26" y="151"/>
                        </a:lnTo>
                        <a:lnTo>
                          <a:pt x="783" y="142"/>
                        </a:lnTo>
                        <a:lnTo>
                          <a:pt x="807" y="128"/>
                        </a:lnTo>
                        <a:lnTo>
                          <a:pt x="816" y="107"/>
                        </a:lnTo>
                        <a:lnTo>
                          <a:pt x="825" y="61"/>
                        </a:lnTo>
                        <a:lnTo>
                          <a:pt x="821" y="27"/>
                        </a:lnTo>
                        <a:lnTo>
                          <a:pt x="806" y="9"/>
                        </a:lnTo>
                        <a:lnTo>
                          <a:pt x="785" y="0"/>
                        </a:lnTo>
                        <a:lnTo>
                          <a:pt x="35" y="13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20" name="Freeform 497"/>
                  <p:cNvSpPr>
                    <a:spLocks/>
                  </p:cNvSpPr>
                  <p:nvPr/>
                </p:nvSpPr>
                <p:spPr bwMode="auto">
                  <a:xfrm>
                    <a:off x="972" y="3833"/>
                    <a:ext cx="330" cy="27"/>
                  </a:xfrm>
                  <a:custGeom>
                    <a:avLst/>
                    <a:gdLst>
                      <a:gd name="T0" fmla="*/ 4 w 658"/>
                      <a:gd name="T1" fmla="*/ 23 h 79"/>
                      <a:gd name="T2" fmla="*/ 0 w 658"/>
                      <a:gd name="T3" fmla="*/ 50 h 79"/>
                      <a:gd name="T4" fmla="*/ 153 w 658"/>
                      <a:gd name="T5" fmla="*/ 50 h 79"/>
                      <a:gd name="T6" fmla="*/ 153 w 658"/>
                      <a:gd name="T7" fmla="*/ 79 h 79"/>
                      <a:gd name="T8" fmla="*/ 500 w 658"/>
                      <a:gd name="T9" fmla="*/ 73 h 79"/>
                      <a:gd name="T10" fmla="*/ 500 w 658"/>
                      <a:gd name="T11" fmla="*/ 50 h 79"/>
                      <a:gd name="T12" fmla="*/ 656 w 658"/>
                      <a:gd name="T13" fmla="*/ 50 h 79"/>
                      <a:gd name="T14" fmla="*/ 658 w 658"/>
                      <a:gd name="T15" fmla="*/ 23 h 79"/>
                      <a:gd name="T16" fmla="*/ 504 w 658"/>
                      <a:gd name="T17" fmla="*/ 23 h 79"/>
                      <a:gd name="T18" fmla="*/ 504 w 658"/>
                      <a:gd name="T19" fmla="*/ 0 h 79"/>
                      <a:gd name="T20" fmla="*/ 153 w 658"/>
                      <a:gd name="T21" fmla="*/ 8 h 79"/>
                      <a:gd name="T22" fmla="*/ 153 w 658"/>
                      <a:gd name="T23" fmla="*/ 23 h 79"/>
                      <a:gd name="T24" fmla="*/ 4 w 658"/>
                      <a:gd name="T25" fmla="*/ 23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658" h="79">
                        <a:moveTo>
                          <a:pt x="4" y="23"/>
                        </a:moveTo>
                        <a:lnTo>
                          <a:pt x="0" y="50"/>
                        </a:lnTo>
                        <a:lnTo>
                          <a:pt x="153" y="50"/>
                        </a:lnTo>
                        <a:lnTo>
                          <a:pt x="153" y="79"/>
                        </a:lnTo>
                        <a:lnTo>
                          <a:pt x="500" y="73"/>
                        </a:lnTo>
                        <a:lnTo>
                          <a:pt x="500" y="50"/>
                        </a:lnTo>
                        <a:lnTo>
                          <a:pt x="656" y="50"/>
                        </a:lnTo>
                        <a:lnTo>
                          <a:pt x="658" y="23"/>
                        </a:lnTo>
                        <a:lnTo>
                          <a:pt x="504" y="23"/>
                        </a:lnTo>
                        <a:lnTo>
                          <a:pt x="504" y="0"/>
                        </a:lnTo>
                        <a:lnTo>
                          <a:pt x="153" y="8"/>
                        </a:lnTo>
                        <a:lnTo>
                          <a:pt x="153" y="23"/>
                        </a:lnTo>
                        <a:lnTo>
                          <a:pt x="4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21" name="Rectangle 498"/>
                  <p:cNvSpPr>
                    <a:spLocks noChangeArrowheads="1"/>
                  </p:cNvSpPr>
                  <p:nvPr/>
                </p:nvSpPr>
                <p:spPr bwMode="auto">
                  <a:xfrm>
                    <a:off x="982" y="3856"/>
                    <a:ext cx="26" cy="7"/>
                  </a:xfrm>
                  <a:prstGeom prst="rect">
                    <a:avLst/>
                  </a:prstGeom>
                  <a:solidFill>
                    <a:srgbClr val="00A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22" name="Rectangle 499"/>
                  <p:cNvSpPr>
                    <a:spLocks noChangeArrowheads="1"/>
                  </p:cNvSpPr>
                  <p:nvPr/>
                </p:nvSpPr>
                <p:spPr bwMode="auto">
                  <a:xfrm>
                    <a:off x="1237" y="3855"/>
                    <a:ext cx="53" cy="6"/>
                  </a:xfrm>
                  <a:prstGeom prst="rect">
                    <a:avLst/>
                  </a:prstGeom>
                  <a:solidFill>
                    <a:srgbClr val="202020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1199" name="Group 500"/>
                <p:cNvGrpSpPr>
                  <a:grpSpLocks/>
                </p:cNvGrpSpPr>
                <p:nvPr/>
              </p:nvGrpSpPr>
              <p:grpSpPr bwMode="auto">
                <a:xfrm>
                  <a:off x="1227" y="3477"/>
                  <a:ext cx="508" cy="321"/>
                  <a:chOff x="1227" y="3477"/>
                  <a:chExt cx="508" cy="321"/>
                </a:xfrm>
              </p:grpSpPr>
              <p:sp>
                <p:nvSpPr>
                  <p:cNvPr id="1200" name="Freeform 501"/>
                  <p:cNvSpPr>
                    <a:spLocks/>
                  </p:cNvSpPr>
                  <p:nvPr/>
                </p:nvSpPr>
                <p:spPr bwMode="auto">
                  <a:xfrm>
                    <a:off x="1640" y="3731"/>
                    <a:ext cx="95" cy="66"/>
                  </a:xfrm>
                  <a:custGeom>
                    <a:avLst/>
                    <a:gdLst>
                      <a:gd name="T0" fmla="*/ 126 w 191"/>
                      <a:gd name="T1" fmla="*/ 9 h 200"/>
                      <a:gd name="T2" fmla="*/ 93 w 191"/>
                      <a:gd name="T3" fmla="*/ 0 h 200"/>
                      <a:gd name="T4" fmla="*/ 59 w 191"/>
                      <a:gd name="T5" fmla="*/ 5 h 200"/>
                      <a:gd name="T6" fmla="*/ 32 w 191"/>
                      <a:gd name="T7" fmla="*/ 17 h 200"/>
                      <a:gd name="T8" fmla="*/ 9 w 191"/>
                      <a:gd name="T9" fmla="*/ 45 h 200"/>
                      <a:gd name="T10" fmla="*/ 0 w 191"/>
                      <a:gd name="T11" fmla="*/ 94 h 200"/>
                      <a:gd name="T12" fmla="*/ 0 w 191"/>
                      <a:gd name="T13" fmla="*/ 137 h 200"/>
                      <a:gd name="T14" fmla="*/ 0 w 191"/>
                      <a:gd name="T15" fmla="*/ 200 h 200"/>
                      <a:gd name="T16" fmla="*/ 191 w 191"/>
                      <a:gd name="T17" fmla="*/ 200 h 200"/>
                      <a:gd name="T18" fmla="*/ 181 w 191"/>
                      <a:gd name="T19" fmla="*/ 81 h 200"/>
                      <a:gd name="T20" fmla="*/ 157 w 191"/>
                      <a:gd name="T21" fmla="*/ 30 h 200"/>
                      <a:gd name="T22" fmla="*/ 126 w 191"/>
                      <a:gd name="T23" fmla="*/ 9 h 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1" h="200">
                        <a:moveTo>
                          <a:pt x="126" y="9"/>
                        </a:moveTo>
                        <a:lnTo>
                          <a:pt x="93" y="0"/>
                        </a:lnTo>
                        <a:lnTo>
                          <a:pt x="59" y="5"/>
                        </a:lnTo>
                        <a:lnTo>
                          <a:pt x="32" y="17"/>
                        </a:lnTo>
                        <a:lnTo>
                          <a:pt x="9" y="45"/>
                        </a:lnTo>
                        <a:lnTo>
                          <a:pt x="0" y="94"/>
                        </a:lnTo>
                        <a:lnTo>
                          <a:pt x="0" y="137"/>
                        </a:lnTo>
                        <a:lnTo>
                          <a:pt x="0" y="200"/>
                        </a:lnTo>
                        <a:lnTo>
                          <a:pt x="191" y="200"/>
                        </a:lnTo>
                        <a:lnTo>
                          <a:pt x="181" y="81"/>
                        </a:lnTo>
                        <a:lnTo>
                          <a:pt x="157" y="30"/>
                        </a:lnTo>
                        <a:lnTo>
                          <a:pt x="126" y="9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40404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1" name="Freeform 502"/>
                  <p:cNvSpPr>
                    <a:spLocks/>
                  </p:cNvSpPr>
                  <p:nvPr/>
                </p:nvSpPr>
                <p:spPr bwMode="auto">
                  <a:xfrm>
                    <a:off x="1227" y="3477"/>
                    <a:ext cx="429" cy="264"/>
                  </a:xfrm>
                  <a:custGeom>
                    <a:avLst/>
                    <a:gdLst>
                      <a:gd name="T0" fmla="*/ 0 w 860"/>
                      <a:gd name="T1" fmla="*/ 0 h 791"/>
                      <a:gd name="T2" fmla="*/ 860 w 860"/>
                      <a:gd name="T3" fmla="*/ 764 h 791"/>
                      <a:gd name="T4" fmla="*/ 849 w 860"/>
                      <a:gd name="T5" fmla="*/ 777 h 791"/>
                      <a:gd name="T6" fmla="*/ 838 w 860"/>
                      <a:gd name="T7" fmla="*/ 791 h 791"/>
                      <a:gd name="T8" fmla="*/ 0 w 860"/>
                      <a:gd name="T9" fmla="*/ 0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0" h="791">
                        <a:moveTo>
                          <a:pt x="0" y="0"/>
                        </a:moveTo>
                        <a:lnTo>
                          <a:pt x="860" y="764"/>
                        </a:lnTo>
                        <a:lnTo>
                          <a:pt x="849" y="777"/>
                        </a:lnTo>
                        <a:lnTo>
                          <a:pt x="838" y="7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2" name="Freeform 503"/>
                  <p:cNvSpPr>
                    <a:spLocks/>
                  </p:cNvSpPr>
                  <p:nvPr/>
                </p:nvSpPr>
                <p:spPr bwMode="auto">
                  <a:xfrm>
                    <a:off x="1521" y="3650"/>
                    <a:ext cx="141" cy="122"/>
                  </a:xfrm>
                  <a:custGeom>
                    <a:avLst/>
                    <a:gdLst>
                      <a:gd name="T0" fmla="*/ 4 w 281"/>
                      <a:gd name="T1" fmla="*/ 95 h 366"/>
                      <a:gd name="T2" fmla="*/ 24 w 281"/>
                      <a:gd name="T3" fmla="*/ 62 h 366"/>
                      <a:gd name="T4" fmla="*/ 54 w 281"/>
                      <a:gd name="T5" fmla="*/ 43 h 366"/>
                      <a:gd name="T6" fmla="*/ 78 w 281"/>
                      <a:gd name="T7" fmla="*/ 42 h 366"/>
                      <a:gd name="T8" fmla="*/ 128 w 281"/>
                      <a:gd name="T9" fmla="*/ 43 h 366"/>
                      <a:gd name="T10" fmla="*/ 132 w 281"/>
                      <a:gd name="T11" fmla="*/ 0 h 366"/>
                      <a:gd name="T12" fmla="*/ 281 w 281"/>
                      <a:gd name="T13" fmla="*/ 130 h 366"/>
                      <a:gd name="T14" fmla="*/ 272 w 281"/>
                      <a:gd name="T15" fmla="*/ 179 h 366"/>
                      <a:gd name="T16" fmla="*/ 228 w 281"/>
                      <a:gd name="T17" fmla="*/ 170 h 366"/>
                      <a:gd name="T18" fmla="*/ 191 w 281"/>
                      <a:gd name="T19" fmla="*/ 184 h 366"/>
                      <a:gd name="T20" fmla="*/ 158 w 281"/>
                      <a:gd name="T21" fmla="*/ 210 h 366"/>
                      <a:gd name="T22" fmla="*/ 150 w 281"/>
                      <a:gd name="T23" fmla="*/ 232 h 366"/>
                      <a:gd name="T24" fmla="*/ 149 w 281"/>
                      <a:gd name="T25" fmla="*/ 295 h 366"/>
                      <a:gd name="T26" fmla="*/ 149 w 281"/>
                      <a:gd name="T27" fmla="*/ 338 h 366"/>
                      <a:gd name="T28" fmla="*/ 150 w 281"/>
                      <a:gd name="T29" fmla="*/ 366 h 366"/>
                      <a:gd name="T30" fmla="*/ 0 w 281"/>
                      <a:gd name="T31" fmla="*/ 229 h 366"/>
                      <a:gd name="T32" fmla="*/ 0 w 281"/>
                      <a:gd name="T33" fmla="*/ 139 h 366"/>
                      <a:gd name="T34" fmla="*/ 4 w 281"/>
                      <a:gd name="T35" fmla="*/ 95 h 3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81" h="366">
                        <a:moveTo>
                          <a:pt x="4" y="95"/>
                        </a:moveTo>
                        <a:lnTo>
                          <a:pt x="24" y="62"/>
                        </a:lnTo>
                        <a:lnTo>
                          <a:pt x="54" y="43"/>
                        </a:lnTo>
                        <a:lnTo>
                          <a:pt x="78" y="42"/>
                        </a:lnTo>
                        <a:lnTo>
                          <a:pt x="128" y="43"/>
                        </a:lnTo>
                        <a:lnTo>
                          <a:pt x="132" y="0"/>
                        </a:lnTo>
                        <a:lnTo>
                          <a:pt x="281" y="130"/>
                        </a:lnTo>
                        <a:lnTo>
                          <a:pt x="272" y="179"/>
                        </a:lnTo>
                        <a:lnTo>
                          <a:pt x="228" y="170"/>
                        </a:lnTo>
                        <a:lnTo>
                          <a:pt x="191" y="184"/>
                        </a:lnTo>
                        <a:lnTo>
                          <a:pt x="158" y="210"/>
                        </a:lnTo>
                        <a:lnTo>
                          <a:pt x="150" y="232"/>
                        </a:lnTo>
                        <a:lnTo>
                          <a:pt x="149" y="295"/>
                        </a:lnTo>
                        <a:lnTo>
                          <a:pt x="149" y="338"/>
                        </a:lnTo>
                        <a:lnTo>
                          <a:pt x="150" y="366"/>
                        </a:lnTo>
                        <a:lnTo>
                          <a:pt x="0" y="229"/>
                        </a:lnTo>
                        <a:lnTo>
                          <a:pt x="0" y="139"/>
                        </a:lnTo>
                        <a:lnTo>
                          <a:pt x="4" y="95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3" name="Line 504"/>
                  <p:cNvSpPr>
                    <a:spLocks noChangeShapeType="1"/>
                  </p:cNvSpPr>
                  <p:nvPr/>
                </p:nvSpPr>
                <p:spPr bwMode="auto">
                  <a:xfrm>
                    <a:off x="1586" y="3665"/>
                    <a:ext cx="76" cy="44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4" name="Freeform 505"/>
                  <p:cNvSpPr>
                    <a:spLocks/>
                  </p:cNvSpPr>
                  <p:nvPr/>
                </p:nvSpPr>
                <p:spPr bwMode="auto">
                  <a:xfrm>
                    <a:off x="1242" y="3486"/>
                    <a:ext cx="111" cy="96"/>
                  </a:xfrm>
                  <a:custGeom>
                    <a:avLst/>
                    <a:gdLst>
                      <a:gd name="T0" fmla="*/ 10 w 222"/>
                      <a:gd name="T1" fmla="*/ 98 h 289"/>
                      <a:gd name="T2" fmla="*/ 27 w 222"/>
                      <a:gd name="T3" fmla="*/ 64 h 289"/>
                      <a:gd name="T4" fmla="*/ 53 w 222"/>
                      <a:gd name="T5" fmla="*/ 45 h 289"/>
                      <a:gd name="T6" fmla="*/ 81 w 222"/>
                      <a:gd name="T7" fmla="*/ 41 h 289"/>
                      <a:gd name="T8" fmla="*/ 131 w 222"/>
                      <a:gd name="T9" fmla="*/ 42 h 289"/>
                      <a:gd name="T10" fmla="*/ 135 w 222"/>
                      <a:gd name="T11" fmla="*/ 0 h 289"/>
                      <a:gd name="T12" fmla="*/ 222 w 222"/>
                      <a:gd name="T13" fmla="*/ 80 h 289"/>
                      <a:gd name="T14" fmla="*/ 218 w 222"/>
                      <a:gd name="T15" fmla="*/ 120 h 289"/>
                      <a:gd name="T16" fmla="*/ 190 w 222"/>
                      <a:gd name="T17" fmla="*/ 118 h 289"/>
                      <a:gd name="T18" fmla="*/ 168 w 222"/>
                      <a:gd name="T19" fmla="*/ 116 h 289"/>
                      <a:gd name="T20" fmla="*/ 135 w 222"/>
                      <a:gd name="T21" fmla="*/ 125 h 289"/>
                      <a:gd name="T22" fmla="*/ 118 w 222"/>
                      <a:gd name="T23" fmla="*/ 137 h 289"/>
                      <a:gd name="T24" fmla="*/ 102 w 222"/>
                      <a:gd name="T25" fmla="*/ 161 h 289"/>
                      <a:gd name="T26" fmla="*/ 98 w 222"/>
                      <a:gd name="T27" fmla="*/ 192 h 289"/>
                      <a:gd name="T28" fmla="*/ 93 w 222"/>
                      <a:gd name="T29" fmla="*/ 289 h 289"/>
                      <a:gd name="T30" fmla="*/ 0 w 222"/>
                      <a:gd name="T31" fmla="*/ 197 h 289"/>
                      <a:gd name="T32" fmla="*/ 4 w 222"/>
                      <a:gd name="T33" fmla="*/ 138 h 289"/>
                      <a:gd name="T34" fmla="*/ 10 w 222"/>
                      <a:gd name="T35" fmla="*/ 9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22" h="289">
                        <a:moveTo>
                          <a:pt x="10" y="98"/>
                        </a:moveTo>
                        <a:lnTo>
                          <a:pt x="27" y="64"/>
                        </a:lnTo>
                        <a:lnTo>
                          <a:pt x="53" y="45"/>
                        </a:lnTo>
                        <a:lnTo>
                          <a:pt x="81" y="41"/>
                        </a:lnTo>
                        <a:lnTo>
                          <a:pt x="131" y="42"/>
                        </a:lnTo>
                        <a:lnTo>
                          <a:pt x="135" y="0"/>
                        </a:lnTo>
                        <a:lnTo>
                          <a:pt x="222" y="80"/>
                        </a:lnTo>
                        <a:lnTo>
                          <a:pt x="218" y="120"/>
                        </a:lnTo>
                        <a:lnTo>
                          <a:pt x="190" y="118"/>
                        </a:lnTo>
                        <a:lnTo>
                          <a:pt x="168" y="116"/>
                        </a:lnTo>
                        <a:lnTo>
                          <a:pt x="135" y="125"/>
                        </a:lnTo>
                        <a:lnTo>
                          <a:pt x="118" y="137"/>
                        </a:lnTo>
                        <a:lnTo>
                          <a:pt x="102" y="161"/>
                        </a:lnTo>
                        <a:lnTo>
                          <a:pt x="98" y="192"/>
                        </a:lnTo>
                        <a:lnTo>
                          <a:pt x="93" y="289"/>
                        </a:lnTo>
                        <a:lnTo>
                          <a:pt x="0" y="197"/>
                        </a:lnTo>
                        <a:lnTo>
                          <a:pt x="4" y="138"/>
                        </a:lnTo>
                        <a:lnTo>
                          <a:pt x="10" y="98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5" name="Freeform 506"/>
                  <p:cNvSpPr>
                    <a:spLocks/>
                  </p:cNvSpPr>
                  <p:nvPr/>
                </p:nvSpPr>
                <p:spPr bwMode="auto">
                  <a:xfrm>
                    <a:off x="1456" y="3626"/>
                    <a:ext cx="64" cy="62"/>
                  </a:xfrm>
                  <a:custGeom>
                    <a:avLst/>
                    <a:gdLst>
                      <a:gd name="T0" fmla="*/ 128 w 128"/>
                      <a:gd name="T1" fmla="*/ 5 h 186"/>
                      <a:gd name="T2" fmla="*/ 59 w 128"/>
                      <a:gd name="T3" fmla="*/ 0 h 186"/>
                      <a:gd name="T4" fmla="*/ 30 w 128"/>
                      <a:gd name="T5" fmla="*/ 14 h 186"/>
                      <a:gd name="T6" fmla="*/ 9 w 128"/>
                      <a:gd name="T7" fmla="*/ 40 h 186"/>
                      <a:gd name="T8" fmla="*/ 0 w 128"/>
                      <a:gd name="T9" fmla="*/ 89 h 186"/>
                      <a:gd name="T10" fmla="*/ 0 w 128"/>
                      <a:gd name="T11" fmla="*/ 186 h 186"/>
                      <a:gd name="T12" fmla="*/ 0 w 128"/>
                      <a:gd name="T13" fmla="*/ 182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" h="186">
                        <a:moveTo>
                          <a:pt x="128" y="5"/>
                        </a:moveTo>
                        <a:lnTo>
                          <a:pt x="59" y="0"/>
                        </a:lnTo>
                        <a:lnTo>
                          <a:pt x="30" y="14"/>
                        </a:lnTo>
                        <a:lnTo>
                          <a:pt x="9" y="40"/>
                        </a:lnTo>
                        <a:lnTo>
                          <a:pt x="0" y="89"/>
                        </a:lnTo>
                        <a:lnTo>
                          <a:pt x="0" y="186"/>
                        </a:lnTo>
                        <a:lnTo>
                          <a:pt x="0" y="182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6" name="Freeform 507"/>
                  <p:cNvSpPr>
                    <a:spLocks/>
                  </p:cNvSpPr>
                  <p:nvPr/>
                </p:nvSpPr>
                <p:spPr bwMode="auto">
                  <a:xfrm>
                    <a:off x="1440" y="3615"/>
                    <a:ext cx="63" cy="61"/>
                  </a:xfrm>
                  <a:custGeom>
                    <a:avLst/>
                    <a:gdLst>
                      <a:gd name="T0" fmla="*/ 126 w 126"/>
                      <a:gd name="T1" fmla="*/ 3 h 185"/>
                      <a:gd name="T2" fmla="*/ 59 w 126"/>
                      <a:gd name="T3" fmla="*/ 0 h 185"/>
                      <a:gd name="T4" fmla="*/ 24 w 126"/>
                      <a:gd name="T5" fmla="*/ 15 h 185"/>
                      <a:gd name="T6" fmla="*/ 9 w 126"/>
                      <a:gd name="T7" fmla="*/ 39 h 185"/>
                      <a:gd name="T8" fmla="*/ 0 w 126"/>
                      <a:gd name="T9" fmla="*/ 88 h 185"/>
                      <a:gd name="T10" fmla="*/ 0 w 126"/>
                      <a:gd name="T11" fmla="*/ 185 h 185"/>
                      <a:gd name="T12" fmla="*/ 0 w 126"/>
                      <a:gd name="T13" fmla="*/ 180 h 1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6" h="185">
                        <a:moveTo>
                          <a:pt x="126" y="3"/>
                        </a:moveTo>
                        <a:lnTo>
                          <a:pt x="59" y="0"/>
                        </a:lnTo>
                        <a:lnTo>
                          <a:pt x="24" y="15"/>
                        </a:lnTo>
                        <a:lnTo>
                          <a:pt x="9" y="39"/>
                        </a:lnTo>
                        <a:lnTo>
                          <a:pt x="0" y="88"/>
                        </a:lnTo>
                        <a:lnTo>
                          <a:pt x="0" y="185"/>
                        </a:lnTo>
                        <a:lnTo>
                          <a:pt x="0" y="180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7" name="Freeform 508"/>
                  <p:cNvSpPr>
                    <a:spLocks/>
                  </p:cNvSpPr>
                  <p:nvPr/>
                </p:nvSpPr>
                <p:spPr bwMode="auto">
                  <a:xfrm>
                    <a:off x="1422" y="3604"/>
                    <a:ext cx="64" cy="62"/>
                  </a:xfrm>
                  <a:custGeom>
                    <a:avLst/>
                    <a:gdLst>
                      <a:gd name="T0" fmla="*/ 127 w 127"/>
                      <a:gd name="T1" fmla="*/ 5 h 185"/>
                      <a:gd name="T2" fmla="*/ 59 w 127"/>
                      <a:gd name="T3" fmla="*/ 0 h 185"/>
                      <a:gd name="T4" fmla="*/ 30 w 127"/>
                      <a:gd name="T5" fmla="*/ 14 h 185"/>
                      <a:gd name="T6" fmla="*/ 9 w 127"/>
                      <a:gd name="T7" fmla="*/ 39 h 185"/>
                      <a:gd name="T8" fmla="*/ 0 w 127"/>
                      <a:gd name="T9" fmla="*/ 88 h 185"/>
                      <a:gd name="T10" fmla="*/ 0 w 127"/>
                      <a:gd name="T11" fmla="*/ 185 h 185"/>
                      <a:gd name="T12" fmla="*/ 0 w 127"/>
                      <a:gd name="T13" fmla="*/ 182 h 1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85">
                        <a:moveTo>
                          <a:pt x="127" y="5"/>
                        </a:moveTo>
                        <a:lnTo>
                          <a:pt x="59" y="0"/>
                        </a:lnTo>
                        <a:lnTo>
                          <a:pt x="30" y="14"/>
                        </a:lnTo>
                        <a:lnTo>
                          <a:pt x="9" y="39"/>
                        </a:lnTo>
                        <a:lnTo>
                          <a:pt x="0" y="88"/>
                        </a:lnTo>
                        <a:lnTo>
                          <a:pt x="0" y="185"/>
                        </a:lnTo>
                        <a:lnTo>
                          <a:pt x="0" y="182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8" name="Freeform 509"/>
                  <p:cNvSpPr>
                    <a:spLocks/>
                  </p:cNvSpPr>
                  <p:nvPr/>
                </p:nvSpPr>
                <p:spPr bwMode="auto">
                  <a:xfrm>
                    <a:off x="1401" y="3594"/>
                    <a:ext cx="64" cy="62"/>
                  </a:xfrm>
                  <a:custGeom>
                    <a:avLst/>
                    <a:gdLst>
                      <a:gd name="T0" fmla="*/ 127 w 127"/>
                      <a:gd name="T1" fmla="*/ 5 h 186"/>
                      <a:gd name="T2" fmla="*/ 59 w 127"/>
                      <a:gd name="T3" fmla="*/ 0 h 186"/>
                      <a:gd name="T4" fmla="*/ 32 w 127"/>
                      <a:gd name="T5" fmla="*/ 10 h 186"/>
                      <a:gd name="T6" fmla="*/ 9 w 127"/>
                      <a:gd name="T7" fmla="*/ 39 h 186"/>
                      <a:gd name="T8" fmla="*/ 0 w 127"/>
                      <a:gd name="T9" fmla="*/ 88 h 186"/>
                      <a:gd name="T10" fmla="*/ 0 w 127"/>
                      <a:gd name="T11" fmla="*/ 186 h 186"/>
                      <a:gd name="T12" fmla="*/ 0 w 127"/>
                      <a:gd name="T13" fmla="*/ 182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86">
                        <a:moveTo>
                          <a:pt x="127" y="5"/>
                        </a:moveTo>
                        <a:lnTo>
                          <a:pt x="59" y="0"/>
                        </a:lnTo>
                        <a:lnTo>
                          <a:pt x="32" y="10"/>
                        </a:lnTo>
                        <a:lnTo>
                          <a:pt x="9" y="39"/>
                        </a:lnTo>
                        <a:lnTo>
                          <a:pt x="0" y="88"/>
                        </a:lnTo>
                        <a:lnTo>
                          <a:pt x="0" y="186"/>
                        </a:lnTo>
                        <a:lnTo>
                          <a:pt x="0" y="182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9" name="Freeform 510"/>
                  <p:cNvSpPr>
                    <a:spLocks/>
                  </p:cNvSpPr>
                  <p:nvPr/>
                </p:nvSpPr>
                <p:spPr bwMode="auto">
                  <a:xfrm>
                    <a:off x="1383" y="3583"/>
                    <a:ext cx="64" cy="62"/>
                  </a:xfrm>
                  <a:custGeom>
                    <a:avLst/>
                    <a:gdLst>
                      <a:gd name="T0" fmla="*/ 128 w 128"/>
                      <a:gd name="T1" fmla="*/ 4 h 186"/>
                      <a:gd name="T2" fmla="*/ 59 w 128"/>
                      <a:gd name="T3" fmla="*/ 0 h 186"/>
                      <a:gd name="T4" fmla="*/ 32 w 128"/>
                      <a:gd name="T5" fmla="*/ 13 h 186"/>
                      <a:gd name="T6" fmla="*/ 9 w 128"/>
                      <a:gd name="T7" fmla="*/ 40 h 186"/>
                      <a:gd name="T8" fmla="*/ 0 w 128"/>
                      <a:gd name="T9" fmla="*/ 88 h 186"/>
                      <a:gd name="T10" fmla="*/ 0 w 128"/>
                      <a:gd name="T11" fmla="*/ 186 h 186"/>
                      <a:gd name="T12" fmla="*/ 0 w 128"/>
                      <a:gd name="T13" fmla="*/ 182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" h="186">
                        <a:moveTo>
                          <a:pt x="128" y="4"/>
                        </a:moveTo>
                        <a:lnTo>
                          <a:pt x="59" y="0"/>
                        </a:lnTo>
                        <a:lnTo>
                          <a:pt x="32" y="13"/>
                        </a:lnTo>
                        <a:lnTo>
                          <a:pt x="9" y="40"/>
                        </a:lnTo>
                        <a:lnTo>
                          <a:pt x="0" y="88"/>
                        </a:lnTo>
                        <a:lnTo>
                          <a:pt x="0" y="186"/>
                        </a:lnTo>
                        <a:lnTo>
                          <a:pt x="0" y="182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0" name="Freeform 511"/>
                  <p:cNvSpPr>
                    <a:spLocks/>
                  </p:cNvSpPr>
                  <p:nvPr/>
                </p:nvSpPr>
                <p:spPr bwMode="auto">
                  <a:xfrm>
                    <a:off x="1365" y="3570"/>
                    <a:ext cx="63" cy="62"/>
                  </a:xfrm>
                  <a:custGeom>
                    <a:avLst/>
                    <a:gdLst>
                      <a:gd name="T0" fmla="*/ 126 w 126"/>
                      <a:gd name="T1" fmla="*/ 4 h 186"/>
                      <a:gd name="T2" fmla="*/ 58 w 126"/>
                      <a:gd name="T3" fmla="*/ 0 h 186"/>
                      <a:gd name="T4" fmla="*/ 31 w 126"/>
                      <a:gd name="T5" fmla="*/ 14 h 186"/>
                      <a:gd name="T6" fmla="*/ 8 w 126"/>
                      <a:gd name="T7" fmla="*/ 40 h 186"/>
                      <a:gd name="T8" fmla="*/ 0 w 126"/>
                      <a:gd name="T9" fmla="*/ 89 h 186"/>
                      <a:gd name="T10" fmla="*/ 0 w 126"/>
                      <a:gd name="T11" fmla="*/ 186 h 186"/>
                      <a:gd name="T12" fmla="*/ 0 w 126"/>
                      <a:gd name="T13" fmla="*/ 182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6" h="186">
                        <a:moveTo>
                          <a:pt x="126" y="4"/>
                        </a:moveTo>
                        <a:lnTo>
                          <a:pt x="58" y="0"/>
                        </a:lnTo>
                        <a:lnTo>
                          <a:pt x="31" y="14"/>
                        </a:lnTo>
                        <a:lnTo>
                          <a:pt x="8" y="40"/>
                        </a:lnTo>
                        <a:lnTo>
                          <a:pt x="0" y="89"/>
                        </a:lnTo>
                        <a:lnTo>
                          <a:pt x="0" y="186"/>
                        </a:lnTo>
                        <a:lnTo>
                          <a:pt x="0" y="182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1" name="Freeform 512"/>
                  <p:cNvSpPr>
                    <a:spLocks/>
                  </p:cNvSpPr>
                  <p:nvPr/>
                </p:nvSpPr>
                <p:spPr bwMode="auto">
                  <a:xfrm>
                    <a:off x="1349" y="3558"/>
                    <a:ext cx="64" cy="62"/>
                  </a:xfrm>
                  <a:custGeom>
                    <a:avLst/>
                    <a:gdLst>
                      <a:gd name="T0" fmla="*/ 127 w 127"/>
                      <a:gd name="T1" fmla="*/ 5 h 186"/>
                      <a:gd name="T2" fmla="*/ 59 w 127"/>
                      <a:gd name="T3" fmla="*/ 0 h 186"/>
                      <a:gd name="T4" fmla="*/ 33 w 127"/>
                      <a:gd name="T5" fmla="*/ 16 h 186"/>
                      <a:gd name="T6" fmla="*/ 9 w 127"/>
                      <a:gd name="T7" fmla="*/ 40 h 186"/>
                      <a:gd name="T8" fmla="*/ 0 w 127"/>
                      <a:gd name="T9" fmla="*/ 89 h 186"/>
                      <a:gd name="T10" fmla="*/ 0 w 127"/>
                      <a:gd name="T11" fmla="*/ 186 h 186"/>
                      <a:gd name="T12" fmla="*/ 0 w 127"/>
                      <a:gd name="T13" fmla="*/ 182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86">
                        <a:moveTo>
                          <a:pt x="127" y="5"/>
                        </a:moveTo>
                        <a:lnTo>
                          <a:pt x="59" y="0"/>
                        </a:lnTo>
                        <a:lnTo>
                          <a:pt x="33" y="16"/>
                        </a:lnTo>
                        <a:lnTo>
                          <a:pt x="9" y="40"/>
                        </a:lnTo>
                        <a:lnTo>
                          <a:pt x="0" y="89"/>
                        </a:lnTo>
                        <a:lnTo>
                          <a:pt x="0" y="186"/>
                        </a:lnTo>
                        <a:lnTo>
                          <a:pt x="0" y="182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2" name="Freeform 513"/>
                  <p:cNvSpPr>
                    <a:spLocks/>
                  </p:cNvSpPr>
                  <p:nvPr/>
                </p:nvSpPr>
                <p:spPr bwMode="auto">
                  <a:xfrm>
                    <a:off x="1331" y="3550"/>
                    <a:ext cx="63" cy="62"/>
                  </a:xfrm>
                  <a:custGeom>
                    <a:avLst/>
                    <a:gdLst>
                      <a:gd name="T0" fmla="*/ 127 w 127"/>
                      <a:gd name="T1" fmla="*/ 4 h 186"/>
                      <a:gd name="T2" fmla="*/ 59 w 127"/>
                      <a:gd name="T3" fmla="*/ 0 h 186"/>
                      <a:gd name="T4" fmla="*/ 32 w 127"/>
                      <a:gd name="T5" fmla="*/ 13 h 186"/>
                      <a:gd name="T6" fmla="*/ 10 w 127"/>
                      <a:gd name="T7" fmla="*/ 39 h 186"/>
                      <a:gd name="T8" fmla="*/ 0 w 127"/>
                      <a:gd name="T9" fmla="*/ 88 h 186"/>
                      <a:gd name="T10" fmla="*/ 0 w 127"/>
                      <a:gd name="T11" fmla="*/ 186 h 186"/>
                      <a:gd name="T12" fmla="*/ 0 w 127"/>
                      <a:gd name="T13" fmla="*/ 180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86">
                        <a:moveTo>
                          <a:pt x="127" y="4"/>
                        </a:moveTo>
                        <a:lnTo>
                          <a:pt x="59" y="0"/>
                        </a:lnTo>
                        <a:lnTo>
                          <a:pt x="32" y="13"/>
                        </a:lnTo>
                        <a:lnTo>
                          <a:pt x="10" y="39"/>
                        </a:lnTo>
                        <a:lnTo>
                          <a:pt x="0" y="88"/>
                        </a:lnTo>
                        <a:lnTo>
                          <a:pt x="0" y="186"/>
                        </a:lnTo>
                        <a:lnTo>
                          <a:pt x="0" y="180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3" name="Freeform 514"/>
                  <p:cNvSpPr>
                    <a:spLocks/>
                  </p:cNvSpPr>
                  <p:nvPr/>
                </p:nvSpPr>
                <p:spPr bwMode="auto">
                  <a:xfrm>
                    <a:off x="1308" y="3501"/>
                    <a:ext cx="47" cy="25"/>
                  </a:xfrm>
                  <a:custGeom>
                    <a:avLst/>
                    <a:gdLst>
                      <a:gd name="T0" fmla="*/ 0 w 96"/>
                      <a:gd name="T1" fmla="*/ 0 h 74"/>
                      <a:gd name="T2" fmla="*/ 89 w 96"/>
                      <a:gd name="T3" fmla="*/ 74 h 74"/>
                      <a:gd name="T4" fmla="*/ 96 w 96"/>
                      <a:gd name="T5" fmla="*/ 74 h 74"/>
                      <a:gd name="T6" fmla="*/ 93 w 96"/>
                      <a:gd name="T7" fmla="*/ 74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6" h="74">
                        <a:moveTo>
                          <a:pt x="0" y="0"/>
                        </a:moveTo>
                        <a:lnTo>
                          <a:pt x="89" y="74"/>
                        </a:lnTo>
                        <a:lnTo>
                          <a:pt x="96" y="74"/>
                        </a:lnTo>
                        <a:lnTo>
                          <a:pt x="93" y="74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4" name="Oval 515"/>
                  <p:cNvSpPr>
                    <a:spLocks noChangeArrowheads="1"/>
                  </p:cNvSpPr>
                  <p:nvPr/>
                </p:nvSpPr>
                <p:spPr bwMode="auto">
                  <a:xfrm>
                    <a:off x="1339" y="3772"/>
                    <a:ext cx="78" cy="26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5" name="Oval 516"/>
                  <p:cNvSpPr>
                    <a:spLocks noChangeArrowheads="1"/>
                  </p:cNvSpPr>
                  <p:nvPr/>
                </p:nvSpPr>
                <p:spPr bwMode="auto">
                  <a:xfrm>
                    <a:off x="1432" y="3771"/>
                    <a:ext cx="78" cy="25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6" name="Freeform 517"/>
                  <p:cNvSpPr>
                    <a:spLocks/>
                  </p:cNvSpPr>
                  <p:nvPr/>
                </p:nvSpPr>
                <p:spPr bwMode="auto">
                  <a:xfrm>
                    <a:off x="1511" y="3785"/>
                    <a:ext cx="94" cy="8"/>
                  </a:xfrm>
                  <a:custGeom>
                    <a:avLst/>
                    <a:gdLst>
                      <a:gd name="T0" fmla="*/ 0 w 188"/>
                      <a:gd name="T1" fmla="*/ 25 h 25"/>
                      <a:gd name="T2" fmla="*/ 6 w 188"/>
                      <a:gd name="T3" fmla="*/ 0 h 25"/>
                      <a:gd name="T4" fmla="*/ 175 w 188"/>
                      <a:gd name="T5" fmla="*/ 0 h 25"/>
                      <a:gd name="T6" fmla="*/ 188 w 188"/>
                      <a:gd name="T7" fmla="*/ 19 h 25"/>
                      <a:gd name="T8" fmla="*/ 0 w 188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8" h="25">
                        <a:moveTo>
                          <a:pt x="0" y="25"/>
                        </a:moveTo>
                        <a:lnTo>
                          <a:pt x="6" y="0"/>
                        </a:lnTo>
                        <a:lnTo>
                          <a:pt x="175" y="0"/>
                        </a:lnTo>
                        <a:lnTo>
                          <a:pt x="188" y="1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7" name="Oval 518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3767"/>
                    <a:ext cx="78" cy="27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8" name="Oval 519"/>
                  <p:cNvSpPr>
                    <a:spLocks noChangeArrowheads="1"/>
                  </p:cNvSpPr>
                  <p:nvPr/>
                </p:nvSpPr>
                <p:spPr bwMode="auto">
                  <a:xfrm>
                    <a:off x="1431" y="3766"/>
                    <a:ext cx="77" cy="25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1637" name="Text Box 520"/>
              <p:cNvSpPr txBox="1">
                <a:spLocks noChangeArrowheads="1"/>
              </p:cNvSpPr>
              <p:nvPr/>
            </p:nvSpPr>
            <p:spPr bwMode="auto">
              <a:xfrm>
                <a:off x="3372822" y="2313631"/>
                <a:ext cx="1250663" cy="433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15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中间人 </a:t>
                </a:r>
                <a:r>
                  <a:rPr kumimoji="1" lang="en-US" altLang="zh-CN" sz="2215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C</a:t>
                </a:r>
              </a:p>
            </p:txBody>
          </p:sp>
          <p:sp>
            <p:nvSpPr>
              <p:cNvPr id="1680" name="Text Box 551"/>
              <p:cNvSpPr txBox="1">
                <a:spLocks noChangeArrowheads="1"/>
              </p:cNvSpPr>
              <p:nvPr/>
            </p:nvSpPr>
            <p:spPr bwMode="auto">
              <a:xfrm>
                <a:off x="246373" y="5819626"/>
                <a:ext cx="611065" cy="3481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62" b="1" dirty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时间</a:t>
                </a:r>
              </a:p>
            </p:txBody>
          </p:sp>
        </p:grpSp>
      </p:grpSp>
      <p:sp>
        <p:nvSpPr>
          <p:cNvPr id="1683" name="圆角矩形标注 1682"/>
          <p:cNvSpPr/>
          <p:nvPr/>
        </p:nvSpPr>
        <p:spPr>
          <a:xfrm>
            <a:off x="3159809" y="1045537"/>
            <a:ext cx="4485898" cy="538038"/>
          </a:xfrm>
          <a:prstGeom prst="wedgeRoundRectCallout">
            <a:avLst>
              <a:gd name="adj1" fmla="val -61783"/>
              <a:gd name="adj2" fmla="val 295523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向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发送“我是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A”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的消息，表明自己的身份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684" name="圆角矩形标注 1683"/>
          <p:cNvSpPr/>
          <p:nvPr/>
        </p:nvSpPr>
        <p:spPr>
          <a:xfrm>
            <a:off x="3870049" y="1020759"/>
            <a:ext cx="3923132" cy="538038"/>
          </a:xfrm>
          <a:prstGeom prst="wedgeRoundRectCallout">
            <a:avLst>
              <a:gd name="adj1" fmla="val -26241"/>
              <a:gd name="adj2" fmla="val 328285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截获，把此消息原封不动地转发给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1685" name="圆角矩形标注 1684"/>
          <p:cNvSpPr/>
          <p:nvPr/>
        </p:nvSpPr>
        <p:spPr>
          <a:xfrm>
            <a:off x="3029638" y="1163077"/>
            <a:ext cx="6024195" cy="538038"/>
          </a:xfrm>
          <a:prstGeom prst="wedgeRoundRectCallout">
            <a:avLst>
              <a:gd name="adj1" fmla="val 44238"/>
              <a:gd name="adj2" fmla="val 428618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选择一个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nonce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发送给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，但同样被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截获后照样转发给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686" name="圆角矩形标注 1685"/>
          <p:cNvSpPr/>
          <p:nvPr/>
        </p:nvSpPr>
        <p:spPr>
          <a:xfrm>
            <a:off x="718517" y="1657051"/>
            <a:ext cx="7654302" cy="538038"/>
          </a:xfrm>
          <a:prstGeom prst="wedgeRoundRectCallout">
            <a:avLst>
              <a:gd name="adj1" fmla="val -48115"/>
              <a:gd name="adj2" fmla="val 461380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收到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后用自己的私钥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对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加密后发回给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，中途被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截获并丢弃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687" name="圆角矩形标注 1686"/>
          <p:cNvSpPr/>
          <p:nvPr/>
        </p:nvSpPr>
        <p:spPr>
          <a:xfrm>
            <a:off x="2335575" y="1667644"/>
            <a:ext cx="6784249" cy="538038"/>
          </a:xfrm>
          <a:prstGeom prst="wedgeRoundRectCallout">
            <a:avLst>
              <a:gd name="adj1" fmla="val -14059"/>
              <a:gd name="adj2" fmla="val 428618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用自己的私钥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对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加密后发回给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，使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误以为是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发来的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373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3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3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3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20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0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5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3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0" dur="5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3" grpId="0" animBg="1"/>
      <p:bldP spid="1683" grpId="1" animBg="1"/>
      <p:bldP spid="1684" grpId="0" animBg="1"/>
      <p:bldP spid="1684" grpId="1" animBg="1"/>
      <p:bldP spid="1685" grpId="0" animBg="1"/>
      <p:bldP spid="1685" grpId="1" animBg="1"/>
      <p:bldP spid="1686" grpId="0" animBg="1"/>
      <p:bldP spid="1686" grpId="1" animBg="1"/>
      <p:bldP spid="1687" grpId="0" animBg="1"/>
      <p:bldP spid="1687" grpId="1" animBg="1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实体认证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82127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中间人攻击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22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1181" name="Group 553"/>
          <p:cNvGrpSpPr>
            <a:grpSpLocks/>
          </p:cNvGrpSpPr>
          <p:nvPr/>
        </p:nvGrpSpPr>
        <p:grpSpPr bwMode="auto">
          <a:xfrm>
            <a:off x="791279" y="2987038"/>
            <a:ext cx="3986213" cy="391258"/>
            <a:chOff x="428" y="1792"/>
            <a:chExt cx="2511" cy="267"/>
          </a:xfrm>
        </p:grpSpPr>
        <p:sp>
          <p:nvSpPr>
            <p:cNvPr id="1182" name="Line 6"/>
            <p:cNvSpPr>
              <a:spLocks noChangeShapeType="1"/>
            </p:cNvSpPr>
            <p:nvPr/>
          </p:nvSpPr>
          <p:spPr bwMode="auto">
            <a:xfrm>
              <a:off x="428" y="1927"/>
              <a:ext cx="2511" cy="11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83" name="Rectangle 66"/>
            <p:cNvSpPr>
              <a:spLocks noChangeArrowheads="1"/>
            </p:cNvSpPr>
            <p:nvPr/>
          </p:nvSpPr>
          <p:spPr bwMode="auto">
            <a:xfrm>
              <a:off x="1031" y="1792"/>
              <a:ext cx="568" cy="26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62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我是 </a:t>
              </a:r>
              <a:r>
                <a:rPr kumimoji="1" lang="en-US" altLang="zh-CN" sz="1662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kumimoji="1" lang="en-US" altLang="zh-CN" sz="1662" b="1" i="1" u="none" strike="noStrike" kern="0" cap="none" spc="0" normalizeH="0" baseline="-2500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639" name="Group 554"/>
          <p:cNvGrpSpPr>
            <a:grpSpLocks/>
          </p:cNvGrpSpPr>
          <p:nvPr/>
        </p:nvGrpSpPr>
        <p:grpSpPr bwMode="auto">
          <a:xfrm>
            <a:off x="4777491" y="3073495"/>
            <a:ext cx="3987800" cy="391257"/>
            <a:chOff x="2939" y="1851"/>
            <a:chExt cx="2512" cy="267"/>
          </a:xfrm>
        </p:grpSpPr>
        <p:sp>
          <p:nvSpPr>
            <p:cNvPr id="1640" name="Line 522"/>
            <p:cNvSpPr>
              <a:spLocks noChangeShapeType="1"/>
            </p:cNvSpPr>
            <p:nvPr/>
          </p:nvSpPr>
          <p:spPr bwMode="auto">
            <a:xfrm>
              <a:off x="2939" y="1987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1" name="Rectangle 523"/>
            <p:cNvSpPr>
              <a:spLocks noChangeArrowheads="1"/>
            </p:cNvSpPr>
            <p:nvPr/>
          </p:nvSpPr>
          <p:spPr bwMode="auto">
            <a:xfrm>
              <a:off x="3506" y="1851"/>
              <a:ext cx="619" cy="267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62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我是 </a:t>
              </a:r>
              <a:r>
                <a:rPr kumimoji="1" lang="en-US" altLang="zh-CN" sz="1662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</p:grpSp>
      <p:grpSp>
        <p:nvGrpSpPr>
          <p:cNvPr id="1642" name="Group 555"/>
          <p:cNvGrpSpPr>
            <a:grpSpLocks/>
          </p:cNvGrpSpPr>
          <p:nvPr/>
        </p:nvGrpSpPr>
        <p:grpSpPr bwMode="auto">
          <a:xfrm>
            <a:off x="4752090" y="3552677"/>
            <a:ext cx="3987800" cy="391258"/>
            <a:chOff x="2923" y="2178"/>
            <a:chExt cx="2512" cy="267"/>
          </a:xfrm>
        </p:grpSpPr>
        <p:sp>
          <p:nvSpPr>
            <p:cNvPr id="1643" name="Line 524"/>
            <p:cNvSpPr>
              <a:spLocks noChangeShapeType="1"/>
            </p:cNvSpPr>
            <p:nvPr/>
          </p:nvSpPr>
          <p:spPr bwMode="auto">
            <a:xfrm flipH="1">
              <a:off x="2923" y="2314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4" name="Rectangle 525"/>
            <p:cNvSpPr>
              <a:spLocks noChangeArrowheads="1"/>
            </p:cNvSpPr>
            <p:nvPr/>
          </p:nvSpPr>
          <p:spPr bwMode="auto">
            <a:xfrm>
              <a:off x="4383" y="2178"/>
              <a:ext cx="568" cy="26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</p:grpSp>
      <p:grpSp>
        <p:nvGrpSpPr>
          <p:cNvPr id="1645" name="Group 558"/>
          <p:cNvGrpSpPr>
            <a:grpSpLocks/>
          </p:cNvGrpSpPr>
          <p:nvPr/>
        </p:nvGrpSpPr>
        <p:grpSpPr bwMode="auto">
          <a:xfrm>
            <a:off x="4752090" y="3791535"/>
            <a:ext cx="3987800" cy="675542"/>
            <a:chOff x="2923" y="2341"/>
            <a:chExt cx="2512" cy="461"/>
          </a:xfrm>
        </p:grpSpPr>
        <p:sp>
          <p:nvSpPr>
            <p:cNvPr id="1646" name="Line 526"/>
            <p:cNvSpPr>
              <a:spLocks noChangeShapeType="1"/>
            </p:cNvSpPr>
            <p:nvPr/>
          </p:nvSpPr>
          <p:spPr bwMode="auto">
            <a:xfrm>
              <a:off x="2923" y="2671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7" name="Rectangle 527"/>
            <p:cNvSpPr>
              <a:spLocks noChangeArrowheads="1"/>
            </p:cNvSpPr>
            <p:nvPr/>
          </p:nvSpPr>
          <p:spPr bwMode="auto">
            <a:xfrm>
              <a:off x="3567" y="2534"/>
              <a:ext cx="567" cy="2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pic>
          <p:nvPicPr>
            <p:cNvPr id="1648" name="Picture 52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2" y="2386"/>
              <a:ext cx="22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649" name="Text Box 529"/>
            <p:cNvSpPr txBox="1">
              <a:spLocks noChangeArrowheads="1"/>
            </p:cNvSpPr>
            <p:nvPr/>
          </p:nvSpPr>
          <p:spPr bwMode="auto">
            <a:xfrm>
              <a:off x="3094" y="2341"/>
              <a:ext cx="300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SK</a:t>
              </a:r>
              <a:r>
                <a:rPr kumimoji="0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</a:p>
          </p:txBody>
        </p:sp>
      </p:grpSp>
      <p:grpSp>
        <p:nvGrpSpPr>
          <p:cNvPr id="1650" name="Group 559"/>
          <p:cNvGrpSpPr>
            <a:grpSpLocks/>
          </p:cNvGrpSpPr>
          <p:nvPr/>
        </p:nvGrpSpPr>
        <p:grpSpPr bwMode="auto">
          <a:xfrm>
            <a:off x="4777491" y="4509572"/>
            <a:ext cx="3987800" cy="391257"/>
            <a:chOff x="2939" y="2831"/>
            <a:chExt cx="2512" cy="267"/>
          </a:xfrm>
        </p:grpSpPr>
        <p:sp>
          <p:nvSpPr>
            <p:cNvPr id="1651" name="Line 5"/>
            <p:cNvSpPr>
              <a:spLocks noChangeShapeType="1"/>
            </p:cNvSpPr>
            <p:nvPr/>
          </p:nvSpPr>
          <p:spPr bwMode="auto">
            <a:xfrm flipH="1">
              <a:off x="2939" y="2950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52" name="Rectangle 530"/>
            <p:cNvSpPr>
              <a:spLocks noChangeArrowheads="1"/>
            </p:cNvSpPr>
            <p:nvPr/>
          </p:nvSpPr>
          <p:spPr bwMode="auto">
            <a:xfrm>
              <a:off x="4281" y="2831"/>
              <a:ext cx="980" cy="26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62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请把公钥发来</a:t>
              </a:r>
              <a:endParaRPr kumimoji="1" lang="zh-CN" altLang="en-US" sz="1662" b="1" i="0" u="none" strike="noStrike" kern="0" cap="none" spc="0" normalizeH="0" baseline="-2500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653" name="Group 563"/>
          <p:cNvGrpSpPr>
            <a:grpSpLocks/>
          </p:cNvGrpSpPr>
          <p:nvPr/>
        </p:nvGrpSpPr>
        <p:grpSpPr bwMode="auto">
          <a:xfrm>
            <a:off x="4777491" y="4930138"/>
            <a:ext cx="3987800" cy="391258"/>
            <a:chOff x="2939" y="3118"/>
            <a:chExt cx="2512" cy="267"/>
          </a:xfrm>
        </p:grpSpPr>
        <p:sp>
          <p:nvSpPr>
            <p:cNvPr id="1654" name="Line 531"/>
            <p:cNvSpPr>
              <a:spLocks noChangeShapeType="1"/>
            </p:cNvSpPr>
            <p:nvPr/>
          </p:nvSpPr>
          <p:spPr bwMode="auto">
            <a:xfrm>
              <a:off x="2939" y="3264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55" name="Rectangle 532"/>
            <p:cNvSpPr>
              <a:spLocks noChangeArrowheads="1"/>
            </p:cNvSpPr>
            <p:nvPr/>
          </p:nvSpPr>
          <p:spPr bwMode="auto">
            <a:xfrm>
              <a:off x="3559" y="3118"/>
              <a:ext cx="567" cy="26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PK</a:t>
              </a:r>
              <a:r>
                <a:rPr kumimoji="1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</a:p>
          </p:txBody>
        </p:sp>
      </p:grpSp>
      <p:grpSp>
        <p:nvGrpSpPr>
          <p:cNvPr id="1656" name="Group 556"/>
          <p:cNvGrpSpPr>
            <a:grpSpLocks/>
          </p:cNvGrpSpPr>
          <p:nvPr/>
        </p:nvGrpSpPr>
        <p:grpSpPr bwMode="auto">
          <a:xfrm>
            <a:off x="767465" y="3683095"/>
            <a:ext cx="3987800" cy="391257"/>
            <a:chOff x="413" y="2267"/>
            <a:chExt cx="2512" cy="267"/>
          </a:xfrm>
        </p:grpSpPr>
        <p:sp>
          <p:nvSpPr>
            <p:cNvPr id="1657" name="Line 533"/>
            <p:cNvSpPr>
              <a:spLocks noChangeShapeType="1"/>
            </p:cNvSpPr>
            <p:nvPr/>
          </p:nvSpPr>
          <p:spPr bwMode="auto">
            <a:xfrm flipH="1">
              <a:off x="413" y="2386"/>
              <a:ext cx="2512" cy="1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58" name="Rectangle 534"/>
            <p:cNvSpPr>
              <a:spLocks noChangeArrowheads="1"/>
            </p:cNvSpPr>
            <p:nvPr/>
          </p:nvSpPr>
          <p:spPr bwMode="auto">
            <a:xfrm>
              <a:off x="2011" y="2267"/>
              <a:ext cx="568" cy="26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</p:grpSp>
      <p:grpSp>
        <p:nvGrpSpPr>
          <p:cNvPr id="1659" name="Group 557"/>
          <p:cNvGrpSpPr>
            <a:grpSpLocks/>
          </p:cNvGrpSpPr>
          <p:nvPr/>
        </p:nvGrpSpPr>
        <p:grpSpPr bwMode="auto">
          <a:xfrm>
            <a:off x="791279" y="3877991"/>
            <a:ext cx="3986213" cy="722435"/>
            <a:chOff x="428" y="2400"/>
            <a:chExt cx="2511" cy="493"/>
          </a:xfrm>
        </p:grpSpPr>
        <p:sp>
          <p:nvSpPr>
            <p:cNvPr id="1660" name="Line 535"/>
            <p:cNvSpPr>
              <a:spLocks noChangeShapeType="1"/>
            </p:cNvSpPr>
            <p:nvPr/>
          </p:nvSpPr>
          <p:spPr bwMode="auto">
            <a:xfrm>
              <a:off x="428" y="2762"/>
              <a:ext cx="2511" cy="1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61" name="Rectangle 536"/>
            <p:cNvSpPr>
              <a:spLocks noChangeArrowheads="1"/>
            </p:cNvSpPr>
            <p:nvPr/>
          </p:nvSpPr>
          <p:spPr bwMode="auto">
            <a:xfrm>
              <a:off x="1071" y="2626"/>
              <a:ext cx="568" cy="26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pic>
          <p:nvPicPr>
            <p:cNvPr id="1662" name="Picture 5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" y="2478"/>
              <a:ext cx="22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663" name="Text Box 538"/>
            <p:cNvSpPr txBox="1">
              <a:spLocks noChangeArrowheads="1"/>
            </p:cNvSpPr>
            <p:nvPr/>
          </p:nvSpPr>
          <p:spPr bwMode="auto">
            <a:xfrm>
              <a:off x="595" y="2400"/>
              <a:ext cx="30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SK</a:t>
              </a:r>
              <a:r>
                <a:rPr kumimoji="0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</p:grpSp>
      <p:grpSp>
        <p:nvGrpSpPr>
          <p:cNvPr id="1664" name="Group 560"/>
          <p:cNvGrpSpPr>
            <a:grpSpLocks/>
          </p:cNvGrpSpPr>
          <p:nvPr/>
        </p:nvGrpSpPr>
        <p:grpSpPr bwMode="auto">
          <a:xfrm>
            <a:off x="791279" y="4683954"/>
            <a:ext cx="3986213" cy="391258"/>
            <a:chOff x="428" y="2950"/>
            <a:chExt cx="2511" cy="267"/>
          </a:xfrm>
        </p:grpSpPr>
        <p:sp>
          <p:nvSpPr>
            <p:cNvPr id="1665" name="Line 539"/>
            <p:cNvSpPr>
              <a:spLocks noChangeShapeType="1"/>
            </p:cNvSpPr>
            <p:nvPr/>
          </p:nvSpPr>
          <p:spPr bwMode="auto">
            <a:xfrm flipH="1">
              <a:off x="428" y="3069"/>
              <a:ext cx="2511" cy="1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66" name="Rectangle 540"/>
            <p:cNvSpPr>
              <a:spLocks noChangeArrowheads="1"/>
            </p:cNvSpPr>
            <p:nvPr/>
          </p:nvSpPr>
          <p:spPr bwMode="auto">
            <a:xfrm>
              <a:off x="1769" y="2950"/>
              <a:ext cx="980" cy="26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62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请把公钥发来</a:t>
              </a:r>
              <a:endParaRPr kumimoji="1" lang="zh-CN" altLang="en-US" sz="1662" b="1" i="0" u="none" strike="noStrike" kern="0" cap="none" spc="0" normalizeH="0" baseline="-2500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667" name="Group 562"/>
          <p:cNvGrpSpPr>
            <a:grpSpLocks/>
          </p:cNvGrpSpPr>
          <p:nvPr/>
        </p:nvGrpSpPr>
        <p:grpSpPr bwMode="auto">
          <a:xfrm>
            <a:off x="791279" y="5122103"/>
            <a:ext cx="3986213" cy="391257"/>
            <a:chOff x="428" y="3249"/>
            <a:chExt cx="2511" cy="267"/>
          </a:xfrm>
        </p:grpSpPr>
        <p:sp>
          <p:nvSpPr>
            <p:cNvPr id="1668" name="Line 541"/>
            <p:cNvSpPr>
              <a:spLocks noChangeShapeType="1"/>
            </p:cNvSpPr>
            <p:nvPr/>
          </p:nvSpPr>
          <p:spPr bwMode="auto">
            <a:xfrm>
              <a:off x="428" y="3382"/>
              <a:ext cx="2511" cy="1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69" name="Rectangle 542"/>
            <p:cNvSpPr>
              <a:spLocks noChangeArrowheads="1"/>
            </p:cNvSpPr>
            <p:nvPr/>
          </p:nvSpPr>
          <p:spPr bwMode="auto">
            <a:xfrm>
              <a:off x="1047" y="3249"/>
              <a:ext cx="568" cy="267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PK</a:t>
              </a:r>
              <a:r>
                <a:rPr kumimoji="1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</p:grpSp>
      <p:grpSp>
        <p:nvGrpSpPr>
          <p:cNvPr id="1670" name="Group 565"/>
          <p:cNvGrpSpPr>
            <a:grpSpLocks/>
          </p:cNvGrpSpPr>
          <p:nvPr/>
        </p:nvGrpSpPr>
        <p:grpSpPr bwMode="auto">
          <a:xfrm>
            <a:off x="4777491" y="5271572"/>
            <a:ext cx="3987800" cy="719503"/>
            <a:chOff x="2939" y="3351"/>
            <a:chExt cx="2512" cy="491"/>
          </a:xfrm>
        </p:grpSpPr>
        <p:sp>
          <p:nvSpPr>
            <p:cNvPr id="1671" name="Line 543"/>
            <p:cNvSpPr>
              <a:spLocks noChangeShapeType="1"/>
            </p:cNvSpPr>
            <p:nvPr/>
          </p:nvSpPr>
          <p:spPr bwMode="auto">
            <a:xfrm flipH="1">
              <a:off x="2939" y="3711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72" name="Rectangle 544"/>
            <p:cNvSpPr>
              <a:spLocks noChangeArrowheads="1"/>
            </p:cNvSpPr>
            <p:nvPr/>
          </p:nvSpPr>
          <p:spPr bwMode="auto">
            <a:xfrm>
              <a:off x="4693" y="3575"/>
              <a:ext cx="567" cy="26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DATA</a:t>
              </a:r>
              <a:endParaRPr kumimoji="1" lang="en-US" altLang="zh-CN" sz="1662" b="1" i="1" u="none" strike="noStrike" kern="0" cap="none" spc="0" normalizeH="0" baseline="-2500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673" name="Picture 54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" y="3427"/>
              <a:ext cx="227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674" name="Text Box 546"/>
            <p:cNvSpPr txBox="1">
              <a:spLocks noChangeArrowheads="1"/>
            </p:cNvSpPr>
            <p:nvPr/>
          </p:nvSpPr>
          <p:spPr bwMode="auto">
            <a:xfrm>
              <a:off x="4272" y="3351"/>
              <a:ext cx="30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PK</a:t>
              </a:r>
              <a:r>
                <a:rPr kumimoji="0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</a:p>
          </p:txBody>
        </p:sp>
      </p:grpSp>
      <p:grpSp>
        <p:nvGrpSpPr>
          <p:cNvPr id="1675" name="Group 564"/>
          <p:cNvGrpSpPr>
            <a:grpSpLocks/>
          </p:cNvGrpSpPr>
          <p:nvPr/>
        </p:nvGrpSpPr>
        <p:grpSpPr bwMode="auto">
          <a:xfrm>
            <a:off x="791279" y="5448883"/>
            <a:ext cx="3986213" cy="716574"/>
            <a:chOff x="428" y="3472"/>
            <a:chExt cx="2511" cy="489"/>
          </a:xfrm>
        </p:grpSpPr>
        <p:sp>
          <p:nvSpPr>
            <p:cNvPr id="1676" name="Line 547"/>
            <p:cNvSpPr>
              <a:spLocks noChangeShapeType="1"/>
            </p:cNvSpPr>
            <p:nvPr/>
          </p:nvSpPr>
          <p:spPr bwMode="auto">
            <a:xfrm flipH="1">
              <a:off x="428" y="3830"/>
              <a:ext cx="2511" cy="1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77" name="Rectangle 548"/>
            <p:cNvSpPr>
              <a:spLocks noChangeArrowheads="1"/>
            </p:cNvSpPr>
            <p:nvPr/>
          </p:nvSpPr>
          <p:spPr bwMode="auto">
            <a:xfrm>
              <a:off x="2166" y="3694"/>
              <a:ext cx="568" cy="267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66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DATA</a:t>
              </a:r>
            </a:p>
          </p:txBody>
        </p:sp>
        <p:pic>
          <p:nvPicPr>
            <p:cNvPr id="1678" name="Picture 54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546"/>
              <a:ext cx="22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679" name="Text Box 550"/>
            <p:cNvSpPr txBox="1">
              <a:spLocks noChangeArrowheads="1"/>
            </p:cNvSpPr>
            <p:nvPr/>
          </p:nvSpPr>
          <p:spPr bwMode="auto">
            <a:xfrm>
              <a:off x="1737" y="3472"/>
              <a:ext cx="31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62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PK</a:t>
              </a:r>
              <a:r>
                <a:rPr kumimoji="0" lang="en-US" altLang="zh-CN" sz="1662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</p:grpSp>
      <p:grpSp>
        <p:nvGrpSpPr>
          <p:cNvPr id="1682" name="组合 1681"/>
          <p:cNvGrpSpPr/>
          <p:nvPr/>
        </p:nvGrpSpPr>
        <p:grpSpPr>
          <a:xfrm>
            <a:off x="246373" y="2307099"/>
            <a:ext cx="8790381" cy="3944815"/>
            <a:chOff x="246373" y="2307099"/>
            <a:chExt cx="8790381" cy="3944815"/>
          </a:xfrm>
        </p:grpSpPr>
        <p:sp>
          <p:nvSpPr>
            <p:cNvPr id="1638" name="Line 521"/>
            <p:cNvSpPr>
              <a:spLocks noChangeShapeType="1"/>
            </p:cNvSpPr>
            <p:nvPr/>
          </p:nvSpPr>
          <p:spPr bwMode="auto">
            <a:xfrm rot="5400000">
              <a:off x="3190234" y="4601892"/>
              <a:ext cx="316816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681" name="组合 1680"/>
            <p:cNvGrpSpPr/>
            <p:nvPr/>
          </p:nvGrpSpPr>
          <p:grpSpPr>
            <a:xfrm>
              <a:off x="246373" y="2307099"/>
              <a:ext cx="8790381" cy="3944815"/>
              <a:chOff x="246373" y="2307099"/>
              <a:chExt cx="8790381" cy="3944815"/>
            </a:xfrm>
          </p:grpSpPr>
          <p:sp>
            <p:nvSpPr>
              <p:cNvPr id="1123" name="Text Box 7"/>
              <p:cNvSpPr txBox="1">
                <a:spLocks noChangeArrowheads="1"/>
              </p:cNvSpPr>
              <p:nvPr/>
            </p:nvSpPr>
            <p:spPr bwMode="auto">
              <a:xfrm>
                <a:off x="1011940" y="2307099"/>
                <a:ext cx="356188" cy="433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15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</a:p>
            </p:txBody>
          </p:sp>
          <p:grpSp>
            <p:nvGrpSpPr>
              <p:cNvPr id="1124" name="Group 8"/>
              <p:cNvGrpSpPr>
                <a:grpSpLocks/>
              </p:cNvGrpSpPr>
              <p:nvPr/>
            </p:nvGrpSpPr>
            <p:grpSpPr bwMode="auto">
              <a:xfrm>
                <a:off x="527753" y="2333475"/>
                <a:ext cx="573088" cy="609600"/>
                <a:chOff x="921" y="2412"/>
                <a:chExt cx="284" cy="265"/>
              </a:xfrm>
            </p:grpSpPr>
            <p:grpSp>
              <p:nvGrpSpPr>
                <p:cNvPr id="1125" name="Group 9"/>
                <p:cNvGrpSpPr>
                  <a:grpSpLocks/>
                </p:cNvGrpSpPr>
                <p:nvPr/>
              </p:nvGrpSpPr>
              <p:grpSpPr bwMode="auto">
                <a:xfrm>
                  <a:off x="928" y="2417"/>
                  <a:ext cx="277" cy="260"/>
                  <a:chOff x="928" y="2417"/>
                  <a:chExt cx="277" cy="260"/>
                </a:xfrm>
              </p:grpSpPr>
              <p:sp>
                <p:nvSpPr>
                  <p:cNvPr id="1139" name="Freeform 10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0" name="Freeform 11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1" name="Freeform 12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2" name="Freeform 13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74" y="2434"/>
                    <a:ext cx="185" cy="13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937" y="2576"/>
                    <a:ext cx="260" cy="5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5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992" y="2450"/>
                    <a:ext cx="150" cy="10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46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15" y="2598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147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928" y="2639"/>
                    <a:ext cx="277" cy="38"/>
                    <a:chOff x="928" y="2639"/>
                    <a:chExt cx="277" cy="38"/>
                  </a:xfrm>
                </p:grpSpPr>
                <p:sp>
                  <p:nvSpPr>
                    <p:cNvPr id="1148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49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50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2666"/>
                      <a:ext cx="274" cy="1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126" name="Group 22"/>
                <p:cNvGrpSpPr>
                  <a:grpSpLocks/>
                </p:cNvGrpSpPr>
                <p:nvPr/>
              </p:nvGrpSpPr>
              <p:grpSpPr bwMode="auto">
                <a:xfrm>
                  <a:off x="921" y="2412"/>
                  <a:ext cx="277" cy="261"/>
                  <a:chOff x="921" y="2412"/>
                  <a:chExt cx="277" cy="261"/>
                </a:xfrm>
              </p:grpSpPr>
              <p:sp>
                <p:nvSpPr>
                  <p:cNvPr id="1127" name="Freeform 23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28" name="Freeform 24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29" name="Freeform 25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30" name="Freeform 26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3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429"/>
                    <a:ext cx="184" cy="132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3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571"/>
                    <a:ext cx="260" cy="59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3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985" y="2445"/>
                    <a:ext cx="150" cy="10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34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8" y="2593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135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921" y="2635"/>
                    <a:ext cx="277" cy="38"/>
                    <a:chOff x="921" y="2635"/>
                    <a:chExt cx="277" cy="38"/>
                  </a:xfrm>
                </p:grpSpPr>
                <p:sp>
                  <p:nvSpPr>
                    <p:cNvPr id="1136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37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38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3" y="2662"/>
                      <a:ext cx="274" cy="11"/>
                    </a:xfrm>
                    <a:prstGeom prst="rect">
                      <a:avLst/>
                    </a:prstGeom>
                    <a:solidFill>
                      <a:srgbClr val="BAB79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1151" name="Text Box 36"/>
              <p:cNvSpPr txBox="1">
                <a:spLocks noChangeArrowheads="1"/>
              </p:cNvSpPr>
              <p:nvPr/>
            </p:nvSpPr>
            <p:spPr bwMode="auto">
              <a:xfrm>
                <a:off x="8184265" y="2307099"/>
                <a:ext cx="343364" cy="433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15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</a:p>
            </p:txBody>
          </p:sp>
          <p:grpSp>
            <p:nvGrpSpPr>
              <p:cNvPr id="1152" name="Group 37"/>
              <p:cNvGrpSpPr>
                <a:grpSpLocks/>
              </p:cNvGrpSpPr>
              <p:nvPr/>
            </p:nvGrpSpPr>
            <p:grpSpPr bwMode="auto">
              <a:xfrm>
                <a:off x="8462079" y="2333475"/>
                <a:ext cx="574675" cy="609600"/>
                <a:chOff x="921" y="2412"/>
                <a:chExt cx="284" cy="265"/>
              </a:xfrm>
            </p:grpSpPr>
            <p:grpSp>
              <p:nvGrpSpPr>
                <p:cNvPr id="1153" name="Group 38"/>
                <p:cNvGrpSpPr>
                  <a:grpSpLocks/>
                </p:cNvGrpSpPr>
                <p:nvPr/>
              </p:nvGrpSpPr>
              <p:grpSpPr bwMode="auto">
                <a:xfrm>
                  <a:off x="928" y="2417"/>
                  <a:ext cx="277" cy="260"/>
                  <a:chOff x="928" y="2417"/>
                  <a:chExt cx="277" cy="260"/>
                </a:xfrm>
              </p:grpSpPr>
              <p:sp>
                <p:nvSpPr>
                  <p:cNvPr id="1167" name="Freeform 39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68" name="Freeform 40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69" name="Freeform 41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70" name="Freeform 42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7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974" y="2434"/>
                    <a:ext cx="185" cy="13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7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937" y="2576"/>
                    <a:ext cx="260" cy="5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7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992" y="2450"/>
                    <a:ext cx="150" cy="10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74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15" y="2598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175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928" y="2639"/>
                    <a:ext cx="277" cy="38"/>
                    <a:chOff x="928" y="2639"/>
                    <a:chExt cx="277" cy="38"/>
                  </a:xfrm>
                </p:grpSpPr>
                <p:sp>
                  <p:nvSpPr>
                    <p:cNvPr id="1176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77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78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2666"/>
                      <a:ext cx="274" cy="1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154" name="Group 51"/>
                <p:cNvGrpSpPr>
                  <a:grpSpLocks/>
                </p:cNvGrpSpPr>
                <p:nvPr/>
              </p:nvGrpSpPr>
              <p:grpSpPr bwMode="auto">
                <a:xfrm>
                  <a:off x="921" y="2412"/>
                  <a:ext cx="277" cy="261"/>
                  <a:chOff x="921" y="2412"/>
                  <a:chExt cx="277" cy="261"/>
                </a:xfrm>
              </p:grpSpPr>
              <p:sp>
                <p:nvSpPr>
                  <p:cNvPr id="1155" name="Freeform 52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56" name="Freeform 53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57" name="Freeform 54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58" name="Freeform 55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59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429"/>
                    <a:ext cx="184" cy="132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60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571"/>
                    <a:ext cx="260" cy="59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61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985" y="2445"/>
                    <a:ext cx="150" cy="10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162" name="Line 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8" y="2593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163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921" y="2635"/>
                    <a:ext cx="277" cy="38"/>
                    <a:chOff x="921" y="2635"/>
                    <a:chExt cx="277" cy="38"/>
                  </a:xfrm>
                </p:grpSpPr>
                <p:sp>
                  <p:nvSpPr>
                    <p:cNvPr id="1164" name="Freeform 61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65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166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3" y="2662"/>
                      <a:ext cx="274" cy="11"/>
                    </a:xfrm>
                    <a:prstGeom prst="rect">
                      <a:avLst/>
                    </a:prstGeom>
                    <a:solidFill>
                      <a:srgbClr val="BAB79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62" b="1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1179" name="Line 64"/>
              <p:cNvSpPr>
                <a:spLocks noChangeShapeType="1"/>
              </p:cNvSpPr>
              <p:nvPr/>
            </p:nvSpPr>
            <p:spPr bwMode="auto">
              <a:xfrm rot="5400000">
                <a:off x="-809655" y="4641457"/>
                <a:ext cx="322091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80" name="Line 65"/>
              <p:cNvSpPr>
                <a:spLocks noChangeShapeType="1"/>
              </p:cNvSpPr>
              <p:nvPr/>
            </p:nvSpPr>
            <p:spPr bwMode="auto">
              <a:xfrm rot="16200000" flipH="1">
                <a:off x="7159290" y="4608180"/>
                <a:ext cx="3194538" cy="793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184" name="Group 67"/>
              <p:cNvGrpSpPr>
                <a:grpSpLocks/>
              </p:cNvGrpSpPr>
              <p:nvPr/>
            </p:nvGrpSpPr>
            <p:grpSpPr bwMode="auto">
              <a:xfrm>
                <a:off x="4367915" y="2419935"/>
                <a:ext cx="736600" cy="594946"/>
                <a:chOff x="624" y="2968"/>
                <a:chExt cx="1331" cy="920"/>
              </a:xfrm>
            </p:grpSpPr>
            <p:sp>
              <p:nvSpPr>
                <p:cNvPr id="1185" name="Freeform 68"/>
                <p:cNvSpPr>
                  <a:spLocks/>
                </p:cNvSpPr>
                <p:nvPr/>
              </p:nvSpPr>
              <p:spPr bwMode="auto">
                <a:xfrm>
                  <a:off x="1238" y="2968"/>
                  <a:ext cx="713" cy="770"/>
                </a:xfrm>
                <a:custGeom>
                  <a:avLst/>
                  <a:gdLst>
                    <a:gd name="T0" fmla="*/ 992 w 1426"/>
                    <a:gd name="T1" fmla="*/ 2292 h 2309"/>
                    <a:gd name="T2" fmla="*/ 964 w 1426"/>
                    <a:gd name="T3" fmla="*/ 2309 h 2309"/>
                    <a:gd name="T4" fmla="*/ 0 w 1426"/>
                    <a:gd name="T5" fmla="*/ 1462 h 2309"/>
                    <a:gd name="T6" fmla="*/ 326 w 1426"/>
                    <a:gd name="T7" fmla="*/ 59 h 2309"/>
                    <a:gd name="T8" fmla="*/ 369 w 1426"/>
                    <a:gd name="T9" fmla="*/ 18 h 2309"/>
                    <a:gd name="T10" fmla="*/ 414 w 1426"/>
                    <a:gd name="T11" fmla="*/ 0 h 2309"/>
                    <a:gd name="T12" fmla="*/ 457 w 1426"/>
                    <a:gd name="T13" fmla="*/ 9 h 2309"/>
                    <a:gd name="T14" fmla="*/ 1381 w 1426"/>
                    <a:gd name="T15" fmla="*/ 400 h 2309"/>
                    <a:gd name="T16" fmla="*/ 1411 w 1426"/>
                    <a:gd name="T17" fmla="*/ 421 h 2309"/>
                    <a:gd name="T18" fmla="*/ 1422 w 1426"/>
                    <a:gd name="T19" fmla="*/ 425 h 2309"/>
                    <a:gd name="T20" fmla="*/ 1426 w 1426"/>
                    <a:gd name="T21" fmla="*/ 445 h 2309"/>
                    <a:gd name="T22" fmla="*/ 1017 w 1426"/>
                    <a:gd name="T23" fmla="*/ 2306 h 2309"/>
                    <a:gd name="T24" fmla="*/ 992 w 1426"/>
                    <a:gd name="T25" fmla="*/ 2292 h 2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26" h="2309">
                      <a:moveTo>
                        <a:pt x="992" y="2292"/>
                      </a:moveTo>
                      <a:lnTo>
                        <a:pt x="964" y="2309"/>
                      </a:lnTo>
                      <a:lnTo>
                        <a:pt x="0" y="1462"/>
                      </a:lnTo>
                      <a:lnTo>
                        <a:pt x="326" y="59"/>
                      </a:lnTo>
                      <a:lnTo>
                        <a:pt x="369" y="18"/>
                      </a:lnTo>
                      <a:lnTo>
                        <a:pt x="414" y="0"/>
                      </a:lnTo>
                      <a:lnTo>
                        <a:pt x="457" y="9"/>
                      </a:lnTo>
                      <a:lnTo>
                        <a:pt x="1381" y="400"/>
                      </a:lnTo>
                      <a:lnTo>
                        <a:pt x="1411" y="421"/>
                      </a:lnTo>
                      <a:lnTo>
                        <a:pt x="1422" y="425"/>
                      </a:lnTo>
                      <a:lnTo>
                        <a:pt x="1426" y="445"/>
                      </a:lnTo>
                      <a:lnTo>
                        <a:pt x="1017" y="2306"/>
                      </a:lnTo>
                      <a:lnTo>
                        <a:pt x="992" y="2292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86" name="Freeform 69"/>
                <p:cNvSpPr>
                  <a:spLocks/>
                </p:cNvSpPr>
                <p:nvPr/>
              </p:nvSpPr>
              <p:spPr bwMode="auto">
                <a:xfrm>
                  <a:off x="1668" y="3087"/>
                  <a:ext cx="286" cy="660"/>
                </a:xfrm>
                <a:custGeom>
                  <a:avLst/>
                  <a:gdLst>
                    <a:gd name="T0" fmla="*/ 573 w 573"/>
                    <a:gd name="T1" fmla="*/ 86 h 1980"/>
                    <a:gd name="T2" fmla="*/ 568 w 573"/>
                    <a:gd name="T3" fmla="*/ 132 h 1980"/>
                    <a:gd name="T4" fmla="*/ 155 w 573"/>
                    <a:gd name="T5" fmla="*/ 1923 h 1980"/>
                    <a:gd name="T6" fmla="*/ 151 w 573"/>
                    <a:gd name="T7" fmla="*/ 1955 h 1980"/>
                    <a:gd name="T8" fmla="*/ 140 w 573"/>
                    <a:gd name="T9" fmla="*/ 1972 h 1980"/>
                    <a:gd name="T10" fmla="*/ 125 w 573"/>
                    <a:gd name="T11" fmla="*/ 1980 h 1980"/>
                    <a:gd name="T12" fmla="*/ 111 w 573"/>
                    <a:gd name="T13" fmla="*/ 1975 h 1980"/>
                    <a:gd name="T14" fmla="*/ 86 w 573"/>
                    <a:gd name="T15" fmla="*/ 1955 h 1980"/>
                    <a:gd name="T16" fmla="*/ 0 w 573"/>
                    <a:gd name="T17" fmla="*/ 1880 h 1980"/>
                    <a:gd name="T18" fmla="*/ 425 w 573"/>
                    <a:gd name="T19" fmla="*/ 39 h 1980"/>
                    <a:gd name="T20" fmla="*/ 420 w 573"/>
                    <a:gd name="T21" fmla="*/ 27 h 1980"/>
                    <a:gd name="T22" fmla="*/ 396 w 573"/>
                    <a:gd name="T23" fmla="*/ 0 h 1980"/>
                    <a:gd name="T24" fmla="*/ 445 w 573"/>
                    <a:gd name="T25" fmla="*/ 20 h 1980"/>
                    <a:gd name="T26" fmla="*/ 541 w 573"/>
                    <a:gd name="T27" fmla="*/ 61 h 1980"/>
                    <a:gd name="T28" fmla="*/ 559 w 573"/>
                    <a:gd name="T29" fmla="*/ 75 h 1980"/>
                    <a:gd name="T30" fmla="*/ 573 w 573"/>
                    <a:gd name="T31" fmla="*/ 86 h 19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73" h="1980">
                      <a:moveTo>
                        <a:pt x="573" y="86"/>
                      </a:moveTo>
                      <a:lnTo>
                        <a:pt x="568" y="132"/>
                      </a:lnTo>
                      <a:lnTo>
                        <a:pt x="155" y="1923"/>
                      </a:lnTo>
                      <a:lnTo>
                        <a:pt x="151" y="1955"/>
                      </a:lnTo>
                      <a:lnTo>
                        <a:pt x="140" y="1972"/>
                      </a:lnTo>
                      <a:lnTo>
                        <a:pt x="125" y="1980"/>
                      </a:lnTo>
                      <a:lnTo>
                        <a:pt x="111" y="1975"/>
                      </a:lnTo>
                      <a:lnTo>
                        <a:pt x="86" y="1955"/>
                      </a:lnTo>
                      <a:lnTo>
                        <a:pt x="0" y="1880"/>
                      </a:lnTo>
                      <a:lnTo>
                        <a:pt x="425" y="39"/>
                      </a:lnTo>
                      <a:lnTo>
                        <a:pt x="420" y="27"/>
                      </a:lnTo>
                      <a:lnTo>
                        <a:pt x="396" y="0"/>
                      </a:lnTo>
                      <a:lnTo>
                        <a:pt x="445" y="20"/>
                      </a:lnTo>
                      <a:lnTo>
                        <a:pt x="541" y="61"/>
                      </a:lnTo>
                      <a:lnTo>
                        <a:pt x="559" y="75"/>
                      </a:lnTo>
                      <a:lnTo>
                        <a:pt x="573" y="86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20202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87" name="Freeform 70"/>
                <p:cNvSpPr>
                  <a:spLocks/>
                </p:cNvSpPr>
                <p:nvPr/>
              </p:nvSpPr>
              <p:spPr bwMode="auto">
                <a:xfrm>
                  <a:off x="1432" y="2970"/>
                  <a:ext cx="523" cy="147"/>
                </a:xfrm>
                <a:custGeom>
                  <a:avLst/>
                  <a:gdLst>
                    <a:gd name="T0" fmla="*/ 0 w 1045"/>
                    <a:gd name="T1" fmla="*/ 0 h 441"/>
                    <a:gd name="T2" fmla="*/ 31 w 1045"/>
                    <a:gd name="T3" fmla="*/ 1 h 441"/>
                    <a:gd name="T4" fmla="*/ 62 w 1045"/>
                    <a:gd name="T5" fmla="*/ 10 h 441"/>
                    <a:gd name="T6" fmla="*/ 1005 w 1045"/>
                    <a:gd name="T7" fmla="*/ 409 h 441"/>
                    <a:gd name="T8" fmla="*/ 1037 w 1045"/>
                    <a:gd name="T9" fmla="*/ 427 h 441"/>
                    <a:gd name="T10" fmla="*/ 1045 w 1045"/>
                    <a:gd name="T11" fmla="*/ 441 h 441"/>
                    <a:gd name="T12" fmla="*/ 0 w 1045"/>
                    <a:gd name="T13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45" h="441">
                      <a:moveTo>
                        <a:pt x="0" y="0"/>
                      </a:moveTo>
                      <a:lnTo>
                        <a:pt x="31" y="1"/>
                      </a:lnTo>
                      <a:lnTo>
                        <a:pt x="62" y="10"/>
                      </a:lnTo>
                      <a:lnTo>
                        <a:pt x="1005" y="409"/>
                      </a:lnTo>
                      <a:lnTo>
                        <a:pt x="1037" y="427"/>
                      </a:lnTo>
                      <a:lnTo>
                        <a:pt x="1045" y="4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20202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88" name="Freeform 71"/>
                <p:cNvSpPr>
                  <a:spLocks/>
                </p:cNvSpPr>
                <p:nvPr/>
              </p:nvSpPr>
              <p:spPr bwMode="auto">
                <a:xfrm>
                  <a:off x="1315" y="3056"/>
                  <a:ext cx="478" cy="573"/>
                </a:xfrm>
                <a:custGeom>
                  <a:avLst/>
                  <a:gdLst>
                    <a:gd name="T0" fmla="*/ 619 w 955"/>
                    <a:gd name="T1" fmla="*/ 1719 h 1719"/>
                    <a:gd name="T2" fmla="*/ 0 w 955"/>
                    <a:gd name="T3" fmla="*/ 1212 h 1719"/>
                    <a:gd name="T4" fmla="*/ 290 w 955"/>
                    <a:gd name="T5" fmla="*/ 0 h 1719"/>
                    <a:gd name="T6" fmla="*/ 955 w 955"/>
                    <a:gd name="T7" fmla="*/ 313 h 1719"/>
                    <a:gd name="T8" fmla="*/ 619 w 955"/>
                    <a:gd name="T9" fmla="*/ 1719 h 17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1719">
                      <a:moveTo>
                        <a:pt x="619" y="1719"/>
                      </a:moveTo>
                      <a:lnTo>
                        <a:pt x="0" y="1212"/>
                      </a:lnTo>
                      <a:lnTo>
                        <a:pt x="290" y="0"/>
                      </a:lnTo>
                      <a:lnTo>
                        <a:pt x="955" y="313"/>
                      </a:lnTo>
                      <a:lnTo>
                        <a:pt x="619" y="17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89" name="Freeform 72"/>
                <p:cNvSpPr>
                  <a:spLocks/>
                </p:cNvSpPr>
                <p:nvPr/>
              </p:nvSpPr>
              <p:spPr bwMode="auto">
                <a:xfrm>
                  <a:off x="1337" y="3076"/>
                  <a:ext cx="431" cy="529"/>
                </a:xfrm>
                <a:custGeom>
                  <a:avLst/>
                  <a:gdLst>
                    <a:gd name="T0" fmla="*/ 546 w 862"/>
                    <a:gd name="T1" fmla="*/ 1587 h 1587"/>
                    <a:gd name="T2" fmla="*/ 0 w 862"/>
                    <a:gd name="T3" fmla="*/ 1134 h 1587"/>
                    <a:gd name="T4" fmla="*/ 272 w 862"/>
                    <a:gd name="T5" fmla="*/ 0 h 1587"/>
                    <a:gd name="T6" fmla="*/ 862 w 862"/>
                    <a:gd name="T7" fmla="*/ 268 h 1587"/>
                    <a:gd name="T8" fmla="*/ 546 w 862"/>
                    <a:gd name="T9" fmla="*/ 1587 h 1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2" h="1587">
                      <a:moveTo>
                        <a:pt x="546" y="1587"/>
                      </a:moveTo>
                      <a:lnTo>
                        <a:pt x="0" y="1134"/>
                      </a:lnTo>
                      <a:lnTo>
                        <a:pt x="272" y="0"/>
                      </a:lnTo>
                      <a:lnTo>
                        <a:pt x="862" y="268"/>
                      </a:lnTo>
                      <a:lnTo>
                        <a:pt x="546" y="1587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 w="7938">
                  <a:solidFill>
                    <a:srgbClr val="40404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0" name="Freeform 73"/>
                <p:cNvSpPr>
                  <a:spLocks/>
                </p:cNvSpPr>
                <p:nvPr/>
              </p:nvSpPr>
              <p:spPr bwMode="auto">
                <a:xfrm>
                  <a:off x="1233" y="2968"/>
                  <a:ext cx="203" cy="494"/>
                </a:xfrm>
                <a:custGeom>
                  <a:avLst/>
                  <a:gdLst>
                    <a:gd name="T0" fmla="*/ 393 w 408"/>
                    <a:gd name="T1" fmla="*/ 0 h 1480"/>
                    <a:gd name="T2" fmla="*/ 370 w 408"/>
                    <a:gd name="T3" fmla="*/ 11 h 1480"/>
                    <a:gd name="T4" fmla="*/ 356 w 408"/>
                    <a:gd name="T5" fmla="*/ 19 h 1480"/>
                    <a:gd name="T6" fmla="*/ 338 w 408"/>
                    <a:gd name="T7" fmla="*/ 37 h 1480"/>
                    <a:gd name="T8" fmla="*/ 325 w 408"/>
                    <a:gd name="T9" fmla="*/ 59 h 1480"/>
                    <a:gd name="T10" fmla="*/ 320 w 408"/>
                    <a:gd name="T11" fmla="*/ 77 h 1480"/>
                    <a:gd name="T12" fmla="*/ 0 w 408"/>
                    <a:gd name="T13" fmla="*/ 1459 h 1480"/>
                    <a:gd name="T14" fmla="*/ 12 w 408"/>
                    <a:gd name="T15" fmla="*/ 1480 h 1480"/>
                    <a:gd name="T16" fmla="*/ 337 w 408"/>
                    <a:gd name="T17" fmla="*/ 77 h 1480"/>
                    <a:gd name="T18" fmla="*/ 346 w 408"/>
                    <a:gd name="T19" fmla="*/ 57 h 1480"/>
                    <a:gd name="T20" fmla="*/ 355 w 408"/>
                    <a:gd name="T21" fmla="*/ 43 h 1480"/>
                    <a:gd name="T22" fmla="*/ 368 w 408"/>
                    <a:gd name="T23" fmla="*/ 30 h 1480"/>
                    <a:gd name="T24" fmla="*/ 384 w 408"/>
                    <a:gd name="T25" fmla="*/ 19 h 1480"/>
                    <a:gd name="T26" fmla="*/ 400 w 408"/>
                    <a:gd name="T27" fmla="*/ 12 h 1480"/>
                    <a:gd name="T28" fmla="*/ 408 w 408"/>
                    <a:gd name="T29" fmla="*/ 5 h 1480"/>
                    <a:gd name="T30" fmla="*/ 393 w 408"/>
                    <a:gd name="T31" fmla="*/ 0 h 1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08" h="1480">
                      <a:moveTo>
                        <a:pt x="393" y="0"/>
                      </a:moveTo>
                      <a:lnTo>
                        <a:pt x="370" y="11"/>
                      </a:lnTo>
                      <a:lnTo>
                        <a:pt x="356" y="19"/>
                      </a:lnTo>
                      <a:lnTo>
                        <a:pt x="338" y="37"/>
                      </a:lnTo>
                      <a:lnTo>
                        <a:pt x="325" y="59"/>
                      </a:lnTo>
                      <a:lnTo>
                        <a:pt x="320" y="77"/>
                      </a:lnTo>
                      <a:lnTo>
                        <a:pt x="0" y="1459"/>
                      </a:lnTo>
                      <a:lnTo>
                        <a:pt x="12" y="1480"/>
                      </a:lnTo>
                      <a:lnTo>
                        <a:pt x="337" y="77"/>
                      </a:lnTo>
                      <a:lnTo>
                        <a:pt x="346" y="57"/>
                      </a:lnTo>
                      <a:lnTo>
                        <a:pt x="355" y="43"/>
                      </a:lnTo>
                      <a:lnTo>
                        <a:pt x="368" y="30"/>
                      </a:lnTo>
                      <a:lnTo>
                        <a:pt x="384" y="19"/>
                      </a:lnTo>
                      <a:lnTo>
                        <a:pt x="400" y="12"/>
                      </a:lnTo>
                      <a:lnTo>
                        <a:pt x="408" y="5"/>
                      </a:lnTo>
                      <a:lnTo>
                        <a:pt x="393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1" name="Freeform 74"/>
                <p:cNvSpPr>
                  <a:spLocks/>
                </p:cNvSpPr>
                <p:nvPr/>
              </p:nvSpPr>
              <p:spPr bwMode="auto">
                <a:xfrm>
                  <a:off x="1204" y="3479"/>
                  <a:ext cx="532" cy="321"/>
                </a:xfrm>
                <a:custGeom>
                  <a:avLst/>
                  <a:gdLst>
                    <a:gd name="T0" fmla="*/ 1065 w 1065"/>
                    <a:gd name="T1" fmla="*/ 963 h 963"/>
                    <a:gd name="T2" fmla="*/ 1047 w 1065"/>
                    <a:gd name="T3" fmla="*/ 833 h 963"/>
                    <a:gd name="T4" fmla="*/ 1015 w 1065"/>
                    <a:gd name="T5" fmla="*/ 776 h 963"/>
                    <a:gd name="T6" fmla="*/ 137 w 1065"/>
                    <a:gd name="T7" fmla="*/ 3 h 963"/>
                    <a:gd name="T8" fmla="*/ 96 w 1065"/>
                    <a:gd name="T9" fmla="*/ 0 h 963"/>
                    <a:gd name="T10" fmla="*/ 59 w 1065"/>
                    <a:gd name="T11" fmla="*/ 3 h 963"/>
                    <a:gd name="T12" fmla="*/ 32 w 1065"/>
                    <a:gd name="T13" fmla="*/ 42 h 963"/>
                    <a:gd name="T14" fmla="*/ 0 w 1065"/>
                    <a:gd name="T15" fmla="*/ 145 h 963"/>
                    <a:gd name="T16" fmla="*/ 865 w 1065"/>
                    <a:gd name="T17" fmla="*/ 954 h 963"/>
                    <a:gd name="T18" fmla="*/ 1065 w 1065"/>
                    <a:gd name="T19" fmla="*/ 963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5" h="963">
                      <a:moveTo>
                        <a:pt x="1065" y="963"/>
                      </a:moveTo>
                      <a:lnTo>
                        <a:pt x="1047" y="833"/>
                      </a:lnTo>
                      <a:lnTo>
                        <a:pt x="1015" y="776"/>
                      </a:lnTo>
                      <a:lnTo>
                        <a:pt x="137" y="3"/>
                      </a:lnTo>
                      <a:lnTo>
                        <a:pt x="96" y="0"/>
                      </a:lnTo>
                      <a:lnTo>
                        <a:pt x="59" y="3"/>
                      </a:lnTo>
                      <a:lnTo>
                        <a:pt x="32" y="42"/>
                      </a:lnTo>
                      <a:lnTo>
                        <a:pt x="0" y="145"/>
                      </a:lnTo>
                      <a:lnTo>
                        <a:pt x="865" y="954"/>
                      </a:lnTo>
                      <a:lnTo>
                        <a:pt x="1065" y="963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2" name="Freeform 75"/>
                <p:cNvSpPr>
                  <a:spLocks/>
                </p:cNvSpPr>
                <p:nvPr/>
              </p:nvSpPr>
              <p:spPr bwMode="auto">
                <a:xfrm>
                  <a:off x="642" y="3519"/>
                  <a:ext cx="985" cy="288"/>
                </a:xfrm>
                <a:custGeom>
                  <a:avLst/>
                  <a:gdLst>
                    <a:gd name="T0" fmla="*/ 0 w 1969"/>
                    <a:gd name="T1" fmla="*/ 0 h 862"/>
                    <a:gd name="T2" fmla="*/ 1121 w 1969"/>
                    <a:gd name="T3" fmla="*/ 24 h 862"/>
                    <a:gd name="T4" fmla="*/ 1969 w 1969"/>
                    <a:gd name="T5" fmla="*/ 814 h 862"/>
                    <a:gd name="T6" fmla="*/ 478 w 1969"/>
                    <a:gd name="T7" fmla="*/ 862 h 862"/>
                    <a:gd name="T8" fmla="*/ 0 w 1969"/>
                    <a:gd name="T9" fmla="*/ 0 h 8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69" h="862">
                      <a:moveTo>
                        <a:pt x="0" y="0"/>
                      </a:moveTo>
                      <a:lnTo>
                        <a:pt x="1121" y="24"/>
                      </a:lnTo>
                      <a:lnTo>
                        <a:pt x="1969" y="814"/>
                      </a:lnTo>
                      <a:lnTo>
                        <a:pt x="478" y="8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3" name="Freeform 76"/>
                <p:cNvSpPr>
                  <a:spLocks/>
                </p:cNvSpPr>
                <p:nvPr/>
              </p:nvSpPr>
              <p:spPr bwMode="auto">
                <a:xfrm>
                  <a:off x="852" y="3789"/>
                  <a:ext cx="889" cy="99"/>
                </a:xfrm>
                <a:custGeom>
                  <a:avLst/>
                  <a:gdLst>
                    <a:gd name="T0" fmla="*/ 54 w 1777"/>
                    <a:gd name="T1" fmla="*/ 52 h 297"/>
                    <a:gd name="T2" fmla="*/ 0 w 1777"/>
                    <a:gd name="T3" fmla="*/ 297 h 297"/>
                    <a:gd name="T4" fmla="*/ 1759 w 1777"/>
                    <a:gd name="T5" fmla="*/ 257 h 297"/>
                    <a:gd name="T6" fmla="*/ 1777 w 1777"/>
                    <a:gd name="T7" fmla="*/ 173 h 297"/>
                    <a:gd name="T8" fmla="*/ 1773 w 1777"/>
                    <a:gd name="T9" fmla="*/ 74 h 297"/>
                    <a:gd name="T10" fmla="*/ 1768 w 1777"/>
                    <a:gd name="T11" fmla="*/ 0 h 297"/>
                    <a:gd name="T12" fmla="*/ 54 w 1777"/>
                    <a:gd name="T13" fmla="*/ 52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77" h="297">
                      <a:moveTo>
                        <a:pt x="54" y="52"/>
                      </a:moveTo>
                      <a:lnTo>
                        <a:pt x="0" y="297"/>
                      </a:lnTo>
                      <a:lnTo>
                        <a:pt x="1759" y="257"/>
                      </a:lnTo>
                      <a:lnTo>
                        <a:pt x="1777" y="173"/>
                      </a:lnTo>
                      <a:lnTo>
                        <a:pt x="1773" y="74"/>
                      </a:lnTo>
                      <a:lnTo>
                        <a:pt x="1768" y="0"/>
                      </a:lnTo>
                      <a:lnTo>
                        <a:pt x="54" y="52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4" name="Freeform 77"/>
                <p:cNvSpPr>
                  <a:spLocks/>
                </p:cNvSpPr>
                <p:nvPr/>
              </p:nvSpPr>
              <p:spPr bwMode="auto">
                <a:xfrm>
                  <a:off x="624" y="3519"/>
                  <a:ext cx="256" cy="369"/>
                </a:xfrm>
                <a:custGeom>
                  <a:avLst/>
                  <a:gdLst>
                    <a:gd name="T0" fmla="*/ 37 w 513"/>
                    <a:gd name="T1" fmla="*/ 0 h 1106"/>
                    <a:gd name="T2" fmla="*/ 0 w 513"/>
                    <a:gd name="T3" fmla="*/ 200 h 1106"/>
                    <a:gd name="T4" fmla="*/ 457 w 513"/>
                    <a:gd name="T5" fmla="*/ 1106 h 1106"/>
                    <a:gd name="T6" fmla="*/ 513 w 513"/>
                    <a:gd name="T7" fmla="*/ 862 h 1106"/>
                    <a:gd name="T8" fmla="*/ 37 w 513"/>
                    <a:gd name="T9" fmla="*/ 0 h 1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3" h="1106">
                      <a:moveTo>
                        <a:pt x="37" y="0"/>
                      </a:moveTo>
                      <a:lnTo>
                        <a:pt x="0" y="200"/>
                      </a:lnTo>
                      <a:lnTo>
                        <a:pt x="457" y="1106"/>
                      </a:lnTo>
                      <a:lnTo>
                        <a:pt x="513" y="862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5" name="Freeform 78"/>
                <p:cNvSpPr>
                  <a:spLocks/>
                </p:cNvSpPr>
                <p:nvPr/>
              </p:nvSpPr>
              <p:spPr bwMode="auto">
                <a:xfrm>
                  <a:off x="1206" y="3791"/>
                  <a:ext cx="132" cy="8"/>
                </a:xfrm>
                <a:custGeom>
                  <a:avLst/>
                  <a:gdLst>
                    <a:gd name="T0" fmla="*/ 2 w 262"/>
                    <a:gd name="T1" fmla="*/ 25 h 25"/>
                    <a:gd name="T2" fmla="*/ 0 w 262"/>
                    <a:gd name="T3" fmla="*/ 0 h 25"/>
                    <a:gd name="T4" fmla="*/ 249 w 262"/>
                    <a:gd name="T5" fmla="*/ 0 h 25"/>
                    <a:gd name="T6" fmla="*/ 262 w 262"/>
                    <a:gd name="T7" fmla="*/ 19 h 25"/>
                    <a:gd name="T8" fmla="*/ 2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2" y="25"/>
                      </a:moveTo>
                      <a:lnTo>
                        <a:pt x="0" y="0"/>
                      </a:lnTo>
                      <a:lnTo>
                        <a:pt x="249" y="0"/>
                      </a:lnTo>
                      <a:lnTo>
                        <a:pt x="262" y="19"/>
                      </a:lnTo>
                      <a:lnTo>
                        <a:pt x="2" y="25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96" name="Freeform 79"/>
                <p:cNvSpPr>
                  <a:spLocks/>
                </p:cNvSpPr>
                <p:nvPr/>
              </p:nvSpPr>
              <p:spPr bwMode="auto">
                <a:xfrm>
                  <a:off x="927" y="3521"/>
                  <a:ext cx="281" cy="279"/>
                </a:xfrm>
                <a:custGeom>
                  <a:avLst/>
                  <a:gdLst>
                    <a:gd name="T0" fmla="*/ 557 w 561"/>
                    <a:gd name="T1" fmla="*/ 801 h 836"/>
                    <a:gd name="T2" fmla="*/ 0 w 561"/>
                    <a:gd name="T3" fmla="*/ 0 h 836"/>
                    <a:gd name="T4" fmla="*/ 561 w 561"/>
                    <a:gd name="T5" fmla="*/ 836 h 836"/>
                    <a:gd name="T6" fmla="*/ 557 w 561"/>
                    <a:gd name="T7" fmla="*/ 801 h 8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61" h="836">
                      <a:moveTo>
                        <a:pt x="557" y="801"/>
                      </a:moveTo>
                      <a:lnTo>
                        <a:pt x="0" y="0"/>
                      </a:lnTo>
                      <a:lnTo>
                        <a:pt x="561" y="836"/>
                      </a:lnTo>
                      <a:lnTo>
                        <a:pt x="557" y="801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62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197" name="Group 80"/>
                <p:cNvGrpSpPr>
                  <a:grpSpLocks/>
                </p:cNvGrpSpPr>
                <p:nvPr/>
              </p:nvGrpSpPr>
              <p:grpSpPr bwMode="auto">
                <a:xfrm>
                  <a:off x="700" y="3526"/>
                  <a:ext cx="515" cy="270"/>
                  <a:chOff x="700" y="3526"/>
                  <a:chExt cx="515" cy="270"/>
                </a:xfrm>
              </p:grpSpPr>
              <p:grpSp>
                <p:nvGrpSpPr>
                  <p:cNvPr id="1223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737" y="3534"/>
                    <a:ext cx="49" cy="23"/>
                    <a:chOff x="737" y="3534"/>
                    <a:chExt cx="49" cy="23"/>
                  </a:xfrm>
                </p:grpSpPr>
                <p:sp>
                  <p:nvSpPr>
                    <p:cNvPr id="1634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737" y="3534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7 h 67"/>
                        <a:gd name="T2" fmla="*/ 0 w 22"/>
                        <a:gd name="T3" fmla="*/ 26 h 67"/>
                        <a:gd name="T4" fmla="*/ 9 w 22"/>
                        <a:gd name="T5" fmla="*/ 0 h 67"/>
                        <a:gd name="T6" fmla="*/ 22 w 22"/>
                        <a:gd name="T7" fmla="*/ 30 h 67"/>
                        <a:gd name="T8" fmla="*/ 13 w 22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7">
                          <a:moveTo>
                            <a:pt x="13" y="67"/>
                          </a:moveTo>
                          <a:lnTo>
                            <a:pt x="0" y="26"/>
                          </a:lnTo>
                          <a:lnTo>
                            <a:pt x="9" y="0"/>
                          </a:lnTo>
                          <a:lnTo>
                            <a:pt x="22" y="30"/>
                          </a:lnTo>
                          <a:lnTo>
                            <a:pt x="13" y="67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35" name="Freeform 83"/>
                    <p:cNvSpPr>
                      <a:spLocks/>
                    </p:cNvSpPr>
                    <p:nvPr/>
                  </p:nvSpPr>
                  <p:spPr bwMode="auto">
                    <a:xfrm>
                      <a:off x="742" y="3535"/>
                      <a:ext cx="36" cy="9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50 w 73"/>
                        <a:gd name="T3" fmla="*/ 0 h 29"/>
                        <a:gd name="T4" fmla="*/ 52 w 73"/>
                        <a:gd name="T5" fmla="*/ 2 h 29"/>
                        <a:gd name="T6" fmla="*/ 55 w 73"/>
                        <a:gd name="T7" fmla="*/ 11 h 29"/>
                        <a:gd name="T8" fmla="*/ 73 w 73"/>
                        <a:gd name="T9" fmla="*/ 29 h 29"/>
                        <a:gd name="T10" fmla="*/ 17 w 73"/>
                        <a:gd name="T11" fmla="*/ 29 h 29"/>
                        <a:gd name="T12" fmla="*/ 8 w 73"/>
                        <a:gd name="T13" fmla="*/ 20 h 29"/>
                        <a:gd name="T14" fmla="*/ 0 w 73"/>
                        <a:gd name="T15" fmla="*/ 6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5" y="11"/>
                          </a:lnTo>
                          <a:lnTo>
                            <a:pt x="73" y="29"/>
                          </a:lnTo>
                          <a:lnTo>
                            <a:pt x="17" y="29"/>
                          </a:lnTo>
                          <a:lnTo>
                            <a:pt x="8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36" name="Freeform 84"/>
                    <p:cNvSpPr>
                      <a:spLocks/>
                    </p:cNvSpPr>
                    <p:nvPr/>
                  </p:nvSpPr>
                  <p:spPr bwMode="auto">
                    <a:xfrm>
                      <a:off x="744" y="3545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1 w 82"/>
                        <a:gd name="T3" fmla="*/ 19 h 35"/>
                        <a:gd name="T4" fmla="*/ 6 w 82"/>
                        <a:gd name="T5" fmla="*/ 7 h 35"/>
                        <a:gd name="T6" fmla="*/ 10 w 82"/>
                        <a:gd name="T7" fmla="*/ 0 h 35"/>
                        <a:gd name="T8" fmla="*/ 67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24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748" y="3547"/>
                    <a:ext cx="50" cy="23"/>
                    <a:chOff x="748" y="3547"/>
                    <a:chExt cx="50" cy="23"/>
                  </a:xfrm>
                </p:grpSpPr>
                <p:sp>
                  <p:nvSpPr>
                    <p:cNvPr id="1631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748" y="3547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32" name="Freeform 87"/>
                    <p:cNvSpPr>
                      <a:spLocks/>
                    </p:cNvSpPr>
                    <p:nvPr/>
                  </p:nvSpPr>
                  <p:spPr bwMode="auto">
                    <a:xfrm>
                      <a:off x="753" y="3548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6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6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33" name="Freeform 88"/>
                    <p:cNvSpPr>
                      <a:spLocks/>
                    </p:cNvSpPr>
                    <p:nvPr/>
                  </p:nvSpPr>
                  <p:spPr bwMode="auto">
                    <a:xfrm>
                      <a:off x="757" y="3558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20 h 36"/>
                        <a:gd name="T4" fmla="*/ 5 w 81"/>
                        <a:gd name="T5" fmla="*/ 8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225" name="Freeform 89"/>
                  <p:cNvSpPr>
                    <a:spLocks/>
                  </p:cNvSpPr>
                  <p:nvPr/>
                </p:nvSpPr>
                <p:spPr bwMode="auto">
                  <a:xfrm>
                    <a:off x="952" y="3538"/>
                    <a:ext cx="39" cy="12"/>
                  </a:xfrm>
                  <a:custGeom>
                    <a:avLst/>
                    <a:gdLst>
                      <a:gd name="T0" fmla="*/ 0 w 79"/>
                      <a:gd name="T1" fmla="*/ 0 h 36"/>
                      <a:gd name="T2" fmla="*/ 28 w 79"/>
                      <a:gd name="T3" fmla="*/ 36 h 36"/>
                      <a:gd name="T4" fmla="*/ 79 w 79"/>
                      <a:gd name="T5" fmla="*/ 36 h 36"/>
                      <a:gd name="T6" fmla="*/ 50 w 79"/>
                      <a:gd name="T7" fmla="*/ 0 h 36"/>
                      <a:gd name="T8" fmla="*/ 0 w 79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79" y="3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26" name="Freeform 90"/>
                  <p:cNvSpPr>
                    <a:spLocks/>
                  </p:cNvSpPr>
                  <p:nvPr/>
                </p:nvSpPr>
                <p:spPr bwMode="auto">
                  <a:xfrm>
                    <a:off x="861" y="3535"/>
                    <a:ext cx="11" cy="22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27" name="Freeform 91"/>
                  <p:cNvSpPr>
                    <a:spLocks/>
                  </p:cNvSpPr>
                  <p:nvPr/>
                </p:nvSpPr>
                <p:spPr bwMode="auto">
                  <a:xfrm>
                    <a:off x="867" y="3535"/>
                    <a:ext cx="34" cy="10"/>
                  </a:xfrm>
                  <a:custGeom>
                    <a:avLst/>
                    <a:gdLst>
                      <a:gd name="T0" fmla="*/ 0 w 70"/>
                      <a:gd name="T1" fmla="*/ 0 h 30"/>
                      <a:gd name="T2" fmla="*/ 49 w 70"/>
                      <a:gd name="T3" fmla="*/ 0 h 30"/>
                      <a:gd name="T4" fmla="*/ 50 w 70"/>
                      <a:gd name="T5" fmla="*/ 3 h 30"/>
                      <a:gd name="T6" fmla="*/ 54 w 70"/>
                      <a:gd name="T7" fmla="*/ 13 h 30"/>
                      <a:gd name="T8" fmla="*/ 70 w 70"/>
                      <a:gd name="T9" fmla="*/ 30 h 30"/>
                      <a:gd name="T10" fmla="*/ 16 w 70"/>
                      <a:gd name="T11" fmla="*/ 30 h 30"/>
                      <a:gd name="T12" fmla="*/ 7 w 70"/>
                      <a:gd name="T13" fmla="*/ 21 h 30"/>
                      <a:gd name="T14" fmla="*/ 0 w 70"/>
                      <a:gd name="T15" fmla="*/ 7 h 30"/>
                      <a:gd name="T16" fmla="*/ 0 w 70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0" h="30">
                        <a:moveTo>
                          <a:pt x="0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4" y="13"/>
                        </a:lnTo>
                        <a:lnTo>
                          <a:pt x="70" y="30"/>
                        </a:lnTo>
                        <a:lnTo>
                          <a:pt x="16" y="30"/>
                        </a:lnTo>
                        <a:lnTo>
                          <a:pt x="7" y="21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28" name="Freeform 92"/>
                  <p:cNvSpPr>
                    <a:spLocks/>
                  </p:cNvSpPr>
                  <p:nvPr/>
                </p:nvSpPr>
                <p:spPr bwMode="auto">
                  <a:xfrm>
                    <a:off x="868" y="3545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229" name="Group 93"/>
                  <p:cNvGrpSpPr>
                    <a:grpSpLocks/>
                  </p:cNvGrpSpPr>
                  <p:nvPr/>
                </p:nvGrpSpPr>
                <p:grpSpPr bwMode="auto">
                  <a:xfrm>
                    <a:off x="872" y="3547"/>
                    <a:ext cx="50" cy="23"/>
                    <a:chOff x="872" y="3547"/>
                    <a:chExt cx="50" cy="23"/>
                  </a:xfrm>
                </p:grpSpPr>
                <p:sp>
                  <p:nvSpPr>
                    <p:cNvPr id="1628" name="Freeform 94"/>
                    <p:cNvSpPr>
                      <a:spLocks/>
                    </p:cNvSpPr>
                    <p:nvPr/>
                  </p:nvSpPr>
                  <p:spPr bwMode="auto">
                    <a:xfrm>
                      <a:off x="872" y="3547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9" name="Freeform 95"/>
                    <p:cNvSpPr>
                      <a:spLocks/>
                    </p:cNvSpPr>
                    <p:nvPr/>
                  </p:nvSpPr>
                  <p:spPr bwMode="auto">
                    <a:xfrm>
                      <a:off x="878" y="3547"/>
                      <a:ext cx="36" cy="10"/>
                    </a:xfrm>
                    <a:custGeom>
                      <a:avLst/>
                      <a:gdLst>
                        <a:gd name="T0" fmla="*/ 2 w 73"/>
                        <a:gd name="T1" fmla="*/ 0 h 30"/>
                        <a:gd name="T2" fmla="*/ 49 w 73"/>
                        <a:gd name="T3" fmla="*/ 0 h 30"/>
                        <a:gd name="T4" fmla="*/ 50 w 73"/>
                        <a:gd name="T5" fmla="*/ 3 h 30"/>
                        <a:gd name="T6" fmla="*/ 57 w 73"/>
                        <a:gd name="T7" fmla="*/ 12 h 30"/>
                        <a:gd name="T8" fmla="*/ 73 w 73"/>
                        <a:gd name="T9" fmla="*/ 30 h 30"/>
                        <a:gd name="T10" fmla="*/ 19 w 73"/>
                        <a:gd name="T11" fmla="*/ 30 h 30"/>
                        <a:gd name="T12" fmla="*/ 10 w 73"/>
                        <a:gd name="T13" fmla="*/ 21 h 30"/>
                        <a:gd name="T14" fmla="*/ 0 w 73"/>
                        <a:gd name="T15" fmla="*/ 7 h 30"/>
                        <a:gd name="T16" fmla="*/ 2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3"/>
                          </a:lnTo>
                          <a:lnTo>
                            <a:pt x="57" y="12"/>
                          </a:lnTo>
                          <a:lnTo>
                            <a:pt x="73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30" name="Freeform 96"/>
                    <p:cNvSpPr>
                      <a:spLocks/>
                    </p:cNvSpPr>
                    <p:nvPr/>
                  </p:nvSpPr>
                  <p:spPr bwMode="auto">
                    <a:xfrm>
                      <a:off x="880" y="3558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30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885" y="3559"/>
                    <a:ext cx="50" cy="23"/>
                    <a:chOff x="885" y="3559"/>
                    <a:chExt cx="50" cy="23"/>
                  </a:xfrm>
                </p:grpSpPr>
                <p:sp>
                  <p:nvSpPr>
                    <p:cNvPr id="1625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885" y="3559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6 h 68"/>
                        <a:gd name="T4" fmla="*/ 12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6" name="Freeform 99"/>
                    <p:cNvSpPr>
                      <a:spLocks/>
                    </p:cNvSpPr>
                    <p:nvPr/>
                  </p:nvSpPr>
                  <p:spPr bwMode="auto">
                    <a:xfrm>
                      <a:off x="890" y="3560"/>
                      <a:ext cx="37" cy="10"/>
                    </a:xfrm>
                    <a:custGeom>
                      <a:avLst/>
                      <a:gdLst>
                        <a:gd name="T0" fmla="*/ 3 w 74"/>
                        <a:gd name="T1" fmla="*/ 0 h 30"/>
                        <a:gd name="T2" fmla="*/ 49 w 74"/>
                        <a:gd name="T3" fmla="*/ 0 h 30"/>
                        <a:gd name="T4" fmla="*/ 52 w 74"/>
                        <a:gd name="T5" fmla="*/ 3 h 30"/>
                        <a:gd name="T6" fmla="*/ 57 w 74"/>
                        <a:gd name="T7" fmla="*/ 12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10 w 74"/>
                        <a:gd name="T13" fmla="*/ 21 h 30"/>
                        <a:gd name="T14" fmla="*/ 0 w 74"/>
                        <a:gd name="T15" fmla="*/ 6 h 30"/>
                        <a:gd name="T16" fmla="*/ 3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3" y="0"/>
                          </a:moveTo>
                          <a:lnTo>
                            <a:pt x="49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7" name="Freeform 100"/>
                    <p:cNvSpPr>
                      <a:spLocks/>
                    </p:cNvSpPr>
                    <p:nvPr/>
                  </p:nvSpPr>
                  <p:spPr bwMode="auto">
                    <a:xfrm>
                      <a:off x="893" y="3570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6 w 83"/>
                        <a:gd name="T5" fmla="*/ 8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31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898" y="3571"/>
                    <a:ext cx="49" cy="23"/>
                    <a:chOff x="898" y="3571"/>
                    <a:chExt cx="49" cy="23"/>
                  </a:xfrm>
                </p:grpSpPr>
                <p:sp>
                  <p:nvSpPr>
                    <p:cNvPr id="1622" name="Freeform 102"/>
                    <p:cNvSpPr>
                      <a:spLocks/>
                    </p:cNvSpPr>
                    <p:nvPr/>
                  </p:nvSpPr>
                  <p:spPr bwMode="auto">
                    <a:xfrm>
                      <a:off x="898" y="3571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3" name="Freeform 103"/>
                    <p:cNvSpPr>
                      <a:spLocks/>
                    </p:cNvSpPr>
                    <p:nvPr/>
                  </p:nvSpPr>
                  <p:spPr bwMode="auto">
                    <a:xfrm>
                      <a:off x="903" y="3572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9 w 75"/>
                        <a:gd name="T11" fmla="*/ 29 h 29"/>
                        <a:gd name="T12" fmla="*/ 11 w 75"/>
                        <a:gd name="T13" fmla="*/ 20 h 29"/>
                        <a:gd name="T14" fmla="*/ 0 w 75"/>
                        <a:gd name="T15" fmla="*/ 5 h 29"/>
                        <a:gd name="T16" fmla="*/ 2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9" y="29"/>
                          </a:lnTo>
                          <a:lnTo>
                            <a:pt x="11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4" name="Freeform 104"/>
                    <p:cNvSpPr>
                      <a:spLocks/>
                    </p:cNvSpPr>
                    <p:nvPr/>
                  </p:nvSpPr>
                  <p:spPr bwMode="auto">
                    <a:xfrm>
                      <a:off x="907" y="3582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32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911" y="3585"/>
                    <a:ext cx="49" cy="23"/>
                    <a:chOff x="911" y="3585"/>
                    <a:chExt cx="49" cy="23"/>
                  </a:xfrm>
                </p:grpSpPr>
                <p:sp>
                  <p:nvSpPr>
                    <p:cNvPr id="1619" name="Freeform 106"/>
                    <p:cNvSpPr>
                      <a:spLocks/>
                    </p:cNvSpPr>
                    <p:nvPr/>
                  </p:nvSpPr>
                  <p:spPr bwMode="auto">
                    <a:xfrm>
                      <a:off x="911" y="3585"/>
                      <a:ext cx="12" cy="23"/>
                    </a:xfrm>
                    <a:custGeom>
                      <a:avLst/>
                      <a:gdLst>
                        <a:gd name="T0" fmla="*/ 15 w 24"/>
                        <a:gd name="T1" fmla="*/ 69 h 69"/>
                        <a:gd name="T2" fmla="*/ 0 w 24"/>
                        <a:gd name="T3" fmla="*/ 27 h 69"/>
                        <a:gd name="T4" fmla="*/ 10 w 24"/>
                        <a:gd name="T5" fmla="*/ 0 h 69"/>
                        <a:gd name="T6" fmla="*/ 24 w 24"/>
                        <a:gd name="T7" fmla="*/ 32 h 69"/>
                        <a:gd name="T8" fmla="*/ 15 w 24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0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915" y="3585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0"/>
                        <a:gd name="T2" fmla="*/ 52 w 75"/>
                        <a:gd name="T3" fmla="*/ 0 h 30"/>
                        <a:gd name="T4" fmla="*/ 53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1 h 30"/>
                        <a:gd name="T14" fmla="*/ 0 w 75"/>
                        <a:gd name="T15" fmla="*/ 6 h 30"/>
                        <a:gd name="T16" fmla="*/ 3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1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621" name="Freeform 108"/>
                    <p:cNvSpPr>
                      <a:spLocks/>
                    </p:cNvSpPr>
                    <p:nvPr/>
                  </p:nvSpPr>
                  <p:spPr bwMode="auto">
                    <a:xfrm>
                      <a:off x="919" y="359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33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923" y="3600"/>
                    <a:ext cx="99" cy="73"/>
                    <a:chOff x="923" y="3600"/>
                    <a:chExt cx="99" cy="73"/>
                  </a:xfrm>
                </p:grpSpPr>
                <p:grpSp>
                  <p:nvGrpSpPr>
                    <p:cNvPr id="1599" name="Group 1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23" y="3600"/>
                      <a:ext cx="49" cy="23"/>
                      <a:chOff x="923" y="3600"/>
                      <a:chExt cx="49" cy="23"/>
                    </a:xfrm>
                  </p:grpSpPr>
                  <p:sp>
                    <p:nvSpPr>
                      <p:cNvPr id="1616" name="Freeform 1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3" y="3600"/>
                        <a:ext cx="13" cy="23"/>
                      </a:xfrm>
                      <a:custGeom>
                        <a:avLst/>
                        <a:gdLst>
                          <a:gd name="T0" fmla="*/ 13 w 25"/>
                          <a:gd name="T1" fmla="*/ 69 h 69"/>
                          <a:gd name="T2" fmla="*/ 0 w 25"/>
                          <a:gd name="T3" fmla="*/ 27 h 69"/>
                          <a:gd name="T4" fmla="*/ 9 w 25"/>
                          <a:gd name="T5" fmla="*/ 0 h 69"/>
                          <a:gd name="T6" fmla="*/ 25 w 25"/>
                          <a:gd name="T7" fmla="*/ 30 h 69"/>
                          <a:gd name="T8" fmla="*/ 13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3" y="69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0"/>
                            </a:lnTo>
                            <a:lnTo>
                              <a:pt x="13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17" name="Freeform 1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8" y="3600"/>
                        <a:ext cx="37" cy="10"/>
                      </a:xfrm>
                      <a:custGeom>
                        <a:avLst/>
                        <a:gdLst>
                          <a:gd name="T0" fmla="*/ 2 w 75"/>
                          <a:gd name="T1" fmla="*/ 0 h 29"/>
                          <a:gd name="T2" fmla="*/ 50 w 75"/>
                          <a:gd name="T3" fmla="*/ 0 h 29"/>
                          <a:gd name="T4" fmla="*/ 52 w 75"/>
                          <a:gd name="T5" fmla="*/ 3 h 29"/>
                          <a:gd name="T6" fmla="*/ 57 w 75"/>
                          <a:gd name="T7" fmla="*/ 12 h 29"/>
                          <a:gd name="T8" fmla="*/ 75 w 75"/>
                          <a:gd name="T9" fmla="*/ 29 h 29"/>
                          <a:gd name="T10" fmla="*/ 19 w 75"/>
                          <a:gd name="T11" fmla="*/ 29 h 29"/>
                          <a:gd name="T12" fmla="*/ 9 w 75"/>
                          <a:gd name="T13" fmla="*/ 20 h 29"/>
                          <a:gd name="T14" fmla="*/ 0 w 75"/>
                          <a:gd name="T15" fmla="*/ 6 h 29"/>
                          <a:gd name="T16" fmla="*/ 2 w 75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29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3"/>
                            </a:lnTo>
                            <a:lnTo>
                              <a:pt x="57" y="12"/>
                            </a:lnTo>
                            <a:lnTo>
                              <a:pt x="75" y="29"/>
                            </a:lnTo>
                            <a:lnTo>
                              <a:pt x="19" y="29"/>
                            </a:lnTo>
                            <a:lnTo>
                              <a:pt x="9" y="20"/>
                            </a:lnTo>
                            <a:lnTo>
                              <a:pt x="0" y="6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18" name="Freeform 1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0" y="3610"/>
                        <a:ext cx="42" cy="13"/>
                      </a:xfrm>
                      <a:custGeom>
                        <a:avLst/>
                        <a:gdLst>
                          <a:gd name="T0" fmla="*/ 0 w 82"/>
                          <a:gd name="T1" fmla="*/ 37 h 37"/>
                          <a:gd name="T2" fmla="*/ 2 w 82"/>
                          <a:gd name="T3" fmla="*/ 22 h 37"/>
                          <a:gd name="T4" fmla="*/ 7 w 82"/>
                          <a:gd name="T5" fmla="*/ 7 h 37"/>
                          <a:gd name="T6" fmla="*/ 13 w 82"/>
                          <a:gd name="T7" fmla="*/ 0 h 37"/>
                          <a:gd name="T8" fmla="*/ 69 w 82"/>
                          <a:gd name="T9" fmla="*/ 0 h 37"/>
                          <a:gd name="T10" fmla="*/ 82 w 82"/>
                          <a:gd name="T11" fmla="*/ 37 h 37"/>
                          <a:gd name="T12" fmla="*/ 0 w 82"/>
                          <a:gd name="T13" fmla="*/ 37 h 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7">
                            <a:moveTo>
                              <a:pt x="0" y="37"/>
                            </a:moveTo>
                            <a:lnTo>
                              <a:pt x="2" y="22"/>
                            </a:lnTo>
                            <a:lnTo>
                              <a:pt x="7" y="7"/>
                            </a:lnTo>
                            <a:lnTo>
                              <a:pt x="13" y="0"/>
                            </a:lnTo>
                            <a:lnTo>
                              <a:pt x="69" y="0"/>
                            </a:lnTo>
                            <a:lnTo>
                              <a:pt x="82" y="37"/>
                            </a:lnTo>
                            <a:lnTo>
                              <a:pt x="0" y="37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600" name="Group 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5" y="3612"/>
                      <a:ext cx="48" cy="23"/>
                      <a:chOff x="935" y="3612"/>
                      <a:chExt cx="48" cy="23"/>
                    </a:xfrm>
                  </p:grpSpPr>
                  <p:sp>
                    <p:nvSpPr>
                      <p:cNvPr id="1613" name="Freeform 1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5" y="3612"/>
                        <a:ext cx="12" cy="23"/>
                      </a:xfrm>
                      <a:custGeom>
                        <a:avLst/>
                        <a:gdLst>
                          <a:gd name="T0" fmla="*/ 14 w 25"/>
                          <a:gd name="T1" fmla="*/ 69 h 69"/>
                          <a:gd name="T2" fmla="*/ 0 w 25"/>
                          <a:gd name="T3" fmla="*/ 28 h 69"/>
                          <a:gd name="T4" fmla="*/ 9 w 25"/>
                          <a:gd name="T5" fmla="*/ 0 h 69"/>
                          <a:gd name="T6" fmla="*/ 25 w 25"/>
                          <a:gd name="T7" fmla="*/ 32 h 69"/>
                          <a:gd name="T8" fmla="*/ 14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4" y="69"/>
                            </a:moveTo>
                            <a:lnTo>
                              <a:pt x="0" y="28"/>
                            </a:lnTo>
                            <a:lnTo>
                              <a:pt x="9" y="0"/>
                            </a:lnTo>
                            <a:lnTo>
                              <a:pt x="25" y="32"/>
                            </a:lnTo>
                            <a:lnTo>
                              <a:pt x="14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14" name="Freeform 1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9" y="3612"/>
                        <a:ext cx="38" cy="11"/>
                      </a:xfrm>
                      <a:custGeom>
                        <a:avLst/>
                        <a:gdLst>
                          <a:gd name="T0" fmla="*/ 1 w 75"/>
                          <a:gd name="T1" fmla="*/ 0 h 31"/>
                          <a:gd name="T2" fmla="*/ 50 w 75"/>
                          <a:gd name="T3" fmla="*/ 0 h 31"/>
                          <a:gd name="T4" fmla="*/ 53 w 75"/>
                          <a:gd name="T5" fmla="*/ 3 h 31"/>
                          <a:gd name="T6" fmla="*/ 56 w 75"/>
                          <a:gd name="T7" fmla="*/ 13 h 31"/>
                          <a:gd name="T8" fmla="*/ 75 w 75"/>
                          <a:gd name="T9" fmla="*/ 31 h 31"/>
                          <a:gd name="T10" fmla="*/ 18 w 75"/>
                          <a:gd name="T11" fmla="*/ 31 h 31"/>
                          <a:gd name="T12" fmla="*/ 9 w 75"/>
                          <a:gd name="T13" fmla="*/ 22 h 31"/>
                          <a:gd name="T14" fmla="*/ 0 w 75"/>
                          <a:gd name="T15" fmla="*/ 7 h 31"/>
                          <a:gd name="T16" fmla="*/ 1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3" y="3"/>
                            </a:lnTo>
                            <a:lnTo>
                              <a:pt x="56" y="13"/>
                            </a:lnTo>
                            <a:lnTo>
                              <a:pt x="75" y="31"/>
                            </a:lnTo>
                            <a:lnTo>
                              <a:pt x="18" y="31"/>
                            </a:lnTo>
                            <a:lnTo>
                              <a:pt x="9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15" name="Freeform 1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3" y="3623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19 h 36"/>
                          <a:gd name="T4" fmla="*/ 6 w 82"/>
                          <a:gd name="T5" fmla="*/ 8 h 36"/>
                          <a:gd name="T6" fmla="*/ 12 w 82"/>
                          <a:gd name="T7" fmla="*/ 0 h 36"/>
                          <a:gd name="T8" fmla="*/ 69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6" y="8"/>
                            </a:lnTo>
                            <a:lnTo>
                              <a:pt x="12" y="0"/>
                            </a:lnTo>
                            <a:lnTo>
                              <a:pt x="69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601" name="Group 1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47" y="3625"/>
                      <a:ext cx="50" cy="22"/>
                      <a:chOff x="947" y="3625"/>
                      <a:chExt cx="50" cy="22"/>
                    </a:xfrm>
                  </p:grpSpPr>
                  <p:sp>
                    <p:nvSpPr>
                      <p:cNvPr id="1610" name="Freeform 1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7" y="3625"/>
                        <a:ext cx="13" cy="22"/>
                      </a:xfrm>
                      <a:custGeom>
                        <a:avLst/>
                        <a:gdLst>
                          <a:gd name="T0" fmla="*/ 14 w 25"/>
                          <a:gd name="T1" fmla="*/ 68 h 68"/>
                          <a:gd name="T2" fmla="*/ 0 w 25"/>
                          <a:gd name="T3" fmla="*/ 27 h 68"/>
                          <a:gd name="T4" fmla="*/ 10 w 25"/>
                          <a:gd name="T5" fmla="*/ 0 h 68"/>
                          <a:gd name="T6" fmla="*/ 25 w 25"/>
                          <a:gd name="T7" fmla="*/ 31 h 68"/>
                          <a:gd name="T8" fmla="*/ 14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4" y="68"/>
                            </a:moveTo>
                            <a:lnTo>
                              <a:pt x="0" y="27"/>
                            </a:lnTo>
                            <a:lnTo>
                              <a:pt x="10" y="0"/>
                            </a:lnTo>
                            <a:lnTo>
                              <a:pt x="25" y="31"/>
                            </a:lnTo>
                            <a:lnTo>
                              <a:pt x="14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11" name="Freeform 1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3" y="3625"/>
                        <a:ext cx="36" cy="10"/>
                      </a:xfrm>
                      <a:custGeom>
                        <a:avLst/>
                        <a:gdLst>
                          <a:gd name="T0" fmla="*/ 2 w 73"/>
                          <a:gd name="T1" fmla="*/ 0 h 29"/>
                          <a:gd name="T2" fmla="*/ 50 w 73"/>
                          <a:gd name="T3" fmla="*/ 0 h 29"/>
                          <a:gd name="T4" fmla="*/ 51 w 73"/>
                          <a:gd name="T5" fmla="*/ 2 h 29"/>
                          <a:gd name="T6" fmla="*/ 57 w 73"/>
                          <a:gd name="T7" fmla="*/ 11 h 29"/>
                          <a:gd name="T8" fmla="*/ 73 w 73"/>
                          <a:gd name="T9" fmla="*/ 29 h 29"/>
                          <a:gd name="T10" fmla="*/ 19 w 73"/>
                          <a:gd name="T11" fmla="*/ 29 h 29"/>
                          <a:gd name="T12" fmla="*/ 9 w 73"/>
                          <a:gd name="T13" fmla="*/ 20 h 29"/>
                          <a:gd name="T14" fmla="*/ 0 w 73"/>
                          <a:gd name="T15" fmla="*/ 5 h 29"/>
                          <a:gd name="T16" fmla="*/ 2 w 73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29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1" y="2"/>
                            </a:lnTo>
                            <a:lnTo>
                              <a:pt x="57" y="11"/>
                            </a:lnTo>
                            <a:lnTo>
                              <a:pt x="73" y="29"/>
                            </a:lnTo>
                            <a:lnTo>
                              <a:pt x="19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12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" y="3635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3 w 83"/>
                          <a:gd name="T3" fmla="*/ 20 h 36"/>
                          <a:gd name="T4" fmla="*/ 7 w 83"/>
                          <a:gd name="T5" fmla="*/ 8 h 36"/>
                          <a:gd name="T6" fmla="*/ 12 w 83"/>
                          <a:gd name="T7" fmla="*/ 0 h 36"/>
                          <a:gd name="T8" fmla="*/ 68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3" y="20"/>
                            </a:lnTo>
                            <a:lnTo>
                              <a:pt x="7" y="8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602" name="Group 1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60" y="3637"/>
                      <a:ext cx="50" cy="23"/>
                      <a:chOff x="960" y="3637"/>
                      <a:chExt cx="50" cy="23"/>
                    </a:xfrm>
                  </p:grpSpPr>
                  <p:sp>
                    <p:nvSpPr>
                      <p:cNvPr id="1607" name="Freeform 1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0" y="3637"/>
                        <a:ext cx="12" cy="23"/>
                      </a:xfrm>
                      <a:custGeom>
                        <a:avLst/>
                        <a:gdLst>
                          <a:gd name="T0" fmla="*/ 15 w 25"/>
                          <a:gd name="T1" fmla="*/ 69 h 69"/>
                          <a:gd name="T2" fmla="*/ 0 w 25"/>
                          <a:gd name="T3" fmla="*/ 27 h 69"/>
                          <a:gd name="T4" fmla="*/ 12 w 25"/>
                          <a:gd name="T5" fmla="*/ 0 h 69"/>
                          <a:gd name="T6" fmla="*/ 25 w 25"/>
                          <a:gd name="T7" fmla="*/ 32 h 69"/>
                          <a:gd name="T8" fmla="*/ 15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5" y="69"/>
                            </a:moveTo>
                            <a:lnTo>
                              <a:pt x="0" y="27"/>
                            </a:lnTo>
                            <a:lnTo>
                              <a:pt x="12" y="0"/>
                            </a:lnTo>
                            <a:lnTo>
                              <a:pt x="25" y="32"/>
                            </a:lnTo>
                            <a:lnTo>
                              <a:pt x="15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08" name="Freeform 1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5" y="3638"/>
                        <a:ext cx="37" cy="9"/>
                      </a:xfrm>
                      <a:custGeom>
                        <a:avLst/>
                        <a:gdLst>
                          <a:gd name="T0" fmla="*/ 3 w 74"/>
                          <a:gd name="T1" fmla="*/ 0 h 29"/>
                          <a:gd name="T2" fmla="*/ 49 w 74"/>
                          <a:gd name="T3" fmla="*/ 0 h 29"/>
                          <a:gd name="T4" fmla="*/ 53 w 74"/>
                          <a:gd name="T5" fmla="*/ 2 h 29"/>
                          <a:gd name="T6" fmla="*/ 57 w 74"/>
                          <a:gd name="T7" fmla="*/ 11 h 29"/>
                          <a:gd name="T8" fmla="*/ 74 w 74"/>
                          <a:gd name="T9" fmla="*/ 29 h 29"/>
                          <a:gd name="T10" fmla="*/ 19 w 74"/>
                          <a:gd name="T11" fmla="*/ 29 h 29"/>
                          <a:gd name="T12" fmla="*/ 9 w 74"/>
                          <a:gd name="T13" fmla="*/ 20 h 29"/>
                          <a:gd name="T14" fmla="*/ 0 w 74"/>
                          <a:gd name="T15" fmla="*/ 5 h 29"/>
                          <a:gd name="T16" fmla="*/ 3 w 74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4" h="29">
                            <a:moveTo>
                              <a:pt x="3" y="0"/>
                            </a:moveTo>
                            <a:lnTo>
                              <a:pt x="49" y="0"/>
                            </a:lnTo>
                            <a:lnTo>
                              <a:pt x="53" y="2"/>
                            </a:lnTo>
                            <a:lnTo>
                              <a:pt x="57" y="11"/>
                            </a:lnTo>
                            <a:lnTo>
                              <a:pt x="74" y="29"/>
                            </a:lnTo>
                            <a:lnTo>
                              <a:pt x="19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09" name="Freeform 1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8" y="3648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5 h 35"/>
                          <a:gd name="T2" fmla="*/ 1 w 83"/>
                          <a:gd name="T3" fmla="*/ 19 h 35"/>
                          <a:gd name="T4" fmla="*/ 6 w 83"/>
                          <a:gd name="T5" fmla="*/ 7 h 35"/>
                          <a:gd name="T6" fmla="*/ 10 w 83"/>
                          <a:gd name="T7" fmla="*/ 0 h 35"/>
                          <a:gd name="T8" fmla="*/ 67 w 83"/>
                          <a:gd name="T9" fmla="*/ 0 h 35"/>
                          <a:gd name="T10" fmla="*/ 83 w 83"/>
                          <a:gd name="T11" fmla="*/ 35 h 35"/>
                          <a:gd name="T12" fmla="*/ 0 w 83"/>
                          <a:gd name="T13" fmla="*/ 35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5">
                            <a:moveTo>
                              <a:pt x="0" y="35"/>
                            </a:moveTo>
                            <a:lnTo>
                              <a:pt x="1" y="19"/>
                            </a:lnTo>
                            <a:lnTo>
                              <a:pt x="6" y="7"/>
                            </a:lnTo>
                            <a:lnTo>
                              <a:pt x="10" y="0"/>
                            </a:lnTo>
                            <a:lnTo>
                              <a:pt x="67" y="0"/>
                            </a:lnTo>
                            <a:lnTo>
                              <a:pt x="83" y="35"/>
                            </a:lnTo>
                            <a:lnTo>
                              <a:pt x="0" y="35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603" name="Group 1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73" y="3650"/>
                      <a:ext cx="49" cy="23"/>
                      <a:chOff x="973" y="3650"/>
                      <a:chExt cx="49" cy="23"/>
                    </a:xfrm>
                  </p:grpSpPr>
                  <p:sp>
                    <p:nvSpPr>
                      <p:cNvPr id="1604" name="Freeform 1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3" y="3650"/>
                        <a:ext cx="12" cy="23"/>
                      </a:xfrm>
                      <a:custGeom>
                        <a:avLst/>
                        <a:gdLst>
                          <a:gd name="T0" fmla="*/ 16 w 25"/>
                          <a:gd name="T1" fmla="*/ 68 h 68"/>
                          <a:gd name="T2" fmla="*/ 0 w 25"/>
                          <a:gd name="T3" fmla="*/ 26 h 68"/>
                          <a:gd name="T4" fmla="*/ 10 w 25"/>
                          <a:gd name="T5" fmla="*/ 0 h 68"/>
                          <a:gd name="T6" fmla="*/ 25 w 25"/>
                          <a:gd name="T7" fmla="*/ 31 h 68"/>
                          <a:gd name="T8" fmla="*/ 16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6" y="68"/>
                            </a:moveTo>
                            <a:lnTo>
                              <a:pt x="0" y="26"/>
                            </a:lnTo>
                            <a:lnTo>
                              <a:pt x="10" y="0"/>
                            </a:lnTo>
                            <a:lnTo>
                              <a:pt x="25" y="31"/>
                            </a:lnTo>
                            <a:lnTo>
                              <a:pt x="16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05" name="Freeform 1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8" y="3651"/>
                        <a:ext cx="37" cy="10"/>
                      </a:xfrm>
                      <a:custGeom>
                        <a:avLst/>
                        <a:gdLst>
                          <a:gd name="T0" fmla="*/ 2 w 74"/>
                          <a:gd name="T1" fmla="*/ 0 h 29"/>
                          <a:gd name="T2" fmla="*/ 49 w 74"/>
                          <a:gd name="T3" fmla="*/ 0 h 29"/>
                          <a:gd name="T4" fmla="*/ 50 w 74"/>
                          <a:gd name="T5" fmla="*/ 2 h 29"/>
                          <a:gd name="T6" fmla="*/ 57 w 74"/>
                          <a:gd name="T7" fmla="*/ 11 h 29"/>
                          <a:gd name="T8" fmla="*/ 74 w 74"/>
                          <a:gd name="T9" fmla="*/ 29 h 29"/>
                          <a:gd name="T10" fmla="*/ 19 w 74"/>
                          <a:gd name="T11" fmla="*/ 29 h 29"/>
                          <a:gd name="T12" fmla="*/ 10 w 74"/>
                          <a:gd name="T13" fmla="*/ 20 h 29"/>
                          <a:gd name="T14" fmla="*/ 0 w 74"/>
                          <a:gd name="T15" fmla="*/ 5 h 29"/>
                          <a:gd name="T16" fmla="*/ 2 w 74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4" h="29">
                            <a:moveTo>
                              <a:pt x="2" y="0"/>
                            </a:moveTo>
                            <a:lnTo>
                              <a:pt x="49" y="0"/>
                            </a:lnTo>
                            <a:lnTo>
                              <a:pt x="50" y="2"/>
                            </a:lnTo>
                            <a:lnTo>
                              <a:pt x="57" y="11"/>
                            </a:lnTo>
                            <a:lnTo>
                              <a:pt x="74" y="29"/>
                            </a:lnTo>
                            <a:lnTo>
                              <a:pt x="19" y="29"/>
                            </a:lnTo>
                            <a:lnTo>
                              <a:pt x="10" y="20"/>
                            </a:lnTo>
                            <a:lnTo>
                              <a:pt x="0" y="5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06" name="Freeform 1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2" y="3661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1 w 82"/>
                          <a:gd name="T3" fmla="*/ 20 h 36"/>
                          <a:gd name="T4" fmla="*/ 5 w 82"/>
                          <a:gd name="T5" fmla="*/ 8 h 36"/>
                          <a:gd name="T6" fmla="*/ 11 w 82"/>
                          <a:gd name="T7" fmla="*/ 0 h 36"/>
                          <a:gd name="T8" fmla="*/ 67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1" y="20"/>
                            </a:lnTo>
                            <a:lnTo>
                              <a:pt x="5" y="8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34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985" y="3665"/>
                    <a:ext cx="100" cy="73"/>
                    <a:chOff x="985" y="3665"/>
                    <a:chExt cx="100" cy="73"/>
                  </a:xfrm>
                </p:grpSpPr>
                <p:grpSp>
                  <p:nvGrpSpPr>
                    <p:cNvPr id="1579" name="Group 1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85" y="3665"/>
                      <a:ext cx="50" cy="23"/>
                      <a:chOff x="985" y="3665"/>
                      <a:chExt cx="50" cy="23"/>
                    </a:xfrm>
                  </p:grpSpPr>
                  <p:sp>
                    <p:nvSpPr>
                      <p:cNvPr id="1596" name="Freeform 1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5" y="3665"/>
                        <a:ext cx="12" cy="23"/>
                      </a:xfrm>
                      <a:custGeom>
                        <a:avLst/>
                        <a:gdLst>
                          <a:gd name="T0" fmla="*/ 15 w 25"/>
                          <a:gd name="T1" fmla="*/ 68 h 68"/>
                          <a:gd name="T2" fmla="*/ 0 w 25"/>
                          <a:gd name="T3" fmla="*/ 27 h 68"/>
                          <a:gd name="T4" fmla="*/ 9 w 25"/>
                          <a:gd name="T5" fmla="*/ 0 h 68"/>
                          <a:gd name="T6" fmla="*/ 25 w 25"/>
                          <a:gd name="T7" fmla="*/ 31 h 68"/>
                          <a:gd name="T8" fmla="*/ 15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5" y="68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1"/>
                            </a:lnTo>
                            <a:lnTo>
                              <a:pt x="15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7" name="Freeform 1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9" y="3665"/>
                        <a:ext cx="38" cy="11"/>
                      </a:xfrm>
                      <a:custGeom>
                        <a:avLst/>
                        <a:gdLst>
                          <a:gd name="T0" fmla="*/ 1 w 75"/>
                          <a:gd name="T1" fmla="*/ 0 h 31"/>
                          <a:gd name="T2" fmla="*/ 50 w 75"/>
                          <a:gd name="T3" fmla="*/ 0 h 31"/>
                          <a:gd name="T4" fmla="*/ 52 w 75"/>
                          <a:gd name="T5" fmla="*/ 4 h 31"/>
                          <a:gd name="T6" fmla="*/ 56 w 75"/>
                          <a:gd name="T7" fmla="*/ 13 h 31"/>
                          <a:gd name="T8" fmla="*/ 75 w 75"/>
                          <a:gd name="T9" fmla="*/ 31 h 31"/>
                          <a:gd name="T10" fmla="*/ 18 w 75"/>
                          <a:gd name="T11" fmla="*/ 31 h 31"/>
                          <a:gd name="T12" fmla="*/ 10 w 75"/>
                          <a:gd name="T13" fmla="*/ 22 h 31"/>
                          <a:gd name="T14" fmla="*/ 0 w 75"/>
                          <a:gd name="T15" fmla="*/ 7 h 31"/>
                          <a:gd name="T16" fmla="*/ 1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2" y="4"/>
                            </a:lnTo>
                            <a:lnTo>
                              <a:pt x="56" y="13"/>
                            </a:lnTo>
                            <a:lnTo>
                              <a:pt x="75" y="31"/>
                            </a:lnTo>
                            <a:lnTo>
                              <a:pt x="18" y="31"/>
                            </a:lnTo>
                            <a:lnTo>
                              <a:pt x="10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8" name="Freeform 1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3" y="3676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1 w 83"/>
                          <a:gd name="T3" fmla="*/ 20 h 36"/>
                          <a:gd name="T4" fmla="*/ 6 w 83"/>
                          <a:gd name="T5" fmla="*/ 8 h 36"/>
                          <a:gd name="T6" fmla="*/ 10 w 83"/>
                          <a:gd name="T7" fmla="*/ 0 h 36"/>
                          <a:gd name="T8" fmla="*/ 67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1" y="20"/>
                            </a:lnTo>
                            <a:lnTo>
                              <a:pt x="6" y="8"/>
                            </a:lnTo>
                            <a:lnTo>
                              <a:pt x="10" y="0"/>
                            </a:lnTo>
                            <a:lnTo>
                              <a:pt x="67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80" name="Group 1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97" y="3677"/>
                      <a:ext cx="49" cy="23"/>
                      <a:chOff x="997" y="3677"/>
                      <a:chExt cx="49" cy="23"/>
                    </a:xfrm>
                  </p:grpSpPr>
                  <p:sp>
                    <p:nvSpPr>
                      <p:cNvPr id="1593" name="Freeform 1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7" y="3677"/>
                        <a:ext cx="13" cy="23"/>
                      </a:xfrm>
                      <a:custGeom>
                        <a:avLst/>
                        <a:gdLst>
                          <a:gd name="T0" fmla="*/ 13 w 25"/>
                          <a:gd name="T1" fmla="*/ 69 h 69"/>
                          <a:gd name="T2" fmla="*/ 0 w 25"/>
                          <a:gd name="T3" fmla="*/ 27 h 69"/>
                          <a:gd name="T4" fmla="*/ 9 w 25"/>
                          <a:gd name="T5" fmla="*/ 0 h 69"/>
                          <a:gd name="T6" fmla="*/ 25 w 25"/>
                          <a:gd name="T7" fmla="*/ 31 h 69"/>
                          <a:gd name="T8" fmla="*/ 13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3" y="69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1"/>
                            </a:lnTo>
                            <a:lnTo>
                              <a:pt x="13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4" name="Freeform 1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2" y="3678"/>
                        <a:ext cx="37" cy="10"/>
                      </a:xfrm>
                      <a:custGeom>
                        <a:avLst/>
                        <a:gdLst>
                          <a:gd name="T0" fmla="*/ 1 w 73"/>
                          <a:gd name="T1" fmla="*/ 0 h 30"/>
                          <a:gd name="T2" fmla="*/ 50 w 73"/>
                          <a:gd name="T3" fmla="*/ 0 h 30"/>
                          <a:gd name="T4" fmla="*/ 51 w 73"/>
                          <a:gd name="T5" fmla="*/ 3 h 30"/>
                          <a:gd name="T6" fmla="*/ 56 w 73"/>
                          <a:gd name="T7" fmla="*/ 12 h 30"/>
                          <a:gd name="T8" fmla="*/ 73 w 73"/>
                          <a:gd name="T9" fmla="*/ 30 h 30"/>
                          <a:gd name="T10" fmla="*/ 18 w 73"/>
                          <a:gd name="T11" fmla="*/ 30 h 30"/>
                          <a:gd name="T12" fmla="*/ 10 w 73"/>
                          <a:gd name="T13" fmla="*/ 21 h 30"/>
                          <a:gd name="T14" fmla="*/ 0 w 73"/>
                          <a:gd name="T15" fmla="*/ 7 h 30"/>
                          <a:gd name="T16" fmla="*/ 1 w 73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30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6" y="12"/>
                            </a:lnTo>
                            <a:lnTo>
                              <a:pt x="73" y="30"/>
                            </a:lnTo>
                            <a:lnTo>
                              <a:pt x="18" y="30"/>
                            </a:lnTo>
                            <a:lnTo>
                              <a:pt x="10" y="21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5" name="Freeform 1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5" y="3688"/>
                        <a:ext cx="41" cy="12"/>
                      </a:xfrm>
                      <a:custGeom>
                        <a:avLst/>
                        <a:gdLst>
                          <a:gd name="T0" fmla="*/ 0 w 83"/>
                          <a:gd name="T1" fmla="*/ 37 h 37"/>
                          <a:gd name="T2" fmla="*/ 4 w 83"/>
                          <a:gd name="T3" fmla="*/ 19 h 37"/>
                          <a:gd name="T4" fmla="*/ 8 w 83"/>
                          <a:gd name="T5" fmla="*/ 8 h 37"/>
                          <a:gd name="T6" fmla="*/ 13 w 83"/>
                          <a:gd name="T7" fmla="*/ 0 h 37"/>
                          <a:gd name="T8" fmla="*/ 68 w 83"/>
                          <a:gd name="T9" fmla="*/ 0 h 37"/>
                          <a:gd name="T10" fmla="*/ 83 w 83"/>
                          <a:gd name="T11" fmla="*/ 37 h 37"/>
                          <a:gd name="T12" fmla="*/ 0 w 83"/>
                          <a:gd name="T13" fmla="*/ 37 h 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7">
                            <a:moveTo>
                              <a:pt x="0" y="37"/>
                            </a:moveTo>
                            <a:lnTo>
                              <a:pt x="4" y="19"/>
                            </a:lnTo>
                            <a:lnTo>
                              <a:pt x="8" y="8"/>
                            </a:lnTo>
                            <a:lnTo>
                              <a:pt x="13" y="0"/>
                            </a:lnTo>
                            <a:lnTo>
                              <a:pt x="68" y="0"/>
                            </a:lnTo>
                            <a:lnTo>
                              <a:pt x="83" y="37"/>
                            </a:lnTo>
                            <a:lnTo>
                              <a:pt x="0" y="37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81" name="Group 1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10" y="3690"/>
                      <a:ext cx="48" cy="23"/>
                      <a:chOff x="1010" y="3690"/>
                      <a:chExt cx="48" cy="23"/>
                    </a:xfrm>
                  </p:grpSpPr>
                  <p:sp>
                    <p:nvSpPr>
                      <p:cNvPr id="1590" name="Freeform 1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0" y="3690"/>
                        <a:ext cx="12" cy="23"/>
                      </a:xfrm>
                      <a:custGeom>
                        <a:avLst/>
                        <a:gdLst>
                          <a:gd name="T0" fmla="*/ 14 w 25"/>
                          <a:gd name="T1" fmla="*/ 69 h 69"/>
                          <a:gd name="T2" fmla="*/ 0 w 25"/>
                          <a:gd name="T3" fmla="*/ 28 h 69"/>
                          <a:gd name="T4" fmla="*/ 9 w 25"/>
                          <a:gd name="T5" fmla="*/ 0 h 69"/>
                          <a:gd name="T6" fmla="*/ 25 w 25"/>
                          <a:gd name="T7" fmla="*/ 32 h 69"/>
                          <a:gd name="T8" fmla="*/ 14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4" y="69"/>
                            </a:moveTo>
                            <a:lnTo>
                              <a:pt x="0" y="28"/>
                            </a:lnTo>
                            <a:lnTo>
                              <a:pt x="9" y="0"/>
                            </a:lnTo>
                            <a:lnTo>
                              <a:pt x="25" y="32"/>
                            </a:lnTo>
                            <a:lnTo>
                              <a:pt x="14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1" name="Freeform 1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4" y="3690"/>
                        <a:ext cx="38" cy="10"/>
                      </a:xfrm>
                      <a:custGeom>
                        <a:avLst/>
                        <a:gdLst>
                          <a:gd name="T0" fmla="*/ 1 w 75"/>
                          <a:gd name="T1" fmla="*/ 0 h 31"/>
                          <a:gd name="T2" fmla="*/ 50 w 75"/>
                          <a:gd name="T3" fmla="*/ 0 h 31"/>
                          <a:gd name="T4" fmla="*/ 52 w 75"/>
                          <a:gd name="T5" fmla="*/ 3 h 31"/>
                          <a:gd name="T6" fmla="*/ 56 w 75"/>
                          <a:gd name="T7" fmla="*/ 12 h 31"/>
                          <a:gd name="T8" fmla="*/ 75 w 75"/>
                          <a:gd name="T9" fmla="*/ 31 h 31"/>
                          <a:gd name="T10" fmla="*/ 18 w 75"/>
                          <a:gd name="T11" fmla="*/ 31 h 31"/>
                          <a:gd name="T12" fmla="*/ 9 w 75"/>
                          <a:gd name="T13" fmla="*/ 22 h 31"/>
                          <a:gd name="T14" fmla="*/ 0 w 75"/>
                          <a:gd name="T15" fmla="*/ 6 h 31"/>
                          <a:gd name="T16" fmla="*/ 1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2" y="3"/>
                            </a:lnTo>
                            <a:lnTo>
                              <a:pt x="56" y="12"/>
                            </a:lnTo>
                            <a:lnTo>
                              <a:pt x="75" y="31"/>
                            </a:lnTo>
                            <a:lnTo>
                              <a:pt x="18" y="31"/>
                            </a:lnTo>
                            <a:lnTo>
                              <a:pt x="9" y="22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2" name="Freeform 1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8" y="3701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5 h 35"/>
                          <a:gd name="T2" fmla="*/ 2 w 82"/>
                          <a:gd name="T3" fmla="*/ 19 h 35"/>
                          <a:gd name="T4" fmla="*/ 8 w 82"/>
                          <a:gd name="T5" fmla="*/ 7 h 35"/>
                          <a:gd name="T6" fmla="*/ 12 w 82"/>
                          <a:gd name="T7" fmla="*/ 0 h 35"/>
                          <a:gd name="T8" fmla="*/ 69 w 82"/>
                          <a:gd name="T9" fmla="*/ 0 h 35"/>
                          <a:gd name="T10" fmla="*/ 82 w 82"/>
                          <a:gd name="T11" fmla="*/ 35 h 35"/>
                          <a:gd name="T12" fmla="*/ 0 w 82"/>
                          <a:gd name="T13" fmla="*/ 35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5">
                            <a:moveTo>
                              <a:pt x="0" y="35"/>
                            </a:moveTo>
                            <a:lnTo>
                              <a:pt x="2" y="19"/>
                            </a:lnTo>
                            <a:lnTo>
                              <a:pt x="8" y="7"/>
                            </a:lnTo>
                            <a:lnTo>
                              <a:pt x="12" y="0"/>
                            </a:lnTo>
                            <a:lnTo>
                              <a:pt x="69" y="0"/>
                            </a:lnTo>
                            <a:lnTo>
                              <a:pt x="82" y="35"/>
                            </a:lnTo>
                            <a:lnTo>
                              <a:pt x="0" y="35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82" name="Group 1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23" y="3703"/>
                      <a:ext cx="49" cy="22"/>
                      <a:chOff x="1023" y="3703"/>
                      <a:chExt cx="49" cy="22"/>
                    </a:xfrm>
                  </p:grpSpPr>
                  <p:sp>
                    <p:nvSpPr>
                      <p:cNvPr id="1587" name="Freeform 1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23" y="3703"/>
                        <a:ext cx="12" cy="22"/>
                      </a:xfrm>
                      <a:custGeom>
                        <a:avLst/>
                        <a:gdLst>
                          <a:gd name="T0" fmla="*/ 13 w 25"/>
                          <a:gd name="T1" fmla="*/ 68 h 68"/>
                          <a:gd name="T2" fmla="*/ 0 w 25"/>
                          <a:gd name="T3" fmla="*/ 27 h 68"/>
                          <a:gd name="T4" fmla="*/ 9 w 25"/>
                          <a:gd name="T5" fmla="*/ 0 h 68"/>
                          <a:gd name="T6" fmla="*/ 25 w 25"/>
                          <a:gd name="T7" fmla="*/ 30 h 68"/>
                          <a:gd name="T8" fmla="*/ 13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3" y="68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0"/>
                            </a:lnTo>
                            <a:lnTo>
                              <a:pt x="13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88" name="Freeform 1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28" y="3703"/>
                        <a:ext cx="37" cy="10"/>
                      </a:xfrm>
                      <a:custGeom>
                        <a:avLst/>
                        <a:gdLst>
                          <a:gd name="T0" fmla="*/ 1 w 75"/>
                          <a:gd name="T1" fmla="*/ 0 h 29"/>
                          <a:gd name="T2" fmla="*/ 50 w 75"/>
                          <a:gd name="T3" fmla="*/ 0 h 29"/>
                          <a:gd name="T4" fmla="*/ 51 w 75"/>
                          <a:gd name="T5" fmla="*/ 2 h 29"/>
                          <a:gd name="T6" fmla="*/ 57 w 75"/>
                          <a:gd name="T7" fmla="*/ 11 h 29"/>
                          <a:gd name="T8" fmla="*/ 75 w 75"/>
                          <a:gd name="T9" fmla="*/ 29 h 29"/>
                          <a:gd name="T10" fmla="*/ 18 w 75"/>
                          <a:gd name="T11" fmla="*/ 29 h 29"/>
                          <a:gd name="T12" fmla="*/ 9 w 75"/>
                          <a:gd name="T13" fmla="*/ 20 h 29"/>
                          <a:gd name="T14" fmla="*/ 0 w 75"/>
                          <a:gd name="T15" fmla="*/ 5 h 29"/>
                          <a:gd name="T16" fmla="*/ 1 w 75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29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2"/>
                            </a:lnTo>
                            <a:lnTo>
                              <a:pt x="57" y="11"/>
                            </a:lnTo>
                            <a:lnTo>
                              <a:pt x="75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89" name="Freeform 1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0" y="3713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3 w 83"/>
                          <a:gd name="T3" fmla="*/ 19 h 36"/>
                          <a:gd name="T4" fmla="*/ 7 w 83"/>
                          <a:gd name="T5" fmla="*/ 7 h 36"/>
                          <a:gd name="T6" fmla="*/ 13 w 83"/>
                          <a:gd name="T7" fmla="*/ 0 h 36"/>
                          <a:gd name="T8" fmla="*/ 70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3" y="19"/>
                            </a:lnTo>
                            <a:lnTo>
                              <a:pt x="7" y="7"/>
                            </a:lnTo>
                            <a:lnTo>
                              <a:pt x="13" y="0"/>
                            </a:lnTo>
                            <a:lnTo>
                              <a:pt x="70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83" name="Group 1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36" y="3716"/>
                      <a:ext cx="49" cy="22"/>
                      <a:chOff x="1036" y="3716"/>
                      <a:chExt cx="49" cy="22"/>
                    </a:xfrm>
                  </p:grpSpPr>
                  <p:sp>
                    <p:nvSpPr>
                      <p:cNvPr id="1584" name="Freeform 1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6" y="3716"/>
                        <a:ext cx="11" cy="22"/>
                      </a:xfrm>
                      <a:custGeom>
                        <a:avLst/>
                        <a:gdLst>
                          <a:gd name="T0" fmla="*/ 13 w 22"/>
                          <a:gd name="T1" fmla="*/ 68 h 68"/>
                          <a:gd name="T2" fmla="*/ 0 w 22"/>
                          <a:gd name="T3" fmla="*/ 27 h 68"/>
                          <a:gd name="T4" fmla="*/ 9 w 22"/>
                          <a:gd name="T5" fmla="*/ 0 h 68"/>
                          <a:gd name="T6" fmla="*/ 22 w 22"/>
                          <a:gd name="T7" fmla="*/ 31 h 68"/>
                          <a:gd name="T8" fmla="*/ 13 w 22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2" h="68">
                            <a:moveTo>
                              <a:pt x="13" y="68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2" y="31"/>
                            </a:lnTo>
                            <a:lnTo>
                              <a:pt x="13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85" name="Freeform 1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40" y="3716"/>
                        <a:ext cx="37" cy="10"/>
                      </a:xfrm>
                      <a:custGeom>
                        <a:avLst/>
                        <a:gdLst>
                          <a:gd name="T0" fmla="*/ 3 w 75"/>
                          <a:gd name="T1" fmla="*/ 0 h 29"/>
                          <a:gd name="T2" fmla="*/ 51 w 75"/>
                          <a:gd name="T3" fmla="*/ 0 h 29"/>
                          <a:gd name="T4" fmla="*/ 53 w 75"/>
                          <a:gd name="T5" fmla="*/ 2 h 29"/>
                          <a:gd name="T6" fmla="*/ 57 w 75"/>
                          <a:gd name="T7" fmla="*/ 11 h 29"/>
                          <a:gd name="T8" fmla="*/ 75 w 75"/>
                          <a:gd name="T9" fmla="*/ 29 h 29"/>
                          <a:gd name="T10" fmla="*/ 18 w 75"/>
                          <a:gd name="T11" fmla="*/ 29 h 29"/>
                          <a:gd name="T12" fmla="*/ 9 w 75"/>
                          <a:gd name="T13" fmla="*/ 20 h 29"/>
                          <a:gd name="T14" fmla="*/ 0 w 75"/>
                          <a:gd name="T15" fmla="*/ 5 h 29"/>
                          <a:gd name="T16" fmla="*/ 3 w 75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29">
                            <a:moveTo>
                              <a:pt x="3" y="0"/>
                            </a:moveTo>
                            <a:lnTo>
                              <a:pt x="51" y="0"/>
                            </a:lnTo>
                            <a:lnTo>
                              <a:pt x="53" y="2"/>
                            </a:lnTo>
                            <a:lnTo>
                              <a:pt x="57" y="11"/>
                            </a:lnTo>
                            <a:lnTo>
                              <a:pt x="75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86" name="Freeform 1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43" y="3726"/>
                        <a:ext cx="42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1 w 82"/>
                          <a:gd name="T3" fmla="*/ 20 h 36"/>
                          <a:gd name="T4" fmla="*/ 6 w 82"/>
                          <a:gd name="T5" fmla="*/ 8 h 36"/>
                          <a:gd name="T6" fmla="*/ 10 w 82"/>
                          <a:gd name="T7" fmla="*/ 0 h 36"/>
                          <a:gd name="T8" fmla="*/ 68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1" y="20"/>
                            </a:lnTo>
                            <a:lnTo>
                              <a:pt x="6" y="8"/>
                            </a:lnTo>
                            <a:lnTo>
                              <a:pt x="10" y="0"/>
                            </a:lnTo>
                            <a:lnTo>
                              <a:pt x="68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35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1046" y="3727"/>
                    <a:ext cx="49" cy="23"/>
                    <a:chOff x="1046" y="3727"/>
                    <a:chExt cx="49" cy="23"/>
                  </a:xfrm>
                </p:grpSpPr>
                <p:sp>
                  <p:nvSpPr>
                    <p:cNvPr id="1576" name="Freeform 152"/>
                    <p:cNvSpPr>
                      <a:spLocks/>
                    </p:cNvSpPr>
                    <p:nvPr/>
                  </p:nvSpPr>
                  <p:spPr bwMode="auto">
                    <a:xfrm>
                      <a:off x="1046" y="3727"/>
                      <a:ext cx="12" cy="23"/>
                    </a:xfrm>
                    <a:custGeom>
                      <a:avLst/>
                      <a:gdLst>
                        <a:gd name="T0" fmla="*/ 14 w 24"/>
                        <a:gd name="T1" fmla="*/ 68 h 68"/>
                        <a:gd name="T2" fmla="*/ 0 w 24"/>
                        <a:gd name="T3" fmla="*/ 27 h 68"/>
                        <a:gd name="T4" fmla="*/ 10 w 24"/>
                        <a:gd name="T5" fmla="*/ 0 h 68"/>
                        <a:gd name="T6" fmla="*/ 24 w 24"/>
                        <a:gd name="T7" fmla="*/ 32 h 68"/>
                        <a:gd name="T8" fmla="*/ 14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2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77" name="Freeform 153"/>
                    <p:cNvSpPr>
                      <a:spLocks/>
                    </p:cNvSpPr>
                    <p:nvPr/>
                  </p:nvSpPr>
                  <p:spPr bwMode="auto">
                    <a:xfrm>
                      <a:off x="1051" y="3727"/>
                      <a:ext cx="36" cy="11"/>
                    </a:xfrm>
                    <a:custGeom>
                      <a:avLst/>
                      <a:gdLst>
                        <a:gd name="T0" fmla="*/ 2 w 73"/>
                        <a:gd name="T1" fmla="*/ 0 h 31"/>
                        <a:gd name="T2" fmla="*/ 49 w 73"/>
                        <a:gd name="T3" fmla="*/ 0 h 31"/>
                        <a:gd name="T4" fmla="*/ 50 w 73"/>
                        <a:gd name="T5" fmla="*/ 4 h 31"/>
                        <a:gd name="T6" fmla="*/ 57 w 73"/>
                        <a:gd name="T7" fmla="*/ 13 h 31"/>
                        <a:gd name="T8" fmla="*/ 73 w 73"/>
                        <a:gd name="T9" fmla="*/ 31 h 31"/>
                        <a:gd name="T10" fmla="*/ 17 w 73"/>
                        <a:gd name="T11" fmla="*/ 31 h 31"/>
                        <a:gd name="T12" fmla="*/ 10 w 73"/>
                        <a:gd name="T13" fmla="*/ 22 h 31"/>
                        <a:gd name="T14" fmla="*/ 0 w 73"/>
                        <a:gd name="T15" fmla="*/ 6 h 31"/>
                        <a:gd name="T16" fmla="*/ 2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4"/>
                          </a:lnTo>
                          <a:lnTo>
                            <a:pt x="57" y="13"/>
                          </a:lnTo>
                          <a:lnTo>
                            <a:pt x="73" y="31"/>
                          </a:lnTo>
                          <a:lnTo>
                            <a:pt x="17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78" name="Freeform 154"/>
                    <p:cNvSpPr>
                      <a:spLocks/>
                    </p:cNvSpPr>
                    <p:nvPr/>
                  </p:nvSpPr>
                  <p:spPr bwMode="auto">
                    <a:xfrm>
                      <a:off x="1054" y="373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1 w 82"/>
                        <a:gd name="T3" fmla="*/ 19 h 35"/>
                        <a:gd name="T4" fmla="*/ 6 w 82"/>
                        <a:gd name="T5" fmla="*/ 6 h 35"/>
                        <a:gd name="T6" fmla="*/ 10 w 82"/>
                        <a:gd name="T7" fmla="*/ 0 h 35"/>
                        <a:gd name="T8" fmla="*/ 67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6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36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1058" y="3739"/>
                    <a:ext cx="50" cy="23"/>
                    <a:chOff x="1058" y="3739"/>
                    <a:chExt cx="50" cy="23"/>
                  </a:xfrm>
                </p:grpSpPr>
                <p:sp>
                  <p:nvSpPr>
                    <p:cNvPr id="1573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1058" y="3739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74" name="Freeform 157"/>
                    <p:cNvSpPr>
                      <a:spLocks/>
                    </p:cNvSpPr>
                    <p:nvPr/>
                  </p:nvSpPr>
                  <p:spPr bwMode="auto">
                    <a:xfrm>
                      <a:off x="1063" y="3740"/>
                      <a:ext cx="37" cy="10"/>
                    </a:xfrm>
                    <a:custGeom>
                      <a:avLst/>
                      <a:gdLst>
                        <a:gd name="T0" fmla="*/ 3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8 w 75"/>
                        <a:gd name="T7" fmla="*/ 12 h 30"/>
                        <a:gd name="T8" fmla="*/ 75 w 75"/>
                        <a:gd name="T9" fmla="*/ 30 h 30"/>
                        <a:gd name="T10" fmla="*/ 18 w 75"/>
                        <a:gd name="T11" fmla="*/ 30 h 30"/>
                        <a:gd name="T12" fmla="*/ 11 w 75"/>
                        <a:gd name="T13" fmla="*/ 21 h 30"/>
                        <a:gd name="T14" fmla="*/ 0 w 75"/>
                        <a:gd name="T15" fmla="*/ 7 h 30"/>
                        <a:gd name="T16" fmla="*/ 3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3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8" y="12"/>
                          </a:lnTo>
                          <a:lnTo>
                            <a:pt x="75" y="30"/>
                          </a:lnTo>
                          <a:lnTo>
                            <a:pt x="18" y="30"/>
                          </a:lnTo>
                          <a:lnTo>
                            <a:pt x="11" y="21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75" name="Freeform 158"/>
                    <p:cNvSpPr>
                      <a:spLocks/>
                    </p:cNvSpPr>
                    <p:nvPr/>
                  </p:nvSpPr>
                  <p:spPr bwMode="auto">
                    <a:xfrm>
                      <a:off x="1067" y="3750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5 w 81"/>
                        <a:gd name="T5" fmla="*/ 8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37" name="Group 159"/>
                  <p:cNvGrpSpPr>
                    <a:grpSpLocks/>
                  </p:cNvGrpSpPr>
                  <p:nvPr/>
                </p:nvGrpSpPr>
                <p:grpSpPr bwMode="auto">
                  <a:xfrm>
                    <a:off x="1072" y="3753"/>
                    <a:ext cx="48" cy="22"/>
                    <a:chOff x="1072" y="3753"/>
                    <a:chExt cx="48" cy="22"/>
                  </a:xfrm>
                </p:grpSpPr>
                <p:sp>
                  <p:nvSpPr>
                    <p:cNvPr id="1570" name="Freeform 160"/>
                    <p:cNvSpPr>
                      <a:spLocks/>
                    </p:cNvSpPr>
                    <p:nvPr/>
                  </p:nvSpPr>
                  <p:spPr bwMode="auto">
                    <a:xfrm>
                      <a:off x="1072" y="3753"/>
                      <a:ext cx="11" cy="22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9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71" name="Freeform 161"/>
                    <p:cNvSpPr>
                      <a:spLocks/>
                    </p:cNvSpPr>
                    <p:nvPr/>
                  </p:nvSpPr>
                  <p:spPr bwMode="auto">
                    <a:xfrm>
                      <a:off x="1076" y="3753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1"/>
                        <a:gd name="T2" fmla="*/ 50 w 74"/>
                        <a:gd name="T3" fmla="*/ 0 h 31"/>
                        <a:gd name="T4" fmla="*/ 52 w 74"/>
                        <a:gd name="T5" fmla="*/ 4 h 31"/>
                        <a:gd name="T6" fmla="*/ 57 w 74"/>
                        <a:gd name="T7" fmla="*/ 13 h 31"/>
                        <a:gd name="T8" fmla="*/ 74 w 74"/>
                        <a:gd name="T9" fmla="*/ 31 h 31"/>
                        <a:gd name="T10" fmla="*/ 19 w 74"/>
                        <a:gd name="T11" fmla="*/ 31 h 31"/>
                        <a:gd name="T12" fmla="*/ 11 w 74"/>
                        <a:gd name="T13" fmla="*/ 20 h 31"/>
                        <a:gd name="T14" fmla="*/ 0 w 74"/>
                        <a:gd name="T15" fmla="*/ 6 h 31"/>
                        <a:gd name="T16" fmla="*/ 2 w 74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4" y="31"/>
                          </a:lnTo>
                          <a:lnTo>
                            <a:pt x="19" y="31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72" name="Freeform 162"/>
                    <p:cNvSpPr>
                      <a:spLocks/>
                    </p:cNvSpPr>
                    <p:nvPr/>
                  </p:nvSpPr>
                  <p:spPr bwMode="auto">
                    <a:xfrm>
                      <a:off x="1079" y="376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3 w 81"/>
                        <a:gd name="T3" fmla="*/ 20 h 36"/>
                        <a:gd name="T4" fmla="*/ 6 w 81"/>
                        <a:gd name="T5" fmla="*/ 7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3" y="20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238" name="Freeform 163"/>
                  <p:cNvSpPr>
                    <a:spLocks/>
                  </p:cNvSpPr>
                  <p:nvPr/>
                </p:nvSpPr>
                <p:spPr bwMode="auto">
                  <a:xfrm>
                    <a:off x="820" y="3535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9 w 23"/>
                      <a:gd name="T5" fmla="*/ 0 h 68"/>
                      <a:gd name="T6" fmla="*/ 23 w 23"/>
                      <a:gd name="T7" fmla="*/ 31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39" name="Freeform 164"/>
                  <p:cNvSpPr>
                    <a:spLocks/>
                  </p:cNvSpPr>
                  <p:nvPr/>
                </p:nvSpPr>
                <p:spPr bwMode="auto">
                  <a:xfrm>
                    <a:off x="825" y="3535"/>
                    <a:ext cx="36" cy="9"/>
                  </a:xfrm>
                  <a:custGeom>
                    <a:avLst/>
                    <a:gdLst>
                      <a:gd name="T0" fmla="*/ 0 w 71"/>
                      <a:gd name="T1" fmla="*/ 0 h 27"/>
                      <a:gd name="T2" fmla="*/ 49 w 71"/>
                      <a:gd name="T3" fmla="*/ 0 h 27"/>
                      <a:gd name="T4" fmla="*/ 51 w 71"/>
                      <a:gd name="T5" fmla="*/ 2 h 27"/>
                      <a:gd name="T6" fmla="*/ 55 w 71"/>
                      <a:gd name="T7" fmla="*/ 12 h 27"/>
                      <a:gd name="T8" fmla="*/ 71 w 71"/>
                      <a:gd name="T9" fmla="*/ 27 h 27"/>
                      <a:gd name="T10" fmla="*/ 17 w 71"/>
                      <a:gd name="T11" fmla="*/ 27 h 27"/>
                      <a:gd name="T12" fmla="*/ 8 w 71"/>
                      <a:gd name="T13" fmla="*/ 20 h 27"/>
                      <a:gd name="T14" fmla="*/ 0 w 71"/>
                      <a:gd name="T15" fmla="*/ 6 h 27"/>
                      <a:gd name="T16" fmla="*/ 0 w 71"/>
                      <a:gd name="T17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1" h="27">
                        <a:moveTo>
                          <a:pt x="0" y="0"/>
                        </a:moveTo>
                        <a:lnTo>
                          <a:pt x="49" y="0"/>
                        </a:lnTo>
                        <a:lnTo>
                          <a:pt x="51" y="2"/>
                        </a:lnTo>
                        <a:lnTo>
                          <a:pt x="55" y="12"/>
                        </a:lnTo>
                        <a:lnTo>
                          <a:pt x="71" y="27"/>
                        </a:lnTo>
                        <a:lnTo>
                          <a:pt x="17" y="27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40" name="Freeform 165"/>
                  <p:cNvSpPr>
                    <a:spLocks/>
                  </p:cNvSpPr>
                  <p:nvPr/>
                </p:nvSpPr>
                <p:spPr bwMode="auto">
                  <a:xfrm>
                    <a:off x="828" y="3546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1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241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832" y="3547"/>
                    <a:ext cx="49" cy="23"/>
                    <a:chOff x="832" y="3547"/>
                    <a:chExt cx="49" cy="23"/>
                  </a:xfrm>
                </p:grpSpPr>
                <p:sp>
                  <p:nvSpPr>
                    <p:cNvPr id="1567" name="Freeform 167"/>
                    <p:cNvSpPr>
                      <a:spLocks/>
                    </p:cNvSpPr>
                    <p:nvPr/>
                  </p:nvSpPr>
                  <p:spPr bwMode="auto">
                    <a:xfrm>
                      <a:off x="832" y="3547"/>
                      <a:ext cx="12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1 w 24"/>
                        <a:gd name="T5" fmla="*/ 0 h 68"/>
                        <a:gd name="T6" fmla="*/ 24 w 24"/>
                        <a:gd name="T7" fmla="*/ 31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8" name="Freeform 168"/>
                    <p:cNvSpPr>
                      <a:spLocks/>
                    </p:cNvSpPr>
                    <p:nvPr/>
                  </p:nvSpPr>
                  <p:spPr bwMode="auto">
                    <a:xfrm>
                      <a:off x="837" y="354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49 w 72"/>
                        <a:gd name="T3" fmla="*/ 0 h 29"/>
                        <a:gd name="T4" fmla="*/ 50 w 72"/>
                        <a:gd name="T5" fmla="*/ 2 h 29"/>
                        <a:gd name="T6" fmla="*/ 56 w 72"/>
                        <a:gd name="T7" fmla="*/ 11 h 29"/>
                        <a:gd name="T8" fmla="*/ 72 w 72"/>
                        <a:gd name="T9" fmla="*/ 29 h 29"/>
                        <a:gd name="T10" fmla="*/ 17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6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9" name="Freeform 169"/>
                    <p:cNvSpPr>
                      <a:spLocks/>
                    </p:cNvSpPr>
                    <p:nvPr/>
                  </p:nvSpPr>
                  <p:spPr bwMode="auto">
                    <a:xfrm>
                      <a:off x="840" y="355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42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844" y="3560"/>
                    <a:ext cx="49" cy="22"/>
                    <a:chOff x="844" y="3560"/>
                    <a:chExt cx="49" cy="22"/>
                  </a:xfrm>
                </p:grpSpPr>
                <p:sp>
                  <p:nvSpPr>
                    <p:cNvPr id="1564" name="Freeform 171"/>
                    <p:cNvSpPr>
                      <a:spLocks/>
                    </p:cNvSpPr>
                    <p:nvPr/>
                  </p:nvSpPr>
                  <p:spPr bwMode="auto">
                    <a:xfrm>
                      <a:off x="844" y="3560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5" name="Freeform 172"/>
                    <p:cNvSpPr>
                      <a:spLocks/>
                    </p:cNvSpPr>
                    <p:nvPr/>
                  </p:nvSpPr>
                  <p:spPr bwMode="auto">
                    <a:xfrm>
                      <a:off x="849" y="3560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48 w 73"/>
                        <a:gd name="T3" fmla="*/ 0 h 29"/>
                        <a:gd name="T4" fmla="*/ 50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0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6" name="Freeform 173"/>
                    <p:cNvSpPr>
                      <a:spLocks/>
                    </p:cNvSpPr>
                    <p:nvPr/>
                  </p:nvSpPr>
                  <p:spPr bwMode="auto">
                    <a:xfrm>
                      <a:off x="853" y="3571"/>
                      <a:ext cx="40" cy="11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2 w 82"/>
                        <a:gd name="T3" fmla="*/ 19 h 35"/>
                        <a:gd name="T4" fmla="*/ 6 w 82"/>
                        <a:gd name="T5" fmla="*/ 7 h 35"/>
                        <a:gd name="T6" fmla="*/ 11 w 82"/>
                        <a:gd name="T7" fmla="*/ 0 h 35"/>
                        <a:gd name="T8" fmla="*/ 67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43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857" y="3572"/>
                    <a:ext cx="50" cy="23"/>
                    <a:chOff x="857" y="3572"/>
                    <a:chExt cx="50" cy="23"/>
                  </a:xfrm>
                </p:grpSpPr>
                <p:sp>
                  <p:nvSpPr>
                    <p:cNvPr id="1561" name="Freeform 175"/>
                    <p:cNvSpPr>
                      <a:spLocks/>
                    </p:cNvSpPr>
                    <p:nvPr/>
                  </p:nvSpPr>
                  <p:spPr bwMode="auto">
                    <a:xfrm>
                      <a:off x="857" y="3572"/>
                      <a:ext cx="12" cy="23"/>
                    </a:xfrm>
                    <a:custGeom>
                      <a:avLst/>
                      <a:gdLst>
                        <a:gd name="T0" fmla="*/ 14 w 23"/>
                        <a:gd name="T1" fmla="*/ 68 h 68"/>
                        <a:gd name="T2" fmla="*/ 0 w 23"/>
                        <a:gd name="T3" fmla="*/ 25 h 68"/>
                        <a:gd name="T4" fmla="*/ 9 w 23"/>
                        <a:gd name="T5" fmla="*/ 0 h 68"/>
                        <a:gd name="T6" fmla="*/ 23 w 23"/>
                        <a:gd name="T7" fmla="*/ 30 h 68"/>
                        <a:gd name="T8" fmla="*/ 14 w 23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5"/>
                          </a:lnTo>
                          <a:lnTo>
                            <a:pt x="9" y="0"/>
                          </a:lnTo>
                          <a:lnTo>
                            <a:pt x="23" y="30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2" name="Freeform 176"/>
                    <p:cNvSpPr>
                      <a:spLocks/>
                    </p:cNvSpPr>
                    <p:nvPr/>
                  </p:nvSpPr>
                  <p:spPr bwMode="auto">
                    <a:xfrm>
                      <a:off x="862" y="3573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10 w 73"/>
                        <a:gd name="T13" fmla="*/ 20 h 29"/>
                        <a:gd name="T14" fmla="*/ 0 w 73"/>
                        <a:gd name="T15" fmla="*/ 5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3" name="Freeform 177"/>
                    <p:cNvSpPr>
                      <a:spLocks/>
                    </p:cNvSpPr>
                    <p:nvPr/>
                  </p:nvSpPr>
                  <p:spPr bwMode="auto">
                    <a:xfrm>
                      <a:off x="865" y="3583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19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44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70" y="3585"/>
                    <a:ext cx="48" cy="23"/>
                    <a:chOff x="870" y="3585"/>
                    <a:chExt cx="48" cy="23"/>
                  </a:xfrm>
                </p:grpSpPr>
                <p:sp>
                  <p:nvSpPr>
                    <p:cNvPr id="1558" name="Freeform 179"/>
                    <p:cNvSpPr>
                      <a:spLocks/>
                    </p:cNvSpPr>
                    <p:nvPr/>
                  </p:nvSpPr>
                  <p:spPr bwMode="auto">
                    <a:xfrm>
                      <a:off x="870" y="3585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6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6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59" name="Freeform 180"/>
                    <p:cNvSpPr>
                      <a:spLocks/>
                    </p:cNvSpPr>
                    <p:nvPr/>
                  </p:nvSpPr>
                  <p:spPr bwMode="auto">
                    <a:xfrm>
                      <a:off x="874" y="3586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2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10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60" name="Freeform 181"/>
                    <p:cNvSpPr>
                      <a:spLocks/>
                    </p:cNvSpPr>
                    <p:nvPr/>
                  </p:nvSpPr>
                  <p:spPr bwMode="auto">
                    <a:xfrm>
                      <a:off x="878" y="3596"/>
                      <a:ext cx="40" cy="12"/>
                    </a:xfrm>
                    <a:custGeom>
                      <a:avLst/>
                      <a:gdLst>
                        <a:gd name="T0" fmla="*/ 0 w 80"/>
                        <a:gd name="T1" fmla="*/ 36 h 36"/>
                        <a:gd name="T2" fmla="*/ 1 w 80"/>
                        <a:gd name="T3" fmla="*/ 20 h 36"/>
                        <a:gd name="T4" fmla="*/ 6 w 80"/>
                        <a:gd name="T5" fmla="*/ 8 h 36"/>
                        <a:gd name="T6" fmla="*/ 10 w 80"/>
                        <a:gd name="T7" fmla="*/ 0 h 36"/>
                        <a:gd name="T8" fmla="*/ 67 w 80"/>
                        <a:gd name="T9" fmla="*/ 0 h 36"/>
                        <a:gd name="T10" fmla="*/ 80 w 80"/>
                        <a:gd name="T11" fmla="*/ 36 h 36"/>
                        <a:gd name="T12" fmla="*/ 0 w 80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0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0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45" name="Group 182"/>
                  <p:cNvGrpSpPr>
                    <a:grpSpLocks/>
                  </p:cNvGrpSpPr>
                  <p:nvPr/>
                </p:nvGrpSpPr>
                <p:grpSpPr bwMode="auto">
                  <a:xfrm>
                    <a:off x="882" y="3600"/>
                    <a:ext cx="100" cy="73"/>
                    <a:chOff x="882" y="3600"/>
                    <a:chExt cx="100" cy="73"/>
                  </a:xfrm>
                </p:grpSpPr>
                <p:grpSp>
                  <p:nvGrpSpPr>
                    <p:cNvPr id="1538" name="Group 1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82" y="3600"/>
                      <a:ext cx="49" cy="23"/>
                      <a:chOff x="882" y="3600"/>
                      <a:chExt cx="49" cy="23"/>
                    </a:xfrm>
                  </p:grpSpPr>
                  <p:sp>
                    <p:nvSpPr>
                      <p:cNvPr id="1555" name="Freeform 1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2" y="3600"/>
                        <a:ext cx="12" cy="23"/>
                      </a:xfrm>
                      <a:custGeom>
                        <a:avLst/>
                        <a:gdLst>
                          <a:gd name="T0" fmla="*/ 13 w 23"/>
                          <a:gd name="T1" fmla="*/ 70 h 70"/>
                          <a:gd name="T2" fmla="*/ 0 w 23"/>
                          <a:gd name="T3" fmla="*/ 27 h 70"/>
                          <a:gd name="T4" fmla="*/ 9 w 23"/>
                          <a:gd name="T5" fmla="*/ 0 h 70"/>
                          <a:gd name="T6" fmla="*/ 23 w 23"/>
                          <a:gd name="T7" fmla="*/ 31 h 70"/>
                          <a:gd name="T8" fmla="*/ 13 w 23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3" h="70">
                            <a:moveTo>
                              <a:pt x="13" y="70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3" y="31"/>
                            </a:lnTo>
                            <a:lnTo>
                              <a:pt x="13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6" name="Freeform 1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7" y="3600"/>
                        <a:ext cx="37" cy="11"/>
                      </a:xfrm>
                      <a:custGeom>
                        <a:avLst/>
                        <a:gdLst>
                          <a:gd name="T0" fmla="*/ 1 w 73"/>
                          <a:gd name="T1" fmla="*/ 0 h 31"/>
                          <a:gd name="T2" fmla="*/ 50 w 73"/>
                          <a:gd name="T3" fmla="*/ 0 h 31"/>
                          <a:gd name="T4" fmla="*/ 51 w 73"/>
                          <a:gd name="T5" fmla="*/ 4 h 31"/>
                          <a:gd name="T6" fmla="*/ 56 w 73"/>
                          <a:gd name="T7" fmla="*/ 13 h 31"/>
                          <a:gd name="T8" fmla="*/ 73 w 73"/>
                          <a:gd name="T9" fmla="*/ 31 h 31"/>
                          <a:gd name="T10" fmla="*/ 18 w 73"/>
                          <a:gd name="T11" fmla="*/ 31 h 31"/>
                          <a:gd name="T12" fmla="*/ 9 w 73"/>
                          <a:gd name="T13" fmla="*/ 22 h 31"/>
                          <a:gd name="T14" fmla="*/ 0 w 73"/>
                          <a:gd name="T15" fmla="*/ 7 h 31"/>
                          <a:gd name="T16" fmla="*/ 1 w 73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31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4"/>
                            </a:lnTo>
                            <a:lnTo>
                              <a:pt x="56" y="13"/>
                            </a:lnTo>
                            <a:lnTo>
                              <a:pt x="73" y="31"/>
                            </a:lnTo>
                            <a:lnTo>
                              <a:pt x="18" y="31"/>
                            </a:lnTo>
                            <a:lnTo>
                              <a:pt x="9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7" name="Freeform 1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0" y="3611"/>
                        <a:ext cx="41" cy="12"/>
                      </a:xfrm>
                      <a:custGeom>
                        <a:avLst/>
                        <a:gdLst>
                          <a:gd name="T0" fmla="*/ 0 w 83"/>
                          <a:gd name="T1" fmla="*/ 38 h 38"/>
                          <a:gd name="T2" fmla="*/ 1 w 83"/>
                          <a:gd name="T3" fmla="*/ 22 h 38"/>
                          <a:gd name="T4" fmla="*/ 8 w 83"/>
                          <a:gd name="T5" fmla="*/ 8 h 38"/>
                          <a:gd name="T6" fmla="*/ 12 w 83"/>
                          <a:gd name="T7" fmla="*/ 0 h 38"/>
                          <a:gd name="T8" fmla="*/ 68 w 83"/>
                          <a:gd name="T9" fmla="*/ 0 h 38"/>
                          <a:gd name="T10" fmla="*/ 83 w 83"/>
                          <a:gd name="T11" fmla="*/ 38 h 38"/>
                          <a:gd name="T12" fmla="*/ 0 w 83"/>
                          <a:gd name="T13" fmla="*/ 38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8">
                            <a:moveTo>
                              <a:pt x="0" y="38"/>
                            </a:moveTo>
                            <a:lnTo>
                              <a:pt x="1" y="22"/>
                            </a:lnTo>
                            <a:lnTo>
                              <a:pt x="8" y="8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3" y="38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39" name="Group 1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4" y="3612"/>
                      <a:ext cx="49" cy="23"/>
                      <a:chOff x="894" y="3612"/>
                      <a:chExt cx="49" cy="23"/>
                    </a:xfrm>
                  </p:grpSpPr>
                  <p:sp>
                    <p:nvSpPr>
                      <p:cNvPr id="1552" name="Freeform 1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4" y="3612"/>
                        <a:ext cx="13" cy="23"/>
                      </a:xfrm>
                      <a:custGeom>
                        <a:avLst/>
                        <a:gdLst>
                          <a:gd name="T0" fmla="*/ 15 w 25"/>
                          <a:gd name="T1" fmla="*/ 69 h 69"/>
                          <a:gd name="T2" fmla="*/ 0 w 25"/>
                          <a:gd name="T3" fmla="*/ 28 h 69"/>
                          <a:gd name="T4" fmla="*/ 9 w 25"/>
                          <a:gd name="T5" fmla="*/ 0 h 69"/>
                          <a:gd name="T6" fmla="*/ 25 w 25"/>
                          <a:gd name="T7" fmla="*/ 32 h 69"/>
                          <a:gd name="T8" fmla="*/ 15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5" y="69"/>
                            </a:moveTo>
                            <a:lnTo>
                              <a:pt x="0" y="28"/>
                            </a:lnTo>
                            <a:lnTo>
                              <a:pt x="9" y="0"/>
                            </a:lnTo>
                            <a:lnTo>
                              <a:pt x="25" y="32"/>
                            </a:lnTo>
                            <a:lnTo>
                              <a:pt x="15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3" name="Freeform 1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9" y="3613"/>
                        <a:ext cx="37" cy="10"/>
                      </a:xfrm>
                      <a:custGeom>
                        <a:avLst/>
                        <a:gdLst>
                          <a:gd name="T0" fmla="*/ 2 w 75"/>
                          <a:gd name="T1" fmla="*/ 0 h 32"/>
                          <a:gd name="T2" fmla="*/ 50 w 75"/>
                          <a:gd name="T3" fmla="*/ 0 h 32"/>
                          <a:gd name="T4" fmla="*/ 52 w 75"/>
                          <a:gd name="T5" fmla="*/ 3 h 32"/>
                          <a:gd name="T6" fmla="*/ 57 w 75"/>
                          <a:gd name="T7" fmla="*/ 15 h 32"/>
                          <a:gd name="T8" fmla="*/ 75 w 75"/>
                          <a:gd name="T9" fmla="*/ 32 h 32"/>
                          <a:gd name="T10" fmla="*/ 19 w 75"/>
                          <a:gd name="T11" fmla="*/ 32 h 32"/>
                          <a:gd name="T12" fmla="*/ 10 w 75"/>
                          <a:gd name="T13" fmla="*/ 22 h 32"/>
                          <a:gd name="T14" fmla="*/ 0 w 75"/>
                          <a:gd name="T15" fmla="*/ 7 h 32"/>
                          <a:gd name="T16" fmla="*/ 2 w 75"/>
                          <a:gd name="T17" fmla="*/ 0 h 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2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3"/>
                            </a:lnTo>
                            <a:lnTo>
                              <a:pt x="57" y="15"/>
                            </a:lnTo>
                            <a:lnTo>
                              <a:pt x="75" y="32"/>
                            </a:lnTo>
                            <a:lnTo>
                              <a:pt x="19" y="32"/>
                            </a:lnTo>
                            <a:lnTo>
                              <a:pt x="10" y="22"/>
                            </a:lnTo>
                            <a:lnTo>
                              <a:pt x="0" y="7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4" name="Freeform 1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2" y="3623"/>
                        <a:ext cx="41" cy="12"/>
                      </a:xfrm>
                      <a:custGeom>
                        <a:avLst/>
                        <a:gdLst>
                          <a:gd name="T0" fmla="*/ 0 w 81"/>
                          <a:gd name="T1" fmla="*/ 36 h 36"/>
                          <a:gd name="T2" fmla="*/ 1 w 81"/>
                          <a:gd name="T3" fmla="*/ 21 h 36"/>
                          <a:gd name="T4" fmla="*/ 5 w 81"/>
                          <a:gd name="T5" fmla="*/ 8 h 36"/>
                          <a:gd name="T6" fmla="*/ 12 w 81"/>
                          <a:gd name="T7" fmla="*/ 0 h 36"/>
                          <a:gd name="T8" fmla="*/ 68 w 81"/>
                          <a:gd name="T9" fmla="*/ 0 h 36"/>
                          <a:gd name="T10" fmla="*/ 81 w 81"/>
                          <a:gd name="T11" fmla="*/ 36 h 36"/>
                          <a:gd name="T12" fmla="*/ 0 w 81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1" h="36">
                            <a:moveTo>
                              <a:pt x="0" y="36"/>
                            </a:moveTo>
                            <a:lnTo>
                              <a:pt x="1" y="21"/>
                            </a:lnTo>
                            <a:lnTo>
                              <a:pt x="5" y="8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1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40" name="Group 1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07" y="3625"/>
                      <a:ext cx="49" cy="23"/>
                      <a:chOff x="907" y="3625"/>
                      <a:chExt cx="49" cy="23"/>
                    </a:xfrm>
                  </p:grpSpPr>
                  <p:sp>
                    <p:nvSpPr>
                      <p:cNvPr id="1549" name="Freeform 1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7" y="3625"/>
                        <a:ext cx="11" cy="23"/>
                      </a:xfrm>
                      <a:custGeom>
                        <a:avLst/>
                        <a:gdLst>
                          <a:gd name="T0" fmla="*/ 15 w 24"/>
                          <a:gd name="T1" fmla="*/ 68 h 68"/>
                          <a:gd name="T2" fmla="*/ 0 w 24"/>
                          <a:gd name="T3" fmla="*/ 27 h 68"/>
                          <a:gd name="T4" fmla="*/ 11 w 24"/>
                          <a:gd name="T5" fmla="*/ 0 h 68"/>
                          <a:gd name="T6" fmla="*/ 24 w 24"/>
                          <a:gd name="T7" fmla="*/ 30 h 68"/>
                          <a:gd name="T8" fmla="*/ 15 w 24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4" h="68">
                            <a:moveTo>
                              <a:pt x="15" y="68"/>
                            </a:move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24" y="30"/>
                            </a:lnTo>
                            <a:lnTo>
                              <a:pt x="15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0" name="Freeform 1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2" y="3626"/>
                        <a:ext cx="36" cy="9"/>
                      </a:xfrm>
                      <a:custGeom>
                        <a:avLst/>
                        <a:gdLst>
                          <a:gd name="T0" fmla="*/ 1 w 72"/>
                          <a:gd name="T1" fmla="*/ 0 h 29"/>
                          <a:gd name="T2" fmla="*/ 50 w 72"/>
                          <a:gd name="T3" fmla="*/ 0 h 29"/>
                          <a:gd name="T4" fmla="*/ 51 w 72"/>
                          <a:gd name="T5" fmla="*/ 2 h 29"/>
                          <a:gd name="T6" fmla="*/ 56 w 72"/>
                          <a:gd name="T7" fmla="*/ 11 h 29"/>
                          <a:gd name="T8" fmla="*/ 72 w 72"/>
                          <a:gd name="T9" fmla="*/ 29 h 29"/>
                          <a:gd name="T10" fmla="*/ 17 w 72"/>
                          <a:gd name="T11" fmla="*/ 29 h 29"/>
                          <a:gd name="T12" fmla="*/ 9 w 72"/>
                          <a:gd name="T13" fmla="*/ 20 h 29"/>
                          <a:gd name="T14" fmla="*/ 0 w 72"/>
                          <a:gd name="T15" fmla="*/ 6 h 29"/>
                          <a:gd name="T16" fmla="*/ 1 w 72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2" h="29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2"/>
                            </a:lnTo>
                            <a:lnTo>
                              <a:pt x="56" y="11"/>
                            </a:lnTo>
                            <a:lnTo>
                              <a:pt x="72" y="29"/>
                            </a:lnTo>
                            <a:lnTo>
                              <a:pt x="17" y="29"/>
                            </a:lnTo>
                            <a:lnTo>
                              <a:pt x="9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1" name="Freeform 1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4" y="3636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1 w 83"/>
                          <a:gd name="T3" fmla="*/ 19 h 36"/>
                          <a:gd name="T4" fmla="*/ 7 w 83"/>
                          <a:gd name="T5" fmla="*/ 7 h 36"/>
                          <a:gd name="T6" fmla="*/ 10 w 83"/>
                          <a:gd name="T7" fmla="*/ 0 h 36"/>
                          <a:gd name="T8" fmla="*/ 67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7" y="7"/>
                            </a:lnTo>
                            <a:lnTo>
                              <a:pt x="10" y="0"/>
                            </a:lnTo>
                            <a:lnTo>
                              <a:pt x="67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41" name="Group 1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9" y="3638"/>
                      <a:ext cx="49" cy="22"/>
                      <a:chOff x="919" y="3638"/>
                      <a:chExt cx="49" cy="22"/>
                    </a:xfrm>
                  </p:grpSpPr>
                  <p:sp>
                    <p:nvSpPr>
                      <p:cNvPr id="1546" name="Freeform 1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9" y="3638"/>
                        <a:ext cx="13" cy="22"/>
                      </a:xfrm>
                      <a:custGeom>
                        <a:avLst/>
                        <a:gdLst>
                          <a:gd name="T0" fmla="*/ 16 w 25"/>
                          <a:gd name="T1" fmla="*/ 68 h 68"/>
                          <a:gd name="T2" fmla="*/ 0 w 25"/>
                          <a:gd name="T3" fmla="*/ 27 h 68"/>
                          <a:gd name="T4" fmla="*/ 11 w 25"/>
                          <a:gd name="T5" fmla="*/ 0 h 68"/>
                          <a:gd name="T6" fmla="*/ 25 w 25"/>
                          <a:gd name="T7" fmla="*/ 31 h 68"/>
                          <a:gd name="T8" fmla="*/ 16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6" y="68"/>
                            </a:move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25" y="31"/>
                            </a:lnTo>
                            <a:lnTo>
                              <a:pt x="16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47" name="Freeform 19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4" y="3638"/>
                        <a:ext cx="37" cy="10"/>
                      </a:xfrm>
                      <a:custGeom>
                        <a:avLst/>
                        <a:gdLst>
                          <a:gd name="T0" fmla="*/ 1 w 73"/>
                          <a:gd name="T1" fmla="*/ 0 h 30"/>
                          <a:gd name="T2" fmla="*/ 48 w 73"/>
                          <a:gd name="T3" fmla="*/ 0 h 30"/>
                          <a:gd name="T4" fmla="*/ 52 w 73"/>
                          <a:gd name="T5" fmla="*/ 3 h 30"/>
                          <a:gd name="T6" fmla="*/ 56 w 73"/>
                          <a:gd name="T7" fmla="*/ 12 h 30"/>
                          <a:gd name="T8" fmla="*/ 73 w 73"/>
                          <a:gd name="T9" fmla="*/ 30 h 30"/>
                          <a:gd name="T10" fmla="*/ 18 w 73"/>
                          <a:gd name="T11" fmla="*/ 30 h 30"/>
                          <a:gd name="T12" fmla="*/ 9 w 73"/>
                          <a:gd name="T13" fmla="*/ 21 h 30"/>
                          <a:gd name="T14" fmla="*/ 0 w 73"/>
                          <a:gd name="T15" fmla="*/ 5 h 30"/>
                          <a:gd name="T16" fmla="*/ 1 w 73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30">
                            <a:moveTo>
                              <a:pt x="1" y="0"/>
                            </a:moveTo>
                            <a:lnTo>
                              <a:pt x="48" y="0"/>
                            </a:lnTo>
                            <a:lnTo>
                              <a:pt x="52" y="3"/>
                            </a:lnTo>
                            <a:lnTo>
                              <a:pt x="56" y="12"/>
                            </a:lnTo>
                            <a:lnTo>
                              <a:pt x="73" y="30"/>
                            </a:lnTo>
                            <a:lnTo>
                              <a:pt x="18" y="30"/>
                            </a:lnTo>
                            <a:lnTo>
                              <a:pt x="9" y="21"/>
                            </a:lnTo>
                            <a:lnTo>
                              <a:pt x="0" y="5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48" name="Freeform 1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8" y="3648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19 h 36"/>
                          <a:gd name="T4" fmla="*/ 6 w 82"/>
                          <a:gd name="T5" fmla="*/ 8 h 36"/>
                          <a:gd name="T6" fmla="*/ 11 w 82"/>
                          <a:gd name="T7" fmla="*/ 0 h 36"/>
                          <a:gd name="T8" fmla="*/ 67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6" y="8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42" name="Group 1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2" y="3651"/>
                      <a:ext cx="50" cy="22"/>
                      <a:chOff x="932" y="3651"/>
                      <a:chExt cx="50" cy="22"/>
                    </a:xfrm>
                  </p:grpSpPr>
                  <p:sp>
                    <p:nvSpPr>
                      <p:cNvPr id="1543" name="Freeform 2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651"/>
                        <a:ext cx="12" cy="22"/>
                      </a:xfrm>
                      <a:custGeom>
                        <a:avLst/>
                        <a:gdLst>
                          <a:gd name="T0" fmla="*/ 15 w 24"/>
                          <a:gd name="T1" fmla="*/ 67 h 67"/>
                          <a:gd name="T2" fmla="*/ 0 w 24"/>
                          <a:gd name="T3" fmla="*/ 26 h 67"/>
                          <a:gd name="T4" fmla="*/ 11 w 24"/>
                          <a:gd name="T5" fmla="*/ 0 h 67"/>
                          <a:gd name="T6" fmla="*/ 24 w 24"/>
                          <a:gd name="T7" fmla="*/ 30 h 67"/>
                          <a:gd name="T8" fmla="*/ 15 w 24"/>
                          <a:gd name="T9" fmla="*/ 67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4" h="67">
                            <a:moveTo>
                              <a:pt x="15" y="67"/>
                            </a:moveTo>
                            <a:lnTo>
                              <a:pt x="0" y="26"/>
                            </a:lnTo>
                            <a:lnTo>
                              <a:pt x="11" y="0"/>
                            </a:lnTo>
                            <a:lnTo>
                              <a:pt x="24" y="30"/>
                            </a:lnTo>
                            <a:lnTo>
                              <a:pt x="15" y="67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44" name="Freeform 20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7" y="3651"/>
                        <a:ext cx="37" cy="10"/>
                      </a:xfrm>
                      <a:custGeom>
                        <a:avLst/>
                        <a:gdLst>
                          <a:gd name="T0" fmla="*/ 1 w 72"/>
                          <a:gd name="T1" fmla="*/ 0 h 29"/>
                          <a:gd name="T2" fmla="*/ 49 w 72"/>
                          <a:gd name="T3" fmla="*/ 0 h 29"/>
                          <a:gd name="T4" fmla="*/ 50 w 72"/>
                          <a:gd name="T5" fmla="*/ 2 h 29"/>
                          <a:gd name="T6" fmla="*/ 57 w 72"/>
                          <a:gd name="T7" fmla="*/ 11 h 29"/>
                          <a:gd name="T8" fmla="*/ 72 w 72"/>
                          <a:gd name="T9" fmla="*/ 29 h 29"/>
                          <a:gd name="T10" fmla="*/ 18 w 72"/>
                          <a:gd name="T11" fmla="*/ 29 h 29"/>
                          <a:gd name="T12" fmla="*/ 9 w 72"/>
                          <a:gd name="T13" fmla="*/ 20 h 29"/>
                          <a:gd name="T14" fmla="*/ 0 w 72"/>
                          <a:gd name="T15" fmla="*/ 5 h 29"/>
                          <a:gd name="T16" fmla="*/ 1 w 72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2" h="29">
                            <a:moveTo>
                              <a:pt x="1" y="0"/>
                            </a:moveTo>
                            <a:lnTo>
                              <a:pt x="49" y="0"/>
                            </a:lnTo>
                            <a:lnTo>
                              <a:pt x="50" y="2"/>
                            </a:lnTo>
                            <a:lnTo>
                              <a:pt x="57" y="11"/>
                            </a:lnTo>
                            <a:lnTo>
                              <a:pt x="72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45" name="Freeform 2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0" y="3662"/>
                        <a:ext cx="42" cy="11"/>
                      </a:xfrm>
                      <a:custGeom>
                        <a:avLst/>
                        <a:gdLst>
                          <a:gd name="T0" fmla="*/ 0 w 83"/>
                          <a:gd name="T1" fmla="*/ 35 h 35"/>
                          <a:gd name="T2" fmla="*/ 3 w 83"/>
                          <a:gd name="T3" fmla="*/ 19 h 35"/>
                          <a:gd name="T4" fmla="*/ 7 w 83"/>
                          <a:gd name="T5" fmla="*/ 7 h 35"/>
                          <a:gd name="T6" fmla="*/ 11 w 83"/>
                          <a:gd name="T7" fmla="*/ 0 h 35"/>
                          <a:gd name="T8" fmla="*/ 67 w 83"/>
                          <a:gd name="T9" fmla="*/ 0 h 35"/>
                          <a:gd name="T10" fmla="*/ 83 w 83"/>
                          <a:gd name="T11" fmla="*/ 35 h 35"/>
                          <a:gd name="T12" fmla="*/ 0 w 83"/>
                          <a:gd name="T13" fmla="*/ 35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5">
                            <a:moveTo>
                              <a:pt x="0" y="35"/>
                            </a:moveTo>
                            <a:lnTo>
                              <a:pt x="3" y="19"/>
                            </a:lnTo>
                            <a:lnTo>
                              <a:pt x="7" y="7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3" y="35"/>
                            </a:lnTo>
                            <a:lnTo>
                              <a:pt x="0" y="35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46" name="Group 203"/>
                  <p:cNvGrpSpPr>
                    <a:grpSpLocks/>
                  </p:cNvGrpSpPr>
                  <p:nvPr/>
                </p:nvGrpSpPr>
                <p:grpSpPr bwMode="auto">
                  <a:xfrm>
                    <a:off x="944" y="3665"/>
                    <a:ext cx="99" cy="74"/>
                    <a:chOff x="944" y="3665"/>
                    <a:chExt cx="99" cy="74"/>
                  </a:xfrm>
                </p:grpSpPr>
                <p:grpSp>
                  <p:nvGrpSpPr>
                    <p:cNvPr id="1518" name="Group 20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44" y="3665"/>
                      <a:ext cx="49" cy="23"/>
                      <a:chOff x="944" y="3665"/>
                      <a:chExt cx="49" cy="23"/>
                    </a:xfrm>
                  </p:grpSpPr>
                  <p:sp>
                    <p:nvSpPr>
                      <p:cNvPr id="1535" name="Freeform 20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4" y="3665"/>
                        <a:ext cx="13" cy="23"/>
                      </a:xfrm>
                      <a:custGeom>
                        <a:avLst/>
                        <a:gdLst>
                          <a:gd name="T0" fmla="*/ 16 w 25"/>
                          <a:gd name="T1" fmla="*/ 69 h 69"/>
                          <a:gd name="T2" fmla="*/ 0 w 25"/>
                          <a:gd name="T3" fmla="*/ 27 h 69"/>
                          <a:gd name="T4" fmla="*/ 9 w 25"/>
                          <a:gd name="T5" fmla="*/ 0 h 69"/>
                          <a:gd name="T6" fmla="*/ 25 w 25"/>
                          <a:gd name="T7" fmla="*/ 32 h 69"/>
                          <a:gd name="T8" fmla="*/ 16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6" y="69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2"/>
                            </a:lnTo>
                            <a:lnTo>
                              <a:pt x="16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6" name="Freeform 2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9" y="3666"/>
                        <a:ext cx="37" cy="10"/>
                      </a:xfrm>
                      <a:custGeom>
                        <a:avLst/>
                        <a:gdLst>
                          <a:gd name="T0" fmla="*/ 2 w 75"/>
                          <a:gd name="T1" fmla="*/ 0 h 31"/>
                          <a:gd name="T2" fmla="*/ 50 w 75"/>
                          <a:gd name="T3" fmla="*/ 0 h 31"/>
                          <a:gd name="T4" fmla="*/ 52 w 75"/>
                          <a:gd name="T5" fmla="*/ 4 h 31"/>
                          <a:gd name="T6" fmla="*/ 57 w 75"/>
                          <a:gd name="T7" fmla="*/ 13 h 31"/>
                          <a:gd name="T8" fmla="*/ 75 w 75"/>
                          <a:gd name="T9" fmla="*/ 31 h 31"/>
                          <a:gd name="T10" fmla="*/ 19 w 75"/>
                          <a:gd name="T11" fmla="*/ 31 h 31"/>
                          <a:gd name="T12" fmla="*/ 11 w 75"/>
                          <a:gd name="T13" fmla="*/ 22 h 31"/>
                          <a:gd name="T14" fmla="*/ 0 w 75"/>
                          <a:gd name="T15" fmla="*/ 7 h 31"/>
                          <a:gd name="T16" fmla="*/ 2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4"/>
                            </a:lnTo>
                            <a:lnTo>
                              <a:pt x="57" y="13"/>
                            </a:lnTo>
                            <a:lnTo>
                              <a:pt x="75" y="31"/>
                            </a:lnTo>
                            <a:lnTo>
                              <a:pt x="19" y="31"/>
                            </a:lnTo>
                            <a:lnTo>
                              <a:pt x="11" y="22"/>
                            </a:lnTo>
                            <a:lnTo>
                              <a:pt x="0" y="7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7" name="Freeform 2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3" y="3676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20 h 36"/>
                          <a:gd name="T4" fmla="*/ 5 w 82"/>
                          <a:gd name="T5" fmla="*/ 7 h 36"/>
                          <a:gd name="T6" fmla="*/ 11 w 82"/>
                          <a:gd name="T7" fmla="*/ 0 h 36"/>
                          <a:gd name="T8" fmla="*/ 67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20"/>
                            </a:lnTo>
                            <a:lnTo>
                              <a:pt x="5" y="7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19" name="Group 2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57" y="3678"/>
                      <a:ext cx="48" cy="23"/>
                      <a:chOff x="957" y="3678"/>
                      <a:chExt cx="48" cy="23"/>
                    </a:xfrm>
                  </p:grpSpPr>
                  <p:sp>
                    <p:nvSpPr>
                      <p:cNvPr id="1532" name="Freeform 20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7" y="3678"/>
                        <a:ext cx="11" cy="23"/>
                      </a:xfrm>
                      <a:custGeom>
                        <a:avLst/>
                        <a:gdLst>
                          <a:gd name="T0" fmla="*/ 13 w 24"/>
                          <a:gd name="T1" fmla="*/ 70 h 70"/>
                          <a:gd name="T2" fmla="*/ 0 w 24"/>
                          <a:gd name="T3" fmla="*/ 27 h 70"/>
                          <a:gd name="T4" fmla="*/ 9 w 24"/>
                          <a:gd name="T5" fmla="*/ 0 h 70"/>
                          <a:gd name="T6" fmla="*/ 24 w 24"/>
                          <a:gd name="T7" fmla="*/ 31 h 70"/>
                          <a:gd name="T8" fmla="*/ 13 w 24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4" h="70">
                            <a:moveTo>
                              <a:pt x="13" y="70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4" y="31"/>
                            </a:lnTo>
                            <a:lnTo>
                              <a:pt x="13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3" name="Freeform 2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1" y="3678"/>
                        <a:ext cx="37" cy="10"/>
                      </a:xfrm>
                      <a:custGeom>
                        <a:avLst/>
                        <a:gdLst>
                          <a:gd name="T0" fmla="*/ 2 w 74"/>
                          <a:gd name="T1" fmla="*/ 0 h 30"/>
                          <a:gd name="T2" fmla="*/ 50 w 74"/>
                          <a:gd name="T3" fmla="*/ 0 h 30"/>
                          <a:gd name="T4" fmla="*/ 52 w 74"/>
                          <a:gd name="T5" fmla="*/ 3 h 30"/>
                          <a:gd name="T6" fmla="*/ 56 w 74"/>
                          <a:gd name="T7" fmla="*/ 12 h 30"/>
                          <a:gd name="T8" fmla="*/ 74 w 74"/>
                          <a:gd name="T9" fmla="*/ 30 h 30"/>
                          <a:gd name="T10" fmla="*/ 19 w 74"/>
                          <a:gd name="T11" fmla="*/ 30 h 30"/>
                          <a:gd name="T12" fmla="*/ 11 w 74"/>
                          <a:gd name="T13" fmla="*/ 20 h 30"/>
                          <a:gd name="T14" fmla="*/ 0 w 74"/>
                          <a:gd name="T15" fmla="*/ 6 h 30"/>
                          <a:gd name="T16" fmla="*/ 2 w 74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4" h="30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3"/>
                            </a:lnTo>
                            <a:lnTo>
                              <a:pt x="56" y="12"/>
                            </a:lnTo>
                            <a:lnTo>
                              <a:pt x="74" y="30"/>
                            </a:lnTo>
                            <a:lnTo>
                              <a:pt x="19" y="30"/>
                            </a:lnTo>
                            <a:lnTo>
                              <a:pt x="11" y="20"/>
                            </a:lnTo>
                            <a:lnTo>
                              <a:pt x="0" y="6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4" name="Freeform 2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4" y="3688"/>
                        <a:ext cx="41" cy="13"/>
                      </a:xfrm>
                      <a:custGeom>
                        <a:avLst/>
                        <a:gdLst>
                          <a:gd name="T0" fmla="*/ 0 w 82"/>
                          <a:gd name="T1" fmla="*/ 38 h 38"/>
                          <a:gd name="T2" fmla="*/ 2 w 82"/>
                          <a:gd name="T3" fmla="*/ 21 h 38"/>
                          <a:gd name="T4" fmla="*/ 7 w 82"/>
                          <a:gd name="T5" fmla="*/ 8 h 38"/>
                          <a:gd name="T6" fmla="*/ 11 w 82"/>
                          <a:gd name="T7" fmla="*/ 0 h 38"/>
                          <a:gd name="T8" fmla="*/ 68 w 82"/>
                          <a:gd name="T9" fmla="*/ 0 h 38"/>
                          <a:gd name="T10" fmla="*/ 82 w 82"/>
                          <a:gd name="T11" fmla="*/ 38 h 38"/>
                          <a:gd name="T12" fmla="*/ 0 w 82"/>
                          <a:gd name="T13" fmla="*/ 38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8">
                            <a:moveTo>
                              <a:pt x="0" y="38"/>
                            </a:moveTo>
                            <a:lnTo>
                              <a:pt x="2" y="21"/>
                            </a:lnTo>
                            <a:lnTo>
                              <a:pt x="7" y="8"/>
                            </a:lnTo>
                            <a:lnTo>
                              <a:pt x="11" y="0"/>
                            </a:lnTo>
                            <a:lnTo>
                              <a:pt x="68" y="0"/>
                            </a:lnTo>
                            <a:lnTo>
                              <a:pt x="82" y="38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20" name="Group 2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69" y="3690"/>
                      <a:ext cx="49" cy="23"/>
                      <a:chOff x="969" y="3690"/>
                      <a:chExt cx="49" cy="23"/>
                    </a:xfrm>
                  </p:grpSpPr>
                  <p:sp>
                    <p:nvSpPr>
                      <p:cNvPr id="1529" name="Freeform 2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9" y="3690"/>
                        <a:ext cx="13" cy="23"/>
                      </a:xfrm>
                      <a:custGeom>
                        <a:avLst/>
                        <a:gdLst>
                          <a:gd name="T0" fmla="*/ 15 w 25"/>
                          <a:gd name="T1" fmla="*/ 70 h 70"/>
                          <a:gd name="T2" fmla="*/ 0 w 25"/>
                          <a:gd name="T3" fmla="*/ 29 h 70"/>
                          <a:gd name="T4" fmla="*/ 9 w 25"/>
                          <a:gd name="T5" fmla="*/ 0 h 70"/>
                          <a:gd name="T6" fmla="*/ 25 w 25"/>
                          <a:gd name="T7" fmla="*/ 33 h 70"/>
                          <a:gd name="T8" fmla="*/ 15 w 25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70">
                            <a:moveTo>
                              <a:pt x="15" y="70"/>
                            </a:moveTo>
                            <a:lnTo>
                              <a:pt x="0" y="29"/>
                            </a:lnTo>
                            <a:lnTo>
                              <a:pt x="9" y="0"/>
                            </a:lnTo>
                            <a:lnTo>
                              <a:pt x="25" y="33"/>
                            </a:lnTo>
                            <a:lnTo>
                              <a:pt x="15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0" name="Freeform 2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4" y="3691"/>
                        <a:ext cx="37" cy="10"/>
                      </a:xfrm>
                      <a:custGeom>
                        <a:avLst/>
                        <a:gdLst>
                          <a:gd name="T0" fmla="*/ 2 w 75"/>
                          <a:gd name="T1" fmla="*/ 0 h 31"/>
                          <a:gd name="T2" fmla="*/ 50 w 75"/>
                          <a:gd name="T3" fmla="*/ 0 h 31"/>
                          <a:gd name="T4" fmla="*/ 52 w 75"/>
                          <a:gd name="T5" fmla="*/ 2 h 31"/>
                          <a:gd name="T6" fmla="*/ 57 w 75"/>
                          <a:gd name="T7" fmla="*/ 11 h 31"/>
                          <a:gd name="T8" fmla="*/ 75 w 75"/>
                          <a:gd name="T9" fmla="*/ 31 h 31"/>
                          <a:gd name="T10" fmla="*/ 19 w 75"/>
                          <a:gd name="T11" fmla="*/ 31 h 31"/>
                          <a:gd name="T12" fmla="*/ 9 w 75"/>
                          <a:gd name="T13" fmla="*/ 22 h 31"/>
                          <a:gd name="T14" fmla="*/ 0 w 75"/>
                          <a:gd name="T15" fmla="*/ 6 h 31"/>
                          <a:gd name="T16" fmla="*/ 2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2"/>
                            </a:lnTo>
                            <a:lnTo>
                              <a:pt x="57" y="11"/>
                            </a:lnTo>
                            <a:lnTo>
                              <a:pt x="75" y="31"/>
                            </a:lnTo>
                            <a:lnTo>
                              <a:pt x="19" y="31"/>
                            </a:lnTo>
                            <a:lnTo>
                              <a:pt x="9" y="22"/>
                            </a:lnTo>
                            <a:lnTo>
                              <a:pt x="0" y="6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1" name="Freeform 2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7" y="3701"/>
                        <a:ext cx="41" cy="12"/>
                      </a:xfrm>
                      <a:custGeom>
                        <a:avLst/>
                        <a:gdLst>
                          <a:gd name="T0" fmla="*/ 0 w 81"/>
                          <a:gd name="T1" fmla="*/ 36 h 36"/>
                          <a:gd name="T2" fmla="*/ 1 w 81"/>
                          <a:gd name="T3" fmla="*/ 19 h 36"/>
                          <a:gd name="T4" fmla="*/ 6 w 81"/>
                          <a:gd name="T5" fmla="*/ 7 h 36"/>
                          <a:gd name="T6" fmla="*/ 12 w 81"/>
                          <a:gd name="T7" fmla="*/ 0 h 36"/>
                          <a:gd name="T8" fmla="*/ 68 w 81"/>
                          <a:gd name="T9" fmla="*/ 0 h 36"/>
                          <a:gd name="T10" fmla="*/ 81 w 81"/>
                          <a:gd name="T11" fmla="*/ 36 h 36"/>
                          <a:gd name="T12" fmla="*/ 0 w 81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1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6" y="7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1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21" name="Group 2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82" y="3703"/>
                      <a:ext cx="49" cy="23"/>
                      <a:chOff x="982" y="3703"/>
                      <a:chExt cx="49" cy="23"/>
                    </a:xfrm>
                  </p:grpSpPr>
                  <p:sp>
                    <p:nvSpPr>
                      <p:cNvPr id="1526" name="Freeform 2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2" y="3703"/>
                        <a:ext cx="13" cy="23"/>
                      </a:xfrm>
                      <a:custGeom>
                        <a:avLst/>
                        <a:gdLst>
                          <a:gd name="T0" fmla="*/ 14 w 25"/>
                          <a:gd name="T1" fmla="*/ 68 h 68"/>
                          <a:gd name="T2" fmla="*/ 0 w 25"/>
                          <a:gd name="T3" fmla="*/ 27 h 68"/>
                          <a:gd name="T4" fmla="*/ 10 w 25"/>
                          <a:gd name="T5" fmla="*/ 0 h 68"/>
                          <a:gd name="T6" fmla="*/ 25 w 25"/>
                          <a:gd name="T7" fmla="*/ 31 h 68"/>
                          <a:gd name="T8" fmla="*/ 14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4" y="68"/>
                            </a:moveTo>
                            <a:lnTo>
                              <a:pt x="0" y="27"/>
                            </a:lnTo>
                            <a:lnTo>
                              <a:pt x="10" y="0"/>
                            </a:lnTo>
                            <a:lnTo>
                              <a:pt x="25" y="31"/>
                            </a:lnTo>
                            <a:lnTo>
                              <a:pt x="14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27" name="Freeform 2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7" y="3703"/>
                        <a:ext cx="37" cy="10"/>
                      </a:xfrm>
                      <a:custGeom>
                        <a:avLst/>
                        <a:gdLst>
                          <a:gd name="T0" fmla="*/ 1 w 73"/>
                          <a:gd name="T1" fmla="*/ 0 h 30"/>
                          <a:gd name="T2" fmla="*/ 50 w 73"/>
                          <a:gd name="T3" fmla="*/ 0 h 30"/>
                          <a:gd name="T4" fmla="*/ 51 w 73"/>
                          <a:gd name="T5" fmla="*/ 3 h 30"/>
                          <a:gd name="T6" fmla="*/ 56 w 73"/>
                          <a:gd name="T7" fmla="*/ 12 h 30"/>
                          <a:gd name="T8" fmla="*/ 73 w 73"/>
                          <a:gd name="T9" fmla="*/ 30 h 30"/>
                          <a:gd name="T10" fmla="*/ 18 w 73"/>
                          <a:gd name="T11" fmla="*/ 30 h 30"/>
                          <a:gd name="T12" fmla="*/ 9 w 73"/>
                          <a:gd name="T13" fmla="*/ 21 h 30"/>
                          <a:gd name="T14" fmla="*/ 0 w 73"/>
                          <a:gd name="T15" fmla="*/ 7 h 30"/>
                          <a:gd name="T16" fmla="*/ 1 w 73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30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6" y="12"/>
                            </a:lnTo>
                            <a:lnTo>
                              <a:pt x="73" y="30"/>
                            </a:lnTo>
                            <a:lnTo>
                              <a:pt x="18" y="30"/>
                            </a:lnTo>
                            <a:lnTo>
                              <a:pt x="9" y="21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28" name="Freeform 2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9" y="3714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1 w 83"/>
                          <a:gd name="T3" fmla="*/ 19 h 36"/>
                          <a:gd name="T4" fmla="*/ 6 w 83"/>
                          <a:gd name="T5" fmla="*/ 8 h 36"/>
                          <a:gd name="T6" fmla="*/ 13 w 83"/>
                          <a:gd name="T7" fmla="*/ 0 h 36"/>
                          <a:gd name="T8" fmla="*/ 68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6" y="8"/>
                            </a:lnTo>
                            <a:lnTo>
                              <a:pt x="13" y="0"/>
                            </a:lnTo>
                            <a:lnTo>
                              <a:pt x="68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522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95" y="3716"/>
                      <a:ext cx="48" cy="23"/>
                      <a:chOff x="995" y="3716"/>
                      <a:chExt cx="48" cy="23"/>
                    </a:xfrm>
                  </p:grpSpPr>
                  <p:sp>
                    <p:nvSpPr>
                      <p:cNvPr id="1523" name="Freeform 2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5" y="3716"/>
                        <a:ext cx="11" cy="23"/>
                      </a:xfrm>
                      <a:custGeom>
                        <a:avLst/>
                        <a:gdLst>
                          <a:gd name="T0" fmla="*/ 15 w 24"/>
                          <a:gd name="T1" fmla="*/ 68 h 68"/>
                          <a:gd name="T2" fmla="*/ 0 w 24"/>
                          <a:gd name="T3" fmla="*/ 27 h 68"/>
                          <a:gd name="T4" fmla="*/ 10 w 24"/>
                          <a:gd name="T5" fmla="*/ 0 h 68"/>
                          <a:gd name="T6" fmla="*/ 24 w 24"/>
                          <a:gd name="T7" fmla="*/ 30 h 68"/>
                          <a:gd name="T8" fmla="*/ 15 w 24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4" h="68">
                            <a:moveTo>
                              <a:pt x="15" y="68"/>
                            </a:moveTo>
                            <a:lnTo>
                              <a:pt x="0" y="27"/>
                            </a:lnTo>
                            <a:lnTo>
                              <a:pt x="10" y="0"/>
                            </a:lnTo>
                            <a:lnTo>
                              <a:pt x="24" y="30"/>
                            </a:lnTo>
                            <a:lnTo>
                              <a:pt x="15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24" name="Freeform 2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9" y="3717"/>
                        <a:ext cx="38" cy="9"/>
                      </a:xfrm>
                      <a:custGeom>
                        <a:avLst/>
                        <a:gdLst>
                          <a:gd name="T0" fmla="*/ 1 w 74"/>
                          <a:gd name="T1" fmla="*/ 0 h 29"/>
                          <a:gd name="T2" fmla="*/ 49 w 74"/>
                          <a:gd name="T3" fmla="*/ 0 h 29"/>
                          <a:gd name="T4" fmla="*/ 52 w 74"/>
                          <a:gd name="T5" fmla="*/ 3 h 29"/>
                          <a:gd name="T6" fmla="*/ 56 w 74"/>
                          <a:gd name="T7" fmla="*/ 11 h 29"/>
                          <a:gd name="T8" fmla="*/ 74 w 74"/>
                          <a:gd name="T9" fmla="*/ 29 h 29"/>
                          <a:gd name="T10" fmla="*/ 18 w 74"/>
                          <a:gd name="T11" fmla="*/ 29 h 29"/>
                          <a:gd name="T12" fmla="*/ 9 w 74"/>
                          <a:gd name="T13" fmla="*/ 20 h 29"/>
                          <a:gd name="T14" fmla="*/ 0 w 74"/>
                          <a:gd name="T15" fmla="*/ 6 h 29"/>
                          <a:gd name="T16" fmla="*/ 1 w 74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4" h="29">
                            <a:moveTo>
                              <a:pt x="1" y="0"/>
                            </a:moveTo>
                            <a:lnTo>
                              <a:pt x="49" y="0"/>
                            </a:lnTo>
                            <a:lnTo>
                              <a:pt x="52" y="3"/>
                            </a:lnTo>
                            <a:lnTo>
                              <a:pt x="56" y="11"/>
                            </a:lnTo>
                            <a:lnTo>
                              <a:pt x="74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25" name="Freeform 2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3" y="3727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1 w 82"/>
                          <a:gd name="T3" fmla="*/ 19 h 36"/>
                          <a:gd name="T4" fmla="*/ 5 w 82"/>
                          <a:gd name="T5" fmla="*/ 7 h 36"/>
                          <a:gd name="T6" fmla="*/ 11 w 82"/>
                          <a:gd name="T7" fmla="*/ 0 h 36"/>
                          <a:gd name="T8" fmla="*/ 68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5" y="7"/>
                            </a:lnTo>
                            <a:lnTo>
                              <a:pt x="11" y="0"/>
                            </a:lnTo>
                            <a:lnTo>
                              <a:pt x="68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47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1005" y="3727"/>
                    <a:ext cx="49" cy="23"/>
                    <a:chOff x="1005" y="3727"/>
                    <a:chExt cx="49" cy="23"/>
                  </a:xfrm>
                </p:grpSpPr>
                <p:sp>
                  <p:nvSpPr>
                    <p:cNvPr id="1515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1005" y="3727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2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16" name="Freeform 226"/>
                    <p:cNvSpPr>
                      <a:spLocks/>
                    </p:cNvSpPr>
                    <p:nvPr/>
                  </p:nvSpPr>
                  <p:spPr bwMode="auto">
                    <a:xfrm>
                      <a:off x="1010" y="3728"/>
                      <a:ext cx="37" cy="10"/>
                    </a:xfrm>
                    <a:custGeom>
                      <a:avLst/>
                      <a:gdLst>
                        <a:gd name="T0" fmla="*/ 2 w 73"/>
                        <a:gd name="T1" fmla="*/ 0 h 31"/>
                        <a:gd name="T2" fmla="*/ 48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9 w 73"/>
                        <a:gd name="T13" fmla="*/ 22 h 31"/>
                        <a:gd name="T14" fmla="*/ 0 w 73"/>
                        <a:gd name="T15" fmla="*/ 7 h 31"/>
                        <a:gd name="T16" fmla="*/ 2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2" y="0"/>
                          </a:moveTo>
                          <a:lnTo>
                            <a:pt x="48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17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1013" y="373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48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1018" y="3740"/>
                    <a:ext cx="49" cy="22"/>
                    <a:chOff x="1018" y="3740"/>
                    <a:chExt cx="49" cy="22"/>
                  </a:xfrm>
                </p:grpSpPr>
                <p:sp>
                  <p:nvSpPr>
                    <p:cNvPr id="1512" name="Freeform 229"/>
                    <p:cNvSpPr>
                      <a:spLocks/>
                    </p:cNvSpPr>
                    <p:nvPr/>
                  </p:nvSpPr>
                  <p:spPr bwMode="auto">
                    <a:xfrm>
                      <a:off x="1018" y="3740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13" name="Freeform 230"/>
                    <p:cNvSpPr>
                      <a:spLocks/>
                    </p:cNvSpPr>
                    <p:nvPr/>
                  </p:nvSpPr>
                  <p:spPr bwMode="auto">
                    <a:xfrm>
                      <a:off x="1022" y="3740"/>
                      <a:ext cx="38" cy="10"/>
                    </a:xfrm>
                    <a:custGeom>
                      <a:avLst/>
                      <a:gdLst>
                        <a:gd name="T0" fmla="*/ 2 w 74"/>
                        <a:gd name="T1" fmla="*/ 0 h 31"/>
                        <a:gd name="T2" fmla="*/ 49 w 74"/>
                        <a:gd name="T3" fmla="*/ 0 h 31"/>
                        <a:gd name="T4" fmla="*/ 51 w 74"/>
                        <a:gd name="T5" fmla="*/ 4 h 31"/>
                        <a:gd name="T6" fmla="*/ 57 w 74"/>
                        <a:gd name="T7" fmla="*/ 13 h 31"/>
                        <a:gd name="T8" fmla="*/ 74 w 74"/>
                        <a:gd name="T9" fmla="*/ 31 h 31"/>
                        <a:gd name="T10" fmla="*/ 18 w 74"/>
                        <a:gd name="T11" fmla="*/ 31 h 31"/>
                        <a:gd name="T12" fmla="*/ 10 w 74"/>
                        <a:gd name="T13" fmla="*/ 22 h 31"/>
                        <a:gd name="T14" fmla="*/ 0 w 74"/>
                        <a:gd name="T15" fmla="*/ 7 h 31"/>
                        <a:gd name="T16" fmla="*/ 2 w 74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1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1" y="4"/>
                          </a:lnTo>
                          <a:lnTo>
                            <a:pt x="57" y="13"/>
                          </a:lnTo>
                          <a:lnTo>
                            <a:pt x="74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14" name="Freeform 231"/>
                    <p:cNvSpPr>
                      <a:spLocks/>
                    </p:cNvSpPr>
                    <p:nvPr/>
                  </p:nvSpPr>
                  <p:spPr bwMode="auto">
                    <a:xfrm>
                      <a:off x="1026" y="3750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1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1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49" name="Group 232"/>
                  <p:cNvGrpSpPr>
                    <a:grpSpLocks/>
                  </p:cNvGrpSpPr>
                  <p:nvPr/>
                </p:nvGrpSpPr>
                <p:grpSpPr bwMode="auto">
                  <a:xfrm>
                    <a:off x="1030" y="3753"/>
                    <a:ext cx="49" cy="23"/>
                    <a:chOff x="1030" y="3753"/>
                    <a:chExt cx="49" cy="23"/>
                  </a:xfrm>
                </p:grpSpPr>
                <p:sp>
                  <p:nvSpPr>
                    <p:cNvPr id="1509" name="Freeform 233"/>
                    <p:cNvSpPr>
                      <a:spLocks/>
                    </p:cNvSpPr>
                    <p:nvPr/>
                  </p:nvSpPr>
                  <p:spPr bwMode="auto">
                    <a:xfrm>
                      <a:off x="1030" y="3753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2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10" name="Freeform 234"/>
                    <p:cNvSpPr>
                      <a:spLocks/>
                    </p:cNvSpPr>
                    <p:nvPr/>
                  </p:nvSpPr>
                  <p:spPr bwMode="auto">
                    <a:xfrm>
                      <a:off x="1035" y="3753"/>
                      <a:ext cx="37" cy="11"/>
                    </a:xfrm>
                    <a:custGeom>
                      <a:avLst/>
                      <a:gdLst>
                        <a:gd name="T0" fmla="*/ 2 w 74"/>
                        <a:gd name="T1" fmla="*/ 0 h 31"/>
                        <a:gd name="T2" fmla="*/ 51 w 74"/>
                        <a:gd name="T3" fmla="*/ 0 h 31"/>
                        <a:gd name="T4" fmla="*/ 52 w 74"/>
                        <a:gd name="T5" fmla="*/ 4 h 31"/>
                        <a:gd name="T6" fmla="*/ 56 w 74"/>
                        <a:gd name="T7" fmla="*/ 13 h 31"/>
                        <a:gd name="T8" fmla="*/ 74 w 74"/>
                        <a:gd name="T9" fmla="*/ 31 h 31"/>
                        <a:gd name="T10" fmla="*/ 18 w 74"/>
                        <a:gd name="T11" fmla="*/ 31 h 31"/>
                        <a:gd name="T12" fmla="*/ 10 w 74"/>
                        <a:gd name="T13" fmla="*/ 22 h 31"/>
                        <a:gd name="T14" fmla="*/ 0 w 74"/>
                        <a:gd name="T15" fmla="*/ 7 h 31"/>
                        <a:gd name="T16" fmla="*/ 2 w 74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1">
                          <a:moveTo>
                            <a:pt x="2" y="0"/>
                          </a:moveTo>
                          <a:lnTo>
                            <a:pt x="51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4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11" name="Freeform 235"/>
                    <p:cNvSpPr>
                      <a:spLocks/>
                    </p:cNvSpPr>
                    <p:nvPr/>
                  </p:nvSpPr>
                  <p:spPr bwMode="auto">
                    <a:xfrm>
                      <a:off x="1039" y="3764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2 w 82"/>
                        <a:gd name="T3" fmla="*/ 19 h 35"/>
                        <a:gd name="T4" fmla="*/ 7 w 82"/>
                        <a:gd name="T5" fmla="*/ 7 h 35"/>
                        <a:gd name="T6" fmla="*/ 11 w 82"/>
                        <a:gd name="T7" fmla="*/ 0 h 35"/>
                        <a:gd name="T8" fmla="*/ 67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250" name="Freeform 236"/>
                  <p:cNvSpPr>
                    <a:spLocks/>
                  </p:cNvSpPr>
                  <p:nvPr/>
                </p:nvSpPr>
                <p:spPr bwMode="auto">
                  <a:xfrm>
                    <a:off x="778" y="3535"/>
                    <a:ext cx="12" cy="23"/>
                  </a:xfrm>
                  <a:custGeom>
                    <a:avLst/>
                    <a:gdLst>
                      <a:gd name="T0" fmla="*/ 13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1 h 68"/>
                      <a:gd name="T8" fmla="*/ 13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51" name="Freeform 237"/>
                  <p:cNvSpPr>
                    <a:spLocks/>
                  </p:cNvSpPr>
                  <p:nvPr/>
                </p:nvSpPr>
                <p:spPr bwMode="auto">
                  <a:xfrm>
                    <a:off x="783" y="3535"/>
                    <a:ext cx="36" cy="11"/>
                  </a:xfrm>
                  <a:custGeom>
                    <a:avLst/>
                    <a:gdLst>
                      <a:gd name="T0" fmla="*/ 1 w 72"/>
                      <a:gd name="T1" fmla="*/ 0 h 31"/>
                      <a:gd name="T2" fmla="*/ 50 w 72"/>
                      <a:gd name="T3" fmla="*/ 0 h 31"/>
                      <a:gd name="T4" fmla="*/ 51 w 72"/>
                      <a:gd name="T5" fmla="*/ 4 h 31"/>
                      <a:gd name="T6" fmla="*/ 57 w 72"/>
                      <a:gd name="T7" fmla="*/ 13 h 31"/>
                      <a:gd name="T8" fmla="*/ 72 w 72"/>
                      <a:gd name="T9" fmla="*/ 31 h 31"/>
                      <a:gd name="T10" fmla="*/ 18 w 72"/>
                      <a:gd name="T11" fmla="*/ 31 h 31"/>
                      <a:gd name="T12" fmla="*/ 9 w 72"/>
                      <a:gd name="T13" fmla="*/ 22 h 31"/>
                      <a:gd name="T14" fmla="*/ 0 w 72"/>
                      <a:gd name="T15" fmla="*/ 7 h 31"/>
                      <a:gd name="T16" fmla="*/ 1 w 72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7" y="13"/>
                        </a:lnTo>
                        <a:lnTo>
                          <a:pt x="72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52" name="Freeform 238"/>
                  <p:cNvSpPr>
                    <a:spLocks/>
                  </p:cNvSpPr>
                  <p:nvPr/>
                </p:nvSpPr>
                <p:spPr bwMode="auto">
                  <a:xfrm>
                    <a:off x="786" y="3546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21 h 36"/>
                      <a:gd name="T4" fmla="*/ 7 w 83"/>
                      <a:gd name="T5" fmla="*/ 8 h 36"/>
                      <a:gd name="T6" fmla="*/ 12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21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253" name="Group 239"/>
                  <p:cNvGrpSpPr>
                    <a:grpSpLocks/>
                  </p:cNvGrpSpPr>
                  <p:nvPr/>
                </p:nvGrpSpPr>
                <p:grpSpPr bwMode="auto">
                  <a:xfrm>
                    <a:off x="790" y="3547"/>
                    <a:ext cx="49" cy="23"/>
                    <a:chOff x="790" y="3547"/>
                    <a:chExt cx="49" cy="23"/>
                  </a:xfrm>
                </p:grpSpPr>
                <p:sp>
                  <p:nvSpPr>
                    <p:cNvPr id="1506" name="Freeform 240"/>
                    <p:cNvSpPr>
                      <a:spLocks/>
                    </p:cNvSpPr>
                    <p:nvPr/>
                  </p:nvSpPr>
                  <p:spPr bwMode="auto">
                    <a:xfrm>
                      <a:off x="790" y="3547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07" name="Freeform 241"/>
                    <p:cNvSpPr>
                      <a:spLocks/>
                    </p:cNvSpPr>
                    <p:nvPr/>
                  </p:nvSpPr>
                  <p:spPr bwMode="auto">
                    <a:xfrm>
                      <a:off x="795" y="354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48 w 73"/>
                        <a:gd name="T3" fmla="*/ 0 h 29"/>
                        <a:gd name="T4" fmla="*/ 50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0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08" name="Freeform 242"/>
                    <p:cNvSpPr>
                      <a:spLocks/>
                    </p:cNvSpPr>
                    <p:nvPr/>
                  </p:nvSpPr>
                  <p:spPr bwMode="auto">
                    <a:xfrm>
                      <a:off x="798" y="355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7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54" name="Group 243"/>
                  <p:cNvGrpSpPr>
                    <a:grpSpLocks/>
                  </p:cNvGrpSpPr>
                  <p:nvPr/>
                </p:nvGrpSpPr>
                <p:grpSpPr bwMode="auto">
                  <a:xfrm>
                    <a:off x="803" y="3560"/>
                    <a:ext cx="49" cy="22"/>
                    <a:chOff x="803" y="3560"/>
                    <a:chExt cx="49" cy="22"/>
                  </a:xfrm>
                </p:grpSpPr>
                <p:sp>
                  <p:nvSpPr>
                    <p:cNvPr id="1503" name="Freeform 244"/>
                    <p:cNvSpPr>
                      <a:spLocks/>
                    </p:cNvSpPr>
                    <p:nvPr/>
                  </p:nvSpPr>
                  <p:spPr bwMode="auto">
                    <a:xfrm>
                      <a:off x="803" y="3560"/>
                      <a:ext cx="12" cy="22"/>
                    </a:xfrm>
                    <a:custGeom>
                      <a:avLst/>
                      <a:gdLst>
                        <a:gd name="T0" fmla="*/ 14 w 24"/>
                        <a:gd name="T1" fmla="*/ 68 h 68"/>
                        <a:gd name="T2" fmla="*/ 0 w 24"/>
                        <a:gd name="T3" fmla="*/ 27 h 68"/>
                        <a:gd name="T4" fmla="*/ 10 w 24"/>
                        <a:gd name="T5" fmla="*/ 0 h 68"/>
                        <a:gd name="T6" fmla="*/ 24 w 24"/>
                        <a:gd name="T7" fmla="*/ 31 h 68"/>
                        <a:gd name="T8" fmla="*/ 14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04" name="Freeform 245"/>
                    <p:cNvSpPr>
                      <a:spLocks/>
                    </p:cNvSpPr>
                    <p:nvPr/>
                  </p:nvSpPr>
                  <p:spPr bwMode="auto">
                    <a:xfrm>
                      <a:off x="808" y="3560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49 w 72"/>
                        <a:gd name="T3" fmla="*/ 0 h 29"/>
                        <a:gd name="T4" fmla="*/ 50 w 72"/>
                        <a:gd name="T5" fmla="*/ 2 h 29"/>
                        <a:gd name="T6" fmla="*/ 57 w 72"/>
                        <a:gd name="T7" fmla="*/ 11 h 29"/>
                        <a:gd name="T8" fmla="*/ 72 w 72"/>
                        <a:gd name="T9" fmla="*/ 29 h 29"/>
                        <a:gd name="T10" fmla="*/ 18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5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2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05" name="Freeform 246"/>
                    <p:cNvSpPr>
                      <a:spLocks/>
                    </p:cNvSpPr>
                    <p:nvPr/>
                  </p:nvSpPr>
                  <p:spPr bwMode="auto">
                    <a:xfrm>
                      <a:off x="811" y="3571"/>
                      <a:ext cx="41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3 w 83"/>
                        <a:gd name="T3" fmla="*/ 19 h 35"/>
                        <a:gd name="T4" fmla="*/ 7 w 83"/>
                        <a:gd name="T5" fmla="*/ 7 h 35"/>
                        <a:gd name="T6" fmla="*/ 12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2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55" name="Group 247"/>
                  <p:cNvGrpSpPr>
                    <a:grpSpLocks/>
                  </p:cNvGrpSpPr>
                  <p:nvPr/>
                </p:nvGrpSpPr>
                <p:grpSpPr bwMode="auto">
                  <a:xfrm>
                    <a:off x="815" y="3572"/>
                    <a:ext cx="50" cy="23"/>
                    <a:chOff x="815" y="3572"/>
                    <a:chExt cx="50" cy="23"/>
                  </a:xfrm>
                </p:grpSpPr>
                <p:sp>
                  <p:nvSpPr>
                    <p:cNvPr id="1500" name="Freeform 248"/>
                    <p:cNvSpPr>
                      <a:spLocks/>
                    </p:cNvSpPr>
                    <p:nvPr/>
                  </p:nvSpPr>
                  <p:spPr bwMode="auto">
                    <a:xfrm>
                      <a:off x="815" y="3572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5 h 68"/>
                        <a:gd name="T4" fmla="*/ 10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5"/>
                          </a:lnTo>
                          <a:lnTo>
                            <a:pt x="10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01" name="Freeform 249"/>
                    <p:cNvSpPr>
                      <a:spLocks/>
                    </p:cNvSpPr>
                    <p:nvPr/>
                  </p:nvSpPr>
                  <p:spPr bwMode="auto">
                    <a:xfrm>
                      <a:off x="820" y="3573"/>
                      <a:ext cx="37" cy="9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2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10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502" name="Freeform 250"/>
                    <p:cNvSpPr>
                      <a:spLocks/>
                    </p:cNvSpPr>
                    <p:nvPr/>
                  </p:nvSpPr>
                  <p:spPr bwMode="auto">
                    <a:xfrm>
                      <a:off x="824" y="3583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6 w 82"/>
                        <a:gd name="T5" fmla="*/ 7 h 36"/>
                        <a:gd name="T6" fmla="*/ 10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56" name="Group 251"/>
                  <p:cNvGrpSpPr>
                    <a:grpSpLocks/>
                  </p:cNvGrpSpPr>
                  <p:nvPr/>
                </p:nvGrpSpPr>
                <p:grpSpPr bwMode="auto">
                  <a:xfrm>
                    <a:off x="828" y="3585"/>
                    <a:ext cx="49" cy="23"/>
                    <a:chOff x="828" y="3585"/>
                    <a:chExt cx="49" cy="23"/>
                  </a:xfrm>
                </p:grpSpPr>
                <p:sp>
                  <p:nvSpPr>
                    <p:cNvPr id="1497" name="Freeform 252"/>
                    <p:cNvSpPr>
                      <a:spLocks/>
                    </p:cNvSpPr>
                    <p:nvPr/>
                  </p:nvSpPr>
                  <p:spPr bwMode="auto">
                    <a:xfrm>
                      <a:off x="828" y="358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6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98" name="Freeform 253"/>
                    <p:cNvSpPr>
                      <a:spLocks/>
                    </p:cNvSpPr>
                    <p:nvPr/>
                  </p:nvSpPr>
                  <p:spPr bwMode="auto">
                    <a:xfrm>
                      <a:off x="833" y="3586"/>
                      <a:ext cx="37" cy="10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11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11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99" name="Freeform 254"/>
                    <p:cNvSpPr>
                      <a:spLocks/>
                    </p:cNvSpPr>
                    <p:nvPr/>
                  </p:nvSpPr>
                  <p:spPr bwMode="auto">
                    <a:xfrm>
                      <a:off x="837" y="3596"/>
                      <a:ext cx="40" cy="12"/>
                    </a:xfrm>
                    <a:custGeom>
                      <a:avLst/>
                      <a:gdLst>
                        <a:gd name="T0" fmla="*/ 0 w 80"/>
                        <a:gd name="T1" fmla="*/ 36 h 36"/>
                        <a:gd name="T2" fmla="*/ 1 w 80"/>
                        <a:gd name="T3" fmla="*/ 20 h 36"/>
                        <a:gd name="T4" fmla="*/ 5 w 80"/>
                        <a:gd name="T5" fmla="*/ 8 h 36"/>
                        <a:gd name="T6" fmla="*/ 10 w 80"/>
                        <a:gd name="T7" fmla="*/ 0 h 36"/>
                        <a:gd name="T8" fmla="*/ 67 w 80"/>
                        <a:gd name="T9" fmla="*/ 0 h 36"/>
                        <a:gd name="T10" fmla="*/ 80 w 80"/>
                        <a:gd name="T11" fmla="*/ 36 h 36"/>
                        <a:gd name="T12" fmla="*/ 0 w 80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0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0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57" name="Group 255"/>
                  <p:cNvGrpSpPr>
                    <a:grpSpLocks/>
                  </p:cNvGrpSpPr>
                  <p:nvPr/>
                </p:nvGrpSpPr>
                <p:grpSpPr bwMode="auto">
                  <a:xfrm>
                    <a:off x="840" y="3600"/>
                    <a:ext cx="100" cy="73"/>
                    <a:chOff x="840" y="3600"/>
                    <a:chExt cx="100" cy="73"/>
                  </a:xfrm>
                </p:grpSpPr>
                <p:grpSp>
                  <p:nvGrpSpPr>
                    <p:cNvPr id="1477" name="Group 2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40" y="3600"/>
                      <a:ext cx="49" cy="23"/>
                      <a:chOff x="840" y="3600"/>
                      <a:chExt cx="49" cy="23"/>
                    </a:xfrm>
                  </p:grpSpPr>
                  <p:sp>
                    <p:nvSpPr>
                      <p:cNvPr id="1494" name="Freeform 2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0" y="3600"/>
                        <a:ext cx="13" cy="23"/>
                      </a:xfrm>
                      <a:custGeom>
                        <a:avLst/>
                        <a:gdLst>
                          <a:gd name="T0" fmla="*/ 15 w 25"/>
                          <a:gd name="T1" fmla="*/ 70 h 70"/>
                          <a:gd name="T2" fmla="*/ 0 w 25"/>
                          <a:gd name="T3" fmla="*/ 27 h 70"/>
                          <a:gd name="T4" fmla="*/ 10 w 25"/>
                          <a:gd name="T5" fmla="*/ 0 h 70"/>
                          <a:gd name="T6" fmla="*/ 25 w 25"/>
                          <a:gd name="T7" fmla="*/ 31 h 70"/>
                          <a:gd name="T8" fmla="*/ 15 w 25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70">
                            <a:moveTo>
                              <a:pt x="15" y="70"/>
                            </a:moveTo>
                            <a:lnTo>
                              <a:pt x="0" y="27"/>
                            </a:lnTo>
                            <a:lnTo>
                              <a:pt x="10" y="0"/>
                            </a:lnTo>
                            <a:lnTo>
                              <a:pt x="25" y="31"/>
                            </a:lnTo>
                            <a:lnTo>
                              <a:pt x="15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95" name="Freeform 2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5" y="3600"/>
                        <a:ext cx="37" cy="11"/>
                      </a:xfrm>
                      <a:custGeom>
                        <a:avLst/>
                        <a:gdLst>
                          <a:gd name="T0" fmla="*/ 1 w 75"/>
                          <a:gd name="T1" fmla="*/ 0 h 31"/>
                          <a:gd name="T2" fmla="*/ 50 w 75"/>
                          <a:gd name="T3" fmla="*/ 0 h 31"/>
                          <a:gd name="T4" fmla="*/ 52 w 75"/>
                          <a:gd name="T5" fmla="*/ 4 h 31"/>
                          <a:gd name="T6" fmla="*/ 56 w 75"/>
                          <a:gd name="T7" fmla="*/ 13 h 31"/>
                          <a:gd name="T8" fmla="*/ 75 w 75"/>
                          <a:gd name="T9" fmla="*/ 31 h 31"/>
                          <a:gd name="T10" fmla="*/ 18 w 75"/>
                          <a:gd name="T11" fmla="*/ 31 h 31"/>
                          <a:gd name="T12" fmla="*/ 9 w 75"/>
                          <a:gd name="T13" fmla="*/ 22 h 31"/>
                          <a:gd name="T14" fmla="*/ 0 w 75"/>
                          <a:gd name="T15" fmla="*/ 7 h 31"/>
                          <a:gd name="T16" fmla="*/ 1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2" y="4"/>
                            </a:lnTo>
                            <a:lnTo>
                              <a:pt x="56" y="13"/>
                            </a:lnTo>
                            <a:lnTo>
                              <a:pt x="75" y="31"/>
                            </a:lnTo>
                            <a:lnTo>
                              <a:pt x="18" y="31"/>
                            </a:lnTo>
                            <a:lnTo>
                              <a:pt x="9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96" name="Freeform 2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8" y="3611"/>
                        <a:ext cx="41" cy="12"/>
                      </a:xfrm>
                      <a:custGeom>
                        <a:avLst/>
                        <a:gdLst>
                          <a:gd name="T0" fmla="*/ 0 w 82"/>
                          <a:gd name="T1" fmla="*/ 38 h 38"/>
                          <a:gd name="T2" fmla="*/ 2 w 82"/>
                          <a:gd name="T3" fmla="*/ 22 h 38"/>
                          <a:gd name="T4" fmla="*/ 8 w 82"/>
                          <a:gd name="T5" fmla="*/ 8 h 38"/>
                          <a:gd name="T6" fmla="*/ 12 w 82"/>
                          <a:gd name="T7" fmla="*/ 0 h 38"/>
                          <a:gd name="T8" fmla="*/ 69 w 82"/>
                          <a:gd name="T9" fmla="*/ 0 h 38"/>
                          <a:gd name="T10" fmla="*/ 82 w 82"/>
                          <a:gd name="T11" fmla="*/ 38 h 38"/>
                          <a:gd name="T12" fmla="*/ 0 w 82"/>
                          <a:gd name="T13" fmla="*/ 38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8">
                            <a:moveTo>
                              <a:pt x="0" y="38"/>
                            </a:moveTo>
                            <a:lnTo>
                              <a:pt x="2" y="22"/>
                            </a:lnTo>
                            <a:lnTo>
                              <a:pt x="8" y="8"/>
                            </a:lnTo>
                            <a:lnTo>
                              <a:pt x="12" y="0"/>
                            </a:lnTo>
                            <a:lnTo>
                              <a:pt x="69" y="0"/>
                            </a:lnTo>
                            <a:lnTo>
                              <a:pt x="82" y="38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78" name="Group 2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53" y="3612"/>
                      <a:ext cx="48" cy="23"/>
                      <a:chOff x="853" y="3612"/>
                      <a:chExt cx="48" cy="23"/>
                    </a:xfrm>
                  </p:grpSpPr>
                  <p:sp>
                    <p:nvSpPr>
                      <p:cNvPr id="1491" name="Freeform 2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53" y="3612"/>
                        <a:ext cx="12" cy="23"/>
                      </a:xfrm>
                      <a:custGeom>
                        <a:avLst/>
                        <a:gdLst>
                          <a:gd name="T0" fmla="*/ 14 w 25"/>
                          <a:gd name="T1" fmla="*/ 69 h 69"/>
                          <a:gd name="T2" fmla="*/ 0 w 25"/>
                          <a:gd name="T3" fmla="*/ 28 h 69"/>
                          <a:gd name="T4" fmla="*/ 10 w 25"/>
                          <a:gd name="T5" fmla="*/ 0 h 69"/>
                          <a:gd name="T6" fmla="*/ 25 w 25"/>
                          <a:gd name="T7" fmla="*/ 32 h 69"/>
                          <a:gd name="T8" fmla="*/ 14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4" y="69"/>
                            </a:moveTo>
                            <a:lnTo>
                              <a:pt x="0" y="28"/>
                            </a:lnTo>
                            <a:lnTo>
                              <a:pt x="10" y="0"/>
                            </a:lnTo>
                            <a:lnTo>
                              <a:pt x="25" y="32"/>
                            </a:lnTo>
                            <a:lnTo>
                              <a:pt x="14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92" name="Freeform 2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57" y="3613"/>
                        <a:ext cx="37" cy="10"/>
                      </a:xfrm>
                      <a:custGeom>
                        <a:avLst/>
                        <a:gdLst>
                          <a:gd name="T0" fmla="*/ 1 w 73"/>
                          <a:gd name="T1" fmla="*/ 0 h 32"/>
                          <a:gd name="T2" fmla="*/ 50 w 73"/>
                          <a:gd name="T3" fmla="*/ 0 h 32"/>
                          <a:gd name="T4" fmla="*/ 51 w 73"/>
                          <a:gd name="T5" fmla="*/ 3 h 32"/>
                          <a:gd name="T6" fmla="*/ 56 w 73"/>
                          <a:gd name="T7" fmla="*/ 15 h 32"/>
                          <a:gd name="T8" fmla="*/ 73 w 73"/>
                          <a:gd name="T9" fmla="*/ 32 h 32"/>
                          <a:gd name="T10" fmla="*/ 18 w 73"/>
                          <a:gd name="T11" fmla="*/ 32 h 32"/>
                          <a:gd name="T12" fmla="*/ 9 w 73"/>
                          <a:gd name="T13" fmla="*/ 22 h 32"/>
                          <a:gd name="T14" fmla="*/ 0 w 73"/>
                          <a:gd name="T15" fmla="*/ 7 h 32"/>
                          <a:gd name="T16" fmla="*/ 1 w 73"/>
                          <a:gd name="T17" fmla="*/ 0 h 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32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6" y="15"/>
                            </a:lnTo>
                            <a:lnTo>
                              <a:pt x="73" y="32"/>
                            </a:lnTo>
                            <a:lnTo>
                              <a:pt x="18" y="32"/>
                            </a:lnTo>
                            <a:lnTo>
                              <a:pt x="9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93" name="Freeform 2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0" y="3623"/>
                        <a:ext cx="41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1 w 83"/>
                          <a:gd name="T3" fmla="*/ 21 h 36"/>
                          <a:gd name="T4" fmla="*/ 6 w 83"/>
                          <a:gd name="T5" fmla="*/ 8 h 36"/>
                          <a:gd name="T6" fmla="*/ 13 w 83"/>
                          <a:gd name="T7" fmla="*/ 0 h 36"/>
                          <a:gd name="T8" fmla="*/ 68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1" y="21"/>
                            </a:lnTo>
                            <a:lnTo>
                              <a:pt x="6" y="8"/>
                            </a:lnTo>
                            <a:lnTo>
                              <a:pt x="13" y="0"/>
                            </a:lnTo>
                            <a:lnTo>
                              <a:pt x="68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79" name="Group 2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5" y="3625"/>
                      <a:ext cx="49" cy="23"/>
                      <a:chOff x="865" y="3625"/>
                      <a:chExt cx="49" cy="23"/>
                    </a:xfrm>
                  </p:grpSpPr>
                  <p:sp>
                    <p:nvSpPr>
                      <p:cNvPr id="1488" name="Freeform 26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5" y="3625"/>
                        <a:ext cx="12" cy="23"/>
                      </a:xfrm>
                      <a:custGeom>
                        <a:avLst/>
                        <a:gdLst>
                          <a:gd name="T0" fmla="*/ 16 w 25"/>
                          <a:gd name="T1" fmla="*/ 68 h 68"/>
                          <a:gd name="T2" fmla="*/ 0 w 25"/>
                          <a:gd name="T3" fmla="*/ 27 h 68"/>
                          <a:gd name="T4" fmla="*/ 11 w 25"/>
                          <a:gd name="T5" fmla="*/ 0 h 68"/>
                          <a:gd name="T6" fmla="*/ 25 w 25"/>
                          <a:gd name="T7" fmla="*/ 30 h 68"/>
                          <a:gd name="T8" fmla="*/ 16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6" y="68"/>
                            </a:move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25" y="30"/>
                            </a:lnTo>
                            <a:lnTo>
                              <a:pt x="16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89" name="Freeform 2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0" y="3626"/>
                        <a:ext cx="37" cy="9"/>
                      </a:xfrm>
                      <a:custGeom>
                        <a:avLst/>
                        <a:gdLst>
                          <a:gd name="T0" fmla="*/ 1 w 73"/>
                          <a:gd name="T1" fmla="*/ 0 h 29"/>
                          <a:gd name="T2" fmla="*/ 50 w 73"/>
                          <a:gd name="T3" fmla="*/ 0 h 29"/>
                          <a:gd name="T4" fmla="*/ 52 w 73"/>
                          <a:gd name="T5" fmla="*/ 2 h 29"/>
                          <a:gd name="T6" fmla="*/ 56 w 73"/>
                          <a:gd name="T7" fmla="*/ 11 h 29"/>
                          <a:gd name="T8" fmla="*/ 73 w 73"/>
                          <a:gd name="T9" fmla="*/ 29 h 29"/>
                          <a:gd name="T10" fmla="*/ 18 w 73"/>
                          <a:gd name="T11" fmla="*/ 29 h 29"/>
                          <a:gd name="T12" fmla="*/ 9 w 73"/>
                          <a:gd name="T13" fmla="*/ 20 h 29"/>
                          <a:gd name="T14" fmla="*/ 0 w 73"/>
                          <a:gd name="T15" fmla="*/ 6 h 29"/>
                          <a:gd name="T16" fmla="*/ 1 w 73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29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2" y="2"/>
                            </a:lnTo>
                            <a:lnTo>
                              <a:pt x="56" y="11"/>
                            </a:lnTo>
                            <a:lnTo>
                              <a:pt x="73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90" name="Freeform 26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3" y="3636"/>
                        <a:ext cx="41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1 w 82"/>
                          <a:gd name="T3" fmla="*/ 19 h 36"/>
                          <a:gd name="T4" fmla="*/ 7 w 82"/>
                          <a:gd name="T5" fmla="*/ 7 h 36"/>
                          <a:gd name="T6" fmla="*/ 11 w 82"/>
                          <a:gd name="T7" fmla="*/ 0 h 36"/>
                          <a:gd name="T8" fmla="*/ 67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7" y="7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80" name="Group 2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8" y="3638"/>
                      <a:ext cx="49" cy="22"/>
                      <a:chOff x="878" y="3638"/>
                      <a:chExt cx="49" cy="22"/>
                    </a:xfrm>
                  </p:grpSpPr>
                  <p:sp>
                    <p:nvSpPr>
                      <p:cNvPr id="1485" name="Freeform 26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8" y="3638"/>
                        <a:ext cx="12" cy="22"/>
                      </a:xfrm>
                      <a:custGeom>
                        <a:avLst/>
                        <a:gdLst>
                          <a:gd name="T0" fmla="*/ 16 w 25"/>
                          <a:gd name="T1" fmla="*/ 68 h 68"/>
                          <a:gd name="T2" fmla="*/ 0 w 25"/>
                          <a:gd name="T3" fmla="*/ 27 h 68"/>
                          <a:gd name="T4" fmla="*/ 11 w 25"/>
                          <a:gd name="T5" fmla="*/ 0 h 68"/>
                          <a:gd name="T6" fmla="*/ 25 w 25"/>
                          <a:gd name="T7" fmla="*/ 31 h 68"/>
                          <a:gd name="T8" fmla="*/ 16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6" y="68"/>
                            </a:move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25" y="31"/>
                            </a:lnTo>
                            <a:lnTo>
                              <a:pt x="16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86" name="Freeform 27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3" y="3638"/>
                        <a:ext cx="36" cy="10"/>
                      </a:xfrm>
                      <a:custGeom>
                        <a:avLst/>
                        <a:gdLst>
                          <a:gd name="T0" fmla="*/ 1 w 72"/>
                          <a:gd name="T1" fmla="*/ 0 h 30"/>
                          <a:gd name="T2" fmla="*/ 49 w 72"/>
                          <a:gd name="T3" fmla="*/ 0 h 30"/>
                          <a:gd name="T4" fmla="*/ 51 w 72"/>
                          <a:gd name="T5" fmla="*/ 3 h 30"/>
                          <a:gd name="T6" fmla="*/ 56 w 72"/>
                          <a:gd name="T7" fmla="*/ 12 h 30"/>
                          <a:gd name="T8" fmla="*/ 72 w 72"/>
                          <a:gd name="T9" fmla="*/ 30 h 30"/>
                          <a:gd name="T10" fmla="*/ 18 w 72"/>
                          <a:gd name="T11" fmla="*/ 30 h 30"/>
                          <a:gd name="T12" fmla="*/ 9 w 72"/>
                          <a:gd name="T13" fmla="*/ 21 h 30"/>
                          <a:gd name="T14" fmla="*/ 0 w 72"/>
                          <a:gd name="T15" fmla="*/ 5 h 30"/>
                          <a:gd name="T16" fmla="*/ 1 w 72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2" h="30">
                            <a:moveTo>
                              <a:pt x="1" y="0"/>
                            </a:moveTo>
                            <a:lnTo>
                              <a:pt x="49" y="0"/>
                            </a:lnTo>
                            <a:lnTo>
                              <a:pt x="51" y="3"/>
                            </a:lnTo>
                            <a:lnTo>
                              <a:pt x="56" y="12"/>
                            </a:lnTo>
                            <a:lnTo>
                              <a:pt x="72" y="30"/>
                            </a:lnTo>
                            <a:lnTo>
                              <a:pt x="18" y="30"/>
                            </a:lnTo>
                            <a:lnTo>
                              <a:pt x="9" y="21"/>
                            </a:lnTo>
                            <a:lnTo>
                              <a:pt x="0" y="5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87" name="Freeform 27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6" y="3648"/>
                        <a:ext cx="41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19 h 36"/>
                          <a:gd name="T4" fmla="*/ 6 w 82"/>
                          <a:gd name="T5" fmla="*/ 8 h 36"/>
                          <a:gd name="T6" fmla="*/ 11 w 82"/>
                          <a:gd name="T7" fmla="*/ 0 h 36"/>
                          <a:gd name="T8" fmla="*/ 66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6" y="8"/>
                            </a:lnTo>
                            <a:lnTo>
                              <a:pt x="11" y="0"/>
                            </a:lnTo>
                            <a:lnTo>
                              <a:pt x="66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81" name="Group 2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651"/>
                      <a:ext cx="50" cy="22"/>
                      <a:chOff x="890" y="3651"/>
                      <a:chExt cx="50" cy="22"/>
                    </a:xfrm>
                  </p:grpSpPr>
                  <p:sp>
                    <p:nvSpPr>
                      <p:cNvPr id="1482" name="Freeform 2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0" y="3651"/>
                        <a:ext cx="13" cy="22"/>
                      </a:xfrm>
                      <a:custGeom>
                        <a:avLst/>
                        <a:gdLst>
                          <a:gd name="T0" fmla="*/ 16 w 25"/>
                          <a:gd name="T1" fmla="*/ 67 h 67"/>
                          <a:gd name="T2" fmla="*/ 0 w 25"/>
                          <a:gd name="T3" fmla="*/ 26 h 67"/>
                          <a:gd name="T4" fmla="*/ 12 w 25"/>
                          <a:gd name="T5" fmla="*/ 0 h 67"/>
                          <a:gd name="T6" fmla="*/ 25 w 25"/>
                          <a:gd name="T7" fmla="*/ 30 h 67"/>
                          <a:gd name="T8" fmla="*/ 16 w 25"/>
                          <a:gd name="T9" fmla="*/ 67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7">
                            <a:moveTo>
                              <a:pt x="16" y="67"/>
                            </a:moveTo>
                            <a:lnTo>
                              <a:pt x="0" y="26"/>
                            </a:lnTo>
                            <a:lnTo>
                              <a:pt x="12" y="0"/>
                            </a:lnTo>
                            <a:lnTo>
                              <a:pt x="25" y="30"/>
                            </a:lnTo>
                            <a:lnTo>
                              <a:pt x="16" y="67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83" name="Freeform 27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5" y="3651"/>
                        <a:ext cx="37" cy="10"/>
                      </a:xfrm>
                      <a:custGeom>
                        <a:avLst/>
                        <a:gdLst>
                          <a:gd name="T0" fmla="*/ 2 w 73"/>
                          <a:gd name="T1" fmla="*/ 0 h 29"/>
                          <a:gd name="T2" fmla="*/ 48 w 73"/>
                          <a:gd name="T3" fmla="*/ 0 h 29"/>
                          <a:gd name="T4" fmla="*/ 51 w 73"/>
                          <a:gd name="T5" fmla="*/ 2 h 29"/>
                          <a:gd name="T6" fmla="*/ 56 w 73"/>
                          <a:gd name="T7" fmla="*/ 11 h 29"/>
                          <a:gd name="T8" fmla="*/ 73 w 73"/>
                          <a:gd name="T9" fmla="*/ 29 h 29"/>
                          <a:gd name="T10" fmla="*/ 18 w 73"/>
                          <a:gd name="T11" fmla="*/ 29 h 29"/>
                          <a:gd name="T12" fmla="*/ 9 w 73"/>
                          <a:gd name="T13" fmla="*/ 20 h 29"/>
                          <a:gd name="T14" fmla="*/ 0 w 73"/>
                          <a:gd name="T15" fmla="*/ 5 h 29"/>
                          <a:gd name="T16" fmla="*/ 2 w 73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29">
                            <a:moveTo>
                              <a:pt x="2" y="0"/>
                            </a:moveTo>
                            <a:lnTo>
                              <a:pt x="48" y="0"/>
                            </a:lnTo>
                            <a:lnTo>
                              <a:pt x="51" y="2"/>
                            </a:lnTo>
                            <a:lnTo>
                              <a:pt x="56" y="11"/>
                            </a:lnTo>
                            <a:lnTo>
                              <a:pt x="73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84" name="Freeform 2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9" y="3662"/>
                        <a:ext cx="41" cy="11"/>
                      </a:xfrm>
                      <a:custGeom>
                        <a:avLst/>
                        <a:gdLst>
                          <a:gd name="T0" fmla="*/ 0 w 83"/>
                          <a:gd name="T1" fmla="*/ 35 h 35"/>
                          <a:gd name="T2" fmla="*/ 2 w 83"/>
                          <a:gd name="T3" fmla="*/ 19 h 35"/>
                          <a:gd name="T4" fmla="*/ 7 w 83"/>
                          <a:gd name="T5" fmla="*/ 7 h 35"/>
                          <a:gd name="T6" fmla="*/ 11 w 83"/>
                          <a:gd name="T7" fmla="*/ 0 h 35"/>
                          <a:gd name="T8" fmla="*/ 67 w 83"/>
                          <a:gd name="T9" fmla="*/ 0 h 35"/>
                          <a:gd name="T10" fmla="*/ 83 w 83"/>
                          <a:gd name="T11" fmla="*/ 35 h 35"/>
                          <a:gd name="T12" fmla="*/ 0 w 83"/>
                          <a:gd name="T13" fmla="*/ 35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5">
                            <a:moveTo>
                              <a:pt x="0" y="35"/>
                            </a:moveTo>
                            <a:lnTo>
                              <a:pt x="2" y="19"/>
                            </a:lnTo>
                            <a:lnTo>
                              <a:pt x="7" y="7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3" y="35"/>
                            </a:lnTo>
                            <a:lnTo>
                              <a:pt x="0" y="35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58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903" y="3665"/>
                    <a:ext cx="99" cy="74"/>
                    <a:chOff x="903" y="3665"/>
                    <a:chExt cx="99" cy="74"/>
                  </a:xfrm>
                </p:grpSpPr>
                <p:grpSp>
                  <p:nvGrpSpPr>
                    <p:cNvPr id="1457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03" y="3665"/>
                      <a:ext cx="49" cy="23"/>
                      <a:chOff x="903" y="3665"/>
                      <a:chExt cx="49" cy="23"/>
                    </a:xfrm>
                  </p:grpSpPr>
                  <p:sp>
                    <p:nvSpPr>
                      <p:cNvPr id="1474" name="Freeform 2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3" y="3665"/>
                        <a:ext cx="12" cy="23"/>
                      </a:xfrm>
                      <a:custGeom>
                        <a:avLst/>
                        <a:gdLst>
                          <a:gd name="T0" fmla="*/ 16 w 25"/>
                          <a:gd name="T1" fmla="*/ 69 h 69"/>
                          <a:gd name="T2" fmla="*/ 0 w 25"/>
                          <a:gd name="T3" fmla="*/ 27 h 69"/>
                          <a:gd name="T4" fmla="*/ 10 w 25"/>
                          <a:gd name="T5" fmla="*/ 0 h 69"/>
                          <a:gd name="T6" fmla="*/ 25 w 25"/>
                          <a:gd name="T7" fmla="*/ 32 h 69"/>
                          <a:gd name="T8" fmla="*/ 16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6" y="69"/>
                            </a:moveTo>
                            <a:lnTo>
                              <a:pt x="0" y="27"/>
                            </a:lnTo>
                            <a:lnTo>
                              <a:pt x="10" y="0"/>
                            </a:lnTo>
                            <a:lnTo>
                              <a:pt x="25" y="32"/>
                            </a:lnTo>
                            <a:lnTo>
                              <a:pt x="16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5" name="Freeform 2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7" y="3666"/>
                        <a:ext cx="37" cy="10"/>
                      </a:xfrm>
                      <a:custGeom>
                        <a:avLst/>
                        <a:gdLst>
                          <a:gd name="T0" fmla="*/ 1 w 73"/>
                          <a:gd name="T1" fmla="*/ 0 h 31"/>
                          <a:gd name="T2" fmla="*/ 49 w 73"/>
                          <a:gd name="T3" fmla="*/ 0 h 31"/>
                          <a:gd name="T4" fmla="*/ 51 w 73"/>
                          <a:gd name="T5" fmla="*/ 4 h 31"/>
                          <a:gd name="T6" fmla="*/ 56 w 73"/>
                          <a:gd name="T7" fmla="*/ 13 h 31"/>
                          <a:gd name="T8" fmla="*/ 73 w 73"/>
                          <a:gd name="T9" fmla="*/ 31 h 31"/>
                          <a:gd name="T10" fmla="*/ 18 w 73"/>
                          <a:gd name="T11" fmla="*/ 31 h 31"/>
                          <a:gd name="T12" fmla="*/ 10 w 73"/>
                          <a:gd name="T13" fmla="*/ 22 h 31"/>
                          <a:gd name="T14" fmla="*/ 0 w 73"/>
                          <a:gd name="T15" fmla="*/ 7 h 31"/>
                          <a:gd name="T16" fmla="*/ 1 w 73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31">
                            <a:moveTo>
                              <a:pt x="1" y="0"/>
                            </a:moveTo>
                            <a:lnTo>
                              <a:pt x="49" y="0"/>
                            </a:lnTo>
                            <a:lnTo>
                              <a:pt x="51" y="4"/>
                            </a:lnTo>
                            <a:lnTo>
                              <a:pt x="56" y="13"/>
                            </a:lnTo>
                            <a:lnTo>
                              <a:pt x="73" y="31"/>
                            </a:lnTo>
                            <a:lnTo>
                              <a:pt x="18" y="31"/>
                            </a:lnTo>
                            <a:lnTo>
                              <a:pt x="10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6" name="Freeform 2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1" y="3676"/>
                        <a:ext cx="41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20 h 36"/>
                          <a:gd name="T4" fmla="*/ 6 w 82"/>
                          <a:gd name="T5" fmla="*/ 7 h 36"/>
                          <a:gd name="T6" fmla="*/ 11 w 82"/>
                          <a:gd name="T7" fmla="*/ 0 h 36"/>
                          <a:gd name="T8" fmla="*/ 66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20"/>
                            </a:lnTo>
                            <a:lnTo>
                              <a:pt x="6" y="7"/>
                            </a:lnTo>
                            <a:lnTo>
                              <a:pt x="11" y="0"/>
                            </a:lnTo>
                            <a:lnTo>
                              <a:pt x="66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58" name="Group 2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4" y="3678"/>
                      <a:ext cx="49" cy="23"/>
                      <a:chOff x="914" y="3678"/>
                      <a:chExt cx="49" cy="23"/>
                    </a:xfrm>
                  </p:grpSpPr>
                  <p:sp>
                    <p:nvSpPr>
                      <p:cNvPr id="1471" name="Freeform 2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4" y="3678"/>
                        <a:ext cx="13" cy="23"/>
                      </a:xfrm>
                      <a:custGeom>
                        <a:avLst/>
                        <a:gdLst>
                          <a:gd name="T0" fmla="*/ 14 w 25"/>
                          <a:gd name="T1" fmla="*/ 70 h 70"/>
                          <a:gd name="T2" fmla="*/ 0 w 25"/>
                          <a:gd name="T3" fmla="*/ 27 h 70"/>
                          <a:gd name="T4" fmla="*/ 9 w 25"/>
                          <a:gd name="T5" fmla="*/ 0 h 70"/>
                          <a:gd name="T6" fmla="*/ 25 w 25"/>
                          <a:gd name="T7" fmla="*/ 31 h 70"/>
                          <a:gd name="T8" fmla="*/ 14 w 25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70">
                            <a:moveTo>
                              <a:pt x="14" y="70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1"/>
                            </a:lnTo>
                            <a:lnTo>
                              <a:pt x="14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2" name="Freeform 2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9" y="3678"/>
                        <a:ext cx="38" cy="10"/>
                      </a:xfrm>
                      <a:custGeom>
                        <a:avLst/>
                        <a:gdLst>
                          <a:gd name="T0" fmla="*/ 1 w 75"/>
                          <a:gd name="T1" fmla="*/ 0 h 30"/>
                          <a:gd name="T2" fmla="*/ 50 w 75"/>
                          <a:gd name="T3" fmla="*/ 0 h 30"/>
                          <a:gd name="T4" fmla="*/ 51 w 75"/>
                          <a:gd name="T5" fmla="*/ 3 h 30"/>
                          <a:gd name="T6" fmla="*/ 57 w 75"/>
                          <a:gd name="T7" fmla="*/ 12 h 30"/>
                          <a:gd name="T8" fmla="*/ 75 w 75"/>
                          <a:gd name="T9" fmla="*/ 30 h 30"/>
                          <a:gd name="T10" fmla="*/ 19 w 75"/>
                          <a:gd name="T11" fmla="*/ 30 h 30"/>
                          <a:gd name="T12" fmla="*/ 11 w 75"/>
                          <a:gd name="T13" fmla="*/ 20 h 30"/>
                          <a:gd name="T14" fmla="*/ 0 w 75"/>
                          <a:gd name="T15" fmla="*/ 6 h 30"/>
                          <a:gd name="T16" fmla="*/ 1 w 75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0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7" y="12"/>
                            </a:lnTo>
                            <a:lnTo>
                              <a:pt x="75" y="30"/>
                            </a:lnTo>
                            <a:lnTo>
                              <a:pt x="19" y="30"/>
                            </a:lnTo>
                            <a:lnTo>
                              <a:pt x="11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3" name="Freeform 2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2" y="3688"/>
                        <a:ext cx="41" cy="13"/>
                      </a:xfrm>
                      <a:custGeom>
                        <a:avLst/>
                        <a:gdLst>
                          <a:gd name="T0" fmla="*/ 0 w 81"/>
                          <a:gd name="T1" fmla="*/ 38 h 38"/>
                          <a:gd name="T2" fmla="*/ 2 w 81"/>
                          <a:gd name="T3" fmla="*/ 21 h 38"/>
                          <a:gd name="T4" fmla="*/ 8 w 81"/>
                          <a:gd name="T5" fmla="*/ 8 h 38"/>
                          <a:gd name="T6" fmla="*/ 12 w 81"/>
                          <a:gd name="T7" fmla="*/ 0 h 38"/>
                          <a:gd name="T8" fmla="*/ 68 w 81"/>
                          <a:gd name="T9" fmla="*/ 0 h 38"/>
                          <a:gd name="T10" fmla="*/ 81 w 81"/>
                          <a:gd name="T11" fmla="*/ 38 h 38"/>
                          <a:gd name="T12" fmla="*/ 0 w 81"/>
                          <a:gd name="T13" fmla="*/ 38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1" h="38">
                            <a:moveTo>
                              <a:pt x="0" y="38"/>
                            </a:moveTo>
                            <a:lnTo>
                              <a:pt x="2" y="21"/>
                            </a:lnTo>
                            <a:lnTo>
                              <a:pt x="8" y="8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1" y="38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59" name="Group 2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28" y="3690"/>
                      <a:ext cx="48" cy="23"/>
                      <a:chOff x="928" y="3690"/>
                      <a:chExt cx="48" cy="23"/>
                    </a:xfrm>
                  </p:grpSpPr>
                  <p:sp>
                    <p:nvSpPr>
                      <p:cNvPr id="1468" name="Freeform 2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8" y="3690"/>
                        <a:ext cx="12" cy="23"/>
                      </a:xfrm>
                      <a:custGeom>
                        <a:avLst/>
                        <a:gdLst>
                          <a:gd name="T0" fmla="*/ 13 w 25"/>
                          <a:gd name="T1" fmla="*/ 70 h 70"/>
                          <a:gd name="T2" fmla="*/ 0 w 25"/>
                          <a:gd name="T3" fmla="*/ 29 h 70"/>
                          <a:gd name="T4" fmla="*/ 9 w 25"/>
                          <a:gd name="T5" fmla="*/ 0 h 70"/>
                          <a:gd name="T6" fmla="*/ 25 w 25"/>
                          <a:gd name="T7" fmla="*/ 33 h 70"/>
                          <a:gd name="T8" fmla="*/ 13 w 25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70">
                            <a:moveTo>
                              <a:pt x="13" y="70"/>
                            </a:moveTo>
                            <a:lnTo>
                              <a:pt x="0" y="29"/>
                            </a:lnTo>
                            <a:lnTo>
                              <a:pt x="9" y="0"/>
                            </a:lnTo>
                            <a:lnTo>
                              <a:pt x="25" y="33"/>
                            </a:lnTo>
                            <a:lnTo>
                              <a:pt x="13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9" name="Freeform 2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691"/>
                        <a:ext cx="38" cy="10"/>
                      </a:xfrm>
                      <a:custGeom>
                        <a:avLst/>
                        <a:gdLst>
                          <a:gd name="T0" fmla="*/ 2 w 75"/>
                          <a:gd name="T1" fmla="*/ 0 h 31"/>
                          <a:gd name="T2" fmla="*/ 50 w 75"/>
                          <a:gd name="T3" fmla="*/ 0 h 31"/>
                          <a:gd name="T4" fmla="*/ 52 w 75"/>
                          <a:gd name="T5" fmla="*/ 2 h 31"/>
                          <a:gd name="T6" fmla="*/ 57 w 75"/>
                          <a:gd name="T7" fmla="*/ 11 h 31"/>
                          <a:gd name="T8" fmla="*/ 75 w 75"/>
                          <a:gd name="T9" fmla="*/ 31 h 31"/>
                          <a:gd name="T10" fmla="*/ 19 w 75"/>
                          <a:gd name="T11" fmla="*/ 31 h 31"/>
                          <a:gd name="T12" fmla="*/ 10 w 75"/>
                          <a:gd name="T13" fmla="*/ 22 h 31"/>
                          <a:gd name="T14" fmla="*/ 0 w 75"/>
                          <a:gd name="T15" fmla="*/ 6 h 31"/>
                          <a:gd name="T16" fmla="*/ 2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2"/>
                            </a:lnTo>
                            <a:lnTo>
                              <a:pt x="57" y="11"/>
                            </a:lnTo>
                            <a:lnTo>
                              <a:pt x="75" y="31"/>
                            </a:lnTo>
                            <a:lnTo>
                              <a:pt x="19" y="31"/>
                            </a:lnTo>
                            <a:lnTo>
                              <a:pt x="10" y="22"/>
                            </a:lnTo>
                            <a:lnTo>
                              <a:pt x="0" y="6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0" name="Freeform 2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5" y="3701"/>
                        <a:ext cx="41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2 w 83"/>
                          <a:gd name="T3" fmla="*/ 19 h 36"/>
                          <a:gd name="T4" fmla="*/ 8 w 83"/>
                          <a:gd name="T5" fmla="*/ 7 h 36"/>
                          <a:gd name="T6" fmla="*/ 13 w 83"/>
                          <a:gd name="T7" fmla="*/ 0 h 36"/>
                          <a:gd name="T8" fmla="*/ 69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8" y="7"/>
                            </a:lnTo>
                            <a:lnTo>
                              <a:pt x="13" y="0"/>
                            </a:lnTo>
                            <a:lnTo>
                              <a:pt x="69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60" name="Group 2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40" y="3703"/>
                      <a:ext cx="49" cy="23"/>
                      <a:chOff x="940" y="3703"/>
                      <a:chExt cx="49" cy="23"/>
                    </a:xfrm>
                  </p:grpSpPr>
                  <p:sp>
                    <p:nvSpPr>
                      <p:cNvPr id="1465" name="Freeform 2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0" y="3703"/>
                        <a:ext cx="13" cy="23"/>
                      </a:xfrm>
                      <a:custGeom>
                        <a:avLst/>
                        <a:gdLst>
                          <a:gd name="T0" fmla="*/ 15 w 25"/>
                          <a:gd name="T1" fmla="*/ 68 h 68"/>
                          <a:gd name="T2" fmla="*/ 0 w 25"/>
                          <a:gd name="T3" fmla="*/ 27 h 68"/>
                          <a:gd name="T4" fmla="*/ 9 w 25"/>
                          <a:gd name="T5" fmla="*/ 0 h 68"/>
                          <a:gd name="T6" fmla="*/ 25 w 25"/>
                          <a:gd name="T7" fmla="*/ 31 h 68"/>
                          <a:gd name="T8" fmla="*/ 15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5" y="68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1"/>
                            </a:lnTo>
                            <a:lnTo>
                              <a:pt x="15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6" name="Freeform 2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5" y="3703"/>
                        <a:ext cx="37" cy="10"/>
                      </a:xfrm>
                      <a:custGeom>
                        <a:avLst/>
                        <a:gdLst>
                          <a:gd name="T0" fmla="*/ 2 w 75"/>
                          <a:gd name="T1" fmla="*/ 0 h 30"/>
                          <a:gd name="T2" fmla="*/ 52 w 75"/>
                          <a:gd name="T3" fmla="*/ 0 h 30"/>
                          <a:gd name="T4" fmla="*/ 53 w 75"/>
                          <a:gd name="T5" fmla="*/ 3 h 30"/>
                          <a:gd name="T6" fmla="*/ 57 w 75"/>
                          <a:gd name="T7" fmla="*/ 12 h 30"/>
                          <a:gd name="T8" fmla="*/ 75 w 75"/>
                          <a:gd name="T9" fmla="*/ 30 h 30"/>
                          <a:gd name="T10" fmla="*/ 19 w 75"/>
                          <a:gd name="T11" fmla="*/ 30 h 30"/>
                          <a:gd name="T12" fmla="*/ 10 w 75"/>
                          <a:gd name="T13" fmla="*/ 21 h 30"/>
                          <a:gd name="T14" fmla="*/ 0 w 75"/>
                          <a:gd name="T15" fmla="*/ 7 h 30"/>
                          <a:gd name="T16" fmla="*/ 2 w 75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0">
                            <a:moveTo>
                              <a:pt x="2" y="0"/>
                            </a:moveTo>
                            <a:lnTo>
                              <a:pt x="52" y="0"/>
                            </a:lnTo>
                            <a:lnTo>
                              <a:pt x="53" y="3"/>
                            </a:lnTo>
                            <a:lnTo>
                              <a:pt x="57" y="12"/>
                            </a:lnTo>
                            <a:lnTo>
                              <a:pt x="75" y="30"/>
                            </a:lnTo>
                            <a:lnTo>
                              <a:pt x="19" y="30"/>
                            </a:lnTo>
                            <a:lnTo>
                              <a:pt x="10" y="21"/>
                            </a:lnTo>
                            <a:lnTo>
                              <a:pt x="0" y="7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7" name="Freeform 2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8" y="3714"/>
                        <a:ext cx="41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1 w 82"/>
                          <a:gd name="T3" fmla="*/ 19 h 36"/>
                          <a:gd name="T4" fmla="*/ 7 w 82"/>
                          <a:gd name="T5" fmla="*/ 8 h 36"/>
                          <a:gd name="T6" fmla="*/ 12 w 82"/>
                          <a:gd name="T7" fmla="*/ 0 h 36"/>
                          <a:gd name="T8" fmla="*/ 68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7" y="8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61" name="Group 2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53" y="3716"/>
                      <a:ext cx="49" cy="23"/>
                      <a:chOff x="953" y="3716"/>
                      <a:chExt cx="49" cy="23"/>
                    </a:xfrm>
                  </p:grpSpPr>
                  <p:sp>
                    <p:nvSpPr>
                      <p:cNvPr id="1462" name="Freeform 2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3" y="3716"/>
                        <a:ext cx="12" cy="23"/>
                      </a:xfrm>
                      <a:custGeom>
                        <a:avLst/>
                        <a:gdLst>
                          <a:gd name="T0" fmla="*/ 14 w 23"/>
                          <a:gd name="T1" fmla="*/ 68 h 68"/>
                          <a:gd name="T2" fmla="*/ 0 w 23"/>
                          <a:gd name="T3" fmla="*/ 27 h 68"/>
                          <a:gd name="T4" fmla="*/ 9 w 23"/>
                          <a:gd name="T5" fmla="*/ 0 h 68"/>
                          <a:gd name="T6" fmla="*/ 23 w 23"/>
                          <a:gd name="T7" fmla="*/ 30 h 68"/>
                          <a:gd name="T8" fmla="*/ 14 w 23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3" h="68">
                            <a:moveTo>
                              <a:pt x="14" y="68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3" y="30"/>
                            </a:lnTo>
                            <a:lnTo>
                              <a:pt x="14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3" name="Freeform 2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8" y="3717"/>
                        <a:ext cx="37" cy="9"/>
                      </a:xfrm>
                      <a:custGeom>
                        <a:avLst/>
                        <a:gdLst>
                          <a:gd name="T0" fmla="*/ 1 w 75"/>
                          <a:gd name="T1" fmla="*/ 0 h 29"/>
                          <a:gd name="T2" fmla="*/ 50 w 75"/>
                          <a:gd name="T3" fmla="*/ 0 h 29"/>
                          <a:gd name="T4" fmla="*/ 51 w 75"/>
                          <a:gd name="T5" fmla="*/ 3 h 29"/>
                          <a:gd name="T6" fmla="*/ 56 w 75"/>
                          <a:gd name="T7" fmla="*/ 11 h 29"/>
                          <a:gd name="T8" fmla="*/ 75 w 75"/>
                          <a:gd name="T9" fmla="*/ 29 h 29"/>
                          <a:gd name="T10" fmla="*/ 18 w 75"/>
                          <a:gd name="T11" fmla="*/ 29 h 29"/>
                          <a:gd name="T12" fmla="*/ 9 w 75"/>
                          <a:gd name="T13" fmla="*/ 20 h 29"/>
                          <a:gd name="T14" fmla="*/ 0 w 75"/>
                          <a:gd name="T15" fmla="*/ 6 h 29"/>
                          <a:gd name="T16" fmla="*/ 1 w 75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29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6" y="11"/>
                            </a:lnTo>
                            <a:lnTo>
                              <a:pt x="75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4" name="Freeform 2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1" y="3727"/>
                        <a:ext cx="41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19 h 36"/>
                          <a:gd name="T4" fmla="*/ 6 w 82"/>
                          <a:gd name="T5" fmla="*/ 7 h 36"/>
                          <a:gd name="T6" fmla="*/ 11 w 82"/>
                          <a:gd name="T7" fmla="*/ 0 h 36"/>
                          <a:gd name="T8" fmla="*/ 69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6" y="7"/>
                            </a:lnTo>
                            <a:lnTo>
                              <a:pt x="11" y="0"/>
                            </a:lnTo>
                            <a:lnTo>
                              <a:pt x="69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59" name="Group 297"/>
                  <p:cNvGrpSpPr>
                    <a:grpSpLocks/>
                  </p:cNvGrpSpPr>
                  <p:nvPr/>
                </p:nvGrpSpPr>
                <p:grpSpPr bwMode="auto">
                  <a:xfrm>
                    <a:off x="963" y="3727"/>
                    <a:ext cx="49" cy="23"/>
                    <a:chOff x="963" y="3727"/>
                    <a:chExt cx="49" cy="23"/>
                  </a:xfrm>
                </p:grpSpPr>
                <p:sp>
                  <p:nvSpPr>
                    <p:cNvPr id="1454" name="Freeform 298"/>
                    <p:cNvSpPr>
                      <a:spLocks/>
                    </p:cNvSpPr>
                    <p:nvPr/>
                  </p:nvSpPr>
                  <p:spPr bwMode="auto">
                    <a:xfrm>
                      <a:off x="963" y="3727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55" name="Freeform 299"/>
                    <p:cNvSpPr>
                      <a:spLocks/>
                    </p:cNvSpPr>
                    <p:nvPr/>
                  </p:nvSpPr>
                  <p:spPr bwMode="auto">
                    <a:xfrm>
                      <a:off x="968" y="372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48 w 73"/>
                        <a:gd name="T3" fmla="*/ 0 h 31"/>
                        <a:gd name="T4" fmla="*/ 50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9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0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56" name="Freeform 300"/>
                    <p:cNvSpPr>
                      <a:spLocks/>
                    </p:cNvSpPr>
                    <p:nvPr/>
                  </p:nvSpPr>
                  <p:spPr bwMode="auto">
                    <a:xfrm>
                      <a:off x="972" y="3738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0" name="Group 301"/>
                  <p:cNvGrpSpPr>
                    <a:grpSpLocks/>
                  </p:cNvGrpSpPr>
                  <p:nvPr/>
                </p:nvGrpSpPr>
                <p:grpSpPr bwMode="auto">
                  <a:xfrm>
                    <a:off x="976" y="3740"/>
                    <a:ext cx="50" cy="22"/>
                    <a:chOff x="976" y="3740"/>
                    <a:chExt cx="50" cy="22"/>
                  </a:xfrm>
                </p:grpSpPr>
                <p:sp>
                  <p:nvSpPr>
                    <p:cNvPr id="1451" name="Freeform 302"/>
                    <p:cNvSpPr>
                      <a:spLocks/>
                    </p:cNvSpPr>
                    <p:nvPr/>
                  </p:nvSpPr>
                  <p:spPr bwMode="auto">
                    <a:xfrm>
                      <a:off x="976" y="3740"/>
                      <a:ext cx="12" cy="22"/>
                    </a:xfrm>
                    <a:custGeom>
                      <a:avLst/>
                      <a:gdLst>
                        <a:gd name="T0" fmla="*/ 14 w 23"/>
                        <a:gd name="T1" fmla="*/ 68 h 68"/>
                        <a:gd name="T2" fmla="*/ 0 w 23"/>
                        <a:gd name="T3" fmla="*/ 27 h 68"/>
                        <a:gd name="T4" fmla="*/ 10 w 23"/>
                        <a:gd name="T5" fmla="*/ 0 h 68"/>
                        <a:gd name="T6" fmla="*/ 23 w 23"/>
                        <a:gd name="T7" fmla="*/ 31 h 68"/>
                        <a:gd name="T8" fmla="*/ 14 w 23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3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52" name="Freeform 303"/>
                    <p:cNvSpPr>
                      <a:spLocks/>
                    </p:cNvSpPr>
                    <p:nvPr/>
                  </p:nvSpPr>
                  <p:spPr bwMode="auto">
                    <a:xfrm>
                      <a:off x="980" y="3740"/>
                      <a:ext cx="38" cy="10"/>
                    </a:xfrm>
                    <a:custGeom>
                      <a:avLst/>
                      <a:gdLst>
                        <a:gd name="T0" fmla="*/ 4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4 h 31"/>
                        <a:gd name="T6" fmla="*/ 60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2 w 75"/>
                        <a:gd name="T13" fmla="*/ 22 h 31"/>
                        <a:gd name="T14" fmla="*/ 0 w 75"/>
                        <a:gd name="T15" fmla="*/ 7 h 31"/>
                        <a:gd name="T16" fmla="*/ 4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4" y="0"/>
                          </a:moveTo>
                          <a:lnTo>
                            <a:pt x="52" y="0"/>
                          </a:lnTo>
                          <a:lnTo>
                            <a:pt x="53" y="4"/>
                          </a:lnTo>
                          <a:lnTo>
                            <a:pt x="60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2" y="22"/>
                          </a:lnTo>
                          <a:lnTo>
                            <a:pt x="0" y="7"/>
                          </a:lnTo>
                          <a:lnTo>
                            <a:pt x="4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53" name="Freeform 304"/>
                    <p:cNvSpPr>
                      <a:spLocks/>
                    </p:cNvSpPr>
                    <p:nvPr/>
                  </p:nvSpPr>
                  <p:spPr bwMode="auto">
                    <a:xfrm>
                      <a:off x="984" y="3750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21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1" name="Group 305"/>
                  <p:cNvGrpSpPr>
                    <a:grpSpLocks/>
                  </p:cNvGrpSpPr>
                  <p:nvPr/>
                </p:nvGrpSpPr>
                <p:grpSpPr bwMode="auto">
                  <a:xfrm>
                    <a:off x="761" y="3560"/>
                    <a:ext cx="50" cy="22"/>
                    <a:chOff x="761" y="3560"/>
                    <a:chExt cx="50" cy="22"/>
                  </a:xfrm>
                </p:grpSpPr>
                <p:sp>
                  <p:nvSpPr>
                    <p:cNvPr id="1448" name="Freeform 306"/>
                    <p:cNvSpPr>
                      <a:spLocks/>
                    </p:cNvSpPr>
                    <p:nvPr/>
                  </p:nvSpPr>
                  <p:spPr bwMode="auto">
                    <a:xfrm>
                      <a:off x="761" y="3560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2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49" name="Freeform 307"/>
                    <p:cNvSpPr>
                      <a:spLocks/>
                    </p:cNvSpPr>
                    <p:nvPr/>
                  </p:nvSpPr>
                  <p:spPr bwMode="auto">
                    <a:xfrm>
                      <a:off x="767" y="3560"/>
                      <a:ext cx="36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49 w 73"/>
                        <a:gd name="T3" fmla="*/ 0 h 29"/>
                        <a:gd name="T4" fmla="*/ 50 w 73"/>
                        <a:gd name="T5" fmla="*/ 2 h 29"/>
                        <a:gd name="T6" fmla="*/ 55 w 73"/>
                        <a:gd name="T7" fmla="*/ 11 h 29"/>
                        <a:gd name="T8" fmla="*/ 73 w 73"/>
                        <a:gd name="T9" fmla="*/ 29 h 29"/>
                        <a:gd name="T10" fmla="*/ 17 w 73"/>
                        <a:gd name="T11" fmla="*/ 29 h 29"/>
                        <a:gd name="T12" fmla="*/ 8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5" y="11"/>
                          </a:lnTo>
                          <a:lnTo>
                            <a:pt x="73" y="29"/>
                          </a:lnTo>
                          <a:lnTo>
                            <a:pt x="17" y="29"/>
                          </a:lnTo>
                          <a:lnTo>
                            <a:pt x="8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50" name="Freeform 308"/>
                    <p:cNvSpPr>
                      <a:spLocks/>
                    </p:cNvSpPr>
                    <p:nvPr/>
                  </p:nvSpPr>
                  <p:spPr bwMode="auto">
                    <a:xfrm>
                      <a:off x="769" y="3571"/>
                      <a:ext cx="42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2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8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2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774" y="3572"/>
                    <a:ext cx="49" cy="23"/>
                    <a:chOff x="774" y="3572"/>
                    <a:chExt cx="49" cy="23"/>
                  </a:xfrm>
                </p:grpSpPr>
                <p:sp>
                  <p:nvSpPr>
                    <p:cNvPr id="1445" name="Freeform 310"/>
                    <p:cNvSpPr>
                      <a:spLocks/>
                    </p:cNvSpPr>
                    <p:nvPr/>
                  </p:nvSpPr>
                  <p:spPr bwMode="auto">
                    <a:xfrm>
                      <a:off x="774" y="3572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5 h 68"/>
                        <a:gd name="T4" fmla="*/ 9 w 25"/>
                        <a:gd name="T5" fmla="*/ 0 h 68"/>
                        <a:gd name="T6" fmla="*/ 25 w 25"/>
                        <a:gd name="T7" fmla="*/ 30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5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46" name="Freeform 311"/>
                    <p:cNvSpPr>
                      <a:spLocks/>
                    </p:cNvSpPr>
                    <p:nvPr/>
                  </p:nvSpPr>
                  <p:spPr bwMode="auto">
                    <a:xfrm>
                      <a:off x="778" y="3573"/>
                      <a:ext cx="38" cy="9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2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10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47" name="Freeform 312"/>
                    <p:cNvSpPr>
                      <a:spLocks/>
                    </p:cNvSpPr>
                    <p:nvPr/>
                  </p:nvSpPr>
                  <p:spPr bwMode="auto">
                    <a:xfrm>
                      <a:off x="782" y="358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5 w 81"/>
                        <a:gd name="T5" fmla="*/ 7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3" name="Group 313"/>
                  <p:cNvGrpSpPr>
                    <a:grpSpLocks/>
                  </p:cNvGrpSpPr>
                  <p:nvPr/>
                </p:nvGrpSpPr>
                <p:grpSpPr bwMode="auto">
                  <a:xfrm>
                    <a:off x="787" y="3585"/>
                    <a:ext cx="49" cy="23"/>
                    <a:chOff x="787" y="3585"/>
                    <a:chExt cx="49" cy="23"/>
                  </a:xfrm>
                </p:grpSpPr>
                <p:sp>
                  <p:nvSpPr>
                    <p:cNvPr id="1442" name="Freeform 314"/>
                    <p:cNvSpPr>
                      <a:spLocks/>
                    </p:cNvSpPr>
                    <p:nvPr/>
                  </p:nvSpPr>
                  <p:spPr bwMode="auto">
                    <a:xfrm>
                      <a:off x="787" y="3585"/>
                      <a:ext cx="12" cy="23"/>
                    </a:xfrm>
                    <a:custGeom>
                      <a:avLst/>
                      <a:gdLst>
                        <a:gd name="T0" fmla="*/ 14 w 24"/>
                        <a:gd name="T1" fmla="*/ 68 h 68"/>
                        <a:gd name="T2" fmla="*/ 0 w 24"/>
                        <a:gd name="T3" fmla="*/ 26 h 68"/>
                        <a:gd name="T4" fmla="*/ 9 w 24"/>
                        <a:gd name="T5" fmla="*/ 0 h 68"/>
                        <a:gd name="T6" fmla="*/ 24 w 24"/>
                        <a:gd name="T7" fmla="*/ 31 h 68"/>
                        <a:gd name="T8" fmla="*/ 14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4" y="68"/>
                          </a:moveTo>
                          <a:lnTo>
                            <a:pt x="0" y="26"/>
                          </a:lnTo>
                          <a:lnTo>
                            <a:pt x="9" y="0"/>
                          </a:lnTo>
                          <a:lnTo>
                            <a:pt x="24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43" name="Freeform 315"/>
                    <p:cNvSpPr>
                      <a:spLocks/>
                    </p:cNvSpPr>
                    <p:nvPr/>
                  </p:nvSpPr>
                  <p:spPr bwMode="auto">
                    <a:xfrm>
                      <a:off x="792" y="3586"/>
                      <a:ext cx="36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50 w 74"/>
                        <a:gd name="T3" fmla="*/ 0 h 29"/>
                        <a:gd name="T4" fmla="*/ 51 w 74"/>
                        <a:gd name="T5" fmla="*/ 2 h 29"/>
                        <a:gd name="T6" fmla="*/ 55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11 w 74"/>
                        <a:gd name="T13" fmla="*/ 20 h 29"/>
                        <a:gd name="T14" fmla="*/ 0 w 74"/>
                        <a:gd name="T15" fmla="*/ 5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5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11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44" name="Freeform 316"/>
                    <p:cNvSpPr>
                      <a:spLocks/>
                    </p:cNvSpPr>
                    <p:nvPr/>
                  </p:nvSpPr>
                  <p:spPr bwMode="auto">
                    <a:xfrm>
                      <a:off x="795" y="3596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20 h 36"/>
                        <a:gd name="T4" fmla="*/ 6 w 81"/>
                        <a:gd name="T5" fmla="*/ 8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4" name="Group 317"/>
                  <p:cNvGrpSpPr>
                    <a:grpSpLocks/>
                  </p:cNvGrpSpPr>
                  <p:nvPr/>
                </p:nvGrpSpPr>
                <p:grpSpPr bwMode="auto">
                  <a:xfrm>
                    <a:off x="799" y="3600"/>
                    <a:ext cx="99" cy="73"/>
                    <a:chOff x="799" y="3600"/>
                    <a:chExt cx="99" cy="73"/>
                  </a:xfrm>
                </p:grpSpPr>
                <p:grpSp>
                  <p:nvGrpSpPr>
                    <p:cNvPr id="1422" name="Group 3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9" y="3600"/>
                      <a:ext cx="48" cy="23"/>
                      <a:chOff x="799" y="3600"/>
                      <a:chExt cx="48" cy="23"/>
                    </a:xfrm>
                  </p:grpSpPr>
                  <p:sp>
                    <p:nvSpPr>
                      <p:cNvPr id="1439" name="Freeform 3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99" y="3600"/>
                        <a:ext cx="12" cy="23"/>
                      </a:xfrm>
                      <a:custGeom>
                        <a:avLst/>
                        <a:gdLst>
                          <a:gd name="T0" fmla="*/ 14 w 25"/>
                          <a:gd name="T1" fmla="*/ 70 h 70"/>
                          <a:gd name="T2" fmla="*/ 0 w 25"/>
                          <a:gd name="T3" fmla="*/ 27 h 70"/>
                          <a:gd name="T4" fmla="*/ 9 w 25"/>
                          <a:gd name="T5" fmla="*/ 0 h 70"/>
                          <a:gd name="T6" fmla="*/ 25 w 25"/>
                          <a:gd name="T7" fmla="*/ 31 h 70"/>
                          <a:gd name="T8" fmla="*/ 14 w 25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70">
                            <a:moveTo>
                              <a:pt x="14" y="70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1"/>
                            </a:lnTo>
                            <a:lnTo>
                              <a:pt x="14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40" name="Freeform 3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03" y="3600"/>
                        <a:ext cx="38" cy="11"/>
                      </a:xfrm>
                      <a:custGeom>
                        <a:avLst/>
                        <a:gdLst>
                          <a:gd name="T0" fmla="*/ 1 w 75"/>
                          <a:gd name="T1" fmla="*/ 0 h 31"/>
                          <a:gd name="T2" fmla="*/ 50 w 75"/>
                          <a:gd name="T3" fmla="*/ 0 h 31"/>
                          <a:gd name="T4" fmla="*/ 51 w 75"/>
                          <a:gd name="T5" fmla="*/ 4 h 31"/>
                          <a:gd name="T6" fmla="*/ 56 w 75"/>
                          <a:gd name="T7" fmla="*/ 13 h 31"/>
                          <a:gd name="T8" fmla="*/ 75 w 75"/>
                          <a:gd name="T9" fmla="*/ 31 h 31"/>
                          <a:gd name="T10" fmla="*/ 18 w 75"/>
                          <a:gd name="T11" fmla="*/ 31 h 31"/>
                          <a:gd name="T12" fmla="*/ 9 w 75"/>
                          <a:gd name="T13" fmla="*/ 22 h 31"/>
                          <a:gd name="T14" fmla="*/ 0 w 75"/>
                          <a:gd name="T15" fmla="*/ 7 h 31"/>
                          <a:gd name="T16" fmla="*/ 1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4"/>
                            </a:lnTo>
                            <a:lnTo>
                              <a:pt x="56" y="13"/>
                            </a:lnTo>
                            <a:lnTo>
                              <a:pt x="75" y="31"/>
                            </a:lnTo>
                            <a:lnTo>
                              <a:pt x="18" y="31"/>
                            </a:lnTo>
                            <a:lnTo>
                              <a:pt x="9" y="22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41" name="Freeform 3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07" y="3611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8 h 38"/>
                          <a:gd name="T2" fmla="*/ 2 w 82"/>
                          <a:gd name="T3" fmla="*/ 22 h 38"/>
                          <a:gd name="T4" fmla="*/ 7 w 82"/>
                          <a:gd name="T5" fmla="*/ 8 h 38"/>
                          <a:gd name="T6" fmla="*/ 12 w 82"/>
                          <a:gd name="T7" fmla="*/ 0 h 38"/>
                          <a:gd name="T8" fmla="*/ 69 w 82"/>
                          <a:gd name="T9" fmla="*/ 0 h 38"/>
                          <a:gd name="T10" fmla="*/ 82 w 82"/>
                          <a:gd name="T11" fmla="*/ 38 h 38"/>
                          <a:gd name="T12" fmla="*/ 0 w 82"/>
                          <a:gd name="T13" fmla="*/ 38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8">
                            <a:moveTo>
                              <a:pt x="0" y="38"/>
                            </a:moveTo>
                            <a:lnTo>
                              <a:pt x="2" y="22"/>
                            </a:lnTo>
                            <a:lnTo>
                              <a:pt x="7" y="8"/>
                            </a:lnTo>
                            <a:lnTo>
                              <a:pt x="12" y="0"/>
                            </a:lnTo>
                            <a:lnTo>
                              <a:pt x="69" y="0"/>
                            </a:lnTo>
                            <a:lnTo>
                              <a:pt x="82" y="38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23" name="Group 3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1" y="3612"/>
                      <a:ext cx="48" cy="23"/>
                      <a:chOff x="811" y="3612"/>
                      <a:chExt cx="48" cy="23"/>
                    </a:xfrm>
                  </p:grpSpPr>
                  <p:sp>
                    <p:nvSpPr>
                      <p:cNvPr id="1436" name="Freeform 3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11" y="3612"/>
                        <a:ext cx="12" cy="23"/>
                      </a:xfrm>
                      <a:custGeom>
                        <a:avLst/>
                        <a:gdLst>
                          <a:gd name="T0" fmla="*/ 15 w 25"/>
                          <a:gd name="T1" fmla="*/ 69 h 69"/>
                          <a:gd name="T2" fmla="*/ 0 w 25"/>
                          <a:gd name="T3" fmla="*/ 28 h 69"/>
                          <a:gd name="T4" fmla="*/ 11 w 25"/>
                          <a:gd name="T5" fmla="*/ 0 h 69"/>
                          <a:gd name="T6" fmla="*/ 25 w 25"/>
                          <a:gd name="T7" fmla="*/ 32 h 69"/>
                          <a:gd name="T8" fmla="*/ 15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5" y="69"/>
                            </a:moveTo>
                            <a:lnTo>
                              <a:pt x="0" y="28"/>
                            </a:lnTo>
                            <a:lnTo>
                              <a:pt x="11" y="0"/>
                            </a:lnTo>
                            <a:lnTo>
                              <a:pt x="25" y="32"/>
                            </a:lnTo>
                            <a:lnTo>
                              <a:pt x="15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7" name="Freeform 3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15" y="3613"/>
                        <a:ext cx="38" cy="10"/>
                      </a:xfrm>
                      <a:custGeom>
                        <a:avLst/>
                        <a:gdLst>
                          <a:gd name="T0" fmla="*/ 3 w 75"/>
                          <a:gd name="T1" fmla="*/ 0 h 32"/>
                          <a:gd name="T2" fmla="*/ 52 w 75"/>
                          <a:gd name="T3" fmla="*/ 0 h 32"/>
                          <a:gd name="T4" fmla="*/ 53 w 75"/>
                          <a:gd name="T5" fmla="*/ 3 h 32"/>
                          <a:gd name="T6" fmla="*/ 57 w 75"/>
                          <a:gd name="T7" fmla="*/ 15 h 32"/>
                          <a:gd name="T8" fmla="*/ 75 w 75"/>
                          <a:gd name="T9" fmla="*/ 32 h 32"/>
                          <a:gd name="T10" fmla="*/ 19 w 75"/>
                          <a:gd name="T11" fmla="*/ 32 h 32"/>
                          <a:gd name="T12" fmla="*/ 10 w 75"/>
                          <a:gd name="T13" fmla="*/ 22 h 32"/>
                          <a:gd name="T14" fmla="*/ 0 w 75"/>
                          <a:gd name="T15" fmla="*/ 7 h 32"/>
                          <a:gd name="T16" fmla="*/ 3 w 75"/>
                          <a:gd name="T17" fmla="*/ 0 h 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2">
                            <a:moveTo>
                              <a:pt x="3" y="0"/>
                            </a:moveTo>
                            <a:lnTo>
                              <a:pt x="52" y="0"/>
                            </a:lnTo>
                            <a:lnTo>
                              <a:pt x="53" y="3"/>
                            </a:lnTo>
                            <a:lnTo>
                              <a:pt x="57" y="15"/>
                            </a:lnTo>
                            <a:lnTo>
                              <a:pt x="75" y="32"/>
                            </a:lnTo>
                            <a:lnTo>
                              <a:pt x="19" y="32"/>
                            </a:lnTo>
                            <a:lnTo>
                              <a:pt x="10" y="22"/>
                            </a:lnTo>
                            <a:lnTo>
                              <a:pt x="0" y="7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8" name="Freeform 3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19" y="3623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1 w 82"/>
                          <a:gd name="T3" fmla="*/ 21 h 36"/>
                          <a:gd name="T4" fmla="*/ 7 w 82"/>
                          <a:gd name="T5" fmla="*/ 8 h 36"/>
                          <a:gd name="T6" fmla="*/ 12 w 82"/>
                          <a:gd name="T7" fmla="*/ 0 h 36"/>
                          <a:gd name="T8" fmla="*/ 68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1" y="21"/>
                            </a:lnTo>
                            <a:lnTo>
                              <a:pt x="7" y="8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24" name="Group 3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23" y="3625"/>
                      <a:ext cx="49" cy="23"/>
                      <a:chOff x="823" y="3625"/>
                      <a:chExt cx="49" cy="23"/>
                    </a:xfrm>
                  </p:grpSpPr>
                  <p:sp>
                    <p:nvSpPr>
                      <p:cNvPr id="1433" name="Freeform 3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23" y="3625"/>
                        <a:ext cx="13" cy="23"/>
                      </a:xfrm>
                      <a:custGeom>
                        <a:avLst/>
                        <a:gdLst>
                          <a:gd name="T0" fmla="*/ 16 w 25"/>
                          <a:gd name="T1" fmla="*/ 68 h 68"/>
                          <a:gd name="T2" fmla="*/ 0 w 25"/>
                          <a:gd name="T3" fmla="*/ 27 h 68"/>
                          <a:gd name="T4" fmla="*/ 11 w 25"/>
                          <a:gd name="T5" fmla="*/ 0 h 68"/>
                          <a:gd name="T6" fmla="*/ 25 w 25"/>
                          <a:gd name="T7" fmla="*/ 30 h 68"/>
                          <a:gd name="T8" fmla="*/ 16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6" y="68"/>
                            </a:move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25" y="30"/>
                            </a:lnTo>
                            <a:lnTo>
                              <a:pt x="16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4" name="Freeform 3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28" y="3626"/>
                        <a:ext cx="37" cy="9"/>
                      </a:xfrm>
                      <a:custGeom>
                        <a:avLst/>
                        <a:gdLst>
                          <a:gd name="T0" fmla="*/ 1 w 73"/>
                          <a:gd name="T1" fmla="*/ 0 h 29"/>
                          <a:gd name="T2" fmla="*/ 50 w 73"/>
                          <a:gd name="T3" fmla="*/ 0 h 29"/>
                          <a:gd name="T4" fmla="*/ 51 w 73"/>
                          <a:gd name="T5" fmla="*/ 2 h 29"/>
                          <a:gd name="T6" fmla="*/ 56 w 73"/>
                          <a:gd name="T7" fmla="*/ 11 h 29"/>
                          <a:gd name="T8" fmla="*/ 73 w 73"/>
                          <a:gd name="T9" fmla="*/ 29 h 29"/>
                          <a:gd name="T10" fmla="*/ 18 w 73"/>
                          <a:gd name="T11" fmla="*/ 29 h 29"/>
                          <a:gd name="T12" fmla="*/ 9 w 73"/>
                          <a:gd name="T13" fmla="*/ 20 h 29"/>
                          <a:gd name="T14" fmla="*/ 0 w 73"/>
                          <a:gd name="T15" fmla="*/ 6 h 29"/>
                          <a:gd name="T16" fmla="*/ 1 w 73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3" h="29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2"/>
                            </a:lnTo>
                            <a:lnTo>
                              <a:pt x="56" y="11"/>
                            </a:lnTo>
                            <a:lnTo>
                              <a:pt x="73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5" name="Freeform 3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2" y="3636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19 h 36"/>
                          <a:gd name="T4" fmla="*/ 6 w 82"/>
                          <a:gd name="T5" fmla="*/ 7 h 36"/>
                          <a:gd name="T6" fmla="*/ 11 w 82"/>
                          <a:gd name="T7" fmla="*/ 0 h 36"/>
                          <a:gd name="T8" fmla="*/ 67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6" y="7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25" name="Group 3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638"/>
                      <a:ext cx="50" cy="22"/>
                      <a:chOff x="836" y="3638"/>
                      <a:chExt cx="50" cy="22"/>
                    </a:xfrm>
                  </p:grpSpPr>
                  <p:sp>
                    <p:nvSpPr>
                      <p:cNvPr id="1430" name="Freeform 3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" y="3638"/>
                        <a:ext cx="12" cy="22"/>
                      </a:xfrm>
                      <a:custGeom>
                        <a:avLst/>
                        <a:gdLst>
                          <a:gd name="T0" fmla="*/ 16 w 25"/>
                          <a:gd name="T1" fmla="*/ 68 h 68"/>
                          <a:gd name="T2" fmla="*/ 0 w 25"/>
                          <a:gd name="T3" fmla="*/ 27 h 68"/>
                          <a:gd name="T4" fmla="*/ 12 w 25"/>
                          <a:gd name="T5" fmla="*/ 0 h 68"/>
                          <a:gd name="T6" fmla="*/ 25 w 25"/>
                          <a:gd name="T7" fmla="*/ 31 h 68"/>
                          <a:gd name="T8" fmla="*/ 16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6" y="68"/>
                            </a:moveTo>
                            <a:lnTo>
                              <a:pt x="0" y="27"/>
                            </a:lnTo>
                            <a:lnTo>
                              <a:pt x="12" y="0"/>
                            </a:lnTo>
                            <a:lnTo>
                              <a:pt x="25" y="31"/>
                            </a:lnTo>
                            <a:lnTo>
                              <a:pt x="16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1" name="Freeform 3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2" y="3638"/>
                        <a:ext cx="36" cy="10"/>
                      </a:xfrm>
                      <a:custGeom>
                        <a:avLst/>
                        <a:gdLst>
                          <a:gd name="T0" fmla="*/ 1 w 72"/>
                          <a:gd name="T1" fmla="*/ 0 h 30"/>
                          <a:gd name="T2" fmla="*/ 49 w 72"/>
                          <a:gd name="T3" fmla="*/ 0 h 30"/>
                          <a:gd name="T4" fmla="*/ 51 w 72"/>
                          <a:gd name="T5" fmla="*/ 3 h 30"/>
                          <a:gd name="T6" fmla="*/ 55 w 72"/>
                          <a:gd name="T7" fmla="*/ 12 h 30"/>
                          <a:gd name="T8" fmla="*/ 72 w 72"/>
                          <a:gd name="T9" fmla="*/ 30 h 30"/>
                          <a:gd name="T10" fmla="*/ 17 w 72"/>
                          <a:gd name="T11" fmla="*/ 30 h 30"/>
                          <a:gd name="T12" fmla="*/ 8 w 72"/>
                          <a:gd name="T13" fmla="*/ 21 h 30"/>
                          <a:gd name="T14" fmla="*/ 0 w 72"/>
                          <a:gd name="T15" fmla="*/ 5 h 30"/>
                          <a:gd name="T16" fmla="*/ 1 w 72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2" h="30">
                            <a:moveTo>
                              <a:pt x="1" y="0"/>
                            </a:moveTo>
                            <a:lnTo>
                              <a:pt x="49" y="0"/>
                            </a:lnTo>
                            <a:lnTo>
                              <a:pt x="51" y="3"/>
                            </a:lnTo>
                            <a:lnTo>
                              <a:pt x="55" y="12"/>
                            </a:lnTo>
                            <a:lnTo>
                              <a:pt x="72" y="30"/>
                            </a:lnTo>
                            <a:lnTo>
                              <a:pt x="17" y="30"/>
                            </a:lnTo>
                            <a:lnTo>
                              <a:pt x="8" y="21"/>
                            </a:lnTo>
                            <a:lnTo>
                              <a:pt x="0" y="5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2" name="Freeform 3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4" y="3648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2 w 83"/>
                          <a:gd name="T3" fmla="*/ 19 h 36"/>
                          <a:gd name="T4" fmla="*/ 7 w 83"/>
                          <a:gd name="T5" fmla="*/ 8 h 36"/>
                          <a:gd name="T6" fmla="*/ 11 w 83"/>
                          <a:gd name="T7" fmla="*/ 0 h 36"/>
                          <a:gd name="T8" fmla="*/ 67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7" y="8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26" name="Group 3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49" y="3651"/>
                      <a:ext cx="49" cy="22"/>
                      <a:chOff x="849" y="3651"/>
                      <a:chExt cx="49" cy="22"/>
                    </a:xfrm>
                  </p:grpSpPr>
                  <p:sp>
                    <p:nvSpPr>
                      <p:cNvPr id="1427" name="Freeform 3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9" y="3651"/>
                        <a:ext cx="12" cy="22"/>
                      </a:xfrm>
                      <a:custGeom>
                        <a:avLst/>
                        <a:gdLst>
                          <a:gd name="T0" fmla="*/ 15 w 25"/>
                          <a:gd name="T1" fmla="*/ 67 h 67"/>
                          <a:gd name="T2" fmla="*/ 0 w 25"/>
                          <a:gd name="T3" fmla="*/ 26 h 67"/>
                          <a:gd name="T4" fmla="*/ 10 w 25"/>
                          <a:gd name="T5" fmla="*/ 0 h 67"/>
                          <a:gd name="T6" fmla="*/ 25 w 25"/>
                          <a:gd name="T7" fmla="*/ 30 h 67"/>
                          <a:gd name="T8" fmla="*/ 15 w 25"/>
                          <a:gd name="T9" fmla="*/ 67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7">
                            <a:moveTo>
                              <a:pt x="15" y="67"/>
                            </a:moveTo>
                            <a:lnTo>
                              <a:pt x="0" y="26"/>
                            </a:lnTo>
                            <a:lnTo>
                              <a:pt x="10" y="0"/>
                            </a:lnTo>
                            <a:lnTo>
                              <a:pt x="25" y="30"/>
                            </a:lnTo>
                            <a:lnTo>
                              <a:pt x="15" y="67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28" name="Freeform 3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54" y="3651"/>
                        <a:ext cx="37" cy="10"/>
                      </a:xfrm>
                      <a:custGeom>
                        <a:avLst/>
                        <a:gdLst>
                          <a:gd name="T0" fmla="*/ 1 w 74"/>
                          <a:gd name="T1" fmla="*/ 0 h 29"/>
                          <a:gd name="T2" fmla="*/ 49 w 74"/>
                          <a:gd name="T3" fmla="*/ 0 h 29"/>
                          <a:gd name="T4" fmla="*/ 50 w 74"/>
                          <a:gd name="T5" fmla="*/ 2 h 29"/>
                          <a:gd name="T6" fmla="*/ 57 w 74"/>
                          <a:gd name="T7" fmla="*/ 11 h 29"/>
                          <a:gd name="T8" fmla="*/ 74 w 74"/>
                          <a:gd name="T9" fmla="*/ 29 h 29"/>
                          <a:gd name="T10" fmla="*/ 18 w 74"/>
                          <a:gd name="T11" fmla="*/ 29 h 29"/>
                          <a:gd name="T12" fmla="*/ 9 w 74"/>
                          <a:gd name="T13" fmla="*/ 20 h 29"/>
                          <a:gd name="T14" fmla="*/ 0 w 74"/>
                          <a:gd name="T15" fmla="*/ 5 h 29"/>
                          <a:gd name="T16" fmla="*/ 1 w 74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4" h="29">
                            <a:moveTo>
                              <a:pt x="1" y="0"/>
                            </a:moveTo>
                            <a:lnTo>
                              <a:pt x="49" y="0"/>
                            </a:lnTo>
                            <a:lnTo>
                              <a:pt x="50" y="2"/>
                            </a:lnTo>
                            <a:lnTo>
                              <a:pt x="57" y="11"/>
                            </a:lnTo>
                            <a:lnTo>
                              <a:pt x="74" y="29"/>
                            </a:lnTo>
                            <a:lnTo>
                              <a:pt x="18" y="29"/>
                            </a:lnTo>
                            <a:lnTo>
                              <a:pt x="9" y="20"/>
                            </a:lnTo>
                            <a:lnTo>
                              <a:pt x="0" y="5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29" name="Freeform 3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57" y="3662"/>
                        <a:ext cx="41" cy="11"/>
                      </a:xfrm>
                      <a:custGeom>
                        <a:avLst/>
                        <a:gdLst>
                          <a:gd name="T0" fmla="*/ 0 w 81"/>
                          <a:gd name="T1" fmla="*/ 35 h 35"/>
                          <a:gd name="T2" fmla="*/ 1 w 81"/>
                          <a:gd name="T3" fmla="*/ 19 h 35"/>
                          <a:gd name="T4" fmla="*/ 5 w 81"/>
                          <a:gd name="T5" fmla="*/ 7 h 35"/>
                          <a:gd name="T6" fmla="*/ 10 w 81"/>
                          <a:gd name="T7" fmla="*/ 0 h 35"/>
                          <a:gd name="T8" fmla="*/ 67 w 81"/>
                          <a:gd name="T9" fmla="*/ 0 h 35"/>
                          <a:gd name="T10" fmla="*/ 81 w 81"/>
                          <a:gd name="T11" fmla="*/ 35 h 35"/>
                          <a:gd name="T12" fmla="*/ 0 w 81"/>
                          <a:gd name="T13" fmla="*/ 35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1" h="35">
                            <a:moveTo>
                              <a:pt x="0" y="35"/>
                            </a:moveTo>
                            <a:lnTo>
                              <a:pt x="1" y="19"/>
                            </a:lnTo>
                            <a:lnTo>
                              <a:pt x="5" y="7"/>
                            </a:lnTo>
                            <a:lnTo>
                              <a:pt x="10" y="0"/>
                            </a:lnTo>
                            <a:lnTo>
                              <a:pt x="67" y="0"/>
                            </a:lnTo>
                            <a:lnTo>
                              <a:pt x="81" y="35"/>
                            </a:lnTo>
                            <a:lnTo>
                              <a:pt x="0" y="35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65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61" y="3665"/>
                    <a:ext cx="99" cy="74"/>
                    <a:chOff x="861" y="3665"/>
                    <a:chExt cx="99" cy="74"/>
                  </a:xfrm>
                </p:grpSpPr>
                <p:grpSp>
                  <p:nvGrpSpPr>
                    <p:cNvPr id="1402" name="Group 3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1" y="3665"/>
                      <a:ext cx="50" cy="23"/>
                      <a:chOff x="861" y="3665"/>
                      <a:chExt cx="50" cy="23"/>
                    </a:xfrm>
                  </p:grpSpPr>
                  <p:sp>
                    <p:nvSpPr>
                      <p:cNvPr id="1419" name="Freeform 3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1" y="3665"/>
                        <a:ext cx="12" cy="23"/>
                      </a:xfrm>
                      <a:custGeom>
                        <a:avLst/>
                        <a:gdLst>
                          <a:gd name="T0" fmla="*/ 16 w 25"/>
                          <a:gd name="T1" fmla="*/ 69 h 69"/>
                          <a:gd name="T2" fmla="*/ 0 w 25"/>
                          <a:gd name="T3" fmla="*/ 27 h 69"/>
                          <a:gd name="T4" fmla="*/ 11 w 25"/>
                          <a:gd name="T5" fmla="*/ 0 h 69"/>
                          <a:gd name="T6" fmla="*/ 25 w 25"/>
                          <a:gd name="T7" fmla="*/ 32 h 69"/>
                          <a:gd name="T8" fmla="*/ 16 w 25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9">
                            <a:moveTo>
                              <a:pt x="16" y="69"/>
                            </a:move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25" y="32"/>
                            </a:lnTo>
                            <a:lnTo>
                              <a:pt x="16" y="6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20" name="Freeform 3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5" y="3666"/>
                        <a:ext cx="38" cy="10"/>
                      </a:xfrm>
                      <a:custGeom>
                        <a:avLst/>
                        <a:gdLst>
                          <a:gd name="T0" fmla="*/ 3 w 75"/>
                          <a:gd name="T1" fmla="*/ 0 h 31"/>
                          <a:gd name="T2" fmla="*/ 52 w 75"/>
                          <a:gd name="T3" fmla="*/ 0 h 31"/>
                          <a:gd name="T4" fmla="*/ 53 w 75"/>
                          <a:gd name="T5" fmla="*/ 4 h 31"/>
                          <a:gd name="T6" fmla="*/ 57 w 75"/>
                          <a:gd name="T7" fmla="*/ 13 h 31"/>
                          <a:gd name="T8" fmla="*/ 75 w 75"/>
                          <a:gd name="T9" fmla="*/ 31 h 31"/>
                          <a:gd name="T10" fmla="*/ 19 w 75"/>
                          <a:gd name="T11" fmla="*/ 31 h 31"/>
                          <a:gd name="T12" fmla="*/ 11 w 75"/>
                          <a:gd name="T13" fmla="*/ 22 h 31"/>
                          <a:gd name="T14" fmla="*/ 0 w 75"/>
                          <a:gd name="T15" fmla="*/ 7 h 31"/>
                          <a:gd name="T16" fmla="*/ 3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3" y="0"/>
                            </a:moveTo>
                            <a:lnTo>
                              <a:pt x="52" y="0"/>
                            </a:lnTo>
                            <a:lnTo>
                              <a:pt x="53" y="4"/>
                            </a:lnTo>
                            <a:lnTo>
                              <a:pt x="57" y="13"/>
                            </a:lnTo>
                            <a:lnTo>
                              <a:pt x="75" y="31"/>
                            </a:lnTo>
                            <a:lnTo>
                              <a:pt x="19" y="31"/>
                            </a:lnTo>
                            <a:lnTo>
                              <a:pt x="11" y="22"/>
                            </a:lnTo>
                            <a:lnTo>
                              <a:pt x="0" y="7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21" name="Freeform 3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9" y="3676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2 w 83"/>
                          <a:gd name="T3" fmla="*/ 20 h 36"/>
                          <a:gd name="T4" fmla="*/ 7 w 83"/>
                          <a:gd name="T5" fmla="*/ 7 h 36"/>
                          <a:gd name="T6" fmla="*/ 11 w 83"/>
                          <a:gd name="T7" fmla="*/ 0 h 36"/>
                          <a:gd name="T8" fmla="*/ 67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2" y="20"/>
                            </a:lnTo>
                            <a:lnTo>
                              <a:pt x="7" y="7"/>
                            </a:lnTo>
                            <a:lnTo>
                              <a:pt x="11" y="0"/>
                            </a:lnTo>
                            <a:lnTo>
                              <a:pt x="67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03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3" y="3678"/>
                      <a:ext cx="49" cy="23"/>
                      <a:chOff x="873" y="3678"/>
                      <a:chExt cx="49" cy="23"/>
                    </a:xfrm>
                  </p:grpSpPr>
                  <p:sp>
                    <p:nvSpPr>
                      <p:cNvPr id="1416" name="Freeform 3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3" y="3678"/>
                        <a:ext cx="13" cy="23"/>
                      </a:xfrm>
                      <a:custGeom>
                        <a:avLst/>
                        <a:gdLst>
                          <a:gd name="T0" fmla="*/ 13 w 25"/>
                          <a:gd name="T1" fmla="*/ 70 h 70"/>
                          <a:gd name="T2" fmla="*/ 0 w 25"/>
                          <a:gd name="T3" fmla="*/ 27 h 70"/>
                          <a:gd name="T4" fmla="*/ 9 w 25"/>
                          <a:gd name="T5" fmla="*/ 0 h 70"/>
                          <a:gd name="T6" fmla="*/ 25 w 25"/>
                          <a:gd name="T7" fmla="*/ 31 h 70"/>
                          <a:gd name="T8" fmla="*/ 13 w 25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70">
                            <a:moveTo>
                              <a:pt x="13" y="70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5" y="31"/>
                            </a:lnTo>
                            <a:lnTo>
                              <a:pt x="13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7" name="Freeform 3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8" y="3678"/>
                        <a:ext cx="37" cy="10"/>
                      </a:xfrm>
                      <a:custGeom>
                        <a:avLst/>
                        <a:gdLst>
                          <a:gd name="T0" fmla="*/ 2 w 75"/>
                          <a:gd name="T1" fmla="*/ 0 h 30"/>
                          <a:gd name="T2" fmla="*/ 50 w 75"/>
                          <a:gd name="T3" fmla="*/ 0 h 30"/>
                          <a:gd name="T4" fmla="*/ 52 w 75"/>
                          <a:gd name="T5" fmla="*/ 3 h 30"/>
                          <a:gd name="T6" fmla="*/ 57 w 75"/>
                          <a:gd name="T7" fmla="*/ 12 h 30"/>
                          <a:gd name="T8" fmla="*/ 75 w 75"/>
                          <a:gd name="T9" fmla="*/ 30 h 30"/>
                          <a:gd name="T10" fmla="*/ 19 w 75"/>
                          <a:gd name="T11" fmla="*/ 30 h 30"/>
                          <a:gd name="T12" fmla="*/ 11 w 75"/>
                          <a:gd name="T13" fmla="*/ 20 h 30"/>
                          <a:gd name="T14" fmla="*/ 0 w 75"/>
                          <a:gd name="T15" fmla="*/ 6 h 30"/>
                          <a:gd name="T16" fmla="*/ 2 w 75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0">
                            <a:moveTo>
                              <a:pt x="2" y="0"/>
                            </a:moveTo>
                            <a:lnTo>
                              <a:pt x="50" y="0"/>
                            </a:lnTo>
                            <a:lnTo>
                              <a:pt x="52" y="3"/>
                            </a:lnTo>
                            <a:lnTo>
                              <a:pt x="57" y="12"/>
                            </a:lnTo>
                            <a:lnTo>
                              <a:pt x="75" y="30"/>
                            </a:lnTo>
                            <a:lnTo>
                              <a:pt x="19" y="30"/>
                            </a:lnTo>
                            <a:lnTo>
                              <a:pt x="11" y="20"/>
                            </a:lnTo>
                            <a:lnTo>
                              <a:pt x="0" y="6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8" name="Freeform 3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0" y="3688"/>
                        <a:ext cx="42" cy="13"/>
                      </a:xfrm>
                      <a:custGeom>
                        <a:avLst/>
                        <a:gdLst>
                          <a:gd name="T0" fmla="*/ 0 w 82"/>
                          <a:gd name="T1" fmla="*/ 38 h 38"/>
                          <a:gd name="T2" fmla="*/ 4 w 82"/>
                          <a:gd name="T3" fmla="*/ 21 h 38"/>
                          <a:gd name="T4" fmla="*/ 8 w 82"/>
                          <a:gd name="T5" fmla="*/ 8 h 38"/>
                          <a:gd name="T6" fmla="*/ 13 w 82"/>
                          <a:gd name="T7" fmla="*/ 0 h 38"/>
                          <a:gd name="T8" fmla="*/ 69 w 82"/>
                          <a:gd name="T9" fmla="*/ 0 h 38"/>
                          <a:gd name="T10" fmla="*/ 82 w 82"/>
                          <a:gd name="T11" fmla="*/ 38 h 38"/>
                          <a:gd name="T12" fmla="*/ 0 w 82"/>
                          <a:gd name="T13" fmla="*/ 38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8">
                            <a:moveTo>
                              <a:pt x="0" y="38"/>
                            </a:moveTo>
                            <a:lnTo>
                              <a:pt x="4" y="21"/>
                            </a:lnTo>
                            <a:lnTo>
                              <a:pt x="8" y="8"/>
                            </a:lnTo>
                            <a:lnTo>
                              <a:pt x="13" y="0"/>
                            </a:lnTo>
                            <a:lnTo>
                              <a:pt x="69" y="0"/>
                            </a:lnTo>
                            <a:lnTo>
                              <a:pt x="82" y="38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04" name="Group 3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86" y="3690"/>
                      <a:ext cx="49" cy="23"/>
                      <a:chOff x="886" y="3690"/>
                      <a:chExt cx="49" cy="23"/>
                    </a:xfrm>
                  </p:grpSpPr>
                  <p:sp>
                    <p:nvSpPr>
                      <p:cNvPr id="1413" name="Freeform 3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6" y="3690"/>
                        <a:ext cx="12" cy="23"/>
                      </a:xfrm>
                      <a:custGeom>
                        <a:avLst/>
                        <a:gdLst>
                          <a:gd name="T0" fmla="*/ 14 w 24"/>
                          <a:gd name="T1" fmla="*/ 70 h 70"/>
                          <a:gd name="T2" fmla="*/ 0 w 24"/>
                          <a:gd name="T3" fmla="*/ 29 h 70"/>
                          <a:gd name="T4" fmla="*/ 10 w 24"/>
                          <a:gd name="T5" fmla="*/ 0 h 70"/>
                          <a:gd name="T6" fmla="*/ 24 w 24"/>
                          <a:gd name="T7" fmla="*/ 33 h 70"/>
                          <a:gd name="T8" fmla="*/ 14 w 24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4" h="70">
                            <a:moveTo>
                              <a:pt x="14" y="70"/>
                            </a:moveTo>
                            <a:lnTo>
                              <a:pt x="0" y="29"/>
                            </a:lnTo>
                            <a:lnTo>
                              <a:pt x="10" y="0"/>
                            </a:lnTo>
                            <a:lnTo>
                              <a:pt x="24" y="33"/>
                            </a:lnTo>
                            <a:lnTo>
                              <a:pt x="14" y="7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4" name="Freeform 3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0" y="3691"/>
                        <a:ext cx="38" cy="10"/>
                      </a:xfrm>
                      <a:custGeom>
                        <a:avLst/>
                        <a:gdLst>
                          <a:gd name="T0" fmla="*/ 3 w 75"/>
                          <a:gd name="T1" fmla="*/ 0 h 31"/>
                          <a:gd name="T2" fmla="*/ 52 w 75"/>
                          <a:gd name="T3" fmla="*/ 0 h 31"/>
                          <a:gd name="T4" fmla="*/ 53 w 75"/>
                          <a:gd name="T5" fmla="*/ 2 h 31"/>
                          <a:gd name="T6" fmla="*/ 57 w 75"/>
                          <a:gd name="T7" fmla="*/ 11 h 31"/>
                          <a:gd name="T8" fmla="*/ 75 w 75"/>
                          <a:gd name="T9" fmla="*/ 31 h 31"/>
                          <a:gd name="T10" fmla="*/ 19 w 75"/>
                          <a:gd name="T11" fmla="*/ 31 h 31"/>
                          <a:gd name="T12" fmla="*/ 10 w 75"/>
                          <a:gd name="T13" fmla="*/ 22 h 31"/>
                          <a:gd name="T14" fmla="*/ 0 w 75"/>
                          <a:gd name="T15" fmla="*/ 6 h 31"/>
                          <a:gd name="T16" fmla="*/ 3 w 75"/>
                          <a:gd name="T17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1">
                            <a:moveTo>
                              <a:pt x="3" y="0"/>
                            </a:moveTo>
                            <a:lnTo>
                              <a:pt x="52" y="0"/>
                            </a:lnTo>
                            <a:lnTo>
                              <a:pt x="53" y="2"/>
                            </a:lnTo>
                            <a:lnTo>
                              <a:pt x="57" y="11"/>
                            </a:lnTo>
                            <a:lnTo>
                              <a:pt x="75" y="31"/>
                            </a:lnTo>
                            <a:lnTo>
                              <a:pt x="19" y="31"/>
                            </a:lnTo>
                            <a:lnTo>
                              <a:pt x="10" y="22"/>
                            </a:lnTo>
                            <a:lnTo>
                              <a:pt x="0" y="6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5" name="Freeform 3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3" y="3701"/>
                        <a:ext cx="42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1 w 83"/>
                          <a:gd name="T3" fmla="*/ 19 h 36"/>
                          <a:gd name="T4" fmla="*/ 8 w 83"/>
                          <a:gd name="T5" fmla="*/ 7 h 36"/>
                          <a:gd name="T6" fmla="*/ 12 w 83"/>
                          <a:gd name="T7" fmla="*/ 0 h 36"/>
                          <a:gd name="T8" fmla="*/ 68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8" y="7"/>
                            </a:lnTo>
                            <a:lnTo>
                              <a:pt x="12" y="0"/>
                            </a:lnTo>
                            <a:lnTo>
                              <a:pt x="68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05" name="Group 3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9" y="3703"/>
                      <a:ext cx="48" cy="23"/>
                      <a:chOff x="899" y="3703"/>
                      <a:chExt cx="48" cy="23"/>
                    </a:xfrm>
                  </p:grpSpPr>
                  <p:sp>
                    <p:nvSpPr>
                      <p:cNvPr id="1410" name="Freeform 35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9" y="3703"/>
                        <a:ext cx="12" cy="23"/>
                      </a:xfrm>
                      <a:custGeom>
                        <a:avLst/>
                        <a:gdLst>
                          <a:gd name="T0" fmla="*/ 15 w 25"/>
                          <a:gd name="T1" fmla="*/ 68 h 68"/>
                          <a:gd name="T2" fmla="*/ 0 w 25"/>
                          <a:gd name="T3" fmla="*/ 27 h 68"/>
                          <a:gd name="T4" fmla="*/ 10 w 25"/>
                          <a:gd name="T5" fmla="*/ 0 h 68"/>
                          <a:gd name="T6" fmla="*/ 25 w 25"/>
                          <a:gd name="T7" fmla="*/ 31 h 68"/>
                          <a:gd name="T8" fmla="*/ 15 w 25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68">
                            <a:moveTo>
                              <a:pt x="15" y="68"/>
                            </a:moveTo>
                            <a:lnTo>
                              <a:pt x="0" y="27"/>
                            </a:lnTo>
                            <a:lnTo>
                              <a:pt x="10" y="0"/>
                            </a:lnTo>
                            <a:lnTo>
                              <a:pt x="25" y="31"/>
                            </a:lnTo>
                            <a:lnTo>
                              <a:pt x="15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1" name="Freeform 3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3" y="3703"/>
                        <a:ext cx="38" cy="10"/>
                      </a:xfrm>
                      <a:custGeom>
                        <a:avLst/>
                        <a:gdLst>
                          <a:gd name="T0" fmla="*/ 1 w 75"/>
                          <a:gd name="T1" fmla="*/ 0 h 30"/>
                          <a:gd name="T2" fmla="*/ 50 w 75"/>
                          <a:gd name="T3" fmla="*/ 0 h 30"/>
                          <a:gd name="T4" fmla="*/ 51 w 75"/>
                          <a:gd name="T5" fmla="*/ 3 h 30"/>
                          <a:gd name="T6" fmla="*/ 56 w 75"/>
                          <a:gd name="T7" fmla="*/ 12 h 30"/>
                          <a:gd name="T8" fmla="*/ 75 w 75"/>
                          <a:gd name="T9" fmla="*/ 30 h 30"/>
                          <a:gd name="T10" fmla="*/ 18 w 75"/>
                          <a:gd name="T11" fmla="*/ 30 h 30"/>
                          <a:gd name="T12" fmla="*/ 9 w 75"/>
                          <a:gd name="T13" fmla="*/ 21 h 30"/>
                          <a:gd name="T14" fmla="*/ 0 w 75"/>
                          <a:gd name="T15" fmla="*/ 7 h 30"/>
                          <a:gd name="T16" fmla="*/ 1 w 75"/>
                          <a:gd name="T17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5" h="30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6" y="12"/>
                            </a:lnTo>
                            <a:lnTo>
                              <a:pt x="75" y="30"/>
                            </a:lnTo>
                            <a:lnTo>
                              <a:pt x="18" y="30"/>
                            </a:lnTo>
                            <a:lnTo>
                              <a:pt x="9" y="21"/>
                            </a:lnTo>
                            <a:lnTo>
                              <a:pt x="0" y="7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2" name="Freeform 3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7" y="3714"/>
                        <a:ext cx="40" cy="12"/>
                      </a:xfrm>
                      <a:custGeom>
                        <a:avLst/>
                        <a:gdLst>
                          <a:gd name="T0" fmla="*/ 0 w 82"/>
                          <a:gd name="T1" fmla="*/ 36 h 36"/>
                          <a:gd name="T2" fmla="*/ 2 w 82"/>
                          <a:gd name="T3" fmla="*/ 19 h 36"/>
                          <a:gd name="T4" fmla="*/ 5 w 82"/>
                          <a:gd name="T5" fmla="*/ 8 h 36"/>
                          <a:gd name="T6" fmla="*/ 12 w 82"/>
                          <a:gd name="T7" fmla="*/ 0 h 36"/>
                          <a:gd name="T8" fmla="*/ 69 w 82"/>
                          <a:gd name="T9" fmla="*/ 0 h 36"/>
                          <a:gd name="T10" fmla="*/ 82 w 82"/>
                          <a:gd name="T11" fmla="*/ 36 h 36"/>
                          <a:gd name="T12" fmla="*/ 0 w 82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2" h="36">
                            <a:moveTo>
                              <a:pt x="0" y="36"/>
                            </a:moveTo>
                            <a:lnTo>
                              <a:pt x="2" y="19"/>
                            </a:lnTo>
                            <a:lnTo>
                              <a:pt x="5" y="8"/>
                            </a:lnTo>
                            <a:lnTo>
                              <a:pt x="12" y="0"/>
                            </a:lnTo>
                            <a:lnTo>
                              <a:pt x="69" y="0"/>
                            </a:lnTo>
                            <a:lnTo>
                              <a:pt x="82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406" name="Group 3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2" y="3716"/>
                      <a:ext cx="48" cy="23"/>
                      <a:chOff x="912" y="3716"/>
                      <a:chExt cx="48" cy="23"/>
                    </a:xfrm>
                  </p:grpSpPr>
                  <p:sp>
                    <p:nvSpPr>
                      <p:cNvPr id="1407" name="Freeform 3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2" y="3716"/>
                        <a:ext cx="11" cy="23"/>
                      </a:xfrm>
                      <a:custGeom>
                        <a:avLst/>
                        <a:gdLst>
                          <a:gd name="T0" fmla="*/ 13 w 22"/>
                          <a:gd name="T1" fmla="*/ 68 h 68"/>
                          <a:gd name="T2" fmla="*/ 0 w 22"/>
                          <a:gd name="T3" fmla="*/ 27 h 68"/>
                          <a:gd name="T4" fmla="*/ 9 w 22"/>
                          <a:gd name="T5" fmla="*/ 0 h 68"/>
                          <a:gd name="T6" fmla="*/ 22 w 22"/>
                          <a:gd name="T7" fmla="*/ 30 h 68"/>
                          <a:gd name="T8" fmla="*/ 13 w 22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2" h="68">
                            <a:moveTo>
                              <a:pt x="13" y="68"/>
                            </a:moveTo>
                            <a:lnTo>
                              <a:pt x="0" y="27"/>
                            </a:lnTo>
                            <a:lnTo>
                              <a:pt x="9" y="0"/>
                            </a:lnTo>
                            <a:lnTo>
                              <a:pt x="22" y="30"/>
                            </a:lnTo>
                            <a:lnTo>
                              <a:pt x="13" y="68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08" name="Freeform 3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6" y="3717"/>
                        <a:ext cx="37" cy="9"/>
                      </a:xfrm>
                      <a:custGeom>
                        <a:avLst/>
                        <a:gdLst>
                          <a:gd name="T0" fmla="*/ 1 w 74"/>
                          <a:gd name="T1" fmla="*/ 0 h 29"/>
                          <a:gd name="T2" fmla="*/ 50 w 74"/>
                          <a:gd name="T3" fmla="*/ 0 h 29"/>
                          <a:gd name="T4" fmla="*/ 51 w 74"/>
                          <a:gd name="T5" fmla="*/ 3 h 29"/>
                          <a:gd name="T6" fmla="*/ 55 w 74"/>
                          <a:gd name="T7" fmla="*/ 11 h 29"/>
                          <a:gd name="T8" fmla="*/ 74 w 74"/>
                          <a:gd name="T9" fmla="*/ 29 h 29"/>
                          <a:gd name="T10" fmla="*/ 18 w 74"/>
                          <a:gd name="T11" fmla="*/ 29 h 29"/>
                          <a:gd name="T12" fmla="*/ 8 w 74"/>
                          <a:gd name="T13" fmla="*/ 20 h 29"/>
                          <a:gd name="T14" fmla="*/ 0 w 74"/>
                          <a:gd name="T15" fmla="*/ 6 h 29"/>
                          <a:gd name="T16" fmla="*/ 1 w 74"/>
                          <a:gd name="T17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4" h="29">
                            <a:moveTo>
                              <a:pt x="1" y="0"/>
                            </a:moveTo>
                            <a:lnTo>
                              <a:pt x="50" y="0"/>
                            </a:lnTo>
                            <a:lnTo>
                              <a:pt x="51" y="3"/>
                            </a:lnTo>
                            <a:lnTo>
                              <a:pt x="55" y="11"/>
                            </a:lnTo>
                            <a:lnTo>
                              <a:pt x="74" y="29"/>
                            </a:lnTo>
                            <a:lnTo>
                              <a:pt x="18" y="29"/>
                            </a:lnTo>
                            <a:lnTo>
                              <a:pt x="8" y="20"/>
                            </a:lnTo>
                            <a:lnTo>
                              <a:pt x="0" y="6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09" name="Freeform 3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9" y="3727"/>
                        <a:ext cx="41" cy="12"/>
                      </a:xfrm>
                      <a:custGeom>
                        <a:avLst/>
                        <a:gdLst>
                          <a:gd name="T0" fmla="*/ 0 w 83"/>
                          <a:gd name="T1" fmla="*/ 36 h 36"/>
                          <a:gd name="T2" fmla="*/ 1 w 83"/>
                          <a:gd name="T3" fmla="*/ 19 h 36"/>
                          <a:gd name="T4" fmla="*/ 7 w 83"/>
                          <a:gd name="T5" fmla="*/ 7 h 36"/>
                          <a:gd name="T6" fmla="*/ 11 w 83"/>
                          <a:gd name="T7" fmla="*/ 0 h 36"/>
                          <a:gd name="T8" fmla="*/ 69 w 83"/>
                          <a:gd name="T9" fmla="*/ 0 h 36"/>
                          <a:gd name="T10" fmla="*/ 83 w 83"/>
                          <a:gd name="T11" fmla="*/ 36 h 36"/>
                          <a:gd name="T12" fmla="*/ 0 w 83"/>
                          <a:gd name="T13" fmla="*/ 36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3" h="36">
                            <a:moveTo>
                              <a:pt x="0" y="36"/>
                            </a:moveTo>
                            <a:lnTo>
                              <a:pt x="1" y="19"/>
                            </a:lnTo>
                            <a:lnTo>
                              <a:pt x="7" y="7"/>
                            </a:lnTo>
                            <a:lnTo>
                              <a:pt x="11" y="0"/>
                            </a:lnTo>
                            <a:lnTo>
                              <a:pt x="69" y="0"/>
                            </a:lnTo>
                            <a:lnTo>
                              <a:pt x="83" y="36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66" name="Group 359"/>
                  <p:cNvGrpSpPr>
                    <a:grpSpLocks/>
                  </p:cNvGrpSpPr>
                  <p:nvPr/>
                </p:nvGrpSpPr>
                <p:grpSpPr bwMode="auto">
                  <a:xfrm>
                    <a:off x="922" y="3727"/>
                    <a:ext cx="49" cy="23"/>
                    <a:chOff x="922" y="3727"/>
                    <a:chExt cx="49" cy="23"/>
                  </a:xfrm>
                </p:grpSpPr>
                <p:sp>
                  <p:nvSpPr>
                    <p:cNvPr id="1399" name="Freeform 360"/>
                    <p:cNvSpPr>
                      <a:spLocks/>
                    </p:cNvSpPr>
                    <p:nvPr/>
                  </p:nvSpPr>
                  <p:spPr bwMode="auto">
                    <a:xfrm>
                      <a:off x="922" y="3727"/>
                      <a:ext cx="12" cy="23"/>
                    </a:xfrm>
                    <a:custGeom>
                      <a:avLst/>
                      <a:gdLst>
                        <a:gd name="T0" fmla="*/ 15 w 24"/>
                        <a:gd name="T1" fmla="*/ 69 h 69"/>
                        <a:gd name="T2" fmla="*/ 0 w 24"/>
                        <a:gd name="T3" fmla="*/ 27 h 69"/>
                        <a:gd name="T4" fmla="*/ 11 w 24"/>
                        <a:gd name="T5" fmla="*/ 0 h 69"/>
                        <a:gd name="T6" fmla="*/ 24 w 24"/>
                        <a:gd name="T7" fmla="*/ 32 h 69"/>
                        <a:gd name="T8" fmla="*/ 15 w 24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00" name="Freeform 361"/>
                    <p:cNvSpPr>
                      <a:spLocks/>
                    </p:cNvSpPr>
                    <p:nvPr/>
                  </p:nvSpPr>
                  <p:spPr bwMode="auto">
                    <a:xfrm>
                      <a:off x="927" y="372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1"/>
                        <a:gd name="T2" fmla="*/ 49 w 72"/>
                        <a:gd name="T3" fmla="*/ 0 h 31"/>
                        <a:gd name="T4" fmla="*/ 50 w 72"/>
                        <a:gd name="T5" fmla="*/ 4 h 31"/>
                        <a:gd name="T6" fmla="*/ 56 w 72"/>
                        <a:gd name="T7" fmla="*/ 13 h 31"/>
                        <a:gd name="T8" fmla="*/ 72 w 72"/>
                        <a:gd name="T9" fmla="*/ 31 h 31"/>
                        <a:gd name="T10" fmla="*/ 18 w 72"/>
                        <a:gd name="T11" fmla="*/ 31 h 31"/>
                        <a:gd name="T12" fmla="*/ 9 w 72"/>
                        <a:gd name="T13" fmla="*/ 22 h 31"/>
                        <a:gd name="T14" fmla="*/ 0 w 72"/>
                        <a:gd name="T15" fmla="*/ 7 h 31"/>
                        <a:gd name="T16" fmla="*/ 1 w 72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1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4"/>
                          </a:lnTo>
                          <a:lnTo>
                            <a:pt x="56" y="13"/>
                          </a:lnTo>
                          <a:lnTo>
                            <a:pt x="72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401" name="Freeform 362"/>
                    <p:cNvSpPr>
                      <a:spLocks/>
                    </p:cNvSpPr>
                    <p:nvPr/>
                  </p:nvSpPr>
                  <p:spPr bwMode="auto">
                    <a:xfrm>
                      <a:off x="930" y="373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20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95" y="3526"/>
                    <a:ext cx="44" cy="23"/>
                    <a:chOff x="895" y="3526"/>
                    <a:chExt cx="44" cy="23"/>
                  </a:xfrm>
                </p:grpSpPr>
                <p:sp>
                  <p:nvSpPr>
                    <p:cNvPr id="1396" name="Freeform 364"/>
                    <p:cNvSpPr>
                      <a:spLocks/>
                    </p:cNvSpPr>
                    <p:nvPr/>
                  </p:nvSpPr>
                  <p:spPr bwMode="auto">
                    <a:xfrm>
                      <a:off x="895" y="3526"/>
                      <a:ext cx="19" cy="23"/>
                    </a:xfrm>
                    <a:custGeom>
                      <a:avLst/>
                      <a:gdLst>
                        <a:gd name="T0" fmla="*/ 22 w 38"/>
                        <a:gd name="T1" fmla="*/ 69 h 69"/>
                        <a:gd name="T2" fmla="*/ 0 w 38"/>
                        <a:gd name="T3" fmla="*/ 34 h 69"/>
                        <a:gd name="T4" fmla="*/ 11 w 38"/>
                        <a:gd name="T5" fmla="*/ 0 h 69"/>
                        <a:gd name="T6" fmla="*/ 38 w 38"/>
                        <a:gd name="T7" fmla="*/ 34 h 69"/>
                        <a:gd name="T8" fmla="*/ 22 w 38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9">
                          <a:moveTo>
                            <a:pt x="22" y="69"/>
                          </a:moveTo>
                          <a:lnTo>
                            <a:pt x="0" y="34"/>
                          </a:lnTo>
                          <a:lnTo>
                            <a:pt x="11" y="0"/>
                          </a:lnTo>
                          <a:lnTo>
                            <a:pt x="38" y="34"/>
                          </a:lnTo>
                          <a:lnTo>
                            <a:pt x="22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97" name="Freeform 365"/>
                    <p:cNvSpPr>
                      <a:spLocks/>
                    </p:cNvSpPr>
                    <p:nvPr/>
                  </p:nvSpPr>
                  <p:spPr bwMode="auto">
                    <a:xfrm>
                      <a:off x="901" y="3526"/>
                      <a:ext cx="33" cy="12"/>
                    </a:xfrm>
                    <a:custGeom>
                      <a:avLst/>
                      <a:gdLst>
                        <a:gd name="T0" fmla="*/ 0 w 64"/>
                        <a:gd name="T1" fmla="*/ 0 h 35"/>
                        <a:gd name="T2" fmla="*/ 40 w 64"/>
                        <a:gd name="T3" fmla="*/ 0 h 35"/>
                        <a:gd name="T4" fmla="*/ 64 w 64"/>
                        <a:gd name="T5" fmla="*/ 35 h 35"/>
                        <a:gd name="T6" fmla="*/ 23 w 64"/>
                        <a:gd name="T7" fmla="*/ 35 h 35"/>
                        <a:gd name="T8" fmla="*/ 0 w 64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5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4" y="35"/>
                          </a:lnTo>
                          <a:lnTo>
                            <a:pt x="23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98" name="Freeform 366"/>
                    <p:cNvSpPr>
                      <a:spLocks/>
                    </p:cNvSpPr>
                    <p:nvPr/>
                  </p:nvSpPr>
                  <p:spPr bwMode="auto">
                    <a:xfrm>
                      <a:off x="907" y="3538"/>
                      <a:ext cx="32" cy="11"/>
                    </a:xfrm>
                    <a:custGeom>
                      <a:avLst/>
                      <a:gdLst>
                        <a:gd name="T0" fmla="*/ 0 w 65"/>
                        <a:gd name="T1" fmla="*/ 31 h 31"/>
                        <a:gd name="T2" fmla="*/ 13 w 65"/>
                        <a:gd name="T3" fmla="*/ 0 h 31"/>
                        <a:gd name="T4" fmla="*/ 54 w 65"/>
                        <a:gd name="T5" fmla="*/ 0 h 31"/>
                        <a:gd name="T6" fmla="*/ 65 w 65"/>
                        <a:gd name="T7" fmla="*/ 31 h 31"/>
                        <a:gd name="T8" fmla="*/ 0 w 65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1">
                          <a:moveTo>
                            <a:pt x="0" y="31"/>
                          </a:moveTo>
                          <a:lnTo>
                            <a:pt x="13" y="0"/>
                          </a:lnTo>
                          <a:lnTo>
                            <a:pt x="54" y="0"/>
                          </a:lnTo>
                          <a:lnTo>
                            <a:pt x="65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8" name="Group 367"/>
                  <p:cNvGrpSpPr>
                    <a:grpSpLocks/>
                  </p:cNvGrpSpPr>
                  <p:nvPr/>
                </p:nvGrpSpPr>
                <p:grpSpPr bwMode="auto">
                  <a:xfrm>
                    <a:off x="907" y="3540"/>
                    <a:ext cx="45" cy="22"/>
                    <a:chOff x="907" y="3540"/>
                    <a:chExt cx="45" cy="22"/>
                  </a:xfrm>
                </p:grpSpPr>
                <p:sp>
                  <p:nvSpPr>
                    <p:cNvPr id="1393" name="Freeform 368"/>
                    <p:cNvSpPr>
                      <a:spLocks/>
                    </p:cNvSpPr>
                    <p:nvPr/>
                  </p:nvSpPr>
                  <p:spPr bwMode="auto">
                    <a:xfrm>
                      <a:off x="907" y="3540"/>
                      <a:ext cx="20" cy="22"/>
                    </a:xfrm>
                    <a:custGeom>
                      <a:avLst/>
                      <a:gdLst>
                        <a:gd name="T0" fmla="*/ 22 w 39"/>
                        <a:gd name="T1" fmla="*/ 68 h 68"/>
                        <a:gd name="T2" fmla="*/ 0 w 39"/>
                        <a:gd name="T3" fmla="*/ 34 h 68"/>
                        <a:gd name="T4" fmla="*/ 11 w 39"/>
                        <a:gd name="T5" fmla="*/ 0 h 68"/>
                        <a:gd name="T6" fmla="*/ 39 w 39"/>
                        <a:gd name="T7" fmla="*/ 34 h 68"/>
                        <a:gd name="T8" fmla="*/ 22 w 39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4"/>
                          </a:lnTo>
                          <a:lnTo>
                            <a:pt x="11" y="0"/>
                          </a:lnTo>
                          <a:lnTo>
                            <a:pt x="39" y="34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94" name="Freeform 369"/>
                    <p:cNvSpPr>
                      <a:spLocks/>
                    </p:cNvSpPr>
                    <p:nvPr/>
                  </p:nvSpPr>
                  <p:spPr bwMode="auto">
                    <a:xfrm>
                      <a:off x="914" y="354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40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95" name="Freeform 370"/>
                    <p:cNvSpPr>
                      <a:spLocks/>
                    </p:cNvSpPr>
                    <p:nvPr/>
                  </p:nvSpPr>
                  <p:spPr bwMode="auto">
                    <a:xfrm>
                      <a:off x="919" y="3552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2 w 66"/>
                        <a:gd name="T3" fmla="*/ 0 h 30"/>
                        <a:gd name="T4" fmla="*/ 54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69" name="Group 371"/>
                  <p:cNvGrpSpPr>
                    <a:grpSpLocks/>
                  </p:cNvGrpSpPr>
                  <p:nvPr/>
                </p:nvGrpSpPr>
                <p:grpSpPr bwMode="auto">
                  <a:xfrm>
                    <a:off x="920" y="3553"/>
                    <a:ext cx="45" cy="23"/>
                    <a:chOff x="920" y="3553"/>
                    <a:chExt cx="45" cy="23"/>
                  </a:xfrm>
                </p:grpSpPr>
                <p:sp>
                  <p:nvSpPr>
                    <p:cNvPr id="1390" name="Freeform 372"/>
                    <p:cNvSpPr>
                      <a:spLocks/>
                    </p:cNvSpPr>
                    <p:nvPr/>
                  </p:nvSpPr>
                  <p:spPr bwMode="auto">
                    <a:xfrm>
                      <a:off x="920" y="3553"/>
                      <a:ext cx="20" cy="23"/>
                    </a:xfrm>
                    <a:custGeom>
                      <a:avLst/>
                      <a:gdLst>
                        <a:gd name="T0" fmla="*/ 24 w 41"/>
                        <a:gd name="T1" fmla="*/ 68 h 68"/>
                        <a:gd name="T2" fmla="*/ 0 w 41"/>
                        <a:gd name="T3" fmla="*/ 32 h 68"/>
                        <a:gd name="T4" fmla="*/ 14 w 41"/>
                        <a:gd name="T5" fmla="*/ 0 h 68"/>
                        <a:gd name="T6" fmla="*/ 41 w 41"/>
                        <a:gd name="T7" fmla="*/ 32 h 68"/>
                        <a:gd name="T8" fmla="*/ 24 w 41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" h="68">
                          <a:moveTo>
                            <a:pt x="24" y="68"/>
                          </a:moveTo>
                          <a:lnTo>
                            <a:pt x="0" y="32"/>
                          </a:lnTo>
                          <a:lnTo>
                            <a:pt x="14" y="0"/>
                          </a:lnTo>
                          <a:lnTo>
                            <a:pt x="41" y="32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91" name="Freeform 373"/>
                    <p:cNvSpPr>
                      <a:spLocks/>
                    </p:cNvSpPr>
                    <p:nvPr/>
                  </p:nvSpPr>
                  <p:spPr bwMode="auto">
                    <a:xfrm>
                      <a:off x="927" y="3554"/>
                      <a:ext cx="32" cy="11"/>
                    </a:xfrm>
                    <a:custGeom>
                      <a:avLst/>
                      <a:gdLst>
                        <a:gd name="T0" fmla="*/ 0 w 63"/>
                        <a:gd name="T1" fmla="*/ 0 h 33"/>
                        <a:gd name="T2" fmla="*/ 39 w 63"/>
                        <a:gd name="T3" fmla="*/ 0 h 33"/>
                        <a:gd name="T4" fmla="*/ 63 w 63"/>
                        <a:gd name="T5" fmla="*/ 33 h 33"/>
                        <a:gd name="T6" fmla="*/ 24 w 63"/>
                        <a:gd name="T7" fmla="*/ 33 h 33"/>
                        <a:gd name="T8" fmla="*/ 0 w 63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3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3" y="33"/>
                          </a:lnTo>
                          <a:lnTo>
                            <a:pt x="24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92" name="Freeform 374"/>
                    <p:cNvSpPr>
                      <a:spLocks/>
                    </p:cNvSpPr>
                    <p:nvPr/>
                  </p:nvSpPr>
                  <p:spPr bwMode="auto">
                    <a:xfrm>
                      <a:off x="932" y="3566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2 w 66"/>
                        <a:gd name="T3" fmla="*/ 0 h 30"/>
                        <a:gd name="T4" fmla="*/ 53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0" name="Group 375"/>
                  <p:cNvGrpSpPr>
                    <a:grpSpLocks/>
                  </p:cNvGrpSpPr>
                  <p:nvPr/>
                </p:nvGrpSpPr>
                <p:grpSpPr bwMode="auto">
                  <a:xfrm>
                    <a:off x="934" y="3566"/>
                    <a:ext cx="44" cy="23"/>
                    <a:chOff x="934" y="3566"/>
                    <a:chExt cx="44" cy="23"/>
                  </a:xfrm>
                </p:grpSpPr>
                <p:sp>
                  <p:nvSpPr>
                    <p:cNvPr id="1387" name="Freeform 376"/>
                    <p:cNvSpPr>
                      <a:spLocks/>
                    </p:cNvSpPr>
                    <p:nvPr/>
                  </p:nvSpPr>
                  <p:spPr bwMode="auto">
                    <a:xfrm>
                      <a:off x="934" y="3566"/>
                      <a:ext cx="19" cy="23"/>
                    </a:xfrm>
                    <a:custGeom>
                      <a:avLst/>
                      <a:gdLst>
                        <a:gd name="T0" fmla="*/ 22 w 40"/>
                        <a:gd name="T1" fmla="*/ 68 h 68"/>
                        <a:gd name="T2" fmla="*/ 0 w 40"/>
                        <a:gd name="T3" fmla="*/ 33 h 68"/>
                        <a:gd name="T4" fmla="*/ 12 w 40"/>
                        <a:gd name="T5" fmla="*/ 0 h 68"/>
                        <a:gd name="T6" fmla="*/ 40 w 40"/>
                        <a:gd name="T7" fmla="*/ 33 h 68"/>
                        <a:gd name="T8" fmla="*/ 22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2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88" name="Freeform 377"/>
                    <p:cNvSpPr>
                      <a:spLocks/>
                    </p:cNvSpPr>
                    <p:nvPr/>
                  </p:nvSpPr>
                  <p:spPr bwMode="auto">
                    <a:xfrm>
                      <a:off x="940" y="3567"/>
                      <a:ext cx="32" cy="11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1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89" name="Freeform 378"/>
                    <p:cNvSpPr>
                      <a:spLocks/>
                    </p:cNvSpPr>
                    <p:nvPr/>
                  </p:nvSpPr>
                  <p:spPr bwMode="auto">
                    <a:xfrm>
                      <a:off x="945" y="3579"/>
                      <a:ext cx="33" cy="9"/>
                    </a:xfrm>
                    <a:custGeom>
                      <a:avLst/>
                      <a:gdLst>
                        <a:gd name="T0" fmla="*/ 0 w 65"/>
                        <a:gd name="T1" fmla="*/ 28 h 28"/>
                        <a:gd name="T2" fmla="*/ 13 w 65"/>
                        <a:gd name="T3" fmla="*/ 0 h 28"/>
                        <a:gd name="T4" fmla="*/ 54 w 65"/>
                        <a:gd name="T5" fmla="*/ 0 h 28"/>
                        <a:gd name="T6" fmla="*/ 65 w 65"/>
                        <a:gd name="T7" fmla="*/ 28 h 28"/>
                        <a:gd name="T8" fmla="*/ 0 w 65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8">
                          <a:moveTo>
                            <a:pt x="0" y="28"/>
                          </a:moveTo>
                          <a:lnTo>
                            <a:pt x="13" y="0"/>
                          </a:lnTo>
                          <a:lnTo>
                            <a:pt x="54" y="0"/>
                          </a:lnTo>
                          <a:lnTo>
                            <a:pt x="65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1" name="Group 379"/>
                  <p:cNvGrpSpPr>
                    <a:grpSpLocks/>
                  </p:cNvGrpSpPr>
                  <p:nvPr/>
                </p:nvGrpSpPr>
                <p:grpSpPr bwMode="auto">
                  <a:xfrm>
                    <a:off x="949" y="3579"/>
                    <a:ext cx="83" cy="63"/>
                    <a:chOff x="949" y="3579"/>
                    <a:chExt cx="83" cy="63"/>
                  </a:xfrm>
                </p:grpSpPr>
                <p:grpSp>
                  <p:nvGrpSpPr>
                    <p:cNvPr id="1371" name="Group 3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49" y="3579"/>
                      <a:ext cx="44" cy="23"/>
                      <a:chOff x="949" y="3579"/>
                      <a:chExt cx="44" cy="23"/>
                    </a:xfrm>
                  </p:grpSpPr>
                  <p:sp>
                    <p:nvSpPr>
                      <p:cNvPr id="1384" name="Freeform 3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9" y="3579"/>
                        <a:ext cx="19" cy="23"/>
                      </a:xfrm>
                      <a:custGeom>
                        <a:avLst/>
                        <a:gdLst>
                          <a:gd name="T0" fmla="*/ 21 w 38"/>
                          <a:gd name="T1" fmla="*/ 68 h 68"/>
                          <a:gd name="T2" fmla="*/ 0 w 38"/>
                          <a:gd name="T3" fmla="*/ 32 h 68"/>
                          <a:gd name="T4" fmla="*/ 11 w 38"/>
                          <a:gd name="T5" fmla="*/ 0 h 68"/>
                          <a:gd name="T6" fmla="*/ 38 w 38"/>
                          <a:gd name="T7" fmla="*/ 32 h 68"/>
                          <a:gd name="T8" fmla="*/ 21 w 38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8" h="68">
                            <a:moveTo>
                              <a:pt x="21" y="68"/>
                            </a:moveTo>
                            <a:lnTo>
                              <a:pt x="0" y="32"/>
                            </a:lnTo>
                            <a:lnTo>
                              <a:pt x="11" y="0"/>
                            </a:lnTo>
                            <a:lnTo>
                              <a:pt x="38" y="32"/>
                            </a:lnTo>
                            <a:lnTo>
                              <a:pt x="21" y="68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85" name="Freeform 3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" y="3579"/>
                        <a:ext cx="32" cy="11"/>
                      </a:xfrm>
                      <a:custGeom>
                        <a:avLst/>
                        <a:gdLst>
                          <a:gd name="T0" fmla="*/ 0 w 66"/>
                          <a:gd name="T1" fmla="*/ 0 h 32"/>
                          <a:gd name="T2" fmla="*/ 42 w 66"/>
                          <a:gd name="T3" fmla="*/ 0 h 32"/>
                          <a:gd name="T4" fmla="*/ 66 w 66"/>
                          <a:gd name="T5" fmla="*/ 32 h 32"/>
                          <a:gd name="T6" fmla="*/ 25 w 66"/>
                          <a:gd name="T7" fmla="*/ 32 h 32"/>
                          <a:gd name="T8" fmla="*/ 0 w 66"/>
                          <a:gd name="T9" fmla="*/ 0 h 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6" h="32">
                            <a:moveTo>
                              <a:pt x="0" y="0"/>
                            </a:moveTo>
                            <a:lnTo>
                              <a:pt x="42" y="0"/>
                            </a:lnTo>
                            <a:lnTo>
                              <a:pt x="66" y="32"/>
                            </a:lnTo>
                            <a:lnTo>
                              <a:pt x="25" y="3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86" name="Freeform 3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0" y="3591"/>
                        <a:ext cx="33" cy="10"/>
                      </a:xfrm>
                      <a:custGeom>
                        <a:avLst/>
                        <a:gdLst>
                          <a:gd name="T0" fmla="*/ 0 w 65"/>
                          <a:gd name="T1" fmla="*/ 31 h 31"/>
                          <a:gd name="T2" fmla="*/ 14 w 65"/>
                          <a:gd name="T3" fmla="*/ 0 h 31"/>
                          <a:gd name="T4" fmla="*/ 55 w 65"/>
                          <a:gd name="T5" fmla="*/ 0 h 31"/>
                          <a:gd name="T6" fmla="*/ 65 w 65"/>
                          <a:gd name="T7" fmla="*/ 31 h 31"/>
                          <a:gd name="T8" fmla="*/ 0 w 65"/>
                          <a:gd name="T9" fmla="*/ 31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31">
                            <a:moveTo>
                              <a:pt x="0" y="31"/>
                            </a:moveTo>
                            <a:lnTo>
                              <a:pt x="14" y="0"/>
                            </a:lnTo>
                            <a:lnTo>
                              <a:pt x="55" y="0"/>
                            </a:lnTo>
                            <a:lnTo>
                              <a:pt x="65" y="31"/>
                            </a:lnTo>
                            <a:lnTo>
                              <a:pt x="0" y="31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72" name="Group 3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61" y="3592"/>
                      <a:ext cx="45" cy="23"/>
                      <a:chOff x="961" y="3592"/>
                      <a:chExt cx="45" cy="23"/>
                    </a:xfrm>
                  </p:grpSpPr>
                  <p:sp>
                    <p:nvSpPr>
                      <p:cNvPr id="1381" name="Freeform 3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1" y="3592"/>
                        <a:ext cx="20" cy="23"/>
                      </a:xfrm>
                      <a:custGeom>
                        <a:avLst/>
                        <a:gdLst>
                          <a:gd name="T0" fmla="*/ 23 w 40"/>
                          <a:gd name="T1" fmla="*/ 69 h 69"/>
                          <a:gd name="T2" fmla="*/ 0 w 40"/>
                          <a:gd name="T3" fmla="*/ 33 h 69"/>
                          <a:gd name="T4" fmla="*/ 12 w 40"/>
                          <a:gd name="T5" fmla="*/ 0 h 69"/>
                          <a:gd name="T6" fmla="*/ 40 w 40"/>
                          <a:gd name="T7" fmla="*/ 33 h 69"/>
                          <a:gd name="T8" fmla="*/ 23 w 40"/>
                          <a:gd name="T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0" h="69">
                            <a:moveTo>
                              <a:pt x="23" y="69"/>
                            </a:moveTo>
                            <a:lnTo>
                              <a:pt x="0" y="33"/>
                            </a:lnTo>
                            <a:lnTo>
                              <a:pt x="12" y="0"/>
                            </a:lnTo>
                            <a:lnTo>
                              <a:pt x="40" y="33"/>
                            </a:lnTo>
                            <a:lnTo>
                              <a:pt x="23" y="69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82" name="Freeform 3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8" y="3593"/>
                        <a:ext cx="33" cy="11"/>
                      </a:xfrm>
                      <a:custGeom>
                        <a:avLst/>
                        <a:gdLst>
                          <a:gd name="T0" fmla="*/ 0 w 66"/>
                          <a:gd name="T1" fmla="*/ 0 h 35"/>
                          <a:gd name="T2" fmla="*/ 41 w 66"/>
                          <a:gd name="T3" fmla="*/ 0 h 35"/>
                          <a:gd name="T4" fmla="*/ 66 w 66"/>
                          <a:gd name="T5" fmla="*/ 35 h 35"/>
                          <a:gd name="T6" fmla="*/ 24 w 66"/>
                          <a:gd name="T7" fmla="*/ 35 h 35"/>
                          <a:gd name="T8" fmla="*/ 0 w 66"/>
                          <a:gd name="T9" fmla="*/ 0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6" h="35">
                            <a:moveTo>
                              <a:pt x="0" y="0"/>
                            </a:moveTo>
                            <a:lnTo>
                              <a:pt x="41" y="0"/>
                            </a:lnTo>
                            <a:lnTo>
                              <a:pt x="66" y="35"/>
                            </a:lnTo>
                            <a:lnTo>
                              <a:pt x="24" y="3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83" name="Freeform 3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3" y="3605"/>
                        <a:ext cx="33" cy="10"/>
                      </a:xfrm>
                      <a:custGeom>
                        <a:avLst/>
                        <a:gdLst>
                          <a:gd name="T0" fmla="*/ 0 w 66"/>
                          <a:gd name="T1" fmla="*/ 30 h 30"/>
                          <a:gd name="T2" fmla="*/ 13 w 66"/>
                          <a:gd name="T3" fmla="*/ 0 h 30"/>
                          <a:gd name="T4" fmla="*/ 55 w 66"/>
                          <a:gd name="T5" fmla="*/ 0 h 30"/>
                          <a:gd name="T6" fmla="*/ 66 w 66"/>
                          <a:gd name="T7" fmla="*/ 30 h 30"/>
                          <a:gd name="T8" fmla="*/ 0 w 66"/>
                          <a:gd name="T9" fmla="*/ 3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6" h="30">
                            <a:moveTo>
                              <a:pt x="0" y="30"/>
                            </a:moveTo>
                            <a:lnTo>
                              <a:pt x="13" y="0"/>
                            </a:lnTo>
                            <a:lnTo>
                              <a:pt x="55" y="0"/>
                            </a:lnTo>
                            <a:lnTo>
                              <a:pt x="66" y="30"/>
                            </a:lnTo>
                            <a:lnTo>
                              <a:pt x="0" y="3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73" name="Group 3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74" y="3606"/>
                      <a:ext cx="44" cy="23"/>
                      <a:chOff x="974" y="3606"/>
                      <a:chExt cx="44" cy="23"/>
                    </a:xfrm>
                  </p:grpSpPr>
                  <p:sp>
                    <p:nvSpPr>
                      <p:cNvPr id="1378" name="Freeform 3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4" y="3606"/>
                        <a:ext cx="19" cy="23"/>
                      </a:xfrm>
                      <a:custGeom>
                        <a:avLst/>
                        <a:gdLst>
                          <a:gd name="T0" fmla="*/ 24 w 40"/>
                          <a:gd name="T1" fmla="*/ 68 h 68"/>
                          <a:gd name="T2" fmla="*/ 0 w 40"/>
                          <a:gd name="T3" fmla="*/ 35 h 68"/>
                          <a:gd name="T4" fmla="*/ 12 w 40"/>
                          <a:gd name="T5" fmla="*/ 0 h 68"/>
                          <a:gd name="T6" fmla="*/ 40 w 40"/>
                          <a:gd name="T7" fmla="*/ 35 h 68"/>
                          <a:gd name="T8" fmla="*/ 24 w 40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0" h="68">
                            <a:moveTo>
                              <a:pt x="24" y="68"/>
                            </a:moveTo>
                            <a:lnTo>
                              <a:pt x="0" y="35"/>
                            </a:lnTo>
                            <a:lnTo>
                              <a:pt x="12" y="0"/>
                            </a:lnTo>
                            <a:lnTo>
                              <a:pt x="40" y="35"/>
                            </a:lnTo>
                            <a:lnTo>
                              <a:pt x="24" y="68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79" name="Freeform 3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0" y="3606"/>
                        <a:ext cx="32" cy="12"/>
                      </a:xfrm>
                      <a:custGeom>
                        <a:avLst/>
                        <a:gdLst>
                          <a:gd name="T0" fmla="*/ 0 w 65"/>
                          <a:gd name="T1" fmla="*/ 0 h 35"/>
                          <a:gd name="T2" fmla="*/ 42 w 65"/>
                          <a:gd name="T3" fmla="*/ 0 h 35"/>
                          <a:gd name="T4" fmla="*/ 65 w 65"/>
                          <a:gd name="T5" fmla="*/ 35 h 35"/>
                          <a:gd name="T6" fmla="*/ 25 w 65"/>
                          <a:gd name="T7" fmla="*/ 35 h 35"/>
                          <a:gd name="T8" fmla="*/ 0 w 65"/>
                          <a:gd name="T9" fmla="*/ 0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35">
                            <a:moveTo>
                              <a:pt x="0" y="0"/>
                            </a:moveTo>
                            <a:lnTo>
                              <a:pt x="42" y="0"/>
                            </a:lnTo>
                            <a:lnTo>
                              <a:pt x="65" y="35"/>
                            </a:lnTo>
                            <a:lnTo>
                              <a:pt x="25" y="3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80" name="Freeform 3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6" y="3619"/>
                        <a:ext cx="32" cy="9"/>
                      </a:xfrm>
                      <a:custGeom>
                        <a:avLst/>
                        <a:gdLst>
                          <a:gd name="T0" fmla="*/ 0 w 65"/>
                          <a:gd name="T1" fmla="*/ 29 h 29"/>
                          <a:gd name="T2" fmla="*/ 12 w 65"/>
                          <a:gd name="T3" fmla="*/ 0 h 29"/>
                          <a:gd name="T4" fmla="*/ 53 w 65"/>
                          <a:gd name="T5" fmla="*/ 0 h 29"/>
                          <a:gd name="T6" fmla="*/ 65 w 65"/>
                          <a:gd name="T7" fmla="*/ 29 h 29"/>
                          <a:gd name="T8" fmla="*/ 0 w 65"/>
                          <a:gd name="T9" fmla="*/ 29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29">
                            <a:moveTo>
                              <a:pt x="0" y="29"/>
                            </a:moveTo>
                            <a:lnTo>
                              <a:pt x="12" y="0"/>
                            </a:lnTo>
                            <a:lnTo>
                              <a:pt x="53" y="0"/>
                            </a:lnTo>
                            <a:lnTo>
                              <a:pt x="65" y="29"/>
                            </a:lnTo>
                            <a:lnTo>
                              <a:pt x="0" y="29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74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87" y="3619"/>
                      <a:ext cx="45" cy="23"/>
                      <a:chOff x="987" y="3619"/>
                      <a:chExt cx="45" cy="23"/>
                    </a:xfrm>
                  </p:grpSpPr>
                  <p:sp>
                    <p:nvSpPr>
                      <p:cNvPr id="1375" name="Freeform 3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7" y="3619"/>
                        <a:ext cx="20" cy="23"/>
                      </a:xfrm>
                      <a:custGeom>
                        <a:avLst/>
                        <a:gdLst>
                          <a:gd name="T0" fmla="*/ 22 w 39"/>
                          <a:gd name="T1" fmla="*/ 68 h 68"/>
                          <a:gd name="T2" fmla="*/ 0 w 39"/>
                          <a:gd name="T3" fmla="*/ 33 h 68"/>
                          <a:gd name="T4" fmla="*/ 12 w 39"/>
                          <a:gd name="T5" fmla="*/ 0 h 68"/>
                          <a:gd name="T6" fmla="*/ 39 w 39"/>
                          <a:gd name="T7" fmla="*/ 33 h 68"/>
                          <a:gd name="T8" fmla="*/ 22 w 39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9" h="68">
                            <a:moveTo>
                              <a:pt x="22" y="68"/>
                            </a:moveTo>
                            <a:lnTo>
                              <a:pt x="0" y="33"/>
                            </a:lnTo>
                            <a:lnTo>
                              <a:pt x="12" y="0"/>
                            </a:lnTo>
                            <a:lnTo>
                              <a:pt x="39" y="33"/>
                            </a:lnTo>
                            <a:lnTo>
                              <a:pt x="22" y="68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76" name="Freeform 3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4" y="3620"/>
                        <a:ext cx="32" cy="11"/>
                      </a:xfrm>
                      <a:custGeom>
                        <a:avLst/>
                        <a:gdLst>
                          <a:gd name="T0" fmla="*/ 0 w 64"/>
                          <a:gd name="T1" fmla="*/ 0 h 33"/>
                          <a:gd name="T2" fmla="*/ 41 w 64"/>
                          <a:gd name="T3" fmla="*/ 0 h 33"/>
                          <a:gd name="T4" fmla="*/ 64 w 64"/>
                          <a:gd name="T5" fmla="*/ 33 h 33"/>
                          <a:gd name="T6" fmla="*/ 25 w 64"/>
                          <a:gd name="T7" fmla="*/ 33 h 33"/>
                          <a:gd name="T8" fmla="*/ 0 w 64"/>
                          <a:gd name="T9" fmla="*/ 0 h 3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4" h="33">
                            <a:moveTo>
                              <a:pt x="0" y="0"/>
                            </a:moveTo>
                            <a:lnTo>
                              <a:pt x="41" y="0"/>
                            </a:lnTo>
                            <a:lnTo>
                              <a:pt x="64" y="33"/>
                            </a:lnTo>
                            <a:lnTo>
                              <a:pt x="25" y="3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77" name="Freeform 3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9" y="3632"/>
                        <a:ext cx="33" cy="9"/>
                      </a:xfrm>
                      <a:custGeom>
                        <a:avLst/>
                        <a:gdLst>
                          <a:gd name="T0" fmla="*/ 0 w 65"/>
                          <a:gd name="T1" fmla="*/ 29 h 29"/>
                          <a:gd name="T2" fmla="*/ 14 w 65"/>
                          <a:gd name="T3" fmla="*/ 0 h 29"/>
                          <a:gd name="T4" fmla="*/ 53 w 65"/>
                          <a:gd name="T5" fmla="*/ 0 h 29"/>
                          <a:gd name="T6" fmla="*/ 65 w 65"/>
                          <a:gd name="T7" fmla="*/ 29 h 29"/>
                          <a:gd name="T8" fmla="*/ 0 w 65"/>
                          <a:gd name="T9" fmla="*/ 29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29">
                            <a:moveTo>
                              <a:pt x="0" y="29"/>
                            </a:moveTo>
                            <a:lnTo>
                              <a:pt x="14" y="0"/>
                            </a:lnTo>
                            <a:lnTo>
                              <a:pt x="53" y="0"/>
                            </a:lnTo>
                            <a:lnTo>
                              <a:pt x="65" y="29"/>
                            </a:lnTo>
                            <a:lnTo>
                              <a:pt x="0" y="29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72" name="Group 396"/>
                  <p:cNvGrpSpPr>
                    <a:grpSpLocks/>
                  </p:cNvGrpSpPr>
                  <p:nvPr/>
                </p:nvGrpSpPr>
                <p:grpSpPr bwMode="auto">
                  <a:xfrm>
                    <a:off x="1002" y="3632"/>
                    <a:ext cx="83" cy="63"/>
                    <a:chOff x="1002" y="3632"/>
                    <a:chExt cx="83" cy="63"/>
                  </a:xfrm>
                </p:grpSpPr>
                <p:grpSp>
                  <p:nvGrpSpPr>
                    <p:cNvPr id="1355" name="Group 3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02" y="3632"/>
                      <a:ext cx="44" cy="22"/>
                      <a:chOff x="1002" y="3632"/>
                      <a:chExt cx="44" cy="22"/>
                    </a:xfrm>
                  </p:grpSpPr>
                  <p:sp>
                    <p:nvSpPr>
                      <p:cNvPr id="1368" name="Freeform 3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2" y="3632"/>
                        <a:ext cx="19" cy="22"/>
                      </a:xfrm>
                      <a:custGeom>
                        <a:avLst/>
                        <a:gdLst>
                          <a:gd name="T0" fmla="*/ 21 w 38"/>
                          <a:gd name="T1" fmla="*/ 68 h 68"/>
                          <a:gd name="T2" fmla="*/ 0 w 38"/>
                          <a:gd name="T3" fmla="*/ 33 h 68"/>
                          <a:gd name="T4" fmla="*/ 10 w 38"/>
                          <a:gd name="T5" fmla="*/ 0 h 68"/>
                          <a:gd name="T6" fmla="*/ 38 w 38"/>
                          <a:gd name="T7" fmla="*/ 33 h 68"/>
                          <a:gd name="T8" fmla="*/ 21 w 38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8" h="68">
                            <a:moveTo>
                              <a:pt x="21" y="68"/>
                            </a:moveTo>
                            <a:lnTo>
                              <a:pt x="0" y="33"/>
                            </a:lnTo>
                            <a:lnTo>
                              <a:pt x="10" y="0"/>
                            </a:lnTo>
                            <a:lnTo>
                              <a:pt x="38" y="33"/>
                            </a:lnTo>
                            <a:lnTo>
                              <a:pt x="21" y="68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9" name="Freeform 39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8" y="3632"/>
                        <a:ext cx="33" cy="12"/>
                      </a:xfrm>
                      <a:custGeom>
                        <a:avLst/>
                        <a:gdLst>
                          <a:gd name="T0" fmla="*/ 0 w 65"/>
                          <a:gd name="T1" fmla="*/ 0 h 35"/>
                          <a:gd name="T2" fmla="*/ 40 w 65"/>
                          <a:gd name="T3" fmla="*/ 0 h 35"/>
                          <a:gd name="T4" fmla="*/ 65 w 65"/>
                          <a:gd name="T5" fmla="*/ 35 h 35"/>
                          <a:gd name="T6" fmla="*/ 25 w 65"/>
                          <a:gd name="T7" fmla="*/ 35 h 35"/>
                          <a:gd name="T8" fmla="*/ 0 w 65"/>
                          <a:gd name="T9" fmla="*/ 0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35">
                            <a:moveTo>
                              <a:pt x="0" y="0"/>
                            </a:moveTo>
                            <a:lnTo>
                              <a:pt x="40" y="0"/>
                            </a:lnTo>
                            <a:lnTo>
                              <a:pt x="65" y="35"/>
                            </a:lnTo>
                            <a:lnTo>
                              <a:pt x="25" y="3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70" name="Freeform 4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3" y="3644"/>
                        <a:ext cx="33" cy="10"/>
                      </a:xfrm>
                      <a:custGeom>
                        <a:avLst/>
                        <a:gdLst>
                          <a:gd name="T0" fmla="*/ 0 w 66"/>
                          <a:gd name="T1" fmla="*/ 28 h 28"/>
                          <a:gd name="T2" fmla="*/ 13 w 66"/>
                          <a:gd name="T3" fmla="*/ 0 h 28"/>
                          <a:gd name="T4" fmla="*/ 55 w 66"/>
                          <a:gd name="T5" fmla="*/ 0 h 28"/>
                          <a:gd name="T6" fmla="*/ 66 w 66"/>
                          <a:gd name="T7" fmla="*/ 28 h 28"/>
                          <a:gd name="T8" fmla="*/ 0 w 66"/>
                          <a:gd name="T9" fmla="*/ 28 h 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6" h="28">
                            <a:moveTo>
                              <a:pt x="0" y="28"/>
                            </a:moveTo>
                            <a:lnTo>
                              <a:pt x="13" y="0"/>
                            </a:lnTo>
                            <a:lnTo>
                              <a:pt x="55" y="0"/>
                            </a:lnTo>
                            <a:lnTo>
                              <a:pt x="66" y="28"/>
                            </a:lnTo>
                            <a:lnTo>
                              <a:pt x="0" y="28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56" name="Group 4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14" y="3645"/>
                      <a:ext cx="44" cy="23"/>
                      <a:chOff x="1014" y="3645"/>
                      <a:chExt cx="44" cy="23"/>
                    </a:xfrm>
                  </p:grpSpPr>
                  <p:sp>
                    <p:nvSpPr>
                      <p:cNvPr id="1365" name="Freeform 4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4" y="3645"/>
                        <a:ext cx="19" cy="23"/>
                      </a:xfrm>
                      <a:custGeom>
                        <a:avLst/>
                        <a:gdLst>
                          <a:gd name="T0" fmla="*/ 24 w 40"/>
                          <a:gd name="T1" fmla="*/ 68 h 68"/>
                          <a:gd name="T2" fmla="*/ 0 w 40"/>
                          <a:gd name="T3" fmla="*/ 33 h 68"/>
                          <a:gd name="T4" fmla="*/ 14 w 40"/>
                          <a:gd name="T5" fmla="*/ 0 h 68"/>
                          <a:gd name="T6" fmla="*/ 40 w 40"/>
                          <a:gd name="T7" fmla="*/ 33 h 68"/>
                          <a:gd name="T8" fmla="*/ 24 w 40"/>
                          <a:gd name="T9" fmla="*/ 68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0" h="68">
                            <a:moveTo>
                              <a:pt x="24" y="68"/>
                            </a:moveTo>
                            <a:lnTo>
                              <a:pt x="0" y="33"/>
                            </a:lnTo>
                            <a:lnTo>
                              <a:pt x="14" y="0"/>
                            </a:lnTo>
                            <a:lnTo>
                              <a:pt x="40" y="33"/>
                            </a:lnTo>
                            <a:lnTo>
                              <a:pt x="24" y="68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6" name="Freeform 40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21" y="3646"/>
                        <a:ext cx="32" cy="11"/>
                      </a:xfrm>
                      <a:custGeom>
                        <a:avLst/>
                        <a:gdLst>
                          <a:gd name="T0" fmla="*/ 0 w 63"/>
                          <a:gd name="T1" fmla="*/ 0 h 33"/>
                          <a:gd name="T2" fmla="*/ 41 w 63"/>
                          <a:gd name="T3" fmla="*/ 0 h 33"/>
                          <a:gd name="T4" fmla="*/ 63 w 63"/>
                          <a:gd name="T5" fmla="*/ 33 h 33"/>
                          <a:gd name="T6" fmla="*/ 24 w 63"/>
                          <a:gd name="T7" fmla="*/ 33 h 33"/>
                          <a:gd name="T8" fmla="*/ 0 w 63"/>
                          <a:gd name="T9" fmla="*/ 0 h 3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3" h="33">
                            <a:moveTo>
                              <a:pt x="0" y="0"/>
                            </a:moveTo>
                            <a:lnTo>
                              <a:pt x="41" y="0"/>
                            </a:lnTo>
                            <a:lnTo>
                              <a:pt x="63" y="33"/>
                            </a:lnTo>
                            <a:lnTo>
                              <a:pt x="24" y="3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7" name="Freeform 4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26" y="3658"/>
                        <a:ext cx="32" cy="10"/>
                      </a:xfrm>
                      <a:custGeom>
                        <a:avLst/>
                        <a:gdLst>
                          <a:gd name="T0" fmla="*/ 0 w 65"/>
                          <a:gd name="T1" fmla="*/ 30 h 30"/>
                          <a:gd name="T2" fmla="*/ 12 w 65"/>
                          <a:gd name="T3" fmla="*/ 0 h 30"/>
                          <a:gd name="T4" fmla="*/ 53 w 65"/>
                          <a:gd name="T5" fmla="*/ 0 h 30"/>
                          <a:gd name="T6" fmla="*/ 65 w 65"/>
                          <a:gd name="T7" fmla="*/ 30 h 30"/>
                          <a:gd name="T8" fmla="*/ 0 w 65"/>
                          <a:gd name="T9" fmla="*/ 3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30">
                            <a:moveTo>
                              <a:pt x="0" y="30"/>
                            </a:moveTo>
                            <a:lnTo>
                              <a:pt x="12" y="0"/>
                            </a:lnTo>
                            <a:lnTo>
                              <a:pt x="53" y="0"/>
                            </a:lnTo>
                            <a:lnTo>
                              <a:pt x="65" y="30"/>
                            </a:lnTo>
                            <a:lnTo>
                              <a:pt x="0" y="3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57" name="Group 4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27" y="3659"/>
                      <a:ext cx="45" cy="23"/>
                      <a:chOff x="1027" y="3659"/>
                      <a:chExt cx="45" cy="23"/>
                    </a:xfrm>
                  </p:grpSpPr>
                  <p:sp>
                    <p:nvSpPr>
                      <p:cNvPr id="1362" name="Freeform 4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27" y="3659"/>
                        <a:ext cx="20" cy="23"/>
                      </a:xfrm>
                      <a:custGeom>
                        <a:avLst/>
                        <a:gdLst>
                          <a:gd name="T0" fmla="*/ 22 w 39"/>
                          <a:gd name="T1" fmla="*/ 70 h 70"/>
                          <a:gd name="T2" fmla="*/ 0 w 39"/>
                          <a:gd name="T3" fmla="*/ 34 h 70"/>
                          <a:gd name="T4" fmla="*/ 12 w 39"/>
                          <a:gd name="T5" fmla="*/ 0 h 70"/>
                          <a:gd name="T6" fmla="*/ 39 w 39"/>
                          <a:gd name="T7" fmla="*/ 34 h 70"/>
                          <a:gd name="T8" fmla="*/ 22 w 39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9" h="70">
                            <a:moveTo>
                              <a:pt x="22" y="70"/>
                            </a:moveTo>
                            <a:lnTo>
                              <a:pt x="0" y="34"/>
                            </a:lnTo>
                            <a:lnTo>
                              <a:pt x="12" y="0"/>
                            </a:lnTo>
                            <a:lnTo>
                              <a:pt x="39" y="34"/>
                            </a:lnTo>
                            <a:lnTo>
                              <a:pt x="22" y="70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3" name="Freeform 4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3" y="3659"/>
                        <a:ext cx="33" cy="11"/>
                      </a:xfrm>
                      <a:custGeom>
                        <a:avLst/>
                        <a:gdLst>
                          <a:gd name="T0" fmla="*/ 0 w 64"/>
                          <a:gd name="T1" fmla="*/ 0 h 34"/>
                          <a:gd name="T2" fmla="*/ 39 w 64"/>
                          <a:gd name="T3" fmla="*/ 0 h 34"/>
                          <a:gd name="T4" fmla="*/ 64 w 64"/>
                          <a:gd name="T5" fmla="*/ 34 h 34"/>
                          <a:gd name="T6" fmla="*/ 25 w 64"/>
                          <a:gd name="T7" fmla="*/ 34 h 34"/>
                          <a:gd name="T8" fmla="*/ 0 w 64"/>
                          <a:gd name="T9" fmla="*/ 0 h 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4" h="34">
                            <a:moveTo>
                              <a:pt x="0" y="0"/>
                            </a:moveTo>
                            <a:lnTo>
                              <a:pt x="39" y="0"/>
                            </a:lnTo>
                            <a:lnTo>
                              <a:pt x="64" y="34"/>
                            </a:lnTo>
                            <a:lnTo>
                              <a:pt x="25" y="3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4" name="Freeform 4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9" y="3671"/>
                        <a:ext cx="33" cy="10"/>
                      </a:xfrm>
                      <a:custGeom>
                        <a:avLst/>
                        <a:gdLst>
                          <a:gd name="T0" fmla="*/ 0 w 66"/>
                          <a:gd name="T1" fmla="*/ 30 h 30"/>
                          <a:gd name="T2" fmla="*/ 12 w 66"/>
                          <a:gd name="T3" fmla="*/ 0 h 30"/>
                          <a:gd name="T4" fmla="*/ 54 w 66"/>
                          <a:gd name="T5" fmla="*/ 0 h 30"/>
                          <a:gd name="T6" fmla="*/ 66 w 66"/>
                          <a:gd name="T7" fmla="*/ 30 h 30"/>
                          <a:gd name="T8" fmla="*/ 0 w 66"/>
                          <a:gd name="T9" fmla="*/ 3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6" h="30">
                            <a:moveTo>
                              <a:pt x="0" y="30"/>
                            </a:moveTo>
                            <a:lnTo>
                              <a:pt x="12" y="0"/>
                            </a:lnTo>
                            <a:lnTo>
                              <a:pt x="54" y="0"/>
                            </a:lnTo>
                            <a:lnTo>
                              <a:pt x="66" y="30"/>
                            </a:lnTo>
                            <a:lnTo>
                              <a:pt x="0" y="3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58" name="Group 4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40" y="3672"/>
                      <a:ext cx="45" cy="23"/>
                      <a:chOff x="1040" y="3672"/>
                      <a:chExt cx="45" cy="23"/>
                    </a:xfrm>
                  </p:grpSpPr>
                  <p:sp>
                    <p:nvSpPr>
                      <p:cNvPr id="1359" name="Freeform 4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40" y="3672"/>
                        <a:ext cx="20" cy="23"/>
                      </a:xfrm>
                      <a:custGeom>
                        <a:avLst/>
                        <a:gdLst>
                          <a:gd name="T0" fmla="*/ 24 w 41"/>
                          <a:gd name="T1" fmla="*/ 70 h 70"/>
                          <a:gd name="T2" fmla="*/ 0 w 41"/>
                          <a:gd name="T3" fmla="*/ 35 h 70"/>
                          <a:gd name="T4" fmla="*/ 13 w 41"/>
                          <a:gd name="T5" fmla="*/ 0 h 70"/>
                          <a:gd name="T6" fmla="*/ 41 w 41"/>
                          <a:gd name="T7" fmla="*/ 35 h 70"/>
                          <a:gd name="T8" fmla="*/ 24 w 41"/>
                          <a:gd name="T9" fmla="*/ 70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1" h="70">
                            <a:moveTo>
                              <a:pt x="24" y="70"/>
                            </a:moveTo>
                            <a:lnTo>
                              <a:pt x="0" y="35"/>
                            </a:lnTo>
                            <a:lnTo>
                              <a:pt x="13" y="0"/>
                            </a:lnTo>
                            <a:lnTo>
                              <a:pt x="41" y="35"/>
                            </a:lnTo>
                            <a:lnTo>
                              <a:pt x="24" y="70"/>
                            </a:lnTo>
                            <a:close/>
                          </a:path>
                        </a:pathLst>
                      </a:custGeom>
                      <a:solidFill>
                        <a:srgbClr val="20202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0" name="Freeform 4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47" y="3672"/>
                        <a:ext cx="32" cy="12"/>
                      </a:xfrm>
                      <a:custGeom>
                        <a:avLst/>
                        <a:gdLst>
                          <a:gd name="T0" fmla="*/ 0 w 65"/>
                          <a:gd name="T1" fmla="*/ 0 h 34"/>
                          <a:gd name="T2" fmla="*/ 41 w 65"/>
                          <a:gd name="T3" fmla="*/ 0 h 34"/>
                          <a:gd name="T4" fmla="*/ 65 w 65"/>
                          <a:gd name="T5" fmla="*/ 34 h 34"/>
                          <a:gd name="T6" fmla="*/ 24 w 65"/>
                          <a:gd name="T7" fmla="*/ 34 h 34"/>
                          <a:gd name="T8" fmla="*/ 0 w 65"/>
                          <a:gd name="T9" fmla="*/ 0 h 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" h="34">
                            <a:moveTo>
                              <a:pt x="0" y="0"/>
                            </a:moveTo>
                            <a:lnTo>
                              <a:pt x="41" y="0"/>
                            </a:lnTo>
                            <a:lnTo>
                              <a:pt x="65" y="34"/>
                            </a:lnTo>
                            <a:lnTo>
                              <a:pt x="24" y="3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1" name="Freeform 4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53" y="3685"/>
                        <a:ext cx="32" cy="9"/>
                      </a:xfrm>
                      <a:custGeom>
                        <a:avLst/>
                        <a:gdLst>
                          <a:gd name="T0" fmla="*/ 0 w 66"/>
                          <a:gd name="T1" fmla="*/ 28 h 28"/>
                          <a:gd name="T2" fmla="*/ 12 w 66"/>
                          <a:gd name="T3" fmla="*/ 0 h 28"/>
                          <a:gd name="T4" fmla="*/ 54 w 66"/>
                          <a:gd name="T5" fmla="*/ 0 h 28"/>
                          <a:gd name="T6" fmla="*/ 66 w 66"/>
                          <a:gd name="T7" fmla="*/ 28 h 28"/>
                          <a:gd name="T8" fmla="*/ 0 w 66"/>
                          <a:gd name="T9" fmla="*/ 28 h 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6" h="28">
                            <a:moveTo>
                              <a:pt x="0" y="28"/>
                            </a:moveTo>
                            <a:lnTo>
                              <a:pt x="12" y="0"/>
                            </a:lnTo>
                            <a:lnTo>
                              <a:pt x="54" y="0"/>
                            </a:lnTo>
                            <a:lnTo>
                              <a:pt x="66" y="28"/>
                            </a:lnTo>
                            <a:lnTo>
                              <a:pt x="0" y="28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662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273" name="Group 413"/>
                  <p:cNvGrpSpPr>
                    <a:grpSpLocks/>
                  </p:cNvGrpSpPr>
                  <p:nvPr/>
                </p:nvGrpSpPr>
                <p:grpSpPr bwMode="auto">
                  <a:xfrm>
                    <a:off x="1054" y="3685"/>
                    <a:ext cx="45" cy="23"/>
                    <a:chOff x="1054" y="3685"/>
                    <a:chExt cx="45" cy="23"/>
                  </a:xfrm>
                </p:grpSpPr>
                <p:sp>
                  <p:nvSpPr>
                    <p:cNvPr id="1352" name="Freeform 414"/>
                    <p:cNvSpPr>
                      <a:spLocks/>
                    </p:cNvSpPr>
                    <p:nvPr/>
                  </p:nvSpPr>
                  <p:spPr bwMode="auto">
                    <a:xfrm>
                      <a:off x="1054" y="3685"/>
                      <a:ext cx="20" cy="23"/>
                    </a:xfrm>
                    <a:custGeom>
                      <a:avLst/>
                      <a:gdLst>
                        <a:gd name="T0" fmla="*/ 23 w 39"/>
                        <a:gd name="T1" fmla="*/ 70 h 70"/>
                        <a:gd name="T2" fmla="*/ 0 w 39"/>
                        <a:gd name="T3" fmla="*/ 34 h 70"/>
                        <a:gd name="T4" fmla="*/ 13 w 39"/>
                        <a:gd name="T5" fmla="*/ 0 h 70"/>
                        <a:gd name="T6" fmla="*/ 39 w 39"/>
                        <a:gd name="T7" fmla="*/ 34 h 70"/>
                        <a:gd name="T8" fmla="*/ 23 w 39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70">
                          <a:moveTo>
                            <a:pt x="23" y="70"/>
                          </a:moveTo>
                          <a:lnTo>
                            <a:pt x="0" y="34"/>
                          </a:lnTo>
                          <a:lnTo>
                            <a:pt x="13" y="0"/>
                          </a:lnTo>
                          <a:lnTo>
                            <a:pt x="39" y="34"/>
                          </a:lnTo>
                          <a:lnTo>
                            <a:pt x="23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53" name="Freeform 415"/>
                    <p:cNvSpPr>
                      <a:spLocks/>
                    </p:cNvSpPr>
                    <p:nvPr/>
                  </p:nvSpPr>
                  <p:spPr bwMode="auto">
                    <a:xfrm>
                      <a:off x="1061" y="3685"/>
                      <a:ext cx="32" cy="12"/>
                    </a:xfrm>
                    <a:custGeom>
                      <a:avLst/>
                      <a:gdLst>
                        <a:gd name="T0" fmla="*/ 0 w 63"/>
                        <a:gd name="T1" fmla="*/ 0 h 35"/>
                        <a:gd name="T2" fmla="*/ 41 w 63"/>
                        <a:gd name="T3" fmla="*/ 0 h 35"/>
                        <a:gd name="T4" fmla="*/ 63 w 63"/>
                        <a:gd name="T5" fmla="*/ 35 h 35"/>
                        <a:gd name="T6" fmla="*/ 24 w 63"/>
                        <a:gd name="T7" fmla="*/ 35 h 35"/>
                        <a:gd name="T8" fmla="*/ 0 w 63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3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54" name="Freeform 416"/>
                    <p:cNvSpPr>
                      <a:spLocks/>
                    </p:cNvSpPr>
                    <p:nvPr/>
                  </p:nvSpPr>
                  <p:spPr bwMode="auto">
                    <a:xfrm>
                      <a:off x="1066" y="3697"/>
                      <a:ext cx="33" cy="10"/>
                    </a:xfrm>
                    <a:custGeom>
                      <a:avLst/>
                      <a:gdLst>
                        <a:gd name="T0" fmla="*/ 0 w 64"/>
                        <a:gd name="T1" fmla="*/ 30 h 30"/>
                        <a:gd name="T2" fmla="*/ 13 w 64"/>
                        <a:gd name="T3" fmla="*/ 0 h 30"/>
                        <a:gd name="T4" fmla="*/ 52 w 64"/>
                        <a:gd name="T5" fmla="*/ 0 h 30"/>
                        <a:gd name="T6" fmla="*/ 64 w 64"/>
                        <a:gd name="T7" fmla="*/ 30 h 30"/>
                        <a:gd name="T8" fmla="*/ 0 w 64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0">
                          <a:moveTo>
                            <a:pt x="0" y="30"/>
                          </a:moveTo>
                          <a:lnTo>
                            <a:pt x="13" y="0"/>
                          </a:lnTo>
                          <a:lnTo>
                            <a:pt x="52" y="0"/>
                          </a:lnTo>
                          <a:lnTo>
                            <a:pt x="64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4" name="Group 417"/>
                  <p:cNvGrpSpPr>
                    <a:grpSpLocks/>
                  </p:cNvGrpSpPr>
                  <p:nvPr/>
                </p:nvGrpSpPr>
                <p:grpSpPr bwMode="auto">
                  <a:xfrm>
                    <a:off x="1067" y="3698"/>
                    <a:ext cx="45" cy="23"/>
                    <a:chOff x="1067" y="3698"/>
                    <a:chExt cx="45" cy="23"/>
                  </a:xfrm>
                </p:grpSpPr>
                <p:sp>
                  <p:nvSpPr>
                    <p:cNvPr id="1349" name="Freeform 418"/>
                    <p:cNvSpPr>
                      <a:spLocks/>
                    </p:cNvSpPr>
                    <p:nvPr/>
                  </p:nvSpPr>
                  <p:spPr bwMode="auto">
                    <a:xfrm>
                      <a:off x="1067" y="3698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69 h 69"/>
                        <a:gd name="T2" fmla="*/ 0 w 39"/>
                        <a:gd name="T3" fmla="*/ 34 h 69"/>
                        <a:gd name="T4" fmla="*/ 12 w 39"/>
                        <a:gd name="T5" fmla="*/ 0 h 69"/>
                        <a:gd name="T6" fmla="*/ 39 w 39"/>
                        <a:gd name="T7" fmla="*/ 34 h 69"/>
                        <a:gd name="T8" fmla="*/ 22 w 39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9">
                          <a:moveTo>
                            <a:pt x="22" y="69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39" y="34"/>
                          </a:lnTo>
                          <a:lnTo>
                            <a:pt x="22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50" name="Freeform 419"/>
                    <p:cNvSpPr>
                      <a:spLocks/>
                    </p:cNvSpPr>
                    <p:nvPr/>
                  </p:nvSpPr>
                  <p:spPr bwMode="auto">
                    <a:xfrm>
                      <a:off x="1074" y="3699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39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51" name="Freeform 420"/>
                    <p:cNvSpPr>
                      <a:spLocks/>
                    </p:cNvSpPr>
                    <p:nvPr/>
                  </p:nvSpPr>
                  <p:spPr bwMode="auto">
                    <a:xfrm>
                      <a:off x="1079" y="3711"/>
                      <a:ext cx="33" cy="10"/>
                    </a:xfrm>
                    <a:custGeom>
                      <a:avLst/>
                      <a:gdLst>
                        <a:gd name="T0" fmla="*/ 0 w 65"/>
                        <a:gd name="T1" fmla="*/ 30 h 30"/>
                        <a:gd name="T2" fmla="*/ 11 w 65"/>
                        <a:gd name="T3" fmla="*/ 0 h 30"/>
                        <a:gd name="T4" fmla="*/ 53 w 65"/>
                        <a:gd name="T5" fmla="*/ 0 h 30"/>
                        <a:gd name="T6" fmla="*/ 65 w 65"/>
                        <a:gd name="T7" fmla="*/ 30 h 30"/>
                        <a:gd name="T8" fmla="*/ 0 w 65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0">
                          <a:moveTo>
                            <a:pt x="0" y="30"/>
                          </a:moveTo>
                          <a:lnTo>
                            <a:pt x="11" y="0"/>
                          </a:lnTo>
                          <a:lnTo>
                            <a:pt x="53" y="0"/>
                          </a:lnTo>
                          <a:lnTo>
                            <a:pt x="65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5" name="Group 421"/>
                  <p:cNvGrpSpPr>
                    <a:grpSpLocks/>
                  </p:cNvGrpSpPr>
                  <p:nvPr/>
                </p:nvGrpSpPr>
                <p:grpSpPr bwMode="auto">
                  <a:xfrm>
                    <a:off x="1079" y="3712"/>
                    <a:ext cx="44" cy="23"/>
                    <a:chOff x="1079" y="3712"/>
                    <a:chExt cx="44" cy="23"/>
                  </a:xfrm>
                </p:grpSpPr>
                <p:sp>
                  <p:nvSpPr>
                    <p:cNvPr id="1346" name="Freeform 422"/>
                    <p:cNvSpPr>
                      <a:spLocks/>
                    </p:cNvSpPr>
                    <p:nvPr/>
                  </p:nvSpPr>
                  <p:spPr bwMode="auto">
                    <a:xfrm>
                      <a:off x="1079" y="3712"/>
                      <a:ext cx="21" cy="23"/>
                    </a:xfrm>
                    <a:custGeom>
                      <a:avLst/>
                      <a:gdLst>
                        <a:gd name="T0" fmla="*/ 24 w 41"/>
                        <a:gd name="T1" fmla="*/ 68 h 68"/>
                        <a:gd name="T2" fmla="*/ 0 w 41"/>
                        <a:gd name="T3" fmla="*/ 32 h 68"/>
                        <a:gd name="T4" fmla="*/ 13 w 41"/>
                        <a:gd name="T5" fmla="*/ 0 h 68"/>
                        <a:gd name="T6" fmla="*/ 41 w 41"/>
                        <a:gd name="T7" fmla="*/ 32 h 68"/>
                        <a:gd name="T8" fmla="*/ 24 w 41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" h="68">
                          <a:moveTo>
                            <a:pt x="24" y="68"/>
                          </a:moveTo>
                          <a:lnTo>
                            <a:pt x="0" y="32"/>
                          </a:lnTo>
                          <a:lnTo>
                            <a:pt x="13" y="0"/>
                          </a:lnTo>
                          <a:lnTo>
                            <a:pt x="41" y="32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7" name="Freeform 423"/>
                    <p:cNvSpPr>
                      <a:spLocks/>
                    </p:cNvSpPr>
                    <p:nvPr/>
                  </p:nvSpPr>
                  <p:spPr bwMode="auto">
                    <a:xfrm>
                      <a:off x="1087" y="3713"/>
                      <a:ext cx="31" cy="10"/>
                    </a:xfrm>
                    <a:custGeom>
                      <a:avLst/>
                      <a:gdLst>
                        <a:gd name="T0" fmla="*/ 0 w 63"/>
                        <a:gd name="T1" fmla="*/ 0 h 32"/>
                        <a:gd name="T2" fmla="*/ 40 w 63"/>
                        <a:gd name="T3" fmla="*/ 0 h 32"/>
                        <a:gd name="T4" fmla="*/ 63 w 63"/>
                        <a:gd name="T5" fmla="*/ 32 h 32"/>
                        <a:gd name="T6" fmla="*/ 23 w 63"/>
                        <a:gd name="T7" fmla="*/ 32 h 32"/>
                        <a:gd name="T8" fmla="*/ 0 w 63"/>
                        <a:gd name="T9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2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3" y="32"/>
                          </a:lnTo>
                          <a:lnTo>
                            <a:pt x="23" y="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8" name="Freeform 424"/>
                    <p:cNvSpPr>
                      <a:spLocks/>
                    </p:cNvSpPr>
                    <p:nvPr/>
                  </p:nvSpPr>
                  <p:spPr bwMode="auto">
                    <a:xfrm>
                      <a:off x="1092" y="3724"/>
                      <a:ext cx="31" cy="11"/>
                    </a:xfrm>
                    <a:custGeom>
                      <a:avLst/>
                      <a:gdLst>
                        <a:gd name="T0" fmla="*/ 0 w 63"/>
                        <a:gd name="T1" fmla="*/ 31 h 31"/>
                        <a:gd name="T2" fmla="*/ 12 w 63"/>
                        <a:gd name="T3" fmla="*/ 0 h 31"/>
                        <a:gd name="T4" fmla="*/ 52 w 63"/>
                        <a:gd name="T5" fmla="*/ 0 h 31"/>
                        <a:gd name="T6" fmla="*/ 63 w 63"/>
                        <a:gd name="T7" fmla="*/ 31 h 31"/>
                        <a:gd name="T8" fmla="*/ 0 w 63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1">
                          <a:moveTo>
                            <a:pt x="0" y="31"/>
                          </a:moveTo>
                          <a:lnTo>
                            <a:pt x="12" y="0"/>
                          </a:lnTo>
                          <a:lnTo>
                            <a:pt x="52" y="0"/>
                          </a:lnTo>
                          <a:lnTo>
                            <a:pt x="63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6" name="Group 425"/>
                  <p:cNvGrpSpPr>
                    <a:grpSpLocks/>
                  </p:cNvGrpSpPr>
                  <p:nvPr/>
                </p:nvGrpSpPr>
                <p:grpSpPr bwMode="auto">
                  <a:xfrm>
                    <a:off x="1093" y="3725"/>
                    <a:ext cx="45" cy="23"/>
                    <a:chOff x="1093" y="3725"/>
                    <a:chExt cx="45" cy="23"/>
                  </a:xfrm>
                </p:grpSpPr>
                <p:sp>
                  <p:nvSpPr>
                    <p:cNvPr id="1343" name="Freeform 426"/>
                    <p:cNvSpPr>
                      <a:spLocks/>
                    </p:cNvSpPr>
                    <p:nvPr/>
                  </p:nvSpPr>
                  <p:spPr bwMode="auto">
                    <a:xfrm>
                      <a:off x="1093" y="3725"/>
                      <a:ext cx="20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3 h 68"/>
                        <a:gd name="T4" fmla="*/ 12 w 40"/>
                        <a:gd name="T5" fmla="*/ 0 h 68"/>
                        <a:gd name="T6" fmla="*/ 40 w 40"/>
                        <a:gd name="T7" fmla="*/ 33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4" name="Freeform 427"/>
                    <p:cNvSpPr>
                      <a:spLocks/>
                    </p:cNvSpPr>
                    <p:nvPr/>
                  </p:nvSpPr>
                  <p:spPr bwMode="auto">
                    <a:xfrm>
                      <a:off x="1100" y="3726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40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5" name="Freeform 428"/>
                    <p:cNvSpPr>
                      <a:spLocks/>
                    </p:cNvSpPr>
                    <p:nvPr/>
                  </p:nvSpPr>
                  <p:spPr bwMode="auto">
                    <a:xfrm>
                      <a:off x="1106" y="3738"/>
                      <a:ext cx="32" cy="9"/>
                    </a:xfrm>
                    <a:custGeom>
                      <a:avLst/>
                      <a:gdLst>
                        <a:gd name="T0" fmla="*/ 0 w 65"/>
                        <a:gd name="T1" fmla="*/ 28 h 28"/>
                        <a:gd name="T2" fmla="*/ 12 w 65"/>
                        <a:gd name="T3" fmla="*/ 0 h 28"/>
                        <a:gd name="T4" fmla="*/ 53 w 65"/>
                        <a:gd name="T5" fmla="*/ 0 h 28"/>
                        <a:gd name="T6" fmla="*/ 65 w 65"/>
                        <a:gd name="T7" fmla="*/ 28 h 28"/>
                        <a:gd name="T8" fmla="*/ 0 w 65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8">
                          <a:moveTo>
                            <a:pt x="0" y="28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7" name="Group 429"/>
                  <p:cNvGrpSpPr>
                    <a:grpSpLocks/>
                  </p:cNvGrpSpPr>
                  <p:nvPr/>
                </p:nvGrpSpPr>
                <p:grpSpPr bwMode="auto">
                  <a:xfrm>
                    <a:off x="1108" y="3739"/>
                    <a:ext cx="44" cy="23"/>
                    <a:chOff x="1108" y="3739"/>
                    <a:chExt cx="44" cy="23"/>
                  </a:xfrm>
                </p:grpSpPr>
                <p:sp>
                  <p:nvSpPr>
                    <p:cNvPr id="1340" name="Freeform 430"/>
                    <p:cNvSpPr>
                      <a:spLocks/>
                    </p:cNvSpPr>
                    <p:nvPr/>
                  </p:nvSpPr>
                  <p:spPr bwMode="auto">
                    <a:xfrm>
                      <a:off x="1108" y="3739"/>
                      <a:ext cx="19" cy="23"/>
                    </a:xfrm>
                    <a:custGeom>
                      <a:avLst/>
                      <a:gdLst>
                        <a:gd name="T0" fmla="*/ 23 w 40"/>
                        <a:gd name="T1" fmla="*/ 69 h 69"/>
                        <a:gd name="T2" fmla="*/ 0 w 40"/>
                        <a:gd name="T3" fmla="*/ 34 h 69"/>
                        <a:gd name="T4" fmla="*/ 12 w 40"/>
                        <a:gd name="T5" fmla="*/ 0 h 69"/>
                        <a:gd name="T6" fmla="*/ 40 w 40"/>
                        <a:gd name="T7" fmla="*/ 34 h 69"/>
                        <a:gd name="T8" fmla="*/ 23 w 40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9">
                          <a:moveTo>
                            <a:pt x="23" y="69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40" y="34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1" name="Freeform 431"/>
                    <p:cNvSpPr>
                      <a:spLocks/>
                    </p:cNvSpPr>
                    <p:nvPr/>
                  </p:nvSpPr>
                  <p:spPr bwMode="auto">
                    <a:xfrm>
                      <a:off x="1114" y="374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5"/>
                        <a:gd name="T2" fmla="*/ 42 w 64"/>
                        <a:gd name="T3" fmla="*/ 0 h 35"/>
                        <a:gd name="T4" fmla="*/ 64 w 64"/>
                        <a:gd name="T5" fmla="*/ 35 h 35"/>
                        <a:gd name="T6" fmla="*/ 25 w 64"/>
                        <a:gd name="T7" fmla="*/ 35 h 35"/>
                        <a:gd name="T8" fmla="*/ 0 w 64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5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4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42" name="Freeform 432"/>
                    <p:cNvSpPr>
                      <a:spLocks/>
                    </p:cNvSpPr>
                    <p:nvPr/>
                  </p:nvSpPr>
                  <p:spPr bwMode="auto">
                    <a:xfrm>
                      <a:off x="1120" y="3752"/>
                      <a:ext cx="32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5 w 66"/>
                        <a:gd name="T3" fmla="*/ 0 h 30"/>
                        <a:gd name="T4" fmla="*/ 54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5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8" name="Group 433"/>
                  <p:cNvGrpSpPr>
                    <a:grpSpLocks/>
                  </p:cNvGrpSpPr>
                  <p:nvPr/>
                </p:nvGrpSpPr>
                <p:grpSpPr bwMode="auto">
                  <a:xfrm>
                    <a:off x="1121" y="3753"/>
                    <a:ext cx="45" cy="23"/>
                    <a:chOff x="1121" y="3753"/>
                    <a:chExt cx="45" cy="23"/>
                  </a:xfrm>
                </p:grpSpPr>
                <p:sp>
                  <p:nvSpPr>
                    <p:cNvPr id="1337" name="Freeform 434"/>
                    <p:cNvSpPr>
                      <a:spLocks/>
                    </p:cNvSpPr>
                    <p:nvPr/>
                  </p:nvSpPr>
                  <p:spPr bwMode="auto">
                    <a:xfrm>
                      <a:off x="1121" y="3753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68 h 68"/>
                        <a:gd name="T2" fmla="*/ 0 w 39"/>
                        <a:gd name="T3" fmla="*/ 35 h 68"/>
                        <a:gd name="T4" fmla="*/ 12 w 39"/>
                        <a:gd name="T5" fmla="*/ 0 h 68"/>
                        <a:gd name="T6" fmla="*/ 39 w 39"/>
                        <a:gd name="T7" fmla="*/ 35 h 68"/>
                        <a:gd name="T8" fmla="*/ 22 w 39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5"/>
                          </a:lnTo>
                          <a:lnTo>
                            <a:pt x="12" y="0"/>
                          </a:lnTo>
                          <a:lnTo>
                            <a:pt x="39" y="35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8" name="Freeform 435"/>
                    <p:cNvSpPr>
                      <a:spLocks/>
                    </p:cNvSpPr>
                    <p:nvPr/>
                  </p:nvSpPr>
                  <p:spPr bwMode="auto">
                    <a:xfrm>
                      <a:off x="1127" y="3753"/>
                      <a:ext cx="33" cy="12"/>
                    </a:xfrm>
                    <a:custGeom>
                      <a:avLst/>
                      <a:gdLst>
                        <a:gd name="T0" fmla="*/ 0 w 64"/>
                        <a:gd name="T1" fmla="*/ 0 h 35"/>
                        <a:gd name="T2" fmla="*/ 39 w 64"/>
                        <a:gd name="T3" fmla="*/ 0 h 35"/>
                        <a:gd name="T4" fmla="*/ 64 w 64"/>
                        <a:gd name="T5" fmla="*/ 35 h 35"/>
                        <a:gd name="T6" fmla="*/ 24 w 64"/>
                        <a:gd name="T7" fmla="*/ 35 h 35"/>
                        <a:gd name="T8" fmla="*/ 0 w 64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5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9" name="Freeform 436"/>
                    <p:cNvSpPr>
                      <a:spLocks/>
                    </p:cNvSpPr>
                    <p:nvPr/>
                  </p:nvSpPr>
                  <p:spPr bwMode="auto">
                    <a:xfrm>
                      <a:off x="1133" y="3766"/>
                      <a:ext cx="33" cy="9"/>
                    </a:xfrm>
                    <a:custGeom>
                      <a:avLst/>
                      <a:gdLst>
                        <a:gd name="T0" fmla="*/ 0 w 66"/>
                        <a:gd name="T1" fmla="*/ 29 h 29"/>
                        <a:gd name="T2" fmla="*/ 12 w 66"/>
                        <a:gd name="T3" fmla="*/ 0 h 29"/>
                        <a:gd name="T4" fmla="*/ 54 w 66"/>
                        <a:gd name="T5" fmla="*/ 0 h 29"/>
                        <a:gd name="T6" fmla="*/ 66 w 66"/>
                        <a:gd name="T7" fmla="*/ 29 h 29"/>
                        <a:gd name="T8" fmla="*/ 0 w 66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9">
                          <a:moveTo>
                            <a:pt x="0" y="29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79" name="Group 437"/>
                  <p:cNvGrpSpPr>
                    <a:grpSpLocks/>
                  </p:cNvGrpSpPr>
                  <p:nvPr/>
                </p:nvGrpSpPr>
                <p:grpSpPr bwMode="auto">
                  <a:xfrm>
                    <a:off x="1133" y="3767"/>
                    <a:ext cx="44" cy="23"/>
                    <a:chOff x="1133" y="3767"/>
                    <a:chExt cx="44" cy="23"/>
                  </a:xfrm>
                </p:grpSpPr>
                <p:sp>
                  <p:nvSpPr>
                    <p:cNvPr id="1334" name="Freeform 438"/>
                    <p:cNvSpPr>
                      <a:spLocks/>
                    </p:cNvSpPr>
                    <p:nvPr/>
                  </p:nvSpPr>
                  <p:spPr bwMode="auto">
                    <a:xfrm>
                      <a:off x="1133" y="3767"/>
                      <a:ext cx="20" cy="23"/>
                    </a:xfrm>
                    <a:custGeom>
                      <a:avLst/>
                      <a:gdLst>
                        <a:gd name="T0" fmla="*/ 23 w 39"/>
                        <a:gd name="T1" fmla="*/ 69 h 69"/>
                        <a:gd name="T2" fmla="*/ 0 w 39"/>
                        <a:gd name="T3" fmla="*/ 33 h 69"/>
                        <a:gd name="T4" fmla="*/ 12 w 39"/>
                        <a:gd name="T5" fmla="*/ 0 h 69"/>
                        <a:gd name="T6" fmla="*/ 39 w 39"/>
                        <a:gd name="T7" fmla="*/ 33 h 69"/>
                        <a:gd name="T8" fmla="*/ 23 w 39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9">
                          <a:moveTo>
                            <a:pt x="23" y="69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39" y="33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5" name="Freeform 439"/>
                    <p:cNvSpPr>
                      <a:spLocks/>
                    </p:cNvSpPr>
                    <p:nvPr/>
                  </p:nvSpPr>
                  <p:spPr bwMode="auto">
                    <a:xfrm>
                      <a:off x="1140" y="3767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3"/>
                        <a:gd name="T2" fmla="*/ 41 w 64"/>
                        <a:gd name="T3" fmla="*/ 0 h 33"/>
                        <a:gd name="T4" fmla="*/ 64 w 64"/>
                        <a:gd name="T5" fmla="*/ 33 h 33"/>
                        <a:gd name="T6" fmla="*/ 23 w 64"/>
                        <a:gd name="T7" fmla="*/ 33 h 33"/>
                        <a:gd name="T8" fmla="*/ 0 w 64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4" y="33"/>
                          </a:lnTo>
                          <a:lnTo>
                            <a:pt x="23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6" name="Freeform 440"/>
                    <p:cNvSpPr>
                      <a:spLocks/>
                    </p:cNvSpPr>
                    <p:nvPr/>
                  </p:nvSpPr>
                  <p:spPr bwMode="auto">
                    <a:xfrm>
                      <a:off x="1146" y="3779"/>
                      <a:ext cx="31" cy="10"/>
                    </a:xfrm>
                    <a:custGeom>
                      <a:avLst/>
                      <a:gdLst>
                        <a:gd name="T0" fmla="*/ 0 w 63"/>
                        <a:gd name="T1" fmla="*/ 31 h 31"/>
                        <a:gd name="T2" fmla="*/ 11 w 63"/>
                        <a:gd name="T3" fmla="*/ 0 h 31"/>
                        <a:gd name="T4" fmla="*/ 52 w 63"/>
                        <a:gd name="T5" fmla="*/ 0 h 31"/>
                        <a:gd name="T6" fmla="*/ 63 w 63"/>
                        <a:gd name="T7" fmla="*/ 31 h 31"/>
                        <a:gd name="T8" fmla="*/ 0 w 63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1">
                          <a:moveTo>
                            <a:pt x="0" y="31"/>
                          </a:moveTo>
                          <a:lnTo>
                            <a:pt x="11" y="0"/>
                          </a:lnTo>
                          <a:lnTo>
                            <a:pt x="52" y="0"/>
                          </a:lnTo>
                          <a:lnTo>
                            <a:pt x="63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280" name="Freeform 441"/>
                  <p:cNvSpPr>
                    <a:spLocks/>
                  </p:cNvSpPr>
                  <p:nvPr/>
                </p:nvSpPr>
                <p:spPr bwMode="auto">
                  <a:xfrm>
                    <a:off x="972" y="3556"/>
                    <a:ext cx="40" cy="12"/>
                  </a:xfrm>
                  <a:custGeom>
                    <a:avLst/>
                    <a:gdLst>
                      <a:gd name="T0" fmla="*/ 0 w 79"/>
                      <a:gd name="T1" fmla="*/ 0 h 36"/>
                      <a:gd name="T2" fmla="*/ 27 w 79"/>
                      <a:gd name="T3" fmla="*/ 36 h 36"/>
                      <a:gd name="T4" fmla="*/ 79 w 79"/>
                      <a:gd name="T5" fmla="*/ 36 h 36"/>
                      <a:gd name="T6" fmla="*/ 50 w 79"/>
                      <a:gd name="T7" fmla="*/ 0 h 36"/>
                      <a:gd name="T8" fmla="*/ 0 w 79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6">
                        <a:moveTo>
                          <a:pt x="0" y="0"/>
                        </a:moveTo>
                        <a:lnTo>
                          <a:pt x="27" y="36"/>
                        </a:lnTo>
                        <a:lnTo>
                          <a:pt x="79" y="3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1" name="Freeform 442"/>
                  <p:cNvSpPr>
                    <a:spLocks/>
                  </p:cNvSpPr>
                  <p:nvPr/>
                </p:nvSpPr>
                <p:spPr bwMode="auto">
                  <a:xfrm>
                    <a:off x="993" y="3576"/>
                    <a:ext cx="39" cy="12"/>
                  </a:xfrm>
                  <a:custGeom>
                    <a:avLst/>
                    <a:gdLst>
                      <a:gd name="T0" fmla="*/ 0 w 79"/>
                      <a:gd name="T1" fmla="*/ 0 h 36"/>
                      <a:gd name="T2" fmla="*/ 28 w 79"/>
                      <a:gd name="T3" fmla="*/ 36 h 36"/>
                      <a:gd name="T4" fmla="*/ 79 w 79"/>
                      <a:gd name="T5" fmla="*/ 36 h 36"/>
                      <a:gd name="T6" fmla="*/ 50 w 79"/>
                      <a:gd name="T7" fmla="*/ 0 h 36"/>
                      <a:gd name="T8" fmla="*/ 0 w 79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79" y="3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2" name="Freeform 443"/>
                  <p:cNvSpPr>
                    <a:spLocks/>
                  </p:cNvSpPr>
                  <p:nvPr/>
                </p:nvSpPr>
                <p:spPr bwMode="auto">
                  <a:xfrm>
                    <a:off x="1012" y="3594"/>
                    <a:ext cx="39" cy="12"/>
                  </a:xfrm>
                  <a:custGeom>
                    <a:avLst/>
                    <a:gdLst>
                      <a:gd name="T0" fmla="*/ 0 w 78"/>
                      <a:gd name="T1" fmla="*/ 0 h 36"/>
                      <a:gd name="T2" fmla="*/ 27 w 78"/>
                      <a:gd name="T3" fmla="*/ 36 h 36"/>
                      <a:gd name="T4" fmla="*/ 78 w 78"/>
                      <a:gd name="T5" fmla="*/ 36 h 36"/>
                      <a:gd name="T6" fmla="*/ 49 w 78"/>
                      <a:gd name="T7" fmla="*/ 0 h 36"/>
                      <a:gd name="T8" fmla="*/ 0 w 78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8" h="36">
                        <a:moveTo>
                          <a:pt x="0" y="0"/>
                        </a:moveTo>
                        <a:lnTo>
                          <a:pt x="27" y="36"/>
                        </a:lnTo>
                        <a:lnTo>
                          <a:pt x="78" y="36"/>
                        </a:lnTo>
                        <a:lnTo>
                          <a:pt x="4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3" name="Freeform 444"/>
                  <p:cNvSpPr>
                    <a:spLocks/>
                  </p:cNvSpPr>
                  <p:nvPr/>
                </p:nvSpPr>
                <p:spPr bwMode="auto">
                  <a:xfrm>
                    <a:off x="1032" y="3613"/>
                    <a:ext cx="40" cy="12"/>
                  </a:xfrm>
                  <a:custGeom>
                    <a:avLst/>
                    <a:gdLst>
                      <a:gd name="T0" fmla="*/ 0 w 79"/>
                      <a:gd name="T1" fmla="*/ 0 h 36"/>
                      <a:gd name="T2" fmla="*/ 28 w 79"/>
                      <a:gd name="T3" fmla="*/ 36 h 36"/>
                      <a:gd name="T4" fmla="*/ 79 w 79"/>
                      <a:gd name="T5" fmla="*/ 36 h 36"/>
                      <a:gd name="T6" fmla="*/ 50 w 79"/>
                      <a:gd name="T7" fmla="*/ 0 h 36"/>
                      <a:gd name="T8" fmla="*/ 0 w 79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79" y="3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4" name="Freeform 445"/>
                  <p:cNvSpPr>
                    <a:spLocks/>
                  </p:cNvSpPr>
                  <p:nvPr/>
                </p:nvSpPr>
                <p:spPr bwMode="auto">
                  <a:xfrm>
                    <a:off x="1053" y="3632"/>
                    <a:ext cx="39" cy="12"/>
                  </a:xfrm>
                  <a:custGeom>
                    <a:avLst/>
                    <a:gdLst>
                      <a:gd name="T0" fmla="*/ 0 w 79"/>
                      <a:gd name="T1" fmla="*/ 0 h 36"/>
                      <a:gd name="T2" fmla="*/ 28 w 79"/>
                      <a:gd name="T3" fmla="*/ 36 h 36"/>
                      <a:gd name="T4" fmla="*/ 79 w 79"/>
                      <a:gd name="T5" fmla="*/ 36 h 36"/>
                      <a:gd name="T6" fmla="*/ 50 w 79"/>
                      <a:gd name="T7" fmla="*/ 0 h 36"/>
                      <a:gd name="T8" fmla="*/ 0 w 79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79" y="3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5" name="Freeform 446"/>
                  <p:cNvSpPr>
                    <a:spLocks/>
                  </p:cNvSpPr>
                  <p:nvPr/>
                </p:nvSpPr>
                <p:spPr bwMode="auto">
                  <a:xfrm>
                    <a:off x="1074" y="3651"/>
                    <a:ext cx="40" cy="12"/>
                  </a:xfrm>
                  <a:custGeom>
                    <a:avLst/>
                    <a:gdLst>
                      <a:gd name="T0" fmla="*/ 0 w 79"/>
                      <a:gd name="T1" fmla="*/ 0 h 35"/>
                      <a:gd name="T2" fmla="*/ 28 w 79"/>
                      <a:gd name="T3" fmla="*/ 35 h 35"/>
                      <a:gd name="T4" fmla="*/ 79 w 79"/>
                      <a:gd name="T5" fmla="*/ 35 h 35"/>
                      <a:gd name="T6" fmla="*/ 50 w 79"/>
                      <a:gd name="T7" fmla="*/ 0 h 35"/>
                      <a:gd name="T8" fmla="*/ 0 w 79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5">
                        <a:moveTo>
                          <a:pt x="0" y="0"/>
                        </a:moveTo>
                        <a:lnTo>
                          <a:pt x="28" y="35"/>
                        </a:lnTo>
                        <a:lnTo>
                          <a:pt x="79" y="35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6" name="Freeform 447"/>
                  <p:cNvSpPr>
                    <a:spLocks/>
                  </p:cNvSpPr>
                  <p:nvPr/>
                </p:nvSpPr>
                <p:spPr bwMode="auto">
                  <a:xfrm>
                    <a:off x="1095" y="3669"/>
                    <a:ext cx="40" cy="12"/>
                  </a:xfrm>
                  <a:custGeom>
                    <a:avLst/>
                    <a:gdLst>
                      <a:gd name="T0" fmla="*/ 0 w 80"/>
                      <a:gd name="T1" fmla="*/ 0 h 36"/>
                      <a:gd name="T2" fmla="*/ 28 w 80"/>
                      <a:gd name="T3" fmla="*/ 36 h 36"/>
                      <a:gd name="T4" fmla="*/ 80 w 80"/>
                      <a:gd name="T5" fmla="*/ 36 h 36"/>
                      <a:gd name="T6" fmla="*/ 51 w 80"/>
                      <a:gd name="T7" fmla="*/ 0 h 36"/>
                      <a:gd name="T8" fmla="*/ 0 w 80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0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80" y="36"/>
                        </a:lnTo>
                        <a:lnTo>
                          <a:pt x="5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7" name="Freeform 448"/>
                  <p:cNvSpPr>
                    <a:spLocks/>
                  </p:cNvSpPr>
                  <p:nvPr/>
                </p:nvSpPr>
                <p:spPr bwMode="auto">
                  <a:xfrm>
                    <a:off x="1115" y="3688"/>
                    <a:ext cx="40" cy="12"/>
                  </a:xfrm>
                  <a:custGeom>
                    <a:avLst/>
                    <a:gdLst>
                      <a:gd name="T0" fmla="*/ 0 w 80"/>
                      <a:gd name="T1" fmla="*/ 0 h 36"/>
                      <a:gd name="T2" fmla="*/ 27 w 80"/>
                      <a:gd name="T3" fmla="*/ 36 h 36"/>
                      <a:gd name="T4" fmla="*/ 80 w 80"/>
                      <a:gd name="T5" fmla="*/ 36 h 36"/>
                      <a:gd name="T6" fmla="*/ 51 w 80"/>
                      <a:gd name="T7" fmla="*/ 0 h 36"/>
                      <a:gd name="T8" fmla="*/ 0 w 80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0" h="36">
                        <a:moveTo>
                          <a:pt x="0" y="0"/>
                        </a:moveTo>
                        <a:lnTo>
                          <a:pt x="27" y="36"/>
                        </a:lnTo>
                        <a:lnTo>
                          <a:pt x="80" y="36"/>
                        </a:lnTo>
                        <a:lnTo>
                          <a:pt x="5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8" name="Freeform 449"/>
                  <p:cNvSpPr>
                    <a:spLocks/>
                  </p:cNvSpPr>
                  <p:nvPr/>
                </p:nvSpPr>
                <p:spPr bwMode="auto">
                  <a:xfrm>
                    <a:off x="1134" y="3707"/>
                    <a:ext cx="39" cy="12"/>
                  </a:xfrm>
                  <a:custGeom>
                    <a:avLst/>
                    <a:gdLst>
                      <a:gd name="T0" fmla="*/ 0 w 79"/>
                      <a:gd name="T1" fmla="*/ 0 h 36"/>
                      <a:gd name="T2" fmla="*/ 28 w 79"/>
                      <a:gd name="T3" fmla="*/ 36 h 36"/>
                      <a:gd name="T4" fmla="*/ 79 w 79"/>
                      <a:gd name="T5" fmla="*/ 36 h 36"/>
                      <a:gd name="T6" fmla="*/ 50 w 79"/>
                      <a:gd name="T7" fmla="*/ 0 h 36"/>
                      <a:gd name="T8" fmla="*/ 0 w 79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79" y="3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89" name="Freeform 450"/>
                  <p:cNvSpPr>
                    <a:spLocks/>
                  </p:cNvSpPr>
                  <p:nvPr/>
                </p:nvSpPr>
                <p:spPr bwMode="auto">
                  <a:xfrm>
                    <a:off x="1154" y="3726"/>
                    <a:ext cx="40" cy="12"/>
                  </a:xfrm>
                  <a:custGeom>
                    <a:avLst/>
                    <a:gdLst>
                      <a:gd name="T0" fmla="*/ 0 w 80"/>
                      <a:gd name="T1" fmla="*/ 0 h 36"/>
                      <a:gd name="T2" fmla="*/ 27 w 80"/>
                      <a:gd name="T3" fmla="*/ 36 h 36"/>
                      <a:gd name="T4" fmla="*/ 80 w 80"/>
                      <a:gd name="T5" fmla="*/ 36 h 36"/>
                      <a:gd name="T6" fmla="*/ 51 w 80"/>
                      <a:gd name="T7" fmla="*/ 0 h 36"/>
                      <a:gd name="T8" fmla="*/ 0 w 80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0" h="36">
                        <a:moveTo>
                          <a:pt x="0" y="0"/>
                        </a:moveTo>
                        <a:lnTo>
                          <a:pt x="27" y="36"/>
                        </a:lnTo>
                        <a:lnTo>
                          <a:pt x="80" y="36"/>
                        </a:lnTo>
                        <a:lnTo>
                          <a:pt x="5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90" name="Freeform 451"/>
                  <p:cNvSpPr>
                    <a:spLocks/>
                  </p:cNvSpPr>
                  <p:nvPr/>
                </p:nvSpPr>
                <p:spPr bwMode="auto">
                  <a:xfrm>
                    <a:off x="1175" y="3745"/>
                    <a:ext cx="40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28 w 81"/>
                      <a:gd name="T3" fmla="*/ 36 h 36"/>
                      <a:gd name="T4" fmla="*/ 81 w 81"/>
                      <a:gd name="T5" fmla="*/ 36 h 36"/>
                      <a:gd name="T6" fmla="*/ 52 w 81"/>
                      <a:gd name="T7" fmla="*/ 0 h 36"/>
                      <a:gd name="T8" fmla="*/ 0 w 81"/>
                      <a:gd name="T9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1" h="36">
                        <a:moveTo>
                          <a:pt x="0" y="0"/>
                        </a:moveTo>
                        <a:lnTo>
                          <a:pt x="28" y="36"/>
                        </a:lnTo>
                        <a:lnTo>
                          <a:pt x="81" y="36"/>
                        </a:lnTo>
                        <a:lnTo>
                          <a:pt x="5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291" name="Group 452"/>
                  <p:cNvGrpSpPr>
                    <a:grpSpLocks/>
                  </p:cNvGrpSpPr>
                  <p:nvPr/>
                </p:nvGrpSpPr>
                <p:grpSpPr bwMode="auto">
                  <a:xfrm>
                    <a:off x="700" y="3535"/>
                    <a:ext cx="49" cy="24"/>
                    <a:chOff x="700" y="3535"/>
                    <a:chExt cx="49" cy="24"/>
                  </a:xfrm>
                </p:grpSpPr>
                <p:sp>
                  <p:nvSpPr>
                    <p:cNvPr id="1331" name="Freeform 453"/>
                    <p:cNvSpPr>
                      <a:spLocks/>
                    </p:cNvSpPr>
                    <p:nvPr/>
                  </p:nvSpPr>
                  <p:spPr bwMode="auto">
                    <a:xfrm>
                      <a:off x="700" y="3535"/>
                      <a:ext cx="12" cy="24"/>
                    </a:xfrm>
                    <a:custGeom>
                      <a:avLst/>
                      <a:gdLst>
                        <a:gd name="T0" fmla="*/ 15 w 24"/>
                        <a:gd name="T1" fmla="*/ 70 h 70"/>
                        <a:gd name="T2" fmla="*/ 0 w 24"/>
                        <a:gd name="T3" fmla="*/ 27 h 70"/>
                        <a:gd name="T4" fmla="*/ 10 w 24"/>
                        <a:gd name="T5" fmla="*/ 0 h 70"/>
                        <a:gd name="T6" fmla="*/ 24 w 24"/>
                        <a:gd name="T7" fmla="*/ 32 h 70"/>
                        <a:gd name="T8" fmla="*/ 15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2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2" name="Freeform 454"/>
                    <p:cNvSpPr>
                      <a:spLocks/>
                    </p:cNvSpPr>
                    <p:nvPr/>
                  </p:nvSpPr>
                  <p:spPr bwMode="auto">
                    <a:xfrm>
                      <a:off x="705" y="3536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2 w 73"/>
                        <a:gd name="T5" fmla="*/ 4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6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3" name="Freeform 455"/>
                    <p:cNvSpPr>
                      <a:spLocks/>
                    </p:cNvSpPr>
                    <p:nvPr/>
                  </p:nvSpPr>
                  <p:spPr bwMode="auto">
                    <a:xfrm>
                      <a:off x="708" y="3547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6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6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2" name="Group 456"/>
                  <p:cNvGrpSpPr>
                    <a:grpSpLocks/>
                  </p:cNvGrpSpPr>
                  <p:nvPr/>
                </p:nvGrpSpPr>
                <p:grpSpPr bwMode="auto">
                  <a:xfrm>
                    <a:off x="714" y="3551"/>
                    <a:ext cx="49" cy="22"/>
                    <a:chOff x="714" y="3551"/>
                    <a:chExt cx="49" cy="22"/>
                  </a:xfrm>
                </p:grpSpPr>
                <p:sp>
                  <p:nvSpPr>
                    <p:cNvPr id="1328" name="Freeform 457"/>
                    <p:cNvSpPr>
                      <a:spLocks/>
                    </p:cNvSpPr>
                    <p:nvPr/>
                  </p:nvSpPr>
                  <p:spPr bwMode="auto">
                    <a:xfrm>
                      <a:off x="714" y="3551"/>
                      <a:ext cx="12" cy="22"/>
                    </a:xfrm>
                    <a:custGeom>
                      <a:avLst/>
                      <a:gdLst>
                        <a:gd name="T0" fmla="*/ 15 w 24"/>
                        <a:gd name="T1" fmla="*/ 67 h 67"/>
                        <a:gd name="T2" fmla="*/ 0 w 24"/>
                        <a:gd name="T3" fmla="*/ 26 h 67"/>
                        <a:gd name="T4" fmla="*/ 9 w 24"/>
                        <a:gd name="T5" fmla="*/ 0 h 67"/>
                        <a:gd name="T6" fmla="*/ 24 w 24"/>
                        <a:gd name="T7" fmla="*/ 30 h 67"/>
                        <a:gd name="T8" fmla="*/ 15 w 24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9" y="0"/>
                          </a:lnTo>
                          <a:lnTo>
                            <a:pt x="24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9" name="Freeform 458"/>
                    <p:cNvSpPr>
                      <a:spLocks/>
                    </p:cNvSpPr>
                    <p:nvPr/>
                  </p:nvSpPr>
                  <p:spPr bwMode="auto">
                    <a:xfrm>
                      <a:off x="719" y="3551"/>
                      <a:ext cx="36" cy="10"/>
                    </a:xfrm>
                    <a:custGeom>
                      <a:avLst/>
                      <a:gdLst>
                        <a:gd name="T0" fmla="*/ 2 w 74"/>
                        <a:gd name="T1" fmla="*/ 0 h 29"/>
                        <a:gd name="T2" fmla="*/ 50 w 74"/>
                        <a:gd name="T3" fmla="*/ 0 h 29"/>
                        <a:gd name="T4" fmla="*/ 52 w 74"/>
                        <a:gd name="T5" fmla="*/ 2 h 29"/>
                        <a:gd name="T6" fmla="*/ 57 w 74"/>
                        <a:gd name="T7" fmla="*/ 13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6 h 29"/>
                        <a:gd name="T16" fmla="*/ 2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3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30" name="Freeform 459"/>
                    <p:cNvSpPr>
                      <a:spLocks/>
                    </p:cNvSpPr>
                    <p:nvPr/>
                  </p:nvSpPr>
                  <p:spPr bwMode="auto">
                    <a:xfrm>
                      <a:off x="722" y="3562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35 h 35"/>
                        <a:gd name="T2" fmla="*/ 1 w 81"/>
                        <a:gd name="T3" fmla="*/ 19 h 35"/>
                        <a:gd name="T4" fmla="*/ 5 w 81"/>
                        <a:gd name="T5" fmla="*/ 7 h 35"/>
                        <a:gd name="T6" fmla="*/ 10 w 81"/>
                        <a:gd name="T7" fmla="*/ 0 h 35"/>
                        <a:gd name="T8" fmla="*/ 67 w 81"/>
                        <a:gd name="T9" fmla="*/ 0 h 35"/>
                        <a:gd name="T10" fmla="*/ 81 w 81"/>
                        <a:gd name="T11" fmla="*/ 35 h 35"/>
                        <a:gd name="T12" fmla="*/ 0 w 81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3" name="Group 460"/>
                  <p:cNvGrpSpPr>
                    <a:grpSpLocks/>
                  </p:cNvGrpSpPr>
                  <p:nvPr/>
                </p:nvGrpSpPr>
                <p:grpSpPr bwMode="auto">
                  <a:xfrm>
                    <a:off x="728" y="3564"/>
                    <a:ext cx="48" cy="23"/>
                    <a:chOff x="728" y="3564"/>
                    <a:chExt cx="48" cy="23"/>
                  </a:xfrm>
                </p:grpSpPr>
                <p:sp>
                  <p:nvSpPr>
                    <p:cNvPr id="1325" name="Freeform 461"/>
                    <p:cNvSpPr>
                      <a:spLocks/>
                    </p:cNvSpPr>
                    <p:nvPr/>
                  </p:nvSpPr>
                  <p:spPr bwMode="auto">
                    <a:xfrm>
                      <a:off x="728" y="3564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1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6" name="Freeform 462"/>
                    <p:cNvSpPr>
                      <a:spLocks/>
                    </p:cNvSpPr>
                    <p:nvPr/>
                  </p:nvSpPr>
                  <p:spPr bwMode="auto">
                    <a:xfrm>
                      <a:off x="732" y="3565"/>
                      <a:ext cx="37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50 w 72"/>
                        <a:gd name="T3" fmla="*/ 0 h 30"/>
                        <a:gd name="T4" fmla="*/ 51 w 72"/>
                        <a:gd name="T5" fmla="*/ 3 h 30"/>
                        <a:gd name="T6" fmla="*/ 56 w 72"/>
                        <a:gd name="T7" fmla="*/ 12 h 30"/>
                        <a:gd name="T8" fmla="*/ 72 w 72"/>
                        <a:gd name="T9" fmla="*/ 30 h 30"/>
                        <a:gd name="T10" fmla="*/ 18 w 72"/>
                        <a:gd name="T11" fmla="*/ 30 h 30"/>
                        <a:gd name="T12" fmla="*/ 9 w 72"/>
                        <a:gd name="T13" fmla="*/ 21 h 30"/>
                        <a:gd name="T14" fmla="*/ 0 w 72"/>
                        <a:gd name="T15" fmla="*/ 6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7" name="Freeform 463"/>
                    <p:cNvSpPr>
                      <a:spLocks/>
                    </p:cNvSpPr>
                    <p:nvPr/>
                  </p:nvSpPr>
                  <p:spPr bwMode="auto">
                    <a:xfrm>
                      <a:off x="735" y="3575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1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4" name="Group 464"/>
                  <p:cNvGrpSpPr>
                    <a:grpSpLocks/>
                  </p:cNvGrpSpPr>
                  <p:nvPr/>
                </p:nvGrpSpPr>
                <p:grpSpPr bwMode="auto">
                  <a:xfrm>
                    <a:off x="742" y="3582"/>
                    <a:ext cx="49" cy="23"/>
                    <a:chOff x="742" y="3582"/>
                    <a:chExt cx="49" cy="23"/>
                  </a:xfrm>
                </p:grpSpPr>
                <p:sp>
                  <p:nvSpPr>
                    <p:cNvPr id="1322" name="Freeform 465"/>
                    <p:cNvSpPr>
                      <a:spLocks/>
                    </p:cNvSpPr>
                    <p:nvPr/>
                  </p:nvSpPr>
                  <p:spPr bwMode="auto">
                    <a:xfrm>
                      <a:off x="742" y="3582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6 h 68"/>
                        <a:gd name="T4" fmla="*/ 11 w 24"/>
                        <a:gd name="T5" fmla="*/ 0 h 68"/>
                        <a:gd name="T6" fmla="*/ 24 w 24"/>
                        <a:gd name="T7" fmla="*/ 31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6"/>
                          </a:lnTo>
                          <a:lnTo>
                            <a:pt x="11" y="0"/>
                          </a:lnTo>
                          <a:lnTo>
                            <a:pt x="24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3" name="Freeform 466"/>
                    <p:cNvSpPr>
                      <a:spLocks/>
                    </p:cNvSpPr>
                    <p:nvPr/>
                  </p:nvSpPr>
                  <p:spPr bwMode="auto">
                    <a:xfrm>
                      <a:off x="747" y="3582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8 w 72"/>
                        <a:gd name="T3" fmla="*/ 0 h 30"/>
                        <a:gd name="T4" fmla="*/ 50 w 72"/>
                        <a:gd name="T5" fmla="*/ 3 h 30"/>
                        <a:gd name="T6" fmla="*/ 56 w 72"/>
                        <a:gd name="T7" fmla="*/ 12 h 30"/>
                        <a:gd name="T8" fmla="*/ 72 w 72"/>
                        <a:gd name="T9" fmla="*/ 30 h 30"/>
                        <a:gd name="T10" fmla="*/ 17 w 72"/>
                        <a:gd name="T11" fmla="*/ 30 h 30"/>
                        <a:gd name="T12" fmla="*/ 8 w 72"/>
                        <a:gd name="T13" fmla="*/ 21 h 30"/>
                        <a:gd name="T14" fmla="*/ 0 w 72"/>
                        <a:gd name="T15" fmla="*/ 6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0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7" y="30"/>
                          </a:lnTo>
                          <a:lnTo>
                            <a:pt x="8" y="21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4" name="Freeform 467"/>
                    <p:cNvSpPr>
                      <a:spLocks/>
                    </p:cNvSpPr>
                    <p:nvPr/>
                  </p:nvSpPr>
                  <p:spPr bwMode="auto">
                    <a:xfrm>
                      <a:off x="750" y="3593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5" name="Group 468"/>
                  <p:cNvGrpSpPr>
                    <a:grpSpLocks/>
                  </p:cNvGrpSpPr>
                  <p:nvPr/>
                </p:nvGrpSpPr>
                <p:grpSpPr bwMode="auto">
                  <a:xfrm>
                    <a:off x="752" y="3597"/>
                    <a:ext cx="133" cy="106"/>
                    <a:chOff x="752" y="3597"/>
                    <a:chExt cx="133" cy="106"/>
                  </a:xfrm>
                </p:grpSpPr>
                <p:sp>
                  <p:nvSpPr>
                    <p:cNvPr id="1319" name="Freeform 469"/>
                    <p:cNvSpPr>
                      <a:spLocks/>
                    </p:cNvSpPr>
                    <p:nvPr/>
                  </p:nvSpPr>
                  <p:spPr bwMode="auto">
                    <a:xfrm>
                      <a:off x="752" y="3598"/>
                      <a:ext cx="91" cy="105"/>
                    </a:xfrm>
                    <a:custGeom>
                      <a:avLst/>
                      <a:gdLst>
                        <a:gd name="T0" fmla="*/ 171 w 182"/>
                        <a:gd name="T1" fmla="*/ 314 h 314"/>
                        <a:gd name="T2" fmla="*/ 0 w 182"/>
                        <a:gd name="T3" fmla="*/ 27 h 314"/>
                        <a:gd name="T4" fmla="*/ 13 w 182"/>
                        <a:gd name="T5" fmla="*/ 0 h 314"/>
                        <a:gd name="T6" fmla="*/ 182 w 182"/>
                        <a:gd name="T7" fmla="*/ 278 h 314"/>
                        <a:gd name="T8" fmla="*/ 171 w 182"/>
                        <a:gd name="T9" fmla="*/ 314 h 3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2" h="314">
                          <a:moveTo>
                            <a:pt x="171" y="314"/>
                          </a:moveTo>
                          <a:lnTo>
                            <a:pt x="0" y="27"/>
                          </a:lnTo>
                          <a:lnTo>
                            <a:pt x="13" y="0"/>
                          </a:lnTo>
                          <a:lnTo>
                            <a:pt x="182" y="278"/>
                          </a:lnTo>
                          <a:lnTo>
                            <a:pt x="171" y="314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0" name="Freeform 470"/>
                    <p:cNvSpPr>
                      <a:spLocks/>
                    </p:cNvSpPr>
                    <p:nvPr/>
                  </p:nvSpPr>
                  <p:spPr bwMode="auto">
                    <a:xfrm>
                      <a:off x="759" y="3597"/>
                      <a:ext cx="118" cy="94"/>
                    </a:xfrm>
                    <a:custGeom>
                      <a:avLst/>
                      <a:gdLst>
                        <a:gd name="T0" fmla="*/ 1 w 235"/>
                        <a:gd name="T1" fmla="*/ 0 h 281"/>
                        <a:gd name="T2" fmla="*/ 56 w 235"/>
                        <a:gd name="T3" fmla="*/ 0 h 281"/>
                        <a:gd name="T4" fmla="*/ 58 w 235"/>
                        <a:gd name="T5" fmla="*/ 0 h 281"/>
                        <a:gd name="T6" fmla="*/ 65 w 235"/>
                        <a:gd name="T7" fmla="*/ 10 h 281"/>
                        <a:gd name="T8" fmla="*/ 235 w 235"/>
                        <a:gd name="T9" fmla="*/ 281 h 281"/>
                        <a:gd name="T10" fmla="*/ 165 w 235"/>
                        <a:gd name="T11" fmla="*/ 277 h 281"/>
                        <a:gd name="T12" fmla="*/ 9 w 235"/>
                        <a:gd name="T13" fmla="*/ 19 h 281"/>
                        <a:gd name="T14" fmla="*/ 0 w 235"/>
                        <a:gd name="T15" fmla="*/ 4 h 281"/>
                        <a:gd name="T16" fmla="*/ 1 w 235"/>
                        <a:gd name="T17" fmla="*/ 0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35" h="281">
                          <a:moveTo>
                            <a:pt x="1" y="0"/>
                          </a:moveTo>
                          <a:lnTo>
                            <a:pt x="56" y="0"/>
                          </a:lnTo>
                          <a:lnTo>
                            <a:pt x="58" y="0"/>
                          </a:lnTo>
                          <a:lnTo>
                            <a:pt x="65" y="10"/>
                          </a:lnTo>
                          <a:lnTo>
                            <a:pt x="235" y="281"/>
                          </a:lnTo>
                          <a:lnTo>
                            <a:pt x="165" y="277"/>
                          </a:lnTo>
                          <a:lnTo>
                            <a:pt x="9" y="19"/>
                          </a:lnTo>
                          <a:lnTo>
                            <a:pt x="0" y="4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21" name="Freeform 471"/>
                    <p:cNvSpPr>
                      <a:spLocks/>
                    </p:cNvSpPr>
                    <p:nvPr/>
                  </p:nvSpPr>
                  <p:spPr bwMode="auto">
                    <a:xfrm>
                      <a:off x="838" y="3691"/>
                      <a:ext cx="47" cy="12"/>
                    </a:xfrm>
                    <a:custGeom>
                      <a:avLst/>
                      <a:gdLst>
                        <a:gd name="T0" fmla="*/ 0 w 95"/>
                        <a:gd name="T1" fmla="*/ 36 h 36"/>
                        <a:gd name="T2" fmla="*/ 2 w 95"/>
                        <a:gd name="T3" fmla="*/ 19 h 36"/>
                        <a:gd name="T4" fmla="*/ 8 w 95"/>
                        <a:gd name="T5" fmla="*/ 7 h 36"/>
                        <a:gd name="T6" fmla="*/ 12 w 95"/>
                        <a:gd name="T7" fmla="*/ 0 h 36"/>
                        <a:gd name="T8" fmla="*/ 76 w 95"/>
                        <a:gd name="T9" fmla="*/ 0 h 36"/>
                        <a:gd name="T10" fmla="*/ 95 w 95"/>
                        <a:gd name="T11" fmla="*/ 36 h 36"/>
                        <a:gd name="T12" fmla="*/ 0 w 95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95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76" y="0"/>
                          </a:lnTo>
                          <a:lnTo>
                            <a:pt x="95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6" name="Group 472"/>
                  <p:cNvGrpSpPr>
                    <a:grpSpLocks/>
                  </p:cNvGrpSpPr>
                  <p:nvPr/>
                </p:nvGrpSpPr>
                <p:grpSpPr bwMode="auto">
                  <a:xfrm>
                    <a:off x="844" y="3694"/>
                    <a:ext cx="48" cy="23"/>
                    <a:chOff x="844" y="3694"/>
                    <a:chExt cx="48" cy="23"/>
                  </a:xfrm>
                </p:grpSpPr>
                <p:sp>
                  <p:nvSpPr>
                    <p:cNvPr id="1316" name="Freeform 473"/>
                    <p:cNvSpPr>
                      <a:spLocks/>
                    </p:cNvSpPr>
                    <p:nvPr/>
                  </p:nvSpPr>
                  <p:spPr bwMode="auto">
                    <a:xfrm>
                      <a:off x="844" y="3694"/>
                      <a:ext cx="11" cy="23"/>
                    </a:xfrm>
                    <a:custGeom>
                      <a:avLst/>
                      <a:gdLst>
                        <a:gd name="T0" fmla="*/ 14 w 24"/>
                        <a:gd name="T1" fmla="*/ 68 h 68"/>
                        <a:gd name="T2" fmla="*/ 0 w 24"/>
                        <a:gd name="T3" fmla="*/ 27 h 68"/>
                        <a:gd name="T4" fmla="*/ 9 w 24"/>
                        <a:gd name="T5" fmla="*/ 0 h 68"/>
                        <a:gd name="T6" fmla="*/ 24 w 24"/>
                        <a:gd name="T7" fmla="*/ 32 h 68"/>
                        <a:gd name="T8" fmla="*/ 14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2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17" name="Freeform 474"/>
                    <p:cNvSpPr>
                      <a:spLocks/>
                    </p:cNvSpPr>
                    <p:nvPr/>
                  </p:nvSpPr>
                  <p:spPr bwMode="auto">
                    <a:xfrm>
                      <a:off x="848" y="3695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0"/>
                        <a:gd name="T2" fmla="*/ 50 w 74"/>
                        <a:gd name="T3" fmla="*/ 0 h 30"/>
                        <a:gd name="T4" fmla="*/ 51 w 74"/>
                        <a:gd name="T5" fmla="*/ 3 h 30"/>
                        <a:gd name="T6" fmla="*/ 57 w 74"/>
                        <a:gd name="T7" fmla="*/ 12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9 w 74"/>
                        <a:gd name="T13" fmla="*/ 21 h 30"/>
                        <a:gd name="T14" fmla="*/ 0 w 74"/>
                        <a:gd name="T15" fmla="*/ 6 h 30"/>
                        <a:gd name="T16" fmla="*/ 2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7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9" y="21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18" name="Freeform 475"/>
                    <p:cNvSpPr>
                      <a:spLocks/>
                    </p:cNvSpPr>
                    <p:nvPr/>
                  </p:nvSpPr>
                  <p:spPr bwMode="auto">
                    <a:xfrm>
                      <a:off x="851" y="3706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34 h 34"/>
                        <a:gd name="T2" fmla="*/ 1 w 81"/>
                        <a:gd name="T3" fmla="*/ 19 h 34"/>
                        <a:gd name="T4" fmla="*/ 5 w 81"/>
                        <a:gd name="T5" fmla="*/ 6 h 34"/>
                        <a:gd name="T6" fmla="*/ 10 w 81"/>
                        <a:gd name="T7" fmla="*/ 0 h 34"/>
                        <a:gd name="T8" fmla="*/ 67 w 81"/>
                        <a:gd name="T9" fmla="*/ 0 h 34"/>
                        <a:gd name="T10" fmla="*/ 81 w 81"/>
                        <a:gd name="T11" fmla="*/ 34 h 34"/>
                        <a:gd name="T12" fmla="*/ 0 w 81"/>
                        <a:gd name="T13" fmla="*/ 34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4">
                          <a:moveTo>
                            <a:pt x="0" y="34"/>
                          </a:moveTo>
                          <a:lnTo>
                            <a:pt x="1" y="19"/>
                          </a:lnTo>
                          <a:lnTo>
                            <a:pt x="5" y="6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4"/>
                          </a:lnTo>
                          <a:lnTo>
                            <a:pt x="0" y="34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7" name="Group 476"/>
                  <p:cNvGrpSpPr>
                    <a:grpSpLocks/>
                  </p:cNvGrpSpPr>
                  <p:nvPr/>
                </p:nvGrpSpPr>
                <p:grpSpPr bwMode="auto">
                  <a:xfrm>
                    <a:off x="857" y="3710"/>
                    <a:ext cx="49" cy="22"/>
                    <a:chOff x="857" y="3710"/>
                    <a:chExt cx="49" cy="22"/>
                  </a:xfrm>
                </p:grpSpPr>
                <p:sp>
                  <p:nvSpPr>
                    <p:cNvPr id="1313" name="Freeform 477"/>
                    <p:cNvSpPr>
                      <a:spLocks/>
                    </p:cNvSpPr>
                    <p:nvPr/>
                  </p:nvSpPr>
                  <p:spPr bwMode="auto">
                    <a:xfrm>
                      <a:off x="857" y="3710"/>
                      <a:ext cx="11" cy="22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1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14" name="Freeform 478"/>
                    <p:cNvSpPr>
                      <a:spLocks/>
                    </p:cNvSpPr>
                    <p:nvPr/>
                  </p:nvSpPr>
                  <p:spPr bwMode="auto">
                    <a:xfrm>
                      <a:off x="862" y="3710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50 w 72"/>
                        <a:gd name="T3" fmla="*/ 0 h 29"/>
                        <a:gd name="T4" fmla="*/ 51 w 72"/>
                        <a:gd name="T5" fmla="*/ 2 h 29"/>
                        <a:gd name="T6" fmla="*/ 56 w 72"/>
                        <a:gd name="T7" fmla="*/ 11 h 29"/>
                        <a:gd name="T8" fmla="*/ 72 w 72"/>
                        <a:gd name="T9" fmla="*/ 29 h 29"/>
                        <a:gd name="T10" fmla="*/ 17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6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15" name="Freeform 479"/>
                    <p:cNvSpPr>
                      <a:spLocks/>
                    </p:cNvSpPr>
                    <p:nvPr/>
                  </p:nvSpPr>
                  <p:spPr bwMode="auto">
                    <a:xfrm>
                      <a:off x="865" y="3720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8" name="Group 480"/>
                  <p:cNvGrpSpPr>
                    <a:grpSpLocks/>
                  </p:cNvGrpSpPr>
                  <p:nvPr/>
                </p:nvGrpSpPr>
                <p:grpSpPr bwMode="auto">
                  <a:xfrm>
                    <a:off x="1086" y="3766"/>
                    <a:ext cx="49" cy="23"/>
                    <a:chOff x="1086" y="3766"/>
                    <a:chExt cx="49" cy="23"/>
                  </a:xfrm>
                </p:grpSpPr>
                <p:sp>
                  <p:nvSpPr>
                    <p:cNvPr id="1310" name="Freeform 481"/>
                    <p:cNvSpPr>
                      <a:spLocks/>
                    </p:cNvSpPr>
                    <p:nvPr/>
                  </p:nvSpPr>
                  <p:spPr bwMode="auto">
                    <a:xfrm>
                      <a:off x="1086" y="3766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9 h 69"/>
                        <a:gd name="T2" fmla="*/ 0 w 22"/>
                        <a:gd name="T3" fmla="*/ 27 h 69"/>
                        <a:gd name="T4" fmla="*/ 9 w 22"/>
                        <a:gd name="T5" fmla="*/ 0 h 69"/>
                        <a:gd name="T6" fmla="*/ 22 w 22"/>
                        <a:gd name="T7" fmla="*/ 32 h 69"/>
                        <a:gd name="T8" fmla="*/ 13 w 22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2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11" name="Freeform 482"/>
                    <p:cNvSpPr>
                      <a:spLocks/>
                    </p:cNvSpPr>
                    <p:nvPr/>
                  </p:nvSpPr>
                  <p:spPr bwMode="auto">
                    <a:xfrm>
                      <a:off x="1090" y="3767"/>
                      <a:ext cx="37" cy="10"/>
                    </a:xfrm>
                    <a:custGeom>
                      <a:avLst/>
                      <a:gdLst>
                        <a:gd name="T0" fmla="*/ 3 w 74"/>
                        <a:gd name="T1" fmla="*/ 0 h 31"/>
                        <a:gd name="T2" fmla="*/ 51 w 74"/>
                        <a:gd name="T3" fmla="*/ 0 h 31"/>
                        <a:gd name="T4" fmla="*/ 53 w 74"/>
                        <a:gd name="T5" fmla="*/ 4 h 31"/>
                        <a:gd name="T6" fmla="*/ 56 w 74"/>
                        <a:gd name="T7" fmla="*/ 13 h 31"/>
                        <a:gd name="T8" fmla="*/ 74 w 74"/>
                        <a:gd name="T9" fmla="*/ 31 h 31"/>
                        <a:gd name="T10" fmla="*/ 18 w 74"/>
                        <a:gd name="T11" fmla="*/ 31 h 31"/>
                        <a:gd name="T12" fmla="*/ 9 w 74"/>
                        <a:gd name="T13" fmla="*/ 22 h 31"/>
                        <a:gd name="T14" fmla="*/ 0 w 74"/>
                        <a:gd name="T15" fmla="*/ 6 h 31"/>
                        <a:gd name="T16" fmla="*/ 3 w 74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1">
                          <a:moveTo>
                            <a:pt x="3" y="0"/>
                          </a:moveTo>
                          <a:lnTo>
                            <a:pt x="51" y="0"/>
                          </a:lnTo>
                          <a:lnTo>
                            <a:pt x="53" y="4"/>
                          </a:lnTo>
                          <a:lnTo>
                            <a:pt x="56" y="13"/>
                          </a:lnTo>
                          <a:lnTo>
                            <a:pt x="74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12" name="Freeform 483"/>
                    <p:cNvSpPr>
                      <a:spLocks/>
                    </p:cNvSpPr>
                    <p:nvPr/>
                  </p:nvSpPr>
                  <p:spPr bwMode="auto">
                    <a:xfrm>
                      <a:off x="1093" y="3777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7 w 83"/>
                        <a:gd name="T5" fmla="*/ 6 h 36"/>
                        <a:gd name="T6" fmla="*/ 11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7" y="6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299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934" y="3740"/>
                    <a:ext cx="48" cy="23"/>
                    <a:chOff x="934" y="3740"/>
                    <a:chExt cx="48" cy="23"/>
                  </a:xfrm>
                </p:grpSpPr>
                <p:sp>
                  <p:nvSpPr>
                    <p:cNvPr id="1307" name="Freeform 485"/>
                    <p:cNvSpPr>
                      <a:spLocks/>
                    </p:cNvSpPr>
                    <p:nvPr/>
                  </p:nvSpPr>
                  <p:spPr bwMode="auto">
                    <a:xfrm>
                      <a:off x="934" y="3740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70 h 70"/>
                        <a:gd name="T2" fmla="*/ 0 w 24"/>
                        <a:gd name="T3" fmla="*/ 27 h 70"/>
                        <a:gd name="T4" fmla="*/ 9 w 24"/>
                        <a:gd name="T5" fmla="*/ 0 h 70"/>
                        <a:gd name="T6" fmla="*/ 24 w 24"/>
                        <a:gd name="T7" fmla="*/ 32 h 70"/>
                        <a:gd name="T8" fmla="*/ 15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2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08" name="Freeform 486"/>
                    <p:cNvSpPr>
                      <a:spLocks/>
                    </p:cNvSpPr>
                    <p:nvPr/>
                  </p:nvSpPr>
                  <p:spPr bwMode="auto">
                    <a:xfrm>
                      <a:off x="938" y="3741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0"/>
                        <a:gd name="T2" fmla="*/ 50 w 74"/>
                        <a:gd name="T3" fmla="*/ 0 h 30"/>
                        <a:gd name="T4" fmla="*/ 52 w 74"/>
                        <a:gd name="T5" fmla="*/ 4 h 30"/>
                        <a:gd name="T6" fmla="*/ 57 w 74"/>
                        <a:gd name="T7" fmla="*/ 13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9 w 74"/>
                        <a:gd name="T13" fmla="*/ 22 h 30"/>
                        <a:gd name="T14" fmla="*/ 0 w 74"/>
                        <a:gd name="T15" fmla="*/ 6 h 30"/>
                        <a:gd name="T16" fmla="*/ 2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09" name="Freeform 487"/>
                    <p:cNvSpPr>
                      <a:spLocks/>
                    </p:cNvSpPr>
                    <p:nvPr/>
                  </p:nvSpPr>
                  <p:spPr bwMode="auto">
                    <a:xfrm>
                      <a:off x="941" y="3751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5 w 81"/>
                        <a:gd name="T5" fmla="*/ 6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6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300" name="Group 488"/>
                  <p:cNvGrpSpPr>
                    <a:grpSpLocks/>
                  </p:cNvGrpSpPr>
                  <p:nvPr/>
                </p:nvGrpSpPr>
                <p:grpSpPr bwMode="auto">
                  <a:xfrm>
                    <a:off x="943" y="3754"/>
                    <a:ext cx="49" cy="23"/>
                    <a:chOff x="943" y="3754"/>
                    <a:chExt cx="49" cy="23"/>
                  </a:xfrm>
                </p:grpSpPr>
                <p:sp>
                  <p:nvSpPr>
                    <p:cNvPr id="1304" name="Freeform 489"/>
                    <p:cNvSpPr>
                      <a:spLocks/>
                    </p:cNvSpPr>
                    <p:nvPr/>
                  </p:nvSpPr>
                  <p:spPr bwMode="auto">
                    <a:xfrm>
                      <a:off x="943" y="3754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5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5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05" name="Freeform 490"/>
                    <p:cNvSpPr>
                      <a:spLocks/>
                    </p:cNvSpPr>
                    <p:nvPr/>
                  </p:nvSpPr>
                  <p:spPr bwMode="auto">
                    <a:xfrm>
                      <a:off x="948" y="3755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30"/>
                        <a:gd name="T2" fmla="*/ 49 w 74"/>
                        <a:gd name="T3" fmla="*/ 0 h 30"/>
                        <a:gd name="T4" fmla="*/ 50 w 74"/>
                        <a:gd name="T5" fmla="*/ 3 h 30"/>
                        <a:gd name="T6" fmla="*/ 57 w 74"/>
                        <a:gd name="T7" fmla="*/ 12 h 30"/>
                        <a:gd name="T8" fmla="*/ 74 w 74"/>
                        <a:gd name="T9" fmla="*/ 30 h 30"/>
                        <a:gd name="T10" fmla="*/ 18 w 74"/>
                        <a:gd name="T11" fmla="*/ 30 h 30"/>
                        <a:gd name="T12" fmla="*/ 9 w 74"/>
                        <a:gd name="T13" fmla="*/ 21 h 30"/>
                        <a:gd name="T14" fmla="*/ 0 w 74"/>
                        <a:gd name="T15" fmla="*/ 5 h 30"/>
                        <a:gd name="T16" fmla="*/ 1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3"/>
                          </a:lnTo>
                          <a:lnTo>
                            <a:pt x="57" y="12"/>
                          </a:lnTo>
                          <a:lnTo>
                            <a:pt x="74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306" name="Freeform 491"/>
                    <p:cNvSpPr>
                      <a:spLocks/>
                    </p:cNvSpPr>
                    <p:nvPr/>
                  </p:nvSpPr>
                  <p:spPr bwMode="auto">
                    <a:xfrm>
                      <a:off x="951" y="3765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5 w 81"/>
                        <a:gd name="T5" fmla="*/ 7 h 36"/>
                        <a:gd name="T6" fmla="*/ 10 w 81"/>
                        <a:gd name="T7" fmla="*/ 0 h 36"/>
                        <a:gd name="T8" fmla="*/ 67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62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301" name="Freeform 492"/>
                  <p:cNvSpPr>
                    <a:spLocks/>
                  </p:cNvSpPr>
                  <p:nvPr/>
                </p:nvSpPr>
                <p:spPr bwMode="auto">
                  <a:xfrm>
                    <a:off x="987" y="3753"/>
                    <a:ext cx="25" cy="43"/>
                  </a:xfrm>
                  <a:custGeom>
                    <a:avLst/>
                    <a:gdLst>
                      <a:gd name="T0" fmla="*/ 40 w 51"/>
                      <a:gd name="T1" fmla="*/ 128 h 128"/>
                      <a:gd name="T2" fmla="*/ 0 w 51"/>
                      <a:gd name="T3" fmla="*/ 29 h 128"/>
                      <a:gd name="T4" fmla="*/ 0 w 51"/>
                      <a:gd name="T5" fmla="*/ 20 h 128"/>
                      <a:gd name="T6" fmla="*/ 2 w 51"/>
                      <a:gd name="T7" fmla="*/ 11 h 128"/>
                      <a:gd name="T8" fmla="*/ 10 w 51"/>
                      <a:gd name="T9" fmla="*/ 0 h 128"/>
                      <a:gd name="T10" fmla="*/ 51 w 51"/>
                      <a:gd name="T11" fmla="*/ 91 h 128"/>
                      <a:gd name="T12" fmla="*/ 40 w 51"/>
                      <a:gd name="T13" fmla="*/ 128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1" h="128">
                        <a:moveTo>
                          <a:pt x="40" y="128"/>
                        </a:moveTo>
                        <a:lnTo>
                          <a:pt x="0" y="29"/>
                        </a:lnTo>
                        <a:lnTo>
                          <a:pt x="0" y="20"/>
                        </a:lnTo>
                        <a:lnTo>
                          <a:pt x="2" y="11"/>
                        </a:lnTo>
                        <a:lnTo>
                          <a:pt x="10" y="0"/>
                        </a:lnTo>
                        <a:lnTo>
                          <a:pt x="51" y="91"/>
                        </a:lnTo>
                        <a:lnTo>
                          <a:pt x="40" y="12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302" name="Freeform 493"/>
                  <p:cNvSpPr>
                    <a:spLocks/>
                  </p:cNvSpPr>
                  <p:nvPr/>
                </p:nvSpPr>
                <p:spPr bwMode="auto">
                  <a:xfrm>
                    <a:off x="992" y="3753"/>
                    <a:ext cx="91" cy="29"/>
                  </a:xfrm>
                  <a:custGeom>
                    <a:avLst/>
                    <a:gdLst>
                      <a:gd name="T0" fmla="*/ 0 w 183"/>
                      <a:gd name="T1" fmla="*/ 0 h 85"/>
                      <a:gd name="T2" fmla="*/ 64 w 183"/>
                      <a:gd name="T3" fmla="*/ 0 h 85"/>
                      <a:gd name="T4" fmla="*/ 67 w 183"/>
                      <a:gd name="T5" fmla="*/ 13 h 85"/>
                      <a:gd name="T6" fmla="*/ 75 w 183"/>
                      <a:gd name="T7" fmla="*/ 28 h 85"/>
                      <a:gd name="T8" fmla="*/ 84 w 183"/>
                      <a:gd name="T9" fmla="*/ 42 h 85"/>
                      <a:gd name="T10" fmla="*/ 158 w 183"/>
                      <a:gd name="T11" fmla="*/ 42 h 85"/>
                      <a:gd name="T12" fmla="*/ 163 w 183"/>
                      <a:gd name="T13" fmla="*/ 55 h 85"/>
                      <a:gd name="T14" fmla="*/ 172 w 183"/>
                      <a:gd name="T15" fmla="*/ 67 h 85"/>
                      <a:gd name="T16" fmla="*/ 183 w 183"/>
                      <a:gd name="T17" fmla="*/ 85 h 85"/>
                      <a:gd name="T18" fmla="*/ 64 w 183"/>
                      <a:gd name="T19" fmla="*/ 85 h 85"/>
                      <a:gd name="T20" fmla="*/ 41 w 183"/>
                      <a:gd name="T21" fmla="*/ 85 h 85"/>
                      <a:gd name="T22" fmla="*/ 0 w 183"/>
                      <a:gd name="T23" fmla="*/ 0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83" h="85">
                        <a:moveTo>
                          <a:pt x="0" y="0"/>
                        </a:moveTo>
                        <a:lnTo>
                          <a:pt x="64" y="0"/>
                        </a:lnTo>
                        <a:lnTo>
                          <a:pt x="67" y="13"/>
                        </a:lnTo>
                        <a:lnTo>
                          <a:pt x="75" y="28"/>
                        </a:lnTo>
                        <a:lnTo>
                          <a:pt x="84" y="42"/>
                        </a:lnTo>
                        <a:lnTo>
                          <a:pt x="158" y="42"/>
                        </a:lnTo>
                        <a:lnTo>
                          <a:pt x="163" y="55"/>
                        </a:lnTo>
                        <a:lnTo>
                          <a:pt x="172" y="67"/>
                        </a:lnTo>
                        <a:lnTo>
                          <a:pt x="183" y="85"/>
                        </a:lnTo>
                        <a:lnTo>
                          <a:pt x="64" y="85"/>
                        </a:lnTo>
                        <a:lnTo>
                          <a:pt x="41" y="8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303" name="Freeform 494"/>
                  <p:cNvSpPr>
                    <a:spLocks/>
                  </p:cNvSpPr>
                  <p:nvPr/>
                </p:nvSpPr>
                <p:spPr bwMode="auto">
                  <a:xfrm>
                    <a:off x="1008" y="3782"/>
                    <a:ext cx="81" cy="12"/>
                  </a:xfrm>
                  <a:custGeom>
                    <a:avLst/>
                    <a:gdLst>
                      <a:gd name="T0" fmla="*/ 0 w 160"/>
                      <a:gd name="T1" fmla="*/ 36 h 36"/>
                      <a:gd name="T2" fmla="*/ 1 w 160"/>
                      <a:gd name="T3" fmla="*/ 20 h 36"/>
                      <a:gd name="T4" fmla="*/ 7 w 160"/>
                      <a:gd name="T5" fmla="*/ 8 h 36"/>
                      <a:gd name="T6" fmla="*/ 10 w 160"/>
                      <a:gd name="T7" fmla="*/ 0 h 36"/>
                      <a:gd name="T8" fmla="*/ 150 w 160"/>
                      <a:gd name="T9" fmla="*/ 0 h 36"/>
                      <a:gd name="T10" fmla="*/ 160 w 160"/>
                      <a:gd name="T11" fmla="*/ 36 h 36"/>
                      <a:gd name="T12" fmla="*/ 0 w 16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0" y="0"/>
                        </a:lnTo>
                        <a:lnTo>
                          <a:pt x="150" y="0"/>
                        </a:lnTo>
                        <a:lnTo>
                          <a:pt x="16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1198" name="Group 495"/>
                <p:cNvGrpSpPr>
                  <a:grpSpLocks/>
                </p:cNvGrpSpPr>
                <p:nvPr/>
              </p:nvGrpSpPr>
              <p:grpSpPr bwMode="auto">
                <a:xfrm>
                  <a:off x="920" y="3821"/>
                  <a:ext cx="413" cy="50"/>
                  <a:chOff x="920" y="3821"/>
                  <a:chExt cx="413" cy="50"/>
                </a:xfrm>
              </p:grpSpPr>
              <p:sp>
                <p:nvSpPr>
                  <p:cNvPr id="1219" name="Freeform 496"/>
                  <p:cNvSpPr>
                    <a:spLocks/>
                  </p:cNvSpPr>
                  <p:nvPr/>
                </p:nvSpPr>
                <p:spPr bwMode="auto">
                  <a:xfrm>
                    <a:off x="920" y="3821"/>
                    <a:ext cx="413" cy="50"/>
                  </a:xfrm>
                  <a:custGeom>
                    <a:avLst/>
                    <a:gdLst>
                      <a:gd name="T0" fmla="*/ 35 w 825"/>
                      <a:gd name="T1" fmla="*/ 13 h 151"/>
                      <a:gd name="T2" fmla="*/ 17 w 825"/>
                      <a:gd name="T3" fmla="*/ 27 h 151"/>
                      <a:gd name="T4" fmla="*/ 9 w 825"/>
                      <a:gd name="T5" fmla="*/ 48 h 151"/>
                      <a:gd name="T6" fmla="*/ 0 w 825"/>
                      <a:gd name="T7" fmla="*/ 97 h 151"/>
                      <a:gd name="T8" fmla="*/ 4 w 825"/>
                      <a:gd name="T9" fmla="*/ 124 h 151"/>
                      <a:gd name="T10" fmla="*/ 13 w 825"/>
                      <a:gd name="T11" fmla="*/ 138 h 151"/>
                      <a:gd name="T12" fmla="*/ 26 w 825"/>
                      <a:gd name="T13" fmla="*/ 151 h 151"/>
                      <a:gd name="T14" fmla="*/ 783 w 825"/>
                      <a:gd name="T15" fmla="*/ 142 h 151"/>
                      <a:gd name="T16" fmla="*/ 807 w 825"/>
                      <a:gd name="T17" fmla="*/ 128 h 151"/>
                      <a:gd name="T18" fmla="*/ 816 w 825"/>
                      <a:gd name="T19" fmla="*/ 107 h 151"/>
                      <a:gd name="T20" fmla="*/ 825 w 825"/>
                      <a:gd name="T21" fmla="*/ 61 h 151"/>
                      <a:gd name="T22" fmla="*/ 821 w 825"/>
                      <a:gd name="T23" fmla="*/ 27 h 151"/>
                      <a:gd name="T24" fmla="*/ 806 w 825"/>
                      <a:gd name="T25" fmla="*/ 9 h 151"/>
                      <a:gd name="T26" fmla="*/ 785 w 825"/>
                      <a:gd name="T27" fmla="*/ 0 h 151"/>
                      <a:gd name="T28" fmla="*/ 35 w 825"/>
                      <a:gd name="T29" fmla="*/ 13 h 1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25" h="151">
                        <a:moveTo>
                          <a:pt x="35" y="13"/>
                        </a:moveTo>
                        <a:lnTo>
                          <a:pt x="17" y="27"/>
                        </a:lnTo>
                        <a:lnTo>
                          <a:pt x="9" y="48"/>
                        </a:lnTo>
                        <a:lnTo>
                          <a:pt x="0" y="97"/>
                        </a:lnTo>
                        <a:lnTo>
                          <a:pt x="4" y="124"/>
                        </a:lnTo>
                        <a:lnTo>
                          <a:pt x="13" y="138"/>
                        </a:lnTo>
                        <a:lnTo>
                          <a:pt x="26" y="151"/>
                        </a:lnTo>
                        <a:lnTo>
                          <a:pt x="783" y="142"/>
                        </a:lnTo>
                        <a:lnTo>
                          <a:pt x="807" y="128"/>
                        </a:lnTo>
                        <a:lnTo>
                          <a:pt x="816" y="107"/>
                        </a:lnTo>
                        <a:lnTo>
                          <a:pt x="825" y="61"/>
                        </a:lnTo>
                        <a:lnTo>
                          <a:pt x="821" y="27"/>
                        </a:lnTo>
                        <a:lnTo>
                          <a:pt x="806" y="9"/>
                        </a:lnTo>
                        <a:lnTo>
                          <a:pt x="785" y="0"/>
                        </a:lnTo>
                        <a:lnTo>
                          <a:pt x="35" y="13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20" name="Freeform 497"/>
                  <p:cNvSpPr>
                    <a:spLocks/>
                  </p:cNvSpPr>
                  <p:nvPr/>
                </p:nvSpPr>
                <p:spPr bwMode="auto">
                  <a:xfrm>
                    <a:off x="972" y="3833"/>
                    <a:ext cx="330" cy="27"/>
                  </a:xfrm>
                  <a:custGeom>
                    <a:avLst/>
                    <a:gdLst>
                      <a:gd name="T0" fmla="*/ 4 w 658"/>
                      <a:gd name="T1" fmla="*/ 23 h 79"/>
                      <a:gd name="T2" fmla="*/ 0 w 658"/>
                      <a:gd name="T3" fmla="*/ 50 h 79"/>
                      <a:gd name="T4" fmla="*/ 153 w 658"/>
                      <a:gd name="T5" fmla="*/ 50 h 79"/>
                      <a:gd name="T6" fmla="*/ 153 w 658"/>
                      <a:gd name="T7" fmla="*/ 79 h 79"/>
                      <a:gd name="T8" fmla="*/ 500 w 658"/>
                      <a:gd name="T9" fmla="*/ 73 h 79"/>
                      <a:gd name="T10" fmla="*/ 500 w 658"/>
                      <a:gd name="T11" fmla="*/ 50 h 79"/>
                      <a:gd name="T12" fmla="*/ 656 w 658"/>
                      <a:gd name="T13" fmla="*/ 50 h 79"/>
                      <a:gd name="T14" fmla="*/ 658 w 658"/>
                      <a:gd name="T15" fmla="*/ 23 h 79"/>
                      <a:gd name="T16" fmla="*/ 504 w 658"/>
                      <a:gd name="T17" fmla="*/ 23 h 79"/>
                      <a:gd name="T18" fmla="*/ 504 w 658"/>
                      <a:gd name="T19" fmla="*/ 0 h 79"/>
                      <a:gd name="T20" fmla="*/ 153 w 658"/>
                      <a:gd name="T21" fmla="*/ 8 h 79"/>
                      <a:gd name="T22" fmla="*/ 153 w 658"/>
                      <a:gd name="T23" fmla="*/ 23 h 79"/>
                      <a:gd name="T24" fmla="*/ 4 w 658"/>
                      <a:gd name="T25" fmla="*/ 23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658" h="79">
                        <a:moveTo>
                          <a:pt x="4" y="23"/>
                        </a:moveTo>
                        <a:lnTo>
                          <a:pt x="0" y="50"/>
                        </a:lnTo>
                        <a:lnTo>
                          <a:pt x="153" y="50"/>
                        </a:lnTo>
                        <a:lnTo>
                          <a:pt x="153" y="79"/>
                        </a:lnTo>
                        <a:lnTo>
                          <a:pt x="500" y="73"/>
                        </a:lnTo>
                        <a:lnTo>
                          <a:pt x="500" y="50"/>
                        </a:lnTo>
                        <a:lnTo>
                          <a:pt x="656" y="50"/>
                        </a:lnTo>
                        <a:lnTo>
                          <a:pt x="658" y="23"/>
                        </a:lnTo>
                        <a:lnTo>
                          <a:pt x="504" y="23"/>
                        </a:lnTo>
                        <a:lnTo>
                          <a:pt x="504" y="0"/>
                        </a:lnTo>
                        <a:lnTo>
                          <a:pt x="153" y="8"/>
                        </a:lnTo>
                        <a:lnTo>
                          <a:pt x="153" y="23"/>
                        </a:lnTo>
                        <a:lnTo>
                          <a:pt x="4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21" name="Rectangle 498"/>
                  <p:cNvSpPr>
                    <a:spLocks noChangeArrowheads="1"/>
                  </p:cNvSpPr>
                  <p:nvPr/>
                </p:nvSpPr>
                <p:spPr bwMode="auto">
                  <a:xfrm>
                    <a:off x="982" y="3856"/>
                    <a:ext cx="26" cy="7"/>
                  </a:xfrm>
                  <a:prstGeom prst="rect">
                    <a:avLst/>
                  </a:prstGeom>
                  <a:solidFill>
                    <a:srgbClr val="00A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22" name="Rectangle 499"/>
                  <p:cNvSpPr>
                    <a:spLocks noChangeArrowheads="1"/>
                  </p:cNvSpPr>
                  <p:nvPr/>
                </p:nvSpPr>
                <p:spPr bwMode="auto">
                  <a:xfrm>
                    <a:off x="1237" y="3855"/>
                    <a:ext cx="53" cy="6"/>
                  </a:xfrm>
                  <a:prstGeom prst="rect">
                    <a:avLst/>
                  </a:prstGeom>
                  <a:solidFill>
                    <a:srgbClr val="202020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1199" name="Group 500"/>
                <p:cNvGrpSpPr>
                  <a:grpSpLocks/>
                </p:cNvGrpSpPr>
                <p:nvPr/>
              </p:nvGrpSpPr>
              <p:grpSpPr bwMode="auto">
                <a:xfrm>
                  <a:off x="1227" y="3477"/>
                  <a:ext cx="508" cy="321"/>
                  <a:chOff x="1227" y="3477"/>
                  <a:chExt cx="508" cy="321"/>
                </a:xfrm>
              </p:grpSpPr>
              <p:sp>
                <p:nvSpPr>
                  <p:cNvPr id="1200" name="Freeform 501"/>
                  <p:cNvSpPr>
                    <a:spLocks/>
                  </p:cNvSpPr>
                  <p:nvPr/>
                </p:nvSpPr>
                <p:spPr bwMode="auto">
                  <a:xfrm>
                    <a:off x="1640" y="3731"/>
                    <a:ext cx="95" cy="66"/>
                  </a:xfrm>
                  <a:custGeom>
                    <a:avLst/>
                    <a:gdLst>
                      <a:gd name="T0" fmla="*/ 126 w 191"/>
                      <a:gd name="T1" fmla="*/ 9 h 200"/>
                      <a:gd name="T2" fmla="*/ 93 w 191"/>
                      <a:gd name="T3" fmla="*/ 0 h 200"/>
                      <a:gd name="T4" fmla="*/ 59 w 191"/>
                      <a:gd name="T5" fmla="*/ 5 h 200"/>
                      <a:gd name="T6" fmla="*/ 32 w 191"/>
                      <a:gd name="T7" fmla="*/ 17 h 200"/>
                      <a:gd name="T8" fmla="*/ 9 w 191"/>
                      <a:gd name="T9" fmla="*/ 45 h 200"/>
                      <a:gd name="T10" fmla="*/ 0 w 191"/>
                      <a:gd name="T11" fmla="*/ 94 h 200"/>
                      <a:gd name="T12" fmla="*/ 0 w 191"/>
                      <a:gd name="T13" fmla="*/ 137 h 200"/>
                      <a:gd name="T14" fmla="*/ 0 w 191"/>
                      <a:gd name="T15" fmla="*/ 200 h 200"/>
                      <a:gd name="T16" fmla="*/ 191 w 191"/>
                      <a:gd name="T17" fmla="*/ 200 h 200"/>
                      <a:gd name="T18" fmla="*/ 181 w 191"/>
                      <a:gd name="T19" fmla="*/ 81 h 200"/>
                      <a:gd name="T20" fmla="*/ 157 w 191"/>
                      <a:gd name="T21" fmla="*/ 30 h 200"/>
                      <a:gd name="T22" fmla="*/ 126 w 191"/>
                      <a:gd name="T23" fmla="*/ 9 h 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1" h="200">
                        <a:moveTo>
                          <a:pt x="126" y="9"/>
                        </a:moveTo>
                        <a:lnTo>
                          <a:pt x="93" y="0"/>
                        </a:lnTo>
                        <a:lnTo>
                          <a:pt x="59" y="5"/>
                        </a:lnTo>
                        <a:lnTo>
                          <a:pt x="32" y="17"/>
                        </a:lnTo>
                        <a:lnTo>
                          <a:pt x="9" y="45"/>
                        </a:lnTo>
                        <a:lnTo>
                          <a:pt x="0" y="94"/>
                        </a:lnTo>
                        <a:lnTo>
                          <a:pt x="0" y="137"/>
                        </a:lnTo>
                        <a:lnTo>
                          <a:pt x="0" y="200"/>
                        </a:lnTo>
                        <a:lnTo>
                          <a:pt x="191" y="200"/>
                        </a:lnTo>
                        <a:lnTo>
                          <a:pt x="181" y="81"/>
                        </a:lnTo>
                        <a:lnTo>
                          <a:pt x="157" y="30"/>
                        </a:lnTo>
                        <a:lnTo>
                          <a:pt x="126" y="9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40404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1" name="Freeform 502"/>
                  <p:cNvSpPr>
                    <a:spLocks/>
                  </p:cNvSpPr>
                  <p:nvPr/>
                </p:nvSpPr>
                <p:spPr bwMode="auto">
                  <a:xfrm>
                    <a:off x="1227" y="3477"/>
                    <a:ext cx="429" cy="264"/>
                  </a:xfrm>
                  <a:custGeom>
                    <a:avLst/>
                    <a:gdLst>
                      <a:gd name="T0" fmla="*/ 0 w 860"/>
                      <a:gd name="T1" fmla="*/ 0 h 791"/>
                      <a:gd name="T2" fmla="*/ 860 w 860"/>
                      <a:gd name="T3" fmla="*/ 764 h 791"/>
                      <a:gd name="T4" fmla="*/ 849 w 860"/>
                      <a:gd name="T5" fmla="*/ 777 h 791"/>
                      <a:gd name="T6" fmla="*/ 838 w 860"/>
                      <a:gd name="T7" fmla="*/ 791 h 791"/>
                      <a:gd name="T8" fmla="*/ 0 w 860"/>
                      <a:gd name="T9" fmla="*/ 0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0" h="791">
                        <a:moveTo>
                          <a:pt x="0" y="0"/>
                        </a:moveTo>
                        <a:lnTo>
                          <a:pt x="860" y="764"/>
                        </a:lnTo>
                        <a:lnTo>
                          <a:pt x="849" y="777"/>
                        </a:lnTo>
                        <a:lnTo>
                          <a:pt x="838" y="7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2" name="Freeform 503"/>
                  <p:cNvSpPr>
                    <a:spLocks/>
                  </p:cNvSpPr>
                  <p:nvPr/>
                </p:nvSpPr>
                <p:spPr bwMode="auto">
                  <a:xfrm>
                    <a:off x="1521" y="3650"/>
                    <a:ext cx="141" cy="122"/>
                  </a:xfrm>
                  <a:custGeom>
                    <a:avLst/>
                    <a:gdLst>
                      <a:gd name="T0" fmla="*/ 4 w 281"/>
                      <a:gd name="T1" fmla="*/ 95 h 366"/>
                      <a:gd name="T2" fmla="*/ 24 w 281"/>
                      <a:gd name="T3" fmla="*/ 62 h 366"/>
                      <a:gd name="T4" fmla="*/ 54 w 281"/>
                      <a:gd name="T5" fmla="*/ 43 h 366"/>
                      <a:gd name="T6" fmla="*/ 78 w 281"/>
                      <a:gd name="T7" fmla="*/ 42 h 366"/>
                      <a:gd name="T8" fmla="*/ 128 w 281"/>
                      <a:gd name="T9" fmla="*/ 43 h 366"/>
                      <a:gd name="T10" fmla="*/ 132 w 281"/>
                      <a:gd name="T11" fmla="*/ 0 h 366"/>
                      <a:gd name="T12" fmla="*/ 281 w 281"/>
                      <a:gd name="T13" fmla="*/ 130 h 366"/>
                      <a:gd name="T14" fmla="*/ 272 w 281"/>
                      <a:gd name="T15" fmla="*/ 179 h 366"/>
                      <a:gd name="T16" fmla="*/ 228 w 281"/>
                      <a:gd name="T17" fmla="*/ 170 h 366"/>
                      <a:gd name="T18" fmla="*/ 191 w 281"/>
                      <a:gd name="T19" fmla="*/ 184 h 366"/>
                      <a:gd name="T20" fmla="*/ 158 w 281"/>
                      <a:gd name="T21" fmla="*/ 210 h 366"/>
                      <a:gd name="T22" fmla="*/ 150 w 281"/>
                      <a:gd name="T23" fmla="*/ 232 h 366"/>
                      <a:gd name="T24" fmla="*/ 149 w 281"/>
                      <a:gd name="T25" fmla="*/ 295 h 366"/>
                      <a:gd name="T26" fmla="*/ 149 w 281"/>
                      <a:gd name="T27" fmla="*/ 338 h 366"/>
                      <a:gd name="T28" fmla="*/ 150 w 281"/>
                      <a:gd name="T29" fmla="*/ 366 h 366"/>
                      <a:gd name="T30" fmla="*/ 0 w 281"/>
                      <a:gd name="T31" fmla="*/ 229 h 366"/>
                      <a:gd name="T32" fmla="*/ 0 w 281"/>
                      <a:gd name="T33" fmla="*/ 139 h 366"/>
                      <a:gd name="T34" fmla="*/ 4 w 281"/>
                      <a:gd name="T35" fmla="*/ 95 h 3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81" h="366">
                        <a:moveTo>
                          <a:pt x="4" y="95"/>
                        </a:moveTo>
                        <a:lnTo>
                          <a:pt x="24" y="62"/>
                        </a:lnTo>
                        <a:lnTo>
                          <a:pt x="54" y="43"/>
                        </a:lnTo>
                        <a:lnTo>
                          <a:pt x="78" y="42"/>
                        </a:lnTo>
                        <a:lnTo>
                          <a:pt x="128" y="43"/>
                        </a:lnTo>
                        <a:lnTo>
                          <a:pt x="132" y="0"/>
                        </a:lnTo>
                        <a:lnTo>
                          <a:pt x="281" y="130"/>
                        </a:lnTo>
                        <a:lnTo>
                          <a:pt x="272" y="179"/>
                        </a:lnTo>
                        <a:lnTo>
                          <a:pt x="228" y="170"/>
                        </a:lnTo>
                        <a:lnTo>
                          <a:pt x="191" y="184"/>
                        </a:lnTo>
                        <a:lnTo>
                          <a:pt x="158" y="210"/>
                        </a:lnTo>
                        <a:lnTo>
                          <a:pt x="150" y="232"/>
                        </a:lnTo>
                        <a:lnTo>
                          <a:pt x="149" y="295"/>
                        </a:lnTo>
                        <a:lnTo>
                          <a:pt x="149" y="338"/>
                        </a:lnTo>
                        <a:lnTo>
                          <a:pt x="150" y="366"/>
                        </a:lnTo>
                        <a:lnTo>
                          <a:pt x="0" y="229"/>
                        </a:lnTo>
                        <a:lnTo>
                          <a:pt x="0" y="139"/>
                        </a:lnTo>
                        <a:lnTo>
                          <a:pt x="4" y="95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3" name="Line 504"/>
                  <p:cNvSpPr>
                    <a:spLocks noChangeShapeType="1"/>
                  </p:cNvSpPr>
                  <p:nvPr/>
                </p:nvSpPr>
                <p:spPr bwMode="auto">
                  <a:xfrm>
                    <a:off x="1586" y="3665"/>
                    <a:ext cx="76" cy="44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4" name="Freeform 505"/>
                  <p:cNvSpPr>
                    <a:spLocks/>
                  </p:cNvSpPr>
                  <p:nvPr/>
                </p:nvSpPr>
                <p:spPr bwMode="auto">
                  <a:xfrm>
                    <a:off x="1242" y="3486"/>
                    <a:ext cx="111" cy="96"/>
                  </a:xfrm>
                  <a:custGeom>
                    <a:avLst/>
                    <a:gdLst>
                      <a:gd name="T0" fmla="*/ 10 w 222"/>
                      <a:gd name="T1" fmla="*/ 98 h 289"/>
                      <a:gd name="T2" fmla="*/ 27 w 222"/>
                      <a:gd name="T3" fmla="*/ 64 h 289"/>
                      <a:gd name="T4" fmla="*/ 53 w 222"/>
                      <a:gd name="T5" fmla="*/ 45 h 289"/>
                      <a:gd name="T6" fmla="*/ 81 w 222"/>
                      <a:gd name="T7" fmla="*/ 41 h 289"/>
                      <a:gd name="T8" fmla="*/ 131 w 222"/>
                      <a:gd name="T9" fmla="*/ 42 h 289"/>
                      <a:gd name="T10" fmla="*/ 135 w 222"/>
                      <a:gd name="T11" fmla="*/ 0 h 289"/>
                      <a:gd name="T12" fmla="*/ 222 w 222"/>
                      <a:gd name="T13" fmla="*/ 80 h 289"/>
                      <a:gd name="T14" fmla="*/ 218 w 222"/>
                      <a:gd name="T15" fmla="*/ 120 h 289"/>
                      <a:gd name="T16" fmla="*/ 190 w 222"/>
                      <a:gd name="T17" fmla="*/ 118 h 289"/>
                      <a:gd name="T18" fmla="*/ 168 w 222"/>
                      <a:gd name="T19" fmla="*/ 116 h 289"/>
                      <a:gd name="T20" fmla="*/ 135 w 222"/>
                      <a:gd name="T21" fmla="*/ 125 h 289"/>
                      <a:gd name="T22" fmla="*/ 118 w 222"/>
                      <a:gd name="T23" fmla="*/ 137 h 289"/>
                      <a:gd name="T24" fmla="*/ 102 w 222"/>
                      <a:gd name="T25" fmla="*/ 161 h 289"/>
                      <a:gd name="T26" fmla="*/ 98 w 222"/>
                      <a:gd name="T27" fmla="*/ 192 h 289"/>
                      <a:gd name="T28" fmla="*/ 93 w 222"/>
                      <a:gd name="T29" fmla="*/ 289 h 289"/>
                      <a:gd name="T30" fmla="*/ 0 w 222"/>
                      <a:gd name="T31" fmla="*/ 197 h 289"/>
                      <a:gd name="T32" fmla="*/ 4 w 222"/>
                      <a:gd name="T33" fmla="*/ 138 h 289"/>
                      <a:gd name="T34" fmla="*/ 10 w 222"/>
                      <a:gd name="T35" fmla="*/ 9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22" h="289">
                        <a:moveTo>
                          <a:pt x="10" y="98"/>
                        </a:moveTo>
                        <a:lnTo>
                          <a:pt x="27" y="64"/>
                        </a:lnTo>
                        <a:lnTo>
                          <a:pt x="53" y="45"/>
                        </a:lnTo>
                        <a:lnTo>
                          <a:pt x="81" y="41"/>
                        </a:lnTo>
                        <a:lnTo>
                          <a:pt x="131" y="42"/>
                        </a:lnTo>
                        <a:lnTo>
                          <a:pt x="135" y="0"/>
                        </a:lnTo>
                        <a:lnTo>
                          <a:pt x="222" y="80"/>
                        </a:lnTo>
                        <a:lnTo>
                          <a:pt x="218" y="120"/>
                        </a:lnTo>
                        <a:lnTo>
                          <a:pt x="190" y="118"/>
                        </a:lnTo>
                        <a:lnTo>
                          <a:pt x="168" y="116"/>
                        </a:lnTo>
                        <a:lnTo>
                          <a:pt x="135" y="125"/>
                        </a:lnTo>
                        <a:lnTo>
                          <a:pt x="118" y="137"/>
                        </a:lnTo>
                        <a:lnTo>
                          <a:pt x="102" y="161"/>
                        </a:lnTo>
                        <a:lnTo>
                          <a:pt x="98" y="192"/>
                        </a:lnTo>
                        <a:lnTo>
                          <a:pt x="93" y="289"/>
                        </a:lnTo>
                        <a:lnTo>
                          <a:pt x="0" y="197"/>
                        </a:lnTo>
                        <a:lnTo>
                          <a:pt x="4" y="138"/>
                        </a:lnTo>
                        <a:lnTo>
                          <a:pt x="10" y="98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5" name="Freeform 506"/>
                  <p:cNvSpPr>
                    <a:spLocks/>
                  </p:cNvSpPr>
                  <p:nvPr/>
                </p:nvSpPr>
                <p:spPr bwMode="auto">
                  <a:xfrm>
                    <a:off x="1456" y="3626"/>
                    <a:ext cx="64" cy="62"/>
                  </a:xfrm>
                  <a:custGeom>
                    <a:avLst/>
                    <a:gdLst>
                      <a:gd name="T0" fmla="*/ 128 w 128"/>
                      <a:gd name="T1" fmla="*/ 5 h 186"/>
                      <a:gd name="T2" fmla="*/ 59 w 128"/>
                      <a:gd name="T3" fmla="*/ 0 h 186"/>
                      <a:gd name="T4" fmla="*/ 30 w 128"/>
                      <a:gd name="T5" fmla="*/ 14 h 186"/>
                      <a:gd name="T6" fmla="*/ 9 w 128"/>
                      <a:gd name="T7" fmla="*/ 40 h 186"/>
                      <a:gd name="T8" fmla="*/ 0 w 128"/>
                      <a:gd name="T9" fmla="*/ 89 h 186"/>
                      <a:gd name="T10" fmla="*/ 0 w 128"/>
                      <a:gd name="T11" fmla="*/ 186 h 186"/>
                      <a:gd name="T12" fmla="*/ 0 w 128"/>
                      <a:gd name="T13" fmla="*/ 182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" h="186">
                        <a:moveTo>
                          <a:pt x="128" y="5"/>
                        </a:moveTo>
                        <a:lnTo>
                          <a:pt x="59" y="0"/>
                        </a:lnTo>
                        <a:lnTo>
                          <a:pt x="30" y="14"/>
                        </a:lnTo>
                        <a:lnTo>
                          <a:pt x="9" y="40"/>
                        </a:lnTo>
                        <a:lnTo>
                          <a:pt x="0" y="89"/>
                        </a:lnTo>
                        <a:lnTo>
                          <a:pt x="0" y="186"/>
                        </a:lnTo>
                        <a:lnTo>
                          <a:pt x="0" y="182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6" name="Freeform 507"/>
                  <p:cNvSpPr>
                    <a:spLocks/>
                  </p:cNvSpPr>
                  <p:nvPr/>
                </p:nvSpPr>
                <p:spPr bwMode="auto">
                  <a:xfrm>
                    <a:off x="1440" y="3615"/>
                    <a:ext cx="63" cy="61"/>
                  </a:xfrm>
                  <a:custGeom>
                    <a:avLst/>
                    <a:gdLst>
                      <a:gd name="T0" fmla="*/ 126 w 126"/>
                      <a:gd name="T1" fmla="*/ 3 h 185"/>
                      <a:gd name="T2" fmla="*/ 59 w 126"/>
                      <a:gd name="T3" fmla="*/ 0 h 185"/>
                      <a:gd name="T4" fmla="*/ 24 w 126"/>
                      <a:gd name="T5" fmla="*/ 15 h 185"/>
                      <a:gd name="T6" fmla="*/ 9 w 126"/>
                      <a:gd name="T7" fmla="*/ 39 h 185"/>
                      <a:gd name="T8" fmla="*/ 0 w 126"/>
                      <a:gd name="T9" fmla="*/ 88 h 185"/>
                      <a:gd name="T10" fmla="*/ 0 w 126"/>
                      <a:gd name="T11" fmla="*/ 185 h 185"/>
                      <a:gd name="T12" fmla="*/ 0 w 126"/>
                      <a:gd name="T13" fmla="*/ 180 h 1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6" h="185">
                        <a:moveTo>
                          <a:pt x="126" y="3"/>
                        </a:moveTo>
                        <a:lnTo>
                          <a:pt x="59" y="0"/>
                        </a:lnTo>
                        <a:lnTo>
                          <a:pt x="24" y="15"/>
                        </a:lnTo>
                        <a:lnTo>
                          <a:pt x="9" y="39"/>
                        </a:lnTo>
                        <a:lnTo>
                          <a:pt x="0" y="88"/>
                        </a:lnTo>
                        <a:lnTo>
                          <a:pt x="0" y="185"/>
                        </a:lnTo>
                        <a:lnTo>
                          <a:pt x="0" y="180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7" name="Freeform 508"/>
                  <p:cNvSpPr>
                    <a:spLocks/>
                  </p:cNvSpPr>
                  <p:nvPr/>
                </p:nvSpPr>
                <p:spPr bwMode="auto">
                  <a:xfrm>
                    <a:off x="1422" y="3604"/>
                    <a:ext cx="64" cy="62"/>
                  </a:xfrm>
                  <a:custGeom>
                    <a:avLst/>
                    <a:gdLst>
                      <a:gd name="T0" fmla="*/ 127 w 127"/>
                      <a:gd name="T1" fmla="*/ 5 h 185"/>
                      <a:gd name="T2" fmla="*/ 59 w 127"/>
                      <a:gd name="T3" fmla="*/ 0 h 185"/>
                      <a:gd name="T4" fmla="*/ 30 w 127"/>
                      <a:gd name="T5" fmla="*/ 14 h 185"/>
                      <a:gd name="T6" fmla="*/ 9 w 127"/>
                      <a:gd name="T7" fmla="*/ 39 h 185"/>
                      <a:gd name="T8" fmla="*/ 0 w 127"/>
                      <a:gd name="T9" fmla="*/ 88 h 185"/>
                      <a:gd name="T10" fmla="*/ 0 w 127"/>
                      <a:gd name="T11" fmla="*/ 185 h 185"/>
                      <a:gd name="T12" fmla="*/ 0 w 127"/>
                      <a:gd name="T13" fmla="*/ 182 h 1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85">
                        <a:moveTo>
                          <a:pt x="127" y="5"/>
                        </a:moveTo>
                        <a:lnTo>
                          <a:pt x="59" y="0"/>
                        </a:lnTo>
                        <a:lnTo>
                          <a:pt x="30" y="14"/>
                        </a:lnTo>
                        <a:lnTo>
                          <a:pt x="9" y="39"/>
                        </a:lnTo>
                        <a:lnTo>
                          <a:pt x="0" y="88"/>
                        </a:lnTo>
                        <a:lnTo>
                          <a:pt x="0" y="185"/>
                        </a:lnTo>
                        <a:lnTo>
                          <a:pt x="0" y="182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8" name="Freeform 509"/>
                  <p:cNvSpPr>
                    <a:spLocks/>
                  </p:cNvSpPr>
                  <p:nvPr/>
                </p:nvSpPr>
                <p:spPr bwMode="auto">
                  <a:xfrm>
                    <a:off x="1401" y="3594"/>
                    <a:ext cx="64" cy="62"/>
                  </a:xfrm>
                  <a:custGeom>
                    <a:avLst/>
                    <a:gdLst>
                      <a:gd name="T0" fmla="*/ 127 w 127"/>
                      <a:gd name="T1" fmla="*/ 5 h 186"/>
                      <a:gd name="T2" fmla="*/ 59 w 127"/>
                      <a:gd name="T3" fmla="*/ 0 h 186"/>
                      <a:gd name="T4" fmla="*/ 32 w 127"/>
                      <a:gd name="T5" fmla="*/ 10 h 186"/>
                      <a:gd name="T6" fmla="*/ 9 w 127"/>
                      <a:gd name="T7" fmla="*/ 39 h 186"/>
                      <a:gd name="T8" fmla="*/ 0 w 127"/>
                      <a:gd name="T9" fmla="*/ 88 h 186"/>
                      <a:gd name="T10" fmla="*/ 0 w 127"/>
                      <a:gd name="T11" fmla="*/ 186 h 186"/>
                      <a:gd name="T12" fmla="*/ 0 w 127"/>
                      <a:gd name="T13" fmla="*/ 182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86">
                        <a:moveTo>
                          <a:pt x="127" y="5"/>
                        </a:moveTo>
                        <a:lnTo>
                          <a:pt x="59" y="0"/>
                        </a:lnTo>
                        <a:lnTo>
                          <a:pt x="32" y="10"/>
                        </a:lnTo>
                        <a:lnTo>
                          <a:pt x="9" y="39"/>
                        </a:lnTo>
                        <a:lnTo>
                          <a:pt x="0" y="88"/>
                        </a:lnTo>
                        <a:lnTo>
                          <a:pt x="0" y="186"/>
                        </a:lnTo>
                        <a:lnTo>
                          <a:pt x="0" y="182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09" name="Freeform 510"/>
                  <p:cNvSpPr>
                    <a:spLocks/>
                  </p:cNvSpPr>
                  <p:nvPr/>
                </p:nvSpPr>
                <p:spPr bwMode="auto">
                  <a:xfrm>
                    <a:off x="1383" y="3583"/>
                    <a:ext cx="64" cy="62"/>
                  </a:xfrm>
                  <a:custGeom>
                    <a:avLst/>
                    <a:gdLst>
                      <a:gd name="T0" fmla="*/ 128 w 128"/>
                      <a:gd name="T1" fmla="*/ 4 h 186"/>
                      <a:gd name="T2" fmla="*/ 59 w 128"/>
                      <a:gd name="T3" fmla="*/ 0 h 186"/>
                      <a:gd name="T4" fmla="*/ 32 w 128"/>
                      <a:gd name="T5" fmla="*/ 13 h 186"/>
                      <a:gd name="T6" fmla="*/ 9 w 128"/>
                      <a:gd name="T7" fmla="*/ 40 h 186"/>
                      <a:gd name="T8" fmla="*/ 0 w 128"/>
                      <a:gd name="T9" fmla="*/ 88 h 186"/>
                      <a:gd name="T10" fmla="*/ 0 w 128"/>
                      <a:gd name="T11" fmla="*/ 186 h 186"/>
                      <a:gd name="T12" fmla="*/ 0 w 128"/>
                      <a:gd name="T13" fmla="*/ 182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" h="186">
                        <a:moveTo>
                          <a:pt x="128" y="4"/>
                        </a:moveTo>
                        <a:lnTo>
                          <a:pt x="59" y="0"/>
                        </a:lnTo>
                        <a:lnTo>
                          <a:pt x="32" y="13"/>
                        </a:lnTo>
                        <a:lnTo>
                          <a:pt x="9" y="40"/>
                        </a:lnTo>
                        <a:lnTo>
                          <a:pt x="0" y="88"/>
                        </a:lnTo>
                        <a:lnTo>
                          <a:pt x="0" y="186"/>
                        </a:lnTo>
                        <a:lnTo>
                          <a:pt x="0" y="182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0" name="Freeform 511"/>
                  <p:cNvSpPr>
                    <a:spLocks/>
                  </p:cNvSpPr>
                  <p:nvPr/>
                </p:nvSpPr>
                <p:spPr bwMode="auto">
                  <a:xfrm>
                    <a:off x="1365" y="3570"/>
                    <a:ext cx="63" cy="62"/>
                  </a:xfrm>
                  <a:custGeom>
                    <a:avLst/>
                    <a:gdLst>
                      <a:gd name="T0" fmla="*/ 126 w 126"/>
                      <a:gd name="T1" fmla="*/ 4 h 186"/>
                      <a:gd name="T2" fmla="*/ 58 w 126"/>
                      <a:gd name="T3" fmla="*/ 0 h 186"/>
                      <a:gd name="T4" fmla="*/ 31 w 126"/>
                      <a:gd name="T5" fmla="*/ 14 h 186"/>
                      <a:gd name="T6" fmla="*/ 8 w 126"/>
                      <a:gd name="T7" fmla="*/ 40 h 186"/>
                      <a:gd name="T8" fmla="*/ 0 w 126"/>
                      <a:gd name="T9" fmla="*/ 89 h 186"/>
                      <a:gd name="T10" fmla="*/ 0 w 126"/>
                      <a:gd name="T11" fmla="*/ 186 h 186"/>
                      <a:gd name="T12" fmla="*/ 0 w 126"/>
                      <a:gd name="T13" fmla="*/ 182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6" h="186">
                        <a:moveTo>
                          <a:pt x="126" y="4"/>
                        </a:moveTo>
                        <a:lnTo>
                          <a:pt x="58" y="0"/>
                        </a:lnTo>
                        <a:lnTo>
                          <a:pt x="31" y="14"/>
                        </a:lnTo>
                        <a:lnTo>
                          <a:pt x="8" y="40"/>
                        </a:lnTo>
                        <a:lnTo>
                          <a:pt x="0" y="89"/>
                        </a:lnTo>
                        <a:lnTo>
                          <a:pt x="0" y="186"/>
                        </a:lnTo>
                        <a:lnTo>
                          <a:pt x="0" y="182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1" name="Freeform 512"/>
                  <p:cNvSpPr>
                    <a:spLocks/>
                  </p:cNvSpPr>
                  <p:nvPr/>
                </p:nvSpPr>
                <p:spPr bwMode="auto">
                  <a:xfrm>
                    <a:off x="1349" y="3558"/>
                    <a:ext cx="64" cy="62"/>
                  </a:xfrm>
                  <a:custGeom>
                    <a:avLst/>
                    <a:gdLst>
                      <a:gd name="T0" fmla="*/ 127 w 127"/>
                      <a:gd name="T1" fmla="*/ 5 h 186"/>
                      <a:gd name="T2" fmla="*/ 59 w 127"/>
                      <a:gd name="T3" fmla="*/ 0 h 186"/>
                      <a:gd name="T4" fmla="*/ 33 w 127"/>
                      <a:gd name="T5" fmla="*/ 16 h 186"/>
                      <a:gd name="T6" fmla="*/ 9 w 127"/>
                      <a:gd name="T7" fmla="*/ 40 h 186"/>
                      <a:gd name="T8" fmla="*/ 0 w 127"/>
                      <a:gd name="T9" fmla="*/ 89 h 186"/>
                      <a:gd name="T10" fmla="*/ 0 w 127"/>
                      <a:gd name="T11" fmla="*/ 186 h 186"/>
                      <a:gd name="T12" fmla="*/ 0 w 127"/>
                      <a:gd name="T13" fmla="*/ 182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86">
                        <a:moveTo>
                          <a:pt x="127" y="5"/>
                        </a:moveTo>
                        <a:lnTo>
                          <a:pt x="59" y="0"/>
                        </a:lnTo>
                        <a:lnTo>
                          <a:pt x="33" y="16"/>
                        </a:lnTo>
                        <a:lnTo>
                          <a:pt x="9" y="40"/>
                        </a:lnTo>
                        <a:lnTo>
                          <a:pt x="0" y="89"/>
                        </a:lnTo>
                        <a:lnTo>
                          <a:pt x="0" y="186"/>
                        </a:lnTo>
                        <a:lnTo>
                          <a:pt x="0" y="182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2" name="Freeform 513"/>
                  <p:cNvSpPr>
                    <a:spLocks/>
                  </p:cNvSpPr>
                  <p:nvPr/>
                </p:nvSpPr>
                <p:spPr bwMode="auto">
                  <a:xfrm>
                    <a:off x="1331" y="3550"/>
                    <a:ext cx="63" cy="62"/>
                  </a:xfrm>
                  <a:custGeom>
                    <a:avLst/>
                    <a:gdLst>
                      <a:gd name="T0" fmla="*/ 127 w 127"/>
                      <a:gd name="T1" fmla="*/ 4 h 186"/>
                      <a:gd name="T2" fmla="*/ 59 w 127"/>
                      <a:gd name="T3" fmla="*/ 0 h 186"/>
                      <a:gd name="T4" fmla="*/ 32 w 127"/>
                      <a:gd name="T5" fmla="*/ 13 h 186"/>
                      <a:gd name="T6" fmla="*/ 10 w 127"/>
                      <a:gd name="T7" fmla="*/ 39 h 186"/>
                      <a:gd name="T8" fmla="*/ 0 w 127"/>
                      <a:gd name="T9" fmla="*/ 88 h 186"/>
                      <a:gd name="T10" fmla="*/ 0 w 127"/>
                      <a:gd name="T11" fmla="*/ 186 h 186"/>
                      <a:gd name="T12" fmla="*/ 0 w 127"/>
                      <a:gd name="T13" fmla="*/ 180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186">
                        <a:moveTo>
                          <a:pt x="127" y="4"/>
                        </a:moveTo>
                        <a:lnTo>
                          <a:pt x="59" y="0"/>
                        </a:lnTo>
                        <a:lnTo>
                          <a:pt x="32" y="13"/>
                        </a:lnTo>
                        <a:lnTo>
                          <a:pt x="10" y="39"/>
                        </a:lnTo>
                        <a:lnTo>
                          <a:pt x="0" y="88"/>
                        </a:lnTo>
                        <a:lnTo>
                          <a:pt x="0" y="186"/>
                        </a:lnTo>
                        <a:lnTo>
                          <a:pt x="0" y="180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3" name="Freeform 514"/>
                  <p:cNvSpPr>
                    <a:spLocks/>
                  </p:cNvSpPr>
                  <p:nvPr/>
                </p:nvSpPr>
                <p:spPr bwMode="auto">
                  <a:xfrm>
                    <a:off x="1308" y="3501"/>
                    <a:ext cx="47" cy="25"/>
                  </a:xfrm>
                  <a:custGeom>
                    <a:avLst/>
                    <a:gdLst>
                      <a:gd name="T0" fmla="*/ 0 w 96"/>
                      <a:gd name="T1" fmla="*/ 0 h 74"/>
                      <a:gd name="T2" fmla="*/ 89 w 96"/>
                      <a:gd name="T3" fmla="*/ 74 h 74"/>
                      <a:gd name="T4" fmla="*/ 96 w 96"/>
                      <a:gd name="T5" fmla="*/ 74 h 74"/>
                      <a:gd name="T6" fmla="*/ 93 w 96"/>
                      <a:gd name="T7" fmla="*/ 74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6" h="74">
                        <a:moveTo>
                          <a:pt x="0" y="0"/>
                        </a:moveTo>
                        <a:lnTo>
                          <a:pt x="89" y="74"/>
                        </a:lnTo>
                        <a:lnTo>
                          <a:pt x="96" y="74"/>
                        </a:lnTo>
                        <a:lnTo>
                          <a:pt x="93" y="74"/>
                        </a:lnTo>
                      </a:path>
                    </a:pathLst>
                  </a:custGeom>
                  <a:solidFill>
                    <a:srgbClr val="FFCC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4" name="Oval 515"/>
                  <p:cNvSpPr>
                    <a:spLocks noChangeArrowheads="1"/>
                  </p:cNvSpPr>
                  <p:nvPr/>
                </p:nvSpPr>
                <p:spPr bwMode="auto">
                  <a:xfrm>
                    <a:off x="1339" y="3772"/>
                    <a:ext cx="78" cy="26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5" name="Oval 516"/>
                  <p:cNvSpPr>
                    <a:spLocks noChangeArrowheads="1"/>
                  </p:cNvSpPr>
                  <p:nvPr/>
                </p:nvSpPr>
                <p:spPr bwMode="auto">
                  <a:xfrm>
                    <a:off x="1432" y="3771"/>
                    <a:ext cx="78" cy="25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6" name="Freeform 517"/>
                  <p:cNvSpPr>
                    <a:spLocks/>
                  </p:cNvSpPr>
                  <p:nvPr/>
                </p:nvSpPr>
                <p:spPr bwMode="auto">
                  <a:xfrm>
                    <a:off x="1511" y="3785"/>
                    <a:ext cx="94" cy="8"/>
                  </a:xfrm>
                  <a:custGeom>
                    <a:avLst/>
                    <a:gdLst>
                      <a:gd name="T0" fmla="*/ 0 w 188"/>
                      <a:gd name="T1" fmla="*/ 25 h 25"/>
                      <a:gd name="T2" fmla="*/ 6 w 188"/>
                      <a:gd name="T3" fmla="*/ 0 h 25"/>
                      <a:gd name="T4" fmla="*/ 175 w 188"/>
                      <a:gd name="T5" fmla="*/ 0 h 25"/>
                      <a:gd name="T6" fmla="*/ 188 w 188"/>
                      <a:gd name="T7" fmla="*/ 19 h 25"/>
                      <a:gd name="T8" fmla="*/ 0 w 188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8" h="25">
                        <a:moveTo>
                          <a:pt x="0" y="25"/>
                        </a:moveTo>
                        <a:lnTo>
                          <a:pt x="6" y="0"/>
                        </a:lnTo>
                        <a:lnTo>
                          <a:pt x="175" y="0"/>
                        </a:lnTo>
                        <a:lnTo>
                          <a:pt x="188" y="1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7" name="Oval 518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3767"/>
                    <a:ext cx="78" cy="27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218" name="Oval 519"/>
                  <p:cNvSpPr>
                    <a:spLocks noChangeArrowheads="1"/>
                  </p:cNvSpPr>
                  <p:nvPr/>
                </p:nvSpPr>
                <p:spPr bwMode="auto">
                  <a:xfrm>
                    <a:off x="1431" y="3766"/>
                    <a:ext cx="77" cy="25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1637" name="Text Box 520"/>
              <p:cNvSpPr txBox="1">
                <a:spLocks noChangeArrowheads="1"/>
              </p:cNvSpPr>
              <p:nvPr/>
            </p:nvSpPr>
            <p:spPr bwMode="auto">
              <a:xfrm>
                <a:off x="3372822" y="2313631"/>
                <a:ext cx="1250663" cy="433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15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中间人 </a:t>
                </a:r>
                <a:r>
                  <a:rPr kumimoji="1" lang="en-US" altLang="zh-CN" sz="2215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C</a:t>
                </a:r>
              </a:p>
            </p:txBody>
          </p:sp>
          <p:sp>
            <p:nvSpPr>
              <p:cNvPr id="1680" name="Text Box 551"/>
              <p:cNvSpPr txBox="1">
                <a:spLocks noChangeArrowheads="1"/>
              </p:cNvSpPr>
              <p:nvPr/>
            </p:nvSpPr>
            <p:spPr bwMode="auto">
              <a:xfrm>
                <a:off x="246373" y="5819626"/>
                <a:ext cx="611065" cy="3481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62" b="1" dirty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时间</a:t>
                </a:r>
              </a:p>
            </p:txBody>
          </p:sp>
        </p:grpSp>
      </p:grpSp>
      <p:sp>
        <p:nvSpPr>
          <p:cNvPr id="1683" name="圆角矩形标注 1682"/>
          <p:cNvSpPr/>
          <p:nvPr/>
        </p:nvSpPr>
        <p:spPr>
          <a:xfrm>
            <a:off x="3159808" y="1045537"/>
            <a:ext cx="4811731" cy="538038"/>
          </a:xfrm>
          <a:prstGeom prst="wedgeRoundRectCallout">
            <a:avLst>
              <a:gd name="adj1" fmla="val 65819"/>
              <a:gd name="adj2" fmla="val 625187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向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索取其公钥，此报文被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截获后转发给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571" name="圆角矩形标注 570"/>
          <p:cNvSpPr/>
          <p:nvPr/>
        </p:nvSpPr>
        <p:spPr>
          <a:xfrm>
            <a:off x="1118151" y="1827902"/>
            <a:ext cx="7391585" cy="538038"/>
          </a:xfrm>
          <a:prstGeom prst="wedgeRoundRectCallout">
            <a:avLst>
              <a:gd name="adj1" fmla="val -792"/>
              <a:gd name="adj2" fmla="val 565807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把自己的公钥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冒充是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的发送给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，而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也截获到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发送给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的公钥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572" name="圆角矩形标注 571"/>
          <p:cNvSpPr/>
          <p:nvPr/>
        </p:nvSpPr>
        <p:spPr>
          <a:xfrm>
            <a:off x="2919816" y="1880131"/>
            <a:ext cx="5466356" cy="538038"/>
          </a:xfrm>
          <a:prstGeom prst="wedgeRoundRectCallout">
            <a:avLst>
              <a:gd name="adj1" fmla="val 56532"/>
              <a:gd name="adj2" fmla="val 678425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用收到的公钥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（以为是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的）对数据加密发送给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endParaRPr lang="en-US" altLang="zh-CN" sz="1600" baseline="-25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73" name="圆角矩形标注 572"/>
          <p:cNvSpPr/>
          <p:nvPr/>
        </p:nvSpPr>
        <p:spPr>
          <a:xfrm>
            <a:off x="1748543" y="1311440"/>
            <a:ext cx="6222996" cy="690408"/>
          </a:xfrm>
          <a:prstGeom prst="wedgeRoundRectCallout">
            <a:avLst>
              <a:gd name="adj1" fmla="val -1555"/>
              <a:gd name="adj2" fmla="val 599294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截获后用自己的私钥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解密，复制一份留下，再用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的公钥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对数据加密后发送给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endParaRPr lang="en-US" altLang="zh-CN" sz="1600" baseline="-25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74" name="圆角矩形标注 573"/>
          <p:cNvSpPr/>
          <p:nvPr/>
        </p:nvSpPr>
        <p:spPr>
          <a:xfrm>
            <a:off x="276930" y="901770"/>
            <a:ext cx="7907335" cy="918370"/>
          </a:xfrm>
          <a:prstGeom prst="wedgeRoundRectCallout">
            <a:avLst>
              <a:gd name="adj1" fmla="val -42993"/>
              <a:gd name="adj2" fmla="val 491259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收到数据后，用自己的私钥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解密，以为和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进行了保密通信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其实，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发送给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的加密数据已被中间人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截获并解密了一份，但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却都不知道</a:t>
            </a:r>
            <a:endParaRPr lang="en-US" altLang="zh-CN" sz="1600" baseline="-25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75" name="圆角矩形 574"/>
          <p:cNvSpPr/>
          <p:nvPr/>
        </p:nvSpPr>
        <p:spPr>
          <a:xfrm>
            <a:off x="736487" y="6097680"/>
            <a:ext cx="7831772" cy="60261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由此可见，公钥的分配以及认证公钥</a:t>
            </a:r>
            <a:r>
              <a:rPr lang="zh-CN" altLang="en-US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的真实性必须得到保证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784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3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20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3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0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3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3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3" grpId="0" animBg="1"/>
      <p:bldP spid="1683" grpId="1" animBg="1"/>
      <p:bldP spid="571" grpId="0" animBg="1"/>
      <p:bldP spid="571" grpId="1" animBg="1"/>
      <p:bldP spid="572" grpId="0" animBg="1"/>
      <p:bldP spid="572" grpId="1" animBg="1"/>
      <p:bldP spid="573" grpId="0" animBg="1"/>
      <p:bldP spid="573" grpId="1" animBg="1"/>
      <p:bldP spid="574" grpId="0" animBg="1"/>
      <p:bldP spid="574" grpId="1" animBg="1"/>
      <p:bldP spid="575" grpId="0" animBg="1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21136"/>
          </a:xfrm>
        </p:spPr>
        <p:txBody>
          <a:bodyPr/>
          <a:lstStyle/>
          <a:p>
            <a:r>
              <a:rPr lang="en-US" altLang="zh-CN"/>
              <a:t>7.1  </a:t>
            </a:r>
            <a:r>
              <a:rPr lang="zh-CN" altLang="en-US" dirty="0"/>
              <a:t>网络安全问题概述</a:t>
            </a:r>
          </a:p>
          <a:p>
            <a:r>
              <a:rPr lang="en-US" altLang="zh-CN"/>
              <a:t>7.2  </a:t>
            </a:r>
            <a:r>
              <a:rPr lang="zh-CN" altLang="en-US" dirty="0"/>
              <a:t>加密体制</a:t>
            </a:r>
          </a:p>
          <a:p>
            <a:r>
              <a:rPr lang="en-US" altLang="zh-CN"/>
              <a:t>7.3  </a:t>
            </a:r>
            <a:r>
              <a:rPr lang="zh-CN" altLang="en-US" dirty="0"/>
              <a:t>数字签名</a:t>
            </a:r>
          </a:p>
          <a:p>
            <a:r>
              <a:rPr lang="en-US" altLang="zh-CN"/>
              <a:t>7.4  </a:t>
            </a:r>
            <a:r>
              <a:rPr lang="zh-CN" altLang="en-US" dirty="0"/>
              <a:t>认证</a:t>
            </a:r>
          </a:p>
          <a:p>
            <a:r>
              <a:rPr lang="en-US" altLang="zh-CN"/>
              <a:t>7.5  </a:t>
            </a:r>
            <a:r>
              <a:rPr lang="zh-CN" altLang="en-US" dirty="0"/>
              <a:t>密钥分配</a:t>
            </a:r>
          </a:p>
          <a:p>
            <a:r>
              <a:rPr lang="en-US" altLang="zh-CN"/>
              <a:t>7.6  </a:t>
            </a:r>
            <a:r>
              <a:rPr lang="zh-CN" altLang="en-US" dirty="0"/>
              <a:t>互联网使用的安全协议</a:t>
            </a:r>
          </a:p>
          <a:p>
            <a:r>
              <a:rPr lang="en-US" altLang="zh-CN"/>
              <a:t>7.7  </a:t>
            </a:r>
            <a:r>
              <a:rPr lang="zh-CN" altLang="en-US"/>
              <a:t>系统安全与安全防护思路的变化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784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密钥管理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密钥管理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由于密码算法是公开的，网络的安全性就完全基于密钥的安全保护上，因此在密码学中出现了一个重要的分支</a:t>
            </a:r>
            <a:r>
              <a:rPr lang="en-US" altLang="zh-CN" sz="1600" dirty="0"/>
              <a:t>——</a:t>
            </a:r>
            <a:r>
              <a:rPr lang="zh-CN" altLang="en-US" sz="1600" dirty="0"/>
              <a:t>密钥管理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密钥管理包括：密钥的产生、分配、注入、验证和使用 </a:t>
            </a:r>
            <a:r>
              <a:rPr lang="en-US" altLang="zh-CN" sz="1600" dirty="0"/>
              <a:t>(</a:t>
            </a:r>
            <a:r>
              <a:rPr lang="zh-CN" altLang="en-US" sz="1600" dirty="0"/>
              <a:t>本节只讨论密钥分配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 algn="just">
              <a:spcBef>
                <a:spcPts val="1200"/>
              </a:spcBef>
            </a:pPr>
            <a:r>
              <a:rPr lang="zh-CN" altLang="en-US" sz="2000" dirty="0"/>
              <a:t>密钥分配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密钥管理中重要的问题，密钥必须通过最安全的通路进行分配</a:t>
            </a: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网外分配方式：派非常可靠的信使携带密钥，分配给互相通信的各用户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网内分配方式：密钥自动分配</a:t>
            </a:r>
            <a:endParaRPr lang="en-US" altLang="zh-CN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对称密钥分配</a:t>
            </a:r>
            <a:endParaRPr lang="en-US" altLang="zh-CN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非对称密钥分配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36487" y="5662670"/>
            <a:ext cx="7831772" cy="10376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     用户增多、网络流量增大、密钥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更换频繁（密钥必须定期更换才能做到</a:t>
            </a:r>
            <a:r>
              <a:rPr lang="zh-CN" altLang="en-US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可靠），必须采取网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内分配方式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7987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对称密钥</a:t>
            </a:r>
            <a:r>
              <a:rPr lang="zh-CN" altLang="en-US" dirty="0"/>
              <a:t>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密钥分配中心 </a:t>
            </a:r>
            <a:r>
              <a:rPr lang="en-US" altLang="zh-CN" sz="2000" dirty="0"/>
              <a:t>KDC (Key Distribution Center)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/>
              <a:t>常用</a:t>
            </a:r>
            <a:r>
              <a:rPr lang="zh-CN" altLang="en-US" sz="1600" dirty="0"/>
              <a:t>的密钥分配方式是设立 </a:t>
            </a:r>
            <a:r>
              <a:rPr lang="en-US" altLang="zh-CN" sz="1600" dirty="0"/>
              <a:t>KDC</a:t>
            </a:r>
            <a:endParaRPr lang="zh-CN" altLang="en-US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KDC </a:t>
            </a:r>
            <a:r>
              <a:rPr lang="zh-CN" altLang="en-US" sz="1600" dirty="0"/>
              <a:t>是大家都信任的机构，任务是给需要进行秘密通信的用户临时分配一个会话密钥 </a:t>
            </a:r>
            <a:r>
              <a:rPr lang="en-US" altLang="zh-CN" sz="1600" dirty="0"/>
              <a:t>(</a:t>
            </a:r>
            <a:r>
              <a:rPr lang="zh-CN" altLang="en-US" sz="1600" dirty="0"/>
              <a:t>仅使用一次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假设通信双方，即用户 </a:t>
            </a:r>
            <a:r>
              <a:rPr lang="en-US" altLang="zh-CN" sz="1600" dirty="0"/>
              <a:t>A </a:t>
            </a:r>
            <a:r>
              <a:rPr lang="zh-CN" altLang="en-US" sz="1600" dirty="0"/>
              <a:t>和 </a:t>
            </a:r>
            <a:r>
              <a:rPr lang="en-US" altLang="zh-CN" sz="1600" dirty="0"/>
              <a:t>B </a:t>
            </a:r>
            <a:r>
              <a:rPr lang="zh-CN" altLang="en-US" sz="1600" dirty="0"/>
              <a:t>都是 </a:t>
            </a:r>
            <a:r>
              <a:rPr lang="en-US" altLang="zh-CN" sz="1600" dirty="0"/>
              <a:t>KDC </a:t>
            </a:r>
            <a:r>
              <a:rPr lang="zh-CN" altLang="en-US" sz="1600" dirty="0"/>
              <a:t>的登记用户，并已经在 </a:t>
            </a:r>
            <a:r>
              <a:rPr lang="en-US" altLang="zh-CN" sz="1600" dirty="0"/>
              <a:t>KDC </a:t>
            </a:r>
            <a:r>
              <a:rPr lang="zh-CN" altLang="en-US" sz="1600" dirty="0"/>
              <a:t>的服务器上安装了各自和 </a:t>
            </a:r>
            <a:r>
              <a:rPr lang="en-US" altLang="zh-CN" sz="1600" dirty="0"/>
              <a:t>KDC </a:t>
            </a:r>
            <a:r>
              <a:rPr lang="zh-CN" altLang="en-US" sz="1600" dirty="0"/>
              <a:t>进行通信的主密钥 </a:t>
            </a:r>
            <a:r>
              <a:rPr lang="en-US" altLang="zh-CN" sz="1600" dirty="0"/>
              <a:t>(master key) K</a:t>
            </a:r>
            <a:r>
              <a:rPr lang="en-US" altLang="zh-CN" sz="1600" baseline="-25000" dirty="0"/>
              <a:t>A</a:t>
            </a:r>
            <a:r>
              <a:rPr lang="en-US" altLang="zh-CN" sz="1600" dirty="0"/>
              <a:t> </a:t>
            </a:r>
            <a:r>
              <a:rPr lang="zh-CN" altLang="en-US" sz="1600" dirty="0"/>
              <a:t>和 </a:t>
            </a:r>
            <a:r>
              <a:rPr lang="en-US" altLang="zh-CN" sz="1600" dirty="0"/>
              <a:t>K</a:t>
            </a:r>
            <a:r>
              <a:rPr lang="en-US" altLang="zh-CN" sz="1600" baseline="-25000" dirty="0"/>
              <a:t>B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/>
              <a:t>典型的密钥</a:t>
            </a:r>
            <a:r>
              <a:rPr lang="zh-CN" altLang="en-US" sz="1600" dirty="0"/>
              <a:t>分配协议是 </a:t>
            </a:r>
            <a:r>
              <a:rPr lang="en-US" altLang="zh-CN" sz="1600" dirty="0"/>
              <a:t>Kerberos V5</a:t>
            </a:r>
            <a:endParaRPr lang="zh-CN" altLang="en-US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Kerberos </a:t>
            </a:r>
            <a:r>
              <a:rPr lang="zh-CN" altLang="en-US" sz="1600" dirty="0"/>
              <a:t>既是认证协议，同时也是 </a:t>
            </a:r>
            <a:r>
              <a:rPr lang="en-US" altLang="zh-CN" sz="1600" dirty="0"/>
              <a:t>KDC</a:t>
            </a:r>
            <a:endParaRPr lang="zh-CN" altLang="en-US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Kerberos </a:t>
            </a:r>
            <a:r>
              <a:rPr lang="zh-CN" altLang="en-US" sz="1600" dirty="0"/>
              <a:t>使用比 </a:t>
            </a:r>
            <a:r>
              <a:rPr lang="en-US" altLang="zh-CN" sz="1600" dirty="0"/>
              <a:t>DES </a:t>
            </a:r>
            <a:r>
              <a:rPr lang="zh-CN" altLang="en-US" sz="1600" dirty="0"/>
              <a:t>更加安全</a:t>
            </a:r>
            <a:r>
              <a:rPr lang="zh-CN" altLang="en-US" sz="1600"/>
              <a:t>的高级加密</a:t>
            </a:r>
            <a:r>
              <a:rPr lang="zh-CN" altLang="en-US" sz="1600" dirty="0"/>
              <a:t>标准 </a:t>
            </a:r>
            <a:r>
              <a:rPr lang="en-US" altLang="zh-CN" sz="1600" dirty="0"/>
              <a:t>AES</a:t>
            </a:r>
            <a:r>
              <a:rPr lang="zh-CN" altLang="en-US" sz="1600" dirty="0"/>
              <a:t>进行加密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25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293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对称密钥</a:t>
            </a:r>
            <a:r>
              <a:rPr lang="zh-CN" altLang="en-US" dirty="0"/>
              <a:t>分配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26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2" name="Text Box 8"/>
          <p:cNvSpPr txBox="1">
            <a:spLocks noChangeArrowheads="1"/>
          </p:cNvSpPr>
          <p:nvPr/>
        </p:nvSpPr>
        <p:spPr bwMode="auto">
          <a:xfrm>
            <a:off x="282034" y="2002167"/>
            <a:ext cx="32733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46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</p:txBody>
      </p:sp>
      <p:grpSp>
        <p:nvGrpSpPr>
          <p:cNvPr id="103" name="Group 9"/>
          <p:cNvGrpSpPr>
            <a:grpSpLocks/>
          </p:cNvGrpSpPr>
          <p:nvPr/>
        </p:nvGrpSpPr>
        <p:grpSpPr bwMode="auto">
          <a:xfrm>
            <a:off x="516984" y="2053455"/>
            <a:ext cx="533400" cy="533400"/>
            <a:chOff x="921" y="2412"/>
            <a:chExt cx="284" cy="265"/>
          </a:xfrm>
        </p:grpSpPr>
        <p:grpSp>
          <p:nvGrpSpPr>
            <p:cNvPr id="104" name="Group 10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118" name="Freeform 11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9" name="Freeform 12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0" name="Freeform 13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1" name="Freeform 14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2" name="Rectangle 15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3" name="Rectangle 16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4" name="Rectangle 17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5" name="Line 18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26" name="Group 19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127" name="Freeform 20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8" name="Freeform 21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9" name="Rectangle 22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grpSp>
          <p:nvGrpSpPr>
            <p:cNvPr id="105" name="Group 23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106" name="Freeform 24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7" name="Freeform 25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8" name="Freeform 26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9" name="Freeform 27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3" name="Line 31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14" name="Group 32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115" name="Freeform 33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6" name="Freeform 34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7" name="Rectangle 35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</p:grpSp>
      <p:grpSp>
        <p:nvGrpSpPr>
          <p:cNvPr id="130" name="Group 36"/>
          <p:cNvGrpSpPr>
            <a:grpSpLocks/>
          </p:cNvGrpSpPr>
          <p:nvPr/>
        </p:nvGrpSpPr>
        <p:grpSpPr bwMode="auto">
          <a:xfrm>
            <a:off x="8257638" y="2005096"/>
            <a:ext cx="747445" cy="581758"/>
            <a:chOff x="3923" y="543"/>
            <a:chExt cx="446" cy="346"/>
          </a:xfrm>
        </p:grpSpPr>
        <p:sp>
          <p:nvSpPr>
            <p:cNvPr id="131" name="Text Box 37"/>
            <p:cNvSpPr txBox="1">
              <a:spLocks noChangeArrowheads="1"/>
            </p:cNvSpPr>
            <p:nvPr/>
          </p:nvSpPr>
          <p:spPr bwMode="auto">
            <a:xfrm>
              <a:off x="4179" y="543"/>
              <a:ext cx="19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grpSp>
          <p:nvGrpSpPr>
            <p:cNvPr id="132" name="Group 38"/>
            <p:cNvGrpSpPr>
              <a:grpSpLocks/>
            </p:cNvGrpSpPr>
            <p:nvPr/>
          </p:nvGrpSpPr>
          <p:grpSpPr bwMode="auto">
            <a:xfrm>
              <a:off x="3923" y="572"/>
              <a:ext cx="318" cy="317"/>
              <a:chOff x="921" y="2412"/>
              <a:chExt cx="284" cy="265"/>
            </a:xfrm>
          </p:grpSpPr>
          <p:grpSp>
            <p:nvGrpSpPr>
              <p:cNvPr id="133" name="Group 39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147" name="Freeform 40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8" name="Freeform 41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9" name="Freeform 42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0" name="Freeform 43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1" name="Rectangle 44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2" name="Rectangle 45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3" name="Rectangle 46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4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55" name="Group 48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156" name="Freeform 49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7" name="Freeform 50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8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grpSp>
            <p:nvGrpSpPr>
              <p:cNvPr id="134" name="Group 52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135" name="Freeform 53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6" name="Freeform 54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7" name="Freeform 55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8" name="Freeform 56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9" name="Rectangle 57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0" name="Rectangle 58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1" name="Rectangle 59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2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43" name="Group 61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144" name="Freeform 62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5" name="Freeform 63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6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</p:grpSp>
      <p:sp>
        <p:nvSpPr>
          <p:cNvPr id="159" name="Line 65"/>
          <p:cNvSpPr>
            <a:spLocks noChangeShapeType="1"/>
          </p:cNvSpPr>
          <p:nvPr/>
        </p:nvSpPr>
        <p:spPr bwMode="auto">
          <a:xfrm rot="5400000">
            <a:off x="-421166" y="3855085"/>
            <a:ext cx="2382715" cy="158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2" b="1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0" name="Line 66"/>
          <p:cNvSpPr>
            <a:spLocks noChangeShapeType="1"/>
          </p:cNvSpPr>
          <p:nvPr/>
        </p:nvSpPr>
        <p:spPr bwMode="auto">
          <a:xfrm rot="5400000">
            <a:off x="7289625" y="3890804"/>
            <a:ext cx="2485292" cy="63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2" b="1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1" name="Line 74"/>
          <p:cNvSpPr>
            <a:spLocks noChangeShapeType="1"/>
          </p:cNvSpPr>
          <p:nvPr/>
        </p:nvSpPr>
        <p:spPr bwMode="auto">
          <a:xfrm rot="16200000" flipH="1">
            <a:off x="3798712" y="2975671"/>
            <a:ext cx="1894743" cy="63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2" b="1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2" name="Text Box 75"/>
          <p:cNvSpPr txBox="1">
            <a:spLocks noChangeArrowheads="1"/>
          </p:cNvSpPr>
          <p:nvPr/>
        </p:nvSpPr>
        <p:spPr bwMode="auto">
          <a:xfrm>
            <a:off x="2983960" y="1281198"/>
            <a:ext cx="1474652" cy="94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46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密钥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46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分配中心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46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KDC</a:t>
            </a:r>
          </a:p>
        </p:txBody>
      </p:sp>
      <p:pic>
        <p:nvPicPr>
          <p:cNvPr id="169" name="Picture 8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572" y="1672456"/>
            <a:ext cx="617537" cy="99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70" name="Rectangle 83"/>
          <p:cNvSpPr>
            <a:spLocks noChangeArrowheads="1"/>
          </p:cNvSpPr>
          <p:nvPr/>
        </p:nvSpPr>
        <p:spPr bwMode="auto">
          <a:xfrm>
            <a:off x="5884322" y="1564018"/>
            <a:ext cx="1897062" cy="1900603"/>
          </a:xfrm>
          <a:prstGeom prst="rect">
            <a:avLst/>
          </a:prstGeom>
          <a:solidFill>
            <a:srgbClr val="FFFF66"/>
          </a:solidFill>
          <a:ln w="28575">
            <a:solidFill>
              <a:srgbClr val="666699"/>
            </a:solidFill>
            <a:miter lim="800000"/>
            <a:headEnd/>
            <a:tailEnd/>
          </a:ln>
          <a:effectLst>
            <a:outerShdw dist="17961" dir="2700000" algn="ctr" rotWithShape="0">
              <a:srgbClr val="FFCC00"/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1" name="Rectangle 84"/>
          <p:cNvSpPr>
            <a:spLocks noChangeArrowheads="1"/>
          </p:cNvSpPr>
          <p:nvPr/>
        </p:nvSpPr>
        <p:spPr bwMode="auto">
          <a:xfrm>
            <a:off x="6044658" y="1928898"/>
            <a:ext cx="1447800" cy="1422889"/>
          </a:xfrm>
          <a:prstGeom prst="rect">
            <a:avLst/>
          </a:prstGeom>
          <a:solidFill>
            <a:srgbClr val="FFFFFF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2" name="Line 85"/>
          <p:cNvSpPr>
            <a:spLocks noChangeShapeType="1"/>
          </p:cNvSpPr>
          <p:nvPr/>
        </p:nvSpPr>
        <p:spPr bwMode="auto">
          <a:xfrm>
            <a:off x="6044659" y="2252747"/>
            <a:ext cx="1430338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3" name="Line 86"/>
          <p:cNvSpPr>
            <a:spLocks noChangeShapeType="1"/>
          </p:cNvSpPr>
          <p:nvPr/>
        </p:nvSpPr>
        <p:spPr bwMode="auto">
          <a:xfrm flipV="1">
            <a:off x="6044659" y="2887258"/>
            <a:ext cx="1408113" cy="7327"/>
          </a:xfrm>
          <a:prstGeom prst="line">
            <a:avLst/>
          </a:prstGeom>
          <a:noFill/>
          <a:ln w="9525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4" name="Line 87"/>
          <p:cNvSpPr>
            <a:spLocks noChangeShapeType="1"/>
          </p:cNvSpPr>
          <p:nvPr/>
        </p:nvSpPr>
        <p:spPr bwMode="auto">
          <a:xfrm rot="16200000" flipH="1">
            <a:off x="5867531" y="2629168"/>
            <a:ext cx="1425819" cy="4763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5" name="Text Box 88"/>
          <p:cNvSpPr txBox="1">
            <a:spLocks noChangeArrowheads="1"/>
          </p:cNvSpPr>
          <p:nvPr/>
        </p:nvSpPr>
        <p:spPr bwMode="auto">
          <a:xfrm rot="-5400000">
            <a:off x="5872911" y="2798796"/>
            <a:ext cx="521297" cy="66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…</a:t>
            </a:r>
          </a:p>
        </p:txBody>
      </p:sp>
      <p:sp>
        <p:nvSpPr>
          <p:cNvPr id="176" name="Text Box 89"/>
          <p:cNvSpPr txBox="1">
            <a:spLocks noChangeArrowheads="1"/>
          </p:cNvSpPr>
          <p:nvPr/>
        </p:nvSpPr>
        <p:spPr bwMode="auto">
          <a:xfrm rot="-5400000">
            <a:off x="6665073" y="2798796"/>
            <a:ext cx="521297" cy="66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…</a:t>
            </a:r>
          </a:p>
        </p:txBody>
      </p:sp>
      <p:sp>
        <p:nvSpPr>
          <p:cNvPr id="177" name="Text Box 90"/>
          <p:cNvSpPr txBox="1">
            <a:spLocks noChangeArrowheads="1"/>
          </p:cNvSpPr>
          <p:nvPr/>
        </p:nvSpPr>
        <p:spPr bwMode="auto">
          <a:xfrm>
            <a:off x="5843047" y="1549363"/>
            <a:ext cx="1938337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用户专用主密钥</a:t>
            </a:r>
          </a:p>
        </p:txBody>
      </p:sp>
      <p:sp>
        <p:nvSpPr>
          <p:cNvPr id="178" name="Text Box 91"/>
          <p:cNvSpPr txBox="1">
            <a:spLocks noChangeArrowheads="1"/>
          </p:cNvSpPr>
          <p:nvPr/>
        </p:nvSpPr>
        <p:spPr bwMode="auto">
          <a:xfrm>
            <a:off x="6031925" y="1888496"/>
            <a:ext cx="1423788" cy="111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 主密钥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</a:t>
            </a:r>
            <a:r>
              <a:rPr kumimoji="1" lang="en-US" altLang="zh-CN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  </a:t>
            </a:r>
            <a:r>
              <a:rPr kumimoji="1" lang="en-US" altLang="zh-CN" sz="1100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</a:t>
            </a:r>
            <a:r>
              <a:rPr kumimoji="1" lang="en-US" altLang="zh-CN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K</a:t>
            </a:r>
            <a:r>
              <a:rPr kumimoji="1" lang="en-US" altLang="zh-CN" b="1" baseline="-250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B  </a:t>
            </a:r>
            <a:r>
              <a:rPr kumimoji="1" lang="en-US" altLang="zh-CN" sz="400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1" lang="en-US" altLang="zh-CN" sz="900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     </a:t>
            </a:r>
            <a:r>
              <a:rPr kumimoji="1" lang="en-US" altLang="zh-CN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K</a:t>
            </a:r>
            <a:r>
              <a:rPr kumimoji="1" lang="en-US" altLang="zh-CN" b="1" baseline="-250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  <a:r>
              <a:rPr kumimoji="1" lang="en-US" altLang="zh-CN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</a:t>
            </a:r>
          </a:p>
        </p:txBody>
      </p:sp>
      <p:sp>
        <p:nvSpPr>
          <p:cNvPr id="179" name="Rectangle 92"/>
          <p:cNvSpPr>
            <a:spLocks noChangeArrowheads="1"/>
          </p:cNvSpPr>
          <p:nvPr/>
        </p:nvSpPr>
        <p:spPr bwMode="auto">
          <a:xfrm>
            <a:off x="4692109" y="2207319"/>
            <a:ext cx="152400" cy="2286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2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0" name="Freeform 93"/>
          <p:cNvSpPr>
            <a:spLocks/>
          </p:cNvSpPr>
          <p:nvPr/>
        </p:nvSpPr>
        <p:spPr bwMode="auto">
          <a:xfrm>
            <a:off x="4842922" y="1569879"/>
            <a:ext cx="1036637" cy="1894742"/>
          </a:xfrm>
          <a:custGeom>
            <a:avLst/>
            <a:gdLst>
              <a:gd name="T0" fmla="*/ 0 w 618"/>
              <a:gd name="T1" fmla="*/ 381 h 1125"/>
              <a:gd name="T2" fmla="*/ 615 w 618"/>
              <a:gd name="T3" fmla="*/ 0 h 1125"/>
              <a:gd name="T4" fmla="*/ 618 w 618"/>
              <a:gd name="T5" fmla="*/ 1125 h 1125"/>
              <a:gd name="T6" fmla="*/ 6 w 618"/>
              <a:gd name="T7" fmla="*/ 519 h 1125"/>
              <a:gd name="T8" fmla="*/ 0 w 618"/>
              <a:gd name="T9" fmla="*/ 381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8" h="1125">
                <a:moveTo>
                  <a:pt x="0" y="381"/>
                </a:moveTo>
                <a:lnTo>
                  <a:pt x="615" y="0"/>
                </a:lnTo>
                <a:lnTo>
                  <a:pt x="618" y="1125"/>
                </a:lnTo>
                <a:lnTo>
                  <a:pt x="6" y="519"/>
                </a:lnTo>
                <a:lnTo>
                  <a:pt x="0" y="381"/>
                </a:lnTo>
                <a:close/>
              </a:path>
            </a:pathLst>
          </a:cu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2" b="1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1" name="Line 94"/>
          <p:cNvSpPr>
            <a:spLocks noChangeShapeType="1"/>
          </p:cNvSpPr>
          <p:nvPr/>
        </p:nvSpPr>
        <p:spPr bwMode="auto">
          <a:xfrm>
            <a:off x="6051008" y="2564873"/>
            <a:ext cx="1449388" cy="0"/>
          </a:xfrm>
          <a:prstGeom prst="line">
            <a:avLst/>
          </a:prstGeom>
          <a:noFill/>
          <a:ln w="9525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93" name="Group 99"/>
          <p:cNvGrpSpPr>
            <a:grpSpLocks/>
          </p:cNvGrpSpPr>
          <p:nvPr/>
        </p:nvGrpSpPr>
        <p:grpSpPr bwMode="auto">
          <a:xfrm>
            <a:off x="766222" y="2411010"/>
            <a:ext cx="4002087" cy="663819"/>
            <a:chOff x="457" y="1933"/>
            <a:chExt cx="2521" cy="453"/>
          </a:xfrm>
        </p:grpSpPr>
        <p:sp>
          <p:nvSpPr>
            <p:cNvPr id="194" name="Line 7"/>
            <p:cNvSpPr>
              <a:spLocks noChangeShapeType="1"/>
            </p:cNvSpPr>
            <p:nvPr/>
          </p:nvSpPr>
          <p:spPr bwMode="auto">
            <a:xfrm>
              <a:off x="457" y="2260"/>
              <a:ext cx="2521" cy="3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5" name="Text Box 76"/>
            <p:cNvSpPr txBox="1">
              <a:spLocks noChangeArrowheads="1"/>
            </p:cNvSpPr>
            <p:nvPr/>
          </p:nvSpPr>
          <p:spPr bwMode="auto">
            <a:xfrm>
              <a:off x="511" y="1933"/>
              <a:ext cx="356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323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 2" pitchFamily="18" charset="2"/>
                </a:rPr>
                <a:t></a:t>
              </a:r>
            </a:p>
          </p:txBody>
        </p:sp>
        <p:sp>
          <p:nvSpPr>
            <p:cNvPr id="196" name="Rectangle 97"/>
            <p:cNvSpPr>
              <a:spLocks noChangeArrowheads="1"/>
            </p:cNvSpPr>
            <p:nvPr/>
          </p:nvSpPr>
          <p:spPr bwMode="auto">
            <a:xfrm>
              <a:off x="1235" y="2126"/>
              <a:ext cx="619" cy="260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A, B</a:t>
              </a:r>
              <a:endParaRPr kumimoji="1" lang="en-US" altLang="zh-CN" sz="1846" b="1" i="0" u="none" strike="noStrike" kern="0" cap="none" spc="0" normalizeH="0" baseline="-2500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97" name="圆角矩形 196"/>
          <p:cNvSpPr/>
          <p:nvPr/>
        </p:nvSpPr>
        <p:spPr>
          <a:xfrm>
            <a:off x="516984" y="5601153"/>
            <a:ext cx="8310927" cy="109913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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向密钥分配中心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KDC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发送时用明文，说明想和用户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通信。在明文中给出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    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在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KDC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登记的身份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43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对称密钥</a:t>
            </a:r>
            <a:r>
              <a:rPr lang="zh-CN" altLang="en-US" dirty="0"/>
              <a:t>分配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27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2" name="Text Box 8"/>
          <p:cNvSpPr txBox="1">
            <a:spLocks noChangeArrowheads="1"/>
          </p:cNvSpPr>
          <p:nvPr/>
        </p:nvSpPr>
        <p:spPr bwMode="auto">
          <a:xfrm>
            <a:off x="282034" y="2002167"/>
            <a:ext cx="32733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46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</p:txBody>
      </p:sp>
      <p:grpSp>
        <p:nvGrpSpPr>
          <p:cNvPr id="103" name="Group 9"/>
          <p:cNvGrpSpPr>
            <a:grpSpLocks/>
          </p:cNvGrpSpPr>
          <p:nvPr/>
        </p:nvGrpSpPr>
        <p:grpSpPr bwMode="auto">
          <a:xfrm>
            <a:off x="516984" y="2053455"/>
            <a:ext cx="533400" cy="533400"/>
            <a:chOff x="921" y="2412"/>
            <a:chExt cx="284" cy="265"/>
          </a:xfrm>
        </p:grpSpPr>
        <p:grpSp>
          <p:nvGrpSpPr>
            <p:cNvPr id="104" name="Group 10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118" name="Freeform 11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9" name="Freeform 12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0" name="Freeform 13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1" name="Freeform 14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2" name="Rectangle 15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3" name="Rectangle 16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4" name="Rectangle 17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5" name="Line 18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26" name="Group 19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127" name="Freeform 20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8" name="Freeform 21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9" name="Rectangle 22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grpSp>
          <p:nvGrpSpPr>
            <p:cNvPr id="105" name="Group 23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106" name="Freeform 24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7" name="Freeform 25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8" name="Freeform 26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9" name="Freeform 27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3" name="Line 31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14" name="Group 32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115" name="Freeform 33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6" name="Freeform 34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7" name="Rectangle 35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</p:grpSp>
      <p:grpSp>
        <p:nvGrpSpPr>
          <p:cNvPr id="130" name="Group 36"/>
          <p:cNvGrpSpPr>
            <a:grpSpLocks/>
          </p:cNvGrpSpPr>
          <p:nvPr/>
        </p:nvGrpSpPr>
        <p:grpSpPr bwMode="auto">
          <a:xfrm>
            <a:off x="8257638" y="2005096"/>
            <a:ext cx="747445" cy="581758"/>
            <a:chOff x="3923" y="543"/>
            <a:chExt cx="446" cy="346"/>
          </a:xfrm>
        </p:grpSpPr>
        <p:sp>
          <p:nvSpPr>
            <p:cNvPr id="131" name="Text Box 37"/>
            <p:cNvSpPr txBox="1">
              <a:spLocks noChangeArrowheads="1"/>
            </p:cNvSpPr>
            <p:nvPr/>
          </p:nvSpPr>
          <p:spPr bwMode="auto">
            <a:xfrm>
              <a:off x="4179" y="543"/>
              <a:ext cx="19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grpSp>
          <p:nvGrpSpPr>
            <p:cNvPr id="132" name="Group 38"/>
            <p:cNvGrpSpPr>
              <a:grpSpLocks/>
            </p:cNvGrpSpPr>
            <p:nvPr/>
          </p:nvGrpSpPr>
          <p:grpSpPr bwMode="auto">
            <a:xfrm>
              <a:off x="3923" y="572"/>
              <a:ext cx="318" cy="317"/>
              <a:chOff x="921" y="2412"/>
              <a:chExt cx="284" cy="265"/>
            </a:xfrm>
          </p:grpSpPr>
          <p:grpSp>
            <p:nvGrpSpPr>
              <p:cNvPr id="133" name="Group 39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147" name="Freeform 40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8" name="Freeform 41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9" name="Freeform 42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0" name="Freeform 43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1" name="Rectangle 44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2" name="Rectangle 45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3" name="Rectangle 46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4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55" name="Group 48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156" name="Freeform 49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7" name="Freeform 50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8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grpSp>
            <p:nvGrpSpPr>
              <p:cNvPr id="134" name="Group 52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135" name="Freeform 53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6" name="Freeform 54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7" name="Freeform 55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8" name="Freeform 56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9" name="Rectangle 57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0" name="Rectangle 58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1" name="Rectangle 59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2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43" name="Group 61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144" name="Freeform 62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5" name="Freeform 63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6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</p:grpSp>
      <p:sp>
        <p:nvSpPr>
          <p:cNvPr id="159" name="Line 65"/>
          <p:cNvSpPr>
            <a:spLocks noChangeShapeType="1"/>
          </p:cNvSpPr>
          <p:nvPr/>
        </p:nvSpPr>
        <p:spPr bwMode="auto">
          <a:xfrm rot="5400000">
            <a:off x="-421166" y="3855085"/>
            <a:ext cx="2382715" cy="158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2" b="1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0" name="Line 66"/>
          <p:cNvSpPr>
            <a:spLocks noChangeShapeType="1"/>
          </p:cNvSpPr>
          <p:nvPr/>
        </p:nvSpPr>
        <p:spPr bwMode="auto">
          <a:xfrm rot="5400000">
            <a:off x="7289625" y="3890804"/>
            <a:ext cx="2485292" cy="63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2" b="1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1" name="Line 74"/>
          <p:cNvSpPr>
            <a:spLocks noChangeShapeType="1"/>
          </p:cNvSpPr>
          <p:nvPr/>
        </p:nvSpPr>
        <p:spPr bwMode="auto">
          <a:xfrm rot="16200000" flipH="1">
            <a:off x="3798712" y="2975671"/>
            <a:ext cx="1894743" cy="63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2" b="1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2" name="Text Box 75"/>
          <p:cNvSpPr txBox="1">
            <a:spLocks noChangeArrowheads="1"/>
          </p:cNvSpPr>
          <p:nvPr/>
        </p:nvSpPr>
        <p:spPr bwMode="auto">
          <a:xfrm>
            <a:off x="2983960" y="1281198"/>
            <a:ext cx="1474652" cy="94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46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密钥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46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分配中心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46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KDC</a:t>
            </a:r>
          </a:p>
        </p:txBody>
      </p:sp>
      <p:pic>
        <p:nvPicPr>
          <p:cNvPr id="169" name="Picture 8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572" y="1672456"/>
            <a:ext cx="617537" cy="99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70" name="Rectangle 83"/>
          <p:cNvSpPr>
            <a:spLocks noChangeArrowheads="1"/>
          </p:cNvSpPr>
          <p:nvPr/>
        </p:nvSpPr>
        <p:spPr bwMode="auto">
          <a:xfrm>
            <a:off x="5884322" y="1564018"/>
            <a:ext cx="1897062" cy="1900603"/>
          </a:xfrm>
          <a:prstGeom prst="rect">
            <a:avLst/>
          </a:prstGeom>
          <a:solidFill>
            <a:srgbClr val="FFFF66"/>
          </a:solidFill>
          <a:ln w="28575">
            <a:solidFill>
              <a:srgbClr val="666699"/>
            </a:solidFill>
            <a:miter lim="800000"/>
            <a:headEnd/>
            <a:tailEnd/>
          </a:ln>
          <a:effectLst>
            <a:outerShdw dist="17961" dir="2700000" algn="ctr" rotWithShape="0">
              <a:srgbClr val="FFCC00"/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1" name="Rectangle 84"/>
          <p:cNvSpPr>
            <a:spLocks noChangeArrowheads="1"/>
          </p:cNvSpPr>
          <p:nvPr/>
        </p:nvSpPr>
        <p:spPr bwMode="auto">
          <a:xfrm>
            <a:off x="6044658" y="1928898"/>
            <a:ext cx="1447800" cy="1422889"/>
          </a:xfrm>
          <a:prstGeom prst="rect">
            <a:avLst/>
          </a:prstGeom>
          <a:solidFill>
            <a:srgbClr val="FFFFFF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2" name="Line 85"/>
          <p:cNvSpPr>
            <a:spLocks noChangeShapeType="1"/>
          </p:cNvSpPr>
          <p:nvPr/>
        </p:nvSpPr>
        <p:spPr bwMode="auto">
          <a:xfrm>
            <a:off x="6044659" y="2252747"/>
            <a:ext cx="1430338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3" name="Line 86"/>
          <p:cNvSpPr>
            <a:spLocks noChangeShapeType="1"/>
          </p:cNvSpPr>
          <p:nvPr/>
        </p:nvSpPr>
        <p:spPr bwMode="auto">
          <a:xfrm flipV="1">
            <a:off x="6044659" y="2887258"/>
            <a:ext cx="1408113" cy="7327"/>
          </a:xfrm>
          <a:prstGeom prst="line">
            <a:avLst/>
          </a:prstGeom>
          <a:noFill/>
          <a:ln w="9525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4" name="Line 87"/>
          <p:cNvSpPr>
            <a:spLocks noChangeShapeType="1"/>
          </p:cNvSpPr>
          <p:nvPr/>
        </p:nvSpPr>
        <p:spPr bwMode="auto">
          <a:xfrm rot="16200000" flipH="1">
            <a:off x="5867531" y="2629168"/>
            <a:ext cx="1425819" cy="4763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5" name="Text Box 88"/>
          <p:cNvSpPr txBox="1">
            <a:spLocks noChangeArrowheads="1"/>
          </p:cNvSpPr>
          <p:nvPr/>
        </p:nvSpPr>
        <p:spPr bwMode="auto">
          <a:xfrm rot="-5400000">
            <a:off x="5872911" y="2798796"/>
            <a:ext cx="521297" cy="66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…</a:t>
            </a:r>
          </a:p>
        </p:txBody>
      </p:sp>
      <p:sp>
        <p:nvSpPr>
          <p:cNvPr id="176" name="Text Box 89"/>
          <p:cNvSpPr txBox="1">
            <a:spLocks noChangeArrowheads="1"/>
          </p:cNvSpPr>
          <p:nvPr/>
        </p:nvSpPr>
        <p:spPr bwMode="auto">
          <a:xfrm rot="-5400000">
            <a:off x="6665073" y="2798796"/>
            <a:ext cx="521297" cy="66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…</a:t>
            </a:r>
          </a:p>
        </p:txBody>
      </p:sp>
      <p:sp>
        <p:nvSpPr>
          <p:cNvPr id="177" name="Text Box 90"/>
          <p:cNvSpPr txBox="1">
            <a:spLocks noChangeArrowheads="1"/>
          </p:cNvSpPr>
          <p:nvPr/>
        </p:nvSpPr>
        <p:spPr bwMode="auto">
          <a:xfrm>
            <a:off x="5843047" y="1549363"/>
            <a:ext cx="1938337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用户专用主密钥</a:t>
            </a:r>
          </a:p>
        </p:txBody>
      </p:sp>
      <p:sp>
        <p:nvSpPr>
          <p:cNvPr id="178" name="Text Box 91"/>
          <p:cNvSpPr txBox="1">
            <a:spLocks noChangeArrowheads="1"/>
          </p:cNvSpPr>
          <p:nvPr/>
        </p:nvSpPr>
        <p:spPr bwMode="auto">
          <a:xfrm>
            <a:off x="6031925" y="1888496"/>
            <a:ext cx="1423788" cy="111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 主密钥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</a:t>
            </a:r>
            <a:r>
              <a:rPr kumimoji="1" lang="en-US" altLang="zh-CN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  </a:t>
            </a:r>
            <a:r>
              <a:rPr kumimoji="1" lang="en-US" altLang="zh-CN" sz="1100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</a:t>
            </a:r>
            <a:r>
              <a:rPr kumimoji="1" lang="en-US" altLang="zh-CN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K</a:t>
            </a:r>
            <a:r>
              <a:rPr kumimoji="1" lang="en-US" altLang="zh-CN" b="1" baseline="-250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B  </a:t>
            </a:r>
            <a:r>
              <a:rPr kumimoji="1" lang="en-US" altLang="zh-CN" sz="400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1" lang="en-US" altLang="zh-CN" sz="900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     </a:t>
            </a:r>
            <a:r>
              <a:rPr kumimoji="1" lang="en-US" altLang="zh-CN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K</a:t>
            </a:r>
            <a:r>
              <a:rPr kumimoji="1" lang="en-US" altLang="zh-CN" b="1" baseline="-250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  <a:r>
              <a:rPr kumimoji="1" lang="en-US" altLang="zh-CN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</a:t>
            </a:r>
          </a:p>
        </p:txBody>
      </p:sp>
      <p:sp>
        <p:nvSpPr>
          <p:cNvPr id="179" name="Rectangle 92"/>
          <p:cNvSpPr>
            <a:spLocks noChangeArrowheads="1"/>
          </p:cNvSpPr>
          <p:nvPr/>
        </p:nvSpPr>
        <p:spPr bwMode="auto">
          <a:xfrm>
            <a:off x="4692109" y="2207319"/>
            <a:ext cx="152400" cy="2286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2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0" name="Freeform 93"/>
          <p:cNvSpPr>
            <a:spLocks/>
          </p:cNvSpPr>
          <p:nvPr/>
        </p:nvSpPr>
        <p:spPr bwMode="auto">
          <a:xfrm>
            <a:off x="4842922" y="1569879"/>
            <a:ext cx="1036637" cy="1894742"/>
          </a:xfrm>
          <a:custGeom>
            <a:avLst/>
            <a:gdLst>
              <a:gd name="T0" fmla="*/ 0 w 618"/>
              <a:gd name="T1" fmla="*/ 381 h 1125"/>
              <a:gd name="T2" fmla="*/ 615 w 618"/>
              <a:gd name="T3" fmla="*/ 0 h 1125"/>
              <a:gd name="T4" fmla="*/ 618 w 618"/>
              <a:gd name="T5" fmla="*/ 1125 h 1125"/>
              <a:gd name="T6" fmla="*/ 6 w 618"/>
              <a:gd name="T7" fmla="*/ 519 h 1125"/>
              <a:gd name="T8" fmla="*/ 0 w 618"/>
              <a:gd name="T9" fmla="*/ 381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8" h="1125">
                <a:moveTo>
                  <a:pt x="0" y="381"/>
                </a:moveTo>
                <a:lnTo>
                  <a:pt x="615" y="0"/>
                </a:lnTo>
                <a:lnTo>
                  <a:pt x="618" y="1125"/>
                </a:lnTo>
                <a:lnTo>
                  <a:pt x="6" y="519"/>
                </a:lnTo>
                <a:lnTo>
                  <a:pt x="0" y="381"/>
                </a:lnTo>
                <a:close/>
              </a:path>
            </a:pathLst>
          </a:cu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2" b="1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1" name="Line 94"/>
          <p:cNvSpPr>
            <a:spLocks noChangeShapeType="1"/>
          </p:cNvSpPr>
          <p:nvPr/>
        </p:nvSpPr>
        <p:spPr bwMode="auto">
          <a:xfrm>
            <a:off x="6051008" y="2564873"/>
            <a:ext cx="1449388" cy="0"/>
          </a:xfrm>
          <a:prstGeom prst="line">
            <a:avLst/>
          </a:prstGeom>
          <a:noFill/>
          <a:ln w="9525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82" name="Group 100"/>
          <p:cNvGrpSpPr>
            <a:grpSpLocks/>
          </p:cNvGrpSpPr>
          <p:nvPr/>
        </p:nvGrpSpPr>
        <p:grpSpPr bwMode="auto">
          <a:xfrm>
            <a:off x="769397" y="3046987"/>
            <a:ext cx="3976688" cy="1022838"/>
            <a:chOff x="459" y="2367"/>
            <a:chExt cx="2505" cy="698"/>
          </a:xfrm>
        </p:grpSpPr>
        <p:sp>
          <p:nvSpPr>
            <p:cNvPr id="183" name="Line 67"/>
            <p:cNvSpPr>
              <a:spLocks noChangeShapeType="1"/>
            </p:cNvSpPr>
            <p:nvPr/>
          </p:nvSpPr>
          <p:spPr bwMode="auto">
            <a:xfrm flipH="1">
              <a:off x="459" y="2789"/>
              <a:ext cx="2501" cy="1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4" name="Rectangle 68"/>
            <p:cNvSpPr>
              <a:spLocks noChangeArrowheads="1"/>
            </p:cNvSpPr>
            <p:nvPr/>
          </p:nvSpPr>
          <p:spPr bwMode="auto">
            <a:xfrm>
              <a:off x="1158" y="2527"/>
              <a:ext cx="1324" cy="53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46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5" name="Rectangle 69"/>
            <p:cNvSpPr>
              <a:spLocks noChangeArrowheads="1"/>
            </p:cNvSpPr>
            <p:nvPr/>
          </p:nvSpPr>
          <p:spPr bwMode="auto">
            <a:xfrm>
              <a:off x="1733" y="2778"/>
              <a:ext cx="670" cy="261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kumimoji="1" lang="en-US" altLang="zh-CN" sz="1846" b="1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, </a:t>
              </a:r>
              <a:r>
                <a:rPr kumimoji="1" lang="en-US" altLang="zh-CN" sz="1846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kumimoji="1" lang="en-US" altLang="zh-CN" sz="1846" b="1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, K</a:t>
              </a:r>
              <a:r>
                <a:rPr kumimoji="1" lang="en-US" altLang="zh-CN" sz="1846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AB</a:t>
              </a:r>
            </a:p>
          </p:txBody>
        </p:sp>
        <p:sp>
          <p:nvSpPr>
            <p:cNvPr id="186" name="Text Box 70"/>
            <p:cNvSpPr txBox="1">
              <a:spLocks noChangeArrowheads="1"/>
            </p:cNvSpPr>
            <p:nvPr/>
          </p:nvSpPr>
          <p:spPr bwMode="auto">
            <a:xfrm>
              <a:off x="1158" y="2752"/>
              <a:ext cx="31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1" lang="en-US" altLang="zh-CN" sz="1846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AB</a:t>
              </a:r>
            </a:p>
          </p:txBody>
        </p:sp>
        <p:pic>
          <p:nvPicPr>
            <p:cNvPr id="187" name="Picture 7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" y="2577"/>
              <a:ext cx="25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88" name="Text Box 73"/>
            <p:cNvSpPr txBox="1">
              <a:spLocks noChangeArrowheads="1"/>
            </p:cNvSpPr>
            <p:nvPr/>
          </p:nvSpPr>
          <p:spPr bwMode="auto">
            <a:xfrm>
              <a:off x="1349" y="2491"/>
              <a:ext cx="25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6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0" lang="en-US" altLang="zh-CN" sz="1846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89" name="Text Box 77"/>
            <p:cNvSpPr txBox="1">
              <a:spLocks noChangeArrowheads="1"/>
            </p:cNvSpPr>
            <p:nvPr/>
          </p:nvSpPr>
          <p:spPr bwMode="auto">
            <a:xfrm>
              <a:off x="2608" y="2436"/>
              <a:ext cx="356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323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 2" pitchFamily="18" charset="2"/>
                </a:rPr>
                <a:t></a:t>
              </a:r>
            </a:p>
          </p:txBody>
        </p:sp>
        <p:pic>
          <p:nvPicPr>
            <p:cNvPr id="190" name="Picture 7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" y="2367"/>
              <a:ext cx="25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91" name="Text Box 80"/>
            <p:cNvSpPr txBox="1">
              <a:spLocks noChangeArrowheads="1"/>
            </p:cNvSpPr>
            <p:nvPr/>
          </p:nvSpPr>
          <p:spPr bwMode="auto">
            <a:xfrm>
              <a:off x="726" y="2367"/>
              <a:ext cx="432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6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0" lang="en-US" altLang="zh-CN" sz="1846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92" name="Text Box 95"/>
            <p:cNvSpPr txBox="1">
              <a:spLocks noChangeArrowheads="1"/>
            </p:cNvSpPr>
            <p:nvPr/>
          </p:nvSpPr>
          <p:spPr bwMode="auto">
            <a:xfrm>
              <a:off x="1446" y="2752"/>
              <a:ext cx="15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,</a:t>
              </a:r>
              <a:endParaRPr kumimoji="0" lang="en-US" altLang="zh-CN" sz="1846" b="1" i="0" u="none" strike="noStrike" kern="0" cap="none" spc="0" normalizeH="0" baseline="-2500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93" name="Group 99"/>
          <p:cNvGrpSpPr>
            <a:grpSpLocks/>
          </p:cNvGrpSpPr>
          <p:nvPr/>
        </p:nvGrpSpPr>
        <p:grpSpPr bwMode="auto">
          <a:xfrm>
            <a:off x="766222" y="2411010"/>
            <a:ext cx="4002087" cy="663819"/>
            <a:chOff x="457" y="1933"/>
            <a:chExt cx="2521" cy="453"/>
          </a:xfrm>
        </p:grpSpPr>
        <p:sp>
          <p:nvSpPr>
            <p:cNvPr id="194" name="Line 7"/>
            <p:cNvSpPr>
              <a:spLocks noChangeShapeType="1"/>
            </p:cNvSpPr>
            <p:nvPr/>
          </p:nvSpPr>
          <p:spPr bwMode="auto">
            <a:xfrm>
              <a:off x="457" y="2260"/>
              <a:ext cx="2521" cy="3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5" name="Text Box 76"/>
            <p:cNvSpPr txBox="1">
              <a:spLocks noChangeArrowheads="1"/>
            </p:cNvSpPr>
            <p:nvPr/>
          </p:nvSpPr>
          <p:spPr bwMode="auto">
            <a:xfrm>
              <a:off x="511" y="1933"/>
              <a:ext cx="356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323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 2" pitchFamily="18" charset="2"/>
                </a:rPr>
                <a:t></a:t>
              </a:r>
            </a:p>
          </p:txBody>
        </p:sp>
        <p:sp>
          <p:nvSpPr>
            <p:cNvPr id="196" name="Rectangle 97"/>
            <p:cNvSpPr>
              <a:spLocks noChangeArrowheads="1"/>
            </p:cNvSpPr>
            <p:nvPr/>
          </p:nvSpPr>
          <p:spPr bwMode="auto">
            <a:xfrm>
              <a:off x="1235" y="2126"/>
              <a:ext cx="619" cy="260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A, B</a:t>
              </a:r>
              <a:endParaRPr kumimoji="1" lang="en-US" altLang="zh-CN" sz="1846" b="1" i="0" u="none" strike="noStrike" kern="0" cap="none" spc="0" normalizeH="0" baseline="-2500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01" name="圆角矩形 100"/>
          <p:cNvSpPr/>
          <p:nvPr/>
        </p:nvSpPr>
        <p:spPr>
          <a:xfrm>
            <a:off x="282034" y="5025255"/>
            <a:ext cx="8723049" cy="179087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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KDC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用随机数产生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“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一次一密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”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的会话密钥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AB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供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的这次会话使用，向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回复消息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该应答消息用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的主密钥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加密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该消息中包含密钥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AB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和请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转给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的一个票据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(ticket)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，它包含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在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KDC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登记的身份，以及这次会话将要使用的密钥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AB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；该票据用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的主密钥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加密，因此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无法知道此票据的内容</a:t>
            </a:r>
          </a:p>
        </p:txBody>
      </p:sp>
    </p:spTree>
    <p:extLst>
      <p:ext uri="{BB962C8B-B14F-4D97-AF65-F5344CB8AC3E}">
        <p14:creationId xmlns:p14="http://schemas.microsoft.com/office/powerpoint/2010/main" val="410490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对称密钥</a:t>
            </a:r>
            <a:r>
              <a:rPr lang="zh-CN" altLang="en-US" dirty="0"/>
              <a:t>分配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2" name="Text Box 8"/>
          <p:cNvSpPr txBox="1">
            <a:spLocks noChangeArrowheads="1"/>
          </p:cNvSpPr>
          <p:nvPr/>
        </p:nvSpPr>
        <p:spPr bwMode="auto">
          <a:xfrm>
            <a:off x="282034" y="2002167"/>
            <a:ext cx="32733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46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</p:txBody>
      </p:sp>
      <p:grpSp>
        <p:nvGrpSpPr>
          <p:cNvPr id="103" name="Group 9"/>
          <p:cNvGrpSpPr>
            <a:grpSpLocks/>
          </p:cNvGrpSpPr>
          <p:nvPr/>
        </p:nvGrpSpPr>
        <p:grpSpPr bwMode="auto">
          <a:xfrm>
            <a:off x="516984" y="2053455"/>
            <a:ext cx="533400" cy="533400"/>
            <a:chOff x="921" y="2412"/>
            <a:chExt cx="284" cy="265"/>
          </a:xfrm>
        </p:grpSpPr>
        <p:grpSp>
          <p:nvGrpSpPr>
            <p:cNvPr id="104" name="Group 10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118" name="Freeform 11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9" name="Freeform 12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0" name="Freeform 13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1" name="Freeform 14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2" name="Rectangle 15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3" name="Rectangle 16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4" name="Rectangle 17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5" name="Line 18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26" name="Group 19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127" name="Freeform 20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8" name="Freeform 21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9" name="Rectangle 22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grpSp>
          <p:nvGrpSpPr>
            <p:cNvPr id="105" name="Group 23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106" name="Freeform 24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7" name="Freeform 25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8" name="Freeform 26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9" name="Freeform 27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3" name="Line 31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2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14" name="Group 32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115" name="Freeform 33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6" name="Freeform 34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7" name="Rectangle 35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</p:grpSp>
      <p:grpSp>
        <p:nvGrpSpPr>
          <p:cNvPr id="130" name="Group 36"/>
          <p:cNvGrpSpPr>
            <a:grpSpLocks/>
          </p:cNvGrpSpPr>
          <p:nvPr/>
        </p:nvGrpSpPr>
        <p:grpSpPr bwMode="auto">
          <a:xfrm>
            <a:off x="8257638" y="2005096"/>
            <a:ext cx="747445" cy="581758"/>
            <a:chOff x="3923" y="543"/>
            <a:chExt cx="446" cy="346"/>
          </a:xfrm>
        </p:grpSpPr>
        <p:sp>
          <p:nvSpPr>
            <p:cNvPr id="131" name="Text Box 37"/>
            <p:cNvSpPr txBox="1">
              <a:spLocks noChangeArrowheads="1"/>
            </p:cNvSpPr>
            <p:nvPr/>
          </p:nvSpPr>
          <p:spPr bwMode="auto">
            <a:xfrm>
              <a:off x="4179" y="543"/>
              <a:ext cx="19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grpSp>
          <p:nvGrpSpPr>
            <p:cNvPr id="132" name="Group 38"/>
            <p:cNvGrpSpPr>
              <a:grpSpLocks/>
            </p:cNvGrpSpPr>
            <p:nvPr/>
          </p:nvGrpSpPr>
          <p:grpSpPr bwMode="auto">
            <a:xfrm>
              <a:off x="3923" y="572"/>
              <a:ext cx="318" cy="317"/>
              <a:chOff x="921" y="2412"/>
              <a:chExt cx="284" cy="265"/>
            </a:xfrm>
          </p:grpSpPr>
          <p:grpSp>
            <p:nvGrpSpPr>
              <p:cNvPr id="133" name="Group 39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147" name="Freeform 40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8" name="Freeform 41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9" name="Freeform 42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0" name="Freeform 43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1" name="Rectangle 44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2" name="Rectangle 45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3" name="Rectangle 46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4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55" name="Group 48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156" name="Freeform 49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7" name="Freeform 50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8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grpSp>
            <p:nvGrpSpPr>
              <p:cNvPr id="134" name="Group 52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135" name="Freeform 53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6" name="Freeform 54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7" name="Freeform 55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8" name="Freeform 56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9" name="Rectangle 57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0" name="Rectangle 58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1" name="Rectangle 59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2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62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43" name="Group 61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144" name="Freeform 62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5" name="Freeform 63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6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62" b="1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</p:grpSp>
      <p:sp>
        <p:nvSpPr>
          <p:cNvPr id="159" name="Line 65"/>
          <p:cNvSpPr>
            <a:spLocks noChangeShapeType="1"/>
          </p:cNvSpPr>
          <p:nvPr/>
        </p:nvSpPr>
        <p:spPr bwMode="auto">
          <a:xfrm rot="5400000">
            <a:off x="-421166" y="3855085"/>
            <a:ext cx="2382715" cy="158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2" b="1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0" name="Line 66"/>
          <p:cNvSpPr>
            <a:spLocks noChangeShapeType="1"/>
          </p:cNvSpPr>
          <p:nvPr/>
        </p:nvSpPr>
        <p:spPr bwMode="auto">
          <a:xfrm rot="5400000">
            <a:off x="7289625" y="3890804"/>
            <a:ext cx="2485292" cy="63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2" b="1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1" name="Line 74"/>
          <p:cNvSpPr>
            <a:spLocks noChangeShapeType="1"/>
          </p:cNvSpPr>
          <p:nvPr/>
        </p:nvSpPr>
        <p:spPr bwMode="auto">
          <a:xfrm rot="16200000" flipH="1">
            <a:off x="3798712" y="2975671"/>
            <a:ext cx="1894743" cy="63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2" b="1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2" name="Text Box 75"/>
          <p:cNvSpPr txBox="1">
            <a:spLocks noChangeArrowheads="1"/>
          </p:cNvSpPr>
          <p:nvPr/>
        </p:nvSpPr>
        <p:spPr bwMode="auto">
          <a:xfrm>
            <a:off x="2983960" y="1281198"/>
            <a:ext cx="1474652" cy="94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46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密钥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46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分配中心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46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KDC</a:t>
            </a:r>
          </a:p>
        </p:txBody>
      </p:sp>
      <p:grpSp>
        <p:nvGrpSpPr>
          <p:cNvPr id="163" name="Group 101"/>
          <p:cNvGrpSpPr>
            <a:grpSpLocks/>
          </p:cNvGrpSpPr>
          <p:nvPr/>
        </p:nvGrpSpPr>
        <p:grpSpPr bwMode="auto">
          <a:xfrm>
            <a:off x="737647" y="4146025"/>
            <a:ext cx="7756525" cy="811823"/>
            <a:chOff x="439" y="3117"/>
            <a:chExt cx="4886" cy="554"/>
          </a:xfrm>
        </p:grpSpPr>
        <p:sp>
          <p:nvSpPr>
            <p:cNvPr id="164" name="Line 5"/>
            <p:cNvSpPr>
              <a:spLocks noChangeShapeType="1"/>
            </p:cNvSpPr>
            <p:nvPr/>
          </p:nvSpPr>
          <p:spPr bwMode="auto">
            <a:xfrm>
              <a:off x="466" y="3540"/>
              <a:ext cx="4859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5" name="Rectangle 6"/>
            <p:cNvSpPr>
              <a:spLocks noChangeArrowheads="1"/>
            </p:cNvSpPr>
            <p:nvPr/>
          </p:nvSpPr>
          <p:spPr bwMode="auto">
            <a:xfrm>
              <a:off x="2356" y="3410"/>
              <a:ext cx="670" cy="261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kumimoji="1" lang="en-US" altLang="zh-CN" sz="1846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, </a:t>
              </a:r>
              <a:r>
                <a:rPr kumimoji="1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kumimoji="1" lang="en-US" altLang="zh-CN" sz="1846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, K</a:t>
              </a:r>
              <a:r>
                <a:rPr kumimoji="1" lang="en-US" altLang="zh-CN" sz="1846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AB</a:t>
              </a:r>
            </a:p>
          </p:txBody>
        </p:sp>
        <p:sp>
          <p:nvSpPr>
            <p:cNvPr id="166" name="Text Box 71"/>
            <p:cNvSpPr txBox="1">
              <a:spLocks noChangeArrowheads="1"/>
            </p:cNvSpPr>
            <p:nvPr/>
          </p:nvSpPr>
          <p:spPr bwMode="auto">
            <a:xfrm>
              <a:off x="1943" y="3117"/>
              <a:ext cx="25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6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0" lang="en-US" altLang="zh-CN" sz="1846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67" name="Text Box 78"/>
            <p:cNvSpPr txBox="1">
              <a:spLocks noChangeArrowheads="1"/>
            </p:cNvSpPr>
            <p:nvPr/>
          </p:nvSpPr>
          <p:spPr bwMode="auto">
            <a:xfrm>
              <a:off x="439" y="3207"/>
              <a:ext cx="356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323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 2" pitchFamily="18" charset="2"/>
                </a:rPr>
                <a:t></a:t>
              </a:r>
            </a:p>
          </p:txBody>
        </p:sp>
        <p:pic>
          <p:nvPicPr>
            <p:cNvPr id="168" name="Picture 8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2" y="3182"/>
              <a:ext cx="259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169" name="Picture 8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572" y="1672456"/>
            <a:ext cx="617537" cy="99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70" name="Rectangle 83"/>
          <p:cNvSpPr>
            <a:spLocks noChangeArrowheads="1"/>
          </p:cNvSpPr>
          <p:nvPr/>
        </p:nvSpPr>
        <p:spPr bwMode="auto">
          <a:xfrm>
            <a:off x="5884322" y="1564018"/>
            <a:ext cx="1897062" cy="1900603"/>
          </a:xfrm>
          <a:prstGeom prst="rect">
            <a:avLst/>
          </a:prstGeom>
          <a:solidFill>
            <a:srgbClr val="FFFF66"/>
          </a:solidFill>
          <a:ln w="28575">
            <a:solidFill>
              <a:srgbClr val="666699"/>
            </a:solidFill>
            <a:miter lim="800000"/>
            <a:headEnd/>
            <a:tailEnd/>
          </a:ln>
          <a:effectLst>
            <a:outerShdw dist="17961" dir="2700000" algn="ctr" rotWithShape="0">
              <a:srgbClr val="FFCC00"/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1" name="Rectangle 84"/>
          <p:cNvSpPr>
            <a:spLocks noChangeArrowheads="1"/>
          </p:cNvSpPr>
          <p:nvPr/>
        </p:nvSpPr>
        <p:spPr bwMode="auto">
          <a:xfrm>
            <a:off x="6044658" y="1928898"/>
            <a:ext cx="1447800" cy="1422889"/>
          </a:xfrm>
          <a:prstGeom prst="rect">
            <a:avLst/>
          </a:prstGeom>
          <a:solidFill>
            <a:srgbClr val="FFFFFF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2" name="Line 85"/>
          <p:cNvSpPr>
            <a:spLocks noChangeShapeType="1"/>
          </p:cNvSpPr>
          <p:nvPr/>
        </p:nvSpPr>
        <p:spPr bwMode="auto">
          <a:xfrm>
            <a:off x="6044659" y="2252747"/>
            <a:ext cx="1430338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3" name="Line 86"/>
          <p:cNvSpPr>
            <a:spLocks noChangeShapeType="1"/>
          </p:cNvSpPr>
          <p:nvPr/>
        </p:nvSpPr>
        <p:spPr bwMode="auto">
          <a:xfrm flipV="1">
            <a:off x="6044659" y="2887258"/>
            <a:ext cx="1408113" cy="7327"/>
          </a:xfrm>
          <a:prstGeom prst="line">
            <a:avLst/>
          </a:prstGeom>
          <a:noFill/>
          <a:ln w="9525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4" name="Line 87"/>
          <p:cNvSpPr>
            <a:spLocks noChangeShapeType="1"/>
          </p:cNvSpPr>
          <p:nvPr/>
        </p:nvSpPr>
        <p:spPr bwMode="auto">
          <a:xfrm rot="16200000" flipH="1">
            <a:off x="5867531" y="2629168"/>
            <a:ext cx="1425819" cy="4763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5" name="Text Box 88"/>
          <p:cNvSpPr txBox="1">
            <a:spLocks noChangeArrowheads="1"/>
          </p:cNvSpPr>
          <p:nvPr/>
        </p:nvSpPr>
        <p:spPr bwMode="auto">
          <a:xfrm rot="-5400000">
            <a:off x="5872911" y="2798796"/>
            <a:ext cx="521297" cy="66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…</a:t>
            </a:r>
          </a:p>
        </p:txBody>
      </p:sp>
      <p:sp>
        <p:nvSpPr>
          <p:cNvPr id="176" name="Text Box 89"/>
          <p:cNvSpPr txBox="1">
            <a:spLocks noChangeArrowheads="1"/>
          </p:cNvSpPr>
          <p:nvPr/>
        </p:nvSpPr>
        <p:spPr bwMode="auto">
          <a:xfrm rot="-5400000">
            <a:off x="6665073" y="2798796"/>
            <a:ext cx="521297" cy="66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…</a:t>
            </a:r>
          </a:p>
        </p:txBody>
      </p:sp>
      <p:sp>
        <p:nvSpPr>
          <p:cNvPr id="177" name="Text Box 90"/>
          <p:cNvSpPr txBox="1">
            <a:spLocks noChangeArrowheads="1"/>
          </p:cNvSpPr>
          <p:nvPr/>
        </p:nvSpPr>
        <p:spPr bwMode="auto">
          <a:xfrm>
            <a:off x="5843047" y="1549363"/>
            <a:ext cx="1938337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用户专用主密钥</a:t>
            </a:r>
          </a:p>
        </p:txBody>
      </p:sp>
      <p:sp>
        <p:nvSpPr>
          <p:cNvPr id="178" name="Text Box 91"/>
          <p:cNvSpPr txBox="1">
            <a:spLocks noChangeArrowheads="1"/>
          </p:cNvSpPr>
          <p:nvPr/>
        </p:nvSpPr>
        <p:spPr bwMode="auto">
          <a:xfrm>
            <a:off x="6031925" y="1888496"/>
            <a:ext cx="1423788" cy="111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 主密钥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</a:t>
            </a:r>
            <a:r>
              <a:rPr kumimoji="1" lang="en-US" altLang="zh-CN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  </a:t>
            </a:r>
            <a:r>
              <a:rPr kumimoji="1" lang="en-US" altLang="zh-CN" sz="1100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</a:t>
            </a:r>
            <a:r>
              <a:rPr kumimoji="1" lang="en-US" altLang="zh-CN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K</a:t>
            </a:r>
            <a:r>
              <a:rPr kumimoji="1" lang="en-US" altLang="zh-CN" b="1" baseline="-250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B  </a:t>
            </a:r>
            <a:r>
              <a:rPr kumimoji="1" lang="en-US" altLang="zh-CN" sz="400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1" lang="en-US" altLang="zh-CN" sz="900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     </a:t>
            </a:r>
            <a:r>
              <a:rPr kumimoji="1" lang="en-US" altLang="zh-CN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K</a:t>
            </a:r>
            <a:r>
              <a:rPr kumimoji="1" lang="en-US" altLang="zh-CN" b="1" baseline="-250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  <a:r>
              <a:rPr kumimoji="1" lang="en-US" altLang="zh-CN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</a:t>
            </a:r>
          </a:p>
        </p:txBody>
      </p:sp>
      <p:sp>
        <p:nvSpPr>
          <p:cNvPr id="179" name="Rectangle 92"/>
          <p:cNvSpPr>
            <a:spLocks noChangeArrowheads="1"/>
          </p:cNvSpPr>
          <p:nvPr/>
        </p:nvSpPr>
        <p:spPr bwMode="auto">
          <a:xfrm>
            <a:off x="4692109" y="2207319"/>
            <a:ext cx="152400" cy="2286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2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0" name="Freeform 93"/>
          <p:cNvSpPr>
            <a:spLocks/>
          </p:cNvSpPr>
          <p:nvPr/>
        </p:nvSpPr>
        <p:spPr bwMode="auto">
          <a:xfrm>
            <a:off x="4842922" y="1569879"/>
            <a:ext cx="1036637" cy="1894742"/>
          </a:xfrm>
          <a:custGeom>
            <a:avLst/>
            <a:gdLst>
              <a:gd name="T0" fmla="*/ 0 w 618"/>
              <a:gd name="T1" fmla="*/ 381 h 1125"/>
              <a:gd name="T2" fmla="*/ 615 w 618"/>
              <a:gd name="T3" fmla="*/ 0 h 1125"/>
              <a:gd name="T4" fmla="*/ 618 w 618"/>
              <a:gd name="T5" fmla="*/ 1125 h 1125"/>
              <a:gd name="T6" fmla="*/ 6 w 618"/>
              <a:gd name="T7" fmla="*/ 519 h 1125"/>
              <a:gd name="T8" fmla="*/ 0 w 618"/>
              <a:gd name="T9" fmla="*/ 381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8" h="1125">
                <a:moveTo>
                  <a:pt x="0" y="381"/>
                </a:moveTo>
                <a:lnTo>
                  <a:pt x="615" y="0"/>
                </a:lnTo>
                <a:lnTo>
                  <a:pt x="618" y="1125"/>
                </a:lnTo>
                <a:lnTo>
                  <a:pt x="6" y="519"/>
                </a:lnTo>
                <a:lnTo>
                  <a:pt x="0" y="381"/>
                </a:lnTo>
                <a:close/>
              </a:path>
            </a:pathLst>
          </a:cu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2" b="1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1" name="Line 94"/>
          <p:cNvSpPr>
            <a:spLocks noChangeShapeType="1"/>
          </p:cNvSpPr>
          <p:nvPr/>
        </p:nvSpPr>
        <p:spPr bwMode="auto">
          <a:xfrm>
            <a:off x="6051008" y="2564873"/>
            <a:ext cx="1449388" cy="0"/>
          </a:xfrm>
          <a:prstGeom prst="line">
            <a:avLst/>
          </a:prstGeom>
          <a:noFill/>
          <a:ln w="9525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82" name="Group 100"/>
          <p:cNvGrpSpPr>
            <a:grpSpLocks/>
          </p:cNvGrpSpPr>
          <p:nvPr/>
        </p:nvGrpSpPr>
        <p:grpSpPr bwMode="auto">
          <a:xfrm>
            <a:off x="769397" y="3046987"/>
            <a:ext cx="3976688" cy="1022838"/>
            <a:chOff x="459" y="2367"/>
            <a:chExt cx="2505" cy="698"/>
          </a:xfrm>
        </p:grpSpPr>
        <p:sp>
          <p:nvSpPr>
            <p:cNvPr id="183" name="Line 67"/>
            <p:cNvSpPr>
              <a:spLocks noChangeShapeType="1"/>
            </p:cNvSpPr>
            <p:nvPr/>
          </p:nvSpPr>
          <p:spPr bwMode="auto">
            <a:xfrm flipH="1">
              <a:off x="459" y="2789"/>
              <a:ext cx="2501" cy="1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4" name="Rectangle 68"/>
            <p:cNvSpPr>
              <a:spLocks noChangeArrowheads="1"/>
            </p:cNvSpPr>
            <p:nvPr/>
          </p:nvSpPr>
          <p:spPr bwMode="auto">
            <a:xfrm>
              <a:off x="1158" y="2527"/>
              <a:ext cx="1324" cy="53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46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5" name="Rectangle 69"/>
            <p:cNvSpPr>
              <a:spLocks noChangeArrowheads="1"/>
            </p:cNvSpPr>
            <p:nvPr/>
          </p:nvSpPr>
          <p:spPr bwMode="auto">
            <a:xfrm>
              <a:off x="1733" y="2778"/>
              <a:ext cx="670" cy="261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kumimoji="1" lang="en-US" altLang="zh-CN" sz="1846" b="1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, </a:t>
              </a:r>
              <a:r>
                <a:rPr kumimoji="1" lang="en-US" altLang="zh-CN" sz="1846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kumimoji="1" lang="en-US" altLang="zh-CN" sz="1846" b="1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, K</a:t>
              </a:r>
              <a:r>
                <a:rPr kumimoji="1" lang="en-US" altLang="zh-CN" sz="1846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AB</a:t>
              </a:r>
            </a:p>
          </p:txBody>
        </p:sp>
        <p:sp>
          <p:nvSpPr>
            <p:cNvPr id="186" name="Text Box 70"/>
            <p:cNvSpPr txBox="1">
              <a:spLocks noChangeArrowheads="1"/>
            </p:cNvSpPr>
            <p:nvPr/>
          </p:nvSpPr>
          <p:spPr bwMode="auto">
            <a:xfrm>
              <a:off x="1158" y="2752"/>
              <a:ext cx="31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1" lang="en-US" altLang="zh-CN" sz="1846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AB</a:t>
              </a:r>
            </a:p>
          </p:txBody>
        </p:sp>
        <p:pic>
          <p:nvPicPr>
            <p:cNvPr id="187" name="Picture 7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" y="2577"/>
              <a:ext cx="25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88" name="Text Box 73"/>
            <p:cNvSpPr txBox="1">
              <a:spLocks noChangeArrowheads="1"/>
            </p:cNvSpPr>
            <p:nvPr/>
          </p:nvSpPr>
          <p:spPr bwMode="auto">
            <a:xfrm>
              <a:off x="1349" y="2491"/>
              <a:ext cx="25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6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0" lang="en-US" altLang="zh-CN" sz="1846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89" name="Text Box 77"/>
            <p:cNvSpPr txBox="1">
              <a:spLocks noChangeArrowheads="1"/>
            </p:cNvSpPr>
            <p:nvPr/>
          </p:nvSpPr>
          <p:spPr bwMode="auto">
            <a:xfrm>
              <a:off x="2608" y="2436"/>
              <a:ext cx="356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323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 2" pitchFamily="18" charset="2"/>
                </a:rPr>
                <a:t></a:t>
              </a:r>
            </a:p>
          </p:txBody>
        </p:sp>
        <p:pic>
          <p:nvPicPr>
            <p:cNvPr id="190" name="Picture 7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" y="2367"/>
              <a:ext cx="25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91" name="Text Box 80"/>
            <p:cNvSpPr txBox="1">
              <a:spLocks noChangeArrowheads="1"/>
            </p:cNvSpPr>
            <p:nvPr/>
          </p:nvSpPr>
          <p:spPr bwMode="auto">
            <a:xfrm>
              <a:off x="726" y="2367"/>
              <a:ext cx="432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6" b="1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r>
                <a:rPr kumimoji="0" lang="en-US" altLang="zh-CN" sz="1846" b="1" i="0" u="none" strike="noStrike" kern="0" cap="none" spc="0" normalizeH="0" baseline="-2500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92" name="Text Box 95"/>
            <p:cNvSpPr txBox="1">
              <a:spLocks noChangeArrowheads="1"/>
            </p:cNvSpPr>
            <p:nvPr/>
          </p:nvSpPr>
          <p:spPr bwMode="auto">
            <a:xfrm>
              <a:off x="1446" y="2752"/>
              <a:ext cx="15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,</a:t>
              </a:r>
              <a:endParaRPr kumimoji="0" lang="en-US" altLang="zh-CN" sz="1846" b="1" i="0" u="none" strike="noStrike" kern="0" cap="none" spc="0" normalizeH="0" baseline="-2500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93" name="Group 99"/>
          <p:cNvGrpSpPr>
            <a:grpSpLocks/>
          </p:cNvGrpSpPr>
          <p:nvPr/>
        </p:nvGrpSpPr>
        <p:grpSpPr bwMode="auto">
          <a:xfrm>
            <a:off x="766222" y="2411010"/>
            <a:ext cx="4002087" cy="663819"/>
            <a:chOff x="457" y="1933"/>
            <a:chExt cx="2521" cy="453"/>
          </a:xfrm>
        </p:grpSpPr>
        <p:sp>
          <p:nvSpPr>
            <p:cNvPr id="194" name="Line 7"/>
            <p:cNvSpPr>
              <a:spLocks noChangeShapeType="1"/>
            </p:cNvSpPr>
            <p:nvPr/>
          </p:nvSpPr>
          <p:spPr bwMode="auto">
            <a:xfrm>
              <a:off x="457" y="2260"/>
              <a:ext cx="2521" cy="3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62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5" name="Text Box 76"/>
            <p:cNvSpPr txBox="1">
              <a:spLocks noChangeArrowheads="1"/>
            </p:cNvSpPr>
            <p:nvPr/>
          </p:nvSpPr>
          <p:spPr bwMode="auto">
            <a:xfrm>
              <a:off x="511" y="1933"/>
              <a:ext cx="356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323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Wingdings 2" pitchFamily="18" charset="2"/>
                </a:rPr>
                <a:t></a:t>
              </a:r>
            </a:p>
          </p:txBody>
        </p:sp>
        <p:sp>
          <p:nvSpPr>
            <p:cNvPr id="196" name="Rectangle 97"/>
            <p:cNvSpPr>
              <a:spLocks noChangeArrowheads="1"/>
            </p:cNvSpPr>
            <p:nvPr/>
          </p:nvSpPr>
          <p:spPr bwMode="auto">
            <a:xfrm>
              <a:off x="1235" y="2126"/>
              <a:ext cx="619" cy="260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CC0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46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A, B</a:t>
              </a:r>
              <a:endParaRPr kumimoji="1" lang="en-US" altLang="zh-CN" sz="1846" b="1" i="0" u="none" strike="noStrike" kern="0" cap="none" spc="0" normalizeH="0" baseline="-2500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97" name="圆角矩形 196"/>
          <p:cNvSpPr/>
          <p:nvPr/>
        </p:nvSpPr>
        <p:spPr>
          <a:xfrm>
            <a:off x="330584" y="5376948"/>
            <a:ext cx="8723049" cy="1251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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收到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转来的票据并使用自己的密钥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解密后，就知道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要和他通信，同时也知道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KDC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   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为这次和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通信所分配的会话密钥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K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AB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17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</p:bld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非对称密钥</a:t>
            </a:r>
            <a:r>
              <a:rPr lang="zh-CN" altLang="en-US" dirty="0"/>
              <a:t>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499513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认证中心 </a:t>
            </a:r>
            <a:r>
              <a:rPr lang="en-US" altLang="zh-CN" sz="2000" dirty="0"/>
              <a:t>CA (Certification Authority)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一个值得信赖的机构，将公钥与其对应的实体（人或机器）进行绑定</a:t>
            </a:r>
            <a:r>
              <a:rPr lang="en-US" altLang="zh-CN" sz="1600" dirty="0"/>
              <a:t>(binding)</a:t>
            </a:r>
            <a:endParaRPr lang="zh-CN" altLang="en-US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CA </a:t>
            </a:r>
            <a:r>
              <a:rPr lang="zh-CN" altLang="en-US" sz="1600" dirty="0"/>
              <a:t>一般由政府出资</a:t>
            </a:r>
            <a:r>
              <a:rPr lang="zh-CN" altLang="en-US" sz="1600"/>
              <a:t>建立，用户可以获取 </a:t>
            </a:r>
            <a:r>
              <a:rPr lang="en-US" altLang="zh-CN" sz="1600" dirty="0"/>
              <a:t>CA  </a:t>
            </a:r>
            <a:r>
              <a:rPr lang="zh-CN" altLang="en-US" sz="1600" dirty="0"/>
              <a:t>发来的证书</a:t>
            </a:r>
            <a:r>
              <a:rPr lang="en-US" altLang="zh-CN" sz="1600" dirty="0"/>
              <a:t>(certificate)</a:t>
            </a:r>
            <a:r>
              <a:rPr lang="zh-CN" altLang="en-US" sz="1600" dirty="0"/>
              <a:t>，</a:t>
            </a:r>
            <a:r>
              <a:rPr lang="zh-CN" altLang="en-US" sz="1600"/>
              <a:t>里面有对应实体的公</a:t>
            </a:r>
            <a:r>
              <a:rPr lang="zh-CN" altLang="en-US" sz="1600" dirty="0"/>
              <a:t>钥及其拥有者的</a:t>
            </a:r>
            <a:r>
              <a:rPr lang="zh-CN" altLang="en-US" sz="1600"/>
              <a:t>标识信息，</a:t>
            </a:r>
            <a:r>
              <a:rPr lang="zh-CN" altLang="en-US" sz="1600" dirty="0"/>
              <a:t>此证书被 </a:t>
            </a:r>
            <a:r>
              <a:rPr lang="en-US" altLang="zh-CN" sz="1600" dirty="0"/>
              <a:t>CA </a:t>
            </a:r>
            <a:r>
              <a:rPr lang="zh-CN" altLang="en-US" sz="1600" dirty="0"/>
              <a:t>进行了数字签名</a:t>
            </a: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任何用户都可从可信的地方获得认证中心 </a:t>
            </a:r>
            <a:r>
              <a:rPr lang="en-US" altLang="zh-CN" sz="1600" dirty="0"/>
              <a:t>CA </a:t>
            </a:r>
            <a:r>
              <a:rPr lang="zh-CN" altLang="en-US" sz="1600" dirty="0"/>
              <a:t>的公钥，此公钥</a:t>
            </a:r>
            <a:r>
              <a:rPr lang="zh-CN" altLang="en-US" sz="1600"/>
              <a:t>用来验证其发布的信息</a:t>
            </a:r>
            <a:endParaRPr lang="en-US" altLang="zh-CN" sz="1600" dirty="0"/>
          </a:p>
          <a:p>
            <a:pPr algn="just">
              <a:spcBef>
                <a:spcPts val="1200"/>
              </a:spcBef>
            </a:pPr>
            <a:r>
              <a:rPr lang="en-US" altLang="zh-CN" sz="2000" dirty="0"/>
              <a:t>CA </a:t>
            </a:r>
            <a:r>
              <a:rPr lang="zh-CN" altLang="en-US" sz="2000" dirty="0"/>
              <a:t>证书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CA </a:t>
            </a:r>
            <a:r>
              <a:rPr lang="zh-CN" altLang="en-US" sz="1600" dirty="0"/>
              <a:t>证书具有统一格式，</a:t>
            </a:r>
            <a:r>
              <a:rPr lang="en-US" altLang="zh-CN" sz="1600" dirty="0"/>
              <a:t>ITU-T </a:t>
            </a:r>
            <a:r>
              <a:rPr lang="zh-CN" altLang="en-US" sz="1600" dirty="0"/>
              <a:t>制定了 </a:t>
            </a:r>
            <a:r>
              <a:rPr lang="en-US" altLang="zh-CN" sz="1600" dirty="0"/>
              <a:t>X.509 </a:t>
            </a:r>
            <a:r>
              <a:rPr lang="zh-CN" altLang="en-US" sz="1600" dirty="0"/>
              <a:t>协议标准，用来描述证书的结构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IETF </a:t>
            </a:r>
            <a:r>
              <a:rPr lang="zh-CN" altLang="en-US" sz="1600" dirty="0"/>
              <a:t>接受了 </a:t>
            </a:r>
            <a:r>
              <a:rPr lang="en-US" altLang="zh-CN" sz="1600" dirty="0"/>
              <a:t>X.509</a:t>
            </a:r>
            <a:r>
              <a:rPr lang="zh-CN" altLang="en-US" sz="1600" dirty="0"/>
              <a:t> </a:t>
            </a:r>
            <a:r>
              <a:rPr lang="en-US" altLang="zh-CN" sz="1600" dirty="0"/>
              <a:t>(</a:t>
            </a:r>
            <a:r>
              <a:rPr lang="zh-CN" altLang="en-US" sz="1600" dirty="0"/>
              <a:t>仅有少量的改动</a:t>
            </a:r>
            <a:r>
              <a:rPr lang="en-US" altLang="zh-CN" sz="1600" dirty="0"/>
              <a:t>)</a:t>
            </a:r>
            <a:r>
              <a:rPr lang="zh-CN" altLang="en-US" sz="1600" dirty="0"/>
              <a:t>，并在 </a:t>
            </a:r>
            <a:r>
              <a:rPr lang="en-US" altLang="zh-CN" sz="1600" dirty="0"/>
              <a:t>RFC 5280</a:t>
            </a:r>
            <a:r>
              <a:rPr lang="zh-CN" altLang="en-US" sz="1600" dirty="0"/>
              <a:t> 中给出了互联网 </a:t>
            </a:r>
            <a:r>
              <a:rPr lang="en-US" altLang="zh-CN" sz="1600" dirty="0"/>
              <a:t>X.509 </a:t>
            </a:r>
            <a:r>
              <a:rPr lang="zh-CN" altLang="en-US" sz="1600" dirty="0"/>
              <a:t>公钥基础结构 </a:t>
            </a:r>
            <a:r>
              <a:rPr lang="en-US" altLang="zh-CN" sz="1600" dirty="0"/>
              <a:t>PKI (Public Key Infrastructure)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29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854633" y="3042458"/>
            <a:ext cx="1130531" cy="3990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066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认证 </a:t>
            </a:r>
            <a:r>
              <a:rPr lang="en-US" altLang="zh-CN" sz="2000" dirty="0"/>
              <a:t>(authentication)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/>
              <a:t>在信息安全领域，对付被动攻击的重要措施是加密，而对付主动攻击中的篡改和伪造则要用认证 </a:t>
            </a:r>
            <a:r>
              <a:rPr lang="en-US" altLang="zh-CN" sz="1600" dirty="0"/>
              <a:t>(</a:t>
            </a:r>
            <a:r>
              <a:rPr lang="zh-CN" altLang="en-US" sz="1600" dirty="0"/>
              <a:t>鉴别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/>
              <a:t>认证使得通信的接收方能够验证所收到的消息 </a:t>
            </a:r>
            <a:r>
              <a:rPr lang="en-US" altLang="zh-CN" sz="1600" dirty="0"/>
              <a:t>(</a:t>
            </a:r>
            <a:r>
              <a:rPr lang="zh-CN" altLang="en-US" sz="1600" dirty="0"/>
              <a:t>发送者、消息内容、发送时间、序列等</a:t>
            </a:r>
            <a:r>
              <a:rPr lang="en-US" altLang="zh-CN" sz="1600" dirty="0"/>
              <a:t>) </a:t>
            </a:r>
            <a:r>
              <a:rPr lang="zh-CN" altLang="en-US" sz="1600" dirty="0"/>
              <a:t>的真伪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/>
              <a:t>在网络应用中，许多消息并不需要加密，应当使接收者能用更简单的方法认证消息的真伪</a:t>
            </a: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/>
              <a:t>认证与授权 </a:t>
            </a:r>
            <a:r>
              <a:rPr lang="en-US" altLang="zh-CN" sz="1600" dirty="0"/>
              <a:t>(authorization)</a:t>
            </a:r>
            <a:r>
              <a:rPr lang="zh-CN" altLang="en-US" sz="1600" dirty="0"/>
              <a:t>是不同的概念</a:t>
            </a:r>
          </a:p>
          <a:p>
            <a:pPr lvl="2" algn="just"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/>
              <a:t>授权涉及的问题是：所进行的过程是否被允许 </a:t>
            </a:r>
            <a:r>
              <a:rPr lang="en-US" altLang="zh-CN" sz="1400" dirty="0"/>
              <a:t>(</a:t>
            </a:r>
            <a:r>
              <a:rPr lang="zh-CN" altLang="en-US" sz="1400" dirty="0"/>
              <a:t>如是否可以对某文件进行读或写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6330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21136"/>
          </a:xfrm>
        </p:spPr>
        <p:txBody>
          <a:bodyPr/>
          <a:lstStyle/>
          <a:p>
            <a:r>
              <a:rPr lang="en-US" altLang="zh-CN"/>
              <a:t>7.1  </a:t>
            </a:r>
            <a:r>
              <a:rPr lang="zh-CN" altLang="en-US" dirty="0"/>
              <a:t>网络安全问题概述</a:t>
            </a:r>
          </a:p>
          <a:p>
            <a:r>
              <a:rPr lang="en-US" altLang="zh-CN"/>
              <a:t>7.2  </a:t>
            </a:r>
            <a:r>
              <a:rPr lang="zh-CN" altLang="en-US" dirty="0"/>
              <a:t>加密体制</a:t>
            </a:r>
          </a:p>
          <a:p>
            <a:r>
              <a:rPr lang="en-US" altLang="zh-CN"/>
              <a:t>7.3  </a:t>
            </a:r>
            <a:r>
              <a:rPr lang="zh-CN" altLang="en-US" dirty="0"/>
              <a:t>数字签名</a:t>
            </a:r>
          </a:p>
          <a:p>
            <a:r>
              <a:rPr lang="en-US" altLang="zh-CN"/>
              <a:t>7.4  </a:t>
            </a:r>
            <a:r>
              <a:rPr lang="zh-CN" altLang="en-US" dirty="0"/>
              <a:t>认证</a:t>
            </a:r>
          </a:p>
          <a:p>
            <a:r>
              <a:rPr lang="en-US" altLang="zh-CN"/>
              <a:t>7.5  </a:t>
            </a:r>
            <a:r>
              <a:rPr lang="zh-CN" altLang="en-US" dirty="0"/>
              <a:t>密钥分配</a:t>
            </a:r>
          </a:p>
          <a:p>
            <a:r>
              <a:rPr lang="en-US" altLang="zh-CN"/>
              <a:t>7.6  </a:t>
            </a:r>
            <a:r>
              <a:rPr lang="zh-CN" altLang="en-US" dirty="0"/>
              <a:t>互联网使用的安全协议</a:t>
            </a:r>
          </a:p>
          <a:p>
            <a:r>
              <a:rPr lang="en-US" altLang="zh-CN"/>
              <a:t>7.7  </a:t>
            </a:r>
            <a:r>
              <a:rPr lang="zh-CN" altLang="en-US"/>
              <a:t>系统安全与安全防护思路的变化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444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互联网使用的安全协议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网络层安全</a:t>
            </a:r>
            <a:r>
              <a:rPr lang="zh-CN" altLang="en-US" sz="2000"/>
              <a:t>协议</a:t>
            </a:r>
            <a:r>
              <a:rPr lang="zh-CN" altLang="en-US" sz="2000">
                <a:solidFill>
                  <a:schemeClr val="accent5">
                    <a:lumMod val="25000"/>
                  </a:schemeClr>
                </a:solidFill>
              </a:rPr>
              <a:t>（在</a:t>
            </a: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IP</a:t>
            </a:r>
            <a:r>
              <a:rPr lang="zh-CN" altLang="en-US" sz="2000">
                <a:solidFill>
                  <a:schemeClr val="accent5">
                    <a:lumMod val="25000"/>
                  </a:schemeClr>
                </a:solidFill>
              </a:rPr>
              <a:t>中增加扩展报头 或 选项，传输消息摘要、签名等信息）</a:t>
            </a:r>
            <a:endParaRPr lang="zh-CN" altLang="en-US" sz="2000" dirty="0">
              <a:solidFill>
                <a:schemeClr val="accent5">
                  <a:lumMod val="25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zh-CN" altLang="en-US" sz="2000" dirty="0"/>
              <a:t>传输层安全协议</a:t>
            </a:r>
          </a:p>
          <a:p>
            <a:pPr algn="just">
              <a:spcBef>
                <a:spcPts val="0"/>
              </a:spcBef>
            </a:pPr>
            <a:r>
              <a:rPr lang="zh-CN" altLang="en-US" sz="2000" dirty="0"/>
              <a:t>应用层安全协议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31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03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传输层安全协议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499513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安全套接字层 </a:t>
            </a:r>
            <a:r>
              <a:rPr lang="en-US" altLang="zh-CN" sz="2000" dirty="0"/>
              <a:t>SSL (Secure Socket Layer)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由</a:t>
            </a:r>
            <a:r>
              <a:rPr lang="en-US" altLang="zh-CN" sz="1600" dirty="0"/>
              <a:t>Netscape</a:t>
            </a:r>
            <a:r>
              <a:rPr lang="zh-CN" altLang="en-US" sz="1600" dirty="0"/>
              <a:t>于</a:t>
            </a:r>
            <a:r>
              <a:rPr lang="en-US" altLang="zh-CN" sz="1600" dirty="0"/>
              <a:t>1994</a:t>
            </a:r>
            <a:r>
              <a:rPr lang="zh-CN" altLang="en-US" sz="1600" dirty="0"/>
              <a:t>年开发，广泛应用于基于</a:t>
            </a:r>
            <a:r>
              <a:rPr lang="en-US" altLang="zh-CN" sz="1600" dirty="0"/>
              <a:t>Web</a:t>
            </a:r>
            <a:r>
              <a:rPr lang="zh-CN" altLang="en-US" sz="1600" dirty="0"/>
              <a:t>的各种网络应用 </a:t>
            </a:r>
            <a:r>
              <a:rPr lang="en-US" altLang="zh-CN" sz="1600" dirty="0"/>
              <a:t>(</a:t>
            </a:r>
            <a:r>
              <a:rPr lang="zh-CN" altLang="en-US" sz="1600" dirty="0"/>
              <a:t>但不限于</a:t>
            </a:r>
            <a:r>
              <a:rPr lang="en-US" altLang="zh-CN" sz="1600" dirty="0"/>
              <a:t>Web</a:t>
            </a:r>
            <a:r>
              <a:rPr lang="zh-CN" altLang="en-US" sz="1600" dirty="0"/>
              <a:t>应用</a:t>
            </a:r>
            <a:r>
              <a:rPr lang="en-US" altLang="zh-CN" sz="1600" dirty="0"/>
              <a:t>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/>
              <a:t>应用层使用 </a:t>
            </a:r>
            <a:r>
              <a:rPr lang="en-US" altLang="zh-CN" sz="1400" dirty="0"/>
              <a:t>SSL </a:t>
            </a:r>
            <a:r>
              <a:rPr lang="zh-CN" altLang="en-US" sz="1400" dirty="0"/>
              <a:t>最多的就是 </a:t>
            </a:r>
            <a:r>
              <a:rPr lang="en-US" altLang="zh-CN" sz="1400" dirty="0"/>
              <a:t>HTTP</a:t>
            </a:r>
            <a:r>
              <a:rPr lang="zh-CN" altLang="en-US" sz="1400" dirty="0"/>
              <a:t>，但 </a:t>
            </a:r>
            <a:r>
              <a:rPr lang="en-US" altLang="zh-CN" sz="1400" dirty="0"/>
              <a:t>SSL </a:t>
            </a:r>
            <a:r>
              <a:rPr lang="zh-CN" altLang="en-US" sz="1400" dirty="0"/>
              <a:t>并非仅用于 </a:t>
            </a:r>
            <a:r>
              <a:rPr lang="en-US" altLang="zh-CN" sz="1400" dirty="0"/>
              <a:t>HTTP</a:t>
            </a:r>
            <a:r>
              <a:rPr lang="zh-CN" altLang="en-US" sz="1400" dirty="0"/>
              <a:t>，而是可用于任何应用层的协议</a:t>
            </a:r>
            <a:endParaRPr lang="en-US" altLang="zh-CN" sz="14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/>
              <a:t>应用程序 </a:t>
            </a:r>
            <a:r>
              <a:rPr lang="en-US" altLang="zh-CN" sz="1400" dirty="0"/>
              <a:t>HTTP </a:t>
            </a:r>
            <a:r>
              <a:rPr lang="zh-CN" altLang="en-US" sz="1400" dirty="0"/>
              <a:t>调用 </a:t>
            </a:r>
            <a:r>
              <a:rPr lang="en-US" altLang="zh-CN" sz="1400" dirty="0"/>
              <a:t>SSL </a:t>
            </a:r>
            <a:r>
              <a:rPr lang="zh-CN" altLang="en-US" sz="1400" dirty="0"/>
              <a:t>对整个网页进行加密时，网页上会提示用户，在网址栏原来显示 </a:t>
            </a:r>
            <a:r>
              <a:rPr lang="en-US" altLang="zh-CN" sz="1400" dirty="0"/>
              <a:t>http </a:t>
            </a:r>
            <a:r>
              <a:rPr lang="zh-CN" altLang="en-US" sz="1400" dirty="0"/>
              <a:t>的地方，变成了 </a:t>
            </a:r>
            <a:r>
              <a:rPr lang="en-US" altLang="zh-CN" sz="1400" dirty="0"/>
              <a:t>https</a:t>
            </a:r>
            <a:r>
              <a:rPr lang="zh-CN" altLang="en-US" sz="1400" dirty="0"/>
              <a:t>；在 </a:t>
            </a:r>
            <a:r>
              <a:rPr lang="en-US" altLang="zh-CN" sz="1400" dirty="0"/>
              <a:t>http </a:t>
            </a:r>
            <a:r>
              <a:rPr lang="zh-CN" altLang="en-US" sz="1400" dirty="0"/>
              <a:t>后面加上的</a:t>
            </a:r>
            <a:r>
              <a:rPr lang="en-US" altLang="zh-CN" sz="1400" dirty="0"/>
              <a:t>s</a:t>
            </a:r>
            <a:r>
              <a:rPr lang="zh-CN" altLang="en-US" sz="1400" dirty="0"/>
              <a:t>代表 </a:t>
            </a:r>
            <a:r>
              <a:rPr lang="en-US" altLang="zh-CN" sz="1400" dirty="0"/>
              <a:t>security</a:t>
            </a:r>
            <a:r>
              <a:rPr lang="zh-CN" altLang="en-US" sz="1400" dirty="0"/>
              <a:t>，表明现在使用的是提供安全服务的 </a:t>
            </a:r>
            <a:r>
              <a:rPr lang="en-US" altLang="zh-CN" sz="1400" dirty="0"/>
              <a:t>HTTP </a:t>
            </a:r>
            <a:r>
              <a:rPr lang="zh-CN" altLang="en-US" sz="1400" dirty="0"/>
              <a:t>协议（</a:t>
            </a:r>
            <a:r>
              <a:rPr lang="en-US" altLang="zh-CN" sz="1400" dirty="0"/>
              <a:t>TCP </a:t>
            </a:r>
            <a:r>
              <a:rPr lang="zh-CN" altLang="en-US" sz="1400" dirty="0"/>
              <a:t>的 </a:t>
            </a:r>
            <a:r>
              <a:rPr lang="en-US" altLang="zh-CN" sz="1400" dirty="0"/>
              <a:t>HTTPS </a:t>
            </a:r>
            <a:r>
              <a:rPr lang="zh-CN" altLang="en-US" sz="1400" dirty="0"/>
              <a:t>端口号是 </a:t>
            </a:r>
            <a:r>
              <a:rPr lang="en-US" altLang="zh-CN" sz="1400" dirty="0"/>
              <a:t>443</a:t>
            </a:r>
            <a:r>
              <a:rPr lang="zh-CN" altLang="en-US" sz="1400" dirty="0"/>
              <a:t>，而不是平时使用的端口号 </a:t>
            </a:r>
            <a:r>
              <a:rPr lang="en-US" altLang="zh-CN" sz="1400" dirty="0"/>
              <a:t>80</a:t>
            </a:r>
            <a:r>
              <a:rPr lang="zh-CN" altLang="en-US" sz="1400" dirty="0"/>
              <a:t>）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作用在端系统应用层的 </a:t>
            </a:r>
            <a:r>
              <a:rPr lang="en-US" altLang="zh-CN" sz="1600" dirty="0"/>
              <a:t>HTTP </a:t>
            </a:r>
            <a:r>
              <a:rPr lang="zh-CN" altLang="en-US" sz="1600" dirty="0"/>
              <a:t>和传输层之间，在 </a:t>
            </a:r>
            <a:r>
              <a:rPr lang="en-US" altLang="zh-CN" sz="1600" dirty="0"/>
              <a:t>TCP </a:t>
            </a:r>
            <a:r>
              <a:rPr lang="zh-CN" altLang="en-US" sz="1600" dirty="0"/>
              <a:t>之上建立起一个安全通道，为通过 </a:t>
            </a:r>
            <a:r>
              <a:rPr lang="en-US" altLang="zh-CN" sz="1600" dirty="0"/>
              <a:t>TCP </a:t>
            </a:r>
            <a:r>
              <a:rPr lang="zh-CN" altLang="en-US" sz="1600" dirty="0"/>
              <a:t>传输的应用层数据提供安全保障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1996</a:t>
            </a:r>
            <a:r>
              <a:rPr lang="zh-CN" altLang="en-US" sz="1600" dirty="0"/>
              <a:t>年发布 </a:t>
            </a:r>
            <a:r>
              <a:rPr lang="en-US" altLang="zh-CN" sz="1600" dirty="0"/>
              <a:t>SSL 3.0</a:t>
            </a:r>
            <a:r>
              <a:rPr lang="zh-CN" altLang="en-US" sz="1600" dirty="0"/>
              <a:t>，成为 </a:t>
            </a:r>
            <a:r>
              <a:rPr lang="en-US" altLang="zh-CN" sz="1600" dirty="0"/>
              <a:t>Web </a:t>
            </a:r>
            <a:r>
              <a:rPr lang="zh-CN" altLang="en-US" sz="1600" dirty="0"/>
              <a:t>安全的事实标准</a:t>
            </a:r>
            <a:endParaRPr lang="en-US" altLang="zh-CN" sz="1600" dirty="0"/>
          </a:p>
          <a:p>
            <a:pPr algn="just">
              <a:spcBef>
                <a:spcPts val="1200"/>
              </a:spcBef>
            </a:pPr>
            <a:r>
              <a:rPr lang="zh-CN" altLang="en-US" sz="2000" dirty="0"/>
              <a:t>传输层安全 </a:t>
            </a:r>
            <a:r>
              <a:rPr lang="en-US" altLang="zh-CN" sz="2000" dirty="0"/>
              <a:t>(Transport Layer Security)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1999</a:t>
            </a:r>
            <a:r>
              <a:rPr lang="zh-CN" altLang="en-US" sz="1600" dirty="0"/>
              <a:t>年，</a:t>
            </a:r>
            <a:r>
              <a:rPr lang="en-US" altLang="zh-CN" sz="1600" dirty="0"/>
              <a:t>IETF </a:t>
            </a:r>
            <a:r>
              <a:rPr lang="zh-CN" altLang="en-US" sz="1600" dirty="0"/>
              <a:t>在 </a:t>
            </a:r>
            <a:r>
              <a:rPr lang="en-US" altLang="zh-CN" sz="1600" dirty="0"/>
              <a:t>SSL 3.0 </a:t>
            </a:r>
            <a:r>
              <a:rPr lang="zh-CN" altLang="en-US" sz="1600" dirty="0"/>
              <a:t>基础上推出了 </a:t>
            </a:r>
            <a:r>
              <a:rPr lang="en-US" altLang="zh-CN" sz="1600" dirty="0"/>
              <a:t>TLS</a:t>
            </a:r>
            <a:r>
              <a:rPr lang="zh-CN" altLang="en-US" sz="1600" dirty="0"/>
              <a:t>，为所有基于 </a:t>
            </a:r>
            <a:r>
              <a:rPr lang="en-US" altLang="zh-CN" sz="1600" dirty="0"/>
              <a:t>TCP </a:t>
            </a:r>
            <a:r>
              <a:rPr lang="zh-CN" altLang="en-US" sz="1600" dirty="0"/>
              <a:t>的网络应用提供安全数据传输服务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32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789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传输层安全协议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499513" cy="1864893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altLang="zh-CN" sz="2000" dirty="0"/>
              <a:t>SSL / TLS </a:t>
            </a:r>
            <a:r>
              <a:rPr lang="zh-CN" altLang="en-US" sz="2000" dirty="0"/>
              <a:t>工作的位置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建立在可靠的 </a:t>
            </a:r>
            <a:r>
              <a:rPr lang="en-US" altLang="zh-CN" sz="1600" dirty="0"/>
              <a:t>TCP </a:t>
            </a:r>
            <a:r>
              <a:rPr lang="zh-CN" altLang="en-US" sz="1600" dirty="0"/>
              <a:t>之上，与应用层协议独立无关</a:t>
            </a:r>
            <a:endParaRPr lang="en-US" altLang="zh-CN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/>
              <a:t>在发送方，</a:t>
            </a:r>
            <a:r>
              <a:rPr lang="en-US" altLang="zh-CN" sz="1400" dirty="0"/>
              <a:t>SSL </a:t>
            </a:r>
            <a:r>
              <a:rPr lang="zh-CN" altLang="en-US" sz="1400" dirty="0"/>
              <a:t>接收应用层的数据，对数据进行加密，然后把加密后的数据送往 </a:t>
            </a:r>
            <a:r>
              <a:rPr lang="en-US" altLang="zh-CN" sz="1400" dirty="0"/>
              <a:t>TCP </a:t>
            </a:r>
            <a:r>
              <a:rPr lang="zh-CN" altLang="en-US" sz="1400" dirty="0"/>
              <a:t>套接字</a:t>
            </a:r>
            <a:endParaRPr lang="en-US" altLang="zh-CN" sz="14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/>
              <a:t>在接收方，</a:t>
            </a:r>
            <a:r>
              <a:rPr lang="en-US" altLang="zh-CN" sz="1400" dirty="0"/>
              <a:t>SSL </a:t>
            </a:r>
            <a:r>
              <a:rPr lang="zh-CN" altLang="en-US" sz="1400" dirty="0"/>
              <a:t>从 </a:t>
            </a:r>
            <a:r>
              <a:rPr lang="en-US" altLang="zh-CN" sz="1400" dirty="0"/>
              <a:t>TCP </a:t>
            </a:r>
            <a:r>
              <a:rPr lang="zh-CN" altLang="en-US" sz="1400" dirty="0"/>
              <a:t>套接字读取数据，解密后把数据交给应用层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已被所有常用的浏览器和 </a:t>
            </a:r>
            <a:r>
              <a:rPr lang="en-US" altLang="zh-CN" sz="1600" dirty="0"/>
              <a:t>Web </a:t>
            </a:r>
            <a:r>
              <a:rPr lang="zh-CN" altLang="en-US" sz="1600" dirty="0"/>
              <a:t>服务器所支持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基本目标：实现两个应用实体之间的安全可靠通信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33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52372" y="4033173"/>
            <a:ext cx="6239255" cy="2748626"/>
            <a:chOff x="1217613" y="1501402"/>
            <a:chExt cx="6378575" cy="3213587"/>
          </a:xfrm>
        </p:grpSpPr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057400" y="3684824"/>
              <a:ext cx="4503738" cy="464527"/>
            </a:xfrm>
            <a:custGeom>
              <a:avLst/>
              <a:gdLst>
                <a:gd name="T0" fmla="*/ 0 w 2903"/>
                <a:gd name="T1" fmla="*/ 0 h 317"/>
                <a:gd name="T2" fmla="*/ 0 w 2903"/>
                <a:gd name="T3" fmla="*/ 317 h 317"/>
                <a:gd name="T4" fmla="*/ 2903 w 2903"/>
                <a:gd name="T5" fmla="*/ 317 h 317"/>
                <a:gd name="T6" fmla="*/ 2903 w 2903"/>
                <a:gd name="T7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3" h="317">
                  <a:moveTo>
                    <a:pt x="0" y="0"/>
                  </a:moveTo>
                  <a:lnTo>
                    <a:pt x="0" y="317"/>
                  </a:lnTo>
                  <a:lnTo>
                    <a:pt x="2903" y="317"/>
                  </a:lnTo>
                  <a:lnTo>
                    <a:pt x="2903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9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3430588" y="3664308"/>
            <a:ext cx="2209801" cy="1050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8" name="VISIO" r:id="rId5" imgW="1687068" imgH="964692" progId="Visio.Drawing.11">
                    <p:embed/>
                  </p:oleObj>
                </mc:Choice>
                <mc:Fallback>
                  <p:oleObj name="VISIO" r:id="rId5" imgW="1687068" imgH="964692" progId="Visio.Drawing.11">
                    <p:embed/>
                    <p:pic>
                      <p:nvPicPr>
                        <p:cNvPr id="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0588" y="3664308"/>
                          <a:ext cx="2209801" cy="105068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25400" dir="54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3863976" y="3994020"/>
              <a:ext cx="1200150" cy="310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互联网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222375" y="1501402"/>
              <a:ext cx="2217738" cy="21834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1238250" y="2663452"/>
              <a:ext cx="2192338" cy="1003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3" name="Group 16"/>
            <p:cNvGrpSpPr>
              <a:grpSpLocks/>
            </p:cNvGrpSpPr>
            <p:nvPr/>
          </p:nvGrpSpPr>
          <p:grpSpPr bwMode="auto">
            <a:xfrm>
              <a:off x="2044703" y="2675174"/>
              <a:ext cx="369286" cy="359757"/>
              <a:chOff x="1539" y="933"/>
              <a:chExt cx="273" cy="295"/>
            </a:xfrm>
          </p:grpSpPr>
          <p:sp>
            <p:nvSpPr>
              <p:cNvPr id="39" name="Rectangle 17"/>
              <p:cNvSpPr>
                <a:spLocks noChangeArrowheads="1"/>
              </p:cNvSpPr>
              <p:nvPr/>
            </p:nvSpPr>
            <p:spPr bwMode="auto">
              <a:xfrm>
                <a:off x="1578" y="990"/>
                <a:ext cx="234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Rectangle 18"/>
              <p:cNvSpPr>
                <a:spLocks noChangeArrowheads="1"/>
              </p:cNvSpPr>
              <p:nvPr/>
            </p:nvSpPr>
            <p:spPr bwMode="auto">
              <a:xfrm>
                <a:off x="1539" y="933"/>
                <a:ext cx="261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7" tIns="41031" rIns="83527" bIns="41031">
                <a:spAutoFit/>
              </a:bodyPr>
              <a:lstStyle/>
              <a:p>
                <a:pPr defTabSz="70340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IP</a:t>
                </a:r>
              </a:p>
            </p:txBody>
          </p:sp>
        </p:grpSp>
        <p:grpSp>
          <p:nvGrpSpPr>
            <p:cNvPr id="14" name="Group 19"/>
            <p:cNvGrpSpPr>
              <a:grpSpLocks/>
            </p:cNvGrpSpPr>
            <p:nvPr/>
          </p:nvGrpSpPr>
          <p:grpSpPr bwMode="auto">
            <a:xfrm>
              <a:off x="1493838" y="1521915"/>
              <a:ext cx="1638257" cy="329383"/>
              <a:chOff x="1395" y="350"/>
              <a:chExt cx="1217" cy="271"/>
            </a:xfrm>
          </p:grpSpPr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1446" y="366"/>
                <a:ext cx="49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" name="Rectangle 21"/>
              <p:cNvSpPr>
                <a:spLocks noChangeArrowheads="1"/>
              </p:cNvSpPr>
              <p:nvPr/>
            </p:nvSpPr>
            <p:spPr bwMode="auto">
              <a:xfrm>
                <a:off x="1395" y="350"/>
                <a:ext cx="121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7" tIns="41031" rIns="83527" bIns="41031">
                <a:spAutoFit/>
              </a:bodyPr>
              <a:lstStyle/>
              <a:p>
                <a:pPr defTabSz="70340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应用层（</a:t>
                </a:r>
                <a:r>
                  <a:rPr kumimoji="1" lang="en-US" altLang="zh-CN" sz="1600" b="1" dirty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HTTP</a:t>
                </a:r>
                <a:r>
                  <a:rPr kumimoji="1" lang="zh-CN" altLang="en-US" sz="1600" b="1" dirty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）</a:t>
                </a:r>
              </a:p>
            </p:txBody>
          </p:sp>
        </p:grp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1799581" y="3176337"/>
              <a:ext cx="1700212" cy="420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7" tIns="41031" rIns="83527" bIns="41031">
              <a:spAutoFit/>
            </a:bodyPr>
            <a:lstStyle/>
            <a:p>
              <a:pPr defTabSz="70340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网络接口</a:t>
              </a:r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1220788" y="3022470"/>
              <a:ext cx="2228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1217613" y="1853093"/>
              <a:ext cx="2222500" cy="369277"/>
            </a:xfrm>
            <a:prstGeom prst="rect">
              <a:avLst/>
            </a:prstGeom>
            <a:solidFill>
              <a:srgbClr val="66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1931988" y="2297105"/>
              <a:ext cx="522693" cy="359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7" tIns="41031" rIns="83527" bIns="41031">
              <a:spAutoFit/>
            </a:bodyPr>
            <a:lstStyle/>
            <a:p>
              <a:pPr defTabSz="70340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1220788" y="2620954"/>
              <a:ext cx="2214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1820864" y="1870677"/>
              <a:ext cx="904464" cy="359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7" tIns="41031" rIns="83527" bIns="41031">
              <a:spAutoFit/>
            </a:bodyPr>
            <a:lstStyle/>
            <a:p>
              <a:pPr defTabSz="70340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SSL/TLS</a:t>
              </a:r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1220788" y="2225300"/>
              <a:ext cx="2214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5368925" y="1501402"/>
              <a:ext cx="2217738" cy="21834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5384800" y="2663452"/>
              <a:ext cx="2192338" cy="1003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24" name="Group 32"/>
            <p:cNvGrpSpPr>
              <a:grpSpLocks/>
            </p:cNvGrpSpPr>
            <p:nvPr/>
          </p:nvGrpSpPr>
          <p:grpSpPr bwMode="auto">
            <a:xfrm>
              <a:off x="6191253" y="2675174"/>
              <a:ext cx="369286" cy="359757"/>
              <a:chOff x="1539" y="933"/>
              <a:chExt cx="273" cy="295"/>
            </a:xfrm>
          </p:grpSpPr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1578" y="990"/>
                <a:ext cx="234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/>
            </p:nvSpPr>
            <p:spPr bwMode="auto">
              <a:xfrm>
                <a:off x="1539" y="933"/>
                <a:ext cx="261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7" tIns="41031" rIns="83527" bIns="41031">
                <a:spAutoFit/>
              </a:bodyPr>
              <a:lstStyle/>
              <a:p>
                <a:pPr defTabSz="70340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IP</a:t>
                </a:r>
              </a:p>
            </p:txBody>
          </p:sp>
        </p:grpSp>
        <p:grpSp>
          <p:nvGrpSpPr>
            <p:cNvPr id="25" name="Group 35"/>
            <p:cNvGrpSpPr>
              <a:grpSpLocks/>
            </p:cNvGrpSpPr>
            <p:nvPr/>
          </p:nvGrpSpPr>
          <p:grpSpPr bwMode="auto">
            <a:xfrm>
              <a:off x="5640388" y="1521915"/>
              <a:ext cx="1638257" cy="329383"/>
              <a:chOff x="1395" y="350"/>
              <a:chExt cx="1217" cy="271"/>
            </a:xfrm>
          </p:grpSpPr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1446" y="366"/>
                <a:ext cx="49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1395" y="350"/>
                <a:ext cx="121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AEAE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3527" tIns="41031" rIns="83527" bIns="41031">
                <a:spAutoFit/>
              </a:bodyPr>
              <a:lstStyle/>
              <a:p>
                <a:pPr defTabSz="703402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应用层（</a:t>
                </a:r>
                <a:r>
                  <a:rPr kumimoji="1" lang="en-US" altLang="zh-CN" sz="1600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HTTP</a:t>
                </a:r>
                <a:r>
                  <a:rPr kumimoji="1" lang="zh-CN" altLang="en-US" sz="1600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）</a:t>
                </a:r>
              </a:p>
            </p:txBody>
          </p:sp>
        </p:grpSp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5895143" y="3176337"/>
              <a:ext cx="1700212" cy="420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527" tIns="41031" rIns="83527" bIns="41031">
              <a:spAutoFit/>
            </a:bodyPr>
            <a:lstStyle/>
            <a:p>
              <a:pPr defTabSz="70340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网络接口</a:t>
              </a:r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>
              <a:off x="5367338" y="3022470"/>
              <a:ext cx="2228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5364163" y="1853093"/>
              <a:ext cx="2222500" cy="369277"/>
            </a:xfrm>
            <a:prstGeom prst="rect">
              <a:avLst/>
            </a:prstGeom>
            <a:solidFill>
              <a:srgbClr val="66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Rectangle 41"/>
            <p:cNvSpPr>
              <a:spLocks noChangeArrowheads="1"/>
            </p:cNvSpPr>
            <p:nvPr/>
          </p:nvSpPr>
          <p:spPr bwMode="auto">
            <a:xfrm>
              <a:off x="6078538" y="2297105"/>
              <a:ext cx="522693" cy="359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7" tIns="41031" rIns="83527" bIns="41031">
              <a:spAutoFit/>
            </a:bodyPr>
            <a:lstStyle/>
            <a:p>
              <a:pPr defTabSz="70340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>
              <a:off x="5367338" y="2620954"/>
              <a:ext cx="2214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5967413" y="1870677"/>
              <a:ext cx="904464" cy="359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7" tIns="41031" rIns="83527" bIns="41031">
              <a:spAutoFit/>
            </a:bodyPr>
            <a:lstStyle/>
            <a:p>
              <a:pPr defTabSz="70340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SSL/TLS</a:t>
              </a:r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>
              <a:off x="5367338" y="2225300"/>
              <a:ext cx="2214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72863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 </a:t>
            </a:r>
            <a:r>
              <a:rPr lang="zh-CN" altLang="zh-CN" dirty="0"/>
              <a:t>提供的安全服务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499513" cy="3770967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altLang="zh-CN" sz="2000" dirty="0"/>
              <a:t>SSL </a:t>
            </a:r>
            <a:r>
              <a:rPr lang="zh-CN" altLang="en-US" sz="2000" dirty="0"/>
              <a:t>服务器认证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允许用户证实服务器的身份</a:t>
            </a: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支持 </a:t>
            </a:r>
            <a:r>
              <a:rPr lang="en-US" altLang="zh-CN" sz="1600" dirty="0"/>
              <a:t>SSL </a:t>
            </a:r>
            <a:r>
              <a:rPr lang="zh-CN" altLang="en-US" sz="1600" dirty="0"/>
              <a:t>的客户端通过验证来自</a:t>
            </a:r>
            <a:r>
              <a:rPr lang="zh-CN" altLang="en-US" sz="1600"/>
              <a:t>服务器的信息，</a:t>
            </a:r>
            <a:r>
              <a:rPr lang="zh-CN" altLang="en-US" sz="1600" dirty="0"/>
              <a:t>来认证服务器的</a:t>
            </a:r>
            <a:r>
              <a:rPr lang="zh-CN" altLang="en-US" sz="1600"/>
              <a:t>真实身份</a:t>
            </a:r>
            <a:endParaRPr lang="zh-CN" altLang="en-US" sz="1600" dirty="0"/>
          </a:p>
          <a:p>
            <a:pPr algn="just">
              <a:spcBef>
                <a:spcPts val="0"/>
              </a:spcBef>
            </a:pPr>
            <a:r>
              <a:rPr lang="en-US" altLang="zh-CN" sz="2000" dirty="0"/>
              <a:t>SSL </a:t>
            </a:r>
            <a:r>
              <a:rPr lang="zh-CN" altLang="en-US" sz="2000" dirty="0"/>
              <a:t>客户认证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SSL </a:t>
            </a:r>
            <a:r>
              <a:rPr lang="zh-CN" altLang="en-US" sz="1600" dirty="0"/>
              <a:t>的可选安全服务，允许服务器认证客户的身份</a:t>
            </a:r>
          </a:p>
          <a:p>
            <a:pPr algn="just">
              <a:spcBef>
                <a:spcPts val="0"/>
              </a:spcBef>
            </a:pPr>
            <a:r>
              <a:rPr lang="zh-CN" altLang="en-US" sz="2000" dirty="0"/>
              <a:t>加密的 </a:t>
            </a:r>
            <a:r>
              <a:rPr lang="en-US" altLang="zh-CN" sz="2000" dirty="0"/>
              <a:t>SSL </a:t>
            </a:r>
            <a:r>
              <a:rPr lang="zh-CN" altLang="en-US" sz="2000" dirty="0"/>
              <a:t>会话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对客户和服务器间发送的所有消息进行加密，并检测报文是否被篡改</a:t>
            </a:r>
          </a:p>
          <a:p>
            <a:pPr algn="just">
              <a:spcBef>
                <a:spcPts val="0"/>
              </a:spcBef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34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968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 </a:t>
            </a:r>
            <a:r>
              <a:rPr lang="zh-CN" altLang="en-US" dirty="0"/>
              <a:t>安全会话建立过程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35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Text Box 589"/>
          <p:cNvSpPr txBox="1">
            <a:spLocks noChangeArrowheads="1"/>
          </p:cNvSpPr>
          <p:nvPr/>
        </p:nvSpPr>
        <p:spPr bwMode="auto">
          <a:xfrm>
            <a:off x="635457" y="2287741"/>
            <a:ext cx="1630883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zh-CN" sz="2215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Text Box 590"/>
          <p:cNvSpPr txBox="1">
            <a:spLocks noChangeArrowheads="1"/>
          </p:cNvSpPr>
          <p:nvPr/>
        </p:nvSpPr>
        <p:spPr bwMode="auto">
          <a:xfrm>
            <a:off x="694273" y="2395567"/>
            <a:ext cx="2125576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协商加密算法</a:t>
            </a:r>
          </a:p>
        </p:txBody>
      </p:sp>
      <p:sp>
        <p:nvSpPr>
          <p:cNvPr id="16" name="Text Box 594"/>
          <p:cNvSpPr txBox="1">
            <a:spLocks noChangeArrowheads="1"/>
          </p:cNvSpPr>
          <p:nvPr/>
        </p:nvSpPr>
        <p:spPr bwMode="auto">
          <a:xfrm>
            <a:off x="6674974" y="2420072"/>
            <a:ext cx="1771324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协商加密算法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45485" y="1244498"/>
            <a:ext cx="6110960" cy="4591145"/>
            <a:chOff x="1745485" y="1244498"/>
            <a:chExt cx="6110960" cy="4729464"/>
          </a:xfrm>
        </p:grpSpPr>
        <p:grpSp>
          <p:nvGrpSpPr>
            <p:cNvPr id="8" name="组合 7"/>
            <p:cNvGrpSpPr/>
            <p:nvPr/>
          </p:nvGrpSpPr>
          <p:grpSpPr>
            <a:xfrm>
              <a:off x="6253907" y="1462710"/>
              <a:ext cx="1602538" cy="769484"/>
              <a:chOff x="6434213" y="1539984"/>
              <a:chExt cx="1602538" cy="769484"/>
            </a:xfrm>
          </p:grpSpPr>
          <p:sp>
            <p:nvSpPr>
              <p:cNvPr id="9" name="Text Box 484"/>
              <p:cNvSpPr txBox="1">
                <a:spLocks noChangeArrowheads="1"/>
              </p:cNvSpPr>
              <p:nvPr/>
            </p:nvSpPr>
            <p:spPr bwMode="auto">
              <a:xfrm>
                <a:off x="6954403" y="1709892"/>
                <a:ext cx="1082348" cy="376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服务器 </a:t>
                </a:r>
                <a:r>
                  <a:rPr kumimoji="1" lang="en-US" altLang="zh-CN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</a:p>
            </p:txBody>
          </p:sp>
          <p:pic>
            <p:nvPicPr>
              <p:cNvPr id="10" name="Picture 55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434213" y="1539984"/>
                <a:ext cx="530226" cy="769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7" name="Group 596"/>
            <p:cNvGrpSpPr>
              <a:grpSpLocks/>
            </p:cNvGrpSpPr>
            <p:nvPr/>
          </p:nvGrpSpPr>
          <p:grpSpPr bwMode="auto">
            <a:xfrm>
              <a:off x="2967175" y="2142339"/>
              <a:ext cx="3877174" cy="3831623"/>
              <a:chOff x="1691" y="1266"/>
              <a:chExt cx="2318" cy="2047"/>
            </a:xfrm>
          </p:grpSpPr>
          <p:sp>
            <p:nvSpPr>
              <p:cNvPr id="18" name="Line 512"/>
              <p:cNvSpPr>
                <a:spLocks noChangeShapeType="1"/>
              </p:cNvSpPr>
              <p:nvPr/>
            </p:nvSpPr>
            <p:spPr bwMode="auto">
              <a:xfrm rot="16200000" flipH="1">
                <a:off x="745" y="2228"/>
                <a:ext cx="1895" cy="4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" name="Line 513"/>
              <p:cNvSpPr>
                <a:spLocks noChangeShapeType="1"/>
              </p:cNvSpPr>
              <p:nvPr/>
            </p:nvSpPr>
            <p:spPr bwMode="auto">
              <a:xfrm rot="16200000" flipH="1">
                <a:off x="2877" y="2224"/>
                <a:ext cx="1915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" name="Text Box 530"/>
              <p:cNvSpPr txBox="1">
                <a:spLocks noChangeArrowheads="1"/>
              </p:cNvSpPr>
              <p:nvPr/>
            </p:nvSpPr>
            <p:spPr bwMode="auto">
              <a:xfrm>
                <a:off x="1711" y="3106"/>
                <a:ext cx="159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46" b="1" i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</a:p>
            </p:txBody>
          </p:sp>
          <p:sp>
            <p:nvSpPr>
              <p:cNvPr id="21" name="Text Box 595"/>
              <p:cNvSpPr txBox="1">
                <a:spLocks noChangeArrowheads="1"/>
              </p:cNvSpPr>
              <p:nvPr/>
            </p:nvSpPr>
            <p:spPr bwMode="auto">
              <a:xfrm>
                <a:off x="3850" y="3112"/>
                <a:ext cx="159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46" b="1" i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745485" y="1244498"/>
              <a:ext cx="1584720" cy="799818"/>
              <a:chOff x="1925791" y="1321772"/>
              <a:chExt cx="1584720" cy="799818"/>
            </a:xfrm>
          </p:grpSpPr>
          <p:sp>
            <p:nvSpPr>
              <p:cNvPr id="23" name="Text Box 456"/>
              <p:cNvSpPr txBox="1">
                <a:spLocks noChangeArrowheads="1"/>
              </p:cNvSpPr>
              <p:nvPr/>
            </p:nvSpPr>
            <p:spPr bwMode="auto">
              <a:xfrm>
                <a:off x="1925791" y="1686772"/>
                <a:ext cx="1124860" cy="376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浏览器 </a:t>
                </a:r>
                <a:r>
                  <a:rPr kumimoji="1" lang="en-US" altLang="zh-CN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</a:p>
            </p:txBody>
          </p:sp>
          <p:grpSp>
            <p:nvGrpSpPr>
              <p:cNvPr id="24" name="Group 551"/>
              <p:cNvGrpSpPr>
                <a:grpSpLocks/>
              </p:cNvGrpSpPr>
              <p:nvPr/>
            </p:nvGrpSpPr>
            <p:grpSpPr bwMode="auto">
              <a:xfrm>
                <a:off x="2928365" y="1626572"/>
                <a:ext cx="562006" cy="495018"/>
                <a:chOff x="717" y="1446"/>
                <a:chExt cx="274" cy="237"/>
              </a:xfrm>
            </p:grpSpPr>
            <p:sp>
              <p:nvSpPr>
                <p:cNvPr id="26" name="Arc 552"/>
                <p:cNvSpPr>
                  <a:spLocks/>
                </p:cNvSpPr>
                <p:nvPr/>
              </p:nvSpPr>
              <p:spPr bwMode="auto">
                <a:xfrm>
                  <a:off x="930" y="1618"/>
                  <a:ext cx="58" cy="39"/>
                </a:xfrm>
                <a:custGeom>
                  <a:avLst/>
                  <a:gdLst>
                    <a:gd name="T0" fmla="*/ 0 w 38273"/>
                    <a:gd name="T1" fmla="*/ 0 h 35142"/>
                    <a:gd name="T2" fmla="*/ 0 w 38273"/>
                    <a:gd name="T3" fmla="*/ 0 h 35142"/>
                    <a:gd name="T4" fmla="*/ 0 w 38273"/>
                    <a:gd name="T5" fmla="*/ 0 h 35142"/>
                    <a:gd name="T6" fmla="*/ 0 60000 65536"/>
                    <a:gd name="T7" fmla="*/ 0 60000 65536"/>
                    <a:gd name="T8" fmla="*/ 0 60000 65536"/>
                    <a:gd name="T9" fmla="*/ 0 w 38273"/>
                    <a:gd name="T10" fmla="*/ 0 h 35142"/>
                    <a:gd name="T11" fmla="*/ 38273 w 38273"/>
                    <a:gd name="T12" fmla="*/ 35142 h 351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273" h="35142" fill="none" extrusionOk="0">
                      <a:moveTo>
                        <a:pt x="-1" y="7867"/>
                      </a:moveTo>
                      <a:cubicBezTo>
                        <a:pt x="4103" y="2886"/>
                        <a:pt x="10218" y="-1"/>
                        <a:pt x="16673" y="0"/>
                      </a:cubicBezTo>
                      <a:cubicBezTo>
                        <a:pt x="28602" y="0"/>
                        <a:pt x="38273" y="9670"/>
                        <a:pt x="38273" y="21600"/>
                      </a:cubicBezTo>
                      <a:cubicBezTo>
                        <a:pt x="38273" y="26526"/>
                        <a:pt x="36589" y="31304"/>
                        <a:pt x="33500" y="35141"/>
                      </a:cubicBezTo>
                    </a:path>
                    <a:path w="38273" h="35142" stroke="0" extrusionOk="0">
                      <a:moveTo>
                        <a:pt x="-1" y="7867"/>
                      </a:moveTo>
                      <a:cubicBezTo>
                        <a:pt x="4103" y="2886"/>
                        <a:pt x="10218" y="-1"/>
                        <a:pt x="16673" y="0"/>
                      </a:cubicBezTo>
                      <a:cubicBezTo>
                        <a:pt x="28602" y="0"/>
                        <a:pt x="38273" y="9670"/>
                        <a:pt x="38273" y="21600"/>
                      </a:cubicBezTo>
                      <a:cubicBezTo>
                        <a:pt x="38273" y="26526"/>
                        <a:pt x="36589" y="31304"/>
                        <a:pt x="33500" y="35141"/>
                      </a:cubicBezTo>
                      <a:lnTo>
                        <a:pt x="16673" y="21600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49493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7" name="Arc 553"/>
                <p:cNvSpPr>
                  <a:spLocks/>
                </p:cNvSpPr>
                <p:nvPr/>
              </p:nvSpPr>
              <p:spPr bwMode="auto">
                <a:xfrm>
                  <a:off x="929" y="1618"/>
                  <a:ext cx="55" cy="36"/>
                </a:xfrm>
                <a:custGeom>
                  <a:avLst/>
                  <a:gdLst>
                    <a:gd name="T0" fmla="*/ 0 w 38146"/>
                    <a:gd name="T1" fmla="*/ 0 h 34928"/>
                    <a:gd name="T2" fmla="*/ 0 w 38146"/>
                    <a:gd name="T3" fmla="*/ 0 h 34928"/>
                    <a:gd name="T4" fmla="*/ 0 w 38146"/>
                    <a:gd name="T5" fmla="*/ 0 h 34928"/>
                    <a:gd name="T6" fmla="*/ 0 60000 65536"/>
                    <a:gd name="T7" fmla="*/ 0 60000 65536"/>
                    <a:gd name="T8" fmla="*/ 0 60000 65536"/>
                    <a:gd name="T9" fmla="*/ 0 w 38146"/>
                    <a:gd name="T10" fmla="*/ 0 h 34928"/>
                    <a:gd name="T11" fmla="*/ 38146 w 38146"/>
                    <a:gd name="T12" fmla="*/ 34928 h 349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46" h="34928" fill="none" extrusionOk="0">
                      <a:moveTo>
                        <a:pt x="0" y="7715"/>
                      </a:moveTo>
                      <a:cubicBezTo>
                        <a:pt x="4104" y="2824"/>
                        <a:pt x="10161" y="-1"/>
                        <a:pt x="16546" y="0"/>
                      </a:cubicBezTo>
                      <a:cubicBezTo>
                        <a:pt x="28475" y="0"/>
                        <a:pt x="38146" y="9670"/>
                        <a:pt x="38146" y="21600"/>
                      </a:cubicBezTo>
                      <a:cubicBezTo>
                        <a:pt x="38146" y="26432"/>
                        <a:pt x="36525" y="31125"/>
                        <a:pt x="33543" y="34927"/>
                      </a:cubicBezTo>
                    </a:path>
                    <a:path w="38146" h="34928" stroke="0" extrusionOk="0">
                      <a:moveTo>
                        <a:pt x="0" y="7715"/>
                      </a:moveTo>
                      <a:cubicBezTo>
                        <a:pt x="4104" y="2824"/>
                        <a:pt x="10161" y="-1"/>
                        <a:pt x="16546" y="0"/>
                      </a:cubicBezTo>
                      <a:cubicBezTo>
                        <a:pt x="28475" y="0"/>
                        <a:pt x="38146" y="9670"/>
                        <a:pt x="38146" y="21600"/>
                      </a:cubicBezTo>
                      <a:cubicBezTo>
                        <a:pt x="38146" y="26432"/>
                        <a:pt x="36525" y="31125"/>
                        <a:pt x="33543" y="34927"/>
                      </a:cubicBezTo>
                      <a:lnTo>
                        <a:pt x="16546" y="21600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DBDBC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" name="Freeform 554"/>
                <p:cNvSpPr>
                  <a:spLocks/>
                </p:cNvSpPr>
                <p:nvPr/>
              </p:nvSpPr>
              <p:spPr bwMode="auto">
                <a:xfrm>
                  <a:off x="751" y="1591"/>
                  <a:ext cx="205" cy="26"/>
                </a:xfrm>
                <a:custGeom>
                  <a:avLst/>
                  <a:gdLst>
                    <a:gd name="T0" fmla="*/ 0 w 205"/>
                    <a:gd name="T1" fmla="*/ 26 h 26"/>
                    <a:gd name="T2" fmla="*/ 25 w 205"/>
                    <a:gd name="T3" fmla="*/ 0 h 26"/>
                    <a:gd name="T4" fmla="*/ 205 w 205"/>
                    <a:gd name="T5" fmla="*/ 0 h 26"/>
                    <a:gd name="T6" fmla="*/ 180 w 205"/>
                    <a:gd name="T7" fmla="*/ 26 h 26"/>
                    <a:gd name="T8" fmla="*/ 0 w 205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5"/>
                    <a:gd name="T16" fmla="*/ 0 h 26"/>
                    <a:gd name="T17" fmla="*/ 205 w 20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5" h="26">
                      <a:moveTo>
                        <a:pt x="0" y="26"/>
                      </a:moveTo>
                      <a:lnTo>
                        <a:pt x="25" y="0"/>
                      </a:lnTo>
                      <a:lnTo>
                        <a:pt x="205" y="0"/>
                      </a:lnTo>
                      <a:lnTo>
                        <a:pt x="180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9" name="Freeform 555"/>
                <p:cNvSpPr>
                  <a:spLocks/>
                </p:cNvSpPr>
                <p:nvPr/>
              </p:nvSpPr>
              <p:spPr bwMode="auto">
                <a:xfrm>
                  <a:off x="751" y="1591"/>
                  <a:ext cx="205" cy="26"/>
                </a:xfrm>
                <a:custGeom>
                  <a:avLst/>
                  <a:gdLst>
                    <a:gd name="T0" fmla="*/ 0 w 205"/>
                    <a:gd name="T1" fmla="*/ 26 h 26"/>
                    <a:gd name="T2" fmla="*/ 25 w 205"/>
                    <a:gd name="T3" fmla="*/ 0 h 26"/>
                    <a:gd name="T4" fmla="*/ 205 w 205"/>
                    <a:gd name="T5" fmla="*/ 0 h 26"/>
                    <a:gd name="T6" fmla="*/ 180 w 205"/>
                    <a:gd name="T7" fmla="*/ 26 h 26"/>
                    <a:gd name="T8" fmla="*/ 0 w 205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5"/>
                    <a:gd name="T16" fmla="*/ 0 h 26"/>
                    <a:gd name="T17" fmla="*/ 205 w 20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5" h="26">
                      <a:moveTo>
                        <a:pt x="0" y="26"/>
                      </a:moveTo>
                      <a:lnTo>
                        <a:pt x="25" y="0"/>
                      </a:lnTo>
                      <a:lnTo>
                        <a:pt x="205" y="0"/>
                      </a:lnTo>
                      <a:lnTo>
                        <a:pt x="180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Rectangle 556"/>
                <p:cNvSpPr>
                  <a:spLocks noChangeArrowheads="1"/>
                </p:cNvSpPr>
                <p:nvPr/>
              </p:nvSpPr>
              <p:spPr bwMode="auto">
                <a:xfrm>
                  <a:off x="751" y="1617"/>
                  <a:ext cx="180" cy="31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Rectangle 557"/>
                <p:cNvSpPr>
                  <a:spLocks noChangeArrowheads="1"/>
                </p:cNvSpPr>
                <p:nvPr/>
              </p:nvSpPr>
              <p:spPr bwMode="auto">
                <a:xfrm>
                  <a:off x="752" y="1618"/>
                  <a:ext cx="178" cy="29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Freeform 558"/>
                <p:cNvSpPr>
                  <a:spLocks/>
                </p:cNvSpPr>
                <p:nvPr/>
              </p:nvSpPr>
              <p:spPr bwMode="auto">
                <a:xfrm>
                  <a:off x="931" y="1591"/>
                  <a:ext cx="25" cy="57"/>
                </a:xfrm>
                <a:custGeom>
                  <a:avLst/>
                  <a:gdLst>
                    <a:gd name="T0" fmla="*/ 0 w 25"/>
                    <a:gd name="T1" fmla="*/ 57 h 57"/>
                    <a:gd name="T2" fmla="*/ 25 w 25"/>
                    <a:gd name="T3" fmla="*/ 35 h 57"/>
                    <a:gd name="T4" fmla="*/ 25 w 25"/>
                    <a:gd name="T5" fmla="*/ 0 h 57"/>
                    <a:gd name="T6" fmla="*/ 0 w 25"/>
                    <a:gd name="T7" fmla="*/ 26 h 57"/>
                    <a:gd name="T8" fmla="*/ 0 w 25"/>
                    <a:gd name="T9" fmla="*/ 57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57"/>
                    <a:gd name="T17" fmla="*/ 25 w 25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57">
                      <a:moveTo>
                        <a:pt x="0" y="57"/>
                      </a:moveTo>
                      <a:lnTo>
                        <a:pt x="25" y="35"/>
                      </a:lnTo>
                      <a:lnTo>
                        <a:pt x="25" y="0"/>
                      </a:lnTo>
                      <a:lnTo>
                        <a:pt x="0" y="26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Freeform 559"/>
                <p:cNvSpPr>
                  <a:spLocks/>
                </p:cNvSpPr>
                <p:nvPr/>
              </p:nvSpPr>
              <p:spPr bwMode="auto">
                <a:xfrm>
                  <a:off x="931" y="1591"/>
                  <a:ext cx="25" cy="57"/>
                </a:xfrm>
                <a:custGeom>
                  <a:avLst/>
                  <a:gdLst>
                    <a:gd name="T0" fmla="*/ 0 w 25"/>
                    <a:gd name="T1" fmla="*/ 57 h 57"/>
                    <a:gd name="T2" fmla="*/ 25 w 25"/>
                    <a:gd name="T3" fmla="*/ 35 h 57"/>
                    <a:gd name="T4" fmla="*/ 25 w 25"/>
                    <a:gd name="T5" fmla="*/ 0 h 57"/>
                    <a:gd name="T6" fmla="*/ 0 w 25"/>
                    <a:gd name="T7" fmla="*/ 26 h 57"/>
                    <a:gd name="T8" fmla="*/ 0 w 25"/>
                    <a:gd name="T9" fmla="*/ 57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57"/>
                    <a:gd name="T17" fmla="*/ 25 w 25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57">
                      <a:moveTo>
                        <a:pt x="0" y="57"/>
                      </a:moveTo>
                      <a:lnTo>
                        <a:pt x="25" y="35"/>
                      </a:lnTo>
                      <a:lnTo>
                        <a:pt x="25" y="0"/>
                      </a:lnTo>
                      <a:lnTo>
                        <a:pt x="0" y="26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Freeform 560"/>
                <p:cNvSpPr>
                  <a:spLocks/>
                </p:cNvSpPr>
                <p:nvPr/>
              </p:nvSpPr>
              <p:spPr bwMode="auto">
                <a:xfrm>
                  <a:off x="757" y="1591"/>
                  <a:ext cx="196" cy="19"/>
                </a:xfrm>
                <a:custGeom>
                  <a:avLst/>
                  <a:gdLst>
                    <a:gd name="T0" fmla="*/ 0 w 196"/>
                    <a:gd name="T1" fmla="*/ 19 h 19"/>
                    <a:gd name="T2" fmla="*/ 19 w 196"/>
                    <a:gd name="T3" fmla="*/ 0 h 19"/>
                    <a:gd name="T4" fmla="*/ 196 w 196"/>
                    <a:gd name="T5" fmla="*/ 0 h 19"/>
                    <a:gd name="T6" fmla="*/ 177 w 196"/>
                    <a:gd name="T7" fmla="*/ 19 h 19"/>
                    <a:gd name="T8" fmla="*/ 0 w 196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6"/>
                    <a:gd name="T16" fmla="*/ 0 h 19"/>
                    <a:gd name="T17" fmla="*/ 196 w 196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6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196" y="0"/>
                      </a:lnTo>
                      <a:lnTo>
                        <a:pt x="177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Freeform 561"/>
                <p:cNvSpPr>
                  <a:spLocks/>
                </p:cNvSpPr>
                <p:nvPr/>
              </p:nvSpPr>
              <p:spPr bwMode="auto">
                <a:xfrm>
                  <a:off x="757" y="1591"/>
                  <a:ext cx="196" cy="19"/>
                </a:xfrm>
                <a:custGeom>
                  <a:avLst/>
                  <a:gdLst>
                    <a:gd name="T0" fmla="*/ 0 w 196"/>
                    <a:gd name="T1" fmla="*/ 19 h 19"/>
                    <a:gd name="T2" fmla="*/ 19 w 196"/>
                    <a:gd name="T3" fmla="*/ 0 h 19"/>
                    <a:gd name="T4" fmla="*/ 196 w 196"/>
                    <a:gd name="T5" fmla="*/ 0 h 19"/>
                    <a:gd name="T6" fmla="*/ 177 w 196"/>
                    <a:gd name="T7" fmla="*/ 19 h 19"/>
                    <a:gd name="T8" fmla="*/ 0 w 196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6"/>
                    <a:gd name="T16" fmla="*/ 0 h 19"/>
                    <a:gd name="T17" fmla="*/ 196 w 196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6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196" y="0"/>
                      </a:lnTo>
                      <a:lnTo>
                        <a:pt x="177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Freeform 562"/>
                <p:cNvSpPr>
                  <a:spLocks/>
                </p:cNvSpPr>
                <p:nvPr/>
              </p:nvSpPr>
              <p:spPr bwMode="auto">
                <a:xfrm>
                  <a:off x="751" y="1446"/>
                  <a:ext cx="202" cy="19"/>
                </a:xfrm>
                <a:custGeom>
                  <a:avLst/>
                  <a:gdLst>
                    <a:gd name="T0" fmla="*/ 0 w 202"/>
                    <a:gd name="T1" fmla="*/ 19 h 19"/>
                    <a:gd name="T2" fmla="*/ 19 w 202"/>
                    <a:gd name="T3" fmla="*/ 0 h 19"/>
                    <a:gd name="T4" fmla="*/ 202 w 202"/>
                    <a:gd name="T5" fmla="*/ 0 h 19"/>
                    <a:gd name="T6" fmla="*/ 180 w 202"/>
                    <a:gd name="T7" fmla="*/ 19 h 19"/>
                    <a:gd name="T8" fmla="*/ 0 w 202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2"/>
                    <a:gd name="T16" fmla="*/ 0 h 19"/>
                    <a:gd name="T17" fmla="*/ 202 w 20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2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202" y="0"/>
                      </a:lnTo>
                      <a:lnTo>
                        <a:pt x="18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7" name="Freeform 563"/>
                <p:cNvSpPr>
                  <a:spLocks/>
                </p:cNvSpPr>
                <p:nvPr/>
              </p:nvSpPr>
              <p:spPr bwMode="auto">
                <a:xfrm>
                  <a:off x="751" y="1446"/>
                  <a:ext cx="202" cy="19"/>
                </a:xfrm>
                <a:custGeom>
                  <a:avLst/>
                  <a:gdLst>
                    <a:gd name="T0" fmla="*/ 0 w 202"/>
                    <a:gd name="T1" fmla="*/ 19 h 19"/>
                    <a:gd name="T2" fmla="*/ 19 w 202"/>
                    <a:gd name="T3" fmla="*/ 0 h 19"/>
                    <a:gd name="T4" fmla="*/ 202 w 202"/>
                    <a:gd name="T5" fmla="*/ 0 h 19"/>
                    <a:gd name="T6" fmla="*/ 180 w 202"/>
                    <a:gd name="T7" fmla="*/ 19 h 19"/>
                    <a:gd name="T8" fmla="*/ 0 w 202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2"/>
                    <a:gd name="T16" fmla="*/ 0 h 19"/>
                    <a:gd name="T17" fmla="*/ 202 w 20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2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202" y="0"/>
                      </a:lnTo>
                      <a:lnTo>
                        <a:pt x="18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8" name="Rectangle 564"/>
                <p:cNvSpPr>
                  <a:spLocks noChangeArrowheads="1"/>
                </p:cNvSpPr>
                <p:nvPr/>
              </p:nvSpPr>
              <p:spPr bwMode="auto">
                <a:xfrm>
                  <a:off x="752" y="1466"/>
                  <a:ext cx="181" cy="140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9" name="Rectangle 565"/>
                <p:cNvSpPr>
                  <a:spLocks noChangeArrowheads="1"/>
                </p:cNvSpPr>
                <p:nvPr/>
              </p:nvSpPr>
              <p:spPr bwMode="auto">
                <a:xfrm>
                  <a:off x="768" y="1485"/>
                  <a:ext cx="149" cy="108"/>
                </a:xfrm>
                <a:prstGeom prst="rect">
                  <a:avLst/>
                </a:prstGeom>
                <a:solidFill>
                  <a:srgbClr val="FFFFFF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0" name="Freeform 566"/>
                <p:cNvSpPr>
                  <a:spLocks/>
                </p:cNvSpPr>
                <p:nvPr/>
              </p:nvSpPr>
              <p:spPr bwMode="auto">
                <a:xfrm>
                  <a:off x="931" y="1446"/>
                  <a:ext cx="22" cy="161"/>
                </a:xfrm>
                <a:custGeom>
                  <a:avLst/>
                  <a:gdLst>
                    <a:gd name="T0" fmla="*/ 0 w 22"/>
                    <a:gd name="T1" fmla="*/ 161 h 161"/>
                    <a:gd name="T2" fmla="*/ 22 w 22"/>
                    <a:gd name="T3" fmla="*/ 142 h 161"/>
                    <a:gd name="T4" fmla="*/ 22 w 22"/>
                    <a:gd name="T5" fmla="*/ 0 h 161"/>
                    <a:gd name="T6" fmla="*/ 0 w 22"/>
                    <a:gd name="T7" fmla="*/ 19 h 161"/>
                    <a:gd name="T8" fmla="*/ 0 w 22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161"/>
                    <a:gd name="T17" fmla="*/ 22 w 22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161">
                      <a:moveTo>
                        <a:pt x="0" y="161"/>
                      </a:moveTo>
                      <a:lnTo>
                        <a:pt x="22" y="142"/>
                      </a:lnTo>
                      <a:lnTo>
                        <a:pt x="22" y="0"/>
                      </a:lnTo>
                      <a:lnTo>
                        <a:pt x="0" y="19"/>
                      </a:lnTo>
                      <a:lnTo>
                        <a:pt x="0" y="16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1" name="Freeform 567"/>
                <p:cNvSpPr>
                  <a:spLocks/>
                </p:cNvSpPr>
                <p:nvPr/>
              </p:nvSpPr>
              <p:spPr bwMode="auto">
                <a:xfrm>
                  <a:off x="931" y="1446"/>
                  <a:ext cx="22" cy="161"/>
                </a:xfrm>
                <a:custGeom>
                  <a:avLst/>
                  <a:gdLst>
                    <a:gd name="T0" fmla="*/ 0 w 22"/>
                    <a:gd name="T1" fmla="*/ 161 h 161"/>
                    <a:gd name="T2" fmla="*/ 22 w 22"/>
                    <a:gd name="T3" fmla="*/ 142 h 161"/>
                    <a:gd name="T4" fmla="*/ 22 w 22"/>
                    <a:gd name="T5" fmla="*/ 0 h 161"/>
                    <a:gd name="T6" fmla="*/ 0 w 22"/>
                    <a:gd name="T7" fmla="*/ 19 h 161"/>
                    <a:gd name="T8" fmla="*/ 0 w 22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161"/>
                    <a:gd name="T17" fmla="*/ 22 w 22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161">
                      <a:moveTo>
                        <a:pt x="0" y="161"/>
                      </a:moveTo>
                      <a:lnTo>
                        <a:pt x="22" y="142"/>
                      </a:lnTo>
                      <a:lnTo>
                        <a:pt x="22" y="0"/>
                      </a:lnTo>
                      <a:lnTo>
                        <a:pt x="0" y="19"/>
                      </a:lnTo>
                      <a:lnTo>
                        <a:pt x="0" y="16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2" name="Freeform 568"/>
                <p:cNvSpPr>
                  <a:spLocks/>
                </p:cNvSpPr>
                <p:nvPr/>
              </p:nvSpPr>
              <p:spPr bwMode="auto">
                <a:xfrm>
                  <a:off x="717" y="1642"/>
                  <a:ext cx="223" cy="35"/>
                </a:xfrm>
                <a:custGeom>
                  <a:avLst/>
                  <a:gdLst>
                    <a:gd name="T0" fmla="*/ 0 w 223"/>
                    <a:gd name="T1" fmla="*/ 35 h 35"/>
                    <a:gd name="T2" fmla="*/ 28 w 223"/>
                    <a:gd name="T3" fmla="*/ 0 h 35"/>
                    <a:gd name="T4" fmla="*/ 223 w 223"/>
                    <a:gd name="T5" fmla="*/ 0 h 35"/>
                    <a:gd name="T6" fmla="*/ 195 w 223"/>
                    <a:gd name="T7" fmla="*/ 35 h 35"/>
                    <a:gd name="T8" fmla="*/ 0 w 223"/>
                    <a:gd name="T9" fmla="*/ 35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35"/>
                    <a:gd name="T17" fmla="*/ 223 w 22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35">
                      <a:moveTo>
                        <a:pt x="0" y="35"/>
                      </a:moveTo>
                      <a:lnTo>
                        <a:pt x="28" y="0"/>
                      </a:lnTo>
                      <a:lnTo>
                        <a:pt x="223" y="0"/>
                      </a:lnTo>
                      <a:lnTo>
                        <a:pt x="195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Freeform 569"/>
                <p:cNvSpPr>
                  <a:spLocks/>
                </p:cNvSpPr>
                <p:nvPr/>
              </p:nvSpPr>
              <p:spPr bwMode="auto">
                <a:xfrm>
                  <a:off x="717" y="1642"/>
                  <a:ext cx="223" cy="35"/>
                </a:xfrm>
                <a:custGeom>
                  <a:avLst/>
                  <a:gdLst>
                    <a:gd name="T0" fmla="*/ 0 w 223"/>
                    <a:gd name="T1" fmla="*/ 35 h 35"/>
                    <a:gd name="T2" fmla="*/ 28 w 223"/>
                    <a:gd name="T3" fmla="*/ 0 h 35"/>
                    <a:gd name="T4" fmla="*/ 223 w 223"/>
                    <a:gd name="T5" fmla="*/ 0 h 35"/>
                    <a:gd name="T6" fmla="*/ 195 w 223"/>
                    <a:gd name="T7" fmla="*/ 35 h 35"/>
                    <a:gd name="T8" fmla="*/ 0 w 223"/>
                    <a:gd name="T9" fmla="*/ 35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35"/>
                    <a:gd name="T17" fmla="*/ 223 w 22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35">
                      <a:moveTo>
                        <a:pt x="0" y="35"/>
                      </a:moveTo>
                      <a:lnTo>
                        <a:pt x="28" y="0"/>
                      </a:lnTo>
                      <a:lnTo>
                        <a:pt x="223" y="0"/>
                      </a:lnTo>
                      <a:lnTo>
                        <a:pt x="195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" name="Freeform 570"/>
                <p:cNvSpPr>
                  <a:spLocks/>
                </p:cNvSpPr>
                <p:nvPr/>
              </p:nvSpPr>
              <p:spPr bwMode="auto">
                <a:xfrm>
                  <a:off x="912" y="1642"/>
                  <a:ext cx="28" cy="41"/>
                </a:xfrm>
                <a:custGeom>
                  <a:avLst/>
                  <a:gdLst>
                    <a:gd name="T0" fmla="*/ 0 w 28"/>
                    <a:gd name="T1" fmla="*/ 41 h 41"/>
                    <a:gd name="T2" fmla="*/ 28 w 28"/>
                    <a:gd name="T3" fmla="*/ 13 h 41"/>
                    <a:gd name="T4" fmla="*/ 28 w 28"/>
                    <a:gd name="T5" fmla="*/ 0 h 41"/>
                    <a:gd name="T6" fmla="*/ 0 w 28"/>
                    <a:gd name="T7" fmla="*/ 35 h 41"/>
                    <a:gd name="T8" fmla="*/ 0 w 28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41"/>
                    <a:gd name="T17" fmla="*/ 28 w 28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41">
                      <a:moveTo>
                        <a:pt x="0" y="41"/>
                      </a:moveTo>
                      <a:lnTo>
                        <a:pt x="28" y="13"/>
                      </a:lnTo>
                      <a:lnTo>
                        <a:pt x="28" y="0"/>
                      </a:lnTo>
                      <a:lnTo>
                        <a:pt x="0" y="35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" name="Freeform 571"/>
                <p:cNvSpPr>
                  <a:spLocks/>
                </p:cNvSpPr>
                <p:nvPr/>
              </p:nvSpPr>
              <p:spPr bwMode="auto">
                <a:xfrm>
                  <a:off x="912" y="1642"/>
                  <a:ext cx="28" cy="41"/>
                </a:xfrm>
                <a:custGeom>
                  <a:avLst/>
                  <a:gdLst>
                    <a:gd name="T0" fmla="*/ 0 w 28"/>
                    <a:gd name="T1" fmla="*/ 41 h 41"/>
                    <a:gd name="T2" fmla="*/ 28 w 28"/>
                    <a:gd name="T3" fmla="*/ 13 h 41"/>
                    <a:gd name="T4" fmla="*/ 28 w 28"/>
                    <a:gd name="T5" fmla="*/ 0 h 41"/>
                    <a:gd name="T6" fmla="*/ 0 w 28"/>
                    <a:gd name="T7" fmla="*/ 35 h 41"/>
                    <a:gd name="T8" fmla="*/ 0 w 28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41"/>
                    <a:gd name="T17" fmla="*/ 28 w 28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41">
                      <a:moveTo>
                        <a:pt x="0" y="41"/>
                      </a:moveTo>
                      <a:lnTo>
                        <a:pt x="28" y="13"/>
                      </a:lnTo>
                      <a:lnTo>
                        <a:pt x="28" y="0"/>
                      </a:lnTo>
                      <a:lnTo>
                        <a:pt x="0" y="35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6" name="Rectangle 572"/>
                <p:cNvSpPr>
                  <a:spLocks noChangeArrowheads="1"/>
                </p:cNvSpPr>
                <p:nvPr/>
              </p:nvSpPr>
              <p:spPr bwMode="auto">
                <a:xfrm>
                  <a:off x="717" y="1677"/>
                  <a:ext cx="195" cy="6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Rectangle 573"/>
                <p:cNvSpPr>
                  <a:spLocks noChangeArrowheads="1"/>
                </p:cNvSpPr>
                <p:nvPr/>
              </p:nvSpPr>
              <p:spPr bwMode="auto">
                <a:xfrm>
                  <a:off x="718" y="1678"/>
                  <a:ext cx="193" cy="4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Freeform 574"/>
                <p:cNvSpPr>
                  <a:spLocks/>
                </p:cNvSpPr>
                <p:nvPr/>
              </p:nvSpPr>
              <p:spPr bwMode="auto">
                <a:xfrm>
                  <a:off x="953" y="1651"/>
                  <a:ext cx="38" cy="23"/>
                </a:xfrm>
                <a:custGeom>
                  <a:avLst/>
                  <a:gdLst>
                    <a:gd name="T0" fmla="*/ 0 w 38"/>
                    <a:gd name="T1" fmla="*/ 23 h 23"/>
                    <a:gd name="T2" fmla="*/ 13 w 38"/>
                    <a:gd name="T3" fmla="*/ 0 h 23"/>
                    <a:gd name="T4" fmla="*/ 38 w 38"/>
                    <a:gd name="T5" fmla="*/ 0 h 23"/>
                    <a:gd name="T6" fmla="*/ 25 w 38"/>
                    <a:gd name="T7" fmla="*/ 23 h 23"/>
                    <a:gd name="T8" fmla="*/ 0 w 38"/>
                    <a:gd name="T9" fmla="*/ 23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23"/>
                    <a:gd name="T17" fmla="*/ 38 w 38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23">
                      <a:moveTo>
                        <a:pt x="0" y="23"/>
                      </a:moveTo>
                      <a:lnTo>
                        <a:pt x="13" y="0"/>
                      </a:lnTo>
                      <a:lnTo>
                        <a:pt x="38" y="0"/>
                      </a:lnTo>
                      <a:lnTo>
                        <a:pt x="25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Freeform 575"/>
                <p:cNvSpPr>
                  <a:spLocks/>
                </p:cNvSpPr>
                <p:nvPr/>
              </p:nvSpPr>
              <p:spPr bwMode="auto">
                <a:xfrm>
                  <a:off x="953" y="1651"/>
                  <a:ext cx="38" cy="23"/>
                </a:xfrm>
                <a:custGeom>
                  <a:avLst/>
                  <a:gdLst>
                    <a:gd name="T0" fmla="*/ 0 w 38"/>
                    <a:gd name="T1" fmla="*/ 23 h 23"/>
                    <a:gd name="T2" fmla="*/ 13 w 38"/>
                    <a:gd name="T3" fmla="*/ 0 h 23"/>
                    <a:gd name="T4" fmla="*/ 38 w 38"/>
                    <a:gd name="T5" fmla="*/ 0 h 23"/>
                    <a:gd name="T6" fmla="*/ 25 w 38"/>
                    <a:gd name="T7" fmla="*/ 23 h 23"/>
                    <a:gd name="T8" fmla="*/ 0 w 38"/>
                    <a:gd name="T9" fmla="*/ 23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23"/>
                    <a:gd name="T17" fmla="*/ 38 w 38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23">
                      <a:moveTo>
                        <a:pt x="0" y="23"/>
                      </a:moveTo>
                      <a:lnTo>
                        <a:pt x="13" y="0"/>
                      </a:lnTo>
                      <a:lnTo>
                        <a:pt x="38" y="0"/>
                      </a:lnTo>
                      <a:lnTo>
                        <a:pt x="25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Freeform 576"/>
                <p:cNvSpPr>
                  <a:spLocks/>
                </p:cNvSpPr>
                <p:nvPr/>
              </p:nvSpPr>
              <p:spPr bwMode="auto">
                <a:xfrm>
                  <a:off x="978" y="1651"/>
                  <a:ext cx="13" cy="29"/>
                </a:xfrm>
                <a:custGeom>
                  <a:avLst/>
                  <a:gdLst>
                    <a:gd name="T0" fmla="*/ 0 w 13"/>
                    <a:gd name="T1" fmla="*/ 29 h 29"/>
                    <a:gd name="T2" fmla="*/ 13 w 13"/>
                    <a:gd name="T3" fmla="*/ 16 h 29"/>
                    <a:gd name="T4" fmla="*/ 13 w 13"/>
                    <a:gd name="T5" fmla="*/ 0 h 29"/>
                    <a:gd name="T6" fmla="*/ 0 w 13"/>
                    <a:gd name="T7" fmla="*/ 23 h 29"/>
                    <a:gd name="T8" fmla="*/ 0 w 13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29"/>
                    <a:gd name="T17" fmla="*/ 13 w 13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29">
                      <a:moveTo>
                        <a:pt x="0" y="29"/>
                      </a:moveTo>
                      <a:lnTo>
                        <a:pt x="13" y="16"/>
                      </a:lnTo>
                      <a:lnTo>
                        <a:pt x="13" y="0"/>
                      </a:lnTo>
                      <a:lnTo>
                        <a:pt x="0" y="2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Freeform 577"/>
                <p:cNvSpPr>
                  <a:spLocks/>
                </p:cNvSpPr>
                <p:nvPr/>
              </p:nvSpPr>
              <p:spPr bwMode="auto">
                <a:xfrm>
                  <a:off x="978" y="1651"/>
                  <a:ext cx="13" cy="29"/>
                </a:xfrm>
                <a:custGeom>
                  <a:avLst/>
                  <a:gdLst>
                    <a:gd name="T0" fmla="*/ 0 w 13"/>
                    <a:gd name="T1" fmla="*/ 29 h 29"/>
                    <a:gd name="T2" fmla="*/ 13 w 13"/>
                    <a:gd name="T3" fmla="*/ 16 h 29"/>
                    <a:gd name="T4" fmla="*/ 13 w 13"/>
                    <a:gd name="T5" fmla="*/ 0 h 29"/>
                    <a:gd name="T6" fmla="*/ 0 w 13"/>
                    <a:gd name="T7" fmla="*/ 23 h 29"/>
                    <a:gd name="T8" fmla="*/ 0 w 13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29"/>
                    <a:gd name="T17" fmla="*/ 13 w 13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29">
                      <a:moveTo>
                        <a:pt x="0" y="29"/>
                      </a:moveTo>
                      <a:lnTo>
                        <a:pt x="13" y="16"/>
                      </a:lnTo>
                      <a:lnTo>
                        <a:pt x="13" y="0"/>
                      </a:lnTo>
                      <a:lnTo>
                        <a:pt x="0" y="2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Rectangle 578"/>
                <p:cNvSpPr>
                  <a:spLocks noChangeArrowheads="1"/>
                </p:cNvSpPr>
                <p:nvPr/>
              </p:nvSpPr>
              <p:spPr bwMode="auto">
                <a:xfrm>
                  <a:off x="950" y="1674"/>
                  <a:ext cx="28" cy="6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579"/>
                <p:cNvSpPr>
                  <a:spLocks noChangeArrowheads="1"/>
                </p:cNvSpPr>
                <p:nvPr/>
              </p:nvSpPr>
              <p:spPr bwMode="auto">
                <a:xfrm>
                  <a:off x="951" y="1675"/>
                  <a:ext cx="26" cy="4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5" name="Text Box 597"/>
              <p:cNvSpPr txBox="1">
                <a:spLocks noChangeArrowheads="1"/>
              </p:cNvSpPr>
              <p:nvPr/>
            </p:nvSpPr>
            <p:spPr bwMode="auto">
              <a:xfrm>
                <a:off x="2851356" y="1321772"/>
                <a:ext cx="659155" cy="376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客户</a:t>
                </a: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2967175" y="1995009"/>
            <a:ext cx="3572754" cy="549540"/>
            <a:chOff x="3147481" y="2072283"/>
            <a:chExt cx="3572754" cy="549540"/>
          </a:xfrm>
        </p:grpSpPr>
        <p:sp>
          <p:nvSpPr>
            <p:cNvPr id="55" name="Line 515"/>
            <p:cNvSpPr>
              <a:spLocks noChangeShapeType="1"/>
            </p:cNvSpPr>
            <p:nvPr/>
          </p:nvSpPr>
          <p:spPr bwMode="auto">
            <a:xfrm flipV="1">
              <a:off x="3147481" y="2425462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Rectangle 516"/>
            <p:cNvSpPr>
              <a:spLocks noChangeArrowheads="1"/>
            </p:cNvSpPr>
            <p:nvPr/>
          </p:nvSpPr>
          <p:spPr bwMode="auto">
            <a:xfrm>
              <a:off x="3898612" y="2245438"/>
              <a:ext cx="2073837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 </a:t>
              </a:r>
              <a:r>
                <a:rPr kumimoji="1"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支持的加密算法</a:t>
              </a:r>
            </a:p>
          </p:txBody>
        </p:sp>
        <p:sp>
          <p:nvSpPr>
            <p:cNvPr id="57" name="TextBox 57"/>
            <p:cNvSpPr txBox="1">
              <a:spLocks noChangeArrowheads="1"/>
            </p:cNvSpPr>
            <p:nvPr/>
          </p:nvSpPr>
          <p:spPr bwMode="auto">
            <a:xfrm>
              <a:off x="3150631" y="2072283"/>
              <a:ext cx="623742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</a:t>
              </a:r>
              <a:endParaRPr lang="zh-CN" altLang="en-US" sz="2215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977211" y="2505026"/>
            <a:ext cx="3620968" cy="528007"/>
            <a:chOff x="3157517" y="2582300"/>
            <a:chExt cx="3620968" cy="528007"/>
          </a:xfrm>
        </p:grpSpPr>
        <p:sp>
          <p:nvSpPr>
            <p:cNvPr id="59" name="Line 582"/>
            <p:cNvSpPr>
              <a:spLocks noChangeShapeType="1"/>
            </p:cNvSpPr>
            <p:nvPr/>
          </p:nvSpPr>
          <p:spPr bwMode="auto">
            <a:xfrm flipV="1">
              <a:off x="3157517" y="2928649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Rectangle 580"/>
            <p:cNvSpPr>
              <a:spLocks noChangeArrowheads="1"/>
            </p:cNvSpPr>
            <p:nvPr/>
          </p:nvSpPr>
          <p:spPr bwMode="auto">
            <a:xfrm>
              <a:off x="3893384" y="2733922"/>
              <a:ext cx="2082621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 </a:t>
              </a: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选定的加密算法</a:t>
              </a:r>
            </a:p>
          </p:txBody>
        </p:sp>
        <p:sp>
          <p:nvSpPr>
            <p:cNvPr id="61" name="TextBox 58"/>
            <p:cNvSpPr txBox="1">
              <a:spLocks noChangeArrowheads="1"/>
            </p:cNvSpPr>
            <p:nvPr/>
          </p:nvSpPr>
          <p:spPr bwMode="auto">
            <a:xfrm>
              <a:off x="6340545" y="2582300"/>
              <a:ext cx="437940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</a:t>
              </a: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78" name="圆角矩形 77"/>
          <p:cNvSpPr/>
          <p:nvPr/>
        </p:nvSpPr>
        <p:spPr>
          <a:xfrm>
            <a:off x="392026" y="5734310"/>
            <a:ext cx="8723049" cy="106299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(1)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协商加密算法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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浏览器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向服务器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发送浏览器的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SSL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版本号和一些可选的加密算法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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从中选定自己所支持的算法（如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RSA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），并告知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762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78" grpId="0" animBg="1"/>
    </p:bldLst>
  </p:timing>
  <p:extLst mod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 </a:t>
            </a:r>
            <a:r>
              <a:rPr lang="zh-CN" altLang="en-US" dirty="0"/>
              <a:t>安全会话建立过程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36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Text Box 589"/>
          <p:cNvSpPr txBox="1">
            <a:spLocks noChangeArrowheads="1"/>
          </p:cNvSpPr>
          <p:nvPr/>
        </p:nvSpPr>
        <p:spPr bwMode="auto">
          <a:xfrm>
            <a:off x="635457" y="2287741"/>
            <a:ext cx="1630883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zh-CN" sz="2215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Text Box 590"/>
          <p:cNvSpPr txBox="1">
            <a:spLocks noChangeArrowheads="1"/>
          </p:cNvSpPr>
          <p:nvPr/>
        </p:nvSpPr>
        <p:spPr bwMode="auto">
          <a:xfrm>
            <a:off x="694273" y="2395567"/>
            <a:ext cx="2125576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协商加密算法</a:t>
            </a:r>
          </a:p>
        </p:txBody>
      </p:sp>
      <p:sp>
        <p:nvSpPr>
          <p:cNvPr id="16" name="Text Box 594"/>
          <p:cNvSpPr txBox="1">
            <a:spLocks noChangeArrowheads="1"/>
          </p:cNvSpPr>
          <p:nvPr/>
        </p:nvSpPr>
        <p:spPr bwMode="auto">
          <a:xfrm>
            <a:off x="6674974" y="2420072"/>
            <a:ext cx="1771324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协商加密算法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45485" y="1244498"/>
            <a:ext cx="6110960" cy="4591145"/>
            <a:chOff x="1745485" y="1244498"/>
            <a:chExt cx="6110960" cy="4729464"/>
          </a:xfrm>
        </p:grpSpPr>
        <p:grpSp>
          <p:nvGrpSpPr>
            <p:cNvPr id="8" name="组合 7"/>
            <p:cNvGrpSpPr/>
            <p:nvPr/>
          </p:nvGrpSpPr>
          <p:grpSpPr>
            <a:xfrm>
              <a:off x="6253907" y="1462710"/>
              <a:ext cx="1602538" cy="769484"/>
              <a:chOff x="6434213" y="1539984"/>
              <a:chExt cx="1602538" cy="769484"/>
            </a:xfrm>
          </p:grpSpPr>
          <p:sp>
            <p:nvSpPr>
              <p:cNvPr id="9" name="Text Box 484"/>
              <p:cNvSpPr txBox="1">
                <a:spLocks noChangeArrowheads="1"/>
              </p:cNvSpPr>
              <p:nvPr/>
            </p:nvSpPr>
            <p:spPr bwMode="auto">
              <a:xfrm>
                <a:off x="6954403" y="1709892"/>
                <a:ext cx="1082348" cy="376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服务器 </a:t>
                </a:r>
                <a:r>
                  <a:rPr kumimoji="1" lang="en-US" altLang="zh-CN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</a:p>
            </p:txBody>
          </p:sp>
          <p:pic>
            <p:nvPicPr>
              <p:cNvPr id="10" name="Picture 55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434213" y="1539984"/>
                <a:ext cx="530226" cy="769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7" name="Group 596"/>
            <p:cNvGrpSpPr>
              <a:grpSpLocks/>
            </p:cNvGrpSpPr>
            <p:nvPr/>
          </p:nvGrpSpPr>
          <p:grpSpPr bwMode="auto">
            <a:xfrm>
              <a:off x="2967175" y="2142339"/>
              <a:ext cx="3877174" cy="3831623"/>
              <a:chOff x="1691" y="1266"/>
              <a:chExt cx="2318" cy="2047"/>
            </a:xfrm>
          </p:grpSpPr>
          <p:sp>
            <p:nvSpPr>
              <p:cNvPr id="18" name="Line 512"/>
              <p:cNvSpPr>
                <a:spLocks noChangeShapeType="1"/>
              </p:cNvSpPr>
              <p:nvPr/>
            </p:nvSpPr>
            <p:spPr bwMode="auto">
              <a:xfrm rot="16200000" flipH="1">
                <a:off x="745" y="2228"/>
                <a:ext cx="1895" cy="4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" name="Line 513"/>
              <p:cNvSpPr>
                <a:spLocks noChangeShapeType="1"/>
              </p:cNvSpPr>
              <p:nvPr/>
            </p:nvSpPr>
            <p:spPr bwMode="auto">
              <a:xfrm rot="16200000" flipH="1">
                <a:off x="2877" y="2224"/>
                <a:ext cx="1915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" name="Text Box 530"/>
              <p:cNvSpPr txBox="1">
                <a:spLocks noChangeArrowheads="1"/>
              </p:cNvSpPr>
              <p:nvPr/>
            </p:nvSpPr>
            <p:spPr bwMode="auto">
              <a:xfrm>
                <a:off x="1711" y="3106"/>
                <a:ext cx="159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46" b="1" i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</a:p>
            </p:txBody>
          </p:sp>
          <p:sp>
            <p:nvSpPr>
              <p:cNvPr id="21" name="Text Box 595"/>
              <p:cNvSpPr txBox="1">
                <a:spLocks noChangeArrowheads="1"/>
              </p:cNvSpPr>
              <p:nvPr/>
            </p:nvSpPr>
            <p:spPr bwMode="auto">
              <a:xfrm>
                <a:off x="3850" y="3112"/>
                <a:ext cx="159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46" b="1" i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745485" y="1244498"/>
              <a:ext cx="1584720" cy="799818"/>
              <a:chOff x="1925791" y="1321772"/>
              <a:chExt cx="1584720" cy="799818"/>
            </a:xfrm>
          </p:grpSpPr>
          <p:sp>
            <p:nvSpPr>
              <p:cNvPr id="23" name="Text Box 456"/>
              <p:cNvSpPr txBox="1">
                <a:spLocks noChangeArrowheads="1"/>
              </p:cNvSpPr>
              <p:nvPr/>
            </p:nvSpPr>
            <p:spPr bwMode="auto">
              <a:xfrm>
                <a:off x="1925791" y="1686772"/>
                <a:ext cx="1124860" cy="376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浏览器 </a:t>
                </a:r>
                <a:r>
                  <a:rPr kumimoji="1" lang="en-US" altLang="zh-CN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</a:p>
            </p:txBody>
          </p:sp>
          <p:grpSp>
            <p:nvGrpSpPr>
              <p:cNvPr id="24" name="Group 551"/>
              <p:cNvGrpSpPr>
                <a:grpSpLocks/>
              </p:cNvGrpSpPr>
              <p:nvPr/>
            </p:nvGrpSpPr>
            <p:grpSpPr bwMode="auto">
              <a:xfrm>
                <a:off x="2928365" y="1626572"/>
                <a:ext cx="562006" cy="495018"/>
                <a:chOff x="717" y="1446"/>
                <a:chExt cx="274" cy="237"/>
              </a:xfrm>
            </p:grpSpPr>
            <p:sp>
              <p:nvSpPr>
                <p:cNvPr id="26" name="Arc 552"/>
                <p:cNvSpPr>
                  <a:spLocks/>
                </p:cNvSpPr>
                <p:nvPr/>
              </p:nvSpPr>
              <p:spPr bwMode="auto">
                <a:xfrm>
                  <a:off x="930" y="1618"/>
                  <a:ext cx="58" cy="39"/>
                </a:xfrm>
                <a:custGeom>
                  <a:avLst/>
                  <a:gdLst>
                    <a:gd name="T0" fmla="*/ 0 w 38273"/>
                    <a:gd name="T1" fmla="*/ 0 h 35142"/>
                    <a:gd name="T2" fmla="*/ 0 w 38273"/>
                    <a:gd name="T3" fmla="*/ 0 h 35142"/>
                    <a:gd name="T4" fmla="*/ 0 w 38273"/>
                    <a:gd name="T5" fmla="*/ 0 h 35142"/>
                    <a:gd name="T6" fmla="*/ 0 60000 65536"/>
                    <a:gd name="T7" fmla="*/ 0 60000 65536"/>
                    <a:gd name="T8" fmla="*/ 0 60000 65536"/>
                    <a:gd name="T9" fmla="*/ 0 w 38273"/>
                    <a:gd name="T10" fmla="*/ 0 h 35142"/>
                    <a:gd name="T11" fmla="*/ 38273 w 38273"/>
                    <a:gd name="T12" fmla="*/ 35142 h 351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273" h="35142" fill="none" extrusionOk="0">
                      <a:moveTo>
                        <a:pt x="-1" y="7867"/>
                      </a:moveTo>
                      <a:cubicBezTo>
                        <a:pt x="4103" y="2886"/>
                        <a:pt x="10218" y="-1"/>
                        <a:pt x="16673" y="0"/>
                      </a:cubicBezTo>
                      <a:cubicBezTo>
                        <a:pt x="28602" y="0"/>
                        <a:pt x="38273" y="9670"/>
                        <a:pt x="38273" y="21600"/>
                      </a:cubicBezTo>
                      <a:cubicBezTo>
                        <a:pt x="38273" y="26526"/>
                        <a:pt x="36589" y="31304"/>
                        <a:pt x="33500" y="35141"/>
                      </a:cubicBezTo>
                    </a:path>
                    <a:path w="38273" h="35142" stroke="0" extrusionOk="0">
                      <a:moveTo>
                        <a:pt x="-1" y="7867"/>
                      </a:moveTo>
                      <a:cubicBezTo>
                        <a:pt x="4103" y="2886"/>
                        <a:pt x="10218" y="-1"/>
                        <a:pt x="16673" y="0"/>
                      </a:cubicBezTo>
                      <a:cubicBezTo>
                        <a:pt x="28602" y="0"/>
                        <a:pt x="38273" y="9670"/>
                        <a:pt x="38273" y="21600"/>
                      </a:cubicBezTo>
                      <a:cubicBezTo>
                        <a:pt x="38273" y="26526"/>
                        <a:pt x="36589" y="31304"/>
                        <a:pt x="33500" y="35141"/>
                      </a:cubicBezTo>
                      <a:lnTo>
                        <a:pt x="16673" y="21600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49493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7" name="Arc 553"/>
                <p:cNvSpPr>
                  <a:spLocks/>
                </p:cNvSpPr>
                <p:nvPr/>
              </p:nvSpPr>
              <p:spPr bwMode="auto">
                <a:xfrm>
                  <a:off x="929" y="1618"/>
                  <a:ext cx="55" cy="36"/>
                </a:xfrm>
                <a:custGeom>
                  <a:avLst/>
                  <a:gdLst>
                    <a:gd name="T0" fmla="*/ 0 w 38146"/>
                    <a:gd name="T1" fmla="*/ 0 h 34928"/>
                    <a:gd name="T2" fmla="*/ 0 w 38146"/>
                    <a:gd name="T3" fmla="*/ 0 h 34928"/>
                    <a:gd name="T4" fmla="*/ 0 w 38146"/>
                    <a:gd name="T5" fmla="*/ 0 h 34928"/>
                    <a:gd name="T6" fmla="*/ 0 60000 65536"/>
                    <a:gd name="T7" fmla="*/ 0 60000 65536"/>
                    <a:gd name="T8" fmla="*/ 0 60000 65536"/>
                    <a:gd name="T9" fmla="*/ 0 w 38146"/>
                    <a:gd name="T10" fmla="*/ 0 h 34928"/>
                    <a:gd name="T11" fmla="*/ 38146 w 38146"/>
                    <a:gd name="T12" fmla="*/ 34928 h 349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46" h="34928" fill="none" extrusionOk="0">
                      <a:moveTo>
                        <a:pt x="0" y="7715"/>
                      </a:moveTo>
                      <a:cubicBezTo>
                        <a:pt x="4104" y="2824"/>
                        <a:pt x="10161" y="-1"/>
                        <a:pt x="16546" y="0"/>
                      </a:cubicBezTo>
                      <a:cubicBezTo>
                        <a:pt x="28475" y="0"/>
                        <a:pt x="38146" y="9670"/>
                        <a:pt x="38146" y="21600"/>
                      </a:cubicBezTo>
                      <a:cubicBezTo>
                        <a:pt x="38146" y="26432"/>
                        <a:pt x="36525" y="31125"/>
                        <a:pt x="33543" y="34927"/>
                      </a:cubicBezTo>
                    </a:path>
                    <a:path w="38146" h="34928" stroke="0" extrusionOk="0">
                      <a:moveTo>
                        <a:pt x="0" y="7715"/>
                      </a:moveTo>
                      <a:cubicBezTo>
                        <a:pt x="4104" y="2824"/>
                        <a:pt x="10161" y="-1"/>
                        <a:pt x="16546" y="0"/>
                      </a:cubicBezTo>
                      <a:cubicBezTo>
                        <a:pt x="28475" y="0"/>
                        <a:pt x="38146" y="9670"/>
                        <a:pt x="38146" y="21600"/>
                      </a:cubicBezTo>
                      <a:cubicBezTo>
                        <a:pt x="38146" y="26432"/>
                        <a:pt x="36525" y="31125"/>
                        <a:pt x="33543" y="34927"/>
                      </a:cubicBezTo>
                      <a:lnTo>
                        <a:pt x="16546" y="21600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DBDBC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" name="Freeform 554"/>
                <p:cNvSpPr>
                  <a:spLocks/>
                </p:cNvSpPr>
                <p:nvPr/>
              </p:nvSpPr>
              <p:spPr bwMode="auto">
                <a:xfrm>
                  <a:off x="751" y="1591"/>
                  <a:ext cx="205" cy="26"/>
                </a:xfrm>
                <a:custGeom>
                  <a:avLst/>
                  <a:gdLst>
                    <a:gd name="T0" fmla="*/ 0 w 205"/>
                    <a:gd name="T1" fmla="*/ 26 h 26"/>
                    <a:gd name="T2" fmla="*/ 25 w 205"/>
                    <a:gd name="T3" fmla="*/ 0 h 26"/>
                    <a:gd name="T4" fmla="*/ 205 w 205"/>
                    <a:gd name="T5" fmla="*/ 0 h 26"/>
                    <a:gd name="T6" fmla="*/ 180 w 205"/>
                    <a:gd name="T7" fmla="*/ 26 h 26"/>
                    <a:gd name="T8" fmla="*/ 0 w 205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5"/>
                    <a:gd name="T16" fmla="*/ 0 h 26"/>
                    <a:gd name="T17" fmla="*/ 205 w 20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5" h="26">
                      <a:moveTo>
                        <a:pt x="0" y="26"/>
                      </a:moveTo>
                      <a:lnTo>
                        <a:pt x="25" y="0"/>
                      </a:lnTo>
                      <a:lnTo>
                        <a:pt x="205" y="0"/>
                      </a:lnTo>
                      <a:lnTo>
                        <a:pt x="180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9" name="Freeform 555"/>
                <p:cNvSpPr>
                  <a:spLocks/>
                </p:cNvSpPr>
                <p:nvPr/>
              </p:nvSpPr>
              <p:spPr bwMode="auto">
                <a:xfrm>
                  <a:off x="751" y="1591"/>
                  <a:ext cx="205" cy="26"/>
                </a:xfrm>
                <a:custGeom>
                  <a:avLst/>
                  <a:gdLst>
                    <a:gd name="T0" fmla="*/ 0 w 205"/>
                    <a:gd name="T1" fmla="*/ 26 h 26"/>
                    <a:gd name="T2" fmla="*/ 25 w 205"/>
                    <a:gd name="T3" fmla="*/ 0 h 26"/>
                    <a:gd name="T4" fmla="*/ 205 w 205"/>
                    <a:gd name="T5" fmla="*/ 0 h 26"/>
                    <a:gd name="T6" fmla="*/ 180 w 205"/>
                    <a:gd name="T7" fmla="*/ 26 h 26"/>
                    <a:gd name="T8" fmla="*/ 0 w 205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5"/>
                    <a:gd name="T16" fmla="*/ 0 h 26"/>
                    <a:gd name="T17" fmla="*/ 205 w 20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5" h="26">
                      <a:moveTo>
                        <a:pt x="0" y="26"/>
                      </a:moveTo>
                      <a:lnTo>
                        <a:pt x="25" y="0"/>
                      </a:lnTo>
                      <a:lnTo>
                        <a:pt x="205" y="0"/>
                      </a:lnTo>
                      <a:lnTo>
                        <a:pt x="180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Rectangle 556"/>
                <p:cNvSpPr>
                  <a:spLocks noChangeArrowheads="1"/>
                </p:cNvSpPr>
                <p:nvPr/>
              </p:nvSpPr>
              <p:spPr bwMode="auto">
                <a:xfrm>
                  <a:off x="751" y="1617"/>
                  <a:ext cx="180" cy="31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Rectangle 557"/>
                <p:cNvSpPr>
                  <a:spLocks noChangeArrowheads="1"/>
                </p:cNvSpPr>
                <p:nvPr/>
              </p:nvSpPr>
              <p:spPr bwMode="auto">
                <a:xfrm>
                  <a:off x="752" y="1618"/>
                  <a:ext cx="178" cy="29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Freeform 558"/>
                <p:cNvSpPr>
                  <a:spLocks/>
                </p:cNvSpPr>
                <p:nvPr/>
              </p:nvSpPr>
              <p:spPr bwMode="auto">
                <a:xfrm>
                  <a:off x="931" y="1591"/>
                  <a:ext cx="25" cy="57"/>
                </a:xfrm>
                <a:custGeom>
                  <a:avLst/>
                  <a:gdLst>
                    <a:gd name="T0" fmla="*/ 0 w 25"/>
                    <a:gd name="T1" fmla="*/ 57 h 57"/>
                    <a:gd name="T2" fmla="*/ 25 w 25"/>
                    <a:gd name="T3" fmla="*/ 35 h 57"/>
                    <a:gd name="T4" fmla="*/ 25 w 25"/>
                    <a:gd name="T5" fmla="*/ 0 h 57"/>
                    <a:gd name="T6" fmla="*/ 0 w 25"/>
                    <a:gd name="T7" fmla="*/ 26 h 57"/>
                    <a:gd name="T8" fmla="*/ 0 w 25"/>
                    <a:gd name="T9" fmla="*/ 57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57"/>
                    <a:gd name="T17" fmla="*/ 25 w 25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57">
                      <a:moveTo>
                        <a:pt x="0" y="57"/>
                      </a:moveTo>
                      <a:lnTo>
                        <a:pt x="25" y="35"/>
                      </a:lnTo>
                      <a:lnTo>
                        <a:pt x="25" y="0"/>
                      </a:lnTo>
                      <a:lnTo>
                        <a:pt x="0" y="26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Freeform 559"/>
                <p:cNvSpPr>
                  <a:spLocks/>
                </p:cNvSpPr>
                <p:nvPr/>
              </p:nvSpPr>
              <p:spPr bwMode="auto">
                <a:xfrm>
                  <a:off x="931" y="1591"/>
                  <a:ext cx="25" cy="57"/>
                </a:xfrm>
                <a:custGeom>
                  <a:avLst/>
                  <a:gdLst>
                    <a:gd name="T0" fmla="*/ 0 w 25"/>
                    <a:gd name="T1" fmla="*/ 57 h 57"/>
                    <a:gd name="T2" fmla="*/ 25 w 25"/>
                    <a:gd name="T3" fmla="*/ 35 h 57"/>
                    <a:gd name="T4" fmla="*/ 25 w 25"/>
                    <a:gd name="T5" fmla="*/ 0 h 57"/>
                    <a:gd name="T6" fmla="*/ 0 w 25"/>
                    <a:gd name="T7" fmla="*/ 26 h 57"/>
                    <a:gd name="T8" fmla="*/ 0 w 25"/>
                    <a:gd name="T9" fmla="*/ 57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57"/>
                    <a:gd name="T17" fmla="*/ 25 w 25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57">
                      <a:moveTo>
                        <a:pt x="0" y="57"/>
                      </a:moveTo>
                      <a:lnTo>
                        <a:pt x="25" y="35"/>
                      </a:lnTo>
                      <a:lnTo>
                        <a:pt x="25" y="0"/>
                      </a:lnTo>
                      <a:lnTo>
                        <a:pt x="0" y="26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Freeform 560"/>
                <p:cNvSpPr>
                  <a:spLocks/>
                </p:cNvSpPr>
                <p:nvPr/>
              </p:nvSpPr>
              <p:spPr bwMode="auto">
                <a:xfrm>
                  <a:off x="757" y="1591"/>
                  <a:ext cx="196" cy="19"/>
                </a:xfrm>
                <a:custGeom>
                  <a:avLst/>
                  <a:gdLst>
                    <a:gd name="T0" fmla="*/ 0 w 196"/>
                    <a:gd name="T1" fmla="*/ 19 h 19"/>
                    <a:gd name="T2" fmla="*/ 19 w 196"/>
                    <a:gd name="T3" fmla="*/ 0 h 19"/>
                    <a:gd name="T4" fmla="*/ 196 w 196"/>
                    <a:gd name="T5" fmla="*/ 0 h 19"/>
                    <a:gd name="T6" fmla="*/ 177 w 196"/>
                    <a:gd name="T7" fmla="*/ 19 h 19"/>
                    <a:gd name="T8" fmla="*/ 0 w 196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6"/>
                    <a:gd name="T16" fmla="*/ 0 h 19"/>
                    <a:gd name="T17" fmla="*/ 196 w 196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6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196" y="0"/>
                      </a:lnTo>
                      <a:lnTo>
                        <a:pt x="177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Freeform 561"/>
                <p:cNvSpPr>
                  <a:spLocks/>
                </p:cNvSpPr>
                <p:nvPr/>
              </p:nvSpPr>
              <p:spPr bwMode="auto">
                <a:xfrm>
                  <a:off x="757" y="1591"/>
                  <a:ext cx="196" cy="19"/>
                </a:xfrm>
                <a:custGeom>
                  <a:avLst/>
                  <a:gdLst>
                    <a:gd name="T0" fmla="*/ 0 w 196"/>
                    <a:gd name="T1" fmla="*/ 19 h 19"/>
                    <a:gd name="T2" fmla="*/ 19 w 196"/>
                    <a:gd name="T3" fmla="*/ 0 h 19"/>
                    <a:gd name="T4" fmla="*/ 196 w 196"/>
                    <a:gd name="T5" fmla="*/ 0 h 19"/>
                    <a:gd name="T6" fmla="*/ 177 w 196"/>
                    <a:gd name="T7" fmla="*/ 19 h 19"/>
                    <a:gd name="T8" fmla="*/ 0 w 196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6"/>
                    <a:gd name="T16" fmla="*/ 0 h 19"/>
                    <a:gd name="T17" fmla="*/ 196 w 196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6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196" y="0"/>
                      </a:lnTo>
                      <a:lnTo>
                        <a:pt x="177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Freeform 562"/>
                <p:cNvSpPr>
                  <a:spLocks/>
                </p:cNvSpPr>
                <p:nvPr/>
              </p:nvSpPr>
              <p:spPr bwMode="auto">
                <a:xfrm>
                  <a:off x="751" y="1446"/>
                  <a:ext cx="202" cy="19"/>
                </a:xfrm>
                <a:custGeom>
                  <a:avLst/>
                  <a:gdLst>
                    <a:gd name="T0" fmla="*/ 0 w 202"/>
                    <a:gd name="T1" fmla="*/ 19 h 19"/>
                    <a:gd name="T2" fmla="*/ 19 w 202"/>
                    <a:gd name="T3" fmla="*/ 0 h 19"/>
                    <a:gd name="T4" fmla="*/ 202 w 202"/>
                    <a:gd name="T5" fmla="*/ 0 h 19"/>
                    <a:gd name="T6" fmla="*/ 180 w 202"/>
                    <a:gd name="T7" fmla="*/ 19 h 19"/>
                    <a:gd name="T8" fmla="*/ 0 w 202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2"/>
                    <a:gd name="T16" fmla="*/ 0 h 19"/>
                    <a:gd name="T17" fmla="*/ 202 w 20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2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202" y="0"/>
                      </a:lnTo>
                      <a:lnTo>
                        <a:pt x="18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7" name="Freeform 563"/>
                <p:cNvSpPr>
                  <a:spLocks/>
                </p:cNvSpPr>
                <p:nvPr/>
              </p:nvSpPr>
              <p:spPr bwMode="auto">
                <a:xfrm>
                  <a:off x="751" y="1446"/>
                  <a:ext cx="202" cy="19"/>
                </a:xfrm>
                <a:custGeom>
                  <a:avLst/>
                  <a:gdLst>
                    <a:gd name="T0" fmla="*/ 0 w 202"/>
                    <a:gd name="T1" fmla="*/ 19 h 19"/>
                    <a:gd name="T2" fmla="*/ 19 w 202"/>
                    <a:gd name="T3" fmla="*/ 0 h 19"/>
                    <a:gd name="T4" fmla="*/ 202 w 202"/>
                    <a:gd name="T5" fmla="*/ 0 h 19"/>
                    <a:gd name="T6" fmla="*/ 180 w 202"/>
                    <a:gd name="T7" fmla="*/ 19 h 19"/>
                    <a:gd name="T8" fmla="*/ 0 w 202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2"/>
                    <a:gd name="T16" fmla="*/ 0 h 19"/>
                    <a:gd name="T17" fmla="*/ 202 w 20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2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202" y="0"/>
                      </a:lnTo>
                      <a:lnTo>
                        <a:pt x="18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8" name="Rectangle 564"/>
                <p:cNvSpPr>
                  <a:spLocks noChangeArrowheads="1"/>
                </p:cNvSpPr>
                <p:nvPr/>
              </p:nvSpPr>
              <p:spPr bwMode="auto">
                <a:xfrm>
                  <a:off x="752" y="1466"/>
                  <a:ext cx="181" cy="140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9" name="Rectangle 565"/>
                <p:cNvSpPr>
                  <a:spLocks noChangeArrowheads="1"/>
                </p:cNvSpPr>
                <p:nvPr/>
              </p:nvSpPr>
              <p:spPr bwMode="auto">
                <a:xfrm>
                  <a:off x="768" y="1485"/>
                  <a:ext cx="149" cy="108"/>
                </a:xfrm>
                <a:prstGeom prst="rect">
                  <a:avLst/>
                </a:prstGeom>
                <a:solidFill>
                  <a:srgbClr val="FFFFFF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0" name="Freeform 566"/>
                <p:cNvSpPr>
                  <a:spLocks/>
                </p:cNvSpPr>
                <p:nvPr/>
              </p:nvSpPr>
              <p:spPr bwMode="auto">
                <a:xfrm>
                  <a:off x="931" y="1446"/>
                  <a:ext cx="22" cy="161"/>
                </a:xfrm>
                <a:custGeom>
                  <a:avLst/>
                  <a:gdLst>
                    <a:gd name="T0" fmla="*/ 0 w 22"/>
                    <a:gd name="T1" fmla="*/ 161 h 161"/>
                    <a:gd name="T2" fmla="*/ 22 w 22"/>
                    <a:gd name="T3" fmla="*/ 142 h 161"/>
                    <a:gd name="T4" fmla="*/ 22 w 22"/>
                    <a:gd name="T5" fmla="*/ 0 h 161"/>
                    <a:gd name="T6" fmla="*/ 0 w 22"/>
                    <a:gd name="T7" fmla="*/ 19 h 161"/>
                    <a:gd name="T8" fmla="*/ 0 w 22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161"/>
                    <a:gd name="T17" fmla="*/ 22 w 22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161">
                      <a:moveTo>
                        <a:pt x="0" y="161"/>
                      </a:moveTo>
                      <a:lnTo>
                        <a:pt x="22" y="142"/>
                      </a:lnTo>
                      <a:lnTo>
                        <a:pt x="22" y="0"/>
                      </a:lnTo>
                      <a:lnTo>
                        <a:pt x="0" y="19"/>
                      </a:lnTo>
                      <a:lnTo>
                        <a:pt x="0" y="16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1" name="Freeform 567"/>
                <p:cNvSpPr>
                  <a:spLocks/>
                </p:cNvSpPr>
                <p:nvPr/>
              </p:nvSpPr>
              <p:spPr bwMode="auto">
                <a:xfrm>
                  <a:off x="931" y="1446"/>
                  <a:ext cx="22" cy="161"/>
                </a:xfrm>
                <a:custGeom>
                  <a:avLst/>
                  <a:gdLst>
                    <a:gd name="T0" fmla="*/ 0 w 22"/>
                    <a:gd name="T1" fmla="*/ 161 h 161"/>
                    <a:gd name="T2" fmla="*/ 22 w 22"/>
                    <a:gd name="T3" fmla="*/ 142 h 161"/>
                    <a:gd name="T4" fmla="*/ 22 w 22"/>
                    <a:gd name="T5" fmla="*/ 0 h 161"/>
                    <a:gd name="T6" fmla="*/ 0 w 22"/>
                    <a:gd name="T7" fmla="*/ 19 h 161"/>
                    <a:gd name="T8" fmla="*/ 0 w 22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161"/>
                    <a:gd name="T17" fmla="*/ 22 w 22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161">
                      <a:moveTo>
                        <a:pt x="0" y="161"/>
                      </a:moveTo>
                      <a:lnTo>
                        <a:pt x="22" y="142"/>
                      </a:lnTo>
                      <a:lnTo>
                        <a:pt x="22" y="0"/>
                      </a:lnTo>
                      <a:lnTo>
                        <a:pt x="0" y="19"/>
                      </a:lnTo>
                      <a:lnTo>
                        <a:pt x="0" y="16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2" name="Freeform 568"/>
                <p:cNvSpPr>
                  <a:spLocks/>
                </p:cNvSpPr>
                <p:nvPr/>
              </p:nvSpPr>
              <p:spPr bwMode="auto">
                <a:xfrm>
                  <a:off x="717" y="1642"/>
                  <a:ext cx="223" cy="35"/>
                </a:xfrm>
                <a:custGeom>
                  <a:avLst/>
                  <a:gdLst>
                    <a:gd name="T0" fmla="*/ 0 w 223"/>
                    <a:gd name="T1" fmla="*/ 35 h 35"/>
                    <a:gd name="T2" fmla="*/ 28 w 223"/>
                    <a:gd name="T3" fmla="*/ 0 h 35"/>
                    <a:gd name="T4" fmla="*/ 223 w 223"/>
                    <a:gd name="T5" fmla="*/ 0 h 35"/>
                    <a:gd name="T6" fmla="*/ 195 w 223"/>
                    <a:gd name="T7" fmla="*/ 35 h 35"/>
                    <a:gd name="T8" fmla="*/ 0 w 223"/>
                    <a:gd name="T9" fmla="*/ 35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35"/>
                    <a:gd name="T17" fmla="*/ 223 w 22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35">
                      <a:moveTo>
                        <a:pt x="0" y="35"/>
                      </a:moveTo>
                      <a:lnTo>
                        <a:pt x="28" y="0"/>
                      </a:lnTo>
                      <a:lnTo>
                        <a:pt x="223" y="0"/>
                      </a:lnTo>
                      <a:lnTo>
                        <a:pt x="195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Freeform 569"/>
                <p:cNvSpPr>
                  <a:spLocks/>
                </p:cNvSpPr>
                <p:nvPr/>
              </p:nvSpPr>
              <p:spPr bwMode="auto">
                <a:xfrm>
                  <a:off x="717" y="1642"/>
                  <a:ext cx="223" cy="35"/>
                </a:xfrm>
                <a:custGeom>
                  <a:avLst/>
                  <a:gdLst>
                    <a:gd name="T0" fmla="*/ 0 w 223"/>
                    <a:gd name="T1" fmla="*/ 35 h 35"/>
                    <a:gd name="T2" fmla="*/ 28 w 223"/>
                    <a:gd name="T3" fmla="*/ 0 h 35"/>
                    <a:gd name="T4" fmla="*/ 223 w 223"/>
                    <a:gd name="T5" fmla="*/ 0 h 35"/>
                    <a:gd name="T6" fmla="*/ 195 w 223"/>
                    <a:gd name="T7" fmla="*/ 35 h 35"/>
                    <a:gd name="T8" fmla="*/ 0 w 223"/>
                    <a:gd name="T9" fmla="*/ 35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35"/>
                    <a:gd name="T17" fmla="*/ 223 w 22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35">
                      <a:moveTo>
                        <a:pt x="0" y="35"/>
                      </a:moveTo>
                      <a:lnTo>
                        <a:pt x="28" y="0"/>
                      </a:lnTo>
                      <a:lnTo>
                        <a:pt x="223" y="0"/>
                      </a:lnTo>
                      <a:lnTo>
                        <a:pt x="195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" name="Freeform 570"/>
                <p:cNvSpPr>
                  <a:spLocks/>
                </p:cNvSpPr>
                <p:nvPr/>
              </p:nvSpPr>
              <p:spPr bwMode="auto">
                <a:xfrm>
                  <a:off x="912" y="1642"/>
                  <a:ext cx="28" cy="41"/>
                </a:xfrm>
                <a:custGeom>
                  <a:avLst/>
                  <a:gdLst>
                    <a:gd name="T0" fmla="*/ 0 w 28"/>
                    <a:gd name="T1" fmla="*/ 41 h 41"/>
                    <a:gd name="T2" fmla="*/ 28 w 28"/>
                    <a:gd name="T3" fmla="*/ 13 h 41"/>
                    <a:gd name="T4" fmla="*/ 28 w 28"/>
                    <a:gd name="T5" fmla="*/ 0 h 41"/>
                    <a:gd name="T6" fmla="*/ 0 w 28"/>
                    <a:gd name="T7" fmla="*/ 35 h 41"/>
                    <a:gd name="T8" fmla="*/ 0 w 28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41"/>
                    <a:gd name="T17" fmla="*/ 28 w 28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41">
                      <a:moveTo>
                        <a:pt x="0" y="41"/>
                      </a:moveTo>
                      <a:lnTo>
                        <a:pt x="28" y="13"/>
                      </a:lnTo>
                      <a:lnTo>
                        <a:pt x="28" y="0"/>
                      </a:lnTo>
                      <a:lnTo>
                        <a:pt x="0" y="35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" name="Freeform 571"/>
                <p:cNvSpPr>
                  <a:spLocks/>
                </p:cNvSpPr>
                <p:nvPr/>
              </p:nvSpPr>
              <p:spPr bwMode="auto">
                <a:xfrm>
                  <a:off x="912" y="1642"/>
                  <a:ext cx="28" cy="41"/>
                </a:xfrm>
                <a:custGeom>
                  <a:avLst/>
                  <a:gdLst>
                    <a:gd name="T0" fmla="*/ 0 w 28"/>
                    <a:gd name="T1" fmla="*/ 41 h 41"/>
                    <a:gd name="T2" fmla="*/ 28 w 28"/>
                    <a:gd name="T3" fmla="*/ 13 h 41"/>
                    <a:gd name="T4" fmla="*/ 28 w 28"/>
                    <a:gd name="T5" fmla="*/ 0 h 41"/>
                    <a:gd name="T6" fmla="*/ 0 w 28"/>
                    <a:gd name="T7" fmla="*/ 35 h 41"/>
                    <a:gd name="T8" fmla="*/ 0 w 28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41"/>
                    <a:gd name="T17" fmla="*/ 28 w 28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41">
                      <a:moveTo>
                        <a:pt x="0" y="41"/>
                      </a:moveTo>
                      <a:lnTo>
                        <a:pt x="28" y="13"/>
                      </a:lnTo>
                      <a:lnTo>
                        <a:pt x="28" y="0"/>
                      </a:lnTo>
                      <a:lnTo>
                        <a:pt x="0" y="35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6" name="Rectangle 572"/>
                <p:cNvSpPr>
                  <a:spLocks noChangeArrowheads="1"/>
                </p:cNvSpPr>
                <p:nvPr/>
              </p:nvSpPr>
              <p:spPr bwMode="auto">
                <a:xfrm>
                  <a:off x="717" y="1677"/>
                  <a:ext cx="195" cy="6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Rectangle 573"/>
                <p:cNvSpPr>
                  <a:spLocks noChangeArrowheads="1"/>
                </p:cNvSpPr>
                <p:nvPr/>
              </p:nvSpPr>
              <p:spPr bwMode="auto">
                <a:xfrm>
                  <a:off x="718" y="1678"/>
                  <a:ext cx="193" cy="4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Freeform 574"/>
                <p:cNvSpPr>
                  <a:spLocks/>
                </p:cNvSpPr>
                <p:nvPr/>
              </p:nvSpPr>
              <p:spPr bwMode="auto">
                <a:xfrm>
                  <a:off x="953" y="1651"/>
                  <a:ext cx="38" cy="23"/>
                </a:xfrm>
                <a:custGeom>
                  <a:avLst/>
                  <a:gdLst>
                    <a:gd name="T0" fmla="*/ 0 w 38"/>
                    <a:gd name="T1" fmla="*/ 23 h 23"/>
                    <a:gd name="T2" fmla="*/ 13 w 38"/>
                    <a:gd name="T3" fmla="*/ 0 h 23"/>
                    <a:gd name="T4" fmla="*/ 38 w 38"/>
                    <a:gd name="T5" fmla="*/ 0 h 23"/>
                    <a:gd name="T6" fmla="*/ 25 w 38"/>
                    <a:gd name="T7" fmla="*/ 23 h 23"/>
                    <a:gd name="T8" fmla="*/ 0 w 38"/>
                    <a:gd name="T9" fmla="*/ 23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23"/>
                    <a:gd name="T17" fmla="*/ 38 w 38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23">
                      <a:moveTo>
                        <a:pt x="0" y="23"/>
                      </a:moveTo>
                      <a:lnTo>
                        <a:pt x="13" y="0"/>
                      </a:lnTo>
                      <a:lnTo>
                        <a:pt x="38" y="0"/>
                      </a:lnTo>
                      <a:lnTo>
                        <a:pt x="25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Freeform 575"/>
                <p:cNvSpPr>
                  <a:spLocks/>
                </p:cNvSpPr>
                <p:nvPr/>
              </p:nvSpPr>
              <p:spPr bwMode="auto">
                <a:xfrm>
                  <a:off x="953" y="1651"/>
                  <a:ext cx="38" cy="23"/>
                </a:xfrm>
                <a:custGeom>
                  <a:avLst/>
                  <a:gdLst>
                    <a:gd name="T0" fmla="*/ 0 w 38"/>
                    <a:gd name="T1" fmla="*/ 23 h 23"/>
                    <a:gd name="T2" fmla="*/ 13 w 38"/>
                    <a:gd name="T3" fmla="*/ 0 h 23"/>
                    <a:gd name="T4" fmla="*/ 38 w 38"/>
                    <a:gd name="T5" fmla="*/ 0 h 23"/>
                    <a:gd name="T6" fmla="*/ 25 w 38"/>
                    <a:gd name="T7" fmla="*/ 23 h 23"/>
                    <a:gd name="T8" fmla="*/ 0 w 38"/>
                    <a:gd name="T9" fmla="*/ 23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23"/>
                    <a:gd name="T17" fmla="*/ 38 w 38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23">
                      <a:moveTo>
                        <a:pt x="0" y="23"/>
                      </a:moveTo>
                      <a:lnTo>
                        <a:pt x="13" y="0"/>
                      </a:lnTo>
                      <a:lnTo>
                        <a:pt x="38" y="0"/>
                      </a:lnTo>
                      <a:lnTo>
                        <a:pt x="25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Freeform 576"/>
                <p:cNvSpPr>
                  <a:spLocks/>
                </p:cNvSpPr>
                <p:nvPr/>
              </p:nvSpPr>
              <p:spPr bwMode="auto">
                <a:xfrm>
                  <a:off x="978" y="1651"/>
                  <a:ext cx="13" cy="29"/>
                </a:xfrm>
                <a:custGeom>
                  <a:avLst/>
                  <a:gdLst>
                    <a:gd name="T0" fmla="*/ 0 w 13"/>
                    <a:gd name="T1" fmla="*/ 29 h 29"/>
                    <a:gd name="T2" fmla="*/ 13 w 13"/>
                    <a:gd name="T3" fmla="*/ 16 h 29"/>
                    <a:gd name="T4" fmla="*/ 13 w 13"/>
                    <a:gd name="T5" fmla="*/ 0 h 29"/>
                    <a:gd name="T6" fmla="*/ 0 w 13"/>
                    <a:gd name="T7" fmla="*/ 23 h 29"/>
                    <a:gd name="T8" fmla="*/ 0 w 13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29"/>
                    <a:gd name="T17" fmla="*/ 13 w 13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29">
                      <a:moveTo>
                        <a:pt x="0" y="29"/>
                      </a:moveTo>
                      <a:lnTo>
                        <a:pt x="13" y="16"/>
                      </a:lnTo>
                      <a:lnTo>
                        <a:pt x="13" y="0"/>
                      </a:lnTo>
                      <a:lnTo>
                        <a:pt x="0" y="2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Freeform 577"/>
                <p:cNvSpPr>
                  <a:spLocks/>
                </p:cNvSpPr>
                <p:nvPr/>
              </p:nvSpPr>
              <p:spPr bwMode="auto">
                <a:xfrm>
                  <a:off x="978" y="1651"/>
                  <a:ext cx="13" cy="29"/>
                </a:xfrm>
                <a:custGeom>
                  <a:avLst/>
                  <a:gdLst>
                    <a:gd name="T0" fmla="*/ 0 w 13"/>
                    <a:gd name="T1" fmla="*/ 29 h 29"/>
                    <a:gd name="T2" fmla="*/ 13 w 13"/>
                    <a:gd name="T3" fmla="*/ 16 h 29"/>
                    <a:gd name="T4" fmla="*/ 13 w 13"/>
                    <a:gd name="T5" fmla="*/ 0 h 29"/>
                    <a:gd name="T6" fmla="*/ 0 w 13"/>
                    <a:gd name="T7" fmla="*/ 23 h 29"/>
                    <a:gd name="T8" fmla="*/ 0 w 13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29"/>
                    <a:gd name="T17" fmla="*/ 13 w 13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29">
                      <a:moveTo>
                        <a:pt x="0" y="29"/>
                      </a:moveTo>
                      <a:lnTo>
                        <a:pt x="13" y="16"/>
                      </a:lnTo>
                      <a:lnTo>
                        <a:pt x="13" y="0"/>
                      </a:lnTo>
                      <a:lnTo>
                        <a:pt x="0" y="2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Rectangle 578"/>
                <p:cNvSpPr>
                  <a:spLocks noChangeArrowheads="1"/>
                </p:cNvSpPr>
                <p:nvPr/>
              </p:nvSpPr>
              <p:spPr bwMode="auto">
                <a:xfrm>
                  <a:off x="950" y="1674"/>
                  <a:ext cx="28" cy="6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579"/>
                <p:cNvSpPr>
                  <a:spLocks noChangeArrowheads="1"/>
                </p:cNvSpPr>
                <p:nvPr/>
              </p:nvSpPr>
              <p:spPr bwMode="auto">
                <a:xfrm>
                  <a:off x="951" y="1675"/>
                  <a:ext cx="26" cy="4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5" name="Text Box 597"/>
              <p:cNvSpPr txBox="1">
                <a:spLocks noChangeArrowheads="1"/>
              </p:cNvSpPr>
              <p:nvPr/>
            </p:nvSpPr>
            <p:spPr bwMode="auto">
              <a:xfrm>
                <a:off x="2851356" y="1321772"/>
                <a:ext cx="659155" cy="376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客户</a:t>
                </a: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2967175" y="1995009"/>
            <a:ext cx="3572754" cy="549540"/>
            <a:chOff x="3147481" y="2072283"/>
            <a:chExt cx="3572754" cy="549540"/>
          </a:xfrm>
        </p:grpSpPr>
        <p:sp>
          <p:nvSpPr>
            <p:cNvPr id="55" name="Line 515"/>
            <p:cNvSpPr>
              <a:spLocks noChangeShapeType="1"/>
            </p:cNvSpPr>
            <p:nvPr/>
          </p:nvSpPr>
          <p:spPr bwMode="auto">
            <a:xfrm flipV="1">
              <a:off x="3147481" y="2425462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Rectangle 516"/>
            <p:cNvSpPr>
              <a:spLocks noChangeArrowheads="1"/>
            </p:cNvSpPr>
            <p:nvPr/>
          </p:nvSpPr>
          <p:spPr bwMode="auto">
            <a:xfrm>
              <a:off x="3898612" y="2245438"/>
              <a:ext cx="2073837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 </a:t>
              </a:r>
              <a:r>
                <a:rPr kumimoji="1"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支持的加密算法</a:t>
              </a:r>
            </a:p>
          </p:txBody>
        </p:sp>
        <p:sp>
          <p:nvSpPr>
            <p:cNvPr id="57" name="TextBox 57"/>
            <p:cNvSpPr txBox="1">
              <a:spLocks noChangeArrowheads="1"/>
            </p:cNvSpPr>
            <p:nvPr/>
          </p:nvSpPr>
          <p:spPr bwMode="auto">
            <a:xfrm>
              <a:off x="3150631" y="2072283"/>
              <a:ext cx="623742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</a:t>
              </a:r>
              <a:endParaRPr lang="zh-CN" altLang="en-US" sz="2215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977211" y="2505026"/>
            <a:ext cx="3620968" cy="528007"/>
            <a:chOff x="3157517" y="2582300"/>
            <a:chExt cx="3620968" cy="528007"/>
          </a:xfrm>
        </p:grpSpPr>
        <p:sp>
          <p:nvSpPr>
            <p:cNvPr id="59" name="Line 582"/>
            <p:cNvSpPr>
              <a:spLocks noChangeShapeType="1"/>
            </p:cNvSpPr>
            <p:nvPr/>
          </p:nvSpPr>
          <p:spPr bwMode="auto">
            <a:xfrm flipV="1">
              <a:off x="3157517" y="2928649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Rectangle 580"/>
            <p:cNvSpPr>
              <a:spLocks noChangeArrowheads="1"/>
            </p:cNvSpPr>
            <p:nvPr/>
          </p:nvSpPr>
          <p:spPr bwMode="auto">
            <a:xfrm>
              <a:off x="3893384" y="2733922"/>
              <a:ext cx="2082621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 </a:t>
              </a: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选定的加密算法</a:t>
              </a:r>
            </a:p>
          </p:txBody>
        </p:sp>
        <p:sp>
          <p:nvSpPr>
            <p:cNvPr id="61" name="TextBox 58"/>
            <p:cNvSpPr txBox="1">
              <a:spLocks noChangeArrowheads="1"/>
            </p:cNvSpPr>
            <p:nvPr/>
          </p:nvSpPr>
          <p:spPr bwMode="auto">
            <a:xfrm>
              <a:off x="6340545" y="2582300"/>
              <a:ext cx="437940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</a:t>
              </a: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4196" y="2992043"/>
            <a:ext cx="2735182" cy="687776"/>
            <a:chOff x="194196" y="2992043"/>
            <a:chExt cx="2735182" cy="687776"/>
          </a:xfrm>
        </p:grpSpPr>
        <p:sp>
          <p:nvSpPr>
            <p:cNvPr id="13" name="Text Box 591"/>
            <p:cNvSpPr txBox="1">
              <a:spLocks noChangeArrowheads="1"/>
            </p:cNvSpPr>
            <p:nvPr/>
          </p:nvSpPr>
          <p:spPr bwMode="auto">
            <a:xfrm>
              <a:off x="194196" y="3019382"/>
              <a:ext cx="2735182" cy="660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46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 </a:t>
              </a:r>
              <a:r>
                <a:rPr lang="en-US" altLang="zh-CN" sz="1846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CA </a:t>
              </a:r>
              <a:r>
                <a:rPr lang="zh-CN" altLang="en-US" sz="1846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发布的公钥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46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鉴别 </a:t>
              </a:r>
              <a:r>
                <a:rPr lang="en-US" altLang="zh-CN" sz="1846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 </a:t>
              </a:r>
              <a:r>
                <a:rPr lang="zh-CN" altLang="en-US" sz="1846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的证书</a:t>
              </a:r>
            </a:p>
          </p:txBody>
        </p:sp>
        <p:sp>
          <p:nvSpPr>
            <p:cNvPr id="62" name="TextBox 59"/>
            <p:cNvSpPr txBox="1">
              <a:spLocks noChangeArrowheads="1"/>
            </p:cNvSpPr>
            <p:nvPr/>
          </p:nvSpPr>
          <p:spPr bwMode="auto">
            <a:xfrm>
              <a:off x="204153" y="2992043"/>
              <a:ext cx="623742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</a:t>
              </a:r>
              <a:endParaRPr lang="zh-CN" altLang="en-US" sz="2215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977211" y="3006579"/>
            <a:ext cx="3612605" cy="528006"/>
            <a:chOff x="3157517" y="3083853"/>
            <a:chExt cx="3612605" cy="528006"/>
          </a:xfrm>
        </p:grpSpPr>
        <p:sp>
          <p:nvSpPr>
            <p:cNvPr id="64" name="Line 583"/>
            <p:cNvSpPr>
              <a:spLocks noChangeShapeType="1"/>
            </p:cNvSpPr>
            <p:nvPr/>
          </p:nvSpPr>
          <p:spPr bwMode="auto">
            <a:xfrm flipV="1">
              <a:off x="3157517" y="3430203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Rectangle 581"/>
            <p:cNvSpPr>
              <a:spLocks noChangeArrowheads="1"/>
            </p:cNvSpPr>
            <p:nvPr/>
          </p:nvSpPr>
          <p:spPr bwMode="auto">
            <a:xfrm>
              <a:off x="4057169" y="3235474"/>
              <a:ext cx="1768433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B </a:t>
              </a: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的数字证书  </a:t>
              </a:r>
            </a:p>
          </p:txBody>
        </p:sp>
        <p:sp>
          <p:nvSpPr>
            <p:cNvPr id="66" name="TextBox 60"/>
            <p:cNvSpPr txBox="1">
              <a:spLocks noChangeArrowheads="1"/>
            </p:cNvSpPr>
            <p:nvPr/>
          </p:nvSpPr>
          <p:spPr bwMode="auto">
            <a:xfrm>
              <a:off x="6332182" y="3083853"/>
              <a:ext cx="437940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</a:t>
              </a: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78" name="圆角矩形 77"/>
          <p:cNvSpPr/>
          <p:nvPr/>
        </p:nvSpPr>
        <p:spPr>
          <a:xfrm>
            <a:off x="392026" y="5695308"/>
            <a:ext cx="8723049" cy="110199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(2)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服务器认证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 服务器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向浏览器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发送包含其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RSA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公钥的数字证书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marL="540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 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使用该证书的认证机构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CA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公开发布的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RSA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公钥对该证书进行验证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84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  <p:extLst mod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 </a:t>
            </a:r>
            <a:r>
              <a:rPr lang="zh-CN" altLang="en-US" dirty="0"/>
              <a:t>安全会话建立过程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37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Text Box 589"/>
          <p:cNvSpPr txBox="1">
            <a:spLocks noChangeArrowheads="1"/>
          </p:cNvSpPr>
          <p:nvPr/>
        </p:nvSpPr>
        <p:spPr bwMode="auto">
          <a:xfrm>
            <a:off x="635457" y="2287741"/>
            <a:ext cx="1630883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zh-CN" sz="2215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Text Box 590"/>
          <p:cNvSpPr txBox="1">
            <a:spLocks noChangeArrowheads="1"/>
          </p:cNvSpPr>
          <p:nvPr/>
        </p:nvSpPr>
        <p:spPr bwMode="auto">
          <a:xfrm>
            <a:off x="694273" y="2395567"/>
            <a:ext cx="2125576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协商加密算法</a:t>
            </a:r>
          </a:p>
        </p:txBody>
      </p:sp>
      <p:sp>
        <p:nvSpPr>
          <p:cNvPr id="13" name="Text Box 591"/>
          <p:cNvSpPr txBox="1">
            <a:spLocks noChangeArrowheads="1"/>
          </p:cNvSpPr>
          <p:nvPr/>
        </p:nvSpPr>
        <p:spPr bwMode="auto">
          <a:xfrm>
            <a:off x="194196" y="3019382"/>
            <a:ext cx="2735182" cy="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 </a:t>
            </a:r>
            <a:r>
              <a:rPr lang="en-US" altLang="zh-CN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CA </a:t>
            </a: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发布的公钥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鉴别 </a:t>
            </a:r>
            <a:r>
              <a:rPr lang="en-US" altLang="zh-CN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 </a:t>
            </a: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的证书</a:t>
            </a:r>
          </a:p>
        </p:txBody>
      </p:sp>
      <p:sp>
        <p:nvSpPr>
          <p:cNvPr id="14" name="Text Box 592"/>
          <p:cNvSpPr txBox="1">
            <a:spLocks noChangeArrowheads="1"/>
          </p:cNvSpPr>
          <p:nvPr/>
        </p:nvSpPr>
        <p:spPr bwMode="auto">
          <a:xfrm>
            <a:off x="335138" y="3677101"/>
            <a:ext cx="2594241" cy="944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产生秘密数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用秘密数产生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会话密钥</a:t>
            </a:r>
          </a:p>
        </p:txBody>
      </p:sp>
      <p:sp>
        <p:nvSpPr>
          <p:cNvPr id="15" name="Text Box 593"/>
          <p:cNvSpPr txBox="1">
            <a:spLocks noChangeArrowheads="1"/>
          </p:cNvSpPr>
          <p:nvPr/>
        </p:nvSpPr>
        <p:spPr bwMode="auto">
          <a:xfrm>
            <a:off x="6650197" y="4227079"/>
            <a:ext cx="1862570" cy="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用秘密数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产生会话密钥</a:t>
            </a:r>
          </a:p>
        </p:txBody>
      </p:sp>
      <p:sp>
        <p:nvSpPr>
          <p:cNvPr id="16" name="Text Box 594"/>
          <p:cNvSpPr txBox="1">
            <a:spLocks noChangeArrowheads="1"/>
          </p:cNvSpPr>
          <p:nvPr/>
        </p:nvSpPr>
        <p:spPr bwMode="auto">
          <a:xfrm>
            <a:off x="6674974" y="2420072"/>
            <a:ext cx="1771324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协商加密算法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45485" y="1244498"/>
            <a:ext cx="6110960" cy="4591145"/>
            <a:chOff x="1745485" y="1244498"/>
            <a:chExt cx="6110960" cy="4729464"/>
          </a:xfrm>
        </p:grpSpPr>
        <p:grpSp>
          <p:nvGrpSpPr>
            <p:cNvPr id="8" name="组合 7"/>
            <p:cNvGrpSpPr/>
            <p:nvPr/>
          </p:nvGrpSpPr>
          <p:grpSpPr>
            <a:xfrm>
              <a:off x="6253907" y="1462710"/>
              <a:ext cx="1602538" cy="769484"/>
              <a:chOff x="6434213" y="1539984"/>
              <a:chExt cx="1602538" cy="769484"/>
            </a:xfrm>
          </p:grpSpPr>
          <p:sp>
            <p:nvSpPr>
              <p:cNvPr id="9" name="Text Box 484"/>
              <p:cNvSpPr txBox="1">
                <a:spLocks noChangeArrowheads="1"/>
              </p:cNvSpPr>
              <p:nvPr/>
            </p:nvSpPr>
            <p:spPr bwMode="auto">
              <a:xfrm>
                <a:off x="6954403" y="1709892"/>
                <a:ext cx="1082348" cy="376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服务器 </a:t>
                </a:r>
                <a:r>
                  <a:rPr kumimoji="1" lang="en-US" altLang="zh-CN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</a:p>
            </p:txBody>
          </p:sp>
          <p:pic>
            <p:nvPicPr>
              <p:cNvPr id="10" name="Picture 55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434213" y="1539984"/>
                <a:ext cx="530226" cy="769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7" name="Group 596"/>
            <p:cNvGrpSpPr>
              <a:grpSpLocks/>
            </p:cNvGrpSpPr>
            <p:nvPr/>
          </p:nvGrpSpPr>
          <p:grpSpPr bwMode="auto">
            <a:xfrm>
              <a:off x="2967175" y="2142339"/>
              <a:ext cx="3877174" cy="3831623"/>
              <a:chOff x="1691" y="1266"/>
              <a:chExt cx="2318" cy="2047"/>
            </a:xfrm>
          </p:grpSpPr>
          <p:sp>
            <p:nvSpPr>
              <p:cNvPr id="18" name="Line 512"/>
              <p:cNvSpPr>
                <a:spLocks noChangeShapeType="1"/>
              </p:cNvSpPr>
              <p:nvPr/>
            </p:nvSpPr>
            <p:spPr bwMode="auto">
              <a:xfrm rot="16200000" flipH="1">
                <a:off x="745" y="2228"/>
                <a:ext cx="1895" cy="4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" name="Line 513"/>
              <p:cNvSpPr>
                <a:spLocks noChangeShapeType="1"/>
              </p:cNvSpPr>
              <p:nvPr/>
            </p:nvSpPr>
            <p:spPr bwMode="auto">
              <a:xfrm rot="16200000" flipH="1">
                <a:off x="2877" y="2224"/>
                <a:ext cx="1915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" name="Text Box 530"/>
              <p:cNvSpPr txBox="1">
                <a:spLocks noChangeArrowheads="1"/>
              </p:cNvSpPr>
              <p:nvPr/>
            </p:nvSpPr>
            <p:spPr bwMode="auto">
              <a:xfrm>
                <a:off x="1711" y="3106"/>
                <a:ext cx="159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46" b="1" i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</a:p>
            </p:txBody>
          </p:sp>
          <p:sp>
            <p:nvSpPr>
              <p:cNvPr id="21" name="Text Box 595"/>
              <p:cNvSpPr txBox="1">
                <a:spLocks noChangeArrowheads="1"/>
              </p:cNvSpPr>
              <p:nvPr/>
            </p:nvSpPr>
            <p:spPr bwMode="auto">
              <a:xfrm>
                <a:off x="3850" y="3112"/>
                <a:ext cx="159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46" b="1" i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745485" y="1244498"/>
              <a:ext cx="1584720" cy="799818"/>
              <a:chOff x="1925791" y="1321772"/>
              <a:chExt cx="1584720" cy="799818"/>
            </a:xfrm>
          </p:grpSpPr>
          <p:sp>
            <p:nvSpPr>
              <p:cNvPr id="23" name="Text Box 456"/>
              <p:cNvSpPr txBox="1">
                <a:spLocks noChangeArrowheads="1"/>
              </p:cNvSpPr>
              <p:nvPr/>
            </p:nvSpPr>
            <p:spPr bwMode="auto">
              <a:xfrm>
                <a:off x="1925791" y="1686772"/>
                <a:ext cx="1124860" cy="376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浏览器 </a:t>
                </a:r>
                <a:r>
                  <a:rPr kumimoji="1" lang="en-US" altLang="zh-CN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</a:p>
            </p:txBody>
          </p:sp>
          <p:grpSp>
            <p:nvGrpSpPr>
              <p:cNvPr id="24" name="Group 551"/>
              <p:cNvGrpSpPr>
                <a:grpSpLocks/>
              </p:cNvGrpSpPr>
              <p:nvPr/>
            </p:nvGrpSpPr>
            <p:grpSpPr bwMode="auto">
              <a:xfrm>
                <a:off x="2928365" y="1626572"/>
                <a:ext cx="562006" cy="495018"/>
                <a:chOff x="717" y="1446"/>
                <a:chExt cx="274" cy="237"/>
              </a:xfrm>
            </p:grpSpPr>
            <p:sp>
              <p:nvSpPr>
                <p:cNvPr id="26" name="Arc 552"/>
                <p:cNvSpPr>
                  <a:spLocks/>
                </p:cNvSpPr>
                <p:nvPr/>
              </p:nvSpPr>
              <p:spPr bwMode="auto">
                <a:xfrm>
                  <a:off x="930" y="1618"/>
                  <a:ext cx="58" cy="39"/>
                </a:xfrm>
                <a:custGeom>
                  <a:avLst/>
                  <a:gdLst>
                    <a:gd name="T0" fmla="*/ 0 w 38273"/>
                    <a:gd name="T1" fmla="*/ 0 h 35142"/>
                    <a:gd name="T2" fmla="*/ 0 w 38273"/>
                    <a:gd name="T3" fmla="*/ 0 h 35142"/>
                    <a:gd name="T4" fmla="*/ 0 w 38273"/>
                    <a:gd name="T5" fmla="*/ 0 h 35142"/>
                    <a:gd name="T6" fmla="*/ 0 60000 65536"/>
                    <a:gd name="T7" fmla="*/ 0 60000 65536"/>
                    <a:gd name="T8" fmla="*/ 0 60000 65536"/>
                    <a:gd name="T9" fmla="*/ 0 w 38273"/>
                    <a:gd name="T10" fmla="*/ 0 h 35142"/>
                    <a:gd name="T11" fmla="*/ 38273 w 38273"/>
                    <a:gd name="T12" fmla="*/ 35142 h 351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273" h="35142" fill="none" extrusionOk="0">
                      <a:moveTo>
                        <a:pt x="-1" y="7867"/>
                      </a:moveTo>
                      <a:cubicBezTo>
                        <a:pt x="4103" y="2886"/>
                        <a:pt x="10218" y="-1"/>
                        <a:pt x="16673" y="0"/>
                      </a:cubicBezTo>
                      <a:cubicBezTo>
                        <a:pt x="28602" y="0"/>
                        <a:pt x="38273" y="9670"/>
                        <a:pt x="38273" y="21600"/>
                      </a:cubicBezTo>
                      <a:cubicBezTo>
                        <a:pt x="38273" y="26526"/>
                        <a:pt x="36589" y="31304"/>
                        <a:pt x="33500" y="35141"/>
                      </a:cubicBezTo>
                    </a:path>
                    <a:path w="38273" h="35142" stroke="0" extrusionOk="0">
                      <a:moveTo>
                        <a:pt x="-1" y="7867"/>
                      </a:moveTo>
                      <a:cubicBezTo>
                        <a:pt x="4103" y="2886"/>
                        <a:pt x="10218" y="-1"/>
                        <a:pt x="16673" y="0"/>
                      </a:cubicBezTo>
                      <a:cubicBezTo>
                        <a:pt x="28602" y="0"/>
                        <a:pt x="38273" y="9670"/>
                        <a:pt x="38273" y="21600"/>
                      </a:cubicBezTo>
                      <a:cubicBezTo>
                        <a:pt x="38273" y="26526"/>
                        <a:pt x="36589" y="31304"/>
                        <a:pt x="33500" y="35141"/>
                      </a:cubicBezTo>
                      <a:lnTo>
                        <a:pt x="16673" y="21600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49493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7" name="Arc 553"/>
                <p:cNvSpPr>
                  <a:spLocks/>
                </p:cNvSpPr>
                <p:nvPr/>
              </p:nvSpPr>
              <p:spPr bwMode="auto">
                <a:xfrm>
                  <a:off x="929" y="1618"/>
                  <a:ext cx="55" cy="36"/>
                </a:xfrm>
                <a:custGeom>
                  <a:avLst/>
                  <a:gdLst>
                    <a:gd name="T0" fmla="*/ 0 w 38146"/>
                    <a:gd name="T1" fmla="*/ 0 h 34928"/>
                    <a:gd name="T2" fmla="*/ 0 w 38146"/>
                    <a:gd name="T3" fmla="*/ 0 h 34928"/>
                    <a:gd name="T4" fmla="*/ 0 w 38146"/>
                    <a:gd name="T5" fmla="*/ 0 h 34928"/>
                    <a:gd name="T6" fmla="*/ 0 60000 65536"/>
                    <a:gd name="T7" fmla="*/ 0 60000 65536"/>
                    <a:gd name="T8" fmla="*/ 0 60000 65536"/>
                    <a:gd name="T9" fmla="*/ 0 w 38146"/>
                    <a:gd name="T10" fmla="*/ 0 h 34928"/>
                    <a:gd name="T11" fmla="*/ 38146 w 38146"/>
                    <a:gd name="T12" fmla="*/ 34928 h 349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46" h="34928" fill="none" extrusionOk="0">
                      <a:moveTo>
                        <a:pt x="0" y="7715"/>
                      </a:moveTo>
                      <a:cubicBezTo>
                        <a:pt x="4104" y="2824"/>
                        <a:pt x="10161" y="-1"/>
                        <a:pt x="16546" y="0"/>
                      </a:cubicBezTo>
                      <a:cubicBezTo>
                        <a:pt x="28475" y="0"/>
                        <a:pt x="38146" y="9670"/>
                        <a:pt x="38146" y="21600"/>
                      </a:cubicBezTo>
                      <a:cubicBezTo>
                        <a:pt x="38146" y="26432"/>
                        <a:pt x="36525" y="31125"/>
                        <a:pt x="33543" y="34927"/>
                      </a:cubicBezTo>
                    </a:path>
                    <a:path w="38146" h="34928" stroke="0" extrusionOk="0">
                      <a:moveTo>
                        <a:pt x="0" y="7715"/>
                      </a:moveTo>
                      <a:cubicBezTo>
                        <a:pt x="4104" y="2824"/>
                        <a:pt x="10161" y="-1"/>
                        <a:pt x="16546" y="0"/>
                      </a:cubicBezTo>
                      <a:cubicBezTo>
                        <a:pt x="28475" y="0"/>
                        <a:pt x="38146" y="9670"/>
                        <a:pt x="38146" y="21600"/>
                      </a:cubicBezTo>
                      <a:cubicBezTo>
                        <a:pt x="38146" y="26432"/>
                        <a:pt x="36525" y="31125"/>
                        <a:pt x="33543" y="34927"/>
                      </a:cubicBezTo>
                      <a:lnTo>
                        <a:pt x="16546" y="21600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DBDBC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" name="Freeform 554"/>
                <p:cNvSpPr>
                  <a:spLocks/>
                </p:cNvSpPr>
                <p:nvPr/>
              </p:nvSpPr>
              <p:spPr bwMode="auto">
                <a:xfrm>
                  <a:off x="751" y="1591"/>
                  <a:ext cx="205" cy="26"/>
                </a:xfrm>
                <a:custGeom>
                  <a:avLst/>
                  <a:gdLst>
                    <a:gd name="T0" fmla="*/ 0 w 205"/>
                    <a:gd name="T1" fmla="*/ 26 h 26"/>
                    <a:gd name="T2" fmla="*/ 25 w 205"/>
                    <a:gd name="T3" fmla="*/ 0 h 26"/>
                    <a:gd name="T4" fmla="*/ 205 w 205"/>
                    <a:gd name="T5" fmla="*/ 0 h 26"/>
                    <a:gd name="T6" fmla="*/ 180 w 205"/>
                    <a:gd name="T7" fmla="*/ 26 h 26"/>
                    <a:gd name="T8" fmla="*/ 0 w 205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5"/>
                    <a:gd name="T16" fmla="*/ 0 h 26"/>
                    <a:gd name="T17" fmla="*/ 205 w 20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5" h="26">
                      <a:moveTo>
                        <a:pt x="0" y="26"/>
                      </a:moveTo>
                      <a:lnTo>
                        <a:pt x="25" y="0"/>
                      </a:lnTo>
                      <a:lnTo>
                        <a:pt x="205" y="0"/>
                      </a:lnTo>
                      <a:lnTo>
                        <a:pt x="180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9" name="Freeform 555"/>
                <p:cNvSpPr>
                  <a:spLocks/>
                </p:cNvSpPr>
                <p:nvPr/>
              </p:nvSpPr>
              <p:spPr bwMode="auto">
                <a:xfrm>
                  <a:off x="751" y="1591"/>
                  <a:ext cx="205" cy="26"/>
                </a:xfrm>
                <a:custGeom>
                  <a:avLst/>
                  <a:gdLst>
                    <a:gd name="T0" fmla="*/ 0 w 205"/>
                    <a:gd name="T1" fmla="*/ 26 h 26"/>
                    <a:gd name="T2" fmla="*/ 25 w 205"/>
                    <a:gd name="T3" fmla="*/ 0 h 26"/>
                    <a:gd name="T4" fmla="*/ 205 w 205"/>
                    <a:gd name="T5" fmla="*/ 0 h 26"/>
                    <a:gd name="T6" fmla="*/ 180 w 205"/>
                    <a:gd name="T7" fmla="*/ 26 h 26"/>
                    <a:gd name="T8" fmla="*/ 0 w 205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5"/>
                    <a:gd name="T16" fmla="*/ 0 h 26"/>
                    <a:gd name="T17" fmla="*/ 205 w 20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5" h="26">
                      <a:moveTo>
                        <a:pt x="0" y="26"/>
                      </a:moveTo>
                      <a:lnTo>
                        <a:pt x="25" y="0"/>
                      </a:lnTo>
                      <a:lnTo>
                        <a:pt x="205" y="0"/>
                      </a:lnTo>
                      <a:lnTo>
                        <a:pt x="180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Rectangle 556"/>
                <p:cNvSpPr>
                  <a:spLocks noChangeArrowheads="1"/>
                </p:cNvSpPr>
                <p:nvPr/>
              </p:nvSpPr>
              <p:spPr bwMode="auto">
                <a:xfrm>
                  <a:off x="751" y="1617"/>
                  <a:ext cx="180" cy="31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Rectangle 557"/>
                <p:cNvSpPr>
                  <a:spLocks noChangeArrowheads="1"/>
                </p:cNvSpPr>
                <p:nvPr/>
              </p:nvSpPr>
              <p:spPr bwMode="auto">
                <a:xfrm>
                  <a:off x="752" y="1618"/>
                  <a:ext cx="178" cy="29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Freeform 558"/>
                <p:cNvSpPr>
                  <a:spLocks/>
                </p:cNvSpPr>
                <p:nvPr/>
              </p:nvSpPr>
              <p:spPr bwMode="auto">
                <a:xfrm>
                  <a:off x="931" y="1591"/>
                  <a:ext cx="25" cy="57"/>
                </a:xfrm>
                <a:custGeom>
                  <a:avLst/>
                  <a:gdLst>
                    <a:gd name="T0" fmla="*/ 0 w 25"/>
                    <a:gd name="T1" fmla="*/ 57 h 57"/>
                    <a:gd name="T2" fmla="*/ 25 w 25"/>
                    <a:gd name="T3" fmla="*/ 35 h 57"/>
                    <a:gd name="T4" fmla="*/ 25 w 25"/>
                    <a:gd name="T5" fmla="*/ 0 h 57"/>
                    <a:gd name="T6" fmla="*/ 0 w 25"/>
                    <a:gd name="T7" fmla="*/ 26 h 57"/>
                    <a:gd name="T8" fmla="*/ 0 w 25"/>
                    <a:gd name="T9" fmla="*/ 57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57"/>
                    <a:gd name="T17" fmla="*/ 25 w 25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57">
                      <a:moveTo>
                        <a:pt x="0" y="57"/>
                      </a:moveTo>
                      <a:lnTo>
                        <a:pt x="25" y="35"/>
                      </a:lnTo>
                      <a:lnTo>
                        <a:pt x="25" y="0"/>
                      </a:lnTo>
                      <a:lnTo>
                        <a:pt x="0" y="26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Freeform 559"/>
                <p:cNvSpPr>
                  <a:spLocks/>
                </p:cNvSpPr>
                <p:nvPr/>
              </p:nvSpPr>
              <p:spPr bwMode="auto">
                <a:xfrm>
                  <a:off x="931" y="1591"/>
                  <a:ext cx="25" cy="57"/>
                </a:xfrm>
                <a:custGeom>
                  <a:avLst/>
                  <a:gdLst>
                    <a:gd name="T0" fmla="*/ 0 w 25"/>
                    <a:gd name="T1" fmla="*/ 57 h 57"/>
                    <a:gd name="T2" fmla="*/ 25 w 25"/>
                    <a:gd name="T3" fmla="*/ 35 h 57"/>
                    <a:gd name="T4" fmla="*/ 25 w 25"/>
                    <a:gd name="T5" fmla="*/ 0 h 57"/>
                    <a:gd name="T6" fmla="*/ 0 w 25"/>
                    <a:gd name="T7" fmla="*/ 26 h 57"/>
                    <a:gd name="T8" fmla="*/ 0 w 25"/>
                    <a:gd name="T9" fmla="*/ 57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57"/>
                    <a:gd name="T17" fmla="*/ 25 w 25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57">
                      <a:moveTo>
                        <a:pt x="0" y="57"/>
                      </a:moveTo>
                      <a:lnTo>
                        <a:pt x="25" y="35"/>
                      </a:lnTo>
                      <a:lnTo>
                        <a:pt x="25" y="0"/>
                      </a:lnTo>
                      <a:lnTo>
                        <a:pt x="0" y="26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Freeform 560"/>
                <p:cNvSpPr>
                  <a:spLocks/>
                </p:cNvSpPr>
                <p:nvPr/>
              </p:nvSpPr>
              <p:spPr bwMode="auto">
                <a:xfrm>
                  <a:off x="757" y="1591"/>
                  <a:ext cx="196" cy="19"/>
                </a:xfrm>
                <a:custGeom>
                  <a:avLst/>
                  <a:gdLst>
                    <a:gd name="T0" fmla="*/ 0 w 196"/>
                    <a:gd name="T1" fmla="*/ 19 h 19"/>
                    <a:gd name="T2" fmla="*/ 19 w 196"/>
                    <a:gd name="T3" fmla="*/ 0 h 19"/>
                    <a:gd name="T4" fmla="*/ 196 w 196"/>
                    <a:gd name="T5" fmla="*/ 0 h 19"/>
                    <a:gd name="T6" fmla="*/ 177 w 196"/>
                    <a:gd name="T7" fmla="*/ 19 h 19"/>
                    <a:gd name="T8" fmla="*/ 0 w 196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6"/>
                    <a:gd name="T16" fmla="*/ 0 h 19"/>
                    <a:gd name="T17" fmla="*/ 196 w 196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6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196" y="0"/>
                      </a:lnTo>
                      <a:lnTo>
                        <a:pt x="177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Freeform 561"/>
                <p:cNvSpPr>
                  <a:spLocks/>
                </p:cNvSpPr>
                <p:nvPr/>
              </p:nvSpPr>
              <p:spPr bwMode="auto">
                <a:xfrm>
                  <a:off x="757" y="1591"/>
                  <a:ext cx="196" cy="19"/>
                </a:xfrm>
                <a:custGeom>
                  <a:avLst/>
                  <a:gdLst>
                    <a:gd name="T0" fmla="*/ 0 w 196"/>
                    <a:gd name="T1" fmla="*/ 19 h 19"/>
                    <a:gd name="T2" fmla="*/ 19 w 196"/>
                    <a:gd name="T3" fmla="*/ 0 h 19"/>
                    <a:gd name="T4" fmla="*/ 196 w 196"/>
                    <a:gd name="T5" fmla="*/ 0 h 19"/>
                    <a:gd name="T6" fmla="*/ 177 w 196"/>
                    <a:gd name="T7" fmla="*/ 19 h 19"/>
                    <a:gd name="T8" fmla="*/ 0 w 196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6"/>
                    <a:gd name="T16" fmla="*/ 0 h 19"/>
                    <a:gd name="T17" fmla="*/ 196 w 196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6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196" y="0"/>
                      </a:lnTo>
                      <a:lnTo>
                        <a:pt x="177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Freeform 562"/>
                <p:cNvSpPr>
                  <a:spLocks/>
                </p:cNvSpPr>
                <p:nvPr/>
              </p:nvSpPr>
              <p:spPr bwMode="auto">
                <a:xfrm>
                  <a:off x="751" y="1446"/>
                  <a:ext cx="202" cy="19"/>
                </a:xfrm>
                <a:custGeom>
                  <a:avLst/>
                  <a:gdLst>
                    <a:gd name="T0" fmla="*/ 0 w 202"/>
                    <a:gd name="T1" fmla="*/ 19 h 19"/>
                    <a:gd name="T2" fmla="*/ 19 w 202"/>
                    <a:gd name="T3" fmla="*/ 0 h 19"/>
                    <a:gd name="T4" fmla="*/ 202 w 202"/>
                    <a:gd name="T5" fmla="*/ 0 h 19"/>
                    <a:gd name="T6" fmla="*/ 180 w 202"/>
                    <a:gd name="T7" fmla="*/ 19 h 19"/>
                    <a:gd name="T8" fmla="*/ 0 w 202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2"/>
                    <a:gd name="T16" fmla="*/ 0 h 19"/>
                    <a:gd name="T17" fmla="*/ 202 w 20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2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202" y="0"/>
                      </a:lnTo>
                      <a:lnTo>
                        <a:pt x="18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7" name="Freeform 563"/>
                <p:cNvSpPr>
                  <a:spLocks/>
                </p:cNvSpPr>
                <p:nvPr/>
              </p:nvSpPr>
              <p:spPr bwMode="auto">
                <a:xfrm>
                  <a:off x="751" y="1446"/>
                  <a:ext cx="202" cy="19"/>
                </a:xfrm>
                <a:custGeom>
                  <a:avLst/>
                  <a:gdLst>
                    <a:gd name="T0" fmla="*/ 0 w 202"/>
                    <a:gd name="T1" fmla="*/ 19 h 19"/>
                    <a:gd name="T2" fmla="*/ 19 w 202"/>
                    <a:gd name="T3" fmla="*/ 0 h 19"/>
                    <a:gd name="T4" fmla="*/ 202 w 202"/>
                    <a:gd name="T5" fmla="*/ 0 h 19"/>
                    <a:gd name="T6" fmla="*/ 180 w 202"/>
                    <a:gd name="T7" fmla="*/ 19 h 19"/>
                    <a:gd name="T8" fmla="*/ 0 w 202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2"/>
                    <a:gd name="T16" fmla="*/ 0 h 19"/>
                    <a:gd name="T17" fmla="*/ 202 w 20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2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202" y="0"/>
                      </a:lnTo>
                      <a:lnTo>
                        <a:pt x="18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8" name="Rectangle 564"/>
                <p:cNvSpPr>
                  <a:spLocks noChangeArrowheads="1"/>
                </p:cNvSpPr>
                <p:nvPr/>
              </p:nvSpPr>
              <p:spPr bwMode="auto">
                <a:xfrm>
                  <a:off x="752" y="1466"/>
                  <a:ext cx="181" cy="140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9" name="Rectangle 565"/>
                <p:cNvSpPr>
                  <a:spLocks noChangeArrowheads="1"/>
                </p:cNvSpPr>
                <p:nvPr/>
              </p:nvSpPr>
              <p:spPr bwMode="auto">
                <a:xfrm>
                  <a:off x="768" y="1485"/>
                  <a:ext cx="149" cy="108"/>
                </a:xfrm>
                <a:prstGeom prst="rect">
                  <a:avLst/>
                </a:prstGeom>
                <a:solidFill>
                  <a:srgbClr val="FFFFFF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0" name="Freeform 566"/>
                <p:cNvSpPr>
                  <a:spLocks/>
                </p:cNvSpPr>
                <p:nvPr/>
              </p:nvSpPr>
              <p:spPr bwMode="auto">
                <a:xfrm>
                  <a:off x="931" y="1446"/>
                  <a:ext cx="22" cy="161"/>
                </a:xfrm>
                <a:custGeom>
                  <a:avLst/>
                  <a:gdLst>
                    <a:gd name="T0" fmla="*/ 0 w 22"/>
                    <a:gd name="T1" fmla="*/ 161 h 161"/>
                    <a:gd name="T2" fmla="*/ 22 w 22"/>
                    <a:gd name="T3" fmla="*/ 142 h 161"/>
                    <a:gd name="T4" fmla="*/ 22 w 22"/>
                    <a:gd name="T5" fmla="*/ 0 h 161"/>
                    <a:gd name="T6" fmla="*/ 0 w 22"/>
                    <a:gd name="T7" fmla="*/ 19 h 161"/>
                    <a:gd name="T8" fmla="*/ 0 w 22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161"/>
                    <a:gd name="T17" fmla="*/ 22 w 22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161">
                      <a:moveTo>
                        <a:pt x="0" y="161"/>
                      </a:moveTo>
                      <a:lnTo>
                        <a:pt x="22" y="142"/>
                      </a:lnTo>
                      <a:lnTo>
                        <a:pt x="22" y="0"/>
                      </a:lnTo>
                      <a:lnTo>
                        <a:pt x="0" y="19"/>
                      </a:lnTo>
                      <a:lnTo>
                        <a:pt x="0" y="16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1" name="Freeform 567"/>
                <p:cNvSpPr>
                  <a:spLocks/>
                </p:cNvSpPr>
                <p:nvPr/>
              </p:nvSpPr>
              <p:spPr bwMode="auto">
                <a:xfrm>
                  <a:off x="931" y="1446"/>
                  <a:ext cx="22" cy="161"/>
                </a:xfrm>
                <a:custGeom>
                  <a:avLst/>
                  <a:gdLst>
                    <a:gd name="T0" fmla="*/ 0 w 22"/>
                    <a:gd name="T1" fmla="*/ 161 h 161"/>
                    <a:gd name="T2" fmla="*/ 22 w 22"/>
                    <a:gd name="T3" fmla="*/ 142 h 161"/>
                    <a:gd name="T4" fmla="*/ 22 w 22"/>
                    <a:gd name="T5" fmla="*/ 0 h 161"/>
                    <a:gd name="T6" fmla="*/ 0 w 22"/>
                    <a:gd name="T7" fmla="*/ 19 h 161"/>
                    <a:gd name="T8" fmla="*/ 0 w 22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161"/>
                    <a:gd name="T17" fmla="*/ 22 w 22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161">
                      <a:moveTo>
                        <a:pt x="0" y="161"/>
                      </a:moveTo>
                      <a:lnTo>
                        <a:pt x="22" y="142"/>
                      </a:lnTo>
                      <a:lnTo>
                        <a:pt x="22" y="0"/>
                      </a:lnTo>
                      <a:lnTo>
                        <a:pt x="0" y="19"/>
                      </a:lnTo>
                      <a:lnTo>
                        <a:pt x="0" y="16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2" name="Freeform 568"/>
                <p:cNvSpPr>
                  <a:spLocks/>
                </p:cNvSpPr>
                <p:nvPr/>
              </p:nvSpPr>
              <p:spPr bwMode="auto">
                <a:xfrm>
                  <a:off x="717" y="1642"/>
                  <a:ext cx="223" cy="35"/>
                </a:xfrm>
                <a:custGeom>
                  <a:avLst/>
                  <a:gdLst>
                    <a:gd name="T0" fmla="*/ 0 w 223"/>
                    <a:gd name="T1" fmla="*/ 35 h 35"/>
                    <a:gd name="T2" fmla="*/ 28 w 223"/>
                    <a:gd name="T3" fmla="*/ 0 h 35"/>
                    <a:gd name="T4" fmla="*/ 223 w 223"/>
                    <a:gd name="T5" fmla="*/ 0 h 35"/>
                    <a:gd name="T6" fmla="*/ 195 w 223"/>
                    <a:gd name="T7" fmla="*/ 35 h 35"/>
                    <a:gd name="T8" fmla="*/ 0 w 223"/>
                    <a:gd name="T9" fmla="*/ 35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35"/>
                    <a:gd name="T17" fmla="*/ 223 w 22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35">
                      <a:moveTo>
                        <a:pt x="0" y="35"/>
                      </a:moveTo>
                      <a:lnTo>
                        <a:pt x="28" y="0"/>
                      </a:lnTo>
                      <a:lnTo>
                        <a:pt x="223" y="0"/>
                      </a:lnTo>
                      <a:lnTo>
                        <a:pt x="195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Freeform 569"/>
                <p:cNvSpPr>
                  <a:spLocks/>
                </p:cNvSpPr>
                <p:nvPr/>
              </p:nvSpPr>
              <p:spPr bwMode="auto">
                <a:xfrm>
                  <a:off x="717" y="1642"/>
                  <a:ext cx="223" cy="35"/>
                </a:xfrm>
                <a:custGeom>
                  <a:avLst/>
                  <a:gdLst>
                    <a:gd name="T0" fmla="*/ 0 w 223"/>
                    <a:gd name="T1" fmla="*/ 35 h 35"/>
                    <a:gd name="T2" fmla="*/ 28 w 223"/>
                    <a:gd name="T3" fmla="*/ 0 h 35"/>
                    <a:gd name="T4" fmla="*/ 223 w 223"/>
                    <a:gd name="T5" fmla="*/ 0 h 35"/>
                    <a:gd name="T6" fmla="*/ 195 w 223"/>
                    <a:gd name="T7" fmla="*/ 35 h 35"/>
                    <a:gd name="T8" fmla="*/ 0 w 223"/>
                    <a:gd name="T9" fmla="*/ 35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35"/>
                    <a:gd name="T17" fmla="*/ 223 w 22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35">
                      <a:moveTo>
                        <a:pt x="0" y="35"/>
                      </a:moveTo>
                      <a:lnTo>
                        <a:pt x="28" y="0"/>
                      </a:lnTo>
                      <a:lnTo>
                        <a:pt x="223" y="0"/>
                      </a:lnTo>
                      <a:lnTo>
                        <a:pt x="195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" name="Freeform 570"/>
                <p:cNvSpPr>
                  <a:spLocks/>
                </p:cNvSpPr>
                <p:nvPr/>
              </p:nvSpPr>
              <p:spPr bwMode="auto">
                <a:xfrm>
                  <a:off x="912" y="1642"/>
                  <a:ext cx="28" cy="41"/>
                </a:xfrm>
                <a:custGeom>
                  <a:avLst/>
                  <a:gdLst>
                    <a:gd name="T0" fmla="*/ 0 w 28"/>
                    <a:gd name="T1" fmla="*/ 41 h 41"/>
                    <a:gd name="T2" fmla="*/ 28 w 28"/>
                    <a:gd name="T3" fmla="*/ 13 h 41"/>
                    <a:gd name="T4" fmla="*/ 28 w 28"/>
                    <a:gd name="T5" fmla="*/ 0 h 41"/>
                    <a:gd name="T6" fmla="*/ 0 w 28"/>
                    <a:gd name="T7" fmla="*/ 35 h 41"/>
                    <a:gd name="T8" fmla="*/ 0 w 28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41"/>
                    <a:gd name="T17" fmla="*/ 28 w 28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41">
                      <a:moveTo>
                        <a:pt x="0" y="41"/>
                      </a:moveTo>
                      <a:lnTo>
                        <a:pt x="28" y="13"/>
                      </a:lnTo>
                      <a:lnTo>
                        <a:pt x="28" y="0"/>
                      </a:lnTo>
                      <a:lnTo>
                        <a:pt x="0" y="35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" name="Freeform 571"/>
                <p:cNvSpPr>
                  <a:spLocks/>
                </p:cNvSpPr>
                <p:nvPr/>
              </p:nvSpPr>
              <p:spPr bwMode="auto">
                <a:xfrm>
                  <a:off x="912" y="1642"/>
                  <a:ext cx="28" cy="41"/>
                </a:xfrm>
                <a:custGeom>
                  <a:avLst/>
                  <a:gdLst>
                    <a:gd name="T0" fmla="*/ 0 w 28"/>
                    <a:gd name="T1" fmla="*/ 41 h 41"/>
                    <a:gd name="T2" fmla="*/ 28 w 28"/>
                    <a:gd name="T3" fmla="*/ 13 h 41"/>
                    <a:gd name="T4" fmla="*/ 28 w 28"/>
                    <a:gd name="T5" fmla="*/ 0 h 41"/>
                    <a:gd name="T6" fmla="*/ 0 w 28"/>
                    <a:gd name="T7" fmla="*/ 35 h 41"/>
                    <a:gd name="T8" fmla="*/ 0 w 28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41"/>
                    <a:gd name="T17" fmla="*/ 28 w 28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41">
                      <a:moveTo>
                        <a:pt x="0" y="41"/>
                      </a:moveTo>
                      <a:lnTo>
                        <a:pt x="28" y="13"/>
                      </a:lnTo>
                      <a:lnTo>
                        <a:pt x="28" y="0"/>
                      </a:lnTo>
                      <a:lnTo>
                        <a:pt x="0" y="35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6" name="Rectangle 572"/>
                <p:cNvSpPr>
                  <a:spLocks noChangeArrowheads="1"/>
                </p:cNvSpPr>
                <p:nvPr/>
              </p:nvSpPr>
              <p:spPr bwMode="auto">
                <a:xfrm>
                  <a:off x="717" y="1677"/>
                  <a:ext cx="195" cy="6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Rectangle 573"/>
                <p:cNvSpPr>
                  <a:spLocks noChangeArrowheads="1"/>
                </p:cNvSpPr>
                <p:nvPr/>
              </p:nvSpPr>
              <p:spPr bwMode="auto">
                <a:xfrm>
                  <a:off x="718" y="1678"/>
                  <a:ext cx="193" cy="4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Freeform 574"/>
                <p:cNvSpPr>
                  <a:spLocks/>
                </p:cNvSpPr>
                <p:nvPr/>
              </p:nvSpPr>
              <p:spPr bwMode="auto">
                <a:xfrm>
                  <a:off x="953" y="1651"/>
                  <a:ext cx="38" cy="23"/>
                </a:xfrm>
                <a:custGeom>
                  <a:avLst/>
                  <a:gdLst>
                    <a:gd name="T0" fmla="*/ 0 w 38"/>
                    <a:gd name="T1" fmla="*/ 23 h 23"/>
                    <a:gd name="T2" fmla="*/ 13 w 38"/>
                    <a:gd name="T3" fmla="*/ 0 h 23"/>
                    <a:gd name="T4" fmla="*/ 38 w 38"/>
                    <a:gd name="T5" fmla="*/ 0 h 23"/>
                    <a:gd name="T6" fmla="*/ 25 w 38"/>
                    <a:gd name="T7" fmla="*/ 23 h 23"/>
                    <a:gd name="T8" fmla="*/ 0 w 38"/>
                    <a:gd name="T9" fmla="*/ 23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23"/>
                    <a:gd name="T17" fmla="*/ 38 w 38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23">
                      <a:moveTo>
                        <a:pt x="0" y="23"/>
                      </a:moveTo>
                      <a:lnTo>
                        <a:pt x="13" y="0"/>
                      </a:lnTo>
                      <a:lnTo>
                        <a:pt x="38" y="0"/>
                      </a:lnTo>
                      <a:lnTo>
                        <a:pt x="25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Freeform 575"/>
                <p:cNvSpPr>
                  <a:spLocks/>
                </p:cNvSpPr>
                <p:nvPr/>
              </p:nvSpPr>
              <p:spPr bwMode="auto">
                <a:xfrm>
                  <a:off x="953" y="1651"/>
                  <a:ext cx="38" cy="23"/>
                </a:xfrm>
                <a:custGeom>
                  <a:avLst/>
                  <a:gdLst>
                    <a:gd name="T0" fmla="*/ 0 w 38"/>
                    <a:gd name="T1" fmla="*/ 23 h 23"/>
                    <a:gd name="T2" fmla="*/ 13 w 38"/>
                    <a:gd name="T3" fmla="*/ 0 h 23"/>
                    <a:gd name="T4" fmla="*/ 38 w 38"/>
                    <a:gd name="T5" fmla="*/ 0 h 23"/>
                    <a:gd name="T6" fmla="*/ 25 w 38"/>
                    <a:gd name="T7" fmla="*/ 23 h 23"/>
                    <a:gd name="T8" fmla="*/ 0 w 38"/>
                    <a:gd name="T9" fmla="*/ 23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23"/>
                    <a:gd name="T17" fmla="*/ 38 w 38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23">
                      <a:moveTo>
                        <a:pt x="0" y="23"/>
                      </a:moveTo>
                      <a:lnTo>
                        <a:pt x="13" y="0"/>
                      </a:lnTo>
                      <a:lnTo>
                        <a:pt x="38" y="0"/>
                      </a:lnTo>
                      <a:lnTo>
                        <a:pt x="25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Freeform 576"/>
                <p:cNvSpPr>
                  <a:spLocks/>
                </p:cNvSpPr>
                <p:nvPr/>
              </p:nvSpPr>
              <p:spPr bwMode="auto">
                <a:xfrm>
                  <a:off x="978" y="1651"/>
                  <a:ext cx="13" cy="29"/>
                </a:xfrm>
                <a:custGeom>
                  <a:avLst/>
                  <a:gdLst>
                    <a:gd name="T0" fmla="*/ 0 w 13"/>
                    <a:gd name="T1" fmla="*/ 29 h 29"/>
                    <a:gd name="T2" fmla="*/ 13 w 13"/>
                    <a:gd name="T3" fmla="*/ 16 h 29"/>
                    <a:gd name="T4" fmla="*/ 13 w 13"/>
                    <a:gd name="T5" fmla="*/ 0 h 29"/>
                    <a:gd name="T6" fmla="*/ 0 w 13"/>
                    <a:gd name="T7" fmla="*/ 23 h 29"/>
                    <a:gd name="T8" fmla="*/ 0 w 13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29"/>
                    <a:gd name="T17" fmla="*/ 13 w 13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29">
                      <a:moveTo>
                        <a:pt x="0" y="29"/>
                      </a:moveTo>
                      <a:lnTo>
                        <a:pt x="13" y="16"/>
                      </a:lnTo>
                      <a:lnTo>
                        <a:pt x="13" y="0"/>
                      </a:lnTo>
                      <a:lnTo>
                        <a:pt x="0" y="2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Freeform 577"/>
                <p:cNvSpPr>
                  <a:spLocks/>
                </p:cNvSpPr>
                <p:nvPr/>
              </p:nvSpPr>
              <p:spPr bwMode="auto">
                <a:xfrm>
                  <a:off x="978" y="1651"/>
                  <a:ext cx="13" cy="29"/>
                </a:xfrm>
                <a:custGeom>
                  <a:avLst/>
                  <a:gdLst>
                    <a:gd name="T0" fmla="*/ 0 w 13"/>
                    <a:gd name="T1" fmla="*/ 29 h 29"/>
                    <a:gd name="T2" fmla="*/ 13 w 13"/>
                    <a:gd name="T3" fmla="*/ 16 h 29"/>
                    <a:gd name="T4" fmla="*/ 13 w 13"/>
                    <a:gd name="T5" fmla="*/ 0 h 29"/>
                    <a:gd name="T6" fmla="*/ 0 w 13"/>
                    <a:gd name="T7" fmla="*/ 23 h 29"/>
                    <a:gd name="T8" fmla="*/ 0 w 13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29"/>
                    <a:gd name="T17" fmla="*/ 13 w 13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29">
                      <a:moveTo>
                        <a:pt x="0" y="29"/>
                      </a:moveTo>
                      <a:lnTo>
                        <a:pt x="13" y="16"/>
                      </a:lnTo>
                      <a:lnTo>
                        <a:pt x="13" y="0"/>
                      </a:lnTo>
                      <a:lnTo>
                        <a:pt x="0" y="2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Rectangle 578"/>
                <p:cNvSpPr>
                  <a:spLocks noChangeArrowheads="1"/>
                </p:cNvSpPr>
                <p:nvPr/>
              </p:nvSpPr>
              <p:spPr bwMode="auto">
                <a:xfrm>
                  <a:off x="950" y="1674"/>
                  <a:ext cx="28" cy="6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579"/>
                <p:cNvSpPr>
                  <a:spLocks noChangeArrowheads="1"/>
                </p:cNvSpPr>
                <p:nvPr/>
              </p:nvSpPr>
              <p:spPr bwMode="auto">
                <a:xfrm>
                  <a:off x="951" y="1675"/>
                  <a:ext cx="26" cy="4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5" name="Text Box 597"/>
              <p:cNvSpPr txBox="1">
                <a:spLocks noChangeArrowheads="1"/>
              </p:cNvSpPr>
              <p:nvPr/>
            </p:nvSpPr>
            <p:spPr bwMode="auto">
              <a:xfrm>
                <a:off x="2851356" y="1321772"/>
                <a:ext cx="659155" cy="376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客户</a:t>
                </a: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2967175" y="1995009"/>
            <a:ext cx="3572754" cy="549540"/>
            <a:chOff x="3147481" y="2072283"/>
            <a:chExt cx="3572754" cy="549540"/>
          </a:xfrm>
        </p:grpSpPr>
        <p:sp>
          <p:nvSpPr>
            <p:cNvPr id="55" name="Line 515"/>
            <p:cNvSpPr>
              <a:spLocks noChangeShapeType="1"/>
            </p:cNvSpPr>
            <p:nvPr/>
          </p:nvSpPr>
          <p:spPr bwMode="auto">
            <a:xfrm flipV="1">
              <a:off x="3147481" y="2425462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Rectangle 516"/>
            <p:cNvSpPr>
              <a:spLocks noChangeArrowheads="1"/>
            </p:cNvSpPr>
            <p:nvPr/>
          </p:nvSpPr>
          <p:spPr bwMode="auto">
            <a:xfrm>
              <a:off x="3898612" y="2245438"/>
              <a:ext cx="2073837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 </a:t>
              </a:r>
              <a:r>
                <a:rPr kumimoji="1"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支持的加密算法</a:t>
              </a:r>
            </a:p>
          </p:txBody>
        </p:sp>
        <p:sp>
          <p:nvSpPr>
            <p:cNvPr id="57" name="TextBox 57"/>
            <p:cNvSpPr txBox="1">
              <a:spLocks noChangeArrowheads="1"/>
            </p:cNvSpPr>
            <p:nvPr/>
          </p:nvSpPr>
          <p:spPr bwMode="auto">
            <a:xfrm>
              <a:off x="3150631" y="2072283"/>
              <a:ext cx="623742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</a:t>
              </a:r>
              <a:endParaRPr lang="zh-CN" altLang="en-US" sz="2215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977211" y="2505026"/>
            <a:ext cx="3620968" cy="528007"/>
            <a:chOff x="3157517" y="2582300"/>
            <a:chExt cx="3620968" cy="528007"/>
          </a:xfrm>
        </p:grpSpPr>
        <p:sp>
          <p:nvSpPr>
            <p:cNvPr id="59" name="Line 582"/>
            <p:cNvSpPr>
              <a:spLocks noChangeShapeType="1"/>
            </p:cNvSpPr>
            <p:nvPr/>
          </p:nvSpPr>
          <p:spPr bwMode="auto">
            <a:xfrm flipV="1">
              <a:off x="3157517" y="2928649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Rectangle 580"/>
            <p:cNvSpPr>
              <a:spLocks noChangeArrowheads="1"/>
            </p:cNvSpPr>
            <p:nvPr/>
          </p:nvSpPr>
          <p:spPr bwMode="auto">
            <a:xfrm>
              <a:off x="3893384" y="2733922"/>
              <a:ext cx="2082621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 </a:t>
              </a: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选定的加密算法</a:t>
              </a:r>
            </a:p>
          </p:txBody>
        </p:sp>
        <p:sp>
          <p:nvSpPr>
            <p:cNvPr id="61" name="TextBox 58"/>
            <p:cNvSpPr txBox="1">
              <a:spLocks noChangeArrowheads="1"/>
            </p:cNvSpPr>
            <p:nvPr/>
          </p:nvSpPr>
          <p:spPr bwMode="auto">
            <a:xfrm>
              <a:off x="6340545" y="2582300"/>
              <a:ext cx="437940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</a:t>
              </a: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62" name="TextBox 59"/>
          <p:cNvSpPr txBox="1">
            <a:spLocks noChangeArrowheads="1"/>
          </p:cNvSpPr>
          <p:nvPr/>
        </p:nvSpPr>
        <p:spPr bwMode="auto">
          <a:xfrm>
            <a:off x="204153" y="2992043"/>
            <a:ext cx="623742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215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sym typeface="Wingdings" pitchFamily="2" charset="2"/>
              </a:rPr>
              <a:t></a:t>
            </a:r>
            <a:endParaRPr lang="zh-CN" altLang="en-US" sz="2215" b="1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977211" y="3006579"/>
            <a:ext cx="3612605" cy="528006"/>
            <a:chOff x="3157517" y="3083853"/>
            <a:chExt cx="3612605" cy="528006"/>
          </a:xfrm>
        </p:grpSpPr>
        <p:sp>
          <p:nvSpPr>
            <p:cNvPr id="64" name="Line 583"/>
            <p:cNvSpPr>
              <a:spLocks noChangeShapeType="1"/>
            </p:cNvSpPr>
            <p:nvPr/>
          </p:nvSpPr>
          <p:spPr bwMode="auto">
            <a:xfrm flipV="1">
              <a:off x="3157517" y="3430203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Rectangle 581"/>
            <p:cNvSpPr>
              <a:spLocks noChangeArrowheads="1"/>
            </p:cNvSpPr>
            <p:nvPr/>
          </p:nvSpPr>
          <p:spPr bwMode="auto">
            <a:xfrm>
              <a:off x="4057169" y="3235474"/>
              <a:ext cx="1768433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B </a:t>
              </a: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的数字证书  </a:t>
              </a:r>
            </a:p>
          </p:txBody>
        </p:sp>
        <p:sp>
          <p:nvSpPr>
            <p:cNvPr id="66" name="TextBox 60"/>
            <p:cNvSpPr txBox="1">
              <a:spLocks noChangeArrowheads="1"/>
            </p:cNvSpPr>
            <p:nvPr/>
          </p:nvSpPr>
          <p:spPr bwMode="auto">
            <a:xfrm>
              <a:off x="6332182" y="3083853"/>
              <a:ext cx="437940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</a:t>
              </a: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970520" y="4215822"/>
            <a:ext cx="3610933" cy="558760"/>
            <a:chOff x="3150826" y="4293096"/>
            <a:chExt cx="3610933" cy="558760"/>
          </a:xfrm>
        </p:grpSpPr>
        <p:sp>
          <p:nvSpPr>
            <p:cNvPr id="68" name="Line 586"/>
            <p:cNvSpPr>
              <a:spLocks noChangeShapeType="1"/>
            </p:cNvSpPr>
            <p:nvPr/>
          </p:nvSpPr>
          <p:spPr bwMode="auto">
            <a:xfrm flipV="1">
              <a:off x="3150826" y="4670198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Rectangle 587"/>
            <p:cNvSpPr>
              <a:spLocks noChangeArrowheads="1"/>
            </p:cNvSpPr>
            <p:nvPr/>
          </p:nvSpPr>
          <p:spPr bwMode="auto">
            <a:xfrm>
              <a:off x="3773924" y="4475471"/>
              <a:ext cx="2319867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会话密钥的产生完成</a:t>
              </a:r>
            </a:p>
          </p:txBody>
        </p:sp>
        <p:sp>
          <p:nvSpPr>
            <p:cNvPr id="70" name="TextBox 61"/>
            <p:cNvSpPr txBox="1">
              <a:spLocks noChangeArrowheads="1"/>
            </p:cNvSpPr>
            <p:nvPr/>
          </p:nvSpPr>
          <p:spPr bwMode="auto">
            <a:xfrm>
              <a:off x="6323819" y="4293096"/>
              <a:ext cx="437940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</a:t>
              </a:r>
              <a:endParaRPr lang="zh-CN" altLang="en-US" sz="2215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929378" y="3594720"/>
            <a:ext cx="3612223" cy="563948"/>
            <a:chOff x="3109684" y="3671994"/>
            <a:chExt cx="3612223" cy="563948"/>
          </a:xfrm>
        </p:grpSpPr>
        <p:sp>
          <p:nvSpPr>
            <p:cNvPr id="72" name="Line 584"/>
            <p:cNvSpPr>
              <a:spLocks noChangeShapeType="1"/>
            </p:cNvSpPr>
            <p:nvPr/>
          </p:nvSpPr>
          <p:spPr bwMode="auto">
            <a:xfrm flipV="1">
              <a:off x="3149153" y="4039581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Rectangle 585"/>
            <p:cNvSpPr>
              <a:spLocks noChangeArrowheads="1"/>
            </p:cNvSpPr>
            <p:nvPr/>
          </p:nvSpPr>
          <p:spPr bwMode="auto">
            <a:xfrm>
              <a:off x="3508001" y="3859557"/>
              <a:ext cx="2860078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 </a:t>
              </a: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 </a:t>
              </a: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的公钥加密的秘密数</a:t>
              </a:r>
            </a:p>
          </p:txBody>
        </p:sp>
        <p:sp>
          <p:nvSpPr>
            <p:cNvPr id="74" name="TextBox 62"/>
            <p:cNvSpPr txBox="1">
              <a:spLocks noChangeArrowheads="1"/>
            </p:cNvSpPr>
            <p:nvPr/>
          </p:nvSpPr>
          <p:spPr bwMode="auto">
            <a:xfrm>
              <a:off x="3109684" y="3671994"/>
              <a:ext cx="623742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</a:t>
              </a:r>
              <a:endParaRPr lang="zh-CN" altLang="en-US" sz="2215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78" name="圆角矩形 77"/>
          <p:cNvSpPr/>
          <p:nvPr/>
        </p:nvSpPr>
        <p:spPr>
          <a:xfrm>
            <a:off x="392026" y="5835643"/>
            <a:ext cx="8723049" cy="96165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(3) </a:t>
            </a:r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计算会话密钥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由浏览器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随机产生一个秘密数； 用服务器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的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RSA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公钥进行加密后发送给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B</a:t>
            </a:r>
          </a:p>
          <a:p>
            <a:pPr marL="540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 双方根据协商的算法产生共享的对称会话密钥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638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8" grpId="0" animBg="1"/>
    </p:bldLst>
  </p:timing>
  <p:extLst mod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 </a:t>
            </a:r>
            <a:r>
              <a:rPr lang="zh-CN" altLang="en-US" dirty="0"/>
              <a:t>安全会话建立过程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38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Text Box 589"/>
          <p:cNvSpPr txBox="1">
            <a:spLocks noChangeArrowheads="1"/>
          </p:cNvSpPr>
          <p:nvPr/>
        </p:nvSpPr>
        <p:spPr bwMode="auto">
          <a:xfrm>
            <a:off x="635457" y="2287741"/>
            <a:ext cx="1630883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zh-CN" sz="2215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Text Box 590"/>
          <p:cNvSpPr txBox="1">
            <a:spLocks noChangeArrowheads="1"/>
          </p:cNvSpPr>
          <p:nvPr/>
        </p:nvSpPr>
        <p:spPr bwMode="auto">
          <a:xfrm>
            <a:off x="694273" y="2395567"/>
            <a:ext cx="2125576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协商加密算法</a:t>
            </a:r>
          </a:p>
        </p:txBody>
      </p:sp>
      <p:sp>
        <p:nvSpPr>
          <p:cNvPr id="13" name="Text Box 591"/>
          <p:cNvSpPr txBox="1">
            <a:spLocks noChangeArrowheads="1"/>
          </p:cNvSpPr>
          <p:nvPr/>
        </p:nvSpPr>
        <p:spPr bwMode="auto">
          <a:xfrm>
            <a:off x="194196" y="3019382"/>
            <a:ext cx="2735182" cy="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 </a:t>
            </a:r>
            <a:r>
              <a:rPr lang="en-US" altLang="zh-CN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CA </a:t>
            </a: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发布的公钥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鉴别 </a:t>
            </a:r>
            <a:r>
              <a:rPr lang="en-US" altLang="zh-CN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 </a:t>
            </a: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的证书</a:t>
            </a:r>
          </a:p>
        </p:txBody>
      </p:sp>
      <p:sp>
        <p:nvSpPr>
          <p:cNvPr id="14" name="Text Box 592"/>
          <p:cNvSpPr txBox="1">
            <a:spLocks noChangeArrowheads="1"/>
          </p:cNvSpPr>
          <p:nvPr/>
        </p:nvSpPr>
        <p:spPr bwMode="auto">
          <a:xfrm>
            <a:off x="335138" y="3677101"/>
            <a:ext cx="2594241" cy="944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产生秘密数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用秘密数产生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会话密钥</a:t>
            </a:r>
          </a:p>
        </p:txBody>
      </p:sp>
      <p:sp>
        <p:nvSpPr>
          <p:cNvPr id="15" name="Text Box 593"/>
          <p:cNvSpPr txBox="1">
            <a:spLocks noChangeArrowheads="1"/>
          </p:cNvSpPr>
          <p:nvPr/>
        </p:nvSpPr>
        <p:spPr bwMode="auto">
          <a:xfrm>
            <a:off x="6650197" y="4227079"/>
            <a:ext cx="1862570" cy="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用秘密数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产生会话密钥</a:t>
            </a:r>
          </a:p>
        </p:txBody>
      </p:sp>
      <p:sp>
        <p:nvSpPr>
          <p:cNvPr id="16" name="Text Box 594"/>
          <p:cNvSpPr txBox="1">
            <a:spLocks noChangeArrowheads="1"/>
          </p:cNvSpPr>
          <p:nvPr/>
        </p:nvSpPr>
        <p:spPr bwMode="auto">
          <a:xfrm>
            <a:off x="6674974" y="2420072"/>
            <a:ext cx="1771324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846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协商加密算法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45485" y="1244498"/>
            <a:ext cx="6110960" cy="4591145"/>
            <a:chOff x="1745485" y="1244498"/>
            <a:chExt cx="6110960" cy="4729464"/>
          </a:xfrm>
        </p:grpSpPr>
        <p:grpSp>
          <p:nvGrpSpPr>
            <p:cNvPr id="8" name="组合 7"/>
            <p:cNvGrpSpPr/>
            <p:nvPr/>
          </p:nvGrpSpPr>
          <p:grpSpPr>
            <a:xfrm>
              <a:off x="6253907" y="1462710"/>
              <a:ext cx="1602538" cy="769484"/>
              <a:chOff x="6434213" y="1539984"/>
              <a:chExt cx="1602538" cy="769484"/>
            </a:xfrm>
          </p:grpSpPr>
          <p:sp>
            <p:nvSpPr>
              <p:cNvPr id="9" name="Text Box 484"/>
              <p:cNvSpPr txBox="1">
                <a:spLocks noChangeArrowheads="1"/>
              </p:cNvSpPr>
              <p:nvPr/>
            </p:nvSpPr>
            <p:spPr bwMode="auto">
              <a:xfrm>
                <a:off x="6954403" y="1709892"/>
                <a:ext cx="1082348" cy="376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服务器 </a:t>
                </a:r>
                <a:r>
                  <a:rPr kumimoji="1" lang="en-US" altLang="zh-CN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</a:p>
            </p:txBody>
          </p:sp>
          <p:pic>
            <p:nvPicPr>
              <p:cNvPr id="10" name="Picture 55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434213" y="1539984"/>
                <a:ext cx="530226" cy="769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7" name="Group 596"/>
            <p:cNvGrpSpPr>
              <a:grpSpLocks/>
            </p:cNvGrpSpPr>
            <p:nvPr/>
          </p:nvGrpSpPr>
          <p:grpSpPr bwMode="auto">
            <a:xfrm>
              <a:off x="2967175" y="2142339"/>
              <a:ext cx="3877174" cy="3831623"/>
              <a:chOff x="1691" y="1266"/>
              <a:chExt cx="2318" cy="2047"/>
            </a:xfrm>
          </p:grpSpPr>
          <p:sp>
            <p:nvSpPr>
              <p:cNvPr id="18" name="Line 512"/>
              <p:cNvSpPr>
                <a:spLocks noChangeShapeType="1"/>
              </p:cNvSpPr>
              <p:nvPr/>
            </p:nvSpPr>
            <p:spPr bwMode="auto">
              <a:xfrm rot="16200000" flipH="1">
                <a:off x="745" y="2228"/>
                <a:ext cx="1895" cy="4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" name="Line 513"/>
              <p:cNvSpPr>
                <a:spLocks noChangeShapeType="1"/>
              </p:cNvSpPr>
              <p:nvPr/>
            </p:nvSpPr>
            <p:spPr bwMode="auto">
              <a:xfrm rot="16200000" flipH="1">
                <a:off x="2877" y="2224"/>
                <a:ext cx="1915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none" w="sm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" name="Text Box 530"/>
              <p:cNvSpPr txBox="1">
                <a:spLocks noChangeArrowheads="1"/>
              </p:cNvSpPr>
              <p:nvPr/>
            </p:nvSpPr>
            <p:spPr bwMode="auto">
              <a:xfrm>
                <a:off x="1711" y="3106"/>
                <a:ext cx="159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46" b="1" i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</a:p>
            </p:txBody>
          </p:sp>
          <p:sp>
            <p:nvSpPr>
              <p:cNvPr id="21" name="Text Box 595"/>
              <p:cNvSpPr txBox="1">
                <a:spLocks noChangeArrowheads="1"/>
              </p:cNvSpPr>
              <p:nvPr/>
            </p:nvSpPr>
            <p:spPr bwMode="auto">
              <a:xfrm>
                <a:off x="3850" y="3112"/>
                <a:ext cx="159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46" b="1" i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745485" y="1244498"/>
              <a:ext cx="1584720" cy="799818"/>
              <a:chOff x="1925791" y="1321772"/>
              <a:chExt cx="1584720" cy="799818"/>
            </a:xfrm>
          </p:grpSpPr>
          <p:sp>
            <p:nvSpPr>
              <p:cNvPr id="23" name="Text Box 456"/>
              <p:cNvSpPr txBox="1">
                <a:spLocks noChangeArrowheads="1"/>
              </p:cNvSpPr>
              <p:nvPr/>
            </p:nvSpPr>
            <p:spPr bwMode="auto">
              <a:xfrm>
                <a:off x="1925791" y="1686772"/>
                <a:ext cx="1124860" cy="376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浏览器 </a:t>
                </a:r>
                <a:r>
                  <a:rPr kumimoji="1" lang="en-US" altLang="zh-CN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</a:p>
            </p:txBody>
          </p:sp>
          <p:grpSp>
            <p:nvGrpSpPr>
              <p:cNvPr id="24" name="Group 551"/>
              <p:cNvGrpSpPr>
                <a:grpSpLocks/>
              </p:cNvGrpSpPr>
              <p:nvPr/>
            </p:nvGrpSpPr>
            <p:grpSpPr bwMode="auto">
              <a:xfrm>
                <a:off x="2928365" y="1626572"/>
                <a:ext cx="562006" cy="495018"/>
                <a:chOff x="717" y="1446"/>
                <a:chExt cx="274" cy="237"/>
              </a:xfrm>
            </p:grpSpPr>
            <p:sp>
              <p:nvSpPr>
                <p:cNvPr id="26" name="Arc 552"/>
                <p:cNvSpPr>
                  <a:spLocks/>
                </p:cNvSpPr>
                <p:nvPr/>
              </p:nvSpPr>
              <p:spPr bwMode="auto">
                <a:xfrm>
                  <a:off x="930" y="1618"/>
                  <a:ext cx="58" cy="39"/>
                </a:xfrm>
                <a:custGeom>
                  <a:avLst/>
                  <a:gdLst>
                    <a:gd name="T0" fmla="*/ 0 w 38273"/>
                    <a:gd name="T1" fmla="*/ 0 h 35142"/>
                    <a:gd name="T2" fmla="*/ 0 w 38273"/>
                    <a:gd name="T3" fmla="*/ 0 h 35142"/>
                    <a:gd name="T4" fmla="*/ 0 w 38273"/>
                    <a:gd name="T5" fmla="*/ 0 h 35142"/>
                    <a:gd name="T6" fmla="*/ 0 60000 65536"/>
                    <a:gd name="T7" fmla="*/ 0 60000 65536"/>
                    <a:gd name="T8" fmla="*/ 0 60000 65536"/>
                    <a:gd name="T9" fmla="*/ 0 w 38273"/>
                    <a:gd name="T10" fmla="*/ 0 h 35142"/>
                    <a:gd name="T11" fmla="*/ 38273 w 38273"/>
                    <a:gd name="T12" fmla="*/ 35142 h 351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273" h="35142" fill="none" extrusionOk="0">
                      <a:moveTo>
                        <a:pt x="-1" y="7867"/>
                      </a:moveTo>
                      <a:cubicBezTo>
                        <a:pt x="4103" y="2886"/>
                        <a:pt x="10218" y="-1"/>
                        <a:pt x="16673" y="0"/>
                      </a:cubicBezTo>
                      <a:cubicBezTo>
                        <a:pt x="28602" y="0"/>
                        <a:pt x="38273" y="9670"/>
                        <a:pt x="38273" y="21600"/>
                      </a:cubicBezTo>
                      <a:cubicBezTo>
                        <a:pt x="38273" y="26526"/>
                        <a:pt x="36589" y="31304"/>
                        <a:pt x="33500" y="35141"/>
                      </a:cubicBezTo>
                    </a:path>
                    <a:path w="38273" h="35142" stroke="0" extrusionOk="0">
                      <a:moveTo>
                        <a:pt x="-1" y="7867"/>
                      </a:moveTo>
                      <a:cubicBezTo>
                        <a:pt x="4103" y="2886"/>
                        <a:pt x="10218" y="-1"/>
                        <a:pt x="16673" y="0"/>
                      </a:cubicBezTo>
                      <a:cubicBezTo>
                        <a:pt x="28602" y="0"/>
                        <a:pt x="38273" y="9670"/>
                        <a:pt x="38273" y="21600"/>
                      </a:cubicBezTo>
                      <a:cubicBezTo>
                        <a:pt x="38273" y="26526"/>
                        <a:pt x="36589" y="31304"/>
                        <a:pt x="33500" y="35141"/>
                      </a:cubicBezTo>
                      <a:lnTo>
                        <a:pt x="16673" y="21600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49493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7" name="Arc 553"/>
                <p:cNvSpPr>
                  <a:spLocks/>
                </p:cNvSpPr>
                <p:nvPr/>
              </p:nvSpPr>
              <p:spPr bwMode="auto">
                <a:xfrm>
                  <a:off x="929" y="1618"/>
                  <a:ext cx="55" cy="36"/>
                </a:xfrm>
                <a:custGeom>
                  <a:avLst/>
                  <a:gdLst>
                    <a:gd name="T0" fmla="*/ 0 w 38146"/>
                    <a:gd name="T1" fmla="*/ 0 h 34928"/>
                    <a:gd name="T2" fmla="*/ 0 w 38146"/>
                    <a:gd name="T3" fmla="*/ 0 h 34928"/>
                    <a:gd name="T4" fmla="*/ 0 w 38146"/>
                    <a:gd name="T5" fmla="*/ 0 h 34928"/>
                    <a:gd name="T6" fmla="*/ 0 60000 65536"/>
                    <a:gd name="T7" fmla="*/ 0 60000 65536"/>
                    <a:gd name="T8" fmla="*/ 0 60000 65536"/>
                    <a:gd name="T9" fmla="*/ 0 w 38146"/>
                    <a:gd name="T10" fmla="*/ 0 h 34928"/>
                    <a:gd name="T11" fmla="*/ 38146 w 38146"/>
                    <a:gd name="T12" fmla="*/ 34928 h 349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46" h="34928" fill="none" extrusionOk="0">
                      <a:moveTo>
                        <a:pt x="0" y="7715"/>
                      </a:moveTo>
                      <a:cubicBezTo>
                        <a:pt x="4104" y="2824"/>
                        <a:pt x="10161" y="-1"/>
                        <a:pt x="16546" y="0"/>
                      </a:cubicBezTo>
                      <a:cubicBezTo>
                        <a:pt x="28475" y="0"/>
                        <a:pt x="38146" y="9670"/>
                        <a:pt x="38146" y="21600"/>
                      </a:cubicBezTo>
                      <a:cubicBezTo>
                        <a:pt x="38146" y="26432"/>
                        <a:pt x="36525" y="31125"/>
                        <a:pt x="33543" y="34927"/>
                      </a:cubicBezTo>
                    </a:path>
                    <a:path w="38146" h="34928" stroke="0" extrusionOk="0">
                      <a:moveTo>
                        <a:pt x="0" y="7715"/>
                      </a:moveTo>
                      <a:cubicBezTo>
                        <a:pt x="4104" y="2824"/>
                        <a:pt x="10161" y="-1"/>
                        <a:pt x="16546" y="0"/>
                      </a:cubicBezTo>
                      <a:cubicBezTo>
                        <a:pt x="28475" y="0"/>
                        <a:pt x="38146" y="9670"/>
                        <a:pt x="38146" y="21600"/>
                      </a:cubicBezTo>
                      <a:cubicBezTo>
                        <a:pt x="38146" y="26432"/>
                        <a:pt x="36525" y="31125"/>
                        <a:pt x="33543" y="34927"/>
                      </a:cubicBezTo>
                      <a:lnTo>
                        <a:pt x="16546" y="21600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DBDBC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" name="Freeform 554"/>
                <p:cNvSpPr>
                  <a:spLocks/>
                </p:cNvSpPr>
                <p:nvPr/>
              </p:nvSpPr>
              <p:spPr bwMode="auto">
                <a:xfrm>
                  <a:off x="751" y="1591"/>
                  <a:ext cx="205" cy="26"/>
                </a:xfrm>
                <a:custGeom>
                  <a:avLst/>
                  <a:gdLst>
                    <a:gd name="T0" fmla="*/ 0 w 205"/>
                    <a:gd name="T1" fmla="*/ 26 h 26"/>
                    <a:gd name="T2" fmla="*/ 25 w 205"/>
                    <a:gd name="T3" fmla="*/ 0 h 26"/>
                    <a:gd name="T4" fmla="*/ 205 w 205"/>
                    <a:gd name="T5" fmla="*/ 0 h 26"/>
                    <a:gd name="T6" fmla="*/ 180 w 205"/>
                    <a:gd name="T7" fmla="*/ 26 h 26"/>
                    <a:gd name="T8" fmla="*/ 0 w 205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5"/>
                    <a:gd name="T16" fmla="*/ 0 h 26"/>
                    <a:gd name="T17" fmla="*/ 205 w 20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5" h="26">
                      <a:moveTo>
                        <a:pt x="0" y="26"/>
                      </a:moveTo>
                      <a:lnTo>
                        <a:pt x="25" y="0"/>
                      </a:lnTo>
                      <a:lnTo>
                        <a:pt x="205" y="0"/>
                      </a:lnTo>
                      <a:lnTo>
                        <a:pt x="180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9" name="Freeform 555"/>
                <p:cNvSpPr>
                  <a:spLocks/>
                </p:cNvSpPr>
                <p:nvPr/>
              </p:nvSpPr>
              <p:spPr bwMode="auto">
                <a:xfrm>
                  <a:off x="751" y="1591"/>
                  <a:ext cx="205" cy="26"/>
                </a:xfrm>
                <a:custGeom>
                  <a:avLst/>
                  <a:gdLst>
                    <a:gd name="T0" fmla="*/ 0 w 205"/>
                    <a:gd name="T1" fmla="*/ 26 h 26"/>
                    <a:gd name="T2" fmla="*/ 25 w 205"/>
                    <a:gd name="T3" fmla="*/ 0 h 26"/>
                    <a:gd name="T4" fmla="*/ 205 w 205"/>
                    <a:gd name="T5" fmla="*/ 0 h 26"/>
                    <a:gd name="T6" fmla="*/ 180 w 205"/>
                    <a:gd name="T7" fmla="*/ 26 h 26"/>
                    <a:gd name="T8" fmla="*/ 0 w 205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5"/>
                    <a:gd name="T16" fmla="*/ 0 h 26"/>
                    <a:gd name="T17" fmla="*/ 205 w 20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5" h="26">
                      <a:moveTo>
                        <a:pt x="0" y="26"/>
                      </a:moveTo>
                      <a:lnTo>
                        <a:pt x="25" y="0"/>
                      </a:lnTo>
                      <a:lnTo>
                        <a:pt x="205" y="0"/>
                      </a:lnTo>
                      <a:lnTo>
                        <a:pt x="180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Rectangle 556"/>
                <p:cNvSpPr>
                  <a:spLocks noChangeArrowheads="1"/>
                </p:cNvSpPr>
                <p:nvPr/>
              </p:nvSpPr>
              <p:spPr bwMode="auto">
                <a:xfrm>
                  <a:off x="751" y="1617"/>
                  <a:ext cx="180" cy="31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Rectangle 557"/>
                <p:cNvSpPr>
                  <a:spLocks noChangeArrowheads="1"/>
                </p:cNvSpPr>
                <p:nvPr/>
              </p:nvSpPr>
              <p:spPr bwMode="auto">
                <a:xfrm>
                  <a:off x="752" y="1618"/>
                  <a:ext cx="178" cy="29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Freeform 558"/>
                <p:cNvSpPr>
                  <a:spLocks/>
                </p:cNvSpPr>
                <p:nvPr/>
              </p:nvSpPr>
              <p:spPr bwMode="auto">
                <a:xfrm>
                  <a:off x="931" y="1591"/>
                  <a:ext cx="25" cy="57"/>
                </a:xfrm>
                <a:custGeom>
                  <a:avLst/>
                  <a:gdLst>
                    <a:gd name="T0" fmla="*/ 0 w 25"/>
                    <a:gd name="T1" fmla="*/ 57 h 57"/>
                    <a:gd name="T2" fmla="*/ 25 w 25"/>
                    <a:gd name="T3" fmla="*/ 35 h 57"/>
                    <a:gd name="T4" fmla="*/ 25 w 25"/>
                    <a:gd name="T5" fmla="*/ 0 h 57"/>
                    <a:gd name="T6" fmla="*/ 0 w 25"/>
                    <a:gd name="T7" fmla="*/ 26 h 57"/>
                    <a:gd name="T8" fmla="*/ 0 w 25"/>
                    <a:gd name="T9" fmla="*/ 57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57"/>
                    <a:gd name="T17" fmla="*/ 25 w 25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57">
                      <a:moveTo>
                        <a:pt x="0" y="57"/>
                      </a:moveTo>
                      <a:lnTo>
                        <a:pt x="25" y="35"/>
                      </a:lnTo>
                      <a:lnTo>
                        <a:pt x="25" y="0"/>
                      </a:lnTo>
                      <a:lnTo>
                        <a:pt x="0" y="26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Freeform 559"/>
                <p:cNvSpPr>
                  <a:spLocks/>
                </p:cNvSpPr>
                <p:nvPr/>
              </p:nvSpPr>
              <p:spPr bwMode="auto">
                <a:xfrm>
                  <a:off x="931" y="1591"/>
                  <a:ext cx="25" cy="57"/>
                </a:xfrm>
                <a:custGeom>
                  <a:avLst/>
                  <a:gdLst>
                    <a:gd name="T0" fmla="*/ 0 w 25"/>
                    <a:gd name="T1" fmla="*/ 57 h 57"/>
                    <a:gd name="T2" fmla="*/ 25 w 25"/>
                    <a:gd name="T3" fmla="*/ 35 h 57"/>
                    <a:gd name="T4" fmla="*/ 25 w 25"/>
                    <a:gd name="T5" fmla="*/ 0 h 57"/>
                    <a:gd name="T6" fmla="*/ 0 w 25"/>
                    <a:gd name="T7" fmla="*/ 26 h 57"/>
                    <a:gd name="T8" fmla="*/ 0 w 25"/>
                    <a:gd name="T9" fmla="*/ 57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57"/>
                    <a:gd name="T17" fmla="*/ 25 w 25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57">
                      <a:moveTo>
                        <a:pt x="0" y="57"/>
                      </a:moveTo>
                      <a:lnTo>
                        <a:pt x="25" y="35"/>
                      </a:lnTo>
                      <a:lnTo>
                        <a:pt x="25" y="0"/>
                      </a:lnTo>
                      <a:lnTo>
                        <a:pt x="0" y="26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Freeform 560"/>
                <p:cNvSpPr>
                  <a:spLocks/>
                </p:cNvSpPr>
                <p:nvPr/>
              </p:nvSpPr>
              <p:spPr bwMode="auto">
                <a:xfrm>
                  <a:off x="757" y="1591"/>
                  <a:ext cx="196" cy="19"/>
                </a:xfrm>
                <a:custGeom>
                  <a:avLst/>
                  <a:gdLst>
                    <a:gd name="T0" fmla="*/ 0 w 196"/>
                    <a:gd name="T1" fmla="*/ 19 h 19"/>
                    <a:gd name="T2" fmla="*/ 19 w 196"/>
                    <a:gd name="T3" fmla="*/ 0 h 19"/>
                    <a:gd name="T4" fmla="*/ 196 w 196"/>
                    <a:gd name="T5" fmla="*/ 0 h 19"/>
                    <a:gd name="T6" fmla="*/ 177 w 196"/>
                    <a:gd name="T7" fmla="*/ 19 h 19"/>
                    <a:gd name="T8" fmla="*/ 0 w 196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6"/>
                    <a:gd name="T16" fmla="*/ 0 h 19"/>
                    <a:gd name="T17" fmla="*/ 196 w 196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6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196" y="0"/>
                      </a:lnTo>
                      <a:lnTo>
                        <a:pt x="177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Freeform 561"/>
                <p:cNvSpPr>
                  <a:spLocks/>
                </p:cNvSpPr>
                <p:nvPr/>
              </p:nvSpPr>
              <p:spPr bwMode="auto">
                <a:xfrm>
                  <a:off x="757" y="1591"/>
                  <a:ext cx="196" cy="19"/>
                </a:xfrm>
                <a:custGeom>
                  <a:avLst/>
                  <a:gdLst>
                    <a:gd name="T0" fmla="*/ 0 w 196"/>
                    <a:gd name="T1" fmla="*/ 19 h 19"/>
                    <a:gd name="T2" fmla="*/ 19 w 196"/>
                    <a:gd name="T3" fmla="*/ 0 h 19"/>
                    <a:gd name="T4" fmla="*/ 196 w 196"/>
                    <a:gd name="T5" fmla="*/ 0 h 19"/>
                    <a:gd name="T6" fmla="*/ 177 w 196"/>
                    <a:gd name="T7" fmla="*/ 19 h 19"/>
                    <a:gd name="T8" fmla="*/ 0 w 196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6"/>
                    <a:gd name="T16" fmla="*/ 0 h 19"/>
                    <a:gd name="T17" fmla="*/ 196 w 196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6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196" y="0"/>
                      </a:lnTo>
                      <a:lnTo>
                        <a:pt x="177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Freeform 562"/>
                <p:cNvSpPr>
                  <a:spLocks/>
                </p:cNvSpPr>
                <p:nvPr/>
              </p:nvSpPr>
              <p:spPr bwMode="auto">
                <a:xfrm>
                  <a:off x="751" y="1446"/>
                  <a:ext cx="202" cy="19"/>
                </a:xfrm>
                <a:custGeom>
                  <a:avLst/>
                  <a:gdLst>
                    <a:gd name="T0" fmla="*/ 0 w 202"/>
                    <a:gd name="T1" fmla="*/ 19 h 19"/>
                    <a:gd name="T2" fmla="*/ 19 w 202"/>
                    <a:gd name="T3" fmla="*/ 0 h 19"/>
                    <a:gd name="T4" fmla="*/ 202 w 202"/>
                    <a:gd name="T5" fmla="*/ 0 h 19"/>
                    <a:gd name="T6" fmla="*/ 180 w 202"/>
                    <a:gd name="T7" fmla="*/ 19 h 19"/>
                    <a:gd name="T8" fmla="*/ 0 w 202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2"/>
                    <a:gd name="T16" fmla="*/ 0 h 19"/>
                    <a:gd name="T17" fmla="*/ 202 w 20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2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202" y="0"/>
                      </a:lnTo>
                      <a:lnTo>
                        <a:pt x="18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7" name="Freeform 563"/>
                <p:cNvSpPr>
                  <a:spLocks/>
                </p:cNvSpPr>
                <p:nvPr/>
              </p:nvSpPr>
              <p:spPr bwMode="auto">
                <a:xfrm>
                  <a:off x="751" y="1446"/>
                  <a:ext cx="202" cy="19"/>
                </a:xfrm>
                <a:custGeom>
                  <a:avLst/>
                  <a:gdLst>
                    <a:gd name="T0" fmla="*/ 0 w 202"/>
                    <a:gd name="T1" fmla="*/ 19 h 19"/>
                    <a:gd name="T2" fmla="*/ 19 w 202"/>
                    <a:gd name="T3" fmla="*/ 0 h 19"/>
                    <a:gd name="T4" fmla="*/ 202 w 202"/>
                    <a:gd name="T5" fmla="*/ 0 h 19"/>
                    <a:gd name="T6" fmla="*/ 180 w 202"/>
                    <a:gd name="T7" fmla="*/ 19 h 19"/>
                    <a:gd name="T8" fmla="*/ 0 w 202"/>
                    <a:gd name="T9" fmla="*/ 1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2"/>
                    <a:gd name="T16" fmla="*/ 0 h 19"/>
                    <a:gd name="T17" fmla="*/ 202 w 202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2" h="19">
                      <a:moveTo>
                        <a:pt x="0" y="19"/>
                      </a:moveTo>
                      <a:lnTo>
                        <a:pt x="19" y="0"/>
                      </a:lnTo>
                      <a:lnTo>
                        <a:pt x="202" y="0"/>
                      </a:lnTo>
                      <a:lnTo>
                        <a:pt x="18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8" name="Rectangle 564"/>
                <p:cNvSpPr>
                  <a:spLocks noChangeArrowheads="1"/>
                </p:cNvSpPr>
                <p:nvPr/>
              </p:nvSpPr>
              <p:spPr bwMode="auto">
                <a:xfrm>
                  <a:off x="752" y="1466"/>
                  <a:ext cx="181" cy="140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9" name="Rectangle 565"/>
                <p:cNvSpPr>
                  <a:spLocks noChangeArrowheads="1"/>
                </p:cNvSpPr>
                <p:nvPr/>
              </p:nvSpPr>
              <p:spPr bwMode="auto">
                <a:xfrm>
                  <a:off x="768" y="1485"/>
                  <a:ext cx="149" cy="108"/>
                </a:xfrm>
                <a:prstGeom prst="rect">
                  <a:avLst/>
                </a:prstGeom>
                <a:solidFill>
                  <a:srgbClr val="FFFFFF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0" name="Freeform 566"/>
                <p:cNvSpPr>
                  <a:spLocks/>
                </p:cNvSpPr>
                <p:nvPr/>
              </p:nvSpPr>
              <p:spPr bwMode="auto">
                <a:xfrm>
                  <a:off x="931" y="1446"/>
                  <a:ext cx="22" cy="161"/>
                </a:xfrm>
                <a:custGeom>
                  <a:avLst/>
                  <a:gdLst>
                    <a:gd name="T0" fmla="*/ 0 w 22"/>
                    <a:gd name="T1" fmla="*/ 161 h 161"/>
                    <a:gd name="T2" fmla="*/ 22 w 22"/>
                    <a:gd name="T3" fmla="*/ 142 h 161"/>
                    <a:gd name="T4" fmla="*/ 22 w 22"/>
                    <a:gd name="T5" fmla="*/ 0 h 161"/>
                    <a:gd name="T6" fmla="*/ 0 w 22"/>
                    <a:gd name="T7" fmla="*/ 19 h 161"/>
                    <a:gd name="T8" fmla="*/ 0 w 22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161"/>
                    <a:gd name="T17" fmla="*/ 22 w 22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161">
                      <a:moveTo>
                        <a:pt x="0" y="161"/>
                      </a:moveTo>
                      <a:lnTo>
                        <a:pt x="22" y="142"/>
                      </a:lnTo>
                      <a:lnTo>
                        <a:pt x="22" y="0"/>
                      </a:lnTo>
                      <a:lnTo>
                        <a:pt x="0" y="19"/>
                      </a:lnTo>
                      <a:lnTo>
                        <a:pt x="0" y="16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1" name="Freeform 567"/>
                <p:cNvSpPr>
                  <a:spLocks/>
                </p:cNvSpPr>
                <p:nvPr/>
              </p:nvSpPr>
              <p:spPr bwMode="auto">
                <a:xfrm>
                  <a:off x="931" y="1446"/>
                  <a:ext cx="22" cy="161"/>
                </a:xfrm>
                <a:custGeom>
                  <a:avLst/>
                  <a:gdLst>
                    <a:gd name="T0" fmla="*/ 0 w 22"/>
                    <a:gd name="T1" fmla="*/ 161 h 161"/>
                    <a:gd name="T2" fmla="*/ 22 w 22"/>
                    <a:gd name="T3" fmla="*/ 142 h 161"/>
                    <a:gd name="T4" fmla="*/ 22 w 22"/>
                    <a:gd name="T5" fmla="*/ 0 h 161"/>
                    <a:gd name="T6" fmla="*/ 0 w 22"/>
                    <a:gd name="T7" fmla="*/ 19 h 161"/>
                    <a:gd name="T8" fmla="*/ 0 w 22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161"/>
                    <a:gd name="T17" fmla="*/ 22 w 22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161">
                      <a:moveTo>
                        <a:pt x="0" y="161"/>
                      </a:moveTo>
                      <a:lnTo>
                        <a:pt x="22" y="142"/>
                      </a:lnTo>
                      <a:lnTo>
                        <a:pt x="22" y="0"/>
                      </a:lnTo>
                      <a:lnTo>
                        <a:pt x="0" y="19"/>
                      </a:lnTo>
                      <a:lnTo>
                        <a:pt x="0" y="16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2" name="Freeform 568"/>
                <p:cNvSpPr>
                  <a:spLocks/>
                </p:cNvSpPr>
                <p:nvPr/>
              </p:nvSpPr>
              <p:spPr bwMode="auto">
                <a:xfrm>
                  <a:off x="717" y="1642"/>
                  <a:ext cx="223" cy="35"/>
                </a:xfrm>
                <a:custGeom>
                  <a:avLst/>
                  <a:gdLst>
                    <a:gd name="T0" fmla="*/ 0 w 223"/>
                    <a:gd name="T1" fmla="*/ 35 h 35"/>
                    <a:gd name="T2" fmla="*/ 28 w 223"/>
                    <a:gd name="T3" fmla="*/ 0 h 35"/>
                    <a:gd name="T4" fmla="*/ 223 w 223"/>
                    <a:gd name="T5" fmla="*/ 0 h 35"/>
                    <a:gd name="T6" fmla="*/ 195 w 223"/>
                    <a:gd name="T7" fmla="*/ 35 h 35"/>
                    <a:gd name="T8" fmla="*/ 0 w 223"/>
                    <a:gd name="T9" fmla="*/ 35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35"/>
                    <a:gd name="T17" fmla="*/ 223 w 22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35">
                      <a:moveTo>
                        <a:pt x="0" y="35"/>
                      </a:moveTo>
                      <a:lnTo>
                        <a:pt x="28" y="0"/>
                      </a:lnTo>
                      <a:lnTo>
                        <a:pt x="223" y="0"/>
                      </a:lnTo>
                      <a:lnTo>
                        <a:pt x="195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Freeform 569"/>
                <p:cNvSpPr>
                  <a:spLocks/>
                </p:cNvSpPr>
                <p:nvPr/>
              </p:nvSpPr>
              <p:spPr bwMode="auto">
                <a:xfrm>
                  <a:off x="717" y="1642"/>
                  <a:ext cx="223" cy="35"/>
                </a:xfrm>
                <a:custGeom>
                  <a:avLst/>
                  <a:gdLst>
                    <a:gd name="T0" fmla="*/ 0 w 223"/>
                    <a:gd name="T1" fmla="*/ 35 h 35"/>
                    <a:gd name="T2" fmla="*/ 28 w 223"/>
                    <a:gd name="T3" fmla="*/ 0 h 35"/>
                    <a:gd name="T4" fmla="*/ 223 w 223"/>
                    <a:gd name="T5" fmla="*/ 0 h 35"/>
                    <a:gd name="T6" fmla="*/ 195 w 223"/>
                    <a:gd name="T7" fmla="*/ 35 h 35"/>
                    <a:gd name="T8" fmla="*/ 0 w 223"/>
                    <a:gd name="T9" fmla="*/ 35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35"/>
                    <a:gd name="T17" fmla="*/ 223 w 22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35">
                      <a:moveTo>
                        <a:pt x="0" y="35"/>
                      </a:moveTo>
                      <a:lnTo>
                        <a:pt x="28" y="0"/>
                      </a:lnTo>
                      <a:lnTo>
                        <a:pt x="223" y="0"/>
                      </a:lnTo>
                      <a:lnTo>
                        <a:pt x="195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" name="Freeform 570"/>
                <p:cNvSpPr>
                  <a:spLocks/>
                </p:cNvSpPr>
                <p:nvPr/>
              </p:nvSpPr>
              <p:spPr bwMode="auto">
                <a:xfrm>
                  <a:off x="912" y="1642"/>
                  <a:ext cx="28" cy="41"/>
                </a:xfrm>
                <a:custGeom>
                  <a:avLst/>
                  <a:gdLst>
                    <a:gd name="T0" fmla="*/ 0 w 28"/>
                    <a:gd name="T1" fmla="*/ 41 h 41"/>
                    <a:gd name="T2" fmla="*/ 28 w 28"/>
                    <a:gd name="T3" fmla="*/ 13 h 41"/>
                    <a:gd name="T4" fmla="*/ 28 w 28"/>
                    <a:gd name="T5" fmla="*/ 0 h 41"/>
                    <a:gd name="T6" fmla="*/ 0 w 28"/>
                    <a:gd name="T7" fmla="*/ 35 h 41"/>
                    <a:gd name="T8" fmla="*/ 0 w 28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41"/>
                    <a:gd name="T17" fmla="*/ 28 w 28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41">
                      <a:moveTo>
                        <a:pt x="0" y="41"/>
                      </a:moveTo>
                      <a:lnTo>
                        <a:pt x="28" y="13"/>
                      </a:lnTo>
                      <a:lnTo>
                        <a:pt x="28" y="0"/>
                      </a:lnTo>
                      <a:lnTo>
                        <a:pt x="0" y="35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" name="Freeform 571"/>
                <p:cNvSpPr>
                  <a:spLocks/>
                </p:cNvSpPr>
                <p:nvPr/>
              </p:nvSpPr>
              <p:spPr bwMode="auto">
                <a:xfrm>
                  <a:off x="912" y="1642"/>
                  <a:ext cx="28" cy="41"/>
                </a:xfrm>
                <a:custGeom>
                  <a:avLst/>
                  <a:gdLst>
                    <a:gd name="T0" fmla="*/ 0 w 28"/>
                    <a:gd name="T1" fmla="*/ 41 h 41"/>
                    <a:gd name="T2" fmla="*/ 28 w 28"/>
                    <a:gd name="T3" fmla="*/ 13 h 41"/>
                    <a:gd name="T4" fmla="*/ 28 w 28"/>
                    <a:gd name="T5" fmla="*/ 0 h 41"/>
                    <a:gd name="T6" fmla="*/ 0 w 28"/>
                    <a:gd name="T7" fmla="*/ 35 h 41"/>
                    <a:gd name="T8" fmla="*/ 0 w 28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41"/>
                    <a:gd name="T17" fmla="*/ 28 w 28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41">
                      <a:moveTo>
                        <a:pt x="0" y="41"/>
                      </a:moveTo>
                      <a:lnTo>
                        <a:pt x="28" y="13"/>
                      </a:lnTo>
                      <a:lnTo>
                        <a:pt x="28" y="0"/>
                      </a:lnTo>
                      <a:lnTo>
                        <a:pt x="0" y="35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6" name="Rectangle 572"/>
                <p:cNvSpPr>
                  <a:spLocks noChangeArrowheads="1"/>
                </p:cNvSpPr>
                <p:nvPr/>
              </p:nvSpPr>
              <p:spPr bwMode="auto">
                <a:xfrm>
                  <a:off x="717" y="1677"/>
                  <a:ext cx="195" cy="6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Rectangle 573"/>
                <p:cNvSpPr>
                  <a:spLocks noChangeArrowheads="1"/>
                </p:cNvSpPr>
                <p:nvPr/>
              </p:nvSpPr>
              <p:spPr bwMode="auto">
                <a:xfrm>
                  <a:off x="718" y="1678"/>
                  <a:ext cx="193" cy="4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Freeform 574"/>
                <p:cNvSpPr>
                  <a:spLocks/>
                </p:cNvSpPr>
                <p:nvPr/>
              </p:nvSpPr>
              <p:spPr bwMode="auto">
                <a:xfrm>
                  <a:off x="953" y="1651"/>
                  <a:ext cx="38" cy="23"/>
                </a:xfrm>
                <a:custGeom>
                  <a:avLst/>
                  <a:gdLst>
                    <a:gd name="T0" fmla="*/ 0 w 38"/>
                    <a:gd name="T1" fmla="*/ 23 h 23"/>
                    <a:gd name="T2" fmla="*/ 13 w 38"/>
                    <a:gd name="T3" fmla="*/ 0 h 23"/>
                    <a:gd name="T4" fmla="*/ 38 w 38"/>
                    <a:gd name="T5" fmla="*/ 0 h 23"/>
                    <a:gd name="T6" fmla="*/ 25 w 38"/>
                    <a:gd name="T7" fmla="*/ 23 h 23"/>
                    <a:gd name="T8" fmla="*/ 0 w 38"/>
                    <a:gd name="T9" fmla="*/ 23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23"/>
                    <a:gd name="T17" fmla="*/ 38 w 38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23">
                      <a:moveTo>
                        <a:pt x="0" y="23"/>
                      </a:moveTo>
                      <a:lnTo>
                        <a:pt x="13" y="0"/>
                      </a:lnTo>
                      <a:lnTo>
                        <a:pt x="38" y="0"/>
                      </a:lnTo>
                      <a:lnTo>
                        <a:pt x="25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Freeform 575"/>
                <p:cNvSpPr>
                  <a:spLocks/>
                </p:cNvSpPr>
                <p:nvPr/>
              </p:nvSpPr>
              <p:spPr bwMode="auto">
                <a:xfrm>
                  <a:off x="953" y="1651"/>
                  <a:ext cx="38" cy="23"/>
                </a:xfrm>
                <a:custGeom>
                  <a:avLst/>
                  <a:gdLst>
                    <a:gd name="T0" fmla="*/ 0 w 38"/>
                    <a:gd name="T1" fmla="*/ 23 h 23"/>
                    <a:gd name="T2" fmla="*/ 13 w 38"/>
                    <a:gd name="T3" fmla="*/ 0 h 23"/>
                    <a:gd name="T4" fmla="*/ 38 w 38"/>
                    <a:gd name="T5" fmla="*/ 0 h 23"/>
                    <a:gd name="T6" fmla="*/ 25 w 38"/>
                    <a:gd name="T7" fmla="*/ 23 h 23"/>
                    <a:gd name="T8" fmla="*/ 0 w 38"/>
                    <a:gd name="T9" fmla="*/ 23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23"/>
                    <a:gd name="T17" fmla="*/ 38 w 38"/>
                    <a:gd name="T18" fmla="*/ 23 h 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23">
                      <a:moveTo>
                        <a:pt x="0" y="23"/>
                      </a:moveTo>
                      <a:lnTo>
                        <a:pt x="13" y="0"/>
                      </a:lnTo>
                      <a:lnTo>
                        <a:pt x="38" y="0"/>
                      </a:lnTo>
                      <a:lnTo>
                        <a:pt x="25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Freeform 576"/>
                <p:cNvSpPr>
                  <a:spLocks/>
                </p:cNvSpPr>
                <p:nvPr/>
              </p:nvSpPr>
              <p:spPr bwMode="auto">
                <a:xfrm>
                  <a:off x="978" y="1651"/>
                  <a:ext cx="13" cy="29"/>
                </a:xfrm>
                <a:custGeom>
                  <a:avLst/>
                  <a:gdLst>
                    <a:gd name="T0" fmla="*/ 0 w 13"/>
                    <a:gd name="T1" fmla="*/ 29 h 29"/>
                    <a:gd name="T2" fmla="*/ 13 w 13"/>
                    <a:gd name="T3" fmla="*/ 16 h 29"/>
                    <a:gd name="T4" fmla="*/ 13 w 13"/>
                    <a:gd name="T5" fmla="*/ 0 h 29"/>
                    <a:gd name="T6" fmla="*/ 0 w 13"/>
                    <a:gd name="T7" fmla="*/ 23 h 29"/>
                    <a:gd name="T8" fmla="*/ 0 w 13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29"/>
                    <a:gd name="T17" fmla="*/ 13 w 13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29">
                      <a:moveTo>
                        <a:pt x="0" y="29"/>
                      </a:moveTo>
                      <a:lnTo>
                        <a:pt x="13" y="16"/>
                      </a:lnTo>
                      <a:lnTo>
                        <a:pt x="13" y="0"/>
                      </a:lnTo>
                      <a:lnTo>
                        <a:pt x="0" y="2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Freeform 577"/>
                <p:cNvSpPr>
                  <a:spLocks/>
                </p:cNvSpPr>
                <p:nvPr/>
              </p:nvSpPr>
              <p:spPr bwMode="auto">
                <a:xfrm>
                  <a:off x="978" y="1651"/>
                  <a:ext cx="13" cy="29"/>
                </a:xfrm>
                <a:custGeom>
                  <a:avLst/>
                  <a:gdLst>
                    <a:gd name="T0" fmla="*/ 0 w 13"/>
                    <a:gd name="T1" fmla="*/ 29 h 29"/>
                    <a:gd name="T2" fmla="*/ 13 w 13"/>
                    <a:gd name="T3" fmla="*/ 16 h 29"/>
                    <a:gd name="T4" fmla="*/ 13 w 13"/>
                    <a:gd name="T5" fmla="*/ 0 h 29"/>
                    <a:gd name="T6" fmla="*/ 0 w 13"/>
                    <a:gd name="T7" fmla="*/ 23 h 29"/>
                    <a:gd name="T8" fmla="*/ 0 w 13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29"/>
                    <a:gd name="T17" fmla="*/ 13 w 13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29">
                      <a:moveTo>
                        <a:pt x="0" y="29"/>
                      </a:moveTo>
                      <a:lnTo>
                        <a:pt x="13" y="16"/>
                      </a:lnTo>
                      <a:lnTo>
                        <a:pt x="13" y="0"/>
                      </a:lnTo>
                      <a:lnTo>
                        <a:pt x="0" y="2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7A7A5A"/>
                </a:solidFill>
                <a:ln w="4763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Rectangle 578"/>
                <p:cNvSpPr>
                  <a:spLocks noChangeArrowheads="1"/>
                </p:cNvSpPr>
                <p:nvPr/>
              </p:nvSpPr>
              <p:spPr bwMode="auto">
                <a:xfrm>
                  <a:off x="950" y="1674"/>
                  <a:ext cx="28" cy="6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579"/>
                <p:cNvSpPr>
                  <a:spLocks noChangeArrowheads="1"/>
                </p:cNvSpPr>
                <p:nvPr/>
              </p:nvSpPr>
              <p:spPr bwMode="auto">
                <a:xfrm>
                  <a:off x="951" y="1675"/>
                  <a:ext cx="26" cy="4"/>
                </a:xfrm>
                <a:prstGeom prst="rect">
                  <a:avLst/>
                </a:prstGeom>
                <a:solidFill>
                  <a:srgbClr val="B7B79D"/>
                </a:solidFill>
                <a:ln w="4763">
                  <a:solidFill>
                    <a:srgbClr val="49493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5" name="Text Box 597"/>
              <p:cNvSpPr txBox="1">
                <a:spLocks noChangeArrowheads="1"/>
              </p:cNvSpPr>
              <p:nvPr/>
            </p:nvSpPr>
            <p:spPr bwMode="auto">
              <a:xfrm>
                <a:off x="2851356" y="1321772"/>
                <a:ext cx="659155" cy="376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846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客户</a:t>
                </a: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2967175" y="1995009"/>
            <a:ext cx="3572754" cy="549540"/>
            <a:chOff x="3147481" y="2072283"/>
            <a:chExt cx="3572754" cy="549540"/>
          </a:xfrm>
        </p:grpSpPr>
        <p:sp>
          <p:nvSpPr>
            <p:cNvPr id="55" name="Line 515"/>
            <p:cNvSpPr>
              <a:spLocks noChangeShapeType="1"/>
            </p:cNvSpPr>
            <p:nvPr/>
          </p:nvSpPr>
          <p:spPr bwMode="auto">
            <a:xfrm flipV="1">
              <a:off x="3147481" y="2425462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Rectangle 516"/>
            <p:cNvSpPr>
              <a:spLocks noChangeArrowheads="1"/>
            </p:cNvSpPr>
            <p:nvPr/>
          </p:nvSpPr>
          <p:spPr bwMode="auto">
            <a:xfrm>
              <a:off x="3898612" y="2245438"/>
              <a:ext cx="2073837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 </a:t>
              </a:r>
              <a:r>
                <a:rPr kumimoji="1"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支持的加密算法</a:t>
              </a:r>
            </a:p>
          </p:txBody>
        </p:sp>
        <p:sp>
          <p:nvSpPr>
            <p:cNvPr id="57" name="TextBox 57"/>
            <p:cNvSpPr txBox="1">
              <a:spLocks noChangeArrowheads="1"/>
            </p:cNvSpPr>
            <p:nvPr/>
          </p:nvSpPr>
          <p:spPr bwMode="auto">
            <a:xfrm>
              <a:off x="3150631" y="2072283"/>
              <a:ext cx="623742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</a:t>
              </a:r>
              <a:endParaRPr lang="zh-CN" altLang="en-US" sz="2215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977211" y="2505026"/>
            <a:ext cx="3620968" cy="528007"/>
            <a:chOff x="3157517" y="2582300"/>
            <a:chExt cx="3620968" cy="528007"/>
          </a:xfrm>
        </p:grpSpPr>
        <p:sp>
          <p:nvSpPr>
            <p:cNvPr id="59" name="Line 582"/>
            <p:cNvSpPr>
              <a:spLocks noChangeShapeType="1"/>
            </p:cNvSpPr>
            <p:nvPr/>
          </p:nvSpPr>
          <p:spPr bwMode="auto">
            <a:xfrm flipV="1">
              <a:off x="3157517" y="2928649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Rectangle 580"/>
            <p:cNvSpPr>
              <a:spLocks noChangeArrowheads="1"/>
            </p:cNvSpPr>
            <p:nvPr/>
          </p:nvSpPr>
          <p:spPr bwMode="auto">
            <a:xfrm>
              <a:off x="3893384" y="2733922"/>
              <a:ext cx="2082621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 </a:t>
              </a: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选定的加密算法</a:t>
              </a:r>
            </a:p>
          </p:txBody>
        </p:sp>
        <p:sp>
          <p:nvSpPr>
            <p:cNvPr id="61" name="TextBox 58"/>
            <p:cNvSpPr txBox="1">
              <a:spLocks noChangeArrowheads="1"/>
            </p:cNvSpPr>
            <p:nvPr/>
          </p:nvSpPr>
          <p:spPr bwMode="auto">
            <a:xfrm>
              <a:off x="6340545" y="2582300"/>
              <a:ext cx="437940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</a:t>
              </a: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62" name="TextBox 59"/>
          <p:cNvSpPr txBox="1">
            <a:spLocks noChangeArrowheads="1"/>
          </p:cNvSpPr>
          <p:nvPr/>
        </p:nvSpPr>
        <p:spPr bwMode="auto">
          <a:xfrm>
            <a:off x="204153" y="2992043"/>
            <a:ext cx="623742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215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sym typeface="Wingdings" pitchFamily="2" charset="2"/>
              </a:rPr>
              <a:t></a:t>
            </a:r>
            <a:endParaRPr lang="zh-CN" altLang="en-US" sz="2215" b="1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977211" y="3006579"/>
            <a:ext cx="3612605" cy="528006"/>
            <a:chOff x="3157517" y="3083853"/>
            <a:chExt cx="3612605" cy="528006"/>
          </a:xfrm>
        </p:grpSpPr>
        <p:sp>
          <p:nvSpPr>
            <p:cNvPr id="64" name="Line 583"/>
            <p:cNvSpPr>
              <a:spLocks noChangeShapeType="1"/>
            </p:cNvSpPr>
            <p:nvPr/>
          </p:nvSpPr>
          <p:spPr bwMode="auto">
            <a:xfrm flipV="1">
              <a:off x="3157517" y="3430203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Rectangle 581"/>
            <p:cNvSpPr>
              <a:spLocks noChangeArrowheads="1"/>
            </p:cNvSpPr>
            <p:nvPr/>
          </p:nvSpPr>
          <p:spPr bwMode="auto">
            <a:xfrm>
              <a:off x="4057169" y="3235474"/>
              <a:ext cx="1768433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B </a:t>
              </a: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的数字证书  </a:t>
              </a:r>
            </a:p>
          </p:txBody>
        </p:sp>
        <p:sp>
          <p:nvSpPr>
            <p:cNvPr id="66" name="TextBox 60"/>
            <p:cNvSpPr txBox="1">
              <a:spLocks noChangeArrowheads="1"/>
            </p:cNvSpPr>
            <p:nvPr/>
          </p:nvSpPr>
          <p:spPr bwMode="auto">
            <a:xfrm>
              <a:off x="6332182" y="3083853"/>
              <a:ext cx="437940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</a:t>
              </a: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970520" y="4215822"/>
            <a:ext cx="3610933" cy="558760"/>
            <a:chOff x="3150826" y="4293096"/>
            <a:chExt cx="3610933" cy="558760"/>
          </a:xfrm>
        </p:grpSpPr>
        <p:sp>
          <p:nvSpPr>
            <p:cNvPr id="68" name="Line 586"/>
            <p:cNvSpPr>
              <a:spLocks noChangeShapeType="1"/>
            </p:cNvSpPr>
            <p:nvPr/>
          </p:nvSpPr>
          <p:spPr bwMode="auto">
            <a:xfrm flipV="1">
              <a:off x="3150826" y="4670198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Rectangle 587"/>
            <p:cNvSpPr>
              <a:spLocks noChangeArrowheads="1"/>
            </p:cNvSpPr>
            <p:nvPr/>
          </p:nvSpPr>
          <p:spPr bwMode="auto">
            <a:xfrm>
              <a:off x="3773924" y="4475471"/>
              <a:ext cx="2319867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会话密钥的产生完成</a:t>
              </a:r>
            </a:p>
          </p:txBody>
        </p:sp>
        <p:sp>
          <p:nvSpPr>
            <p:cNvPr id="70" name="TextBox 61"/>
            <p:cNvSpPr txBox="1">
              <a:spLocks noChangeArrowheads="1"/>
            </p:cNvSpPr>
            <p:nvPr/>
          </p:nvSpPr>
          <p:spPr bwMode="auto">
            <a:xfrm>
              <a:off x="6323819" y="4293096"/>
              <a:ext cx="437940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</a:t>
              </a:r>
              <a:endParaRPr lang="zh-CN" altLang="en-US" sz="2215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929378" y="3594720"/>
            <a:ext cx="3612223" cy="563948"/>
            <a:chOff x="3109684" y="3671994"/>
            <a:chExt cx="3612223" cy="563948"/>
          </a:xfrm>
        </p:grpSpPr>
        <p:sp>
          <p:nvSpPr>
            <p:cNvPr id="72" name="Line 584"/>
            <p:cNvSpPr>
              <a:spLocks noChangeShapeType="1"/>
            </p:cNvSpPr>
            <p:nvPr/>
          </p:nvSpPr>
          <p:spPr bwMode="auto">
            <a:xfrm flipV="1">
              <a:off x="3149153" y="4039581"/>
              <a:ext cx="357275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Rectangle 585"/>
            <p:cNvSpPr>
              <a:spLocks noChangeArrowheads="1"/>
            </p:cNvSpPr>
            <p:nvPr/>
          </p:nvSpPr>
          <p:spPr bwMode="auto">
            <a:xfrm>
              <a:off x="3508001" y="3859557"/>
              <a:ext cx="2860078" cy="376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 </a:t>
              </a: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 </a:t>
              </a: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的公钥加密的秘密数</a:t>
              </a:r>
            </a:p>
          </p:txBody>
        </p:sp>
        <p:sp>
          <p:nvSpPr>
            <p:cNvPr id="74" name="TextBox 62"/>
            <p:cNvSpPr txBox="1">
              <a:spLocks noChangeArrowheads="1"/>
            </p:cNvSpPr>
            <p:nvPr/>
          </p:nvSpPr>
          <p:spPr bwMode="auto">
            <a:xfrm>
              <a:off x="3109684" y="3671994"/>
              <a:ext cx="623742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</a:t>
              </a:r>
              <a:endParaRPr lang="zh-CN" altLang="en-US" sz="2215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990592" y="4748128"/>
            <a:ext cx="3547663" cy="707403"/>
            <a:chOff x="3170898" y="4825402"/>
            <a:chExt cx="3547663" cy="707403"/>
          </a:xfrm>
        </p:grpSpPr>
        <p:sp>
          <p:nvSpPr>
            <p:cNvPr id="76" name="AutoShape 588"/>
            <p:cNvSpPr>
              <a:spLocks noChangeArrowheads="1"/>
            </p:cNvSpPr>
            <p:nvPr/>
          </p:nvSpPr>
          <p:spPr bwMode="auto">
            <a:xfrm>
              <a:off x="3170898" y="5006746"/>
              <a:ext cx="3547663" cy="526059"/>
            </a:xfrm>
            <a:prstGeom prst="leftRightArrow">
              <a:avLst>
                <a:gd name="adj1" fmla="val 61667"/>
                <a:gd name="adj2" fmla="val 18328"/>
              </a:avLst>
            </a:prstGeom>
            <a:solidFill>
              <a:srgbClr val="D5D5FF"/>
            </a:solidFill>
            <a:ln w="1905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46" b="1" dirty="0">
                  <a:latin typeface="Calibri" panose="020F0502020204030204" pitchFamily="34" charset="0"/>
                  <a:ea typeface="华文楷体" panose="02010600040101010101" pitchFamily="2" charset="-122"/>
                </a:rPr>
                <a:t>数据传输（用会话密钥加密）</a:t>
              </a:r>
            </a:p>
          </p:txBody>
        </p:sp>
        <p:sp>
          <p:nvSpPr>
            <p:cNvPr id="77" name="TextBox 61"/>
            <p:cNvSpPr txBox="1">
              <a:spLocks noChangeArrowheads="1"/>
            </p:cNvSpPr>
            <p:nvPr/>
          </p:nvSpPr>
          <p:spPr bwMode="auto">
            <a:xfrm>
              <a:off x="4783320" y="4825402"/>
              <a:ext cx="437940" cy="433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15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itchFamily="2" charset="2"/>
                </a:rPr>
                <a:t></a:t>
              </a:r>
              <a:endParaRPr lang="zh-CN" altLang="en-US" sz="2215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78" name="圆角矩形 77"/>
          <p:cNvSpPr/>
          <p:nvPr/>
        </p:nvSpPr>
        <p:spPr>
          <a:xfrm>
            <a:off x="392026" y="5835643"/>
            <a:ext cx="8723049" cy="96165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(4)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安全数据传输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 双方用会话密钥加密和解密它们之间传送的数据并验证其完整性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741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  <p:extLst mod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应用层的安全协议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499513" cy="3770967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本节仅讨论应用层中有关电子邮件的安全协议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发送电子邮件是个即时的行为，发送方 </a:t>
            </a:r>
            <a:r>
              <a:rPr lang="en-US" altLang="zh-CN" sz="1600" dirty="0"/>
              <a:t>A </a:t>
            </a:r>
            <a:r>
              <a:rPr lang="zh-CN" altLang="en-US" sz="1600" dirty="0"/>
              <a:t>和接收方 </a:t>
            </a:r>
            <a:r>
              <a:rPr lang="en-US" altLang="zh-CN" sz="1600" dirty="0"/>
              <a:t>B </a:t>
            </a:r>
            <a:r>
              <a:rPr lang="zh-CN" altLang="en-US" sz="1600" dirty="0"/>
              <a:t>并不会为此而建立任何会话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电子邮件安全协议应当为每种加密操作定义相应的算法，以及密钥管理、鉴别、完整性保护等方法</a:t>
            </a:r>
            <a:endParaRPr lang="en-US" altLang="zh-CN" sz="1600" dirty="0"/>
          </a:p>
          <a:p>
            <a:pPr algn="just">
              <a:spcBef>
                <a:spcPts val="0"/>
              </a:spcBef>
            </a:pPr>
            <a:r>
              <a:rPr lang="en-US" altLang="zh-CN" dirty="0"/>
              <a:t>PGP (Pretty Good Privacy)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一个完整的电子邮件安全软件包，包括加密、鉴别、电子签名和压缩等技术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PGP</a:t>
            </a:r>
            <a:r>
              <a:rPr lang="zh-CN" altLang="en-US" sz="1600" dirty="0"/>
              <a:t>并没有使用什么新的概念，只是将现有的一些算法如 </a:t>
            </a:r>
            <a:r>
              <a:rPr lang="en-US" altLang="zh-CN" sz="1600" dirty="0"/>
              <a:t>MD5</a:t>
            </a:r>
            <a:r>
              <a:rPr lang="zh-CN" altLang="en-US" sz="1600" dirty="0"/>
              <a:t>、</a:t>
            </a:r>
            <a:r>
              <a:rPr lang="en-US" altLang="zh-CN" sz="1600" dirty="0"/>
              <a:t>RSA</a:t>
            </a:r>
            <a:r>
              <a:rPr lang="zh-CN" altLang="en-US" sz="1600" dirty="0"/>
              <a:t>，以及 </a:t>
            </a:r>
            <a:r>
              <a:rPr lang="en-US" altLang="zh-CN" sz="1600" dirty="0"/>
              <a:t>IDEA </a:t>
            </a:r>
            <a:r>
              <a:rPr lang="zh-CN" altLang="en-US" sz="1600" dirty="0"/>
              <a:t>等综合运用而已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39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16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认证分类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消息认证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即认证所收到的消息的确是消息的发送者所发送的，而不是其他人伪造或篡改的，这就包含了</a:t>
            </a:r>
            <a:r>
              <a:rPr lang="zh-CN" altLang="en-US" sz="1600" dirty="0">
                <a:solidFill>
                  <a:srgbClr val="FF0000"/>
                </a:solidFill>
              </a:rPr>
              <a:t>端点认证</a:t>
            </a:r>
            <a:r>
              <a:rPr lang="zh-CN" altLang="en-US" sz="1600" dirty="0"/>
              <a:t>和</a:t>
            </a:r>
            <a:r>
              <a:rPr lang="zh-CN" altLang="en-US" sz="1600" dirty="0">
                <a:solidFill>
                  <a:srgbClr val="FF0000"/>
                </a:solidFill>
              </a:rPr>
              <a:t>消息完整性认证</a:t>
            </a:r>
          </a:p>
          <a:p>
            <a:pPr algn="just">
              <a:spcBef>
                <a:spcPts val="1800"/>
              </a:spcBef>
            </a:pPr>
            <a:r>
              <a:rPr lang="zh-CN" altLang="en-US" sz="2000" dirty="0"/>
              <a:t>端点认证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也称为实体认证，仅仅认证发送消息的实体，实体可以是一个人，也可以是一个进程 </a:t>
            </a:r>
            <a:r>
              <a:rPr lang="en-US" altLang="zh-CN" sz="1600" dirty="0"/>
              <a:t>(</a:t>
            </a:r>
            <a:r>
              <a:rPr lang="zh-CN" altLang="en-US" sz="1600" dirty="0"/>
              <a:t>客户或服务器</a:t>
            </a:r>
            <a:r>
              <a:rPr lang="en-US" altLang="zh-CN" sz="1600" dirty="0"/>
              <a:t>)</a:t>
            </a:r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04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PGP</a:t>
            </a:r>
            <a:r>
              <a:rPr lang="zh-CN" altLang="en-US" dirty="0"/>
              <a:t>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499513" cy="3770967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altLang="zh-CN" sz="2000" dirty="0"/>
              <a:t>PGP </a:t>
            </a:r>
            <a:r>
              <a:rPr lang="zh-CN" altLang="en-US" sz="2000" dirty="0"/>
              <a:t>提供电子邮件的安全性、发送方认证、消息完整性</a:t>
            </a:r>
          </a:p>
          <a:p>
            <a:pPr algn="just">
              <a:spcBef>
                <a:spcPts val="0"/>
              </a:spcBef>
            </a:pPr>
            <a:r>
              <a:rPr lang="zh-CN" altLang="en-US" sz="2000" dirty="0"/>
              <a:t>假设：</a:t>
            </a:r>
            <a:r>
              <a:rPr lang="en-US" altLang="zh-CN" sz="2000" dirty="0"/>
              <a:t>A </a:t>
            </a:r>
            <a:r>
              <a:rPr lang="zh-CN" altLang="en-US" sz="2000" dirty="0"/>
              <a:t>向 </a:t>
            </a:r>
            <a:r>
              <a:rPr lang="en-US" altLang="zh-CN" sz="2000" dirty="0"/>
              <a:t>B </a:t>
            </a:r>
            <a:r>
              <a:rPr lang="zh-CN" altLang="en-US" sz="2000" dirty="0"/>
              <a:t>发送电子邮件明文 </a:t>
            </a:r>
            <a:r>
              <a:rPr lang="en-US" altLang="zh-CN" sz="2000" dirty="0"/>
              <a:t>X</a:t>
            </a:r>
            <a:r>
              <a:rPr lang="zh-CN" altLang="en-US" sz="2000" dirty="0"/>
              <a:t>，使用 </a:t>
            </a:r>
            <a:r>
              <a:rPr lang="en-US" altLang="zh-CN" sz="2000" dirty="0"/>
              <a:t>PGP </a:t>
            </a:r>
            <a:r>
              <a:rPr lang="zh-CN" altLang="en-US" sz="2000" dirty="0"/>
              <a:t>进行加密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A </a:t>
            </a:r>
            <a:r>
              <a:rPr lang="zh-CN" altLang="en-US" sz="1600" dirty="0"/>
              <a:t>有三个密钥：</a:t>
            </a:r>
            <a:r>
              <a:rPr lang="en-US" altLang="zh-CN" sz="1600" dirty="0"/>
              <a:t>A </a:t>
            </a:r>
            <a:r>
              <a:rPr lang="zh-CN" altLang="en-US" sz="1600" dirty="0"/>
              <a:t>的私钥、</a:t>
            </a:r>
            <a:r>
              <a:rPr lang="en-US" altLang="zh-CN" sz="1600" dirty="0"/>
              <a:t>B </a:t>
            </a:r>
            <a:r>
              <a:rPr lang="zh-CN" altLang="en-US" sz="1600" dirty="0"/>
              <a:t>的公钥、 </a:t>
            </a:r>
            <a:r>
              <a:rPr lang="en-US" altLang="zh-CN" sz="1600" dirty="0"/>
              <a:t>A </a:t>
            </a:r>
            <a:r>
              <a:rPr lang="zh-CN" altLang="en-US" sz="1600" dirty="0"/>
              <a:t>生成的一次性密钥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B </a:t>
            </a:r>
            <a:r>
              <a:rPr lang="zh-CN" altLang="en-US" sz="1600" dirty="0"/>
              <a:t>有两个密钥：</a:t>
            </a:r>
            <a:r>
              <a:rPr lang="en-US" altLang="zh-CN" sz="1600" dirty="0"/>
              <a:t>B </a:t>
            </a:r>
            <a:r>
              <a:rPr lang="zh-CN" altLang="en-US" sz="1600" dirty="0"/>
              <a:t>的私钥、 </a:t>
            </a:r>
            <a:r>
              <a:rPr lang="en-US" altLang="zh-CN" sz="1600" dirty="0"/>
              <a:t>A </a:t>
            </a:r>
            <a:r>
              <a:rPr lang="zh-CN" altLang="en-US" sz="1600" dirty="0"/>
              <a:t>的公钥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40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153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PGP</a:t>
            </a:r>
            <a:r>
              <a:rPr lang="zh-CN" altLang="en-US" dirty="0"/>
              <a:t>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499513" cy="2000973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发送方 </a:t>
            </a:r>
            <a:r>
              <a:rPr lang="en-US" altLang="zh-CN" sz="2000" dirty="0"/>
              <a:t>A </a:t>
            </a:r>
            <a:r>
              <a:rPr lang="zh-CN" altLang="en-US" sz="2000" dirty="0"/>
              <a:t>的 </a:t>
            </a:r>
            <a:r>
              <a:rPr lang="en-US" altLang="zh-CN" sz="2000" dirty="0"/>
              <a:t>PGP </a:t>
            </a:r>
            <a:r>
              <a:rPr lang="zh-CN" altLang="en-US" sz="2000" dirty="0"/>
              <a:t>处理过程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(1) </a:t>
            </a:r>
            <a:r>
              <a:rPr lang="zh-CN" altLang="en-US" sz="1600" dirty="0"/>
              <a:t>对明文邮件 </a:t>
            </a:r>
            <a:r>
              <a:rPr lang="en-US" altLang="zh-CN" sz="1600" i="1" dirty="0"/>
              <a:t>X</a:t>
            </a:r>
            <a:r>
              <a:rPr lang="en-US" altLang="zh-CN" sz="1600" dirty="0"/>
              <a:t> </a:t>
            </a:r>
            <a:r>
              <a:rPr lang="zh-CN" altLang="en-US" sz="1600" dirty="0"/>
              <a:t>进行 </a:t>
            </a:r>
            <a:r>
              <a:rPr lang="en-US" altLang="zh-CN" sz="1600" dirty="0"/>
              <a:t>MD5 </a:t>
            </a:r>
            <a:r>
              <a:rPr lang="zh-CN" altLang="en-US" sz="1600" dirty="0"/>
              <a:t>运算，得出消息摘要 </a:t>
            </a:r>
            <a:r>
              <a:rPr lang="en-US" altLang="zh-CN" sz="1600" i="1" dirty="0"/>
              <a:t>H</a:t>
            </a:r>
            <a:r>
              <a:rPr lang="zh-CN" altLang="en-US" sz="1600" dirty="0"/>
              <a:t>；用 </a:t>
            </a:r>
            <a:r>
              <a:rPr lang="en-US" altLang="zh-CN" sz="1600" dirty="0"/>
              <a:t>A </a:t>
            </a:r>
            <a:r>
              <a:rPr lang="zh-CN" altLang="en-US" sz="1600" dirty="0"/>
              <a:t>的私钥对 </a:t>
            </a:r>
            <a:r>
              <a:rPr lang="en-US" altLang="zh-CN" sz="1600" i="1" dirty="0"/>
              <a:t>H</a:t>
            </a:r>
            <a:r>
              <a:rPr lang="en-US" altLang="zh-CN" sz="1600" dirty="0"/>
              <a:t> </a:t>
            </a:r>
            <a:r>
              <a:rPr lang="zh-CN" altLang="en-US" sz="1600" dirty="0"/>
              <a:t>进行加密 </a:t>
            </a:r>
            <a:r>
              <a:rPr lang="en-US" altLang="zh-CN" sz="1600" dirty="0"/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即数字签名</a:t>
            </a:r>
            <a:r>
              <a:rPr lang="en-US" altLang="zh-CN" sz="1600" dirty="0"/>
              <a:t>)</a:t>
            </a:r>
            <a:r>
              <a:rPr lang="zh-CN" altLang="en-US" sz="1600" dirty="0"/>
              <a:t>，得出消息认证码 </a:t>
            </a:r>
            <a:r>
              <a:rPr lang="en-US" altLang="zh-CN" sz="1600" dirty="0"/>
              <a:t>MAC</a:t>
            </a:r>
            <a:r>
              <a:rPr lang="zh-CN" altLang="en-US" sz="1600" dirty="0"/>
              <a:t>，把它拼接在明文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X </a:t>
            </a:r>
            <a:r>
              <a:rPr lang="zh-CN" altLang="en-US" sz="1600" dirty="0"/>
              <a:t>后面，得到扩展的邮件 </a:t>
            </a:r>
            <a:r>
              <a:rPr lang="en-US" altLang="zh-CN" sz="1600" dirty="0"/>
              <a:t>(</a:t>
            </a:r>
            <a:r>
              <a:rPr lang="en-US" altLang="zh-CN" sz="1600" i="1" dirty="0"/>
              <a:t>X</a:t>
            </a:r>
            <a:r>
              <a:rPr lang="en-US" altLang="zh-CN" sz="1600" dirty="0"/>
              <a:t>, MAC)</a:t>
            </a:r>
            <a:endParaRPr lang="zh-CN" altLang="en-US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(2)  </a:t>
            </a:r>
            <a:r>
              <a:rPr lang="zh-CN" altLang="en-US" sz="1600" dirty="0"/>
              <a:t>使用 </a:t>
            </a:r>
            <a:r>
              <a:rPr lang="en-US" altLang="zh-CN" sz="1600" dirty="0"/>
              <a:t>A </a:t>
            </a:r>
            <a:r>
              <a:rPr lang="zh-CN" altLang="en-US" sz="1600" dirty="0"/>
              <a:t>自己生成的一次性密钥对扩展的邮件 </a:t>
            </a:r>
            <a:r>
              <a:rPr lang="en-US" altLang="zh-CN" sz="1600" dirty="0"/>
              <a:t>(</a:t>
            </a:r>
            <a:r>
              <a:rPr lang="en-US" altLang="zh-CN" sz="1600" i="1" dirty="0"/>
              <a:t>X</a:t>
            </a:r>
            <a:r>
              <a:rPr lang="en-US" altLang="zh-CN" sz="1600" dirty="0"/>
              <a:t>, MAC)</a:t>
            </a:r>
            <a:r>
              <a:rPr lang="zh-CN" altLang="en-US" sz="1600" dirty="0"/>
              <a:t>进行加密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(3) </a:t>
            </a:r>
            <a:r>
              <a:rPr lang="zh-CN" altLang="en-US" sz="1600" dirty="0"/>
              <a:t>用 </a:t>
            </a:r>
            <a:r>
              <a:rPr lang="en-US" altLang="zh-CN" sz="1600" dirty="0"/>
              <a:t>B </a:t>
            </a:r>
            <a:r>
              <a:rPr lang="zh-CN" altLang="en-US" sz="1600" dirty="0"/>
              <a:t>的公钥对 </a:t>
            </a:r>
            <a:r>
              <a:rPr lang="en-US" altLang="zh-CN" sz="1600" dirty="0"/>
              <a:t>A </a:t>
            </a:r>
            <a:r>
              <a:rPr lang="zh-CN" altLang="en-US" sz="1600" dirty="0"/>
              <a:t>生成的一次性密钥进行加密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(4) </a:t>
            </a:r>
            <a:r>
              <a:rPr lang="zh-CN" altLang="en-US" sz="1600" dirty="0"/>
              <a:t>把加密的一次性密钥和加密的扩展的邮件发送给 </a:t>
            </a:r>
            <a:r>
              <a:rPr lang="en-US" altLang="zh-CN" sz="1600" dirty="0"/>
              <a:t>B 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41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516166" y="3852234"/>
            <a:ext cx="8381580" cy="2699162"/>
            <a:chOff x="524781" y="3388595"/>
            <a:chExt cx="8381580" cy="2699162"/>
          </a:xfrm>
        </p:grpSpPr>
        <p:sp>
          <p:nvSpPr>
            <p:cNvPr id="160" name="Line 5"/>
            <p:cNvSpPr>
              <a:spLocks noChangeShapeType="1"/>
            </p:cNvSpPr>
            <p:nvPr/>
          </p:nvSpPr>
          <p:spPr bwMode="auto">
            <a:xfrm>
              <a:off x="6186783" y="4651503"/>
              <a:ext cx="4639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1" name="Line 6"/>
            <p:cNvSpPr>
              <a:spLocks noChangeShapeType="1"/>
            </p:cNvSpPr>
            <p:nvPr/>
          </p:nvSpPr>
          <p:spPr bwMode="auto">
            <a:xfrm>
              <a:off x="1382418" y="5195746"/>
              <a:ext cx="4027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2" name="Text Box 7"/>
            <p:cNvSpPr txBox="1">
              <a:spLocks noChangeArrowheads="1"/>
            </p:cNvSpPr>
            <p:nvPr/>
          </p:nvSpPr>
          <p:spPr bwMode="auto">
            <a:xfrm>
              <a:off x="1575041" y="5678020"/>
              <a:ext cx="1124860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 </a:t>
              </a:r>
              <a:r>
                <a:rPr kumimoji="1"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的私钥</a:t>
              </a:r>
              <a:endParaRPr kumimoji="1" lang="zh-CN" altLang="en-US" sz="1846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3" name="Rectangle 8"/>
            <p:cNvSpPr>
              <a:spLocks noChangeArrowheads="1"/>
            </p:cNvSpPr>
            <p:nvPr/>
          </p:nvSpPr>
          <p:spPr bwMode="auto">
            <a:xfrm>
              <a:off x="869182" y="3771984"/>
              <a:ext cx="693378" cy="3171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 b="1" i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X</a:t>
              </a:r>
            </a:p>
          </p:txBody>
        </p:sp>
        <p:sp>
          <p:nvSpPr>
            <p:cNvPr id="164" name="Rectangle 9"/>
            <p:cNvSpPr>
              <a:spLocks noChangeArrowheads="1"/>
            </p:cNvSpPr>
            <p:nvPr/>
          </p:nvSpPr>
          <p:spPr bwMode="auto">
            <a:xfrm>
              <a:off x="869182" y="4404574"/>
              <a:ext cx="693378" cy="3171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散列</a:t>
              </a:r>
            </a:p>
          </p:txBody>
        </p:sp>
        <p:sp>
          <p:nvSpPr>
            <p:cNvPr id="165" name="Rectangle 10"/>
            <p:cNvSpPr>
              <a:spLocks noChangeArrowheads="1"/>
            </p:cNvSpPr>
            <p:nvPr/>
          </p:nvSpPr>
          <p:spPr bwMode="auto">
            <a:xfrm>
              <a:off x="990807" y="5035422"/>
              <a:ext cx="457154" cy="31890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 b="1" i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</a:p>
          </p:txBody>
        </p:sp>
        <p:sp>
          <p:nvSpPr>
            <p:cNvPr id="166" name="Line 11"/>
            <p:cNvSpPr>
              <a:spLocks noChangeShapeType="1"/>
            </p:cNvSpPr>
            <p:nvPr/>
          </p:nvSpPr>
          <p:spPr bwMode="auto">
            <a:xfrm>
              <a:off x="1210773" y="4089151"/>
              <a:ext cx="0" cy="315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7" name="Line 12"/>
            <p:cNvSpPr>
              <a:spLocks noChangeShapeType="1"/>
            </p:cNvSpPr>
            <p:nvPr/>
          </p:nvSpPr>
          <p:spPr bwMode="auto">
            <a:xfrm>
              <a:off x="1210773" y="4709542"/>
              <a:ext cx="0" cy="315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8" name="Rectangle 13"/>
            <p:cNvSpPr>
              <a:spLocks noChangeArrowheads="1"/>
            </p:cNvSpPr>
            <p:nvPr/>
          </p:nvSpPr>
          <p:spPr bwMode="auto">
            <a:xfrm>
              <a:off x="5262278" y="3771984"/>
              <a:ext cx="693378" cy="3171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加密</a:t>
              </a:r>
            </a:p>
          </p:txBody>
        </p:sp>
        <p:sp>
          <p:nvSpPr>
            <p:cNvPr id="169" name="Rectangle 14"/>
            <p:cNvSpPr>
              <a:spLocks noChangeArrowheads="1"/>
            </p:cNvSpPr>
            <p:nvPr/>
          </p:nvSpPr>
          <p:spPr bwMode="auto">
            <a:xfrm>
              <a:off x="2864344" y="5037164"/>
              <a:ext cx="333093" cy="31890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0" name="Line 15"/>
            <p:cNvSpPr>
              <a:spLocks noChangeShapeType="1"/>
            </p:cNvSpPr>
            <p:nvPr/>
          </p:nvSpPr>
          <p:spPr bwMode="auto">
            <a:xfrm>
              <a:off x="2470070" y="5195746"/>
              <a:ext cx="4027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1" name="Line 16"/>
            <p:cNvSpPr>
              <a:spLocks noChangeShapeType="1"/>
            </p:cNvSpPr>
            <p:nvPr/>
          </p:nvSpPr>
          <p:spPr bwMode="auto">
            <a:xfrm flipV="1">
              <a:off x="2152272" y="5354329"/>
              <a:ext cx="0" cy="318603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2" name="Text Box 17"/>
            <p:cNvSpPr txBox="1">
              <a:spLocks noChangeArrowheads="1"/>
            </p:cNvSpPr>
            <p:nvPr/>
          </p:nvSpPr>
          <p:spPr bwMode="auto">
            <a:xfrm>
              <a:off x="578735" y="5386081"/>
              <a:ext cx="1133644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消息摘要</a:t>
              </a:r>
              <a:endParaRPr kumimoji="1" lang="zh-CN" altLang="en-US" sz="1846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3" name="Text Box 18"/>
            <p:cNvSpPr txBox="1">
              <a:spLocks noChangeArrowheads="1"/>
            </p:cNvSpPr>
            <p:nvPr/>
          </p:nvSpPr>
          <p:spPr bwMode="auto">
            <a:xfrm>
              <a:off x="3205747" y="4404574"/>
              <a:ext cx="1370889" cy="660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消息认证码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endParaRPr kumimoji="1" lang="en-US" altLang="zh-CN" sz="1846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4" name="Text Box 19"/>
            <p:cNvSpPr txBox="1">
              <a:spLocks noChangeArrowheads="1"/>
            </p:cNvSpPr>
            <p:nvPr/>
          </p:nvSpPr>
          <p:spPr bwMode="auto">
            <a:xfrm>
              <a:off x="2810366" y="3703249"/>
              <a:ext cx="439544" cy="490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585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Symbol" pitchFamily="18" charset="2"/>
                </a:rPr>
                <a:t></a:t>
              </a:r>
            </a:p>
          </p:txBody>
        </p:sp>
        <p:sp>
          <p:nvSpPr>
            <p:cNvPr id="175" name="Line 20"/>
            <p:cNvSpPr>
              <a:spLocks noChangeShapeType="1"/>
            </p:cNvSpPr>
            <p:nvPr/>
          </p:nvSpPr>
          <p:spPr bwMode="auto">
            <a:xfrm flipV="1">
              <a:off x="3044486" y="4089149"/>
              <a:ext cx="0" cy="9480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6" name="Line 21"/>
            <p:cNvSpPr>
              <a:spLocks noChangeShapeType="1"/>
            </p:cNvSpPr>
            <p:nvPr/>
          </p:nvSpPr>
          <p:spPr bwMode="auto">
            <a:xfrm>
              <a:off x="1562561" y="3930565"/>
              <a:ext cx="13357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7" name="Rectangle 22"/>
            <p:cNvSpPr>
              <a:spLocks noChangeArrowheads="1"/>
            </p:cNvSpPr>
            <p:nvPr/>
          </p:nvSpPr>
          <p:spPr bwMode="auto">
            <a:xfrm>
              <a:off x="3618903" y="3771982"/>
              <a:ext cx="333093" cy="31890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8" name="Rectangle 23"/>
            <p:cNvSpPr>
              <a:spLocks noChangeArrowheads="1"/>
            </p:cNvSpPr>
            <p:nvPr/>
          </p:nvSpPr>
          <p:spPr bwMode="auto">
            <a:xfrm>
              <a:off x="3951996" y="3771984"/>
              <a:ext cx="693378" cy="3171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 b="1" i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X</a:t>
              </a:r>
            </a:p>
          </p:txBody>
        </p:sp>
        <p:sp>
          <p:nvSpPr>
            <p:cNvPr id="179" name="Line 24"/>
            <p:cNvSpPr>
              <a:spLocks noChangeShapeType="1"/>
            </p:cNvSpPr>
            <p:nvPr/>
          </p:nvSpPr>
          <p:spPr bwMode="auto">
            <a:xfrm>
              <a:off x="3197437" y="3939279"/>
              <a:ext cx="411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0" name="Line 25"/>
            <p:cNvSpPr>
              <a:spLocks noChangeShapeType="1"/>
            </p:cNvSpPr>
            <p:nvPr/>
          </p:nvSpPr>
          <p:spPr bwMode="auto">
            <a:xfrm flipH="1">
              <a:off x="3027492" y="4958742"/>
              <a:ext cx="538729" cy="2370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1" name="Line 26"/>
            <p:cNvSpPr>
              <a:spLocks noChangeShapeType="1"/>
            </p:cNvSpPr>
            <p:nvPr/>
          </p:nvSpPr>
          <p:spPr bwMode="auto">
            <a:xfrm flipH="1" flipV="1">
              <a:off x="3785448" y="3958230"/>
              <a:ext cx="105744" cy="446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2" name="Rectangle 27"/>
            <p:cNvSpPr>
              <a:spLocks noChangeArrowheads="1"/>
            </p:cNvSpPr>
            <p:nvPr/>
          </p:nvSpPr>
          <p:spPr bwMode="auto">
            <a:xfrm>
              <a:off x="4697761" y="4467275"/>
              <a:ext cx="1469494" cy="3999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r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一次性密钥</a:t>
              </a:r>
            </a:p>
          </p:txBody>
        </p:sp>
        <p:sp>
          <p:nvSpPr>
            <p:cNvPr id="183" name="Rectangle 28"/>
            <p:cNvSpPr>
              <a:spLocks noChangeArrowheads="1"/>
            </p:cNvSpPr>
            <p:nvPr/>
          </p:nvSpPr>
          <p:spPr bwMode="auto">
            <a:xfrm>
              <a:off x="1793686" y="5037165"/>
              <a:ext cx="693378" cy="3171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加密</a:t>
              </a:r>
            </a:p>
          </p:txBody>
        </p:sp>
        <p:sp>
          <p:nvSpPr>
            <p:cNvPr id="184" name="Line 30"/>
            <p:cNvSpPr>
              <a:spLocks noChangeShapeType="1"/>
            </p:cNvSpPr>
            <p:nvPr/>
          </p:nvSpPr>
          <p:spPr bwMode="auto">
            <a:xfrm flipV="1">
              <a:off x="5622562" y="4119752"/>
              <a:ext cx="0" cy="3258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5" name="Line 31"/>
            <p:cNvSpPr>
              <a:spLocks noChangeShapeType="1"/>
            </p:cNvSpPr>
            <p:nvPr/>
          </p:nvSpPr>
          <p:spPr bwMode="auto">
            <a:xfrm>
              <a:off x="4645375" y="3939279"/>
              <a:ext cx="6169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6" name="Text Box 32"/>
            <p:cNvSpPr txBox="1">
              <a:spLocks noChangeArrowheads="1"/>
            </p:cNvSpPr>
            <p:nvPr/>
          </p:nvSpPr>
          <p:spPr bwMode="auto">
            <a:xfrm>
              <a:off x="6546452" y="5184986"/>
              <a:ext cx="1082348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 </a:t>
              </a:r>
              <a:r>
                <a:rPr kumimoji="1"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的公钥</a:t>
              </a:r>
              <a:endParaRPr kumimoji="1" lang="zh-CN" altLang="en-US" sz="1846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87" name="Picture 3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520312" y="5252635"/>
              <a:ext cx="438692" cy="220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88" name="Line 34"/>
            <p:cNvSpPr>
              <a:spLocks noChangeShapeType="1"/>
            </p:cNvSpPr>
            <p:nvPr/>
          </p:nvSpPr>
          <p:spPr bwMode="auto">
            <a:xfrm flipV="1">
              <a:off x="7009318" y="4811110"/>
              <a:ext cx="0" cy="33226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9" name="Text Box 35"/>
            <p:cNvSpPr txBox="1">
              <a:spLocks noChangeArrowheads="1"/>
            </p:cNvSpPr>
            <p:nvPr/>
          </p:nvSpPr>
          <p:spPr bwMode="auto">
            <a:xfrm>
              <a:off x="6798501" y="3654470"/>
              <a:ext cx="439544" cy="490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585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Symbol" pitchFamily="18" charset="2"/>
                </a:rPr>
                <a:t></a:t>
              </a:r>
            </a:p>
          </p:txBody>
        </p:sp>
        <p:sp>
          <p:nvSpPr>
            <p:cNvPr id="190" name="Line 36"/>
            <p:cNvSpPr>
              <a:spLocks noChangeShapeType="1"/>
            </p:cNvSpPr>
            <p:nvPr/>
          </p:nvSpPr>
          <p:spPr bwMode="auto">
            <a:xfrm>
              <a:off x="5955657" y="3930565"/>
              <a:ext cx="8990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1" name="Line 37"/>
            <p:cNvSpPr>
              <a:spLocks noChangeShapeType="1"/>
            </p:cNvSpPr>
            <p:nvPr/>
          </p:nvSpPr>
          <p:spPr bwMode="auto">
            <a:xfrm>
              <a:off x="7145276" y="3939279"/>
              <a:ext cx="506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2" name="Line 38"/>
            <p:cNvSpPr>
              <a:spLocks noChangeShapeType="1"/>
            </p:cNvSpPr>
            <p:nvPr/>
          </p:nvSpPr>
          <p:spPr bwMode="auto">
            <a:xfrm flipV="1">
              <a:off x="7000821" y="4117503"/>
              <a:ext cx="0" cy="334593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3" name="Rectangle 39"/>
            <p:cNvSpPr>
              <a:spLocks noChangeArrowheads="1"/>
            </p:cNvSpPr>
            <p:nvPr/>
          </p:nvSpPr>
          <p:spPr bwMode="auto">
            <a:xfrm>
              <a:off x="6650733" y="4467275"/>
              <a:ext cx="693378" cy="3171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加密</a:t>
              </a:r>
            </a:p>
          </p:txBody>
        </p:sp>
        <p:grpSp>
          <p:nvGrpSpPr>
            <p:cNvPr id="194" name="Group 40"/>
            <p:cNvGrpSpPr>
              <a:grpSpLocks/>
            </p:cNvGrpSpPr>
            <p:nvPr/>
          </p:nvGrpSpPr>
          <p:grpSpPr bwMode="auto">
            <a:xfrm>
              <a:off x="7660210" y="3815550"/>
              <a:ext cx="452056" cy="228291"/>
              <a:chOff x="2736" y="3648"/>
              <a:chExt cx="432" cy="240"/>
            </a:xfrm>
          </p:grpSpPr>
          <p:grpSp>
            <p:nvGrpSpPr>
              <p:cNvPr id="204" name="Group 41"/>
              <p:cNvGrpSpPr>
                <a:grpSpLocks/>
              </p:cNvGrpSpPr>
              <p:nvPr/>
            </p:nvGrpSpPr>
            <p:grpSpPr bwMode="auto">
              <a:xfrm>
                <a:off x="2736" y="3648"/>
                <a:ext cx="432" cy="240"/>
                <a:chOff x="2592" y="3504"/>
                <a:chExt cx="576" cy="384"/>
              </a:xfrm>
            </p:grpSpPr>
            <p:sp>
              <p:nvSpPr>
                <p:cNvPr id="206" name="Rectangle 42"/>
                <p:cNvSpPr>
                  <a:spLocks noChangeArrowheads="1"/>
                </p:cNvSpPr>
                <p:nvPr/>
              </p:nvSpPr>
              <p:spPr bwMode="auto">
                <a:xfrm>
                  <a:off x="2592" y="3504"/>
                  <a:ext cx="576" cy="38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7" name="Freeform 43"/>
                <p:cNvSpPr>
                  <a:spLocks/>
                </p:cNvSpPr>
                <p:nvPr/>
              </p:nvSpPr>
              <p:spPr bwMode="auto">
                <a:xfrm>
                  <a:off x="2592" y="3504"/>
                  <a:ext cx="576" cy="240"/>
                </a:xfrm>
                <a:custGeom>
                  <a:avLst/>
                  <a:gdLst>
                    <a:gd name="T0" fmla="*/ 0 w 576"/>
                    <a:gd name="T1" fmla="*/ 0 h 240"/>
                    <a:gd name="T2" fmla="*/ 288 w 576"/>
                    <a:gd name="T3" fmla="*/ 240 h 240"/>
                    <a:gd name="T4" fmla="*/ 576 w 576"/>
                    <a:gd name="T5" fmla="*/ 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240">
                      <a:moveTo>
                        <a:pt x="0" y="0"/>
                      </a:moveTo>
                      <a:lnTo>
                        <a:pt x="288" y="240"/>
                      </a:lnTo>
                      <a:lnTo>
                        <a:pt x="576" y="0"/>
                      </a:ln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592" y="3704"/>
                  <a:ext cx="232" cy="1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9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2936" y="3704"/>
                  <a:ext cx="232" cy="1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05" name="Line 46"/>
              <p:cNvSpPr>
                <a:spLocks noChangeShapeType="1"/>
              </p:cNvSpPr>
              <p:nvPr/>
            </p:nvSpPr>
            <p:spPr bwMode="auto">
              <a:xfrm>
                <a:off x="2736" y="3648"/>
                <a:ext cx="42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pic>
          <p:nvPicPr>
            <p:cNvPr id="195" name="Picture 4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5237" y="3615143"/>
              <a:ext cx="231126" cy="259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96" name="Text Box 51"/>
            <p:cNvSpPr txBox="1">
              <a:spLocks noChangeArrowheads="1"/>
            </p:cNvSpPr>
            <p:nvPr/>
          </p:nvSpPr>
          <p:spPr bwMode="auto">
            <a:xfrm>
              <a:off x="524781" y="3704018"/>
              <a:ext cx="327334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97" name="Text Box 52"/>
            <p:cNvSpPr txBox="1">
              <a:spLocks noChangeArrowheads="1"/>
            </p:cNvSpPr>
            <p:nvPr/>
          </p:nvSpPr>
          <p:spPr bwMode="auto">
            <a:xfrm>
              <a:off x="908952" y="3388595"/>
              <a:ext cx="659155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邮件</a:t>
              </a:r>
            </a:p>
          </p:txBody>
        </p:sp>
        <p:sp>
          <p:nvSpPr>
            <p:cNvPr id="198" name="AutoShape 53"/>
            <p:cNvSpPr>
              <a:spLocks noChangeArrowheads="1"/>
            </p:cNvSpPr>
            <p:nvPr/>
          </p:nvSpPr>
          <p:spPr bwMode="auto">
            <a:xfrm>
              <a:off x="8268616" y="3852147"/>
              <a:ext cx="616903" cy="156841"/>
            </a:xfrm>
            <a:prstGeom prst="rightArrow">
              <a:avLst>
                <a:gd name="adj1" fmla="val 50000"/>
                <a:gd name="adj2" fmla="val 100833"/>
              </a:avLst>
            </a:prstGeom>
            <a:solidFill>
              <a:srgbClr val="C000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9" name="Text Box 54"/>
            <p:cNvSpPr txBox="1">
              <a:spLocks noChangeArrowheads="1"/>
            </p:cNvSpPr>
            <p:nvPr/>
          </p:nvSpPr>
          <p:spPr bwMode="auto">
            <a:xfrm>
              <a:off x="8247206" y="3482699"/>
              <a:ext cx="659155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</a:t>
              </a:r>
              <a:endParaRPr kumimoji="1" lang="zh-CN" altLang="en-US" sz="1846" b="1" i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200" name="组合 199"/>
            <p:cNvGrpSpPr/>
            <p:nvPr/>
          </p:nvGrpSpPr>
          <p:grpSpPr>
            <a:xfrm>
              <a:off x="2710870" y="5648536"/>
              <a:ext cx="316526" cy="439221"/>
              <a:chOff x="2936775" y="5445223"/>
              <a:chExt cx="342903" cy="475823"/>
            </a:xfrm>
          </p:grpSpPr>
          <p:sp>
            <p:nvSpPr>
              <p:cNvPr id="202" name="Rectangle 50"/>
              <p:cNvSpPr>
                <a:spLocks noChangeArrowheads="1"/>
              </p:cNvSpPr>
              <p:nvPr/>
            </p:nvSpPr>
            <p:spPr bwMode="auto">
              <a:xfrm>
                <a:off x="2936775" y="5445223"/>
                <a:ext cx="342903" cy="475823"/>
              </a:xfrm>
              <a:prstGeom prst="rect">
                <a:avLst/>
              </a:prstGeom>
              <a:solidFill>
                <a:srgbClr val="FF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203" name="Picture 49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2915080" y="5565358"/>
                <a:ext cx="405620" cy="218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01" name="Picture 3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807428" y="4576534"/>
              <a:ext cx="438692" cy="220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sp>
        <p:nvSpPr>
          <p:cNvPr id="56" name="圆角矩形 55"/>
          <p:cNvSpPr/>
          <p:nvPr/>
        </p:nvSpPr>
        <p:spPr>
          <a:xfrm>
            <a:off x="4006724" y="764917"/>
            <a:ext cx="4943909" cy="59874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思考：为什么需要一次性密钥？</a:t>
            </a:r>
            <a:endParaRPr lang="zh-CN" altLang="en-US" sz="2800" dirty="0">
              <a:solidFill>
                <a:srgbClr val="FF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314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  <p:extLst mod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PGP</a:t>
            </a:r>
            <a:r>
              <a:rPr lang="zh-CN" altLang="en-US" dirty="0"/>
              <a:t>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499513" cy="2830809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接收方 </a:t>
            </a:r>
            <a:r>
              <a:rPr lang="en-US" altLang="zh-CN" sz="2000" dirty="0"/>
              <a:t>B </a:t>
            </a:r>
            <a:r>
              <a:rPr lang="zh-CN" altLang="en-US" sz="2000" dirty="0"/>
              <a:t>的 </a:t>
            </a:r>
            <a:r>
              <a:rPr lang="en-US" altLang="zh-CN" sz="2000" dirty="0"/>
              <a:t>PGP </a:t>
            </a:r>
            <a:r>
              <a:rPr lang="zh-CN" altLang="en-US" sz="2000" dirty="0"/>
              <a:t>处理过程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(1) </a:t>
            </a:r>
            <a:r>
              <a:rPr lang="zh-CN" altLang="en-US" sz="1600" dirty="0"/>
              <a:t>把加密</a:t>
            </a:r>
            <a:r>
              <a:rPr lang="zh-CN" altLang="en-US" sz="1600"/>
              <a:t>的一次性密钥</a:t>
            </a:r>
            <a:r>
              <a:rPr lang="zh-CN" altLang="en-US" sz="1600" dirty="0"/>
              <a:t>和加密的扩展邮件 </a:t>
            </a:r>
            <a:r>
              <a:rPr lang="en-US" altLang="zh-CN" sz="1600" dirty="0"/>
              <a:t>(</a:t>
            </a:r>
            <a:r>
              <a:rPr lang="en-US" altLang="zh-CN" sz="1600" i="1" dirty="0"/>
              <a:t>X</a:t>
            </a:r>
            <a:r>
              <a:rPr lang="en-US" altLang="zh-CN" sz="1600" dirty="0"/>
              <a:t>, MAC)</a:t>
            </a:r>
            <a:r>
              <a:rPr lang="zh-CN" altLang="en-US" sz="1600" dirty="0"/>
              <a:t>分离开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(2) </a:t>
            </a:r>
            <a:r>
              <a:rPr lang="zh-CN" altLang="zh-CN" sz="1600" dirty="0"/>
              <a:t>用</a:t>
            </a:r>
            <a:r>
              <a:rPr lang="en-US" altLang="zh-CN" sz="1600" dirty="0"/>
              <a:t> B </a:t>
            </a:r>
            <a:r>
              <a:rPr lang="zh-CN" altLang="zh-CN" sz="1600" dirty="0"/>
              <a:t>自己的私钥解出</a:t>
            </a:r>
            <a:r>
              <a:rPr lang="en-US" altLang="zh-CN" sz="1600" dirty="0"/>
              <a:t> A </a:t>
            </a:r>
            <a:r>
              <a:rPr lang="zh-CN" altLang="zh-CN" sz="1600" dirty="0"/>
              <a:t>的一次性密钥</a:t>
            </a:r>
            <a:endParaRPr lang="zh-CN" altLang="en-US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(3) </a:t>
            </a:r>
            <a:r>
              <a:rPr lang="zh-CN" altLang="en-US" sz="1600" dirty="0"/>
              <a:t>用解出的一次性密钥对消息进行解密，分离出明文 </a:t>
            </a:r>
            <a:r>
              <a:rPr lang="en-US" altLang="zh-CN" sz="1600" i="1" dirty="0"/>
              <a:t>X</a:t>
            </a:r>
            <a:r>
              <a:rPr lang="en-US" altLang="zh-CN" sz="1600" dirty="0"/>
              <a:t> </a:t>
            </a:r>
            <a:r>
              <a:rPr lang="zh-CN" altLang="en-US" sz="1600" dirty="0"/>
              <a:t>和 </a:t>
            </a:r>
            <a:r>
              <a:rPr lang="en-US" altLang="zh-CN" sz="1600" dirty="0"/>
              <a:t>MAC</a:t>
            </a:r>
            <a:endParaRPr lang="zh-CN" altLang="en-US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(4) </a:t>
            </a:r>
            <a:r>
              <a:rPr lang="zh-CN" altLang="en-US" sz="1600" dirty="0"/>
              <a:t>用 </a:t>
            </a:r>
            <a:r>
              <a:rPr lang="en-US" altLang="zh-CN" sz="1600" dirty="0"/>
              <a:t>A </a:t>
            </a:r>
            <a:r>
              <a:rPr lang="zh-CN" altLang="en-US" sz="1600" dirty="0"/>
              <a:t>的公钥对 </a:t>
            </a:r>
            <a:r>
              <a:rPr lang="en-US" altLang="zh-CN" sz="1600" dirty="0"/>
              <a:t>MAC </a:t>
            </a:r>
            <a:r>
              <a:rPr lang="zh-CN" altLang="en-US" sz="1600" dirty="0"/>
              <a:t>进行解密 </a:t>
            </a:r>
            <a:r>
              <a:rPr lang="en-US" altLang="zh-CN" sz="1600" dirty="0"/>
              <a:t>(</a:t>
            </a:r>
            <a:r>
              <a:rPr lang="zh-CN" altLang="en-US" sz="1600" dirty="0"/>
              <a:t>即验证签名</a:t>
            </a:r>
            <a:r>
              <a:rPr lang="en-US" altLang="zh-CN" sz="1600" dirty="0"/>
              <a:t>)</a:t>
            </a:r>
            <a:r>
              <a:rPr lang="zh-CN" altLang="en-US" sz="1600" dirty="0"/>
              <a:t>，得出消息摘要 </a:t>
            </a:r>
            <a:r>
              <a:rPr lang="en-US" altLang="zh-CN" sz="1600" i="1" dirty="0"/>
              <a:t>H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(5) </a:t>
            </a:r>
            <a:r>
              <a:rPr lang="zh-CN" altLang="en-US" sz="1600" dirty="0"/>
              <a:t>对</a:t>
            </a:r>
            <a:r>
              <a:rPr lang="zh-CN" altLang="zh-CN" sz="1600" dirty="0"/>
              <a:t>明文邮件</a:t>
            </a:r>
            <a:r>
              <a:rPr lang="en-US" altLang="zh-CN" sz="1600" dirty="0"/>
              <a:t> </a:t>
            </a:r>
            <a:r>
              <a:rPr lang="en-US" altLang="zh-CN" sz="1600" i="1" dirty="0"/>
              <a:t>X </a:t>
            </a:r>
            <a:r>
              <a:rPr lang="zh-CN" altLang="zh-CN" sz="1600" dirty="0"/>
              <a:t>进行</a:t>
            </a:r>
            <a:r>
              <a:rPr lang="en-US" altLang="zh-CN" sz="1600" dirty="0"/>
              <a:t> MD5 </a:t>
            </a:r>
            <a:r>
              <a:rPr lang="zh-CN" altLang="zh-CN" sz="1600" dirty="0"/>
              <a:t>运算，得出另一个摘要</a:t>
            </a:r>
            <a:r>
              <a:rPr lang="en-US" altLang="zh-CN" sz="1600" dirty="0"/>
              <a:t> </a:t>
            </a:r>
            <a:r>
              <a:rPr lang="en-US" altLang="zh-CN" sz="1600" i="1" dirty="0"/>
              <a:t>H</a:t>
            </a:r>
            <a:r>
              <a:rPr lang="en-US" altLang="zh-CN" sz="1600" dirty="0"/>
              <a:t>(</a:t>
            </a:r>
            <a:r>
              <a:rPr lang="en-US" altLang="zh-CN" sz="1600" i="1" dirty="0"/>
              <a:t>X</a:t>
            </a:r>
            <a:r>
              <a:rPr lang="en-US" altLang="zh-CN" sz="1600" dirty="0"/>
              <a:t>)</a:t>
            </a:r>
            <a:r>
              <a:rPr lang="zh-CN" altLang="en-US" sz="1600" dirty="0"/>
              <a:t>；比较</a:t>
            </a:r>
            <a:r>
              <a:rPr lang="en-US" altLang="zh-CN" sz="1600" dirty="0"/>
              <a:t> </a:t>
            </a:r>
            <a:r>
              <a:rPr lang="en-US" altLang="zh-CN" sz="1600" i="1" dirty="0"/>
              <a:t>H</a:t>
            </a:r>
            <a:r>
              <a:rPr lang="en-US" altLang="zh-CN" sz="1600" dirty="0"/>
              <a:t>(</a:t>
            </a:r>
            <a:r>
              <a:rPr lang="en-US" altLang="zh-CN" sz="1600" i="1" dirty="0"/>
              <a:t>X</a:t>
            </a:r>
            <a:r>
              <a:rPr lang="en-US" altLang="zh-CN" sz="1600" dirty="0"/>
              <a:t>) </a:t>
            </a:r>
            <a:r>
              <a:rPr lang="zh-CN" altLang="zh-CN" sz="1600" dirty="0"/>
              <a:t>和</a:t>
            </a:r>
            <a:r>
              <a:rPr lang="en-US" altLang="zh-CN" sz="1600" dirty="0"/>
              <a:t> </a:t>
            </a:r>
            <a:r>
              <a:rPr lang="en-US" altLang="zh-CN" sz="1600" i="1" dirty="0"/>
              <a:t>H </a:t>
            </a:r>
            <a:r>
              <a:rPr lang="zh-CN" altLang="zh-CN" sz="1600" dirty="0"/>
              <a:t>，</a:t>
            </a:r>
            <a:r>
              <a:rPr lang="zh-CN" altLang="en-US" sz="1600" dirty="0"/>
              <a:t>若</a:t>
            </a:r>
            <a:r>
              <a:rPr lang="zh-CN" altLang="zh-CN" sz="1600" dirty="0"/>
              <a:t>一样，则对邮件的发送方的</a:t>
            </a:r>
            <a:r>
              <a:rPr lang="zh-CN" altLang="en-US" sz="1600" dirty="0"/>
              <a:t>认证</a:t>
            </a:r>
            <a:r>
              <a:rPr lang="zh-CN" altLang="zh-CN" sz="1600" dirty="0"/>
              <a:t>通过，报文的完整性也得到</a:t>
            </a:r>
            <a:r>
              <a:rPr lang="zh-CN" altLang="en-US" sz="1600" dirty="0"/>
              <a:t>证实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42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51223" y="4351493"/>
            <a:ext cx="8441553" cy="2535007"/>
            <a:chOff x="384458" y="3623837"/>
            <a:chExt cx="8509594" cy="2742684"/>
          </a:xfrm>
        </p:grpSpPr>
        <p:sp>
          <p:nvSpPr>
            <p:cNvPr id="58" name="Line 114"/>
            <p:cNvSpPr>
              <a:spLocks noChangeShapeType="1"/>
            </p:cNvSpPr>
            <p:nvPr/>
          </p:nvSpPr>
          <p:spPr bwMode="auto">
            <a:xfrm flipH="1">
              <a:off x="7651074" y="5782570"/>
              <a:ext cx="3996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Line 66"/>
            <p:cNvSpPr>
              <a:spLocks noChangeShapeType="1"/>
            </p:cNvSpPr>
            <p:nvPr/>
          </p:nvSpPr>
          <p:spPr bwMode="auto">
            <a:xfrm>
              <a:off x="6706714" y="5791233"/>
              <a:ext cx="427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Text Box 18"/>
            <p:cNvSpPr txBox="1">
              <a:spLocks noChangeArrowheads="1"/>
            </p:cNvSpPr>
            <p:nvPr/>
          </p:nvSpPr>
          <p:spPr bwMode="auto">
            <a:xfrm>
              <a:off x="4618207" y="4989015"/>
              <a:ext cx="1216703" cy="376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 </a:t>
              </a:r>
              <a:r>
                <a:rPr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的公钥</a:t>
              </a:r>
              <a:endParaRPr lang="zh-CN" altLang="en-US" sz="1846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Rectangle 52"/>
            <p:cNvSpPr>
              <a:spLocks noChangeArrowheads="1"/>
            </p:cNvSpPr>
            <p:nvPr/>
          </p:nvSpPr>
          <p:spPr bwMode="auto">
            <a:xfrm>
              <a:off x="7563102" y="5002105"/>
              <a:ext cx="1330950" cy="3544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MD5 </a:t>
              </a:r>
              <a:r>
                <a:rPr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运算</a:t>
              </a:r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>
              <a:off x="6538710" y="5328615"/>
              <a:ext cx="0" cy="3136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 rot="5400000" flipV="1">
              <a:off x="6006403" y="5039864"/>
              <a:ext cx="0" cy="28295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6956068" y="3836802"/>
              <a:ext cx="346619" cy="317075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7302686" y="3836802"/>
              <a:ext cx="721533" cy="315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46" b="1" i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X</a:t>
              </a:r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3864794" y="4438033"/>
              <a:ext cx="1504833" cy="3292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r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一次性密钥</a:t>
              </a:r>
            </a:p>
          </p:txBody>
        </p:sp>
        <p:sp>
          <p:nvSpPr>
            <p:cNvPr id="67" name="Line 72"/>
            <p:cNvSpPr>
              <a:spLocks noChangeShapeType="1"/>
            </p:cNvSpPr>
            <p:nvPr/>
          </p:nvSpPr>
          <p:spPr bwMode="auto">
            <a:xfrm flipH="1" flipV="1">
              <a:off x="4515588" y="4167738"/>
              <a:ext cx="1769" cy="266828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Text Box 76"/>
            <p:cNvSpPr txBox="1">
              <a:spLocks noChangeArrowheads="1"/>
            </p:cNvSpPr>
            <p:nvPr/>
          </p:nvSpPr>
          <p:spPr bwMode="auto">
            <a:xfrm>
              <a:off x="3375559" y="5651956"/>
              <a:ext cx="1082348" cy="376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 </a:t>
              </a:r>
              <a:r>
                <a:rPr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的私钥</a:t>
              </a:r>
              <a:endParaRPr lang="zh-CN" altLang="en-US" sz="1846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Line 81"/>
            <p:cNvSpPr>
              <a:spLocks noChangeShapeType="1"/>
            </p:cNvSpPr>
            <p:nvPr/>
          </p:nvSpPr>
          <p:spPr bwMode="auto">
            <a:xfrm flipV="1">
              <a:off x="1645373" y="4619960"/>
              <a:ext cx="845325" cy="1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70" name="Group 85"/>
            <p:cNvGrpSpPr>
              <a:grpSpLocks/>
            </p:cNvGrpSpPr>
            <p:nvPr/>
          </p:nvGrpSpPr>
          <p:grpSpPr bwMode="auto">
            <a:xfrm>
              <a:off x="1171424" y="4507339"/>
              <a:ext cx="470411" cy="226977"/>
              <a:chOff x="2736" y="3648"/>
              <a:chExt cx="432" cy="240"/>
            </a:xfrm>
          </p:grpSpPr>
          <p:grpSp>
            <p:nvGrpSpPr>
              <p:cNvPr id="100" name="Group 86"/>
              <p:cNvGrpSpPr>
                <a:grpSpLocks/>
              </p:cNvGrpSpPr>
              <p:nvPr/>
            </p:nvGrpSpPr>
            <p:grpSpPr bwMode="auto">
              <a:xfrm>
                <a:off x="2736" y="3648"/>
                <a:ext cx="432" cy="240"/>
                <a:chOff x="2592" y="3504"/>
                <a:chExt cx="576" cy="384"/>
              </a:xfrm>
            </p:grpSpPr>
            <p:sp>
              <p:nvSpPr>
                <p:cNvPr id="102" name="Rectangle 87"/>
                <p:cNvSpPr>
                  <a:spLocks noChangeArrowheads="1"/>
                </p:cNvSpPr>
                <p:nvPr/>
              </p:nvSpPr>
              <p:spPr bwMode="auto">
                <a:xfrm>
                  <a:off x="2592" y="3504"/>
                  <a:ext cx="576" cy="38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3" name="Freeform 88"/>
                <p:cNvSpPr>
                  <a:spLocks/>
                </p:cNvSpPr>
                <p:nvPr/>
              </p:nvSpPr>
              <p:spPr bwMode="auto">
                <a:xfrm>
                  <a:off x="2592" y="3504"/>
                  <a:ext cx="576" cy="240"/>
                </a:xfrm>
                <a:custGeom>
                  <a:avLst/>
                  <a:gdLst>
                    <a:gd name="T0" fmla="*/ 0 w 576"/>
                    <a:gd name="T1" fmla="*/ 0 h 240"/>
                    <a:gd name="T2" fmla="*/ 288 w 576"/>
                    <a:gd name="T3" fmla="*/ 240 h 240"/>
                    <a:gd name="T4" fmla="*/ 576 w 576"/>
                    <a:gd name="T5" fmla="*/ 0 h 240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240"/>
                    <a:gd name="T11" fmla="*/ 576 w 576"/>
                    <a:gd name="T12" fmla="*/ 240 h 2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240">
                      <a:moveTo>
                        <a:pt x="0" y="0"/>
                      </a:moveTo>
                      <a:lnTo>
                        <a:pt x="288" y="240"/>
                      </a:lnTo>
                      <a:lnTo>
                        <a:pt x="576" y="0"/>
                      </a:lnTo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4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592" y="3704"/>
                  <a:ext cx="232" cy="1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5" name="Line 90"/>
                <p:cNvSpPr>
                  <a:spLocks noChangeShapeType="1"/>
                </p:cNvSpPr>
                <p:nvPr/>
              </p:nvSpPr>
              <p:spPr bwMode="auto">
                <a:xfrm flipH="1" flipV="1">
                  <a:off x="2936" y="3704"/>
                  <a:ext cx="232" cy="1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15" b="1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01" name="Line 91"/>
              <p:cNvSpPr>
                <a:spLocks noChangeShapeType="1"/>
              </p:cNvSpPr>
              <p:nvPr/>
            </p:nvSpPr>
            <p:spPr bwMode="auto">
              <a:xfrm>
                <a:off x="2736" y="3648"/>
                <a:ext cx="42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pic>
          <p:nvPicPr>
            <p:cNvPr id="71" name="Picture 9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001" y="4308084"/>
              <a:ext cx="240511" cy="258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Rectangle 97"/>
            <p:cNvSpPr>
              <a:spLocks noChangeArrowheads="1"/>
            </p:cNvSpPr>
            <p:nvPr/>
          </p:nvSpPr>
          <p:spPr bwMode="auto">
            <a:xfrm>
              <a:off x="1645373" y="3623837"/>
              <a:ext cx="1443066" cy="6842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加密的</a:t>
              </a:r>
              <a:endParaRPr lang="en-US" altLang="zh-CN" sz="1846" b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扩展的邮件</a:t>
              </a:r>
            </a:p>
          </p:txBody>
        </p:sp>
        <p:sp>
          <p:nvSpPr>
            <p:cNvPr id="73" name="Line 99"/>
            <p:cNvSpPr>
              <a:spLocks noChangeShapeType="1"/>
            </p:cNvSpPr>
            <p:nvPr/>
          </p:nvSpPr>
          <p:spPr bwMode="auto">
            <a:xfrm>
              <a:off x="2483624" y="4308083"/>
              <a:ext cx="0" cy="706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" name="Rectangle 101"/>
            <p:cNvSpPr>
              <a:spLocks noChangeArrowheads="1"/>
            </p:cNvSpPr>
            <p:nvPr/>
          </p:nvSpPr>
          <p:spPr bwMode="auto">
            <a:xfrm>
              <a:off x="4149518" y="3835070"/>
              <a:ext cx="721533" cy="315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解密</a:t>
              </a:r>
            </a:p>
          </p:txBody>
        </p:sp>
        <p:sp>
          <p:nvSpPr>
            <p:cNvPr id="75" name="Line 102"/>
            <p:cNvSpPr>
              <a:spLocks noChangeShapeType="1"/>
            </p:cNvSpPr>
            <p:nvPr/>
          </p:nvSpPr>
          <p:spPr bwMode="auto">
            <a:xfrm>
              <a:off x="3088439" y="3992741"/>
              <a:ext cx="10433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6" name="Freeform 103"/>
            <p:cNvSpPr>
              <a:spLocks/>
            </p:cNvSpPr>
            <p:nvPr/>
          </p:nvSpPr>
          <p:spPr bwMode="auto">
            <a:xfrm flipV="1">
              <a:off x="4186654" y="4767236"/>
              <a:ext cx="321860" cy="403709"/>
            </a:xfrm>
            <a:custGeom>
              <a:avLst/>
              <a:gdLst>
                <a:gd name="T0" fmla="*/ 0 w 182"/>
                <a:gd name="T1" fmla="*/ 0 h 272"/>
                <a:gd name="T2" fmla="*/ 2147483647 w 182"/>
                <a:gd name="T3" fmla="*/ 0 h 272"/>
                <a:gd name="T4" fmla="*/ 2147483647 w 182"/>
                <a:gd name="T5" fmla="*/ 2147483647 h 272"/>
                <a:gd name="T6" fmla="*/ 0 60000 65536"/>
                <a:gd name="T7" fmla="*/ 0 60000 65536"/>
                <a:gd name="T8" fmla="*/ 0 60000 65536"/>
                <a:gd name="T9" fmla="*/ 0 w 182"/>
                <a:gd name="T10" fmla="*/ 0 h 272"/>
                <a:gd name="T11" fmla="*/ 182 w 182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272">
                  <a:moveTo>
                    <a:pt x="0" y="0"/>
                  </a:moveTo>
                  <a:lnTo>
                    <a:pt x="182" y="0"/>
                  </a:lnTo>
                  <a:lnTo>
                    <a:pt x="182" y="272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Line 104"/>
            <p:cNvSpPr>
              <a:spLocks noChangeShapeType="1"/>
            </p:cNvSpPr>
            <p:nvPr/>
          </p:nvSpPr>
          <p:spPr bwMode="auto">
            <a:xfrm>
              <a:off x="4862207" y="3994472"/>
              <a:ext cx="2076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8" name="Rectangle 96"/>
            <p:cNvSpPr>
              <a:spLocks noChangeArrowheads="1"/>
            </p:cNvSpPr>
            <p:nvPr/>
          </p:nvSpPr>
          <p:spPr bwMode="auto">
            <a:xfrm>
              <a:off x="1645373" y="4987284"/>
              <a:ext cx="1443066" cy="3430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加密的密钥</a:t>
              </a:r>
            </a:p>
          </p:txBody>
        </p:sp>
        <p:sp>
          <p:nvSpPr>
            <p:cNvPr id="79" name="Line 105"/>
            <p:cNvSpPr>
              <a:spLocks noChangeShapeType="1"/>
            </p:cNvSpPr>
            <p:nvPr/>
          </p:nvSpPr>
          <p:spPr bwMode="auto">
            <a:xfrm flipV="1">
              <a:off x="3935532" y="5328615"/>
              <a:ext cx="0" cy="292819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Line 80"/>
            <p:cNvSpPr>
              <a:spLocks noChangeShapeType="1"/>
            </p:cNvSpPr>
            <p:nvPr/>
          </p:nvSpPr>
          <p:spPr bwMode="auto">
            <a:xfrm>
              <a:off x="3088439" y="5181340"/>
              <a:ext cx="4810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Rectangle 73"/>
            <p:cNvSpPr>
              <a:spLocks noChangeArrowheads="1"/>
            </p:cNvSpPr>
            <p:nvPr/>
          </p:nvSpPr>
          <p:spPr bwMode="auto">
            <a:xfrm>
              <a:off x="3569462" y="5015007"/>
              <a:ext cx="721533" cy="315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解密</a:t>
              </a:r>
            </a:p>
          </p:txBody>
        </p:sp>
        <p:sp>
          <p:nvSpPr>
            <p:cNvPr id="82" name="Rectangle 106"/>
            <p:cNvSpPr>
              <a:spLocks noChangeArrowheads="1"/>
            </p:cNvSpPr>
            <p:nvPr/>
          </p:nvSpPr>
          <p:spPr bwMode="auto">
            <a:xfrm>
              <a:off x="6172639" y="5015007"/>
              <a:ext cx="721533" cy="315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解密</a:t>
              </a:r>
            </a:p>
          </p:txBody>
        </p:sp>
        <p:sp>
          <p:nvSpPr>
            <p:cNvPr id="83" name="Freeform 107"/>
            <p:cNvSpPr>
              <a:spLocks/>
            </p:cNvSpPr>
            <p:nvPr/>
          </p:nvSpPr>
          <p:spPr bwMode="auto">
            <a:xfrm>
              <a:off x="6538710" y="4150412"/>
              <a:ext cx="560603" cy="864594"/>
            </a:xfrm>
            <a:custGeom>
              <a:avLst/>
              <a:gdLst>
                <a:gd name="T0" fmla="*/ 2147483647 w 363"/>
                <a:gd name="T1" fmla="*/ 0 h 363"/>
                <a:gd name="T2" fmla="*/ 2147483647 w 363"/>
                <a:gd name="T3" fmla="*/ 2147483647 h 363"/>
                <a:gd name="T4" fmla="*/ 0 w 363"/>
                <a:gd name="T5" fmla="*/ 2147483647 h 363"/>
                <a:gd name="T6" fmla="*/ 0 w 363"/>
                <a:gd name="T7" fmla="*/ 2147483647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3"/>
                <a:gd name="T13" fmla="*/ 0 h 363"/>
                <a:gd name="T14" fmla="*/ 363 w 363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3" h="363">
                  <a:moveTo>
                    <a:pt x="363" y="0"/>
                  </a:moveTo>
                  <a:lnTo>
                    <a:pt x="363" y="136"/>
                  </a:lnTo>
                  <a:lnTo>
                    <a:pt x="0" y="136"/>
                  </a:lnTo>
                  <a:lnTo>
                    <a:pt x="0" y="363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4" name="Freeform 108"/>
            <p:cNvSpPr>
              <a:spLocks/>
            </p:cNvSpPr>
            <p:nvPr/>
          </p:nvSpPr>
          <p:spPr bwMode="auto">
            <a:xfrm flipH="1">
              <a:off x="7705896" y="4150412"/>
              <a:ext cx="516391" cy="864594"/>
            </a:xfrm>
            <a:custGeom>
              <a:avLst/>
              <a:gdLst>
                <a:gd name="T0" fmla="*/ 2147483647 w 363"/>
                <a:gd name="T1" fmla="*/ 0 h 363"/>
                <a:gd name="T2" fmla="*/ 2147483647 w 363"/>
                <a:gd name="T3" fmla="*/ 2147483647 h 363"/>
                <a:gd name="T4" fmla="*/ 0 w 363"/>
                <a:gd name="T5" fmla="*/ 2147483647 h 363"/>
                <a:gd name="T6" fmla="*/ 0 w 363"/>
                <a:gd name="T7" fmla="*/ 2147483647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3"/>
                <a:gd name="T13" fmla="*/ 0 h 363"/>
                <a:gd name="T14" fmla="*/ 363 w 363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3" h="363">
                  <a:moveTo>
                    <a:pt x="363" y="0"/>
                  </a:moveTo>
                  <a:lnTo>
                    <a:pt x="363" y="136"/>
                  </a:lnTo>
                  <a:lnTo>
                    <a:pt x="0" y="136"/>
                  </a:lnTo>
                  <a:lnTo>
                    <a:pt x="0" y="363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5" name="Rectangle 109"/>
            <p:cNvSpPr>
              <a:spLocks noChangeArrowheads="1"/>
            </p:cNvSpPr>
            <p:nvPr/>
          </p:nvSpPr>
          <p:spPr bwMode="auto">
            <a:xfrm>
              <a:off x="6314116" y="5630097"/>
              <a:ext cx="465105" cy="31707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46" b="1" i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</a:p>
          </p:txBody>
        </p:sp>
        <p:sp>
          <p:nvSpPr>
            <p:cNvPr id="86" name="Text Box 110"/>
            <p:cNvSpPr txBox="1">
              <a:spLocks noChangeArrowheads="1"/>
            </p:cNvSpPr>
            <p:nvPr/>
          </p:nvSpPr>
          <p:spPr bwMode="auto">
            <a:xfrm>
              <a:off x="6011708" y="5959301"/>
              <a:ext cx="1142781" cy="407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消息摘要</a:t>
              </a:r>
              <a:endParaRPr lang="zh-CN" altLang="en-US" sz="1846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7" name="Line 111"/>
            <p:cNvSpPr>
              <a:spLocks noChangeShapeType="1"/>
            </p:cNvSpPr>
            <p:nvPr/>
          </p:nvSpPr>
          <p:spPr bwMode="auto">
            <a:xfrm>
              <a:off x="8225824" y="5375333"/>
              <a:ext cx="0" cy="3136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auto">
            <a:xfrm>
              <a:off x="8017146" y="5664847"/>
              <a:ext cx="609459" cy="2823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46" b="1" i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H(X)</a:t>
              </a:r>
            </a:p>
          </p:txBody>
        </p:sp>
        <p:sp>
          <p:nvSpPr>
            <p:cNvPr id="89" name="Text Box 113"/>
            <p:cNvSpPr txBox="1">
              <a:spLocks noChangeArrowheads="1"/>
            </p:cNvSpPr>
            <p:nvPr/>
          </p:nvSpPr>
          <p:spPr bwMode="auto">
            <a:xfrm>
              <a:off x="7697054" y="5959301"/>
              <a:ext cx="1142781" cy="407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消息摘要</a:t>
              </a:r>
              <a:endParaRPr lang="zh-CN" altLang="en-US" sz="1846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0" name="Text Box 115"/>
            <p:cNvSpPr txBox="1">
              <a:spLocks noChangeArrowheads="1"/>
            </p:cNvSpPr>
            <p:nvPr/>
          </p:nvSpPr>
          <p:spPr bwMode="auto">
            <a:xfrm>
              <a:off x="7062176" y="5631830"/>
              <a:ext cx="659155" cy="376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比较</a:t>
              </a:r>
              <a:endParaRPr lang="zh-CN" altLang="en-US" sz="1846" b="1" i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AutoShape 116"/>
            <p:cNvSpPr>
              <a:spLocks noChangeArrowheads="1"/>
            </p:cNvSpPr>
            <p:nvPr/>
          </p:nvSpPr>
          <p:spPr bwMode="auto">
            <a:xfrm>
              <a:off x="497640" y="4538526"/>
              <a:ext cx="641953" cy="155939"/>
            </a:xfrm>
            <a:prstGeom prst="rightArrow">
              <a:avLst>
                <a:gd name="adj1" fmla="val 50000"/>
                <a:gd name="adj2" fmla="val 100833"/>
              </a:avLst>
            </a:prstGeom>
            <a:solidFill>
              <a:srgbClr val="C000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Text Box 117"/>
            <p:cNvSpPr txBox="1">
              <a:spLocks noChangeArrowheads="1"/>
            </p:cNvSpPr>
            <p:nvPr/>
          </p:nvSpPr>
          <p:spPr bwMode="auto">
            <a:xfrm>
              <a:off x="384458" y="4148680"/>
              <a:ext cx="659155" cy="376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46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接收</a:t>
              </a:r>
              <a:endParaRPr lang="zh-CN" altLang="en-US" sz="1846" b="1" i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3" name="Text Box 124"/>
            <p:cNvSpPr txBox="1">
              <a:spLocks noChangeArrowheads="1"/>
            </p:cNvSpPr>
            <p:nvPr/>
          </p:nvSpPr>
          <p:spPr bwMode="auto">
            <a:xfrm>
              <a:off x="5622835" y="4123418"/>
              <a:ext cx="656398" cy="376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46" b="1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endParaRPr lang="en-US" altLang="zh-CN" sz="1846" b="1" i="1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4" name="Line 125"/>
            <p:cNvSpPr>
              <a:spLocks noChangeShapeType="1"/>
            </p:cNvSpPr>
            <p:nvPr/>
          </p:nvSpPr>
          <p:spPr bwMode="auto">
            <a:xfrm flipV="1">
              <a:off x="6314116" y="3966750"/>
              <a:ext cx="820566" cy="334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215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4454881" y="5582067"/>
              <a:ext cx="316526" cy="439221"/>
              <a:chOff x="2936775" y="5445223"/>
              <a:chExt cx="342903" cy="475823"/>
            </a:xfrm>
          </p:grpSpPr>
          <p:sp>
            <p:nvSpPr>
              <p:cNvPr id="98" name="Rectangle 50"/>
              <p:cNvSpPr>
                <a:spLocks noChangeArrowheads="1"/>
              </p:cNvSpPr>
              <p:nvPr/>
            </p:nvSpPr>
            <p:spPr bwMode="auto">
              <a:xfrm>
                <a:off x="2936775" y="5445223"/>
                <a:ext cx="342903" cy="475823"/>
              </a:xfrm>
              <a:prstGeom prst="rect">
                <a:avLst/>
              </a:prstGeom>
              <a:solidFill>
                <a:srgbClr val="FF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15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99" name="Picture 49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2915080" y="5565358"/>
                <a:ext cx="405620" cy="218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6" name="Picture 33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008663" y="4506410"/>
              <a:ext cx="438692" cy="220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7" name="Picture 33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570862" y="5028914"/>
              <a:ext cx="438692" cy="220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6533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21136"/>
          </a:xfrm>
        </p:spPr>
        <p:txBody>
          <a:bodyPr/>
          <a:lstStyle/>
          <a:p>
            <a:r>
              <a:rPr lang="en-US" altLang="zh-CN"/>
              <a:t>7.1  </a:t>
            </a:r>
            <a:r>
              <a:rPr lang="zh-CN" altLang="en-US" dirty="0"/>
              <a:t>网络安全问题概述</a:t>
            </a:r>
          </a:p>
          <a:p>
            <a:r>
              <a:rPr lang="en-US" altLang="zh-CN"/>
              <a:t>7.2  </a:t>
            </a:r>
            <a:r>
              <a:rPr lang="zh-CN" altLang="en-US" dirty="0"/>
              <a:t>加密体制</a:t>
            </a:r>
          </a:p>
          <a:p>
            <a:r>
              <a:rPr lang="en-US" altLang="zh-CN"/>
              <a:t>7.3  </a:t>
            </a:r>
            <a:r>
              <a:rPr lang="zh-CN" altLang="en-US" dirty="0"/>
              <a:t>数字签名</a:t>
            </a:r>
          </a:p>
          <a:p>
            <a:r>
              <a:rPr lang="en-US" altLang="zh-CN"/>
              <a:t>7.4  </a:t>
            </a:r>
            <a:r>
              <a:rPr lang="zh-CN" altLang="en-US" dirty="0"/>
              <a:t>认证</a:t>
            </a:r>
          </a:p>
          <a:p>
            <a:r>
              <a:rPr lang="en-US" altLang="zh-CN"/>
              <a:t>7.5  </a:t>
            </a:r>
            <a:r>
              <a:rPr lang="zh-CN" altLang="en-US" dirty="0"/>
              <a:t>密钥分配</a:t>
            </a:r>
          </a:p>
          <a:p>
            <a:r>
              <a:rPr lang="en-US" altLang="zh-CN"/>
              <a:t>7.6  </a:t>
            </a:r>
            <a:r>
              <a:rPr lang="zh-CN" altLang="en-US" dirty="0"/>
              <a:t>互联网使用的安全协议</a:t>
            </a:r>
          </a:p>
          <a:p>
            <a:r>
              <a:rPr lang="en-US" altLang="zh-CN"/>
              <a:t>7.7  </a:t>
            </a:r>
            <a:r>
              <a:rPr lang="zh-CN" altLang="en-US"/>
              <a:t>系统安全与安全防护思路的变化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443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防火墙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防火墙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由软件、硬件构成的系统，是一种特殊编程的路由器，用来在两个网络之间实施访问控制策略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访问控制策略是由使用防火墙的单位自行制订的，为的是可以最适合本单位的需要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防火墙内的网络称为“可信的网络”</a:t>
            </a:r>
            <a:r>
              <a:rPr lang="en-US" altLang="zh-CN" sz="1600" dirty="0"/>
              <a:t>(trusted network)</a:t>
            </a:r>
            <a:r>
              <a:rPr lang="zh-CN" altLang="en-US" sz="1600" dirty="0"/>
              <a:t>，而将外部的网络称为“不可信的网络”</a:t>
            </a:r>
            <a:r>
              <a:rPr lang="en-US" altLang="zh-CN" sz="1600" dirty="0"/>
              <a:t>(untrusted network)</a:t>
            </a:r>
            <a:endParaRPr lang="zh-CN" altLang="en-US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防火墙可用来解决内联网和外联网的安全问题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44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031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防火墙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98913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防火墙在互联网中的位置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45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3998" y="2261087"/>
            <a:ext cx="8443913" cy="2658208"/>
            <a:chOff x="450927" y="1900764"/>
            <a:chExt cx="8443913" cy="2658208"/>
          </a:xfrm>
        </p:grpSpPr>
        <p:sp>
          <p:nvSpPr>
            <p:cNvPr id="8" name="AutoShape 34"/>
            <p:cNvSpPr>
              <a:spLocks noChangeArrowheads="1"/>
            </p:cNvSpPr>
            <p:nvPr/>
          </p:nvSpPr>
          <p:spPr bwMode="auto">
            <a:xfrm>
              <a:off x="2813127" y="2338913"/>
              <a:ext cx="3962400" cy="2039815"/>
            </a:xfrm>
            <a:prstGeom prst="cube">
              <a:avLst>
                <a:gd name="adj" fmla="val 11935"/>
              </a:avLst>
            </a:prstGeom>
            <a:solidFill>
              <a:srgbClr val="FF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46" b="1">
                <a:solidFill>
                  <a:srgbClr val="00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Line 35"/>
            <p:cNvSpPr>
              <a:spLocks noChangeShapeType="1"/>
            </p:cNvSpPr>
            <p:nvPr/>
          </p:nvSpPr>
          <p:spPr bwMode="auto">
            <a:xfrm>
              <a:off x="6013527" y="3534666"/>
              <a:ext cx="1219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46" b="1">
                <a:solidFill>
                  <a:srgbClr val="00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0" name="Picture 36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927" y="3042297"/>
              <a:ext cx="1752600" cy="1055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3194127" y="4027036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46" b="1">
                <a:solidFill>
                  <a:srgbClr val="00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 rot="16200000">
              <a:off x="3282050" y="3886359"/>
              <a:ext cx="2813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46" b="1">
                <a:solidFill>
                  <a:srgbClr val="00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rot="16200000">
              <a:off x="4196450" y="3886359"/>
              <a:ext cx="2813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46" b="1">
                <a:solidFill>
                  <a:srgbClr val="00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4" name="Group 40"/>
            <p:cNvGrpSpPr>
              <a:grpSpLocks/>
            </p:cNvGrpSpPr>
            <p:nvPr/>
          </p:nvGrpSpPr>
          <p:grpSpPr bwMode="auto">
            <a:xfrm>
              <a:off x="4641927" y="3605005"/>
              <a:ext cx="1295400" cy="422031"/>
              <a:chOff x="1440" y="1872"/>
              <a:chExt cx="816" cy="192"/>
            </a:xfrm>
          </p:grpSpPr>
          <p:sp>
            <p:nvSpPr>
              <p:cNvPr id="37" name="Line 41"/>
              <p:cNvSpPr>
                <a:spLocks noChangeShapeType="1"/>
              </p:cNvSpPr>
              <p:nvPr/>
            </p:nvSpPr>
            <p:spPr bwMode="auto">
              <a:xfrm>
                <a:off x="1440" y="2064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46" b="1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" name="Line 42"/>
              <p:cNvSpPr>
                <a:spLocks noChangeShapeType="1"/>
              </p:cNvSpPr>
              <p:nvPr/>
            </p:nvSpPr>
            <p:spPr bwMode="auto">
              <a:xfrm rot="-5400000">
                <a:off x="1440" y="19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46" b="1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9" name="Line 43"/>
              <p:cNvSpPr>
                <a:spLocks noChangeShapeType="1"/>
              </p:cNvSpPr>
              <p:nvPr/>
            </p:nvSpPr>
            <p:spPr bwMode="auto">
              <a:xfrm rot="-5400000">
                <a:off x="2064" y="19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46" b="1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5" name="Line 44"/>
            <p:cNvSpPr>
              <a:spLocks noChangeShapeType="1"/>
            </p:cNvSpPr>
            <p:nvPr/>
          </p:nvSpPr>
          <p:spPr bwMode="auto">
            <a:xfrm>
              <a:off x="2508327" y="3605005"/>
              <a:ext cx="60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46" b="1">
                <a:solidFill>
                  <a:srgbClr val="00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" name="Text Box 45"/>
            <p:cNvSpPr txBox="1">
              <a:spLocks noChangeArrowheads="1"/>
            </p:cNvSpPr>
            <p:nvPr/>
          </p:nvSpPr>
          <p:spPr bwMode="auto">
            <a:xfrm>
              <a:off x="7385127" y="3362532"/>
              <a:ext cx="896399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 dirty="0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内联网</a:t>
              </a:r>
            </a:p>
          </p:txBody>
        </p:sp>
        <p:sp>
          <p:nvSpPr>
            <p:cNvPr id="17" name="Oval 46"/>
            <p:cNvSpPr>
              <a:spLocks noChangeArrowheads="1"/>
            </p:cNvSpPr>
            <p:nvPr/>
          </p:nvSpPr>
          <p:spPr bwMode="auto">
            <a:xfrm>
              <a:off x="6851727" y="2549928"/>
              <a:ext cx="1905000" cy="175846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46" b="1">
                <a:solidFill>
                  <a:srgbClr val="00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Text Box 47"/>
            <p:cNvSpPr txBox="1">
              <a:spLocks noChangeArrowheads="1"/>
            </p:cNvSpPr>
            <p:nvPr/>
          </p:nvSpPr>
          <p:spPr bwMode="auto">
            <a:xfrm>
              <a:off x="7189865" y="2749221"/>
              <a:ext cx="1250663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 b="1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可信的网络</a:t>
              </a:r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866852" y="2561652"/>
              <a:ext cx="1463862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 b="1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不可信的网络</a:t>
              </a:r>
            </a:p>
          </p:txBody>
        </p:sp>
        <p:sp>
          <p:nvSpPr>
            <p:cNvPr id="20" name="Text Box 49"/>
            <p:cNvSpPr txBox="1">
              <a:spLocks noChangeArrowheads="1"/>
            </p:cNvSpPr>
            <p:nvPr/>
          </p:nvSpPr>
          <p:spPr bwMode="auto">
            <a:xfrm>
              <a:off x="2981402" y="2690607"/>
              <a:ext cx="1037463" cy="603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 b="1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分组过滤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 b="1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</a:t>
              </a:r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auto">
            <a:xfrm>
              <a:off x="5321377" y="2690607"/>
              <a:ext cx="1037463" cy="603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 b="1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分组过滤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 b="1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</a:t>
              </a:r>
            </a:p>
          </p:txBody>
        </p:sp>
        <p:sp>
          <p:nvSpPr>
            <p:cNvPr id="22" name="Text Box 51"/>
            <p:cNvSpPr txBox="1">
              <a:spLocks noChangeArrowheads="1"/>
            </p:cNvSpPr>
            <p:nvPr/>
          </p:nvSpPr>
          <p:spPr bwMode="auto">
            <a:xfrm>
              <a:off x="4108527" y="2831283"/>
              <a:ext cx="1037463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 b="1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应用网关</a:t>
              </a:r>
            </a:p>
          </p:txBody>
        </p:sp>
        <p:sp>
          <p:nvSpPr>
            <p:cNvPr id="23" name="Text Box 52"/>
            <p:cNvSpPr txBox="1">
              <a:spLocks noChangeArrowheads="1"/>
            </p:cNvSpPr>
            <p:nvPr/>
          </p:nvSpPr>
          <p:spPr bwMode="auto">
            <a:xfrm>
              <a:off x="3109684" y="4027036"/>
              <a:ext cx="1037463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 b="1" dirty="0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外局域网</a:t>
              </a:r>
            </a:p>
          </p:txBody>
        </p:sp>
        <p:sp>
          <p:nvSpPr>
            <p:cNvPr id="24" name="Text Box 53"/>
            <p:cNvSpPr txBox="1">
              <a:spLocks noChangeArrowheads="1"/>
            </p:cNvSpPr>
            <p:nvPr/>
          </p:nvSpPr>
          <p:spPr bwMode="auto">
            <a:xfrm>
              <a:off x="4787977" y="4027036"/>
              <a:ext cx="1037463" cy="348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62" b="1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内局域网</a:t>
              </a:r>
            </a:p>
          </p:txBody>
        </p:sp>
        <p:sp>
          <p:nvSpPr>
            <p:cNvPr id="25" name="Text Box 54"/>
            <p:cNvSpPr txBox="1">
              <a:spLocks noChangeArrowheads="1"/>
            </p:cNvSpPr>
            <p:nvPr/>
          </p:nvSpPr>
          <p:spPr bwMode="auto">
            <a:xfrm>
              <a:off x="4372593" y="1987220"/>
              <a:ext cx="1040670" cy="433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15" b="1" dirty="0">
                  <a:solidFill>
                    <a:srgbClr val="C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防火墙</a:t>
              </a:r>
            </a:p>
          </p:txBody>
        </p:sp>
        <p:pic>
          <p:nvPicPr>
            <p:cNvPr id="26" name="Picture 55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827" y="3429159"/>
              <a:ext cx="685800" cy="351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7" name="Picture 56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2027" y="3382267"/>
              <a:ext cx="685800" cy="351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28" name="Group 57"/>
            <p:cNvGrpSpPr>
              <a:grpSpLocks/>
            </p:cNvGrpSpPr>
            <p:nvPr/>
          </p:nvGrpSpPr>
          <p:grpSpPr bwMode="auto">
            <a:xfrm>
              <a:off x="4260927" y="3182974"/>
              <a:ext cx="609600" cy="562708"/>
              <a:chOff x="2256" y="1488"/>
              <a:chExt cx="384" cy="384"/>
            </a:xfrm>
          </p:grpSpPr>
          <p:sp>
            <p:nvSpPr>
              <p:cNvPr id="35" name="AutoShape 58"/>
              <p:cNvSpPr>
                <a:spLocks noChangeArrowheads="1"/>
              </p:cNvSpPr>
              <p:nvPr/>
            </p:nvSpPr>
            <p:spPr bwMode="auto">
              <a:xfrm>
                <a:off x="2256" y="1488"/>
                <a:ext cx="384" cy="384"/>
              </a:xfrm>
              <a:prstGeom prst="cube">
                <a:avLst>
                  <a:gd name="adj" fmla="val 12963"/>
                </a:avLst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46" b="1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" name="Text Box 59"/>
              <p:cNvSpPr txBox="1">
                <a:spLocks noChangeArrowheads="1"/>
              </p:cNvSpPr>
              <p:nvPr/>
            </p:nvSpPr>
            <p:spPr bwMode="auto">
              <a:xfrm>
                <a:off x="2315" y="1606"/>
                <a:ext cx="202" cy="23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62" b="1">
                    <a:solidFill>
                      <a:srgbClr val="0033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G</a:t>
                </a:r>
              </a:p>
            </p:txBody>
          </p:sp>
        </p:grpSp>
        <p:graphicFrame>
          <p:nvGraphicFramePr>
            <p:cNvPr id="29" name="Object 60"/>
            <p:cNvGraphicFramePr>
              <a:graphicFrameLocks noChangeAspect="1"/>
            </p:cNvGraphicFramePr>
            <p:nvPr>
              <p:extLst/>
            </p:nvPr>
          </p:nvGraphicFramePr>
          <p:xfrm>
            <a:off x="450927" y="2901620"/>
            <a:ext cx="2209800" cy="1266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2" name="VISIO" r:id="rId7" imgW="1687068" imgH="964692" progId="Visio.Drawing.11">
                    <p:embed/>
                  </p:oleObj>
                </mc:Choice>
                <mc:Fallback>
                  <p:oleObj name="VISIO" r:id="rId7" imgW="1687068" imgH="964692" progId="Visio.Drawing.11">
                    <p:embed/>
                    <p:pic>
                      <p:nvPicPr>
                        <p:cNvPr id="29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927" y="2901620"/>
                          <a:ext cx="2209800" cy="1266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1115617" y="3350029"/>
              <a:ext cx="896399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 dirty="0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互联网</a:t>
              </a:r>
            </a:p>
          </p:txBody>
        </p:sp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2846465" y="216599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46" b="1">
                <a:solidFill>
                  <a:srgbClr val="00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Text Box 63"/>
            <p:cNvSpPr txBox="1">
              <a:spLocks noChangeArrowheads="1"/>
            </p:cNvSpPr>
            <p:nvPr/>
          </p:nvSpPr>
          <p:spPr bwMode="auto">
            <a:xfrm>
              <a:off x="6760883" y="1988687"/>
              <a:ext cx="1608133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 dirty="0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防火墙的里面</a:t>
              </a:r>
            </a:p>
          </p:txBody>
        </p:sp>
        <p:sp>
          <p:nvSpPr>
            <p:cNvPr id="33" name="Text Box 64"/>
            <p:cNvSpPr txBox="1">
              <a:spLocks noChangeArrowheads="1"/>
            </p:cNvSpPr>
            <p:nvPr/>
          </p:nvSpPr>
          <p:spPr bwMode="auto">
            <a:xfrm>
              <a:off x="1182086" y="1966684"/>
              <a:ext cx="1608133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b="1" dirty="0">
                  <a:solidFill>
                    <a:srgbClr val="00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防火墙的外面</a:t>
              </a:r>
            </a:p>
          </p:txBody>
        </p:sp>
        <p:sp>
          <p:nvSpPr>
            <p:cNvPr id="34" name="AutoShape 65"/>
            <p:cNvSpPr>
              <a:spLocks noChangeArrowheads="1"/>
            </p:cNvSpPr>
            <p:nvPr/>
          </p:nvSpPr>
          <p:spPr bwMode="auto">
            <a:xfrm>
              <a:off x="4141865" y="1900764"/>
              <a:ext cx="4752975" cy="2658208"/>
            </a:xfrm>
            <a:prstGeom prst="roundRect">
              <a:avLst>
                <a:gd name="adj" fmla="val 7462"/>
              </a:avLst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46" b="1">
                <a:solidFill>
                  <a:srgbClr val="00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40" name="内容占位符 2"/>
          <p:cNvSpPr txBox="1">
            <a:spLocks/>
          </p:cNvSpPr>
          <p:nvPr/>
        </p:nvSpPr>
        <p:spPr bwMode="auto">
          <a:xfrm>
            <a:off x="457200" y="5012427"/>
            <a:ext cx="8370711" cy="141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0800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154800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zh-CN" altLang="en-US" sz="2000" kern="0" dirty="0"/>
              <a:t>防火墙的功能</a:t>
            </a:r>
            <a:endParaRPr lang="en-US" altLang="zh-CN" sz="2000" kern="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kern="0" dirty="0"/>
              <a:t>阻止：即阻止某种类型的通信量通过防火墙 </a:t>
            </a:r>
            <a:r>
              <a:rPr lang="en-US" altLang="zh-CN" sz="1600" kern="0" dirty="0"/>
              <a:t>(</a:t>
            </a:r>
            <a:r>
              <a:rPr lang="zh-CN" altLang="en-US" sz="1600" kern="0" dirty="0"/>
              <a:t>从外部网络到内部网络，或反过来</a:t>
            </a:r>
            <a:r>
              <a:rPr lang="en-US" altLang="zh-CN" sz="1600" kern="0" dirty="0"/>
              <a:t>)</a:t>
            </a:r>
            <a:endParaRPr lang="zh-CN" altLang="en-US" sz="1600" kern="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kern="0" dirty="0"/>
              <a:t>允许：功能与“阻止”恰好相反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0215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两类主要的防火墙技术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分组过滤路由器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一种具有分组过滤功能的路由器，根据过滤规则对进出内部网络的分组执行转发或者丢弃 </a:t>
            </a:r>
            <a:r>
              <a:rPr lang="en-US" altLang="zh-CN" sz="1600" dirty="0"/>
              <a:t>(</a:t>
            </a:r>
            <a:r>
              <a:rPr lang="zh-CN" altLang="en-US" sz="1600" dirty="0"/>
              <a:t>即过滤</a:t>
            </a:r>
            <a:r>
              <a:rPr lang="en-US" altLang="zh-CN" sz="1600" dirty="0"/>
              <a:t>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过滤规则基于分组的网络层或传输层首部的信息，如：源</a:t>
            </a:r>
            <a:r>
              <a:rPr lang="en-US" altLang="zh-CN" sz="1600" dirty="0"/>
              <a:t>/</a:t>
            </a:r>
            <a:r>
              <a:rPr lang="zh-CN" altLang="en-US" sz="1600" dirty="0"/>
              <a:t>目的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地址、源</a:t>
            </a:r>
            <a:r>
              <a:rPr lang="en-US" altLang="zh-CN" sz="1600" dirty="0"/>
              <a:t>/</a:t>
            </a:r>
            <a:r>
              <a:rPr lang="zh-CN" altLang="en-US" sz="1600" dirty="0"/>
              <a:t>目的端口、协议类型 </a:t>
            </a:r>
            <a:r>
              <a:rPr lang="en-US" altLang="zh-CN" sz="1600" dirty="0"/>
              <a:t>(TCP </a:t>
            </a:r>
            <a:r>
              <a:rPr lang="zh-CN" altLang="en-US" sz="1600" dirty="0"/>
              <a:t>或 </a:t>
            </a:r>
            <a:r>
              <a:rPr lang="en-US" altLang="zh-CN" sz="1600" dirty="0"/>
              <a:t>UDP) </a:t>
            </a:r>
            <a:r>
              <a:rPr lang="zh-CN" altLang="en-US" sz="1600" dirty="0"/>
              <a:t>等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分组过滤可以是无状态的，即独立地处理每一个分组；也可以是有状态的，即要跟踪每个连接或会话的通信状态，并根据这些状态信息来决定是否转发分组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46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35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两类主要的防火墙技术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应用网关，也称代理服务器</a:t>
            </a:r>
            <a:r>
              <a:rPr lang="en-US" altLang="zh-CN" sz="2000" dirty="0"/>
              <a:t>(proxy server)</a:t>
            </a:r>
            <a:endParaRPr lang="zh-CN" altLang="en-US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在应用层通信中扮演消息中继的角色</a:t>
            </a:r>
            <a:endParaRPr lang="en-US" altLang="zh-CN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所有进出网络的应用程序报文都必须通过应用网关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应用网关，可以实现基于应用层数据的过滤和高层用户认证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应用网关的缺点：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每种应用都需要一个不同的应用网关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在应用层转发和处理报文，处理负担较重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对应用程序不透明，需要在应用程序客户端配置应用网关地址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47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446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入侵检测系统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380" y="1444977"/>
            <a:ext cx="8697282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入侵检测系统 </a:t>
            </a:r>
            <a:r>
              <a:rPr lang="en-US" altLang="zh-CN" sz="2000" dirty="0"/>
              <a:t>IDS (Intrusion Detection System)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防火墙：试图在入侵行为发生之前阻止所有可疑的通信，阻止入侵行为产生破坏效果</a:t>
            </a: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IDS</a:t>
            </a:r>
            <a:r>
              <a:rPr lang="zh-CN" altLang="en-US" sz="1600" dirty="0"/>
              <a:t>：在入侵已经开始，但还没有造成危害或在造成更大危害前，及时检测到入侵，以便尽快阻止入侵，把危害降低到最小</a:t>
            </a:r>
            <a:endParaRPr lang="en-US" altLang="zh-CN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IDS </a:t>
            </a:r>
            <a:r>
              <a:rPr lang="zh-CN" altLang="en-US" sz="1600" dirty="0"/>
              <a:t>对进入网络的分组执行深度检查，当观察到可疑分组时，向网络管理员发出告警或执行阻断操作 </a:t>
            </a:r>
            <a:r>
              <a:rPr lang="en-US" altLang="zh-CN" sz="1600" dirty="0"/>
              <a:t>(</a:t>
            </a:r>
            <a:r>
              <a:rPr lang="zh-CN" altLang="en-US" sz="1600" dirty="0"/>
              <a:t>由于 </a:t>
            </a:r>
            <a:r>
              <a:rPr lang="en-US" altLang="zh-CN" sz="1600" dirty="0"/>
              <a:t>IDS </a:t>
            </a:r>
            <a:r>
              <a:rPr lang="zh-CN" altLang="en-US" sz="1600" dirty="0"/>
              <a:t>的“误报”率通常较高，多数情况不执行自动阻断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IDS </a:t>
            </a:r>
            <a:r>
              <a:rPr lang="zh-CN" altLang="en-US" sz="1600" dirty="0"/>
              <a:t>能用于检测多种网络攻击，包括网络映射、端口扫描、</a:t>
            </a:r>
            <a:r>
              <a:rPr lang="en-US" altLang="zh-CN" sz="1600" dirty="0" err="1"/>
              <a:t>DoS</a:t>
            </a:r>
            <a:r>
              <a:rPr lang="en-US" altLang="zh-CN" sz="1600" dirty="0"/>
              <a:t> </a:t>
            </a:r>
            <a:r>
              <a:rPr lang="zh-CN" altLang="en-US" sz="1600" dirty="0"/>
              <a:t>攻击、蠕虫和病毒、系统漏洞攻击等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48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149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两类主要的入侵检测方法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基于特征的 </a:t>
            </a:r>
            <a:r>
              <a:rPr lang="en-US" altLang="zh-CN" sz="2000" dirty="0"/>
              <a:t>IDS</a:t>
            </a:r>
            <a:endParaRPr lang="zh-CN" altLang="en-US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维护一个所有已知攻击标志性特征的数据库</a:t>
            </a:r>
            <a:endParaRPr lang="en-US" altLang="zh-CN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特征和规则通常由网络安全专家生成，机构的网络管理员定制并将其加入到数据库中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基于特征的 </a:t>
            </a:r>
            <a:r>
              <a:rPr lang="en-US" altLang="zh-CN" sz="1600" dirty="0"/>
              <a:t>IDS </a:t>
            </a:r>
            <a:r>
              <a:rPr lang="zh-CN" altLang="en-US" sz="1600" dirty="0"/>
              <a:t>只能检测已知攻击，对于未知攻击则束手无策</a:t>
            </a:r>
            <a:endParaRPr lang="en-US" altLang="zh-CN" sz="1600" dirty="0"/>
          </a:p>
          <a:p>
            <a:pPr algn="just">
              <a:spcBef>
                <a:spcPts val="1800"/>
              </a:spcBef>
            </a:pPr>
            <a:r>
              <a:rPr lang="zh-CN" altLang="en-US" sz="2000" dirty="0"/>
              <a:t>基于异常的 </a:t>
            </a:r>
            <a:r>
              <a:rPr lang="en-US" altLang="zh-CN" sz="2000" dirty="0"/>
              <a:t>IDS</a:t>
            </a:r>
            <a:endParaRPr lang="zh-CN" altLang="en-US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通过观察正常运行的网络流量，学习正常流量的统计特性和规律</a:t>
            </a: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当检测到网络中某种流量统计规律不符合正常情况时，则认为可能发生了入侵行为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49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6184" y="5427978"/>
            <a:ext cx="7831772" cy="88266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大多数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部署的 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IDS 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主要是基于特征的，尽管某些 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IDS 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包括了某些基于异常</a:t>
            </a:r>
            <a:r>
              <a:rPr lang="zh-CN" altLang="en-US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的特性。人工智能技术的发展为异常检测提供了更多的可能性</a:t>
            </a:r>
            <a:r>
              <a:rPr lang="en-US" altLang="zh-CN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………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059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消息认证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370711" cy="50389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数字签名能够实现消息认证，但利用该方法认证消息存在缺点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对较长的消息 </a:t>
            </a:r>
            <a:r>
              <a:rPr lang="en-US" altLang="zh-CN" sz="1600" dirty="0"/>
              <a:t>(</a:t>
            </a:r>
            <a:r>
              <a:rPr lang="zh-CN" altLang="en-US" sz="1600" dirty="0"/>
              <a:t>这是很常见的</a:t>
            </a:r>
            <a:r>
              <a:rPr lang="en-US" altLang="zh-CN" sz="1600" dirty="0"/>
              <a:t>) </a:t>
            </a:r>
            <a:r>
              <a:rPr lang="zh-CN" altLang="en-US" sz="1600" dirty="0"/>
              <a:t>进行数字签名，会使计算机增加非常大的负担，因为这需要进行较多的时间来进行运算</a:t>
            </a: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altLang="zh-CN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zh-CN" altLang="en-US" sz="1600" dirty="0"/>
          </a:p>
          <a:p>
            <a:pPr algn="just">
              <a:spcBef>
                <a:spcPts val="0"/>
              </a:spcBef>
            </a:pPr>
            <a:r>
              <a:rPr lang="zh-CN" altLang="en-US" sz="2000" dirty="0"/>
              <a:t>密码散列函数 </a:t>
            </a:r>
            <a:r>
              <a:rPr lang="en-US" altLang="zh-CN" sz="2000" dirty="0"/>
              <a:t>(cryptographic hash function)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认证采用的一种常用方法</a:t>
            </a:r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8779" y="2830784"/>
            <a:ext cx="8866441" cy="2325086"/>
            <a:chOff x="138779" y="4380513"/>
            <a:chExt cx="8866441" cy="2325086"/>
          </a:xfrm>
        </p:grpSpPr>
        <p:grpSp>
          <p:nvGrpSpPr>
            <p:cNvPr id="6" name="组合 5"/>
            <p:cNvGrpSpPr/>
            <p:nvPr/>
          </p:nvGrpSpPr>
          <p:grpSpPr>
            <a:xfrm>
              <a:off x="6601327" y="4427271"/>
              <a:ext cx="1497777" cy="684654"/>
              <a:chOff x="1867505" y="3503589"/>
              <a:chExt cx="1497777" cy="684654"/>
            </a:xfrm>
          </p:grpSpPr>
          <p:sp>
            <p:nvSpPr>
              <p:cNvPr id="86" name="Text Box 70"/>
              <p:cNvSpPr txBox="1">
                <a:spLocks noChangeArrowheads="1"/>
              </p:cNvSpPr>
              <p:nvPr/>
            </p:nvSpPr>
            <p:spPr bwMode="auto">
              <a:xfrm>
                <a:off x="2077750" y="3733781"/>
                <a:ext cx="1287532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1600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Alice</a:t>
                </a:r>
                <a:r>
                  <a:rPr kumimoji="1" lang="zh-CN" altLang="en-US" sz="1600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公</a:t>
                </a:r>
                <a:r>
                  <a:rPr kumimoji="1" lang="zh-CN" altLang="en-US" sz="1600" ker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钥</a:t>
                </a:r>
                <a:r>
                  <a:rPr kumimoji="1" lang="en-US" altLang="zh-CN" sz="1600" i="1" ker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PK</a:t>
                </a:r>
                <a:r>
                  <a:rPr kumimoji="1" lang="en-US" altLang="zh-CN" sz="1600" i="1" kern="0" baseline="-2500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  <a:endParaRPr kumimoji="1" lang="en-US" altLang="zh-CN" sz="1600" i="1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87" name="Picture 133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1704586" y="3666508"/>
                <a:ext cx="684654" cy="35881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</p:pic>
        </p:grpSp>
        <p:grpSp>
          <p:nvGrpSpPr>
            <p:cNvPr id="7" name="组合 6"/>
            <p:cNvGrpSpPr/>
            <p:nvPr/>
          </p:nvGrpSpPr>
          <p:grpSpPr>
            <a:xfrm>
              <a:off x="1313045" y="4380513"/>
              <a:ext cx="1662451" cy="747516"/>
              <a:chOff x="6775510" y="4655371"/>
              <a:chExt cx="1662451" cy="747516"/>
            </a:xfrm>
          </p:grpSpPr>
          <p:pic>
            <p:nvPicPr>
              <p:cNvPr id="84" name="Picture 7" descr="key 的图像结果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6766515" y="4664366"/>
                <a:ext cx="747516" cy="7295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5" name="Text Box 70"/>
              <p:cNvSpPr txBox="1">
                <a:spLocks noChangeArrowheads="1"/>
              </p:cNvSpPr>
              <p:nvPr/>
            </p:nvSpPr>
            <p:spPr bwMode="auto">
              <a:xfrm>
                <a:off x="7163253" y="4901667"/>
                <a:ext cx="12747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1600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Alice</a:t>
                </a:r>
                <a:r>
                  <a:rPr kumimoji="1" lang="zh-CN" altLang="en-US" sz="1600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私</a:t>
                </a:r>
                <a:r>
                  <a:rPr kumimoji="1" lang="zh-CN" altLang="en-US" sz="1600" ker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钥</a:t>
                </a:r>
                <a:r>
                  <a:rPr kumimoji="1" lang="en-US" altLang="zh-CN" sz="1600" i="1" ker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SK</a:t>
                </a:r>
                <a:r>
                  <a:rPr kumimoji="1" lang="en-US" altLang="zh-CN" sz="1600" i="1" kern="0" baseline="-2500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  <a:endParaRPr kumimoji="1" lang="en-US" altLang="zh-CN" sz="1600" i="1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8" name="Rectangle 102"/>
            <p:cNvSpPr>
              <a:spLocks noChangeArrowheads="1"/>
            </p:cNvSpPr>
            <p:nvPr/>
          </p:nvSpPr>
          <p:spPr bwMode="auto">
            <a:xfrm>
              <a:off x="1425376" y="5624218"/>
              <a:ext cx="1056388" cy="660888"/>
            </a:xfrm>
            <a:prstGeom prst="rect">
              <a:avLst/>
            </a:prstGeom>
            <a:solidFill>
              <a:srgbClr val="990099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1846" i="1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  <a:r>
                <a:rPr kumimoji="1" lang="en-US" altLang="zh-CN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运算</a:t>
              </a:r>
            </a:p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加密算法</a:t>
              </a:r>
            </a:p>
          </p:txBody>
        </p:sp>
        <p:sp>
          <p:nvSpPr>
            <p:cNvPr id="9" name="Rectangle 103"/>
            <p:cNvSpPr>
              <a:spLocks noChangeArrowheads="1"/>
            </p:cNvSpPr>
            <p:nvPr/>
          </p:nvSpPr>
          <p:spPr bwMode="auto">
            <a:xfrm>
              <a:off x="6695900" y="5652041"/>
              <a:ext cx="1091466" cy="660888"/>
            </a:xfrm>
            <a:prstGeom prst="rect">
              <a:avLst/>
            </a:prstGeom>
            <a:solidFill>
              <a:srgbClr val="4B7000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1846" i="1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 </a:t>
              </a: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运算</a:t>
              </a:r>
            </a:p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解密算法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517811" y="5322276"/>
              <a:ext cx="2117481" cy="1383323"/>
              <a:chOff x="3281815" y="3352023"/>
              <a:chExt cx="2117481" cy="1383323"/>
            </a:xfrm>
          </p:grpSpPr>
          <p:graphicFrame>
            <p:nvGraphicFramePr>
              <p:cNvPr id="82" name="Object 7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81815" y="3352023"/>
              <a:ext cx="2117481" cy="1383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51" name="VISIO" r:id="rId7" imgW="1687068" imgH="964692" progId="Visio.Drawing.11">
                      <p:embed/>
                    </p:oleObj>
                  </mc:Choice>
                  <mc:Fallback>
                    <p:oleObj name="VISIO" r:id="rId7" imgW="1687068" imgH="964692" progId="Visio.Drawing.11">
                      <p:embed/>
                      <p:pic>
                        <p:nvPicPr>
                          <p:cNvPr id="86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1815" y="3352023"/>
                            <a:ext cx="2117481" cy="13833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5400" dir="5400000" algn="ctr" rotWithShape="0">
                              <a:srgbClr val="1C1C1C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" name="Text Box 131"/>
              <p:cNvSpPr txBox="1">
                <a:spLocks noChangeArrowheads="1"/>
              </p:cNvSpPr>
              <p:nvPr/>
            </p:nvSpPr>
            <p:spPr bwMode="auto">
              <a:xfrm>
                <a:off x="3812739" y="3653903"/>
                <a:ext cx="1040670" cy="433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zh-CN" altLang="en-US" sz="2215" kern="0" dirty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互联网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38779" y="5011203"/>
              <a:ext cx="646331" cy="876622"/>
              <a:chOff x="489306" y="4041575"/>
              <a:chExt cx="646331" cy="876622"/>
            </a:xfrm>
          </p:grpSpPr>
          <p:grpSp>
            <p:nvGrpSpPr>
              <p:cNvPr id="54" name="Group 74"/>
              <p:cNvGrpSpPr>
                <a:grpSpLocks/>
              </p:cNvGrpSpPr>
              <p:nvPr/>
            </p:nvGrpSpPr>
            <p:grpSpPr bwMode="auto">
              <a:xfrm>
                <a:off x="554709" y="4345231"/>
                <a:ext cx="530469" cy="572966"/>
                <a:chOff x="921" y="2412"/>
                <a:chExt cx="284" cy="265"/>
              </a:xfrm>
            </p:grpSpPr>
            <p:grpSp>
              <p:nvGrpSpPr>
                <p:cNvPr id="56" name="Group 75"/>
                <p:cNvGrpSpPr>
                  <a:grpSpLocks/>
                </p:cNvGrpSpPr>
                <p:nvPr/>
              </p:nvGrpSpPr>
              <p:grpSpPr bwMode="auto">
                <a:xfrm>
                  <a:off x="928" y="2417"/>
                  <a:ext cx="277" cy="260"/>
                  <a:chOff x="928" y="2417"/>
                  <a:chExt cx="277" cy="260"/>
                </a:xfrm>
              </p:grpSpPr>
              <p:sp>
                <p:nvSpPr>
                  <p:cNvPr id="70" name="Freeform 76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71" name="Freeform 77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72" name="Freeform 78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73" name="Freeform 79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74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974" y="2434"/>
                    <a:ext cx="185" cy="13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75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937" y="2576"/>
                    <a:ext cx="260" cy="5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76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992" y="2450"/>
                    <a:ext cx="150" cy="10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77" name="Line 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15" y="2598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grpSp>
                <p:nvGrpSpPr>
                  <p:cNvPr id="78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928" y="2639"/>
                    <a:ext cx="277" cy="38"/>
                    <a:chOff x="928" y="2639"/>
                    <a:chExt cx="277" cy="38"/>
                  </a:xfrm>
                </p:grpSpPr>
                <p:sp>
                  <p:nvSpPr>
                    <p:cNvPr id="79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80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81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2666"/>
                      <a:ext cx="274" cy="1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57" name="Group 88"/>
                <p:cNvGrpSpPr>
                  <a:grpSpLocks/>
                </p:cNvGrpSpPr>
                <p:nvPr/>
              </p:nvGrpSpPr>
              <p:grpSpPr bwMode="auto">
                <a:xfrm>
                  <a:off x="921" y="2412"/>
                  <a:ext cx="277" cy="261"/>
                  <a:chOff x="921" y="2412"/>
                  <a:chExt cx="277" cy="261"/>
                </a:xfrm>
              </p:grpSpPr>
              <p:sp>
                <p:nvSpPr>
                  <p:cNvPr id="58" name="Freeform 89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59" name="Freeform 90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60" name="Freeform 91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61" name="Freeform 92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62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429"/>
                    <a:ext cx="184" cy="132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63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571"/>
                    <a:ext cx="260" cy="59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64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985" y="2445"/>
                    <a:ext cx="150" cy="10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65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8" y="2593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grpSp>
                <p:nvGrpSpPr>
                  <p:cNvPr id="66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921" y="2635"/>
                    <a:ext cx="277" cy="38"/>
                    <a:chOff x="921" y="2635"/>
                    <a:chExt cx="277" cy="38"/>
                  </a:xfrm>
                </p:grpSpPr>
                <p:sp>
                  <p:nvSpPr>
                    <p:cNvPr id="67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68" name="Freeform 99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69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3" y="2662"/>
                      <a:ext cx="274" cy="11"/>
                    </a:xfrm>
                    <a:prstGeom prst="rect">
                      <a:avLst/>
                    </a:prstGeom>
                    <a:solidFill>
                      <a:srgbClr val="BAB79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55" name="Text Box 70"/>
              <p:cNvSpPr txBox="1">
                <a:spLocks noChangeArrowheads="1"/>
              </p:cNvSpPr>
              <p:nvPr/>
            </p:nvSpPr>
            <p:spPr bwMode="auto">
              <a:xfrm>
                <a:off x="489306" y="4041575"/>
                <a:ext cx="646331" cy="376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1846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Alice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442245" y="5189063"/>
              <a:ext cx="562975" cy="878001"/>
              <a:chOff x="554709" y="4040196"/>
              <a:chExt cx="562975" cy="878001"/>
            </a:xfrm>
          </p:grpSpPr>
          <p:grpSp>
            <p:nvGrpSpPr>
              <p:cNvPr id="26" name="Group 74"/>
              <p:cNvGrpSpPr>
                <a:grpSpLocks/>
              </p:cNvGrpSpPr>
              <p:nvPr/>
            </p:nvGrpSpPr>
            <p:grpSpPr bwMode="auto">
              <a:xfrm>
                <a:off x="554709" y="4345231"/>
                <a:ext cx="530469" cy="572966"/>
                <a:chOff x="921" y="2412"/>
                <a:chExt cx="284" cy="265"/>
              </a:xfrm>
            </p:grpSpPr>
            <p:grpSp>
              <p:nvGrpSpPr>
                <p:cNvPr id="28" name="Group 75"/>
                <p:cNvGrpSpPr>
                  <a:grpSpLocks/>
                </p:cNvGrpSpPr>
                <p:nvPr/>
              </p:nvGrpSpPr>
              <p:grpSpPr bwMode="auto">
                <a:xfrm>
                  <a:off x="928" y="2417"/>
                  <a:ext cx="277" cy="260"/>
                  <a:chOff x="928" y="2417"/>
                  <a:chExt cx="277" cy="260"/>
                </a:xfrm>
              </p:grpSpPr>
              <p:sp>
                <p:nvSpPr>
                  <p:cNvPr id="42" name="Freeform 76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43" name="Freeform 77"/>
                  <p:cNvSpPr>
                    <a:spLocks/>
                  </p:cNvSpPr>
                  <p:nvPr/>
                </p:nvSpPr>
                <p:spPr bwMode="auto">
                  <a:xfrm>
                    <a:off x="935" y="2552"/>
                    <a:ext cx="262" cy="25"/>
                  </a:xfrm>
                  <a:custGeom>
                    <a:avLst/>
                    <a:gdLst>
                      <a:gd name="T0" fmla="*/ 0 w 262"/>
                      <a:gd name="T1" fmla="*/ 25 h 25"/>
                      <a:gd name="T2" fmla="*/ 31 w 262"/>
                      <a:gd name="T3" fmla="*/ 0 h 25"/>
                      <a:gd name="T4" fmla="*/ 231 w 262"/>
                      <a:gd name="T5" fmla="*/ 0 h 25"/>
                      <a:gd name="T6" fmla="*/ 262 w 262"/>
                      <a:gd name="T7" fmla="*/ 25 h 25"/>
                      <a:gd name="T8" fmla="*/ 0 w 262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5">
                        <a:moveTo>
                          <a:pt x="0" y="25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44" name="Freeform 78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45" name="Freeform 79"/>
                  <p:cNvSpPr>
                    <a:spLocks/>
                  </p:cNvSpPr>
                  <p:nvPr/>
                </p:nvSpPr>
                <p:spPr bwMode="auto">
                  <a:xfrm>
                    <a:off x="974" y="2417"/>
                    <a:ext cx="185" cy="17"/>
                  </a:xfrm>
                  <a:custGeom>
                    <a:avLst/>
                    <a:gdLst>
                      <a:gd name="T0" fmla="*/ 0 w 185"/>
                      <a:gd name="T1" fmla="*/ 17 h 17"/>
                      <a:gd name="T2" fmla="*/ 23 w 185"/>
                      <a:gd name="T3" fmla="*/ 0 h 17"/>
                      <a:gd name="T4" fmla="*/ 163 w 185"/>
                      <a:gd name="T5" fmla="*/ 0 h 17"/>
                      <a:gd name="T6" fmla="*/ 185 w 185"/>
                      <a:gd name="T7" fmla="*/ 17 h 17"/>
                      <a:gd name="T8" fmla="*/ 0 w 18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5" h="17">
                        <a:moveTo>
                          <a:pt x="0" y="17"/>
                        </a:moveTo>
                        <a:lnTo>
                          <a:pt x="23" y="0"/>
                        </a:lnTo>
                        <a:lnTo>
                          <a:pt x="163" y="0"/>
                        </a:lnTo>
                        <a:lnTo>
                          <a:pt x="185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4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974" y="2434"/>
                    <a:ext cx="185" cy="13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4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937" y="2576"/>
                    <a:ext cx="260" cy="5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4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992" y="2450"/>
                    <a:ext cx="150" cy="10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49" name="Line 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15" y="2598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grpSp>
                <p:nvGrpSpPr>
                  <p:cNvPr id="50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928" y="2639"/>
                    <a:ext cx="277" cy="38"/>
                    <a:chOff x="928" y="2639"/>
                    <a:chExt cx="277" cy="38"/>
                  </a:xfrm>
                </p:grpSpPr>
                <p:sp>
                  <p:nvSpPr>
                    <p:cNvPr id="51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2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928" y="2639"/>
                      <a:ext cx="277" cy="29"/>
                    </a:xfrm>
                    <a:custGeom>
                      <a:avLst/>
                      <a:gdLst>
                        <a:gd name="T0" fmla="*/ 0 w 277"/>
                        <a:gd name="T1" fmla="*/ 29 h 29"/>
                        <a:gd name="T2" fmla="*/ 33 w 277"/>
                        <a:gd name="T3" fmla="*/ 0 h 29"/>
                        <a:gd name="T4" fmla="*/ 245 w 277"/>
                        <a:gd name="T5" fmla="*/ 0 h 29"/>
                        <a:gd name="T6" fmla="*/ 277 w 277"/>
                        <a:gd name="T7" fmla="*/ 29 h 29"/>
                        <a:gd name="T8" fmla="*/ 0 w 277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9">
                          <a:moveTo>
                            <a:pt x="0" y="29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3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2666"/>
                      <a:ext cx="274" cy="1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29" name="Group 88"/>
                <p:cNvGrpSpPr>
                  <a:grpSpLocks/>
                </p:cNvGrpSpPr>
                <p:nvPr/>
              </p:nvGrpSpPr>
              <p:grpSpPr bwMode="auto">
                <a:xfrm>
                  <a:off x="921" y="2412"/>
                  <a:ext cx="277" cy="261"/>
                  <a:chOff x="921" y="2412"/>
                  <a:chExt cx="277" cy="261"/>
                </a:xfrm>
              </p:grpSpPr>
              <p:sp>
                <p:nvSpPr>
                  <p:cNvPr id="30" name="Freeform 89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31" name="Freeform 90"/>
                  <p:cNvSpPr>
                    <a:spLocks/>
                  </p:cNvSpPr>
                  <p:nvPr/>
                </p:nvSpPr>
                <p:spPr bwMode="auto">
                  <a:xfrm>
                    <a:off x="928" y="2547"/>
                    <a:ext cx="262" cy="26"/>
                  </a:xfrm>
                  <a:custGeom>
                    <a:avLst/>
                    <a:gdLst>
                      <a:gd name="T0" fmla="*/ 0 w 262"/>
                      <a:gd name="T1" fmla="*/ 26 h 26"/>
                      <a:gd name="T2" fmla="*/ 31 w 262"/>
                      <a:gd name="T3" fmla="*/ 0 h 26"/>
                      <a:gd name="T4" fmla="*/ 231 w 262"/>
                      <a:gd name="T5" fmla="*/ 0 h 26"/>
                      <a:gd name="T6" fmla="*/ 262 w 262"/>
                      <a:gd name="T7" fmla="*/ 26 h 26"/>
                      <a:gd name="T8" fmla="*/ 0 w 262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2" h="26">
                        <a:moveTo>
                          <a:pt x="0" y="26"/>
                        </a:moveTo>
                        <a:lnTo>
                          <a:pt x="31" y="0"/>
                        </a:lnTo>
                        <a:lnTo>
                          <a:pt x="231" y="0"/>
                        </a:lnTo>
                        <a:lnTo>
                          <a:pt x="262" y="2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32" name="Freeform 91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33" name="Freeform 92"/>
                  <p:cNvSpPr>
                    <a:spLocks/>
                  </p:cNvSpPr>
                  <p:nvPr/>
                </p:nvSpPr>
                <p:spPr bwMode="auto">
                  <a:xfrm>
                    <a:off x="968" y="2412"/>
                    <a:ext cx="184" cy="17"/>
                  </a:xfrm>
                  <a:custGeom>
                    <a:avLst/>
                    <a:gdLst>
                      <a:gd name="T0" fmla="*/ 0 w 184"/>
                      <a:gd name="T1" fmla="*/ 17 h 17"/>
                      <a:gd name="T2" fmla="*/ 22 w 184"/>
                      <a:gd name="T3" fmla="*/ 0 h 17"/>
                      <a:gd name="T4" fmla="*/ 162 w 184"/>
                      <a:gd name="T5" fmla="*/ 0 h 17"/>
                      <a:gd name="T6" fmla="*/ 184 w 184"/>
                      <a:gd name="T7" fmla="*/ 17 h 17"/>
                      <a:gd name="T8" fmla="*/ 0 w 184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17">
                        <a:moveTo>
                          <a:pt x="0" y="17"/>
                        </a:moveTo>
                        <a:lnTo>
                          <a:pt x="22" y="0"/>
                        </a:lnTo>
                        <a:lnTo>
                          <a:pt x="162" y="0"/>
                        </a:lnTo>
                        <a:lnTo>
                          <a:pt x="184" y="17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34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429"/>
                    <a:ext cx="184" cy="132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35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571"/>
                    <a:ext cx="260" cy="59"/>
                  </a:xfrm>
                  <a:prstGeom prst="rect">
                    <a:avLst/>
                  </a:prstGeom>
                  <a:solidFill>
                    <a:srgbClr val="B7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36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985" y="2445"/>
                    <a:ext cx="150" cy="10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37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8" y="2593"/>
                    <a:ext cx="61" cy="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sz="1662" b="1" kern="0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grpSp>
                <p:nvGrpSpPr>
                  <p:cNvPr id="38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921" y="2635"/>
                    <a:ext cx="277" cy="38"/>
                    <a:chOff x="921" y="2635"/>
                    <a:chExt cx="277" cy="38"/>
                  </a:xfrm>
                </p:grpSpPr>
                <p:sp>
                  <p:nvSpPr>
                    <p:cNvPr id="39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0" name="Freeform 99"/>
                    <p:cNvSpPr>
                      <a:spLocks/>
                    </p:cNvSpPr>
                    <p:nvPr/>
                  </p:nvSpPr>
                  <p:spPr bwMode="auto">
                    <a:xfrm>
                      <a:off x="921" y="2635"/>
                      <a:ext cx="277" cy="28"/>
                    </a:xfrm>
                    <a:custGeom>
                      <a:avLst/>
                      <a:gdLst>
                        <a:gd name="T0" fmla="*/ 0 w 277"/>
                        <a:gd name="T1" fmla="*/ 28 h 28"/>
                        <a:gd name="T2" fmla="*/ 33 w 277"/>
                        <a:gd name="T3" fmla="*/ 0 h 28"/>
                        <a:gd name="T4" fmla="*/ 245 w 277"/>
                        <a:gd name="T5" fmla="*/ 0 h 28"/>
                        <a:gd name="T6" fmla="*/ 277 w 277"/>
                        <a:gd name="T7" fmla="*/ 28 h 28"/>
                        <a:gd name="T8" fmla="*/ 0 w 277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7" h="28">
                          <a:moveTo>
                            <a:pt x="0" y="28"/>
                          </a:moveTo>
                          <a:lnTo>
                            <a:pt x="33" y="0"/>
                          </a:lnTo>
                          <a:lnTo>
                            <a:pt x="245" y="0"/>
                          </a:lnTo>
                          <a:lnTo>
                            <a:pt x="277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9C9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1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3" y="2662"/>
                      <a:ext cx="274" cy="11"/>
                    </a:xfrm>
                    <a:prstGeom prst="rect">
                      <a:avLst/>
                    </a:prstGeom>
                    <a:solidFill>
                      <a:srgbClr val="BAB79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662" b="1" kern="0">
                        <a:solidFill>
                          <a:srgbClr val="000099"/>
                        </a:solidFill>
                        <a:ea typeface="黑体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27" name="Text Box 70"/>
              <p:cNvSpPr txBox="1">
                <a:spLocks noChangeArrowheads="1"/>
              </p:cNvSpPr>
              <p:nvPr/>
            </p:nvSpPr>
            <p:spPr bwMode="auto">
              <a:xfrm>
                <a:off x="554709" y="4040196"/>
                <a:ext cx="562975" cy="376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1846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Bob</a:t>
                </a:r>
              </a:p>
            </p:txBody>
          </p:sp>
        </p:grp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499345" y="5735961"/>
              <a:ext cx="633046" cy="703385"/>
            </a:xfrm>
            <a:prstGeom prst="foldedCorner">
              <a:avLst>
                <a:gd name="adj" fmla="val 125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明文</a:t>
              </a:r>
            </a:p>
          </p:txBody>
        </p:sp>
        <p:sp>
          <p:nvSpPr>
            <p:cNvPr id="14" name="AutoShape 17"/>
            <p:cNvSpPr>
              <a:spLocks noChangeArrowheads="1"/>
            </p:cNvSpPr>
            <p:nvPr/>
          </p:nvSpPr>
          <p:spPr bwMode="auto">
            <a:xfrm>
              <a:off x="2834221" y="5717016"/>
              <a:ext cx="633046" cy="722330"/>
            </a:xfrm>
            <a:prstGeom prst="foldedCorner">
              <a:avLst>
                <a:gd name="adj" fmla="val 12500"/>
              </a:avLst>
            </a:pr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签名</a:t>
              </a:r>
              <a:endParaRPr kumimoji="1" lang="en-US" altLang="zh-CN" sz="1846" kern="0" dirty="0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>
                <a:defRPr/>
              </a:pPr>
              <a:r>
                <a:rPr kumimoji="1" lang="en-US" altLang="zh-CN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+</a:t>
              </a: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明文</a:t>
              </a:r>
            </a:p>
          </p:txBody>
        </p:sp>
        <p:sp>
          <p:nvSpPr>
            <p:cNvPr id="15" name="Line 52"/>
            <p:cNvSpPr>
              <a:spLocks noChangeShapeType="1"/>
            </p:cNvSpPr>
            <p:nvPr/>
          </p:nvSpPr>
          <p:spPr bwMode="auto">
            <a:xfrm>
              <a:off x="1131291" y="6054677"/>
              <a:ext cx="294084" cy="0"/>
            </a:xfrm>
            <a:prstGeom prst="line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 flipH="1" flipV="1">
              <a:off x="1850908" y="4996017"/>
              <a:ext cx="48136" cy="606840"/>
            </a:xfrm>
            <a:custGeom>
              <a:avLst/>
              <a:gdLst>
                <a:gd name="T0" fmla="*/ 0 w 1"/>
                <a:gd name="T1" fmla="*/ 314 h 314"/>
                <a:gd name="T2" fmla="*/ 0 w 1"/>
                <a:gd name="T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4">
                  <a:moveTo>
                    <a:pt x="0" y="314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7" name="Line 52"/>
            <p:cNvSpPr>
              <a:spLocks noChangeShapeType="1"/>
            </p:cNvSpPr>
            <p:nvPr/>
          </p:nvSpPr>
          <p:spPr bwMode="auto">
            <a:xfrm>
              <a:off x="2499039" y="6051748"/>
              <a:ext cx="384005" cy="0"/>
            </a:xfrm>
            <a:prstGeom prst="line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5681440" y="5686454"/>
              <a:ext cx="633046" cy="722330"/>
            </a:xfrm>
            <a:prstGeom prst="foldedCorner">
              <a:avLst>
                <a:gd name="adj" fmla="val 12500"/>
              </a:avLst>
            </a:pr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签名</a:t>
              </a:r>
              <a:endParaRPr kumimoji="1" lang="en-US" altLang="zh-CN" sz="1846" kern="0" dirty="0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>
                <a:defRPr/>
              </a:pPr>
              <a:r>
                <a:rPr kumimoji="1" lang="en-US" altLang="zh-CN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+</a:t>
              </a:r>
              <a:r>
                <a:rPr kumimoji="1" lang="zh-CN" altLang="en-US" sz="1846" kern="0" dirty="0">
                  <a:solidFill>
                    <a:srgbClr val="FFFF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明文</a:t>
              </a:r>
            </a:p>
          </p:txBody>
        </p:sp>
        <p:sp>
          <p:nvSpPr>
            <p:cNvPr id="19" name="Line 52"/>
            <p:cNvSpPr>
              <a:spLocks noChangeShapeType="1"/>
            </p:cNvSpPr>
            <p:nvPr/>
          </p:nvSpPr>
          <p:spPr bwMode="auto">
            <a:xfrm>
              <a:off x="6314486" y="6047619"/>
              <a:ext cx="384005" cy="0"/>
            </a:xfrm>
            <a:prstGeom prst="line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0" name="Freeform 72"/>
            <p:cNvSpPr>
              <a:spLocks/>
            </p:cNvSpPr>
            <p:nvPr/>
          </p:nvSpPr>
          <p:spPr bwMode="auto">
            <a:xfrm flipH="1" flipV="1">
              <a:off x="7118661" y="5011202"/>
              <a:ext cx="45719" cy="612953"/>
            </a:xfrm>
            <a:custGeom>
              <a:avLst/>
              <a:gdLst>
                <a:gd name="T0" fmla="*/ 0 w 1"/>
                <a:gd name="T1" fmla="*/ 314 h 314"/>
                <a:gd name="T2" fmla="*/ 0 w 1"/>
                <a:gd name="T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4">
                  <a:moveTo>
                    <a:pt x="0" y="314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1" name="Line 52"/>
            <p:cNvSpPr>
              <a:spLocks noChangeShapeType="1"/>
            </p:cNvSpPr>
            <p:nvPr/>
          </p:nvSpPr>
          <p:spPr bwMode="auto">
            <a:xfrm>
              <a:off x="7818355" y="6008043"/>
              <a:ext cx="294084" cy="0"/>
            </a:xfrm>
            <a:prstGeom prst="line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662" b="1" ker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2" name="AutoShape 12"/>
            <p:cNvSpPr>
              <a:spLocks noChangeArrowheads="1"/>
            </p:cNvSpPr>
            <p:nvPr/>
          </p:nvSpPr>
          <p:spPr bwMode="auto">
            <a:xfrm>
              <a:off x="8071084" y="5745017"/>
              <a:ext cx="633046" cy="703385"/>
            </a:xfrm>
            <a:prstGeom prst="foldedCorner">
              <a:avLst>
                <a:gd name="adj" fmla="val 125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846" kern="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明文</a:t>
              </a: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3459814" y="6069713"/>
              <a:ext cx="2233474" cy="8468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50000"/>
                </a:lnSpc>
                <a:spcBef>
                  <a:spcPct val="20000"/>
                </a:spcBef>
                <a:buClr>
                  <a:srgbClr val="000000"/>
                </a:buClr>
                <a:defRPr/>
              </a:pPr>
              <a:endParaRPr kumimoji="1" lang="zh-CN" altLang="en-US" sz="2215" b="1" kern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24" name="Text Box 70"/>
            <p:cNvSpPr txBox="1">
              <a:spLocks noChangeArrowheads="1"/>
            </p:cNvSpPr>
            <p:nvPr/>
          </p:nvSpPr>
          <p:spPr bwMode="auto">
            <a:xfrm>
              <a:off x="1874976" y="5057644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1600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签名</a:t>
              </a:r>
              <a:endParaRPr kumimoji="1" lang="en-US" altLang="zh-CN" sz="1600" i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Text Box 70"/>
            <p:cNvSpPr txBox="1">
              <a:spLocks noChangeArrowheads="1"/>
            </p:cNvSpPr>
            <p:nvPr/>
          </p:nvSpPr>
          <p:spPr bwMode="auto">
            <a:xfrm>
              <a:off x="7141520" y="5111925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1600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核实签名</a:t>
              </a:r>
              <a:endParaRPr kumimoji="1" lang="en-US" altLang="zh-CN" sz="1600" i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901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456612" y="6428184"/>
            <a:ext cx="723900" cy="457200"/>
          </a:xfrm>
        </p:spPr>
        <p:txBody>
          <a:bodyPr/>
          <a:lstStyle/>
          <a:p>
            <a:pPr>
              <a:defRPr/>
            </a:pPr>
            <a:fld id="{C74DB63C-3BE5-4DD4-B0A1-C0F1C5D43B8F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15635" y="1313410"/>
            <a:ext cx="8412480" cy="511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1938" lvl="0" indent="-261938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2000" kern="0" dirty="0">
                <a:solidFill>
                  <a:srgbClr val="FF0000"/>
                </a:solidFill>
                <a:latin typeface="+mj-ea"/>
                <a:ea typeface="+mj-ea"/>
              </a:rPr>
              <a:t>防护目标：通道安全到数据安全</a:t>
            </a:r>
            <a:endParaRPr lang="en-US" altLang="zh-CN" sz="2000" kern="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719138" lvl="1" indent="-261938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kern="0" dirty="0">
                <a:latin typeface="+mj-ea"/>
                <a:ea typeface="+mj-ea"/>
              </a:rPr>
              <a:t>数据及标识自带安全属性，实现数据自验证功能</a:t>
            </a:r>
            <a:endParaRPr lang="en-US" altLang="zh-CN" kern="0" dirty="0">
              <a:latin typeface="+mj-ea"/>
              <a:ea typeface="+mj-ea"/>
            </a:endParaRPr>
          </a:p>
          <a:p>
            <a:pPr marL="261938" lvl="0" indent="-261938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2000" kern="0" dirty="0">
                <a:solidFill>
                  <a:srgbClr val="FF0000"/>
                </a:solidFill>
                <a:latin typeface="+mj-ea"/>
                <a:ea typeface="+mj-ea"/>
              </a:rPr>
              <a:t>识别检测能力：大数据、</a:t>
            </a:r>
            <a:r>
              <a:rPr lang="en-US" altLang="zh-CN" sz="2000" kern="0" dirty="0">
                <a:solidFill>
                  <a:srgbClr val="FF0000"/>
                </a:solidFill>
                <a:latin typeface="+mj-ea"/>
                <a:ea typeface="+mj-ea"/>
              </a:rPr>
              <a:t>AI</a:t>
            </a:r>
            <a:r>
              <a:rPr lang="zh-CN" altLang="en-US" sz="2000" kern="0" dirty="0">
                <a:solidFill>
                  <a:srgbClr val="FF0000"/>
                </a:solidFill>
                <a:latin typeface="+mj-ea"/>
                <a:ea typeface="+mj-ea"/>
              </a:rPr>
              <a:t>技术辅助</a:t>
            </a:r>
            <a:endParaRPr lang="zh-CN" altLang="en-US" kern="0" dirty="0">
              <a:latin typeface="+mj-ea"/>
              <a:ea typeface="+mj-ea"/>
            </a:endParaRPr>
          </a:p>
          <a:p>
            <a:pPr marL="719138" lvl="1" indent="-261938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kern="0" dirty="0">
                <a:latin typeface="+mj-ea"/>
                <a:ea typeface="+mj-ea"/>
              </a:rPr>
              <a:t>从基于特征的自动检测到结合大数据和</a:t>
            </a:r>
            <a:r>
              <a:rPr lang="en-US" altLang="zh-CN" kern="0" dirty="0">
                <a:latin typeface="+mj-ea"/>
                <a:ea typeface="+mj-ea"/>
              </a:rPr>
              <a:t>AI</a:t>
            </a:r>
            <a:r>
              <a:rPr lang="zh-CN" altLang="en-US" kern="0" dirty="0">
                <a:latin typeface="+mj-ea"/>
                <a:ea typeface="+mj-ea"/>
              </a:rPr>
              <a:t>技术的智能检测，自适应地识别和定位异常事件</a:t>
            </a:r>
          </a:p>
          <a:p>
            <a:pPr marL="719138" lvl="1" indent="-261938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kern="0" dirty="0">
                <a:latin typeface="+mj-ea"/>
                <a:ea typeface="+mj-ea"/>
              </a:rPr>
              <a:t>从特征检测到行为检测，更容易检测异常流量及行为模式</a:t>
            </a:r>
            <a:endParaRPr lang="en-US" altLang="zh-CN" kern="0" dirty="0">
              <a:latin typeface="+mj-ea"/>
              <a:ea typeface="+mj-ea"/>
            </a:endParaRPr>
          </a:p>
          <a:p>
            <a:pPr marL="261938" lvl="0" indent="-261938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2000" kern="0" dirty="0">
                <a:solidFill>
                  <a:srgbClr val="FF0000"/>
                </a:solidFill>
                <a:latin typeface="+mj-ea"/>
              </a:rPr>
              <a:t>安全策略：静态部署到动态生成</a:t>
            </a:r>
            <a:endParaRPr lang="zh-CN" altLang="en-US" kern="0" dirty="0">
              <a:latin typeface="+mj-ea"/>
            </a:endParaRPr>
          </a:p>
          <a:p>
            <a:pPr marL="719138" lvl="1" indent="-261938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kern="0" dirty="0">
                <a:latin typeface="+mj-ea"/>
              </a:rPr>
              <a:t>根据实时监测结果，动态部署安全服务能力</a:t>
            </a:r>
          </a:p>
          <a:p>
            <a:pPr marL="1257300" lvl="2" indent="-342900">
              <a:lnSpc>
                <a:spcPct val="14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kern="0" dirty="0">
                <a:latin typeface="+mj-ea"/>
              </a:rPr>
              <a:t>挖掘历史异常事件中故障传播关系，及时干扰</a:t>
            </a:r>
          </a:p>
          <a:p>
            <a:pPr marL="1257300" lvl="2" indent="-342900">
              <a:lnSpc>
                <a:spcPct val="14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kern="0" dirty="0">
                <a:latin typeface="+mj-ea"/>
              </a:rPr>
              <a:t>分析当前异常攻击点和根源，快速止损</a:t>
            </a:r>
          </a:p>
          <a:p>
            <a:pPr marL="1257300" lvl="2" indent="-342900">
              <a:lnSpc>
                <a:spcPct val="14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kern="0" dirty="0">
                <a:latin typeface="+mj-ea"/>
              </a:rPr>
              <a:t>预测未来异常趋势，加强监控</a:t>
            </a:r>
            <a:endParaRPr lang="zh-CN" altLang="en-US" kern="0" dirty="0">
              <a:latin typeface="+mj-ea"/>
              <a:ea typeface="+mj-ea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57200" y="457200"/>
            <a:ext cx="8229600" cy="68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>
                <a:latin typeface="Calibri" panose="020F0502020204030204" pitchFamily="34" charset="0"/>
                <a:ea typeface="黑体" panose="02010609060101010101" pitchFamily="49" charset="-122"/>
                <a:cs typeface="+mj-cs"/>
              </a:rPr>
              <a:t>安全防护思路的变化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4872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1043608" y="1340768"/>
            <a:ext cx="7128792" cy="50405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kern="1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Angsana New" pitchFamily="18" charset="-34"/>
              </a:rPr>
              <a:t>网络</a:t>
            </a:r>
            <a:r>
              <a:rPr lang="zh-CN" sz="2400" kern="1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Angsana New" pitchFamily="18" charset="-34"/>
              </a:rPr>
              <a:t>安全</a:t>
            </a:r>
            <a:r>
              <a:rPr lang="zh-CN" altLang="en-US" sz="2400" kern="1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Angsana New" pitchFamily="18" charset="-34"/>
              </a:rPr>
              <a:t>：</a:t>
            </a:r>
            <a:r>
              <a:rPr lang="zh-CN" altLang="en-US" sz="2400" kern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ngsana New" pitchFamily="18" charset="-34"/>
              </a:rPr>
              <a:t>平等自治、</a:t>
            </a:r>
            <a:r>
              <a:rPr lang="zh-CN" altLang="zh-CN" sz="2400" kern="1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Angsana New" pitchFamily="18" charset="-34"/>
              </a:rPr>
              <a:t>自主可控</a:t>
            </a:r>
            <a:r>
              <a:rPr lang="zh-CN" altLang="en-US" sz="2400" kern="1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Angsana New" pitchFamily="18" charset="-34"/>
              </a:rPr>
              <a:t>、按需部署</a:t>
            </a:r>
            <a:endParaRPr lang="zh-CN" sz="2400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Angsana New" pitchFamily="18" charset="-34"/>
            </a:endParaRPr>
          </a:p>
        </p:txBody>
      </p:sp>
      <p:sp>
        <p:nvSpPr>
          <p:cNvPr id="213" name="AutoShape 4"/>
          <p:cNvSpPr>
            <a:spLocks noChangeArrowheads="1"/>
          </p:cNvSpPr>
          <p:nvPr/>
        </p:nvSpPr>
        <p:spPr bwMode="gray">
          <a:xfrm>
            <a:off x="395288" y="2673352"/>
            <a:ext cx="6119611" cy="3116908"/>
          </a:xfrm>
          <a:prstGeom prst="roundRect">
            <a:avLst>
              <a:gd name="adj" fmla="val 6128"/>
            </a:avLst>
          </a:prstGeom>
          <a:gradFill rotWithShape="1">
            <a:gsLst>
              <a:gs pos="0">
                <a:srgbClr val="DDDDDD">
                  <a:alpha val="46000"/>
                </a:srgbClr>
              </a:gs>
              <a:gs pos="50000">
                <a:srgbClr val="F3F3F3">
                  <a:alpha val="52000"/>
                </a:srgbClr>
              </a:gs>
              <a:gs pos="100000">
                <a:srgbClr val="DDDDDD">
                  <a:alpha val="51000"/>
                </a:srgbClr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14" name="AutoShape 15"/>
          <p:cNvSpPr>
            <a:spLocks noChangeArrowheads="1"/>
          </p:cNvSpPr>
          <p:nvPr/>
        </p:nvSpPr>
        <p:spPr bwMode="auto">
          <a:xfrm>
            <a:off x="467544" y="4611040"/>
            <a:ext cx="6048673" cy="1832985"/>
          </a:xfrm>
          <a:prstGeom prst="parallelogram">
            <a:avLst>
              <a:gd name="adj" fmla="val 56928"/>
            </a:avLst>
          </a:prstGeom>
          <a:solidFill>
            <a:srgbClr val="EDEFF3">
              <a:alpha val="9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zh-CN" sz="1600">
              <a:latin typeface="Garamond" pitchFamily="18" charset="0"/>
            </a:endParaRPr>
          </a:p>
        </p:txBody>
      </p:sp>
      <p:pic>
        <p:nvPicPr>
          <p:cNvPr id="215" name="Picture 1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2" y="4907856"/>
            <a:ext cx="5260487" cy="136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6" name="Text Box 9"/>
          <p:cNvSpPr txBox="1">
            <a:spLocks noChangeArrowheads="1"/>
          </p:cNvSpPr>
          <p:nvPr/>
        </p:nvSpPr>
        <p:spPr bwMode="gray">
          <a:xfrm>
            <a:off x="2902824" y="6102971"/>
            <a:ext cx="15841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传输平面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17" name="直接连接符 216"/>
          <p:cNvCxnSpPr/>
          <p:nvPr/>
        </p:nvCxnSpPr>
        <p:spPr>
          <a:xfrm flipV="1">
            <a:off x="1907704" y="5387907"/>
            <a:ext cx="1080120" cy="1707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8" name="直接连接符 217"/>
          <p:cNvCxnSpPr/>
          <p:nvPr/>
        </p:nvCxnSpPr>
        <p:spPr>
          <a:xfrm flipV="1">
            <a:off x="2627785" y="5579929"/>
            <a:ext cx="535821" cy="384043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3157559" y="5967471"/>
            <a:ext cx="163" cy="1528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0" name="直接连接符 219"/>
          <p:cNvCxnSpPr/>
          <p:nvPr/>
        </p:nvCxnSpPr>
        <p:spPr>
          <a:xfrm>
            <a:off x="3347864" y="5387907"/>
            <a:ext cx="1512168" cy="57606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endCxn id="296" idx="1"/>
          </p:cNvCxnSpPr>
          <p:nvPr/>
        </p:nvCxnSpPr>
        <p:spPr>
          <a:xfrm flipH="1" flipV="1">
            <a:off x="4355976" y="5190968"/>
            <a:ext cx="576064" cy="77300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 flipV="1">
            <a:off x="3203848" y="5195886"/>
            <a:ext cx="1224136" cy="11998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 flipV="1">
            <a:off x="2339752" y="6059982"/>
            <a:ext cx="2520280" cy="12719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286" idx="3"/>
          </p:cNvCxnSpPr>
          <p:nvPr/>
        </p:nvCxnSpPr>
        <p:spPr>
          <a:xfrm flipH="1">
            <a:off x="922832" y="6062418"/>
            <a:ext cx="1823039" cy="46537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/>
        </p:nvCxnSpPr>
        <p:spPr>
          <a:xfrm>
            <a:off x="4860032" y="6155993"/>
            <a:ext cx="360040" cy="9601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6" name="AutoShape 15"/>
          <p:cNvSpPr>
            <a:spLocks noChangeArrowheads="1"/>
          </p:cNvSpPr>
          <p:nvPr/>
        </p:nvSpPr>
        <p:spPr bwMode="auto">
          <a:xfrm>
            <a:off x="467545" y="2987642"/>
            <a:ext cx="5946791" cy="817913"/>
          </a:xfrm>
          <a:prstGeom prst="parallelogram">
            <a:avLst>
              <a:gd name="adj" fmla="val 93322"/>
            </a:avLst>
          </a:prstGeom>
          <a:solidFill>
            <a:srgbClr val="EDEFF3">
              <a:alpha val="9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zh-CN" sz="1600">
              <a:latin typeface="Garamond" pitchFamily="18" charset="0"/>
            </a:endParaRPr>
          </a:p>
        </p:txBody>
      </p:sp>
      <p:cxnSp>
        <p:nvCxnSpPr>
          <p:cNvPr id="227" name="直接箭头连接符 226"/>
          <p:cNvCxnSpPr/>
          <p:nvPr/>
        </p:nvCxnSpPr>
        <p:spPr>
          <a:xfrm rot="5400000" flipH="1" flipV="1">
            <a:off x="1230313" y="5173992"/>
            <a:ext cx="394162" cy="92877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 Box 9"/>
          <p:cNvSpPr txBox="1">
            <a:spLocks noChangeArrowheads="1"/>
          </p:cNvSpPr>
          <p:nvPr/>
        </p:nvSpPr>
        <p:spPr bwMode="gray">
          <a:xfrm>
            <a:off x="1785918" y="3856298"/>
            <a:ext cx="33939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控制平面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29" name="Picture 3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139769"/>
            <a:ext cx="1219595" cy="71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cxnSp>
        <p:nvCxnSpPr>
          <p:cNvPr id="230" name="直接连接符 229"/>
          <p:cNvCxnSpPr/>
          <p:nvPr/>
        </p:nvCxnSpPr>
        <p:spPr>
          <a:xfrm>
            <a:off x="827584" y="4907854"/>
            <a:ext cx="792088" cy="384043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" name="组合 270"/>
          <p:cNvGrpSpPr/>
          <p:nvPr/>
        </p:nvGrpSpPr>
        <p:grpSpPr>
          <a:xfrm>
            <a:off x="5159984" y="6059982"/>
            <a:ext cx="1284224" cy="466696"/>
            <a:chOff x="8720425" y="3583295"/>
            <a:chExt cx="1403289" cy="575222"/>
          </a:xfrm>
        </p:grpSpPr>
        <p:pic>
          <p:nvPicPr>
            <p:cNvPr id="272" name="Picture 1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0425" y="3583295"/>
              <a:ext cx="1403289" cy="57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3" name="Picture 8" descr="http://t2.gstatic.com/images?q=tbn:ANd9GcSRjn97Ehdt1QW2yCphgU9hKiIqAbT-9_3D_NmGPYp2B8d4b-2ATjgbPWi5eQ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74" b="-4901"/>
            <a:stretch/>
          </p:blipFill>
          <p:spPr bwMode="auto">
            <a:xfrm>
              <a:off x="9290878" y="3690385"/>
              <a:ext cx="654939" cy="36104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274" name="TextBox 273"/>
            <p:cNvSpPr txBox="1"/>
            <p:nvPr/>
          </p:nvSpPr>
          <p:spPr>
            <a:xfrm>
              <a:off x="8936097" y="3765350"/>
              <a:ext cx="431617" cy="2086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600" b="1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</a:lstStyle>
            <a:p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美国</a:t>
              </a:r>
              <a:endPara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" name="组合 274"/>
          <p:cNvGrpSpPr/>
          <p:nvPr/>
        </p:nvGrpSpPr>
        <p:grpSpPr>
          <a:xfrm>
            <a:off x="284661" y="6183128"/>
            <a:ext cx="1181965" cy="431180"/>
            <a:chOff x="8200794" y="4654054"/>
            <a:chExt cx="1291549" cy="531447"/>
          </a:xfrm>
        </p:grpSpPr>
        <p:pic>
          <p:nvPicPr>
            <p:cNvPr id="276" name="Picture 1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0794" y="4654054"/>
              <a:ext cx="1291549" cy="531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7" name="Picture 6" descr="http://t3.gstatic.com/images?q=tbn:ANd9GcQcmDR1Aa1mkdH-0ZRIaJUtConbBUMqK6BjoVxXIfCeh0g2HeOrJA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33" t="13710" r="4317" b="7706"/>
            <a:stretch/>
          </p:blipFill>
          <p:spPr bwMode="auto">
            <a:xfrm>
              <a:off x="8494576" y="4872175"/>
              <a:ext cx="807112" cy="20669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278" name="TextBox 277"/>
            <p:cNvSpPr txBox="1"/>
            <p:nvPr/>
          </p:nvSpPr>
          <p:spPr>
            <a:xfrm>
              <a:off x="8720425" y="4678227"/>
              <a:ext cx="358761" cy="2086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</a:lstStyle>
            <a:p>
              <a:r>
                <a:rPr lang="zh-CN" altLang="en-US" sz="1100" dirty="0"/>
                <a:t>欧盟</a:t>
              </a:r>
            </a:p>
          </p:txBody>
        </p:sp>
      </p:grpSp>
      <p:cxnSp>
        <p:nvCxnSpPr>
          <p:cNvPr id="279" name="直接连接符 278"/>
          <p:cNvCxnSpPr/>
          <p:nvPr/>
        </p:nvCxnSpPr>
        <p:spPr>
          <a:xfrm>
            <a:off x="1907704" y="5675940"/>
            <a:ext cx="576064" cy="480053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0" name="直接连接符 279"/>
          <p:cNvCxnSpPr/>
          <p:nvPr/>
        </p:nvCxnSpPr>
        <p:spPr>
          <a:xfrm>
            <a:off x="4644008" y="5195886"/>
            <a:ext cx="16762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6" name="组合 280"/>
          <p:cNvGrpSpPr/>
          <p:nvPr/>
        </p:nvGrpSpPr>
        <p:grpSpPr>
          <a:xfrm>
            <a:off x="451622" y="5729331"/>
            <a:ext cx="1016964" cy="524212"/>
            <a:chOff x="7918314" y="5033329"/>
            <a:chExt cx="1111250" cy="646113"/>
          </a:xfrm>
        </p:grpSpPr>
        <p:grpSp>
          <p:nvGrpSpPr>
            <p:cNvPr id="7" name="Group 75"/>
            <p:cNvGrpSpPr>
              <a:grpSpLocks/>
            </p:cNvGrpSpPr>
            <p:nvPr/>
          </p:nvGrpSpPr>
          <p:grpSpPr bwMode="auto">
            <a:xfrm>
              <a:off x="7918314" y="5033329"/>
              <a:ext cx="1111250" cy="646113"/>
              <a:chOff x="4318" y="1945"/>
              <a:chExt cx="700" cy="407"/>
            </a:xfrm>
          </p:grpSpPr>
          <p:sp>
            <p:nvSpPr>
              <p:cNvPr id="284" name="Freeform 73"/>
              <p:cNvSpPr>
                <a:spLocks/>
              </p:cNvSpPr>
              <p:nvPr/>
            </p:nvSpPr>
            <p:spPr bwMode="auto">
              <a:xfrm>
                <a:off x="4396" y="2068"/>
                <a:ext cx="622" cy="284"/>
              </a:xfrm>
              <a:custGeom>
                <a:avLst/>
                <a:gdLst>
                  <a:gd name="T0" fmla="*/ 1868 w 1868"/>
                  <a:gd name="T1" fmla="*/ 0 h 852"/>
                  <a:gd name="T2" fmla="*/ 1832 w 1868"/>
                  <a:gd name="T3" fmla="*/ 183 h 852"/>
                  <a:gd name="T4" fmla="*/ 1815 w 1868"/>
                  <a:gd name="T5" fmla="*/ 229 h 852"/>
                  <a:gd name="T6" fmla="*/ 1789 w 1868"/>
                  <a:gd name="T7" fmla="*/ 270 h 852"/>
                  <a:gd name="T8" fmla="*/ 1756 w 1868"/>
                  <a:gd name="T9" fmla="*/ 303 h 852"/>
                  <a:gd name="T10" fmla="*/ 1746 w 1868"/>
                  <a:gd name="T11" fmla="*/ 421 h 852"/>
                  <a:gd name="T12" fmla="*/ 1720 w 1868"/>
                  <a:gd name="T13" fmla="*/ 568 h 852"/>
                  <a:gd name="T14" fmla="*/ 1700 w 1868"/>
                  <a:gd name="T15" fmla="*/ 605 h 852"/>
                  <a:gd name="T16" fmla="*/ 1673 w 1868"/>
                  <a:gd name="T17" fmla="*/ 638 h 852"/>
                  <a:gd name="T18" fmla="*/ 1618 w 1868"/>
                  <a:gd name="T19" fmla="*/ 676 h 852"/>
                  <a:gd name="T20" fmla="*/ 1530 w 1868"/>
                  <a:gd name="T21" fmla="*/ 705 h 852"/>
                  <a:gd name="T22" fmla="*/ 1458 w 1868"/>
                  <a:gd name="T23" fmla="*/ 705 h 852"/>
                  <a:gd name="T24" fmla="*/ 1388 w 1868"/>
                  <a:gd name="T25" fmla="*/ 687 h 852"/>
                  <a:gd name="T26" fmla="*/ 1358 w 1868"/>
                  <a:gd name="T27" fmla="*/ 696 h 852"/>
                  <a:gd name="T28" fmla="*/ 1345 w 1868"/>
                  <a:gd name="T29" fmla="*/ 752 h 852"/>
                  <a:gd name="T30" fmla="*/ 1316 w 1868"/>
                  <a:gd name="T31" fmla="*/ 793 h 852"/>
                  <a:gd name="T32" fmla="*/ 1261 w 1868"/>
                  <a:gd name="T33" fmla="*/ 833 h 852"/>
                  <a:gd name="T34" fmla="*/ 1201 w 1868"/>
                  <a:gd name="T35" fmla="*/ 850 h 852"/>
                  <a:gd name="T36" fmla="*/ 1163 w 1868"/>
                  <a:gd name="T37" fmla="*/ 852 h 852"/>
                  <a:gd name="T38" fmla="*/ 1136 w 1868"/>
                  <a:gd name="T39" fmla="*/ 849 h 852"/>
                  <a:gd name="T40" fmla="*/ 1110 w 1868"/>
                  <a:gd name="T41" fmla="*/ 843 h 852"/>
                  <a:gd name="T42" fmla="*/ 1094 w 1868"/>
                  <a:gd name="T43" fmla="*/ 839 h 852"/>
                  <a:gd name="T44" fmla="*/ 1078 w 1868"/>
                  <a:gd name="T45" fmla="*/ 831 h 852"/>
                  <a:gd name="T46" fmla="*/ 962 w 1868"/>
                  <a:gd name="T47" fmla="*/ 774 h 852"/>
                  <a:gd name="T48" fmla="*/ 930 w 1868"/>
                  <a:gd name="T49" fmla="*/ 785 h 852"/>
                  <a:gd name="T50" fmla="*/ 881 w 1868"/>
                  <a:gd name="T51" fmla="*/ 798 h 852"/>
                  <a:gd name="T52" fmla="*/ 847 w 1868"/>
                  <a:gd name="T53" fmla="*/ 804 h 852"/>
                  <a:gd name="T54" fmla="*/ 811 w 1868"/>
                  <a:gd name="T55" fmla="*/ 807 h 852"/>
                  <a:gd name="T56" fmla="*/ 773 w 1868"/>
                  <a:gd name="T57" fmla="*/ 808 h 852"/>
                  <a:gd name="T58" fmla="*/ 734 w 1868"/>
                  <a:gd name="T59" fmla="*/ 806 h 852"/>
                  <a:gd name="T60" fmla="*/ 691 w 1868"/>
                  <a:gd name="T61" fmla="*/ 801 h 852"/>
                  <a:gd name="T62" fmla="*/ 642 w 1868"/>
                  <a:gd name="T63" fmla="*/ 790 h 852"/>
                  <a:gd name="T64" fmla="*/ 431 w 1868"/>
                  <a:gd name="T65" fmla="*/ 722 h 852"/>
                  <a:gd name="T66" fmla="*/ 0 w 1868"/>
                  <a:gd name="T67" fmla="*/ 454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68" h="852">
                    <a:moveTo>
                      <a:pt x="0" y="454"/>
                    </a:moveTo>
                    <a:lnTo>
                      <a:pt x="1868" y="0"/>
                    </a:lnTo>
                    <a:lnTo>
                      <a:pt x="1835" y="172"/>
                    </a:lnTo>
                    <a:lnTo>
                      <a:pt x="1832" y="183"/>
                    </a:lnTo>
                    <a:lnTo>
                      <a:pt x="1825" y="206"/>
                    </a:lnTo>
                    <a:lnTo>
                      <a:pt x="1815" y="229"/>
                    </a:lnTo>
                    <a:lnTo>
                      <a:pt x="1802" y="250"/>
                    </a:lnTo>
                    <a:lnTo>
                      <a:pt x="1789" y="270"/>
                    </a:lnTo>
                    <a:lnTo>
                      <a:pt x="1773" y="287"/>
                    </a:lnTo>
                    <a:lnTo>
                      <a:pt x="1756" y="303"/>
                    </a:lnTo>
                    <a:lnTo>
                      <a:pt x="1736" y="319"/>
                    </a:lnTo>
                    <a:lnTo>
                      <a:pt x="1746" y="421"/>
                    </a:lnTo>
                    <a:lnTo>
                      <a:pt x="1729" y="540"/>
                    </a:lnTo>
                    <a:lnTo>
                      <a:pt x="1720" y="568"/>
                    </a:lnTo>
                    <a:lnTo>
                      <a:pt x="1712" y="588"/>
                    </a:lnTo>
                    <a:lnTo>
                      <a:pt x="1700" y="605"/>
                    </a:lnTo>
                    <a:lnTo>
                      <a:pt x="1687" y="623"/>
                    </a:lnTo>
                    <a:lnTo>
                      <a:pt x="1673" y="638"/>
                    </a:lnTo>
                    <a:lnTo>
                      <a:pt x="1655" y="653"/>
                    </a:lnTo>
                    <a:lnTo>
                      <a:pt x="1618" y="676"/>
                    </a:lnTo>
                    <a:lnTo>
                      <a:pt x="1576" y="693"/>
                    </a:lnTo>
                    <a:lnTo>
                      <a:pt x="1530" y="705"/>
                    </a:lnTo>
                    <a:lnTo>
                      <a:pt x="1496" y="706"/>
                    </a:lnTo>
                    <a:lnTo>
                      <a:pt x="1458" y="705"/>
                    </a:lnTo>
                    <a:lnTo>
                      <a:pt x="1415" y="696"/>
                    </a:lnTo>
                    <a:lnTo>
                      <a:pt x="1388" y="687"/>
                    </a:lnTo>
                    <a:lnTo>
                      <a:pt x="1356" y="672"/>
                    </a:lnTo>
                    <a:lnTo>
                      <a:pt x="1358" y="696"/>
                    </a:lnTo>
                    <a:lnTo>
                      <a:pt x="1353" y="729"/>
                    </a:lnTo>
                    <a:lnTo>
                      <a:pt x="1345" y="752"/>
                    </a:lnTo>
                    <a:lnTo>
                      <a:pt x="1332" y="774"/>
                    </a:lnTo>
                    <a:lnTo>
                      <a:pt x="1316" y="793"/>
                    </a:lnTo>
                    <a:lnTo>
                      <a:pt x="1297" y="810"/>
                    </a:lnTo>
                    <a:lnTo>
                      <a:pt x="1261" y="833"/>
                    </a:lnTo>
                    <a:lnTo>
                      <a:pt x="1237" y="842"/>
                    </a:lnTo>
                    <a:lnTo>
                      <a:pt x="1201" y="850"/>
                    </a:lnTo>
                    <a:lnTo>
                      <a:pt x="1182" y="852"/>
                    </a:lnTo>
                    <a:lnTo>
                      <a:pt x="1163" y="852"/>
                    </a:lnTo>
                    <a:lnTo>
                      <a:pt x="1145" y="850"/>
                    </a:lnTo>
                    <a:lnTo>
                      <a:pt x="1136" y="849"/>
                    </a:lnTo>
                    <a:lnTo>
                      <a:pt x="1120" y="846"/>
                    </a:lnTo>
                    <a:lnTo>
                      <a:pt x="1110" y="843"/>
                    </a:lnTo>
                    <a:lnTo>
                      <a:pt x="1104" y="842"/>
                    </a:lnTo>
                    <a:lnTo>
                      <a:pt x="1094" y="839"/>
                    </a:lnTo>
                    <a:lnTo>
                      <a:pt x="1084" y="834"/>
                    </a:lnTo>
                    <a:lnTo>
                      <a:pt x="1078" y="831"/>
                    </a:lnTo>
                    <a:lnTo>
                      <a:pt x="1074" y="830"/>
                    </a:lnTo>
                    <a:lnTo>
                      <a:pt x="962" y="774"/>
                    </a:lnTo>
                    <a:lnTo>
                      <a:pt x="953" y="777"/>
                    </a:lnTo>
                    <a:lnTo>
                      <a:pt x="930" y="785"/>
                    </a:lnTo>
                    <a:lnTo>
                      <a:pt x="906" y="793"/>
                    </a:lnTo>
                    <a:lnTo>
                      <a:pt x="881" y="798"/>
                    </a:lnTo>
                    <a:lnTo>
                      <a:pt x="864" y="801"/>
                    </a:lnTo>
                    <a:lnTo>
                      <a:pt x="847" y="804"/>
                    </a:lnTo>
                    <a:lnTo>
                      <a:pt x="828" y="806"/>
                    </a:lnTo>
                    <a:lnTo>
                      <a:pt x="811" y="807"/>
                    </a:lnTo>
                    <a:lnTo>
                      <a:pt x="792" y="808"/>
                    </a:lnTo>
                    <a:lnTo>
                      <a:pt x="773" y="808"/>
                    </a:lnTo>
                    <a:lnTo>
                      <a:pt x="753" y="807"/>
                    </a:lnTo>
                    <a:lnTo>
                      <a:pt x="734" y="806"/>
                    </a:lnTo>
                    <a:lnTo>
                      <a:pt x="707" y="803"/>
                    </a:lnTo>
                    <a:lnTo>
                      <a:pt x="691" y="801"/>
                    </a:lnTo>
                    <a:lnTo>
                      <a:pt x="658" y="794"/>
                    </a:lnTo>
                    <a:lnTo>
                      <a:pt x="642" y="790"/>
                    </a:lnTo>
                    <a:lnTo>
                      <a:pt x="628" y="785"/>
                    </a:lnTo>
                    <a:lnTo>
                      <a:pt x="431" y="722"/>
                    </a:lnTo>
                    <a:lnTo>
                      <a:pt x="216" y="540"/>
                    </a:lnTo>
                    <a:lnTo>
                      <a:pt x="0" y="454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5" name="Freeform 74"/>
              <p:cNvSpPr>
                <a:spLocks/>
              </p:cNvSpPr>
              <p:nvPr/>
            </p:nvSpPr>
            <p:spPr bwMode="auto">
              <a:xfrm>
                <a:off x="4318" y="1945"/>
                <a:ext cx="680" cy="386"/>
              </a:xfrm>
              <a:custGeom>
                <a:avLst/>
                <a:gdLst>
                  <a:gd name="T0" fmla="*/ 905 w 2041"/>
                  <a:gd name="T1" fmla="*/ 94 h 1424"/>
                  <a:gd name="T2" fmla="*/ 873 w 2041"/>
                  <a:gd name="T3" fmla="*/ 78 h 1424"/>
                  <a:gd name="T4" fmla="*/ 817 w 2041"/>
                  <a:gd name="T5" fmla="*/ 68 h 1424"/>
                  <a:gd name="T6" fmla="*/ 717 w 2041"/>
                  <a:gd name="T7" fmla="*/ 94 h 1424"/>
                  <a:gd name="T8" fmla="*/ 639 w 2041"/>
                  <a:gd name="T9" fmla="*/ 169 h 1424"/>
                  <a:gd name="T10" fmla="*/ 612 w 2041"/>
                  <a:gd name="T11" fmla="*/ 235 h 1424"/>
                  <a:gd name="T12" fmla="*/ 594 w 2041"/>
                  <a:gd name="T13" fmla="*/ 231 h 1424"/>
                  <a:gd name="T14" fmla="*/ 563 w 2041"/>
                  <a:gd name="T15" fmla="*/ 219 h 1424"/>
                  <a:gd name="T16" fmla="*/ 534 w 2041"/>
                  <a:gd name="T17" fmla="*/ 212 h 1424"/>
                  <a:gd name="T18" fmla="*/ 380 w 2041"/>
                  <a:gd name="T19" fmla="*/ 216 h 1424"/>
                  <a:gd name="T20" fmla="*/ 243 w 2041"/>
                  <a:gd name="T21" fmla="*/ 290 h 1424"/>
                  <a:gd name="T22" fmla="*/ 168 w 2041"/>
                  <a:gd name="T23" fmla="*/ 418 h 1424"/>
                  <a:gd name="T24" fmla="*/ 164 w 2041"/>
                  <a:gd name="T25" fmla="*/ 497 h 1424"/>
                  <a:gd name="T26" fmla="*/ 186 w 2041"/>
                  <a:gd name="T27" fmla="*/ 572 h 1424"/>
                  <a:gd name="T28" fmla="*/ 184 w 2041"/>
                  <a:gd name="T29" fmla="*/ 626 h 1424"/>
                  <a:gd name="T30" fmla="*/ 92 w 2041"/>
                  <a:gd name="T31" fmla="*/ 670 h 1424"/>
                  <a:gd name="T32" fmla="*/ 29 w 2041"/>
                  <a:gd name="T33" fmla="*/ 742 h 1424"/>
                  <a:gd name="T34" fmla="*/ 0 w 2041"/>
                  <a:gd name="T35" fmla="*/ 849 h 1424"/>
                  <a:gd name="T36" fmla="*/ 39 w 2041"/>
                  <a:gd name="T37" fmla="*/ 971 h 1424"/>
                  <a:gd name="T38" fmla="*/ 142 w 2041"/>
                  <a:gd name="T39" fmla="*/ 1061 h 1424"/>
                  <a:gd name="T40" fmla="*/ 255 w 2041"/>
                  <a:gd name="T41" fmla="*/ 1092 h 1424"/>
                  <a:gd name="T42" fmla="*/ 319 w 2041"/>
                  <a:gd name="T43" fmla="*/ 1091 h 1424"/>
                  <a:gd name="T44" fmla="*/ 376 w 2041"/>
                  <a:gd name="T45" fmla="*/ 1078 h 1424"/>
                  <a:gd name="T46" fmla="*/ 378 w 2041"/>
                  <a:gd name="T47" fmla="*/ 1147 h 1424"/>
                  <a:gd name="T48" fmla="*/ 463 w 2041"/>
                  <a:gd name="T49" fmla="*/ 1269 h 1424"/>
                  <a:gd name="T50" fmla="*/ 632 w 2041"/>
                  <a:gd name="T51" fmla="*/ 1350 h 1424"/>
                  <a:gd name="T52" fmla="*/ 794 w 2041"/>
                  <a:gd name="T53" fmla="*/ 1372 h 1424"/>
                  <a:gd name="T54" fmla="*/ 911 w 2041"/>
                  <a:gd name="T55" fmla="*/ 1360 h 1424"/>
                  <a:gd name="T56" fmla="*/ 1022 w 2041"/>
                  <a:gd name="T57" fmla="*/ 1324 h 1424"/>
                  <a:gd name="T58" fmla="*/ 1072 w 2041"/>
                  <a:gd name="T59" fmla="*/ 1347 h 1424"/>
                  <a:gd name="T60" fmla="*/ 1127 w 2041"/>
                  <a:gd name="T61" fmla="*/ 1392 h 1424"/>
                  <a:gd name="T62" fmla="*/ 1192 w 2041"/>
                  <a:gd name="T63" fmla="*/ 1416 h 1424"/>
                  <a:gd name="T64" fmla="*/ 1308 w 2041"/>
                  <a:gd name="T65" fmla="*/ 1416 h 1424"/>
                  <a:gd name="T66" fmla="*/ 1407 w 2041"/>
                  <a:gd name="T67" fmla="*/ 1367 h 1424"/>
                  <a:gd name="T68" fmla="*/ 1465 w 2041"/>
                  <a:gd name="T69" fmla="*/ 1278 h 1424"/>
                  <a:gd name="T70" fmla="*/ 1469 w 2041"/>
                  <a:gd name="T71" fmla="*/ 1223 h 1424"/>
                  <a:gd name="T72" fmla="*/ 1489 w 2041"/>
                  <a:gd name="T73" fmla="*/ 1222 h 1424"/>
                  <a:gd name="T74" fmla="*/ 1527 w 2041"/>
                  <a:gd name="T75" fmla="*/ 1236 h 1424"/>
                  <a:gd name="T76" fmla="*/ 1561 w 2041"/>
                  <a:gd name="T77" fmla="*/ 1245 h 1424"/>
                  <a:gd name="T78" fmla="*/ 1715 w 2041"/>
                  <a:gd name="T79" fmla="*/ 1239 h 1424"/>
                  <a:gd name="T80" fmla="*/ 1842 w 2041"/>
                  <a:gd name="T81" fmla="*/ 1170 h 1424"/>
                  <a:gd name="T82" fmla="*/ 1908 w 2041"/>
                  <a:gd name="T83" fmla="*/ 1055 h 1424"/>
                  <a:gd name="T84" fmla="*/ 1910 w 2041"/>
                  <a:gd name="T85" fmla="*/ 968 h 1424"/>
                  <a:gd name="T86" fmla="*/ 1878 w 2041"/>
                  <a:gd name="T87" fmla="*/ 889 h 1424"/>
                  <a:gd name="T88" fmla="*/ 1846 w 2041"/>
                  <a:gd name="T89" fmla="*/ 829 h 1424"/>
                  <a:gd name="T90" fmla="*/ 1934 w 2041"/>
                  <a:gd name="T91" fmla="*/ 780 h 1424"/>
                  <a:gd name="T92" fmla="*/ 2000 w 2041"/>
                  <a:gd name="T93" fmla="*/ 702 h 1424"/>
                  <a:gd name="T94" fmla="*/ 2039 w 2041"/>
                  <a:gd name="T95" fmla="*/ 592 h 1424"/>
                  <a:gd name="T96" fmla="*/ 2018 w 2041"/>
                  <a:gd name="T97" fmla="*/ 457 h 1424"/>
                  <a:gd name="T98" fmla="*/ 1931 w 2041"/>
                  <a:gd name="T99" fmla="*/ 358 h 1424"/>
                  <a:gd name="T100" fmla="*/ 1833 w 2041"/>
                  <a:gd name="T101" fmla="*/ 323 h 1424"/>
                  <a:gd name="T102" fmla="*/ 1808 w 2041"/>
                  <a:gd name="T103" fmla="*/ 304 h 1424"/>
                  <a:gd name="T104" fmla="*/ 1789 w 2041"/>
                  <a:gd name="T105" fmla="*/ 221 h 1424"/>
                  <a:gd name="T106" fmla="*/ 1651 w 2041"/>
                  <a:gd name="T107" fmla="*/ 82 h 1424"/>
                  <a:gd name="T108" fmla="*/ 1420 w 2041"/>
                  <a:gd name="T109" fmla="*/ 8 h 1424"/>
                  <a:gd name="T110" fmla="*/ 1200 w 2041"/>
                  <a:gd name="T111" fmla="*/ 8 h 1424"/>
                  <a:gd name="T112" fmla="*/ 1079 w 2041"/>
                  <a:gd name="T113" fmla="*/ 36 h 1424"/>
                  <a:gd name="T114" fmla="*/ 977 w 2041"/>
                  <a:gd name="T115" fmla="*/ 81 h 1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41" h="1424">
                    <a:moveTo>
                      <a:pt x="931" y="113"/>
                    </a:moveTo>
                    <a:lnTo>
                      <a:pt x="930" y="111"/>
                    </a:lnTo>
                    <a:lnTo>
                      <a:pt x="927" y="108"/>
                    </a:lnTo>
                    <a:lnTo>
                      <a:pt x="924" y="107"/>
                    </a:lnTo>
                    <a:lnTo>
                      <a:pt x="920" y="103"/>
                    </a:lnTo>
                    <a:lnTo>
                      <a:pt x="918" y="101"/>
                    </a:lnTo>
                    <a:lnTo>
                      <a:pt x="915" y="100"/>
                    </a:lnTo>
                    <a:lnTo>
                      <a:pt x="912" y="98"/>
                    </a:lnTo>
                    <a:lnTo>
                      <a:pt x="911" y="97"/>
                    </a:lnTo>
                    <a:lnTo>
                      <a:pt x="908" y="95"/>
                    </a:lnTo>
                    <a:lnTo>
                      <a:pt x="905" y="94"/>
                    </a:lnTo>
                    <a:lnTo>
                      <a:pt x="902" y="93"/>
                    </a:lnTo>
                    <a:lnTo>
                      <a:pt x="901" y="91"/>
                    </a:lnTo>
                    <a:lnTo>
                      <a:pt x="898" y="90"/>
                    </a:lnTo>
                    <a:lnTo>
                      <a:pt x="895" y="88"/>
                    </a:lnTo>
                    <a:lnTo>
                      <a:pt x="892" y="87"/>
                    </a:lnTo>
                    <a:lnTo>
                      <a:pt x="886" y="84"/>
                    </a:lnTo>
                    <a:lnTo>
                      <a:pt x="885" y="82"/>
                    </a:lnTo>
                    <a:lnTo>
                      <a:pt x="882" y="81"/>
                    </a:lnTo>
                    <a:lnTo>
                      <a:pt x="879" y="81"/>
                    </a:lnTo>
                    <a:lnTo>
                      <a:pt x="876" y="80"/>
                    </a:lnTo>
                    <a:lnTo>
                      <a:pt x="873" y="78"/>
                    </a:lnTo>
                    <a:lnTo>
                      <a:pt x="871" y="77"/>
                    </a:lnTo>
                    <a:lnTo>
                      <a:pt x="868" y="77"/>
                    </a:lnTo>
                    <a:lnTo>
                      <a:pt x="865" y="75"/>
                    </a:lnTo>
                    <a:lnTo>
                      <a:pt x="862" y="75"/>
                    </a:lnTo>
                    <a:lnTo>
                      <a:pt x="856" y="72"/>
                    </a:lnTo>
                    <a:lnTo>
                      <a:pt x="852" y="72"/>
                    </a:lnTo>
                    <a:lnTo>
                      <a:pt x="849" y="71"/>
                    </a:lnTo>
                    <a:lnTo>
                      <a:pt x="846" y="71"/>
                    </a:lnTo>
                    <a:lnTo>
                      <a:pt x="838" y="70"/>
                    </a:lnTo>
                    <a:lnTo>
                      <a:pt x="827" y="68"/>
                    </a:lnTo>
                    <a:lnTo>
                      <a:pt x="817" y="68"/>
                    </a:lnTo>
                    <a:lnTo>
                      <a:pt x="807" y="68"/>
                    </a:lnTo>
                    <a:lnTo>
                      <a:pt x="799" y="68"/>
                    </a:lnTo>
                    <a:lnTo>
                      <a:pt x="789" y="70"/>
                    </a:lnTo>
                    <a:lnTo>
                      <a:pt x="778" y="71"/>
                    </a:lnTo>
                    <a:lnTo>
                      <a:pt x="770" y="74"/>
                    </a:lnTo>
                    <a:lnTo>
                      <a:pt x="760" y="75"/>
                    </a:lnTo>
                    <a:lnTo>
                      <a:pt x="751" y="78"/>
                    </a:lnTo>
                    <a:lnTo>
                      <a:pt x="743" y="81"/>
                    </a:lnTo>
                    <a:lnTo>
                      <a:pt x="734" y="85"/>
                    </a:lnTo>
                    <a:lnTo>
                      <a:pt x="725" y="90"/>
                    </a:lnTo>
                    <a:lnTo>
                      <a:pt x="717" y="94"/>
                    </a:lnTo>
                    <a:lnTo>
                      <a:pt x="708" y="100"/>
                    </a:lnTo>
                    <a:lnTo>
                      <a:pt x="699" y="104"/>
                    </a:lnTo>
                    <a:lnTo>
                      <a:pt x="692" y="110"/>
                    </a:lnTo>
                    <a:lnTo>
                      <a:pt x="685" y="117"/>
                    </a:lnTo>
                    <a:lnTo>
                      <a:pt x="678" y="123"/>
                    </a:lnTo>
                    <a:lnTo>
                      <a:pt x="671" y="130"/>
                    </a:lnTo>
                    <a:lnTo>
                      <a:pt x="663" y="137"/>
                    </a:lnTo>
                    <a:lnTo>
                      <a:pt x="656" y="144"/>
                    </a:lnTo>
                    <a:lnTo>
                      <a:pt x="650" y="152"/>
                    </a:lnTo>
                    <a:lnTo>
                      <a:pt x="645" y="160"/>
                    </a:lnTo>
                    <a:lnTo>
                      <a:pt x="639" y="169"/>
                    </a:lnTo>
                    <a:lnTo>
                      <a:pt x="635" y="176"/>
                    </a:lnTo>
                    <a:lnTo>
                      <a:pt x="629" y="186"/>
                    </a:lnTo>
                    <a:lnTo>
                      <a:pt x="625" y="195"/>
                    </a:lnTo>
                    <a:lnTo>
                      <a:pt x="622" y="205"/>
                    </a:lnTo>
                    <a:lnTo>
                      <a:pt x="617" y="214"/>
                    </a:lnTo>
                    <a:lnTo>
                      <a:pt x="614" y="224"/>
                    </a:lnTo>
                    <a:lnTo>
                      <a:pt x="612" y="234"/>
                    </a:lnTo>
                    <a:lnTo>
                      <a:pt x="612" y="234"/>
                    </a:lnTo>
                    <a:lnTo>
                      <a:pt x="612" y="235"/>
                    </a:lnTo>
                    <a:lnTo>
                      <a:pt x="612" y="235"/>
                    </a:lnTo>
                    <a:lnTo>
                      <a:pt x="612" y="235"/>
                    </a:lnTo>
                    <a:lnTo>
                      <a:pt x="612" y="237"/>
                    </a:lnTo>
                    <a:lnTo>
                      <a:pt x="612" y="237"/>
                    </a:lnTo>
                    <a:lnTo>
                      <a:pt x="612" y="237"/>
                    </a:lnTo>
                    <a:lnTo>
                      <a:pt x="612" y="238"/>
                    </a:lnTo>
                    <a:lnTo>
                      <a:pt x="609" y="237"/>
                    </a:lnTo>
                    <a:lnTo>
                      <a:pt x="606" y="235"/>
                    </a:lnTo>
                    <a:lnTo>
                      <a:pt x="604" y="234"/>
                    </a:lnTo>
                    <a:lnTo>
                      <a:pt x="601" y="234"/>
                    </a:lnTo>
                    <a:lnTo>
                      <a:pt x="599" y="232"/>
                    </a:lnTo>
                    <a:lnTo>
                      <a:pt x="597" y="231"/>
                    </a:lnTo>
                    <a:lnTo>
                      <a:pt x="594" y="231"/>
                    </a:lnTo>
                    <a:lnTo>
                      <a:pt x="591" y="229"/>
                    </a:lnTo>
                    <a:lnTo>
                      <a:pt x="590" y="228"/>
                    </a:lnTo>
                    <a:lnTo>
                      <a:pt x="587" y="228"/>
                    </a:lnTo>
                    <a:lnTo>
                      <a:pt x="584" y="227"/>
                    </a:lnTo>
                    <a:lnTo>
                      <a:pt x="583" y="225"/>
                    </a:lnTo>
                    <a:lnTo>
                      <a:pt x="580" y="225"/>
                    </a:lnTo>
                    <a:lnTo>
                      <a:pt x="577" y="224"/>
                    </a:lnTo>
                    <a:lnTo>
                      <a:pt x="574" y="224"/>
                    </a:lnTo>
                    <a:lnTo>
                      <a:pt x="573" y="222"/>
                    </a:lnTo>
                    <a:lnTo>
                      <a:pt x="570" y="222"/>
                    </a:lnTo>
                    <a:lnTo>
                      <a:pt x="563" y="219"/>
                    </a:lnTo>
                    <a:lnTo>
                      <a:pt x="560" y="218"/>
                    </a:lnTo>
                    <a:lnTo>
                      <a:pt x="557" y="218"/>
                    </a:lnTo>
                    <a:lnTo>
                      <a:pt x="554" y="216"/>
                    </a:lnTo>
                    <a:lnTo>
                      <a:pt x="553" y="216"/>
                    </a:lnTo>
                    <a:lnTo>
                      <a:pt x="550" y="216"/>
                    </a:lnTo>
                    <a:lnTo>
                      <a:pt x="547" y="215"/>
                    </a:lnTo>
                    <a:lnTo>
                      <a:pt x="544" y="215"/>
                    </a:lnTo>
                    <a:lnTo>
                      <a:pt x="541" y="214"/>
                    </a:lnTo>
                    <a:lnTo>
                      <a:pt x="538" y="214"/>
                    </a:lnTo>
                    <a:lnTo>
                      <a:pt x="537" y="212"/>
                    </a:lnTo>
                    <a:lnTo>
                      <a:pt x="534" y="212"/>
                    </a:lnTo>
                    <a:lnTo>
                      <a:pt x="531" y="212"/>
                    </a:lnTo>
                    <a:lnTo>
                      <a:pt x="515" y="209"/>
                    </a:lnTo>
                    <a:lnTo>
                      <a:pt x="499" y="208"/>
                    </a:lnTo>
                    <a:lnTo>
                      <a:pt x="483" y="206"/>
                    </a:lnTo>
                    <a:lnTo>
                      <a:pt x="469" y="206"/>
                    </a:lnTo>
                    <a:lnTo>
                      <a:pt x="453" y="206"/>
                    </a:lnTo>
                    <a:lnTo>
                      <a:pt x="437" y="206"/>
                    </a:lnTo>
                    <a:lnTo>
                      <a:pt x="423" y="208"/>
                    </a:lnTo>
                    <a:lnTo>
                      <a:pt x="409" y="211"/>
                    </a:lnTo>
                    <a:lnTo>
                      <a:pt x="394" y="214"/>
                    </a:lnTo>
                    <a:lnTo>
                      <a:pt x="380" y="216"/>
                    </a:lnTo>
                    <a:lnTo>
                      <a:pt x="365" y="221"/>
                    </a:lnTo>
                    <a:lnTo>
                      <a:pt x="351" y="225"/>
                    </a:lnTo>
                    <a:lnTo>
                      <a:pt x="338" y="231"/>
                    </a:lnTo>
                    <a:lnTo>
                      <a:pt x="325" y="237"/>
                    </a:lnTo>
                    <a:lnTo>
                      <a:pt x="312" y="242"/>
                    </a:lnTo>
                    <a:lnTo>
                      <a:pt x="299" y="250"/>
                    </a:lnTo>
                    <a:lnTo>
                      <a:pt x="288" y="257"/>
                    </a:lnTo>
                    <a:lnTo>
                      <a:pt x="276" y="264"/>
                    </a:lnTo>
                    <a:lnTo>
                      <a:pt x="265" y="273"/>
                    </a:lnTo>
                    <a:lnTo>
                      <a:pt x="253" y="281"/>
                    </a:lnTo>
                    <a:lnTo>
                      <a:pt x="243" y="290"/>
                    </a:lnTo>
                    <a:lnTo>
                      <a:pt x="233" y="300"/>
                    </a:lnTo>
                    <a:lnTo>
                      <a:pt x="224" y="310"/>
                    </a:lnTo>
                    <a:lnTo>
                      <a:pt x="216" y="322"/>
                    </a:lnTo>
                    <a:lnTo>
                      <a:pt x="207" y="332"/>
                    </a:lnTo>
                    <a:lnTo>
                      <a:pt x="200" y="343"/>
                    </a:lnTo>
                    <a:lnTo>
                      <a:pt x="193" y="355"/>
                    </a:lnTo>
                    <a:lnTo>
                      <a:pt x="187" y="366"/>
                    </a:lnTo>
                    <a:lnTo>
                      <a:pt x="181" y="379"/>
                    </a:lnTo>
                    <a:lnTo>
                      <a:pt x="177" y="392"/>
                    </a:lnTo>
                    <a:lnTo>
                      <a:pt x="173" y="405"/>
                    </a:lnTo>
                    <a:lnTo>
                      <a:pt x="168" y="418"/>
                    </a:lnTo>
                    <a:lnTo>
                      <a:pt x="167" y="425"/>
                    </a:lnTo>
                    <a:lnTo>
                      <a:pt x="165" y="433"/>
                    </a:lnTo>
                    <a:lnTo>
                      <a:pt x="165" y="438"/>
                    </a:lnTo>
                    <a:lnTo>
                      <a:pt x="164" y="445"/>
                    </a:lnTo>
                    <a:lnTo>
                      <a:pt x="164" y="451"/>
                    </a:lnTo>
                    <a:lnTo>
                      <a:pt x="163" y="466"/>
                    </a:lnTo>
                    <a:lnTo>
                      <a:pt x="163" y="471"/>
                    </a:lnTo>
                    <a:lnTo>
                      <a:pt x="163" y="479"/>
                    </a:lnTo>
                    <a:lnTo>
                      <a:pt x="163" y="484"/>
                    </a:lnTo>
                    <a:lnTo>
                      <a:pt x="164" y="492"/>
                    </a:lnTo>
                    <a:lnTo>
                      <a:pt x="164" y="497"/>
                    </a:lnTo>
                    <a:lnTo>
                      <a:pt x="165" y="505"/>
                    </a:lnTo>
                    <a:lnTo>
                      <a:pt x="165" y="510"/>
                    </a:lnTo>
                    <a:lnTo>
                      <a:pt x="167" y="517"/>
                    </a:lnTo>
                    <a:lnTo>
                      <a:pt x="170" y="530"/>
                    </a:lnTo>
                    <a:lnTo>
                      <a:pt x="171" y="536"/>
                    </a:lnTo>
                    <a:lnTo>
                      <a:pt x="174" y="542"/>
                    </a:lnTo>
                    <a:lnTo>
                      <a:pt x="175" y="549"/>
                    </a:lnTo>
                    <a:lnTo>
                      <a:pt x="177" y="555"/>
                    </a:lnTo>
                    <a:lnTo>
                      <a:pt x="180" y="561"/>
                    </a:lnTo>
                    <a:lnTo>
                      <a:pt x="183" y="566"/>
                    </a:lnTo>
                    <a:lnTo>
                      <a:pt x="186" y="572"/>
                    </a:lnTo>
                    <a:lnTo>
                      <a:pt x="188" y="578"/>
                    </a:lnTo>
                    <a:lnTo>
                      <a:pt x="191" y="585"/>
                    </a:lnTo>
                    <a:lnTo>
                      <a:pt x="194" y="591"/>
                    </a:lnTo>
                    <a:lnTo>
                      <a:pt x="197" y="597"/>
                    </a:lnTo>
                    <a:lnTo>
                      <a:pt x="201" y="602"/>
                    </a:lnTo>
                    <a:lnTo>
                      <a:pt x="204" y="607"/>
                    </a:lnTo>
                    <a:lnTo>
                      <a:pt x="209" y="613"/>
                    </a:lnTo>
                    <a:lnTo>
                      <a:pt x="211" y="618"/>
                    </a:lnTo>
                    <a:lnTo>
                      <a:pt x="203" y="620"/>
                    </a:lnTo>
                    <a:lnTo>
                      <a:pt x="193" y="623"/>
                    </a:lnTo>
                    <a:lnTo>
                      <a:pt x="184" y="626"/>
                    </a:lnTo>
                    <a:lnTo>
                      <a:pt x="174" y="627"/>
                    </a:lnTo>
                    <a:lnTo>
                      <a:pt x="165" y="631"/>
                    </a:lnTo>
                    <a:lnTo>
                      <a:pt x="157" y="634"/>
                    </a:lnTo>
                    <a:lnTo>
                      <a:pt x="148" y="637"/>
                    </a:lnTo>
                    <a:lnTo>
                      <a:pt x="140" y="641"/>
                    </a:lnTo>
                    <a:lnTo>
                      <a:pt x="131" y="646"/>
                    </a:lnTo>
                    <a:lnTo>
                      <a:pt x="124" y="650"/>
                    </a:lnTo>
                    <a:lnTo>
                      <a:pt x="115" y="654"/>
                    </a:lnTo>
                    <a:lnTo>
                      <a:pt x="108" y="659"/>
                    </a:lnTo>
                    <a:lnTo>
                      <a:pt x="101" y="664"/>
                    </a:lnTo>
                    <a:lnTo>
                      <a:pt x="92" y="670"/>
                    </a:lnTo>
                    <a:lnTo>
                      <a:pt x="85" y="676"/>
                    </a:lnTo>
                    <a:lnTo>
                      <a:pt x="79" y="682"/>
                    </a:lnTo>
                    <a:lnTo>
                      <a:pt x="72" y="687"/>
                    </a:lnTo>
                    <a:lnTo>
                      <a:pt x="66" y="693"/>
                    </a:lnTo>
                    <a:lnTo>
                      <a:pt x="59" y="700"/>
                    </a:lnTo>
                    <a:lnTo>
                      <a:pt x="53" y="706"/>
                    </a:lnTo>
                    <a:lnTo>
                      <a:pt x="47" y="713"/>
                    </a:lnTo>
                    <a:lnTo>
                      <a:pt x="42" y="721"/>
                    </a:lnTo>
                    <a:lnTo>
                      <a:pt x="37" y="728"/>
                    </a:lnTo>
                    <a:lnTo>
                      <a:pt x="33" y="735"/>
                    </a:lnTo>
                    <a:lnTo>
                      <a:pt x="29" y="742"/>
                    </a:lnTo>
                    <a:lnTo>
                      <a:pt x="24" y="751"/>
                    </a:lnTo>
                    <a:lnTo>
                      <a:pt x="20" y="758"/>
                    </a:lnTo>
                    <a:lnTo>
                      <a:pt x="16" y="767"/>
                    </a:lnTo>
                    <a:lnTo>
                      <a:pt x="13" y="775"/>
                    </a:lnTo>
                    <a:lnTo>
                      <a:pt x="10" y="783"/>
                    </a:lnTo>
                    <a:lnTo>
                      <a:pt x="7" y="791"/>
                    </a:lnTo>
                    <a:lnTo>
                      <a:pt x="6" y="800"/>
                    </a:lnTo>
                    <a:lnTo>
                      <a:pt x="3" y="813"/>
                    </a:lnTo>
                    <a:lnTo>
                      <a:pt x="1" y="824"/>
                    </a:lnTo>
                    <a:lnTo>
                      <a:pt x="0" y="836"/>
                    </a:lnTo>
                    <a:lnTo>
                      <a:pt x="0" y="849"/>
                    </a:lnTo>
                    <a:lnTo>
                      <a:pt x="1" y="860"/>
                    </a:lnTo>
                    <a:lnTo>
                      <a:pt x="1" y="872"/>
                    </a:lnTo>
                    <a:lnTo>
                      <a:pt x="3" y="883"/>
                    </a:lnTo>
                    <a:lnTo>
                      <a:pt x="6" y="895"/>
                    </a:lnTo>
                    <a:lnTo>
                      <a:pt x="9" y="906"/>
                    </a:lnTo>
                    <a:lnTo>
                      <a:pt x="13" y="918"/>
                    </a:lnTo>
                    <a:lnTo>
                      <a:pt x="17" y="928"/>
                    </a:lnTo>
                    <a:lnTo>
                      <a:pt x="21" y="940"/>
                    </a:lnTo>
                    <a:lnTo>
                      <a:pt x="27" y="950"/>
                    </a:lnTo>
                    <a:lnTo>
                      <a:pt x="33" y="961"/>
                    </a:lnTo>
                    <a:lnTo>
                      <a:pt x="39" y="971"/>
                    </a:lnTo>
                    <a:lnTo>
                      <a:pt x="46" y="980"/>
                    </a:lnTo>
                    <a:lnTo>
                      <a:pt x="53" y="990"/>
                    </a:lnTo>
                    <a:lnTo>
                      <a:pt x="62" y="1000"/>
                    </a:lnTo>
                    <a:lnTo>
                      <a:pt x="70" y="1009"/>
                    </a:lnTo>
                    <a:lnTo>
                      <a:pt x="79" y="1017"/>
                    </a:lnTo>
                    <a:lnTo>
                      <a:pt x="88" y="1025"/>
                    </a:lnTo>
                    <a:lnTo>
                      <a:pt x="98" y="1033"/>
                    </a:lnTo>
                    <a:lnTo>
                      <a:pt x="108" y="1040"/>
                    </a:lnTo>
                    <a:lnTo>
                      <a:pt x="119" y="1048"/>
                    </a:lnTo>
                    <a:lnTo>
                      <a:pt x="131" y="1055"/>
                    </a:lnTo>
                    <a:lnTo>
                      <a:pt x="142" y="1061"/>
                    </a:lnTo>
                    <a:lnTo>
                      <a:pt x="154" y="1066"/>
                    </a:lnTo>
                    <a:lnTo>
                      <a:pt x="165" y="1072"/>
                    </a:lnTo>
                    <a:lnTo>
                      <a:pt x="178" y="1076"/>
                    </a:lnTo>
                    <a:lnTo>
                      <a:pt x="191" y="1081"/>
                    </a:lnTo>
                    <a:lnTo>
                      <a:pt x="206" y="1084"/>
                    </a:lnTo>
                    <a:lnTo>
                      <a:pt x="219" y="1086"/>
                    </a:lnTo>
                    <a:lnTo>
                      <a:pt x="224" y="1088"/>
                    </a:lnTo>
                    <a:lnTo>
                      <a:pt x="229" y="1089"/>
                    </a:lnTo>
                    <a:lnTo>
                      <a:pt x="239" y="1091"/>
                    </a:lnTo>
                    <a:lnTo>
                      <a:pt x="249" y="1092"/>
                    </a:lnTo>
                    <a:lnTo>
                      <a:pt x="255" y="1092"/>
                    </a:lnTo>
                    <a:lnTo>
                      <a:pt x="259" y="1092"/>
                    </a:lnTo>
                    <a:lnTo>
                      <a:pt x="265" y="1094"/>
                    </a:lnTo>
                    <a:lnTo>
                      <a:pt x="269" y="1094"/>
                    </a:lnTo>
                    <a:lnTo>
                      <a:pt x="279" y="1094"/>
                    </a:lnTo>
                    <a:lnTo>
                      <a:pt x="285" y="1094"/>
                    </a:lnTo>
                    <a:lnTo>
                      <a:pt x="295" y="1094"/>
                    </a:lnTo>
                    <a:lnTo>
                      <a:pt x="299" y="1094"/>
                    </a:lnTo>
                    <a:lnTo>
                      <a:pt x="305" y="1092"/>
                    </a:lnTo>
                    <a:lnTo>
                      <a:pt x="309" y="1092"/>
                    </a:lnTo>
                    <a:lnTo>
                      <a:pt x="315" y="1092"/>
                    </a:lnTo>
                    <a:lnTo>
                      <a:pt x="319" y="1091"/>
                    </a:lnTo>
                    <a:lnTo>
                      <a:pt x="324" y="1091"/>
                    </a:lnTo>
                    <a:lnTo>
                      <a:pt x="334" y="1089"/>
                    </a:lnTo>
                    <a:lnTo>
                      <a:pt x="338" y="1088"/>
                    </a:lnTo>
                    <a:lnTo>
                      <a:pt x="344" y="1088"/>
                    </a:lnTo>
                    <a:lnTo>
                      <a:pt x="348" y="1086"/>
                    </a:lnTo>
                    <a:lnTo>
                      <a:pt x="353" y="1085"/>
                    </a:lnTo>
                    <a:lnTo>
                      <a:pt x="358" y="1084"/>
                    </a:lnTo>
                    <a:lnTo>
                      <a:pt x="363" y="1082"/>
                    </a:lnTo>
                    <a:lnTo>
                      <a:pt x="367" y="1081"/>
                    </a:lnTo>
                    <a:lnTo>
                      <a:pt x="371" y="1079"/>
                    </a:lnTo>
                    <a:lnTo>
                      <a:pt x="376" y="1078"/>
                    </a:lnTo>
                    <a:lnTo>
                      <a:pt x="376" y="1081"/>
                    </a:lnTo>
                    <a:lnTo>
                      <a:pt x="376" y="1081"/>
                    </a:lnTo>
                    <a:lnTo>
                      <a:pt x="376" y="1082"/>
                    </a:lnTo>
                    <a:lnTo>
                      <a:pt x="376" y="1084"/>
                    </a:lnTo>
                    <a:lnTo>
                      <a:pt x="376" y="1085"/>
                    </a:lnTo>
                    <a:lnTo>
                      <a:pt x="376" y="1085"/>
                    </a:lnTo>
                    <a:lnTo>
                      <a:pt x="374" y="1098"/>
                    </a:lnTo>
                    <a:lnTo>
                      <a:pt x="373" y="1111"/>
                    </a:lnTo>
                    <a:lnTo>
                      <a:pt x="374" y="1122"/>
                    </a:lnTo>
                    <a:lnTo>
                      <a:pt x="376" y="1135"/>
                    </a:lnTo>
                    <a:lnTo>
                      <a:pt x="378" y="1147"/>
                    </a:lnTo>
                    <a:lnTo>
                      <a:pt x="381" y="1160"/>
                    </a:lnTo>
                    <a:lnTo>
                      <a:pt x="386" y="1171"/>
                    </a:lnTo>
                    <a:lnTo>
                      <a:pt x="391" y="1183"/>
                    </a:lnTo>
                    <a:lnTo>
                      <a:pt x="397" y="1195"/>
                    </a:lnTo>
                    <a:lnTo>
                      <a:pt x="404" y="1206"/>
                    </a:lnTo>
                    <a:lnTo>
                      <a:pt x="413" y="1218"/>
                    </a:lnTo>
                    <a:lnTo>
                      <a:pt x="422" y="1228"/>
                    </a:lnTo>
                    <a:lnTo>
                      <a:pt x="430" y="1239"/>
                    </a:lnTo>
                    <a:lnTo>
                      <a:pt x="440" y="1249"/>
                    </a:lnTo>
                    <a:lnTo>
                      <a:pt x="452" y="1259"/>
                    </a:lnTo>
                    <a:lnTo>
                      <a:pt x="463" y="1269"/>
                    </a:lnTo>
                    <a:lnTo>
                      <a:pt x="475" y="1278"/>
                    </a:lnTo>
                    <a:lnTo>
                      <a:pt x="488" y="1287"/>
                    </a:lnTo>
                    <a:lnTo>
                      <a:pt x="502" y="1295"/>
                    </a:lnTo>
                    <a:lnTo>
                      <a:pt x="517" y="1304"/>
                    </a:lnTo>
                    <a:lnTo>
                      <a:pt x="531" y="1313"/>
                    </a:lnTo>
                    <a:lnTo>
                      <a:pt x="547" y="1320"/>
                    </a:lnTo>
                    <a:lnTo>
                      <a:pt x="563" y="1327"/>
                    </a:lnTo>
                    <a:lnTo>
                      <a:pt x="578" y="1334"/>
                    </a:lnTo>
                    <a:lnTo>
                      <a:pt x="596" y="1340"/>
                    </a:lnTo>
                    <a:lnTo>
                      <a:pt x="613" y="1346"/>
                    </a:lnTo>
                    <a:lnTo>
                      <a:pt x="632" y="1350"/>
                    </a:lnTo>
                    <a:lnTo>
                      <a:pt x="650" y="1356"/>
                    </a:lnTo>
                    <a:lnTo>
                      <a:pt x="669" y="1359"/>
                    </a:lnTo>
                    <a:lnTo>
                      <a:pt x="688" y="1363"/>
                    </a:lnTo>
                    <a:lnTo>
                      <a:pt x="708" y="1366"/>
                    </a:lnTo>
                    <a:lnTo>
                      <a:pt x="728" y="1369"/>
                    </a:lnTo>
                    <a:lnTo>
                      <a:pt x="740" y="1369"/>
                    </a:lnTo>
                    <a:lnTo>
                      <a:pt x="751" y="1370"/>
                    </a:lnTo>
                    <a:lnTo>
                      <a:pt x="761" y="1370"/>
                    </a:lnTo>
                    <a:lnTo>
                      <a:pt x="773" y="1372"/>
                    </a:lnTo>
                    <a:lnTo>
                      <a:pt x="784" y="1372"/>
                    </a:lnTo>
                    <a:lnTo>
                      <a:pt x="794" y="1372"/>
                    </a:lnTo>
                    <a:lnTo>
                      <a:pt x="806" y="1372"/>
                    </a:lnTo>
                    <a:lnTo>
                      <a:pt x="817" y="1372"/>
                    </a:lnTo>
                    <a:lnTo>
                      <a:pt x="827" y="1370"/>
                    </a:lnTo>
                    <a:lnTo>
                      <a:pt x="839" y="1370"/>
                    </a:lnTo>
                    <a:lnTo>
                      <a:pt x="849" y="1369"/>
                    </a:lnTo>
                    <a:lnTo>
                      <a:pt x="859" y="1367"/>
                    </a:lnTo>
                    <a:lnTo>
                      <a:pt x="871" y="1367"/>
                    </a:lnTo>
                    <a:lnTo>
                      <a:pt x="881" y="1366"/>
                    </a:lnTo>
                    <a:lnTo>
                      <a:pt x="891" y="1363"/>
                    </a:lnTo>
                    <a:lnTo>
                      <a:pt x="901" y="1362"/>
                    </a:lnTo>
                    <a:lnTo>
                      <a:pt x="911" y="1360"/>
                    </a:lnTo>
                    <a:lnTo>
                      <a:pt x="921" y="1357"/>
                    </a:lnTo>
                    <a:lnTo>
                      <a:pt x="931" y="1356"/>
                    </a:lnTo>
                    <a:lnTo>
                      <a:pt x="941" y="1353"/>
                    </a:lnTo>
                    <a:lnTo>
                      <a:pt x="950" y="1350"/>
                    </a:lnTo>
                    <a:lnTo>
                      <a:pt x="960" y="1347"/>
                    </a:lnTo>
                    <a:lnTo>
                      <a:pt x="968" y="1344"/>
                    </a:lnTo>
                    <a:lnTo>
                      <a:pt x="987" y="1339"/>
                    </a:lnTo>
                    <a:lnTo>
                      <a:pt x="996" y="1334"/>
                    </a:lnTo>
                    <a:lnTo>
                      <a:pt x="1004" y="1331"/>
                    </a:lnTo>
                    <a:lnTo>
                      <a:pt x="1013" y="1327"/>
                    </a:lnTo>
                    <a:lnTo>
                      <a:pt x="1022" y="1324"/>
                    </a:lnTo>
                    <a:lnTo>
                      <a:pt x="1029" y="1320"/>
                    </a:lnTo>
                    <a:lnTo>
                      <a:pt x="1038" y="1316"/>
                    </a:lnTo>
                    <a:lnTo>
                      <a:pt x="1045" y="1311"/>
                    </a:lnTo>
                    <a:lnTo>
                      <a:pt x="1048" y="1316"/>
                    </a:lnTo>
                    <a:lnTo>
                      <a:pt x="1051" y="1321"/>
                    </a:lnTo>
                    <a:lnTo>
                      <a:pt x="1053" y="1326"/>
                    </a:lnTo>
                    <a:lnTo>
                      <a:pt x="1058" y="1330"/>
                    </a:lnTo>
                    <a:lnTo>
                      <a:pt x="1061" y="1334"/>
                    </a:lnTo>
                    <a:lnTo>
                      <a:pt x="1063" y="1339"/>
                    </a:lnTo>
                    <a:lnTo>
                      <a:pt x="1068" y="1343"/>
                    </a:lnTo>
                    <a:lnTo>
                      <a:pt x="1072" y="1347"/>
                    </a:lnTo>
                    <a:lnTo>
                      <a:pt x="1075" y="1352"/>
                    </a:lnTo>
                    <a:lnTo>
                      <a:pt x="1079" y="1356"/>
                    </a:lnTo>
                    <a:lnTo>
                      <a:pt x="1084" y="1360"/>
                    </a:lnTo>
                    <a:lnTo>
                      <a:pt x="1088" y="1363"/>
                    </a:lnTo>
                    <a:lnTo>
                      <a:pt x="1092" y="1367"/>
                    </a:lnTo>
                    <a:lnTo>
                      <a:pt x="1097" y="1372"/>
                    </a:lnTo>
                    <a:lnTo>
                      <a:pt x="1102" y="1375"/>
                    </a:lnTo>
                    <a:lnTo>
                      <a:pt x="1107" y="1379"/>
                    </a:lnTo>
                    <a:lnTo>
                      <a:pt x="1111" y="1382"/>
                    </a:lnTo>
                    <a:lnTo>
                      <a:pt x="1121" y="1388"/>
                    </a:lnTo>
                    <a:lnTo>
                      <a:pt x="1127" y="1392"/>
                    </a:lnTo>
                    <a:lnTo>
                      <a:pt x="1133" y="1395"/>
                    </a:lnTo>
                    <a:lnTo>
                      <a:pt x="1138" y="1398"/>
                    </a:lnTo>
                    <a:lnTo>
                      <a:pt x="1143" y="1399"/>
                    </a:lnTo>
                    <a:lnTo>
                      <a:pt x="1148" y="1402"/>
                    </a:lnTo>
                    <a:lnTo>
                      <a:pt x="1154" y="1405"/>
                    </a:lnTo>
                    <a:lnTo>
                      <a:pt x="1161" y="1406"/>
                    </a:lnTo>
                    <a:lnTo>
                      <a:pt x="1167" y="1409"/>
                    </a:lnTo>
                    <a:lnTo>
                      <a:pt x="1173" y="1411"/>
                    </a:lnTo>
                    <a:lnTo>
                      <a:pt x="1179" y="1413"/>
                    </a:lnTo>
                    <a:lnTo>
                      <a:pt x="1186" y="1415"/>
                    </a:lnTo>
                    <a:lnTo>
                      <a:pt x="1192" y="1416"/>
                    </a:lnTo>
                    <a:lnTo>
                      <a:pt x="1199" y="1418"/>
                    </a:lnTo>
                    <a:lnTo>
                      <a:pt x="1209" y="1419"/>
                    </a:lnTo>
                    <a:lnTo>
                      <a:pt x="1220" y="1421"/>
                    </a:lnTo>
                    <a:lnTo>
                      <a:pt x="1232" y="1422"/>
                    </a:lnTo>
                    <a:lnTo>
                      <a:pt x="1243" y="1424"/>
                    </a:lnTo>
                    <a:lnTo>
                      <a:pt x="1253" y="1424"/>
                    </a:lnTo>
                    <a:lnTo>
                      <a:pt x="1265" y="1422"/>
                    </a:lnTo>
                    <a:lnTo>
                      <a:pt x="1276" y="1422"/>
                    </a:lnTo>
                    <a:lnTo>
                      <a:pt x="1287" y="1421"/>
                    </a:lnTo>
                    <a:lnTo>
                      <a:pt x="1297" y="1419"/>
                    </a:lnTo>
                    <a:lnTo>
                      <a:pt x="1308" y="1416"/>
                    </a:lnTo>
                    <a:lnTo>
                      <a:pt x="1318" y="1415"/>
                    </a:lnTo>
                    <a:lnTo>
                      <a:pt x="1328" y="1412"/>
                    </a:lnTo>
                    <a:lnTo>
                      <a:pt x="1338" y="1408"/>
                    </a:lnTo>
                    <a:lnTo>
                      <a:pt x="1348" y="1405"/>
                    </a:lnTo>
                    <a:lnTo>
                      <a:pt x="1357" y="1400"/>
                    </a:lnTo>
                    <a:lnTo>
                      <a:pt x="1367" y="1395"/>
                    </a:lnTo>
                    <a:lnTo>
                      <a:pt x="1376" y="1390"/>
                    </a:lnTo>
                    <a:lnTo>
                      <a:pt x="1384" y="1385"/>
                    </a:lnTo>
                    <a:lnTo>
                      <a:pt x="1393" y="1379"/>
                    </a:lnTo>
                    <a:lnTo>
                      <a:pt x="1400" y="1373"/>
                    </a:lnTo>
                    <a:lnTo>
                      <a:pt x="1407" y="1367"/>
                    </a:lnTo>
                    <a:lnTo>
                      <a:pt x="1416" y="1360"/>
                    </a:lnTo>
                    <a:lnTo>
                      <a:pt x="1422" y="1353"/>
                    </a:lnTo>
                    <a:lnTo>
                      <a:pt x="1429" y="1346"/>
                    </a:lnTo>
                    <a:lnTo>
                      <a:pt x="1435" y="1339"/>
                    </a:lnTo>
                    <a:lnTo>
                      <a:pt x="1441" y="1331"/>
                    </a:lnTo>
                    <a:lnTo>
                      <a:pt x="1446" y="1323"/>
                    </a:lnTo>
                    <a:lnTo>
                      <a:pt x="1451" y="1314"/>
                    </a:lnTo>
                    <a:lnTo>
                      <a:pt x="1455" y="1305"/>
                    </a:lnTo>
                    <a:lnTo>
                      <a:pt x="1459" y="1297"/>
                    </a:lnTo>
                    <a:lnTo>
                      <a:pt x="1462" y="1287"/>
                    </a:lnTo>
                    <a:lnTo>
                      <a:pt x="1465" y="1278"/>
                    </a:lnTo>
                    <a:lnTo>
                      <a:pt x="1466" y="1274"/>
                    </a:lnTo>
                    <a:lnTo>
                      <a:pt x="1468" y="1265"/>
                    </a:lnTo>
                    <a:lnTo>
                      <a:pt x="1469" y="1256"/>
                    </a:lnTo>
                    <a:lnTo>
                      <a:pt x="1469" y="1252"/>
                    </a:lnTo>
                    <a:lnTo>
                      <a:pt x="1469" y="1248"/>
                    </a:lnTo>
                    <a:lnTo>
                      <a:pt x="1471" y="1243"/>
                    </a:lnTo>
                    <a:lnTo>
                      <a:pt x="1471" y="1239"/>
                    </a:lnTo>
                    <a:lnTo>
                      <a:pt x="1471" y="1235"/>
                    </a:lnTo>
                    <a:lnTo>
                      <a:pt x="1471" y="1231"/>
                    </a:lnTo>
                    <a:lnTo>
                      <a:pt x="1471" y="1228"/>
                    </a:lnTo>
                    <a:lnTo>
                      <a:pt x="1469" y="1223"/>
                    </a:lnTo>
                    <a:lnTo>
                      <a:pt x="1469" y="1219"/>
                    </a:lnTo>
                    <a:lnTo>
                      <a:pt x="1469" y="1215"/>
                    </a:lnTo>
                    <a:lnTo>
                      <a:pt x="1468" y="1210"/>
                    </a:lnTo>
                    <a:lnTo>
                      <a:pt x="1471" y="1212"/>
                    </a:lnTo>
                    <a:lnTo>
                      <a:pt x="1474" y="1213"/>
                    </a:lnTo>
                    <a:lnTo>
                      <a:pt x="1476" y="1215"/>
                    </a:lnTo>
                    <a:lnTo>
                      <a:pt x="1479" y="1216"/>
                    </a:lnTo>
                    <a:lnTo>
                      <a:pt x="1482" y="1218"/>
                    </a:lnTo>
                    <a:lnTo>
                      <a:pt x="1484" y="1219"/>
                    </a:lnTo>
                    <a:lnTo>
                      <a:pt x="1487" y="1220"/>
                    </a:lnTo>
                    <a:lnTo>
                      <a:pt x="1489" y="1222"/>
                    </a:lnTo>
                    <a:lnTo>
                      <a:pt x="1492" y="1223"/>
                    </a:lnTo>
                    <a:lnTo>
                      <a:pt x="1495" y="1223"/>
                    </a:lnTo>
                    <a:lnTo>
                      <a:pt x="1498" y="1225"/>
                    </a:lnTo>
                    <a:lnTo>
                      <a:pt x="1501" y="1226"/>
                    </a:lnTo>
                    <a:lnTo>
                      <a:pt x="1504" y="1228"/>
                    </a:lnTo>
                    <a:lnTo>
                      <a:pt x="1507" y="1229"/>
                    </a:lnTo>
                    <a:lnTo>
                      <a:pt x="1510" y="1229"/>
                    </a:lnTo>
                    <a:lnTo>
                      <a:pt x="1512" y="1231"/>
                    </a:lnTo>
                    <a:lnTo>
                      <a:pt x="1515" y="1232"/>
                    </a:lnTo>
                    <a:lnTo>
                      <a:pt x="1524" y="1235"/>
                    </a:lnTo>
                    <a:lnTo>
                      <a:pt x="1527" y="1236"/>
                    </a:lnTo>
                    <a:lnTo>
                      <a:pt x="1530" y="1236"/>
                    </a:lnTo>
                    <a:lnTo>
                      <a:pt x="1533" y="1238"/>
                    </a:lnTo>
                    <a:lnTo>
                      <a:pt x="1536" y="1239"/>
                    </a:lnTo>
                    <a:lnTo>
                      <a:pt x="1538" y="1239"/>
                    </a:lnTo>
                    <a:lnTo>
                      <a:pt x="1543" y="1241"/>
                    </a:lnTo>
                    <a:lnTo>
                      <a:pt x="1546" y="1241"/>
                    </a:lnTo>
                    <a:lnTo>
                      <a:pt x="1548" y="1242"/>
                    </a:lnTo>
                    <a:lnTo>
                      <a:pt x="1551" y="1242"/>
                    </a:lnTo>
                    <a:lnTo>
                      <a:pt x="1554" y="1243"/>
                    </a:lnTo>
                    <a:lnTo>
                      <a:pt x="1557" y="1243"/>
                    </a:lnTo>
                    <a:lnTo>
                      <a:pt x="1561" y="1245"/>
                    </a:lnTo>
                    <a:lnTo>
                      <a:pt x="1576" y="1248"/>
                    </a:lnTo>
                    <a:lnTo>
                      <a:pt x="1590" y="1249"/>
                    </a:lnTo>
                    <a:lnTo>
                      <a:pt x="1605" y="1251"/>
                    </a:lnTo>
                    <a:lnTo>
                      <a:pt x="1619" y="1251"/>
                    </a:lnTo>
                    <a:lnTo>
                      <a:pt x="1633" y="1251"/>
                    </a:lnTo>
                    <a:lnTo>
                      <a:pt x="1646" y="1251"/>
                    </a:lnTo>
                    <a:lnTo>
                      <a:pt x="1661" y="1249"/>
                    </a:lnTo>
                    <a:lnTo>
                      <a:pt x="1675" y="1248"/>
                    </a:lnTo>
                    <a:lnTo>
                      <a:pt x="1688" y="1246"/>
                    </a:lnTo>
                    <a:lnTo>
                      <a:pt x="1702" y="1243"/>
                    </a:lnTo>
                    <a:lnTo>
                      <a:pt x="1715" y="1239"/>
                    </a:lnTo>
                    <a:lnTo>
                      <a:pt x="1728" y="1236"/>
                    </a:lnTo>
                    <a:lnTo>
                      <a:pt x="1741" y="1232"/>
                    </a:lnTo>
                    <a:lnTo>
                      <a:pt x="1754" y="1226"/>
                    </a:lnTo>
                    <a:lnTo>
                      <a:pt x="1766" y="1220"/>
                    </a:lnTo>
                    <a:lnTo>
                      <a:pt x="1779" y="1215"/>
                    </a:lnTo>
                    <a:lnTo>
                      <a:pt x="1790" y="1209"/>
                    </a:lnTo>
                    <a:lnTo>
                      <a:pt x="1800" y="1202"/>
                    </a:lnTo>
                    <a:lnTo>
                      <a:pt x="1812" y="1195"/>
                    </a:lnTo>
                    <a:lnTo>
                      <a:pt x="1822" y="1187"/>
                    </a:lnTo>
                    <a:lnTo>
                      <a:pt x="1832" y="1179"/>
                    </a:lnTo>
                    <a:lnTo>
                      <a:pt x="1842" y="1170"/>
                    </a:lnTo>
                    <a:lnTo>
                      <a:pt x="1851" y="1161"/>
                    </a:lnTo>
                    <a:lnTo>
                      <a:pt x="1859" y="1151"/>
                    </a:lnTo>
                    <a:lnTo>
                      <a:pt x="1868" y="1141"/>
                    </a:lnTo>
                    <a:lnTo>
                      <a:pt x="1875" y="1131"/>
                    </a:lnTo>
                    <a:lnTo>
                      <a:pt x="1881" y="1121"/>
                    </a:lnTo>
                    <a:lnTo>
                      <a:pt x="1888" y="1110"/>
                    </a:lnTo>
                    <a:lnTo>
                      <a:pt x="1894" y="1099"/>
                    </a:lnTo>
                    <a:lnTo>
                      <a:pt x="1898" y="1088"/>
                    </a:lnTo>
                    <a:lnTo>
                      <a:pt x="1902" y="1075"/>
                    </a:lnTo>
                    <a:lnTo>
                      <a:pt x="1907" y="1063"/>
                    </a:lnTo>
                    <a:lnTo>
                      <a:pt x="1908" y="1055"/>
                    </a:lnTo>
                    <a:lnTo>
                      <a:pt x="1910" y="1048"/>
                    </a:lnTo>
                    <a:lnTo>
                      <a:pt x="1911" y="1039"/>
                    </a:lnTo>
                    <a:lnTo>
                      <a:pt x="1913" y="1032"/>
                    </a:lnTo>
                    <a:lnTo>
                      <a:pt x="1914" y="1023"/>
                    </a:lnTo>
                    <a:lnTo>
                      <a:pt x="1914" y="1016"/>
                    </a:lnTo>
                    <a:lnTo>
                      <a:pt x="1914" y="1007"/>
                    </a:lnTo>
                    <a:lnTo>
                      <a:pt x="1914" y="1000"/>
                    </a:lnTo>
                    <a:lnTo>
                      <a:pt x="1914" y="991"/>
                    </a:lnTo>
                    <a:lnTo>
                      <a:pt x="1913" y="984"/>
                    </a:lnTo>
                    <a:lnTo>
                      <a:pt x="1911" y="977"/>
                    </a:lnTo>
                    <a:lnTo>
                      <a:pt x="1910" y="968"/>
                    </a:lnTo>
                    <a:lnTo>
                      <a:pt x="1908" y="961"/>
                    </a:lnTo>
                    <a:lnTo>
                      <a:pt x="1907" y="954"/>
                    </a:lnTo>
                    <a:lnTo>
                      <a:pt x="1904" y="945"/>
                    </a:lnTo>
                    <a:lnTo>
                      <a:pt x="1902" y="938"/>
                    </a:lnTo>
                    <a:lnTo>
                      <a:pt x="1900" y="931"/>
                    </a:lnTo>
                    <a:lnTo>
                      <a:pt x="1897" y="924"/>
                    </a:lnTo>
                    <a:lnTo>
                      <a:pt x="1892" y="916"/>
                    </a:lnTo>
                    <a:lnTo>
                      <a:pt x="1890" y="909"/>
                    </a:lnTo>
                    <a:lnTo>
                      <a:pt x="1885" y="902"/>
                    </a:lnTo>
                    <a:lnTo>
                      <a:pt x="1882" y="896"/>
                    </a:lnTo>
                    <a:lnTo>
                      <a:pt x="1878" y="889"/>
                    </a:lnTo>
                    <a:lnTo>
                      <a:pt x="1874" y="882"/>
                    </a:lnTo>
                    <a:lnTo>
                      <a:pt x="1868" y="876"/>
                    </a:lnTo>
                    <a:lnTo>
                      <a:pt x="1864" y="869"/>
                    </a:lnTo>
                    <a:lnTo>
                      <a:pt x="1858" y="863"/>
                    </a:lnTo>
                    <a:lnTo>
                      <a:pt x="1852" y="857"/>
                    </a:lnTo>
                    <a:lnTo>
                      <a:pt x="1848" y="852"/>
                    </a:lnTo>
                    <a:lnTo>
                      <a:pt x="1841" y="844"/>
                    </a:lnTo>
                    <a:lnTo>
                      <a:pt x="1835" y="839"/>
                    </a:lnTo>
                    <a:lnTo>
                      <a:pt x="1829" y="834"/>
                    </a:lnTo>
                    <a:lnTo>
                      <a:pt x="1838" y="832"/>
                    </a:lnTo>
                    <a:lnTo>
                      <a:pt x="1846" y="829"/>
                    </a:lnTo>
                    <a:lnTo>
                      <a:pt x="1855" y="826"/>
                    </a:lnTo>
                    <a:lnTo>
                      <a:pt x="1864" y="821"/>
                    </a:lnTo>
                    <a:lnTo>
                      <a:pt x="1872" y="819"/>
                    </a:lnTo>
                    <a:lnTo>
                      <a:pt x="1879" y="814"/>
                    </a:lnTo>
                    <a:lnTo>
                      <a:pt x="1888" y="810"/>
                    </a:lnTo>
                    <a:lnTo>
                      <a:pt x="1897" y="806"/>
                    </a:lnTo>
                    <a:lnTo>
                      <a:pt x="1904" y="801"/>
                    </a:lnTo>
                    <a:lnTo>
                      <a:pt x="1911" y="795"/>
                    </a:lnTo>
                    <a:lnTo>
                      <a:pt x="1920" y="791"/>
                    </a:lnTo>
                    <a:lnTo>
                      <a:pt x="1927" y="785"/>
                    </a:lnTo>
                    <a:lnTo>
                      <a:pt x="1934" y="780"/>
                    </a:lnTo>
                    <a:lnTo>
                      <a:pt x="1941" y="774"/>
                    </a:lnTo>
                    <a:lnTo>
                      <a:pt x="1949" y="768"/>
                    </a:lnTo>
                    <a:lnTo>
                      <a:pt x="1954" y="761"/>
                    </a:lnTo>
                    <a:lnTo>
                      <a:pt x="1962" y="754"/>
                    </a:lnTo>
                    <a:lnTo>
                      <a:pt x="1967" y="748"/>
                    </a:lnTo>
                    <a:lnTo>
                      <a:pt x="1973" y="741"/>
                    </a:lnTo>
                    <a:lnTo>
                      <a:pt x="1980" y="734"/>
                    </a:lnTo>
                    <a:lnTo>
                      <a:pt x="1986" y="726"/>
                    </a:lnTo>
                    <a:lnTo>
                      <a:pt x="1990" y="718"/>
                    </a:lnTo>
                    <a:lnTo>
                      <a:pt x="1996" y="711"/>
                    </a:lnTo>
                    <a:lnTo>
                      <a:pt x="2000" y="702"/>
                    </a:lnTo>
                    <a:lnTo>
                      <a:pt x="2006" y="693"/>
                    </a:lnTo>
                    <a:lnTo>
                      <a:pt x="2010" y="686"/>
                    </a:lnTo>
                    <a:lnTo>
                      <a:pt x="2015" y="677"/>
                    </a:lnTo>
                    <a:lnTo>
                      <a:pt x="2018" y="667"/>
                    </a:lnTo>
                    <a:lnTo>
                      <a:pt x="2022" y="659"/>
                    </a:lnTo>
                    <a:lnTo>
                      <a:pt x="2025" y="650"/>
                    </a:lnTo>
                    <a:lnTo>
                      <a:pt x="2028" y="641"/>
                    </a:lnTo>
                    <a:lnTo>
                      <a:pt x="2031" y="631"/>
                    </a:lnTo>
                    <a:lnTo>
                      <a:pt x="2033" y="618"/>
                    </a:lnTo>
                    <a:lnTo>
                      <a:pt x="2036" y="605"/>
                    </a:lnTo>
                    <a:lnTo>
                      <a:pt x="2039" y="592"/>
                    </a:lnTo>
                    <a:lnTo>
                      <a:pt x="2039" y="578"/>
                    </a:lnTo>
                    <a:lnTo>
                      <a:pt x="2041" y="565"/>
                    </a:lnTo>
                    <a:lnTo>
                      <a:pt x="2041" y="552"/>
                    </a:lnTo>
                    <a:lnTo>
                      <a:pt x="2039" y="541"/>
                    </a:lnTo>
                    <a:lnTo>
                      <a:pt x="2038" y="528"/>
                    </a:lnTo>
                    <a:lnTo>
                      <a:pt x="2036" y="515"/>
                    </a:lnTo>
                    <a:lnTo>
                      <a:pt x="2033" y="503"/>
                    </a:lnTo>
                    <a:lnTo>
                      <a:pt x="2031" y="490"/>
                    </a:lnTo>
                    <a:lnTo>
                      <a:pt x="2026" y="479"/>
                    </a:lnTo>
                    <a:lnTo>
                      <a:pt x="2022" y="467"/>
                    </a:lnTo>
                    <a:lnTo>
                      <a:pt x="2018" y="457"/>
                    </a:lnTo>
                    <a:lnTo>
                      <a:pt x="2012" y="445"/>
                    </a:lnTo>
                    <a:lnTo>
                      <a:pt x="2006" y="435"/>
                    </a:lnTo>
                    <a:lnTo>
                      <a:pt x="2000" y="425"/>
                    </a:lnTo>
                    <a:lnTo>
                      <a:pt x="1993" y="415"/>
                    </a:lnTo>
                    <a:lnTo>
                      <a:pt x="1985" y="405"/>
                    </a:lnTo>
                    <a:lnTo>
                      <a:pt x="1977" y="396"/>
                    </a:lnTo>
                    <a:lnTo>
                      <a:pt x="1969" y="388"/>
                    </a:lnTo>
                    <a:lnTo>
                      <a:pt x="1960" y="379"/>
                    </a:lnTo>
                    <a:lnTo>
                      <a:pt x="1950" y="372"/>
                    </a:lnTo>
                    <a:lnTo>
                      <a:pt x="1941" y="365"/>
                    </a:lnTo>
                    <a:lnTo>
                      <a:pt x="1931" y="358"/>
                    </a:lnTo>
                    <a:lnTo>
                      <a:pt x="1920" y="352"/>
                    </a:lnTo>
                    <a:lnTo>
                      <a:pt x="1910" y="346"/>
                    </a:lnTo>
                    <a:lnTo>
                      <a:pt x="1898" y="340"/>
                    </a:lnTo>
                    <a:lnTo>
                      <a:pt x="1887" y="336"/>
                    </a:lnTo>
                    <a:lnTo>
                      <a:pt x="1874" y="332"/>
                    </a:lnTo>
                    <a:lnTo>
                      <a:pt x="1862" y="329"/>
                    </a:lnTo>
                    <a:lnTo>
                      <a:pt x="1849" y="326"/>
                    </a:lnTo>
                    <a:lnTo>
                      <a:pt x="1846" y="324"/>
                    </a:lnTo>
                    <a:lnTo>
                      <a:pt x="1843" y="324"/>
                    </a:lnTo>
                    <a:lnTo>
                      <a:pt x="1841" y="324"/>
                    </a:lnTo>
                    <a:lnTo>
                      <a:pt x="1833" y="323"/>
                    </a:lnTo>
                    <a:lnTo>
                      <a:pt x="1825" y="322"/>
                    </a:lnTo>
                    <a:lnTo>
                      <a:pt x="1822" y="322"/>
                    </a:lnTo>
                    <a:lnTo>
                      <a:pt x="1815" y="322"/>
                    </a:lnTo>
                    <a:lnTo>
                      <a:pt x="1812" y="322"/>
                    </a:lnTo>
                    <a:lnTo>
                      <a:pt x="1809" y="322"/>
                    </a:lnTo>
                    <a:lnTo>
                      <a:pt x="1806" y="322"/>
                    </a:lnTo>
                    <a:lnTo>
                      <a:pt x="1808" y="317"/>
                    </a:lnTo>
                    <a:lnTo>
                      <a:pt x="1808" y="314"/>
                    </a:lnTo>
                    <a:lnTo>
                      <a:pt x="1808" y="312"/>
                    </a:lnTo>
                    <a:lnTo>
                      <a:pt x="1808" y="307"/>
                    </a:lnTo>
                    <a:lnTo>
                      <a:pt x="1808" y="304"/>
                    </a:lnTo>
                    <a:lnTo>
                      <a:pt x="1808" y="301"/>
                    </a:lnTo>
                    <a:lnTo>
                      <a:pt x="1808" y="294"/>
                    </a:lnTo>
                    <a:lnTo>
                      <a:pt x="1808" y="291"/>
                    </a:lnTo>
                    <a:lnTo>
                      <a:pt x="1806" y="287"/>
                    </a:lnTo>
                    <a:lnTo>
                      <a:pt x="1806" y="284"/>
                    </a:lnTo>
                    <a:lnTo>
                      <a:pt x="1806" y="280"/>
                    </a:lnTo>
                    <a:lnTo>
                      <a:pt x="1805" y="274"/>
                    </a:lnTo>
                    <a:lnTo>
                      <a:pt x="1803" y="267"/>
                    </a:lnTo>
                    <a:lnTo>
                      <a:pt x="1800" y="251"/>
                    </a:lnTo>
                    <a:lnTo>
                      <a:pt x="1795" y="235"/>
                    </a:lnTo>
                    <a:lnTo>
                      <a:pt x="1789" y="221"/>
                    </a:lnTo>
                    <a:lnTo>
                      <a:pt x="1780" y="206"/>
                    </a:lnTo>
                    <a:lnTo>
                      <a:pt x="1773" y="192"/>
                    </a:lnTo>
                    <a:lnTo>
                      <a:pt x="1763" y="179"/>
                    </a:lnTo>
                    <a:lnTo>
                      <a:pt x="1751" y="165"/>
                    </a:lnTo>
                    <a:lnTo>
                      <a:pt x="1740" y="152"/>
                    </a:lnTo>
                    <a:lnTo>
                      <a:pt x="1727" y="139"/>
                    </a:lnTo>
                    <a:lnTo>
                      <a:pt x="1714" y="127"/>
                    </a:lnTo>
                    <a:lnTo>
                      <a:pt x="1700" y="116"/>
                    </a:lnTo>
                    <a:lnTo>
                      <a:pt x="1684" y="104"/>
                    </a:lnTo>
                    <a:lnTo>
                      <a:pt x="1668" y="93"/>
                    </a:lnTo>
                    <a:lnTo>
                      <a:pt x="1651" y="82"/>
                    </a:lnTo>
                    <a:lnTo>
                      <a:pt x="1632" y="72"/>
                    </a:lnTo>
                    <a:lnTo>
                      <a:pt x="1613" y="64"/>
                    </a:lnTo>
                    <a:lnTo>
                      <a:pt x="1595" y="55"/>
                    </a:lnTo>
                    <a:lnTo>
                      <a:pt x="1574" y="46"/>
                    </a:lnTo>
                    <a:lnTo>
                      <a:pt x="1554" y="39"/>
                    </a:lnTo>
                    <a:lnTo>
                      <a:pt x="1533" y="32"/>
                    </a:lnTo>
                    <a:lnTo>
                      <a:pt x="1511" y="26"/>
                    </a:lnTo>
                    <a:lnTo>
                      <a:pt x="1489" y="21"/>
                    </a:lnTo>
                    <a:lnTo>
                      <a:pt x="1466" y="15"/>
                    </a:lnTo>
                    <a:lnTo>
                      <a:pt x="1443" y="10"/>
                    </a:lnTo>
                    <a:lnTo>
                      <a:pt x="1420" y="8"/>
                    </a:lnTo>
                    <a:lnTo>
                      <a:pt x="1396" y="5"/>
                    </a:lnTo>
                    <a:lnTo>
                      <a:pt x="1373" y="2"/>
                    </a:lnTo>
                    <a:lnTo>
                      <a:pt x="1348" y="0"/>
                    </a:lnTo>
                    <a:lnTo>
                      <a:pt x="1323" y="0"/>
                    </a:lnTo>
                    <a:lnTo>
                      <a:pt x="1298" y="0"/>
                    </a:lnTo>
                    <a:lnTo>
                      <a:pt x="1274" y="0"/>
                    </a:lnTo>
                    <a:lnTo>
                      <a:pt x="1248" y="2"/>
                    </a:lnTo>
                    <a:lnTo>
                      <a:pt x="1236" y="3"/>
                    </a:lnTo>
                    <a:lnTo>
                      <a:pt x="1225" y="5"/>
                    </a:lnTo>
                    <a:lnTo>
                      <a:pt x="1212" y="6"/>
                    </a:lnTo>
                    <a:lnTo>
                      <a:pt x="1200" y="8"/>
                    </a:lnTo>
                    <a:lnTo>
                      <a:pt x="1189" y="9"/>
                    </a:lnTo>
                    <a:lnTo>
                      <a:pt x="1177" y="12"/>
                    </a:lnTo>
                    <a:lnTo>
                      <a:pt x="1166" y="13"/>
                    </a:lnTo>
                    <a:lnTo>
                      <a:pt x="1154" y="16"/>
                    </a:lnTo>
                    <a:lnTo>
                      <a:pt x="1143" y="18"/>
                    </a:lnTo>
                    <a:lnTo>
                      <a:pt x="1133" y="21"/>
                    </a:lnTo>
                    <a:lnTo>
                      <a:pt x="1121" y="23"/>
                    </a:lnTo>
                    <a:lnTo>
                      <a:pt x="1111" y="26"/>
                    </a:lnTo>
                    <a:lnTo>
                      <a:pt x="1099" y="29"/>
                    </a:lnTo>
                    <a:lnTo>
                      <a:pt x="1089" y="32"/>
                    </a:lnTo>
                    <a:lnTo>
                      <a:pt x="1079" y="36"/>
                    </a:lnTo>
                    <a:lnTo>
                      <a:pt x="1069" y="39"/>
                    </a:lnTo>
                    <a:lnTo>
                      <a:pt x="1059" y="44"/>
                    </a:lnTo>
                    <a:lnTo>
                      <a:pt x="1049" y="46"/>
                    </a:lnTo>
                    <a:lnTo>
                      <a:pt x="1039" y="51"/>
                    </a:lnTo>
                    <a:lnTo>
                      <a:pt x="1030" y="55"/>
                    </a:lnTo>
                    <a:lnTo>
                      <a:pt x="1020" y="59"/>
                    </a:lnTo>
                    <a:lnTo>
                      <a:pt x="1012" y="64"/>
                    </a:lnTo>
                    <a:lnTo>
                      <a:pt x="1003" y="68"/>
                    </a:lnTo>
                    <a:lnTo>
                      <a:pt x="994" y="72"/>
                    </a:lnTo>
                    <a:lnTo>
                      <a:pt x="986" y="77"/>
                    </a:lnTo>
                    <a:lnTo>
                      <a:pt x="977" y="81"/>
                    </a:lnTo>
                    <a:lnTo>
                      <a:pt x="968" y="87"/>
                    </a:lnTo>
                    <a:lnTo>
                      <a:pt x="961" y="91"/>
                    </a:lnTo>
                    <a:lnTo>
                      <a:pt x="953" y="97"/>
                    </a:lnTo>
                    <a:lnTo>
                      <a:pt x="945" y="101"/>
                    </a:lnTo>
                    <a:lnTo>
                      <a:pt x="938" y="107"/>
                    </a:lnTo>
                    <a:lnTo>
                      <a:pt x="931" y="11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283" name="TextBox 282"/>
            <p:cNvSpPr txBox="1"/>
            <p:nvPr/>
          </p:nvSpPr>
          <p:spPr>
            <a:xfrm>
              <a:off x="8034156" y="5164139"/>
              <a:ext cx="885907" cy="37934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网络攻击</a:t>
              </a:r>
            </a:p>
          </p:txBody>
        </p:sp>
      </p:grpSp>
      <p:pic>
        <p:nvPicPr>
          <p:cNvPr id="286" name="Picture 34" descr="CarrierRoutingSyste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771950"/>
            <a:ext cx="406118" cy="58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7" name="直接连接符 286"/>
          <p:cNvCxnSpPr/>
          <p:nvPr/>
        </p:nvCxnSpPr>
        <p:spPr>
          <a:xfrm>
            <a:off x="827584" y="5003865"/>
            <a:ext cx="792088" cy="384043"/>
          </a:xfrm>
          <a:prstGeom prst="line">
            <a:avLst/>
          </a:prstGeom>
          <a:ln w="76200">
            <a:solidFill>
              <a:srgbClr val="366218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V="1">
            <a:off x="1907704" y="5387908"/>
            <a:ext cx="1109574" cy="12164"/>
          </a:xfrm>
          <a:prstGeom prst="line">
            <a:avLst/>
          </a:prstGeom>
          <a:ln w="76200">
            <a:solidFill>
              <a:srgbClr val="366218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endCxn id="296" idx="1"/>
          </p:cNvCxnSpPr>
          <p:nvPr/>
        </p:nvCxnSpPr>
        <p:spPr>
          <a:xfrm flipV="1">
            <a:off x="3347864" y="5190968"/>
            <a:ext cx="1008112" cy="107745"/>
          </a:xfrm>
          <a:prstGeom prst="line">
            <a:avLst/>
          </a:prstGeom>
          <a:ln w="76200">
            <a:solidFill>
              <a:srgbClr val="366218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0" name="直接连接符 289"/>
          <p:cNvCxnSpPr/>
          <p:nvPr/>
        </p:nvCxnSpPr>
        <p:spPr>
          <a:xfrm>
            <a:off x="4767597" y="5232050"/>
            <a:ext cx="1276284" cy="0"/>
          </a:xfrm>
          <a:prstGeom prst="line">
            <a:avLst/>
          </a:prstGeom>
          <a:ln w="76200">
            <a:solidFill>
              <a:srgbClr val="366218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endCxn id="292" idx="3"/>
          </p:cNvCxnSpPr>
          <p:nvPr/>
        </p:nvCxnSpPr>
        <p:spPr>
          <a:xfrm flipH="1">
            <a:off x="5050126" y="5483919"/>
            <a:ext cx="890026" cy="5785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92" name="Picture 34" descr="CarrierRoutingSyste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771950"/>
            <a:ext cx="406118" cy="58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3" name="Picture 133" descr="抽象图标37c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766" y="4766609"/>
            <a:ext cx="642931" cy="85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4" name="Picture 34" descr="CarrierRoutingSyste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003865"/>
            <a:ext cx="406118" cy="58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5" name="Picture 34" descr="CarrierRoutingSyste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195886"/>
            <a:ext cx="406118" cy="58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" name="Picture 34" descr="CarrierRoutingSyste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4907855"/>
            <a:ext cx="395833" cy="56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7" name="直接箭头连接符 296"/>
          <p:cNvCxnSpPr/>
          <p:nvPr/>
        </p:nvCxnSpPr>
        <p:spPr>
          <a:xfrm flipV="1">
            <a:off x="1375154" y="5921352"/>
            <a:ext cx="1164700" cy="17631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/>
          <p:nvPr/>
        </p:nvCxnSpPr>
        <p:spPr>
          <a:xfrm flipV="1">
            <a:off x="1907704" y="5387908"/>
            <a:ext cx="1109574" cy="121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9" name="直接连接符 298"/>
          <p:cNvCxnSpPr/>
          <p:nvPr/>
        </p:nvCxnSpPr>
        <p:spPr>
          <a:xfrm flipV="1">
            <a:off x="3347864" y="5195886"/>
            <a:ext cx="1008112" cy="8360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0" name="直接连接符 299"/>
          <p:cNvCxnSpPr/>
          <p:nvPr/>
        </p:nvCxnSpPr>
        <p:spPr>
          <a:xfrm flipV="1">
            <a:off x="4772175" y="5216939"/>
            <a:ext cx="1272095" cy="23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endCxn id="292" idx="1"/>
          </p:cNvCxnSpPr>
          <p:nvPr/>
        </p:nvCxnSpPr>
        <p:spPr>
          <a:xfrm flipV="1">
            <a:off x="2699792" y="6062419"/>
            <a:ext cx="1944216" cy="960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2" name="直接连接符 301"/>
          <p:cNvCxnSpPr/>
          <p:nvPr/>
        </p:nvCxnSpPr>
        <p:spPr>
          <a:xfrm flipV="1">
            <a:off x="5004048" y="5579929"/>
            <a:ext cx="864096" cy="51169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3" name="爆炸形 1 302"/>
          <p:cNvSpPr/>
          <p:nvPr/>
        </p:nvSpPr>
        <p:spPr>
          <a:xfrm>
            <a:off x="5436097" y="4852058"/>
            <a:ext cx="1228783" cy="497819"/>
          </a:xfrm>
          <a:prstGeom prst="irregularSeal1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6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04" name="直接箭头连接符 303"/>
          <p:cNvCxnSpPr>
            <a:stCxn id="295" idx="0"/>
          </p:cNvCxnSpPr>
          <p:nvPr/>
        </p:nvCxnSpPr>
        <p:spPr>
          <a:xfrm flipV="1">
            <a:off x="1750724" y="3755726"/>
            <a:ext cx="12965" cy="14401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 flipH="1" flipV="1">
            <a:off x="1835696" y="3755728"/>
            <a:ext cx="504056" cy="201622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圆角矩形 305"/>
          <p:cNvSpPr/>
          <p:nvPr/>
        </p:nvSpPr>
        <p:spPr>
          <a:xfrm>
            <a:off x="946914" y="4235780"/>
            <a:ext cx="456735" cy="119182"/>
          </a:xfrm>
          <a:prstGeom prst="round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7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无法访问</a:t>
            </a:r>
          </a:p>
        </p:txBody>
      </p:sp>
      <p:sp>
        <p:nvSpPr>
          <p:cNvPr id="307" name="圆角矩形标注 306"/>
          <p:cNvSpPr/>
          <p:nvPr/>
        </p:nvSpPr>
        <p:spPr>
          <a:xfrm>
            <a:off x="4101448" y="1961259"/>
            <a:ext cx="1910712" cy="758129"/>
          </a:xfrm>
          <a:prstGeom prst="wedgeRoundRectCallout">
            <a:avLst>
              <a:gd name="adj1" fmla="val -96578"/>
              <a:gd name="adj2" fmla="val 98993"/>
              <a:gd name="adj3" fmla="val 16667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b="1" dirty="0">
                <a:latin typeface="黑体" pitchFamily="49" charset="-122"/>
                <a:ea typeface="黑体" pitchFamily="49" charset="-122"/>
              </a:rPr>
              <a:t>实时收集测量信息</a:t>
            </a:r>
            <a:endParaRPr lang="en-US" altLang="zh-CN" sz="1200" b="1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b="1" dirty="0">
                <a:latin typeface="黑体" pitchFamily="49" charset="-122"/>
                <a:ea typeface="黑体" pitchFamily="49" charset="-122"/>
              </a:rPr>
              <a:t>分析定位攻击点</a:t>
            </a:r>
            <a:endParaRPr lang="en-US" altLang="zh-CN" sz="1200" b="1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b="1" dirty="0">
                <a:latin typeface="黑体" pitchFamily="49" charset="-122"/>
                <a:ea typeface="黑体" pitchFamily="49" charset="-122"/>
              </a:rPr>
              <a:t>动态部署安全服务</a:t>
            </a:r>
          </a:p>
        </p:txBody>
      </p:sp>
      <p:cxnSp>
        <p:nvCxnSpPr>
          <p:cNvPr id="308" name="直接箭头连接符 307"/>
          <p:cNvCxnSpPr>
            <a:endCxn id="295" idx="0"/>
          </p:cNvCxnSpPr>
          <p:nvPr/>
        </p:nvCxnSpPr>
        <p:spPr>
          <a:xfrm flipH="1">
            <a:off x="1750724" y="3755726"/>
            <a:ext cx="3253325" cy="14401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1763688" y="3540758"/>
            <a:ext cx="352839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/>
          <p:nvPr/>
        </p:nvCxnSpPr>
        <p:spPr>
          <a:xfrm flipH="1">
            <a:off x="2699792" y="3554555"/>
            <a:ext cx="2709184" cy="22173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" name="Picture 1028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373" y="3316039"/>
            <a:ext cx="328304" cy="54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" name="Picture 1028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604" y="3336871"/>
            <a:ext cx="328304" cy="54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" name="矩形 235"/>
          <p:cNvSpPr/>
          <p:nvPr/>
        </p:nvSpPr>
        <p:spPr>
          <a:xfrm>
            <a:off x="787848" y="3264742"/>
            <a:ext cx="1335881" cy="545387"/>
          </a:xfrm>
          <a:prstGeom prst="rect">
            <a:avLst/>
          </a:prstGeom>
          <a:solidFill>
            <a:srgbClr val="00B4FF"/>
          </a:solidFill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63500" dist="107763" dir="2700000" algn="ctr" rotWithShape="0">
              <a:srgbClr val="CACACA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600" kern="0">
              <a:solidFill>
                <a:srgbClr val="FFFF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2774902" y="3288174"/>
            <a:ext cx="1225645" cy="530853"/>
          </a:xfrm>
          <a:prstGeom prst="rect">
            <a:avLst/>
          </a:prstGeom>
          <a:solidFill>
            <a:srgbClr val="00B4FF"/>
          </a:solidFill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63500" dist="107763" dir="2700000" algn="ctr" rotWithShape="0">
              <a:srgbClr val="CACACA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600" kern="0">
              <a:solidFill>
                <a:srgbClr val="FFFF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774638" y="3430344"/>
            <a:ext cx="1272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大数据分析能力</a:t>
            </a:r>
          </a:p>
        </p:txBody>
      </p:sp>
      <p:sp>
        <p:nvSpPr>
          <p:cNvPr id="237" name="矩形 236"/>
          <p:cNvSpPr/>
          <p:nvPr/>
        </p:nvSpPr>
        <p:spPr>
          <a:xfrm>
            <a:off x="4427984" y="3293691"/>
            <a:ext cx="1368152" cy="499504"/>
          </a:xfrm>
          <a:prstGeom prst="rect">
            <a:avLst/>
          </a:prstGeom>
          <a:solidFill>
            <a:srgbClr val="00B4FF"/>
          </a:solidFill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63500" dist="107763" dir="2700000" algn="ctr" rotWithShape="0">
              <a:srgbClr val="CACACA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600" kern="0">
              <a:solidFill>
                <a:srgbClr val="FFFF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4380318" y="3409829"/>
            <a:ext cx="14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安全资源调度能力</a:t>
            </a:r>
          </a:p>
        </p:txBody>
      </p:sp>
      <p:sp>
        <p:nvSpPr>
          <p:cNvPr id="2" name="矩形 1"/>
          <p:cNvSpPr/>
          <p:nvPr/>
        </p:nvSpPr>
        <p:spPr>
          <a:xfrm>
            <a:off x="786528" y="3318947"/>
            <a:ext cx="1339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全局网络视图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感知能力</a:t>
            </a:r>
          </a:p>
        </p:txBody>
      </p:sp>
      <p:sp>
        <p:nvSpPr>
          <p:cNvPr id="76" name="AutoShape 5"/>
          <p:cNvSpPr>
            <a:spLocks noChangeArrowheads="1"/>
          </p:cNvSpPr>
          <p:nvPr/>
        </p:nvSpPr>
        <p:spPr bwMode="gray">
          <a:xfrm>
            <a:off x="6790578" y="3941295"/>
            <a:ext cx="1902450" cy="960593"/>
          </a:xfrm>
          <a:prstGeom prst="roundRect">
            <a:avLst>
              <a:gd name="adj" fmla="val 17283"/>
            </a:avLst>
          </a:prstGeom>
          <a:gradFill rotWithShape="1">
            <a:gsLst>
              <a:gs pos="0">
                <a:srgbClr val="2DA2BF"/>
              </a:gs>
              <a:gs pos="100000">
                <a:srgbClr val="464646"/>
              </a:gs>
            </a:gsLst>
            <a:lin ang="5400000" scaled="1"/>
          </a:gradFill>
          <a:ln w="38100">
            <a:solidFill>
              <a:srgbClr val="DEF5FA"/>
            </a:solidFill>
            <a:round/>
            <a:headEnd/>
            <a:tailEnd/>
          </a:ln>
        </p:spPr>
        <p:txBody>
          <a:bodyPr anchor="ctr"/>
          <a:lstStyle/>
          <a:p>
            <a:pPr defTabSz="68580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endParaRPr lang="en-US" altLang="zh-CN" sz="16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defTabSz="68580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安全事件</a:t>
            </a:r>
            <a:endParaRPr lang="en-US" altLang="zh-CN" sz="16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defTabSz="685800">
              <a:lnSpc>
                <a:spcPct val="130000"/>
              </a:lnSpc>
              <a:defRPr/>
            </a:pPr>
            <a:r>
              <a:rPr lang="en-US" altLang="zh-CN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实时检测 </a:t>
            </a:r>
            <a:endParaRPr lang="en-US" altLang="zh-CN" sz="16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Wingdings 3"/>
              </a:rPr>
              <a:t> </a:t>
            </a:r>
            <a:endParaRPr lang="zh-CN" altLang="en-US" sz="1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gray">
          <a:xfrm>
            <a:off x="6815134" y="5491980"/>
            <a:ext cx="1902450" cy="960593"/>
          </a:xfrm>
          <a:prstGeom prst="roundRect">
            <a:avLst>
              <a:gd name="adj" fmla="val 17283"/>
            </a:avLst>
          </a:prstGeom>
          <a:gradFill rotWithShape="1">
            <a:gsLst>
              <a:gs pos="0">
                <a:srgbClr val="2DA2BF"/>
              </a:gs>
              <a:gs pos="100000">
                <a:srgbClr val="464646"/>
              </a:gs>
            </a:gsLst>
            <a:lin ang="5400000" scaled="1"/>
          </a:gradFill>
          <a:ln w="38100">
            <a:solidFill>
              <a:srgbClr val="DEF5FA"/>
            </a:solidFill>
            <a:round/>
            <a:headEnd/>
            <a:tailEnd/>
          </a:ln>
        </p:spPr>
        <p:txBody>
          <a:bodyPr anchor="ctr"/>
          <a:lstStyle/>
          <a:p>
            <a:pPr defTabSz="68580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endParaRPr lang="en-US" altLang="zh-CN" sz="16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defTabSz="68580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安全策略</a:t>
            </a:r>
            <a:endParaRPr lang="en-US" altLang="zh-CN" sz="16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defTabSz="685800">
              <a:lnSpc>
                <a:spcPct val="130000"/>
              </a:lnSpc>
              <a:defRPr/>
            </a:pPr>
            <a:r>
              <a:rPr lang="en-US" altLang="zh-CN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动态部署 </a:t>
            </a:r>
            <a:endParaRPr lang="en-US" altLang="zh-CN" sz="16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6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Wingdings 3"/>
              </a:rPr>
              <a:t> </a:t>
            </a:r>
            <a:endParaRPr lang="zh-CN" altLang="en-US" sz="1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9" name="标题 1"/>
          <p:cNvSpPr txBox="1">
            <a:spLocks/>
          </p:cNvSpPr>
          <p:nvPr/>
        </p:nvSpPr>
        <p:spPr bwMode="auto">
          <a:xfrm>
            <a:off x="457200" y="457200"/>
            <a:ext cx="8229600" cy="68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>
                <a:latin typeface="Calibri" panose="020F0502020204030204" pitchFamily="34" charset="0"/>
                <a:ea typeface="黑体" panose="02010609060101010101" pitchFamily="49" charset="-122"/>
                <a:cs typeface="+mj-cs"/>
              </a:rPr>
              <a:t>安全防护思路的变化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4108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-0.43976 0.2762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00" y="1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19753E-6 L -0.34966 0.37099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1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303" grpId="1" animBg="1"/>
      <p:bldP spid="306" grpId="0" animBg="1"/>
      <p:bldP spid="306" grpId="1" animBg="1"/>
      <p:bldP spid="307" grpId="0" animBg="1"/>
    </p:bldLst>
  </p:timing>
  <p:extLst mod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 descr="问号22.jpg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177" y="1326524"/>
            <a:ext cx="4143098" cy="414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28738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密码散列函数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067"/>
            <a:ext cx="8370711" cy="3692956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散列函数的特点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输入长度可以很长，但其输出长度则是固定的，并且较短</a:t>
            </a:r>
            <a:endParaRPr lang="en-US" altLang="zh-CN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散列函数的输出叫做散列值，或简称为散列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散列函数的输入和输出并非一一对应的，而是多对一的运算</a:t>
            </a:r>
            <a:endParaRPr lang="en-US" altLang="zh-CN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不同的散列值肯定对应于不同的输入，但不同输入却可能得出相同的散列值</a:t>
            </a:r>
          </a:p>
          <a:p>
            <a:pPr algn="just">
              <a:spcBef>
                <a:spcPts val="600"/>
              </a:spcBef>
            </a:pPr>
            <a:r>
              <a:rPr lang="zh-CN" altLang="en-US" sz="2000" dirty="0"/>
              <a:t>密码散列函数的特点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密码学中使用的散列函数称为密码散列函数，其特点是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单向性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/>
              <a:t>要找到两个不同的消息，它们具有同样的密码散列函数输出，在计算上是不可行的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/>
              <a:t>也就是说，密码散列函数实际上是一种单向函数 </a:t>
            </a:r>
            <a:r>
              <a:rPr lang="en-US" altLang="zh-CN" sz="1400" dirty="0"/>
              <a:t>(one-way function)</a:t>
            </a:r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028365" y="4972416"/>
            <a:ext cx="6858335" cy="1733183"/>
            <a:chOff x="2864768" y="3887122"/>
            <a:chExt cx="5904655" cy="1980279"/>
          </a:xfrm>
        </p:grpSpPr>
        <p:sp>
          <p:nvSpPr>
            <p:cNvPr id="47" name="TextBox 5"/>
            <p:cNvSpPr txBox="1"/>
            <p:nvPr/>
          </p:nvSpPr>
          <p:spPr>
            <a:xfrm>
              <a:off x="2976177" y="3887122"/>
              <a:ext cx="1003608" cy="386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长的明文 </a:t>
              </a:r>
              <a:r>
                <a:rPr kumimoji="0" lang="en-US" altLang="zh-CN" sz="1600" b="1" i="1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X</a:t>
              </a:r>
              <a:endParaRPr kumimoji="0" lang="zh-CN" altLang="en-US" sz="1600" b="1" i="1" u="none" strike="noStrike" kern="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Times New Roman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067838" y="4552664"/>
              <a:ext cx="1440160" cy="53252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CC009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散列函数 </a:t>
              </a:r>
              <a:r>
                <a:rPr kumimoji="0" lang="en-US" altLang="zh-CN" sz="1600" b="1" i="1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H</a:t>
              </a:r>
              <a:r>
                <a:rPr kumimoji="0" lang="en-US" altLang="zh-CN" sz="1600" b="1" i="0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600" b="1" i="1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  <a:sym typeface="Wingdings"/>
                </a:rPr>
                <a:t>X</a:t>
              </a:r>
              <a:r>
                <a:rPr kumimoji="0" lang="en-US" altLang="zh-CN" sz="1600" b="1" i="0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)</a:t>
              </a:r>
              <a:endParaRPr kumimoji="0" lang="zh-CN" altLang="en-US" sz="1600" b="1" i="0" u="none" strike="noStrike" kern="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Times New Roman" pitchFamily="18" charset="0"/>
              </a:endParaRPr>
            </a:p>
          </p:txBody>
        </p:sp>
        <p:sp>
          <p:nvSpPr>
            <p:cNvPr id="49" name="流程图: 文档 48"/>
            <p:cNvSpPr/>
            <p:nvPr/>
          </p:nvSpPr>
          <p:spPr>
            <a:xfrm>
              <a:off x="7403252" y="4681519"/>
              <a:ext cx="1366171" cy="763706"/>
            </a:xfrm>
            <a:prstGeom prst="flowChartDocument">
              <a:avLst/>
            </a:prstGeom>
            <a:solidFill>
              <a:srgbClr val="FFFFFF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10010…1011</a:t>
              </a:r>
              <a:endPara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0" name="右箭头 49"/>
            <p:cNvSpPr/>
            <p:nvPr/>
          </p:nvSpPr>
          <p:spPr>
            <a:xfrm>
              <a:off x="4213424" y="4791117"/>
              <a:ext cx="825479" cy="150051"/>
            </a:xfrm>
            <a:prstGeom prst="rightArrow">
              <a:avLst>
                <a:gd name="adj1" fmla="val 50000"/>
                <a:gd name="adj2" fmla="val 119191"/>
              </a:avLst>
            </a:prstGeom>
            <a:solidFill>
              <a:srgbClr val="0000FF"/>
            </a:solidFill>
            <a:ln w="222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1" name="右箭头 50"/>
            <p:cNvSpPr/>
            <p:nvPr/>
          </p:nvSpPr>
          <p:spPr>
            <a:xfrm>
              <a:off x="6517680" y="4797153"/>
              <a:ext cx="864096" cy="163379"/>
            </a:xfrm>
            <a:prstGeom prst="rightArrow">
              <a:avLst>
                <a:gd name="adj1" fmla="val 50000"/>
                <a:gd name="adj2" fmla="val 119191"/>
              </a:avLst>
            </a:prstGeom>
            <a:solidFill>
              <a:srgbClr val="0000FF"/>
            </a:solidFill>
            <a:ln w="222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2" name="流程图: 文档 51"/>
            <p:cNvSpPr/>
            <p:nvPr/>
          </p:nvSpPr>
          <p:spPr>
            <a:xfrm>
              <a:off x="2864768" y="4211217"/>
              <a:ext cx="1348656" cy="1656184"/>
            </a:xfrm>
            <a:prstGeom prst="flowChartDocument">
              <a:avLst/>
            </a:prstGeom>
            <a:solidFill>
              <a:srgbClr val="FFFFFF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1" i="0" u="none" strike="noStrike" kern="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3" name="TextBox 11"/>
            <p:cNvSpPr txBox="1"/>
            <p:nvPr/>
          </p:nvSpPr>
          <p:spPr>
            <a:xfrm>
              <a:off x="2864768" y="4246057"/>
              <a:ext cx="1348656" cy="1336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The ABC Computer Network………………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………………………</a:t>
              </a:r>
            </a:p>
          </p:txBody>
        </p:sp>
        <p:sp>
          <p:nvSpPr>
            <p:cNvPr id="54" name="TextBox 12"/>
            <p:cNvSpPr txBox="1"/>
            <p:nvPr/>
          </p:nvSpPr>
          <p:spPr>
            <a:xfrm>
              <a:off x="4870123" y="4149080"/>
              <a:ext cx="1572209" cy="386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noProof="0" dirty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多对一的单向变换</a:t>
              </a:r>
            </a:p>
          </p:txBody>
        </p:sp>
        <p:sp>
          <p:nvSpPr>
            <p:cNvPr id="55" name="TextBox 13"/>
            <p:cNvSpPr txBox="1"/>
            <p:nvPr/>
          </p:nvSpPr>
          <p:spPr>
            <a:xfrm>
              <a:off x="7353652" y="4063772"/>
              <a:ext cx="1218903" cy="668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得出固定长度</a:t>
              </a:r>
              <a:endParaRPr kumimoji="0" lang="en-US" altLang="zh-CN" sz="1600" b="1" i="0" u="none" strike="noStrike" kern="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Times New Roman" pitchFamily="18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的散列值</a:t>
              </a:r>
            </a:p>
          </p:txBody>
        </p:sp>
        <p:sp>
          <p:nvSpPr>
            <p:cNvPr id="56" name="右箭头 55"/>
            <p:cNvSpPr/>
            <p:nvPr/>
          </p:nvSpPr>
          <p:spPr>
            <a:xfrm rot="10800000">
              <a:off x="4213425" y="5229200"/>
              <a:ext cx="3168351" cy="163378"/>
            </a:xfrm>
            <a:prstGeom prst="rightArrow">
              <a:avLst>
                <a:gd name="adj1" fmla="val 50000"/>
                <a:gd name="adj2" fmla="val 119191"/>
              </a:avLst>
            </a:prstGeom>
            <a:solidFill>
              <a:srgbClr val="0000FF"/>
            </a:solidFill>
            <a:ln w="222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7" name="TextBox 15"/>
            <p:cNvSpPr txBox="1"/>
            <p:nvPr/>
          </p:nvSpPr>
          <p:spPr>
            <a:xfrm>
              <a:off x="5437560" y="4697269"/>
              <a:ext cx="523334" cy="1160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0" b="1" i="0" u="none" strike="noStrike" kern="0" cap="none" spc="0" normalizeH="0" noProof="0" dirty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sym typeface="Symbol"/>
                </a:rPr>
                <a:t></a:t>
              </a:r>
              <a:endParaRPr kumimoji="0" lang="zh-CN" altLang="en-US" sz="6000" b="1" i="0" u="none" strike="noStrike" kern="0" cap="none" spc="0" normalizeH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TextBox 16"/>
            <p:cNvSpPr txBox="1"/>
            <p:nvPr/>
          </p:nvSpPr>
          <p:spPr>
            <a:xfrm>
              <a:off x="4861496" y="5466710"/>
              <a:ext cx="1748861" cy="386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noProof="0" dirty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逆向变换是不可能的</a:t>
              </a:r>
            </a:p>
          </p:txBody>
        </p:sp>
      </p:grpSp>
      <p:sp>
        <p:nvSpPr>
          <p:cNvPr id="59" name="圆角矩形标注 58"/>
          <p:cNvSpPr/>
          <p:nvPr/>
        </p:nvSpPr>
        <p:spPr>
          <a:xfrm>
            <a:off x="4468139" y="2624100"/>
            <a:ext cx="4193723" cy="1126890"/>
          </a:xfrm>
          <a:prstGeom prst="wedgeRoundRectCallout">
            <a:avLst>
              <a:gd name="adj1" fmla="val -49740"/>
              <a:gd name="adj2" fmla="val 214967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散列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H(X)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可用来保护明文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X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的完整性，防篡改</a:t>
            </a:r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和伪造</a:t>
            </a:r>
            <a:endParaRPr lang="en-US" altLang="zh-CN" sz="160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思考：为什么能够做到？需要什么条件？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82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密码散列函数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067"/>
            <a:ext cx="8370711" cy="3692956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常见的密码散列函数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/>
              <a:t>MD5</a:t>
            </a:r>
            <a:r>
              <a:rPr lang="zh-CN" altLang="en-US" sz="1800" dirty="0"/>
              <a:t>：报文摘要 </a:t>
            </a:r>
            <a:r>
              <a:rPr lang="en-US" altLang="zh-CN" sz="1800" dirty="0"/>
              <a:t>MD (Message Digest) </a:t>
            </a:r>
            <a:r>
              <a:rPr lang="zh-CN" altLang="en-US" sz="1800" dirty="0"/>
              <a:t>的第</a:t>
            </a:r>
            <a:r>
              <a:rPr lang="en-US" altLang="zh-CN" sz="1800" dirty="0"/>
              <a:t>5</a:t>
            </a:r>
            <a:r>
              <a:rPr lang="zh-CN" altLang="en-US" sz="1800" dirty="0"/>
              <a:t>个版本</a:t>
            </a:r>
            <a:endParaRPr lang="en-US" altLang="zh-CN" sz="18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公布于</a:t>
            </a:r>
            <a:r>
              <a:rPr lang="en-US" altLang="zh-CN" dirty="0"/>
              <a:t>RFC 1321 (1991</a:t>
            </a:r>
            <a:r>
              <a:rPr lang="zh-CN" altLang="en-US" dirty="0"/>
              <a:t>年</a:t>
            </a:r>
            <a:r>
              <a:rPr lang="en-US" altLang="zh-CN" dirty="0"/>
              <a:t>)</a:t>
            </a:r>
            <a:r>
              <a:rPr lang="zh-CN" altLang="en-US" dirty="0"/>
              <a:t>，获得了非常广泛的应用</a:t>
            </a:r>
            <a:endParaRPr lang="en-US" altLang="zh-CN" dirty="0"/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n-US" altLang="zh-CN" sz="1800" dirty="0"/>
              <a:t>SHA-1</a:t>
            </a:r>
            <a:r>
              <a:rPr lang="zh-CN" altLang="en-US" sz="1800" dirty="0"/>
              <a:t>：安全散列算法 </a:t>
            </a:r>
            <a:r>
              <a:rPr lang="en-US" altLang="zh-CN" sz="1800" dirty="0"/>
              <a:t>SHA (Secure Hash Algorithm)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由美国标准与技术协会</a:t>
            </a:r>
            <a:r>
              <a:rPr lang="en-US" altLang="zh-CN" dirty="0"/>
              <a:t> NIST </a:t>
            </a:r>
            <a:r>
              <a:rPr lang="zh-CN" altLang="zh-CN" dirty="0"/>
              <a:t>提出一个散列算法系列</a:t>
            </a:r>
            <a:r>
              <a:rPr lang="zh-CN" altLang="en-US" dirty="0"/>
              <a:t>，已制定 </a:t>
            </a:r>
            <a:r>
              <a:rPr lang="en-US" altLang="zh-CN" dirty="0"/>
              <a:t>SHA-1</a:t>
            </a:r>
            <a:r>
              <a:rPr lang="zh-CN" altLang="en-US" dirty="0"/>
              <a:t>、</a:t>
            </a:r>
            <a:r>
              <a:rPr lang="en-US" altLang="zh-CN" dirty="0"/>
              <a:t>SHA-2</a:t>
            </a:r>
            <a:r>
              <a:rPr lang="zh-CN" altLang="en-US" dirty="0"/>
              <a:t>、 </a:t>
            </a:r>
            <a:r>
              <a:rPr lang="en-US" altLang="zh-CN" dirty="0"/>
              <a:t>SHA-3 </a:t>
            </a:r>
            <a:r>
              <a:rPr lang="zh-CN" altLang="en-US" dirty="0"/>
              <a:t>等版本</a:t>
            </a:r>
            <a:endParaRPr lang="en-US" altLang="zh-CN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比 </a:t>
            </a:r>
            <a:r>
              <a:rPr lang="en-US" altLang="zh-CN" dirty="0"/>
              <a:t>MD5 </a:t>
            </a:r>
            <a:r>
              <a:rPr lang="zh-CN" altLang="en-US" dirty="0"/>
              <a:t>更安全，但计算起来却比 </a:t>
            </a:r>
            <a:r>
              <a:rPr lang="en-US" altLang="zh-CN" dirty="0"/>
              <a:t>MD5 </a:t>
            </a:r>
            <a:r>
              <a:rPr lang="zh-CN" altLang="en-US" dirty="0"/>
              <a:t>要慢些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60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MD5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067"/>
            <a:ext cx="8370711" cy="4938547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dirty="0"/>
              <a:t>基本思想</a:t>
            </a:r>
            <a:endParaRPr lang="en-US" altLang="zh-CN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用足够复杂的方法将消息的数据位充分 </a:t>
            </a:r>
            <a:r>
              <a:rPr lang="en-US" altLang="zh-CN" sz="1800" dirty="0"/>
              <a:t>“</a:t>
            </a:r>
            <a:r>
              <a:rPr lang="zh-CN" altLang="en-US" sz="1800" dirty="0"/>
              <a:t>弄乱</a:t>
            </a:r>
            <a:r>
              <a:rPr lang="en-US" altLang="zh-CN" sz="1800" dirty="0"/>
              <a:t>”</a:t>
            </a:r>
            <a:r>
              <a:rPr lang="zh-CN" altLang="en-US" sz="1800" dirty="0"/>
              <a:t>，消息摘要代码中的每一位都与原来消息中的每一位有关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75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MD5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068"/>
            <a:ext cx="8370711" cy="3233774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sz="2000" dirty="0"/>
              <a:t>计算步骤</a:t>
            </a:r>
            <a:endParaRPr lang="en-US" altLang="zh-CN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1) 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附加</a:t>
            </a:r>
            <a:r>
              <a:rPr lang="zh-CN" altLang="en-US" sz="1600"/>
              <a:t>：把消息长度按</a:t>
            </a:r>
            <a:r>
              <a:rPr lang="zh-CN" altLang="en-US" sz="1600" dirty="0"/>
              <a:t>模 </a:t>
            </a:r>
            <a:r>
              <a:rPr lang="en-US" altLang="zh-CN" sz="1600" dirty="0"/>
              <a:t>2</a:t>
            </a:r>
            <a:r>
              <a:rPr lang="en-US" altLang="zh-CN" sz="1600" baseline="30000" dirty="0"/>
              <a:t>64</a:t>
            </a:r>
            <a:r>
              <a:rPr lang="en-US" altLang="zh-CN" sz="1600" dirty="0"/>
              <a:t> </a:t>
            </a:r>
            <a:r>
              <a:rPr lang="zh-CN" altLang="en-US" sz="1600" dirty="0"/>
              <a:t>计算其余数</a:t>
            </a:r>
            <a:r>
              <a:rPr lang="en-US" altLang="zh-CN" sz="1600" dirty="0"/>
              <a:t>(64</a:t>
            </a:r>
            <a:r>
              <a:rPr lang="zh-CN" altLang="en-US" sz="1600" dirty="0"/>
              <a:t>位</a:t>
            </a:r>
            <a:r>
              <a:rPr lang="en-US" altLang="zh-CN" sz="1600" dirty="0"/>
              <a:t>)</a:t>
            </a:r>
            <a:r>
              <a:rPr lang="zh-CN" altLang="en-US" sz="1600" dirty="0"/>
              <a:t>，追加在消息的后面（长度项）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2) 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填充</a:t>
            </a:r>
            <a:r>
              <a:rPr lang="zh-CN" altLang="en-US" sz="1600" dirty="0"/>
              <a:t>：在消息和长度项之间填充 </a:t>
            </a:r>
            <a:r>
              <a:rPr lang="en-US" altLang="zh-CN" sz="1600" dirty="0"/>
              <a:t>1~ 512 </a:t>
            </a:r>
            <a:r>
              <a:rPr lang="zh-CN" altLang="en-US" sz="1600" dirty="0"/>
              <a:t>位，使得填充后的总长度是 </a:t>
            </a:r>
            <a:r>
              <a:rPr lang="en-US" altLang="zh-CN" sz="1600" dirty="0"/>
              <a:t>512 </a:t>
            </a:r>
            <a:r>
              <a:rPr lang="zh-CN" altLang="en-US" sz="1600" dirty="0"/>
              <a:t>的整数倍</a:t>
            </a:r>
            <a:endParaRPr lang="en-US" altLang="zh-CN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/>
              <a:t>填充的首位是 </a:t>
            </a:r>
            <a:r>
              <a:rPr lang="en-US" altLang="zh-CN" sz="1400" dirty="0"/>
              <a:t>1</a:t>
            </a:r>
            <a:r>
              <a:rPr lang="zh-CN" altLang="en-US" sz="1400" dirty="0"/>
              <a:t>，后面都是 </a:t>
            </a:r>
            <a:r>
              <a:rPr lang="en-US" altLang="zh-CN" sz="1400" dirty="0"/>
              <a:t>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414726" y="3399015"/>
            <a:ext cx="6314548" cy="1728192"/>
            <a:chOff x="1568624" y="4437112"/>
            <a:chExt cx="6840760" cy="1872208"/>
          </a:xfrm>
        </p:grpSpPr>
        <p:sp>
          <p:nvSpPr>
            <p:cNvPr id="25" name="矩形 24"/>
            <p:cNvSpPr/>
            <p:nvPr/>
          </p:nvSpPr>
          <p:spPr bwMode="auto">
            <a:xfrm>
              <a:off x="1568624" y="4437112"/>
              <a:ext cx="3672408" cy="504056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84406" tIns="42203" rIns="84406" bIns="4220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消息</a:t>
              </a: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241032" y="4437112"/>
              <a:ext cx="1728192" cy="504056"/>
            </a:xfrm>
            <a:prstGeom prst="rect">
              <a:avLst/>
            </a:prstGeom>
            <a:solidFill>
              <a:srgbClr val="D5D5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84406" tIns="42203" rIns="84406" bIns="4220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1000…00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6969224" y="4437112"/>
              <a:ext cx="1440160" cy="504056"/>
            </a:xfrm>
            <a:prstGeom prst="rect">
              <a:avLst/>
            </a:prstGeom>
            <a:solidFill>
              <a:srgbClr val="FFFF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84406" tIns="42203" rIns="84406" bIns="4220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长度项</a:t>
              </a: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1568624" y="5013176"/>
              <a:ext cx="0" cy="1296144"/>
            </a:xfrm>
            <a:prstGeom prst="line">
              <a:avLst/>
            </a:prstGeom>
            <a:solidFill>
              <a:srgbClr val="FF9900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5241032" y="5013176"/>
              <a:ext cx="0" cy="504056"/>
            </a:xfrm>
            <a:prstGeom prst="line">
              <a:avLst/>
            </a:prstGeom>
            <a:solidFill>
              <a:srgbClr val="FF9900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6969224" y="5013176"/>
              <a:ext cx="0" cy="936104"/>
            </a:xfrm>
            <a:prstGeom prst="line">
              <a:avLst/>
            </a:prstGeom>
            <a:solidFill>
              <a:srgbClr val="FF9900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8376997" y="5013176"/>
              <a:ext cx="0" cy="1296144"/>
            </a:xfrm>
            <a:prstGeom prst="line">
              <a:avLst/>
            </a:prstGeom>
            <a:solidFill>
              <a:srgbClr val="FF9900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1568624" y="5265204"/>
              <a:ext cx="3672408" cy="0"/>
            </a:xfrm>
            <a:prstGeom prst="straightConnector1">
              <a:avLst/>
            </a:prstGeom>
            <a:solidFill>
              <a:srgbClr val="FF9900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1568624" y="5661248"/>
              <a:ext cx="5400600" cy="0"/>
            </a:xfrm>
            <a:prstGeom prst="straightConnector1">
              <a:avLst/>
            </a:prstGeom>
            <a:solidFill>
              <a:srgbClr val="FF9900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1568624" y="6093296"/>
              <a:ext cx="6808373" cy="0"/>
            </a:xfrm>
            <a:prstGeom prst="straightConnector1">
              <a:avLst/>
            </a:prstGeom>
            <a:solidFill>
              <a:srgbClr val="FF9900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Box 33"/>
            <p:cNvSpPr txBox="1"/>
            <p:nvPr/>
          </p:nvSpPr>
          <p:spPr>
            <a:xfrm>
              <a:off x="2727888" y="5085184"/>
              <a:ext cx="1228114" cy="40775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消息长度</a:t>
              </a:r>
            </a:p>
          </p:txBody>
        </p:sp>
        <p:sp>
          <p:nvSpPr>
            <p:cNvPr id="36" name="TextBox 34"/>
            <p:cNvSpPr txBox="1"/>
            <p:nvPr/>
          </p:nvSpPr>
          <p:spPr>
            <a:xfrm>
              <a:off x="2288704" y="5481228"/>
              <a:ext cx="3633286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带填充位的长度，模 </a:t>
              </a: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512 </a:t>
              </a: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余 </a:t>
              </a: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448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" name="TextBox 35"/>
            <p:cNvSpPr txBox="1"/>
            <p:nvPr/>
          </p:nvSpPr>
          <p:spPr>
            <a:xfrm>
              <a:off x="3427792" y="5893241"/>
              <a:ext cx="2638222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总长度，</a:t>
              </a: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512 </a:t>
              </a: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的整数倍</a:t>
              </a: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6969224" y="5477162"/>
              <a:ext cx="1407773" cy="407750"/>
              <a:chOff x="6969224" y="5477162"/>
              <a:chExt cx="1407773" cy="407750"/>
            </a:xfrm>
          </p:grpSpPr>
          <p:cxnSp>
            <p:nvCxnSpPr>
              <p:cNvPr id="39" name="直接箭头连接符 38"/>
              <p:cNvCxnSpPr/>
              <p:nvPr/>
            </p:nvCxnSpPr>
            <p:spPr bwMode="auto">
              <a:xfrm>
                <a:off x="6969224" y="5657182"/>
                <a:ext cx="1407773" cy="0"/>
              </a:xfrm>
              <a:prstGeom prst="straightConnector1">
                <a:avLst/>
              </a:prstGeom>
              <a:solidFill>
                <a:srgbClr val="FF9900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TextBox 37"/>
              <p:cNvSpPr txBox="1"/>
              <p:nvPr/>
            </p:nvSpPr>
            <p:spPr>
              <a:xfrm>
                <a:off x="7321260" y="5477162"/>
                <a:ext cx="774865" cy="40775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64 </a:t>
                </a: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位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430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1.9|78.6|36.8|84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|25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7.6|15.5|5.2|4|1.1|4|1.9|5.5|5.7|14.1|10.6|11.6|12.3|1.1|0.9|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47.3|57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4|1.3|55.4|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42.3|8.3|39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|4.4|5|17.4|35.9|26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1|52.7|20.6|74.8|2.4|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2|23.1|10.5|41.8|12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71.6|9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85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33.5|123.9|84|52.3|1.7|1.7|21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2.2|38.6|19.2|33.8|38.2|3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0.3|5.3|31.5|8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27.2|10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|2.4|13.5|18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22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|71|6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11.9|10.8|22.2|1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|14.2|13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8.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98.9|5.8|38.2|12.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11.3|13.4|9.4|12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16|16.4|5.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|1.6|8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2|34.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7.8|4.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9|12.1|31.9|36.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17.8|6.9|16.1|7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7|10.1|14|21.4|18|8.2|8.2|3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22.2|47.2|32.7|54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36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5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3|193.5|88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1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4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5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ICT PPT模板2">
  <a:themeElements>
    <a:clrScheme name="ICT PPT模板2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ICT PPT模板2">
      <a:majorFont>
        <a:latin typeface="Arial"/>
        <a:ea typeface="隶书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50000"/>
              </a:schemeClr>
            </a:gs>
            <a:gs pos="100000">
              <a:schemeClr val="bg1">
                <a:alpha val="50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50000"/>
              </a:schemeClr>
            </a:gs>
            <a:gs pos="100000">
              <a:schemeClr val="bg1">
                <a:alpha val="50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lnDef>
  </a:objectDefaults>
  <a:extraClrSchemeLst>
    <a:extraClrScheme>
      <a:clrScheme name="ICT PPT模板2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T PPT模板2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T PPT模板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T PPT模板2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白硕模版">
  <a:themeElements>
    <a:clrScheme name="1_白硕模版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1_白硕模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50000"/>
              </a:schemeClr>
            </a:gs>
            <a:gs pos="100000">
              <a:schemeClr val="bg1">
                <a:alpha val="50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50000"/>
              </a:schemeClr>
            </a:gs>
            <a:gs pos="100000">
              <a:schemeClr val="bg1">
                <a:alpha val="50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lnDef>
  </a:objectDefaults>
  <a:extraClrSchemeLst>
    <a:extraClrScheme>
      <a:clrScheme name="1_白硕模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白硕模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白硕模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白硕模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白硕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白硕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白硕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30081</TotalTime>
  <Words>4878</Words>
  <Application>Microsoft Office PowerPoint</Application>
  <PresentationFormat>全屏显示(4:3)</PresentationFormat>
  <Paragraphs>759</Paragraphs>
  <Slides>52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79" baseType="lpstr">
      <vt:lpstr>方正舒体</vt:lpstr>
      <vt:lpstr>黑体</vt:lpstr>
      <vt:lpstr>华文楷体</vt:lpstr>
      <vt:lpstr>华文新魏</vt:lpstr>
      <vt:lpstr>隶书</vt:lpstr>
      <vt:lpstr>宋体</vt:lpstr>
      <vt:lpstr>微软雅黑</vt:lpstr>
      <vt:lpstr>Angsana New</vt:lpstr>
      <vt:lpstr>Arial</vt:lpstr>
      <vt:lpstr>Arial Black</vt:lpstr>
      <vt:lpstr>Calibri</vt:lpstr>
      <vt:lpstr>Comic Sans MS</vt:lpstr>
      <vt:lpstr>Garamond</vt:lpstr>
      <vt:lpstr>Symbol</vt:lpstr>
      <vt:lpstr>Times New Roman</vt:lpstr>
      <vt:lpstr>Wingdings</vt:lpstr>
      <vt:lpstr>Wingdings 2</vt:lpstr>
      <vt:lpstr>Wingdings 3</vt:lpstr>
      <vt:lpstr>Pixel</vt:lpstr>
      <vt:lpstr>自定义设计方案</vt:lpstr>
      <vt:lpstr>3_自定义设计方案</vt:lpstr>
      <vt:lpstr>4_自定义设计方案</vt:lpstr>
      <vt:lpstr>9_自定义设计方案</vt:lpstr>
      <vt:lpstr>ICT PPT模板2</vt:lpstr>
      <vt:lpstr>2_白硕模版</vt:lpstr>
      <vt:lpstr>VISIO</vt:lpstr>
      <vt:lpstr>Picture</vt:lpstr>
      <vt:lpstr>第七章 网络安全基础知识（2）</vt:lpstr>
      <vt:lpstr>提纲</vt:lpstr>
      <vt:lpstr>认证</vt:lpstr>
      <vt:lpstr>认证分类</vt:lpstr>
      <vt:lpstr>消息认证</vt:lpstr>
      <vt:lpstr>密码散列函数</vt:lpstr>
      <vt:lpstr>密码散列函数</vt:lpstr>
      <vt:lpstr>MD5算法</vt:lpstr>
      <vt:lpstr>MD5算法</vt:lpstr>
      <vt:lpstr>MD5算法</vt:lpstr>
      <vt:lpstr>SHA-1算法</vt:lpstr>
      <vt:lpstr>密码散列函数的破解</vt:lpstr>
      <vt:lpstr>消息认证码 MAC</vt:lpstr>
      <vt:lpstr>消息认证码 MAC</vt:lpstr>
      <vt:lpstr>消息认证码 MAC</vt:lpstr>
      <vt:lpstr>PowerPoint 演示文稿</vt:lpstr>
      <vt:lpstr>实体认证</vt:lpstr>
      <vt:lpstr>实体认证</vt:lpstr>
      <vt:lpstr>实体认证</vt:lpstr>
      <vt:lpstr>实体认证</vt:lpstr>
      <vt:lpstr>实体认证</vt:lpstr>
      <vt:lpstr>实体认证</vt:lpstr>
      <vt:lpstr>提纲</vt:lpstr>
      <vt:lpstr>密钥管理</vt:lpstr>
      <vt:lpstr>对称密钥分配</vt:lpstr>
      <vt:lpstr>对称密钥分配</vt:lpstr>
      <vt:lpstr>对称密钥分配</vt:lpstr>
      <vt:lpstr>对称密钥分配</vt:lpstr>
      <vt:lpstr>非对称密钥分配</vt:lpstr>
      <vt:lpstr>提纲</vt:lpstr>
      <vt:lpstr>互联网使用的安全协议</vt:lpstr>
      <vt:lpstr>传输层安全协议</vt:lpstr>
      <vt:lpstr>传输层安全协议</vt:lpstr>
      <vt:lpstr>SSL 提供的安全服务</vt:lpstr>
      <vt:lpstr>SSL 安全会话建立过程</vt:lpstr>
      <vt:lpstr>SSL 安全会话建立过程</vt:lpstr>
      <vt:lpstr>SSL 安全会话建立过程</vt:lpstr>
      <vt:lpstr>SSL 安全会话建立过程</vt:lpstr>
      <vt:lpstr>应用层的安全协议 </vt:lpstr>
      <vt:lpstr>PGP工作原理</vt:lpstr>
      <vt:lpstr>PGP工作原理</vt:lpstr>
      <vt:lpstr>PGP工作原理</vt:lpstr>
      <vt:lpstr>提纲</vt:lpstr>
      <vt:lpstr>防火墙</vt:lpstr>
      <vt:lpstr>防火墙</vt:lpstr>
      <vt:lpstr>两类主要的防火墙技术</vt:lpstr>
      <vt:lpstr>两类主要的防火墙技术</vt:lpstr>
      <vt:lpstr>入侵检测系统</vt:lpstr>
      <vt:lpstr>两类主要的入侵检测方法</vt:lpstr>
      <vt:lpstr>PowerPoint 演示文稿</vt:lpstr>
      <vt:lpstr>网络安全：平等自治、自主可控、按需部署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zz zh</cp:lastModifiedBy>
  <cp:revision>1569</cp:revision>
  <dcterms:created xsi:type="dcterms:W3CDTF">2017-02-02T15:53:23Z</dcterms:created>
  <dcterms:modified xsi:type="dcterms:W3CDTF">2022-05-31T14:56:02Z</dcterms:modified>
</cp:coreProperties>
</file>