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0" r:id="rId3"/>
    <p:sldId id="320" r:id="rId4"/>
    <p:sldId id="294" r:id="rId5"/>
    <p:sldId id="308" r:id="rId6"/>
    <p:sldId id="291" r:id="rId7"/>
    <p:sldId id="285" r:id="rId8"/>
    <p:sldId id="319" r:id="rId9"/>
    <p:sldId id="292" r:id="rId10"/>
    <p:sldId id="309" r:id="rId11"/>
    <p:sldId id="293" r:id="rId12"/>
    <p:sldId id="307" r:id="rId13"/>
    <p:sldId id="300" r:id="rId14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6" autoAdjust="0"/>
    <p:restoredTop sz="89098" autoAdjust="0"/>
  </p:normalViewPr>
  <p:slideViewPr>
    <p:cSldViewPr snapToGrid="0">
      <p:cViewPr varScale="1">
        <p:scale>
          <a:sx n="81" d="100"/>
          <a:sy n="81" d="100"/>
        </p:scale>
        <p:origin x="115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xy" userId="9dfdee1c25b437b4" providerId="LiveId" clId="{D6F2E498-CC31-AD45-A948-687FFE46C70E}"/>
    <pc:docChg chg="undo custSel addSld delSld modSld">
      <pc:chgData name="m xy" userId="9dfdee1c25b437b4" providerId="LiveId" clId="{D6F2E498-CC31-AD45-A948-687FFE46C70E}" dt="2022-06-21T12:58:26.122" v="494"/>
      <pc:docMkLst>
        <pc:docMk/>
      </pc:docMkLst>
      <pc:sldChg chg="addSp modSp modNotesTx">
        <pc:chgData name="m xy" userId="9dfdee1c25b437b4" providerId="LiveId" clId="{D6F2E498-CC31-AD45-A948-687FFE46C70E}" dt="2022-06-21T12:58:26.122" v="494"/>
        <pc:sldMkLst>
          <pc:docMk/>
          <pc:sldMk cId="0" sldId="256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256"/>
            <ac:spMk id="3" creationId="{A4EC177E-35ED-D649-B090-CE5AFBF9BB0C}"/>
          </ac:spMkLst>
        </pc:spChg>
      </pc:sldChg>
      <pc:sldChg chg="addSp modSp">
        <pc:chgData name="m xy" userId="9dfdee1c25b437b4" providerId="LiveId" clId="{D6F2E498-CC31-AD45-A948-687FFE46C70E}" dt="2022-06-21T12:58:26.122" v="494"/>
        <pc:sldMkLst>
          <pc:docMk/>
          <pc:sldMk cId="0" sldId="285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285"/>
            <ac:spMk id="2" creationId="{FF744CFB-66B8-3C4E-B61B-E9505925E32E}"/>
          </ac:spMkLst>
        </pc:spChg>
      </pc:sldChg>
      <pc:sldChg chg="addSp modSp">
        <pc:chgData name="m xy" userId="9dfdee1c25b437b4" providerId="LiveId" clId="{D6F2E498-CC31-AD45-A948-687FFE46C70E}" dt="2022-06-21T12:58:26.122" v="494"/>
        <pc:sldMkLst>
          <pc:docMk/>
          <pc:sldMk cId="0" sldId="291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291"/>
            <ac:spMk id="4" creationId="{9DE15C77-F6C9-D54C-823B-3A6F58F18E6A}"/>
          </ac:spMkLst>
        </pc:spChg>
      </pc:sldChg>
      <pc:sldChg chg="addSp modSp">
        <pc:chgData name="m xy" userId="9dfdee1c25b437b4" providerId="LiveId" clId="{D6F2E498-CC31-AD45-A948-687FFE46C70E}" dt="2022-06-21T12:58:26.122" v="494"/>
        <pc:sldMkLst>
          <pc:docMk/>
          <pc:sldMk cId="0" sldId="292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292"/>
            <ac:spMk id="2" creationId="{B490CA05-E8C8-2B4A-B4AC-A81E43D6FB0F}"/>
          </ac:spMkLst>
        </pc:spChg>
      </pc:sldChg>
      <pc:sldChg chg="addSp modSp">
        <pc:chgData name="m xy" userId="9dfdee1c25b437b4" providerId="LiveId" clId="{D6F2E498-CC31-AD45-A948-687FFE46C70E}" dt="2022-06-21T12:58:26.122" v="494"/>
        <pc:sldMkLst>
          <pc:docMk/>
          <pc:sldMk cId="0" sldId="293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293"/>
            <ac:spMk id="5" creationId="{6F4C49F1-4AF6-EF45-9DA1-C46CE5B1D14F}"/>
          </ac:spMkLst>
        </pc:spChg>
      </pc:sldChg>
      <pc:sldChg chg="addSp modSp mod modAnim modNotesTx">
        <pc:chgData name="m xy" userId="9dfdee1c25b437b4" providerId="LiveId" clId="{D6F2E498-CC31-AD45-A948-687FFE46C70E}" dt="2022-06-21T12:58:26.122" v="494"/>
        <pc:sldMkLst>
          <pc:docMk/>
          <pc:sldMk cId="0" sldId="294"/>
        </pc:sldMkLst>
        <pc:spChg chg="mod">
          <ac:chgData name="m xy" userId="9dfdee1c25b437b4" providerId="LiveId" clId="{D6F2E498-CC31-AD45-A948-687FFE46C70E}" dt="2022-06-21T11:27:22.688" v="3" actId="20577"/>
          <ac:spMkLst>
            <pc:docMk/>
            <pc:sldMk cId="0" sldId="294"/>
            <ac:spMk id="3" creationId="{00000000-0000-0000-0000-000000000000}"/>
          </ac:spMkLst>
        </pc:spChg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294"/>
            <ac:spMk id="4" creationId="{9966BE83-DBC5-5845-8547-664DE07A5EC9}"/>
          </ac:spMkLst>
        </pc:spChg>
      </pc:sldChg>
      <pc:sldChg chg="addSp modSp">
        <pc:chgData name="m xy" userId="9dfdee1c25b437b4" providerId="LiveId" clId="{D6F2E498-CC31-AD45-A948-687FFE46C70E}" dt="2022-06-21T12:58:26.122" v="494"/>
        <pc:sldMkLst>
          <pc:docMk/>
          <pc:sldMk cId="0" sldId="300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300"/>
            <ac:spMk id="2" creationId="{5CED92E4-9AF3-8441-B104-7A31C6CFA74D}"/>
          </ac:spMkLst>
        </pc:spChg>
      </pc:sldChg>
      <pc:sldChg chg="addSp modSp">
        <pc:chgData name="m xy" userId="9dfdee1c25b437b4" providerId="LiveId" clId="{D6F2E498-CC31-AD45-A948-687FFE46C70E}" dt="2022-06-21T12:58:26.122" v="494"/>
        <pc:sldMkLst>
          <pc:docMk/>
          <pc:sldMk cId="0" sldId="307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307"/>
            <ac:spMk id="4" creationId="{72E3F720-654D-F842-BFCF-E0ACA6D7E4EC}"/>
          </ac:spMkLst>
        </pc:spChg>
      </pc:sldChg>
      <pc:sldChg chg="addSp modSp">
        <pc:chgData name="m xy" userId="9dfdee1c25b437b4" providerId="LiveId" clId="{D6F2E498-CC31-AD45-A948-687FFE46C70E}" dt="2022-06-21T12:58:26.122" v="494"/>
        <pc:sldMkLst>
          <pc:docMk/>
          <pc:sldMk cId="0" sldId="308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308"/>
            <ac:spMk id="2" creationId="{0631AB23-613C-394A-B2B9-27FE881E7E20}"/>
          </ac:spMkLst>
        </pc:spChg>
      </pc:sldChg>
      <pc:sldChg chg="addSp modSp">
        <pc:chgData name="m xy" userId="9dfdee1c25b437b4" providerId="LiveId" clId="{D6F2E498-CC31-AD45-A948-687FFE46C70E}" dt="2022-06-21T12:58:26.122" v="494"/>
        <pc:sldMkLst>
          <pc:docMk/>
          <pc:sldMk cId="0" sldId="309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309"/>
            <ac:spMk id="2" creationId="{8161D299-9AE9-4A4C-800E-93CDDA19AEC2}"/>
          </ac:spMkLst>
        </pc:spChg>
      </pc:sldChg>
      <pc:sldChg chg="addSp delSp modSp mod delAnim modNotesTx">
        <pc:chgData name="m xy" userId="9dfdee1c25b437b4" providerId="LiveId" clId="{D6F2E498-CC31-AD45-A948-687FFE46C70E}" dt="2022-06-21T12:58:26.122" v="494"/>
        <pc:sldMkLst>
          <pc:docMk/>
          <pc:sldMk cId="0" sldId="310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310"/>
            <ac:spMk id="2" creationId="{0575E621-BB09-ED44-B656-748C4C4A3CD3}"/>
          </ac:spMkLst>
        </pc:spChg>
        <pc:spChg chg="mod">
          <ac:chgData name="m xy" userId="9dfdee1c25b437b4" providerId="LiveId" clId="{D6F2E498-CC31-AD45-A948-687FFE46C70E}" dt="2022-06-21T12:41:41.731" v="281" actId="1076"/>
          <ac:spMkLst>
            <pc:docMk/>
            <pc:sldMk cId="0" sldId="310"/>
            <ac:spMk id="3" creationId="{00000000-0000-0000-0000-000000000000}"/>
          </ac:spMkLst>
        </pc:spChg>
        <pc:spChg chg="del">
          <ac:chgData name="m xy" userId="9dfdee1c25b437b4" providerId="LiveId" clId="{D6F2E498-CC31-AD45-A948-687FFE46C70E}" dt="2022-06-21T12:40:31.789" v="176" actId="478"/>
          <ac:spMkLst>
            <pc:docMk/>
            <pc:sldMk cId="0" sldId="310"/>
            <ac:spMk id="4" creationId="{00000000-0000-0000-0000-000000000000}"/>
          </ac:spMkLst>
        </pc:spChg>
      </pc:sldChg>
      <pc:sldChg chg="addSp modSp">
        <pc:chgData name="m xy" userId="9dfdee1c25b437b4" providerId="LiveId" clId="{D6F2E498-CC31-AD45-A948-687FFE46C70E}" dt="2022-06-21T12:58:26.122" v="494"/>
        <pc:sldMkLst>
          <pc:docMk/>
          <pc:sldMk cId="0" sldId="319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0" sldId="319"/>
            <ac:spMk id="2" creationId="{DD2D4644-05D5-D84B-9AE8-45E1CBD7A14A}"/>
          </ac:spMkLst>
        </pc:spChg>
      </pc:sldChg>
      <pc:sldChg chg="add del">
        <pc:chgData name="m xy" userId="9dfdee1c25b437b4" providerId="LiveId" clId="{D6F2E498-CC31-AD45-A948-687FFE46C70E}" dt="2022-06-21T12:40:24.040" v="174" actId="2890"/>
        <pc:sldMkLst>
          <pc:docMk/>
          <pc:sldMk cId="1054538346" sldId="320"/>
        </pc:sldMkLst>
      </pc:sldChg>
      <pc:sldChg chg="addSp modSp add modNotesTx">
        <pc:chgData name="m xy" userId="9dfdee1c25b437b4" providerId="LiveId" clId="{D6F2E498-CC31-AD45-A948-687FFE46C70E}" dt="2022-06-21T12:58:26.122" v="494"/>
        <pc:sldMkLst>
          <pc:docMk/>
          <pc:sldMk cId="1609385796" sldId="320"/>
        </pc:sldMkLst>
        <pc:spChg chg="add mod">
          <ac:chgData name="m xy" userId="9dfdee1c25b437b4" providerId="LiveId" clId="{D6F2E498-CC31-AD45-A948-687FFE46C70E}" dt="2022-06-21T12:58:26.122" v="494"/>
          <ac:spMkLst>
            <pc:docMk/>
            <pc:sldMk cId="1609385796" sldId="320"/>
            <ac:spMk id="2" creationId="{CCA4E7A4-E166-884B-87BF-079AC50A17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40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C317FB-8324-5E48-9304-ACE6701742DA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A35C1FE-B427-FD46-83B1-DD8A5511E15C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182B19C-3156-754B-8902-4D6D79B22E95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charset="0"/>
              </a:defRPr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7E43364-D41E-0642-88D0-5CDB2C5C41E0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78BEF3D-8861-984B-AE56-CE0FF9727FF2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A0B4B13-6069-B542-B6E2-2A23F1D56A1C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FE03955-36F4-2F40-A4DB-41DC28AAE4BA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8B2254E-2CF4-DF47-8E51-9CF9A28283FB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9D99915-ADCB-AC43-B541-9947DF838FF5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4979E0A-95F3-EB4A-AB28-B090CA93C86B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3401D-2249-A84C-BDB1-730DC1941E2E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fld id="{3E9B4EB0-FEDE-564E-9CE3-DDA7C1DDCD1D}" type="datetime1">
              <a:rPr lang="zh-CN" altLang="en-US" smtClean="0"/>
              <a:t>2022/6/28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EC177E-35ED-D649-B090-CE5AFBF9B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694055" y="641591"/>
            <a:ext cx="7886700" cy="578485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）一个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连接总是以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1KB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的最大段发送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段，发送方有足够多的数据要发送。当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拥塞窗口为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16KB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时发生了超时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，如果接下来的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RTT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（往返时间）时间内的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段的传输都是成功的，那么当第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RTT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时间内发送的所有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段都得到肯定应答时，拥塞窗口大小是多少？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慢启动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：主机开始发送数据 (连接</a:t>
            </a:r>
            <a:r>
              <a:rPr lang="zh-CN" altLang="zh-CN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刚建立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或当判断</a:t>
            </a:r>
            <a:r>
              <a:rPr lang="zh-CN" altLang="zh-CN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拥塞发生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时，初始</a:t>
            </a:r>
            <a:r>
              <a:rPr lang="zh-CN" altLang="zh-CN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拥塞窗口设置为1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，每经过一个传输轮次，</a:t>
            </a:r>
            <a:r>
              <a:rPr lang="zh-CN" altLang="zh-CN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拥塞窗口就加倍增长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拥塞避免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：在拥塞窗口快要</a:t>
            </a:r>
            <a:r>
              <a:rPr lang="zh-CN" altLang="zh-CN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超过慢启动门限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时改为拥塞避免，开始线性增加，即每经过一个传输轮次，</a:t>
            </a:r>
            <a:r>
              <a:rPr lang="zh-CN" altLang="zh-CN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拥塞窗口加1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快重传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：在收到</a:t>
            </a:r>
            <a:r>
              <a:rPr lang="zh-CN" altLang="zh-CN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3个重复ACK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时立即触发快重传；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快恢复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：在快重传之后进行快恢复，即</a:t>
            </a:r>
            <a:r>
              <a:rPr lang="zh-CN" altLang="zh-CN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拥塞窗口和门限都更新为当前拥塞窗口的一半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，接着执行</a:t>
            </a:r>
            <a:r>
              <a:rPr lang="zh-CN" altLang="zh-CN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拥塞避免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，使窗口缓慢线性增加，快恢复过程中若出现超时，则拥塞窗口降为1</a:t>
            </a:r>
          </a:p>
          <a:p>
            <a:pPr>
              <a:lnSpc>
                <a:spcPct val="100000"/>
              </a:lnSpc>
            </a:pPr>
            <a:endParaRPr lang="zh-CN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在发生拥塞后，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执行</a:t>
            </a:r>
            <a:r>
              <a:rPr lang="zh-CN" altLang="en-US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慢启动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算法，拥塞窗口变为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1KB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门限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ssthresh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16KB/2=8KB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。在接下来的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RTT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内，呈指数形式增加到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8KB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当拥塞窗口快要超过慢启动门限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8KB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，转而执行</a:t>
            </a:r>
            <a:r>
              <a:rPr lang="zh-CN" altLang="en-US" sz="18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拥塞避免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算法，即拥塞窗口开始加法增大 。因此第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RTT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结束后，拥塞窗口的大小为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9KB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61D299-9AE9-4A4C-800E-93CDDA19AE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67254"/>
            <a:ext cx="2133600" cy="457200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694054" y="650240"/>
            <a:ext cx="8013065" cy="59918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.假设一个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连接总是以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1KB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的最大段发送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报文段，且发送方有足够多的数据要发送，接收方有足够的接收能力（接收窗口足够大）。发送方以拥塞窗口为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1KB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开始发送，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当拥塞窗口为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32KB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时发生了数据丢失而超时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，在这之后的连续的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RTT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（往返时间）时间内的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报文段的传输都是成功的，接着再往后因为一个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报文段传输时延过大而导致发送方接收到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三个连续的重复确认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）试画出拥塞窗口和传输轮次（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RTT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时间为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个轮次，从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开始计数）的时间曲线图。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）分别指明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工作在慢启动阶段、拥塞避免阶段的时间段（时间以轮次为单位）。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）在第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轮次，第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轮次发送时，拥塞窗口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cwnd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和门限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ssthresh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分别被设置为多大？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）在第几轮次发送出第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个报文段？</a:t>
            </a: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altLang="zh-CN" sz="1800" kern="1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1-6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7-11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12-17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18—</a:t>
            </a:r>
            <a:endParaRPr lang="en-US" altLang="zh-CN" sz="18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1+2+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..+16+1+2+…+8)=46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0670947"/>
              </p:ext>
            </p:extLst>
          </p:nvPr>
        </p:nvGraphicFramePr>
        <p:xfrm>
          <a:off x="1742919" y="4331893"/>
          <a:ext cx="6232293" cy="1148080"/>
        </p:xfrm>
        <a:graphic>
          <a:graphicData uri="http://schemas.openxmlformats.org/drawingml/2006/table">
            <a:tbl>
              <a:tblPr firstRow="1" firstCol="1" bandRow="1"/>
              <a:tblGrid>
                <a:gridCol w="56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74040"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cwnd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cwnd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8630" indent="-468630" algn="just"/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8630" indent="-468630" algn="just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4931764" y="4312158"/>
            <a:ext cx="2173574" cy="5268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4C49F1-4AF6-EF45-9DA1-C46CE5B1D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域名系统的主要功能是什么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？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设想有一天整个互联网的DNS系统都瘫痪了，试问还有可能给朋友发送电子邮件吗，请说明理由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711200" y="2540000"/>
            <a:ext cx="77216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23510" y="2466975"/>
            <a:ext cx="3748405" cy="3684270"/>
            <a:chOff x="1335481" y="1895775"/>
            <a:chExt cx="4850504" cy="454094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969660" y="2841183"/>
              <a:ext cx="1477551" cy="764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333399"/>
              </a:solidFill>
              <a:miter lim="800000"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邮件程序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969659" y="4206252"/>
              <a:ext cx="1477551" cy="7641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TCP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75464" y="5672553"/>
              <a:ext cx="1477551" cy="7641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IP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335481" y="2841218"/>
              <a:ext cx="985220" cy="7638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333399"/>
              </a:solidFill>
              <a:miter lim="800000"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DNS</a:t>
              </a: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4677083" y="3605351"/>
              <a:ext cx="0" cy="600901"/>
            </a:xfrm>
            <a:prstGeom prst="line">
              <a:avLst/>
            </a:pr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4677083" y="4970420"/>
              <a:ext cx="0" cy="702133"/>
            </a:xfrm>
            <a:prstGeom prst="line">
              <a:avLst/>
            </a:pr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677083" y="2240282"/>
              <a:ext cx="0" cy="600901"/>
            </a:xfrm>
            <a:prstGeom prst="line">
              <a:avLst/>
            </a:pr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969659" y="1895775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用户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4645731" y="2312960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user@ict.ac.cn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1314" y="2860633"/>
              <a:ext cx="1593669" cy="365893"/>
            </a:xfrm>
            <a:custGeom>
              <a:avLst/>
              <a:gdLst>
                <a:gd name="connsiteX0" fmla="*/ 1593669 w 1593669"/>
                <a:gd name="connsiteY0" fmla="*/ 365893 h 365893"/>
                <a:gd name="connsiteX1" fmla="*/ 849086 w 1593669"/>
                <a:gd name="connsiteY1" fmla="*/ 133 h 365893"/>
                <a:gd name="connsiteX2" fmla="*/ 0 w 1593669"/>
                <a:gd name="connsiteY2" fmla="*/ 326704 h 36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69" h="365893">
                  <a:moveTo>
                    <a:pt x="1593669" y="365893"/>
                  </a:moveTo>
                  <a:cubicBezTo>
                    <a:pt x="1354183" y="186278"/>
                    <a:pt x="1114697" y="6664"/>
                    <a:pt x="849086" y="133"/>
                  </a:cubicBezTo>
                  <a:cubicBezTo>
                    <a:pt x="583474" y="-6399"/>
                    <a:pt x="152400" y="228733"/>
                    <a:pt x="0" y="326704"/>
                  </a:cubicBezTo>
                </a:path>
              </a:pathLst>
            </a:cu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2345510" y="3381100"/>
              <a:ext cx="1593669" cy="448501"/>
            </a:xfrm>
            <a:custGeom>
              <a:avLst/>
              <a:gdLst>
                <a:gd name="connsiteX0" fmla="*/ 1593669 w 1593669"/>
                <a:gd name="connsiteY0" fmla="*/ 365893 h 365893"/>
                <a:gd name="connsiteX1" fmla="*/ 849086 w 1593669"/>
                <a:gd name="connsiteY1" fmla="*/ 133 h 365893"/>
                <a:gd name="connsiteX2" fmla="*/ 0 w 1593669"/>
                <a:gd name="connsiteY2" fmla="*/ 326704 h 36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69" h="365893">
                  <a:moveTo>
                    <a:pt x="1593669" y="365893"/>
                  </a:moveTo>
                  <a:cubicBezTo>
                    <a:pt x="1354183" y="186278"/>
                    <a:pt x="1114697" y="6664"/>
                    <a:pt x="849086" y="133"/>
                  </a:cubicBezTo>
                  <a:cubicBezTo>
                    <a:pt x="583474" y="-6399"/>
                    <a:pt x="152400" y="228733"/>
                    <a:pt x="0" y="326704"/>
                  </a:cubicBezTo>
                </a:path>
              </a:pathLst>
            </a:custGeom>
            <a:noFill/>
            <a:ln w="28575"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2427813" y="2568906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ict.ac.cn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2403568" y="3831648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159.26.39.23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4677083" y="3795190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159.26.39.23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708434" y="5274978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159.26.39.23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260" y="2529205"/>
            <a:ext cx="5071110" cy="3303270"/>
          </a:xfrm>
          <a:prstGeom prst="rect">
            <a:avLst/>
          </a:prstGeom>
        </p:spPr>
      </p:pic>
      <p:sp>
        <p:nvSpPr>
          <p:cNvPr id="93" name="Text Box 8"/>
          <p:cNvSpPr txBox="1">
            <a:spLocks noChangeArrowheads="1"/>
          </p:cNvSpPr>
          <p:nvPr/>
        </p:nvSpPr>
        <p:spPr bwMode="auto">
          <a:xfrm flipH="1">
            <a:off x="3673475" y="4081145"/>
            <a:ext cx="158686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99"/>
                </a:solidFill>
                <a:latin typeface="Calibri" panose="020F0502020204030204" charset="0"/>
                <a:ea typeface="华文楷体" panose="02010600040101010101" pitchFamily="2" charset="-122"/>
              </a:rPr>
              <a:t>权威</a:t>
            </a:r>
            <a:r>
              <a:rPr kumimoji="1" lang="zh-CN" altLang="zh-CN" sz="1400" dirty="0">
                <a:solidFill>
                  <a:srgbClr val="000099"/>
                </a:solidFill>
                <a:latin typeface="Calibri" panose="020F0502020204030204" charset="0"/>
                <a:ea typeface="华文楷体" panose="02010600040101010101" pitchFamily="2" charset="-122"/>
              </a:rPr>
              <a:t>域名服务</a:t>
            </a:r>
            <a:r>
              <a:rPr kumimoji="1" lang="en-US" altLang="zh-CN" sz="1400" dirty="0">
                <a:solidFill>
                  <a:srgbClr val="000099"/>
                </a:solidFill>
                <a:latin typeface="Calibri" panose="020F0502020204030204" charset="0"/>
                <a:ea typeface="华文楷体" panose="02010600040101010101" pitchFamily="2" charset="-122"/>
              </a:rPr>
              <a:t>dns.abc.com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3F720-654D-F842-BFCF-E0ACA6D7E4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694055" y="857250"/>
            <a:ext cx="7886700" cy="5784850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服务（域名解析）、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DHCP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服务（动态主机配置）是三种常见的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（客户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服务器）模式的服务。在靠近客户端的一侧，这三种服务中分别定义了本地域名服务器、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代理、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DHCP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代理等实体角色类型，请简要说明这三种实体的主要功能。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本地域名服务器，当一个主机发出 </a:t>
            </a:r>
            <a:r>
              <a:rPr lang="en-US" altLang="zh-CN" sz="1800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DNS </a:t>
            </a:r>
            <a:r>
              <a:rPr lang="zh-CN" altLang="en-US" sz="1800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查询请求时，这个查询请求报文首先发送给本地域名服务器，如果无法解析，本地域名服务器再将作为本地代理，向其他根域名服务器继续发出查询请求报文</a:t>
            </a:r>
            <a:endParaRPr lang="en-US" altLang="zh-CN" sz="1800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en-US" altLang="zh-CN" sz="1800" kern="100" dirty="0">
              <a:solidFill>
                <a:schemeClr val="tx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代理，代表初始</a:t>
            </a:r>
            <a:r>
              <a:rPr lang="en-US" altLang="zh-CN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服务器来满足</a:t>
            </a:r>
            <a:r>
              <a:rPr lang="en-US" altLang="zh-CN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请求的网络实体，会保存最近请求过的对象的副本，配置后的浏览器的所有</a:t>
            </a:r>
            <a:r>
              <a:rPr lang="en-US" altLang="zh-CN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请求首先指向</a:t>
            </a:r>
            <a:r>
              <a:rPr lang="en-US" altLang="zh-CN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代理服务器</a:t>
            </a:r>
            <a:endParaRPr lang="en-US" altLang="zh-CN" sz="1800" kern="100" dirty="0">
              <a:solidFill>
                <a:schemeClr val="tx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en-US" altLang="zh-CN" sz="1800" kern="100" dirty="0">
              <a:solidFill>
                <a:schemeClr val="tx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lang="zh-CN" altLang="en-US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代理，作为本地代理帮助本地主机</a:t>
            </a:r>
            <a:endParaRPr lang="en-US" altLang="zh-CN" sz="1800" kern="100" dirty="0">
              <a:solidFill>
                <a:schemeClr val="tx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265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转发发现</a:t>
            </a:r>
            <a:r>
              <a:rPr lang="en-US" altLang="zh-CN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lang="zh-CN" altLang="en-US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服务器的提供报文，提供</a:t>
            </a:r>
            <a:endParaRPr lang="en-US" altLang="zh-CN" sz="1800" kern="100" dirty="0">
              <a:solidFill>
                <a:schemeClr val="tx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265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地址等配置信息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34" y="4680981"/>
            <a:ext cx="3780714" cy="196111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ED92E4-9AF3-8441-B104-7A31C6CFA7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761290" y="1605242"/>
            <a:ext cx="7886700" cy="3647516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传输层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UDP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</a:p>
          <a:p>
            <a:pPr lvl="0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应用层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DNS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电子邮件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DHCP</a:t>
            </a:r>
          </a:p>
          <a:p>
            <a:pPr lvl="1"/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75E621-BB09-ED44-B656-748C4C4A3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694055" y="857250"/>
            <a:ext cx="7886700" cy="800862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.使用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对实时通话数据的传输会有什么问题？使用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UDP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在传送数据文件时会有什么问题？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3812" y="2069628"/>
            <a:ext cx="822718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buFont typeface="Arial" panose="020B0604020202090204" pitchFamily="34" charset="0"/>
              <a:buChar char="•"/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）只要出现差错或丢失，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就要重传，将产生额外的时延。在</a:t>
            </a:r>
            <a:r>
              <a:rPr lang="zh-CN" alt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实时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通话时，即使丢掉几个分组，也比太迟来的分组通话效果好。虽然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不保证可靠交付，但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的开销小很多，因此一般是采用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来传输实时通话数据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buNone/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）使用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传送数据文件时，如果出现了差错，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仅仅是少收了这个出错的报文段，并不通知发送方重传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将导致文件数据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缺失。文件数据对时延要求相对低，对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完整性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要求高，因此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一般采用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来传送数据文件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A4E7A4-E166-884B-87BF-079AC50A1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8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.如下为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UDP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数据报首部格式。假设一个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UDP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用户数据报的首部的十六进制为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06 32 00 45 00 1C E2 17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，请回答以下问题：（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）请问源端口、目的端口、用户数据报的总长度、数据部分长度；（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）这个用户数据报是从客户发送给服务器还是从服务器发送给客户？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）源端口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1586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目的端口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69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，用户数据报总长度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字节，数据部分长度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28-8=20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）是客户发送给服务器的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444590"/>
            <a:ext cx="7288494" cy="140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368445" y="385063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kumimoji="1"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kumimoji="1"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764679" y="385063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kumimoji="1"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kumimoji="1"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468678" y="385063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kumimoji="1"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1C</a:t>
            </a:r>
            <a:endParaRPr kumimoji="1"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839893" y="385063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kumimoji="1"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1"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6BE83-DBC5-5845-8547-664DE07A5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628648" y="536575"/>
            <a:ext cx="7886700" cy="578485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）试用具体例子说明为什么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在进行连接建立时要采用“三次握手”；（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）若客户端不向服务器端应答“三次握手”中的最后一个确认报文段，可能出现什么问题？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en-US" sz="18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使每一方能够确知对方的存在；双方确定自己的初始序列号，并通知对端；允许双方协商一些参数；对传输实体资源进行分配</a:t>
            </a:r>
            <a:endParaRPr lang="zh-CN" altLang="zh-CN" sz="18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若客户端不向服务端应答最后一个确认报文段：</a:t>
            </a:r>
            <a:endParaRPr lang="en-US" altLang="zh-CN" sz="1800" kern="10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028700" lvl="1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en-US" sz="18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连接释放后，已失效的连接请求报文段</a:t>
            </a:r>
            <a:r>
              <a:rPr lang="en-US" altLang="zh-CN" sz="18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18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可能突然又传送到服务器而产生错误</a:t>
            </a:r>
            <a:endParaRPr lang="en-US" altLang="zh-CN" sz="1800" kern="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028700" lvl="1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en-US" sz="18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若不采用三次握手，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服务端发出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了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确认，认为传输连接已经建立同时等待对方发送数据，而客户端认为没有建立传输连接，因此不会发送数据。上述情况导致服务端盲目等待而浪费不必要的资源</a:t>
            </a:r>
            <a:endParaRPr lang="zh-CN" altLang="zh-CN" sz="14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71744" y="4433454"/>
            <a:ext cx="3130386" cy="22917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537195" y="6440565"/>
            <a:ext cx="41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</a:rPr>
              <a:t>③</a:t>
            </a:r>
            <a:endParaRPr kumimoji="1"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440216" y="4419352"/>
            <a:ext cx="41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</a:rPr>
              <a:t>①</a:t>
            </a:r>
            <a:endParaRPr kumimoji="1"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454071" y="5098324"/>
            <a:ext cx="41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</a:rPr>
              <a:t>②</a:t>
            </a:r>
            <a:endParaRPr kumimoji="1"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31AB23-613C-394A-B2B9-27FE881E7E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628649" y="437301"/>
            <a:ext cx="8104533" cy="578485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.主机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向主机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连续发送了两个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报文段，其序号分别为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。试问：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）第一个报文段携带了多少个字节的数据？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）主机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收到第一个报文段后发回的确认中的确认号应当是多少？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）如果主机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收到第二个报文段后发回的确认中的确认号是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150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，试问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发送的第二个报文段中的数据有多少字节？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）如果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发送的第一个报文段丢失了，但第二个报文段到达了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在第二个报文段到达后向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发送确认。试问这个确认号应为多少？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）针对上述第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个问题描述的情况，主机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可以采取选择确认的方式，减少重复数据的发送，请描述选择确认机制的基本原理。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）第一个报文段的数据序号是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99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，共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字节的数据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）确认号应为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）第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个报文段的数据序号是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149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选择确认机制：确认接收到的不连续的数据块的边界，通过指针标记边界，让发送方不要再重复发送这些已收到的数据</a:t>
            </a:r>
          </a:p>
          <a:p>
            <a:pPr marL="1028700" lvl="1" algn="just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457200" algn="l"/>
              </a:tabLst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107093" y="5618923"/>
            <a:ext cx="4948730" cy="1239078"/>
            <a:chOff x="4121424" y="5816355"/>
            <a:chExt cx="4948730" cy="1239078"/>
          </a:xfrm>
        </p:grpSpPr>
        <p:grpSp>
          <p:nvGrpSpPr>
            <p:cNvPr id="13" name="组合 12"/>
            <p:cNvGrpSpPr/>
            <p:nvPr/>
          </p:nvGrpSpPr>
          <p:grpSpPr>
            <a:xfrm>
              <a:off x="4121424" y="5816355"/>
              <a:ext cx="4785545" cy="1239078"/>
              <a:chOff x="3604590" y="5816018"/>
              <a:chExt cx="4785545" cy="1239078"/>
            </a:xfrm>
          </p:grpSpPr>
          <p:pic>
            <p:nvPicPr>
              <p:cNvPr id="6" name="图片 5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10" t="19120" r="1408"/>
              <a:stretch>
                <a:fillRect/>
              </a:stretch>
            </p:blipFill>
            <p:spPr>
              <a:xfrm>
                <a:off x="3604590" y="5816018"/>
                <a:ext cx="4785545" cy="1239078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788614" y="5975135"/>
                <a:ext cx="50023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60</a:t>
                </a:r>
                <a:endParaRPr kumimoji="1" lang="zh-CN" altLang="en-US" sz="1400" dirty="0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750801" y="5975135"/>
                <a:ext cx="50023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99</a:t>
                </a:r>
                <a:endParaRPr kumimoji="1" lang="zh-CN" altLang="en-US" sz="1400" dirty="0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330552" y="6648266"/>
                <a:ext cx="50023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100</a:t>
                </a:r>
                <a:endParaRPr kumimoji="1" lang="zh-CN" altLang="en-US" sz="1400" dirty="0"/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968727" y="6648266"/>
                <a:ext cx="50023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60</a:t>
                </a:r>
                <a:endParaRPr kumimoji="1" lang="zh-CN" altLang="en-US" sz="1400" dirty="0"/>
              </a:p>
            </p:txBody>
          </p:sp>
        </p:grpSp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6434945" y="5975472"/>
              <a:ext cx="5002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100</a:t>
              </a:r>
              <a:endParaRPr kumimoji="1" lang="zh-CN" altLang="en-US" sz="1400" dirty="0"/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8037699" y="5975472"/>
              <a:ext cx="5002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149</a:t>
              </a:r>
              <a:endParaRPr kumimoji="1" lang="zh-CN" altLang="en-US" sz="1400" dirty="0"/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8569915" y="6648603"/>
              <a:ext cx="5002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150</a:t>
              </a:r>
              <a:endParaRPr kumimoji="1" lang="zh-CN" altLang="en-US" sz="1400" dirty="0"/>
            </a:p>
          </p:txBody>
        </p:sp>
        <p:sp>
          <p:nvSpPr>
            <p:cNvPr id="19" name="文本框 18"/>
            <p:cNvSpPr txBox="1"/>
            <p:nvPr>
              <p:custDataLst>
                <p:tags r:id="rId6"/>
              </p:custDataLst>
            </p:nvPr>
          </p:nvSpPr>
          <p:spPr>
            <a:xfrm>
              <a:off x="6596260" y="6648603"/>
              <a:ext cx="5002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100</a:t>
              </a:r>
              <a:endParaRPr kumimoji="1" lang="zh-CN" altLang="en-US" sz="1400" dirty="0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15C77-F6C9-D54C-823B-3A6F58F18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DEB228-A116-ED48-AD58-A2E8B575F323}"/>
              </a:ext>
            </a:extLst>
          </p:cNvPr>
          <p:cNvSpPr/>
          <p:nvPr/>
        </p:nvSpPr>
        <p:spPr>
          <a:xfrm>
            <a:off x="3833055" y="5778040"/>
            <a:ext cx="500238" cy="20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.简述什么是流量控制和拥塞控制，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TCP/IP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网络是如何解决这两个问题的？</a:t>
            </a:r>
          </a:p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buNone/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buFont typeface="Arial" panose="020B0604020202090204" pitchFamily="34" charset="0"/>
              <a:buChar char="•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流量控制是一个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端到端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的问题，是接收端抑制发送端发送数据的速率，以便使接收端来得及接收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，防止发送端发出的数据超出接收端的接收能力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buFont typeface="Arial" panose="020B0604020202090204" pitchFamily="34" charset="0"/>
              <a:buChar char="•"/>
            </a:pP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利用滑动窗口实现流量控制</a:t>
            </a:r>
            <a:endParaRPr lang="en-US" altLang="zh-CN" sz="1800" kern="1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buFont typeface="Wingdings" panose="05000000000000000000" pitchFamily="2" charset="2"/>
              <a:buChar char="l"/>
            </a:pPr>
            <a:r>
              <a:rPr lang="zh-CN" altLang="en-US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接收端</a:t>
            </a:r>
          </a:p>
          <a:p>
            <a:pPr lvl="3" fontAlgn="auto">
              <a:buFont typeface="Arial" panose="020B0604020202090204" pitchFamily="34" charset="0"/>
              <a:buChar char="•"/>
            </a:pP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根据缓存大小确定接收窗口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AdvertisedWindow</a:t>
            </a: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大小，并通知发送方</a:t>
            </a:r>
          </a:p>
          <a:p>
            <a:pPr lvl="2" fontAlgn="auto">
              <a:buFont typeface="Wingdings" panose="05000000000000000000" pitchFamily="2" charset="2"/>
              <a:buChar char="l"/>
            </a:pPr>
            <a:r>
              <a:rPr lang="zh-CN" altLang="en-US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发送端</a:t>
            </a:r>
          </a:p>
          <a:p>
            <a:pPr lvl="3" fontAlgn="auto">
              <a:buFont typeface="Arial" panose="020B0604020202090204" pitchFamily="34" charset="0"/>
              <a:buChar char="•"/>
            </a:pP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发送窗口上限值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MaxWindow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≤ 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AdvertisedWindow</a:t>
            </a:r>
            <a:endParaRPr lang="en-US" altLang="zh-CN" sz="1600" kern="1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3" fontAlgn="auto">
              <a:buFont typeface="Arial" panose="020B0604020202090204" pitchFamily="34" charset="0"/>
              <a:buChar char="•"/>
            </a:pP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MaxWindow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MIN (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CongestionWindow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AdvertisedWindow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fontAlgn="auto">
              <a:buNone/>
            </a:pPr>
            <a:endParaRPr lang="en-US" altLang="zh-C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buFont typeface="Arial" panose="020B0604020202090204" pitchFamily="34" charset="0"/>
              <a:buChar char="•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拥塞控制是一个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全局性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的过程，涉及到所有的主机、所有的路由器，以及与降低网络传输性能有关的所有因素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，防止过多数据注入网络造成网络结点或链路超载</a:t>
            </a:r>
            <a:endParaRPr lang="en-US" altLang="zh-CN" sz="1800" kern="1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buFont typeface="Arial" panose="020B0604020202090204" pitchFamily="34" charset="0"/>
              <a:buChar char="•"/>
            </a:pP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拥塞控制算法：慢启动、拥塞避免、快重传、快恢复</a:t>
            </a:r>
            <a:endParaRPr lang="en-US" altLang="zh-C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buFont typeface="Arial" panose="020B0604020202090204" pitchFamily="34" charset="0"/>
              <a:buChar char="•"/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buFont typeface="Arial" panose="020B0604020202090204" pitchFamily="34" charset="0"/>
              <a:buChar char="•"/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buFont typeface="Arial" panose="020B0604020202090204" pitchFamily="34" charset="0"/>
              <a:buChar char="•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744CFB-66B8-3C4E-B61B-E9505925E3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自适应重传是实现可靠传输的重要基础，传输控制协议 TCP 中定义了超时重传和快速重传 的机制，请分别说明这两种机制的基本原理并分析其特点。</a:t>
            </a:r>
          </a:p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buNone/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buFont typeface="Arial" panose="020B0604020202090204" pitchFamily="34" charset="0"/>
              <a:buChar char="•"/>
            </a:pPr>
            <a:r>
              <a:rPr 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时重传：定义一个定时器，发送端每发出一个数据包就启动定时器，定时器到期时未收到针对该数据包的确认消息，就认为产生了丢包，启动重传。该机制中，定时器的设置是个难点，定时器设置过长，重传效率低；定时器设置过短，则产生非必要重传。</a:t>
            </a:r>
          </a:p>
          <a:p>
            <a:pPr fontAlgn="auto">
              <a:buFont typeface="Arial" panose="020B0604020202090204" pitchFamily="34" charset="0"/>
              <a:buChar char="•"/>
            </a:pPr>
            <a:endParaRPr lang="zh-CN" sz="1800" kern="1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buFont typeface="Arial" panose="020B0604020202090204" pitchFamily="34" charset="0"/>
              <a:buChar char="•"/>
            </a:pPr>
            <a:r>
              <a:rPr 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快速重传：接收方收到数据包后，立刻回复确认消息。发送方收到 3 次重复确认消息后，启动重传。因为数据包都是连续发送的，如果某一数据包丢失，发送方可以快速收到重复确认消息，从而可提升重传效率。</a:t>
            </a:r>
          </a:p>
          <a:p>
            <a:pPr fontAlgn="auto">
              <a:buFont typeface="Arial" panose="020B0604020202090204" pitchFamily="34" charset="0"/>
              <a:buChar char="•"/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buFont typeface="Arial" panose="020B0604020202090204" pitchFamily="34" charset="0"/>
              <a:buChar char="•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2D4644-05D5-D84B-9AE8-45E1CBD7A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694055" y="857250"/>
            <a:ext cx="7886700" cy="5784850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）长度为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250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的应用层数据交给运输层传送，需加上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首部。再交给网络层传送，需加上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首部。最后交给数据链路层的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以太网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传送，加上首部和尾部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18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。试求数据的传输效率。若应用层数据长度为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1500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，数据的传输效率是多少？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）长度为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40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的应用层数据交给运输层传送，需要加上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首部。再交给网络层传送，需要加上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首部。最后交给数据链路层的以太网传送，加上首部和尾部共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18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。试求数据的传输效率。若应用层数据长度为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400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，数据的传输效率是多少？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数据传输效率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应用层数据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 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网络实际传输数据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L / (L + N)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是各层首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部和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）数据长度为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字节时，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 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25 + 25 + 18= 68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传输效率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250 /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250 + 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=78.6 %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数据长度为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1500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字节时，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首部只需要传送一次，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传输效率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=1500 /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1500 + 2N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93.1%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）长度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字节的应用层数据传输效率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40 / (40 + 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37.0%</a:t>
            </a:r>
          </a:p>
          <a:p>
            <a:pPr marL="628650" indent="-285750" algn="just">
              <a:buFont typeface="Arial" panose="020B0604020202090204" pitchFamily="34" charset="0"/>
              <a:buChar char="•"/>
              <a:tabLst>
                <a:tab pos="457200" algn="l"/>
              </a:tabLs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字节的应用层数据传输效率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400/ (400 + 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85.5%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90CA05-E8C8-2B4A-B4AC-A81E43D6F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  <p:tag name="KSO_WM_UNIT_TABLE_BEAUTIFY" val="smartTable{1e4c5a63-5992-4075-9a37-acc4d363f0d0}"/>
  <p:tag name="TABLE_ENDDRAG_ORIGIN_RECT" val="490*90"/>
  <p:tag name="TABLE_ENDDRAG_RECT" val="137*325*490*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1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2139</Words>
  <Application>Microsoft Office PowerPoint</Application>
  <PresentationFormat>全屏显示(4:3)</PresentationFormat>
  <Paragraphs>195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华文楷体</vt:lpstr>
      <vt:lpstr>楷体</vt:lpstr>
      <vt:lpstr>Arial</vt:lpstr>
      <vt:lpstr>Arial Black</vt:lpstr>
      <vt:lpstr>Calibri</vt:lpstr>
      <vt:lpstr>Times New Roman</vt:lpstr>
      <vt:lpstr>Wingdings</vt:lpstr>
      <vt:lpstr>Pixel</vt:lpstr>
      <vt:lpstr>第三次作业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xym</dc:creator>
  <cp:lastModifiedBy>Leslie Tang</cp:lastModifiedBy>
  <cp:revision>347</cp:revision>
  <dcterms:created xsi:type="dcterms:W3CDTF">2022-06-21T11:01:17Z</dcterms:created>
  <dcterms:modified xsi:type="dcterms:W3CDTF">2022-06-28T05:14:08Z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2052-4.1.0.6538</vt:lpwstr>
  </property>
</Properties>
</file>