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620" r:id="rId3"/>
    <p:sldId id="291" r:id="rId4"/>
    <p:sldId id="304" r:id="rId5"/>
    <p:sldId id="305" r:id="rId6"/>
    <p:sldId id="306" r:id="rId7"/>
    <p:sldId id="621" r:id="rId8"/>
    <p:sldId id="615" r:id="rId9"/>
    <p:sldId id="622" r:id="rId10"/>
    <p:sldId id="327" r:id="rId11"/>
    <p:sldId id="619" r:id="rId12"/>
    <p:sldId id="284" r:id="rId13"/>
    <p:sldId id="285" r:id="rId14"/>
    <p:sldId id="295" r:id="rId15"/>
    <p:sldId id="296" r:id="rId16"/>
    <p:sldId id="297" r:id="rId17"/>
    <p:sldId id="623" r:id="rId18"/>
    <p:sldId id="616" r:id="rId19"/>
    <p:sldId id="617" r:id="rId20"/>
    <p:sldId id="618" r:id="rId21"/>
    <p:sldId id="611" r:id="rId2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84754" autoAdjust="0"/>
  </p:normalViewPr>
  <p:slideViewPr>
    <p:cSldViewPr snapToGrid="0">
      <p:cViewPr varScale="1">
        <p:scale>
          <a:sx n="88" d="100"/>
          <a:sy n="88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fld id="{3642891A-AB75-4714-BBBF-90ED55B80069}" type="datetime1">
              <a:rPr lang="zh-CN" altLang="en-US" smtClean="0"/>
              <a:t>2022/5/14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7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9.xml"/><Relationship Id="rId7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750598"/>
            <a:ext cx="8229600" cy="40663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6.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在互联网中，某计算机的</a:t>
            </a:r>
            <a:r>
              <a:rPr 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IP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地址是 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11001010.01100000.00101100.01011000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，请回答下列问题：</a:t>
            </a:r>
            <a:r>
              <a:rPr lang="zh-CN" altLang="en-US" sz="20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</a:t>
            </a:r>
          </a:p>
          <a:p>
            <a:pPr lvl="1"/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(1) 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请用十进制数表示上述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IP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地址？</a:t>
            </a:r>
          </a:p>
          <a:p>
            <a:pPr lvl="1"/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(2) 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请写出该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IP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地址在没有划分子网时的子网掩码？</a:t>
            </a:r>
          </a:p>
          <a:p>
            <a:pPr lvl="1"/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(3) 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将该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IP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地址所在的网络划分为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4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个地址空间大小相等的子网（子网号可以全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0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或全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1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），写出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4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个子网的子网掩码和</a:t>
            </a:r>
            <a:r>
              <a:rPr lang="en-US" altLang="zh-CN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IP</a:t>
            </a:r>
            <a:r>
              <a:rPr lang="zh-CN" altLang="en-US" sz="1800" kern="0" dirty="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地址区间。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42936" y="3328692"/>
            <a:ext cx="8901064" cy="297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202.96.44.88</a:t>
            </a:r>
            <a:endParaRPr lang="en-US" altLang="zh-CN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(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2) 255.255.255.0</a:t>
            </a:r>
            <a:endParaRPr lang="en-US" altLang="zh-CN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(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3)   子网号             子网掩码                   </a:t>
            </a:r>
            <a:r>
              <a:rPr lang="en-US" altLang="zh-CN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地址区间</a:t>
            </a:r>
            <a:endParaRPr lang="en-US" altLang="zh-CN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00</a:t>
            </a:r>
            <a:r>
              <a:rPr lang="zh-CN" altLang="en-US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202.96.44.0； 255.255.255.192； 202.96.44.1~202.96.44.62 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</a:t>
            </a:r>
            <a:r>
              <a:rPr lang="en-US" altLang="zh-CN" sz="1800" kern="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000001~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</a:t>
            </a:r>
            <a:r>
              <a:rPr lang="en-US" altLang="zh-CN" sz="1800" kern="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111110</a:t>
            </a:r>
            <a:endParaRPr lang="zh-CN" altLang="en-US" sz="1800" kern="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230505">
              <a:buNone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01</a:t>
            </a:r>
            <a:r>
              <a:rPr lang="zh-CN" altLang="en-US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202.96.44.64； 255.255.255.192； 202.96.44.65~202.96.44.126 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01</a:t>
            </a:r>
            <a:r>
              <a:rPr lang="en-US" altLang="zh-CN" sz="1800" kern="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000001~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01</a:t>
            </a:r>
            <a:r>
              <a:rPr lang="en-US" altLang="zh-CN" sz="1800" kern="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111110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230505">
              <a:buFont typeface="Wingdings" panose="05000000000000000000" pitchFamily="2" charset="2"/>
              <a:buNone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10 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202.96.44.128； 255.255.255.192； 202.96.44.129~202.96.44.190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230505">
              <a:buFont typeface="Wingdings" panose="05000000000000000000" pitchFamily="2" charset="2"/>
              <a:buNone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11 </a:t>
            </a: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202.96.44.192； 255.255.255.192； 202.96.44.193~202.96.44.254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230505">
              <a:buFont typeface="Wingdings" panose="05000000000000000000" pitchFamily="2" charset="2"/>
              <a:buNone/>
            </a:pPr>
            <a:endParaRPr lang="en-US" altLang="zh-CN" sz="1600" kern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230505"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11111111.11111111.11111111.</a:t>
            </a:r>
            <a:r>
              <a:rPr lang="en-US" altLang="zh-CN" sz="16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000000 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 255.255.255.</a:t>
            </a:r>
            <a:r>
              <a:rPr lang="en-US" altLang="zh-CN" sz="16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 3" panose="05040102010807070707" pitchFamily="18" charset="2"/>
              </a:rPr>
              <a:t>192</a:t>
            </a:r>
            <a:endParaRPr lang="zh-CN" altLang="en-US" sz="1600" kern="0" dirty="0">
              <a:solidFill>
                <a:schemeClr val="accent5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.通过路由聚合技术，多个小地址块可以聚合在在一起，形成更大的地址块。请问网络前缀长度为14的地址块，是否可能由多个B类地址块和多个C类地址块共同聚合而成？请说明理由。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不能。B类前两位10，C类前三位110，因此B类地址和C类地址的前14位不可能相同，无法聚合。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610610"/>
            <a:ext cx="7003415" cy="2440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网络中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路由器A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的路由表如下表所示：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路由器A收到路由器C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发来如下的路由信息：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请给出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路由器A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更新后的路由表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5414086" y="2553784"/>
          <a:ext cx="2609850" cy="16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目的网络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距离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N3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N4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N5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2"/>
            </p:custDataLst>
          </p:nvPr>
        </p:nvGraphicFramePr>
        <p:xfrm>
          <a:off x="4572000" y="4582514"/>
          <a:ext cx="3690938" cy="1920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目的网络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距离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下一跳路由器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N1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N2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N3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N4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N5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95240" y="698140"/>
          <a:ext cx="342011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112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目的网络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距离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下一跳路由器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N1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N3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N4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sz="180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.假设网络中某路由器维护如下所示的路由表，现该路由收到目的地址为206.0.71.12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的数据包，请问路由器应该将数据包转发到哪一个下一跳节点。（假设主机号可以为全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800" b="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206.0.68.0/22-------206.0.010001</a:t>
            </a: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00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.0 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（后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位主机号）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230505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条：和子网掩码按位与后为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206.0. 01000100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(68)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，匹配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230505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条：按位与后为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206.0. 01000110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(70).0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，不匹配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条：按位与后为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206.0. 01000111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(71).0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，不匹配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条：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按位与后为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206.0. 01000111(71). 10000000 (128)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，不匹配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条：按位与后为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206.0.71.128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，匹配，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且是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最长匹配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所以转发到H5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73402" y="1874354"/>
          <a:ext cx="4713081" cy="164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目的网络地址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下一跳节点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206.0.68.0/22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206.0.68.0/23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206.0.70.1/24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H3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206.0.71.0/25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H4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206.0.71.128/25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H5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.某公司网络拓扑图如下所示，路由器R1通过接口E1、E2、E3、E4分别连接局域网1、局域网2、局域网3、局域网4，通过接口L0连接路由器R2，并通过路由器R2连接域名服务器与互联网。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R1的L0接口的IP地址是202.203.2.1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R2的L0接口的IP地址是202.203.2.2，L1接口的IP地址是120.111.12.1，E0接口的IP地址是202.203.3.1；域名服务器的IP地址是202.203.3.2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（1）将IP地址空间202.203.1.0/24划分为4个子网，分别分配给局域网1、局域网2、局域网3、局域网4，每个局域网需分配的IP地址数不少于60个。请给出子网划分结果，说明理由或给出必要的计算过程。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（2）请给出R1的路由表，使其明确包括到局域网1、局域网2、局域网3、局域网4的路由、域名服务器的主机路由和互联网的路由。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（1） IP地址空间202.203.1.0/24，主机号部分就是8位。将此地址空间分别配给局域网1、局域网2、局域网3、局域网4，每个局域网需分配的IP地址数不少于60个，则使用2位表示子网号，其余6位表示主机号，所以划分的4个网段是：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64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128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192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/26，子网掩码是：255.255.255.192。</a:t>
            </a: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5645" y="661035"/>
            <a:ext cx="3195955" cy="3697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.1.0/26、202.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.1.64/26、202.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.1.128/26、202.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.1.192/26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R1的路由表为：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5645" y="3913505"/>
          <a:ext cx="7886700" cy="2880360"/>
        </p:xfrm>
        <a:graphic>
          <a:graphicData uri="http://schemas.openxmlformats.org/drawingml/2006/table">
            <a:tbl>
              <a:tblPr firstRow="1" firstCol="1" bandRow="1"/>
              <a:tblGrid>
                <a:gridCol w="189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目的网络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子网掩码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下一跳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E1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202.203.1.64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E2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202.203.1.128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E3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202.203.1.192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255.255.255.192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E4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L0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L0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图片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3126" y="695960"/>
            <a:ext cx="5522580" cy="28803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086" y="4234543"/>
            <a:ext cx="8134259" cy="178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4" y="857250"/>
            <a:ext cx="8043545" cy="5784850"/>
          </a:xfrm>
        </p:spPr>
        <p:txBody>
          <a:bodyPr>
            <a:norm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）请采用路由聚合技术，给出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到局域网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、局域网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、局域网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、局域网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的路由。</a:t>
            </a: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0505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(3)由第一问可知，局域网1、局域网2、局域网3、局域网4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为202.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.1.0/26、202.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.1.64/26、202.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.1.128/26、202.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.1.192/26，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可以聚合为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202.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.1.0/24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，R2到达局域网1、局域网2、局域网3、局域网4的路径相同，都需要经过接口L0到达路由器R1。所以R2的路由表：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0225" y="5756148"/>
          <a:ext cx="6942222" cy="773621"/>
        </p:xfrm>
        <a:graphic>
          <a:graphicData uri="http://schemas.openxmlformats.org/drawingml/2006/table">
            <a:tbl>
              <a:tblPr firstRow="1" firstCol="1" bandRow="1"/>
              <a:tblGrid>
                <a:gridCol w="193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目的网络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子网掩码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下一跳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255.255.255.0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202.203.2.1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L0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3355" y="1554480"/>
            <a:ext cx="4967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737F32-A412-644D-8757-2499F8C57FD8}"/>
              </a:ext>
            </a:extLst>
          </p:cNvPr>
          <p:cNvSpPr txBox="1"/>
          <p:nvPr/>
        </p:nvSpPr>
        <p:spPr>
          <a:xfrm>
            <a:off x="292608" y="797665"/>
            <a:ext cx="8851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11.OSPF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是链路状态路由协议，其通过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算法每次从“未选择节点集”选择一个距离源节点最近的节点加入到“已选择节点集”当中，然后更新“未选择节点集”中各节点到源节点的距离。在下图所示的拓扑中，源节点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执行算法生成路由表，请按照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已选择节点集，未选择节点集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的形式，逐步给出算法的执行过程。（注：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只描述每个步骤完成后，两个集合中的节点标号即可；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对于距离相同的多个节点，优先选择“节点标号字母顺序“较小的节点；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算法开始执行时的状态为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{S}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 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MIN(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{G}}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G}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{}}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B2AFF-2FF4-9D46-90F4-32C22D5F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52" y="3635861"/>
            <a:ext cx="3377184" cy="2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8279066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12.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多播技术是在网络层实现多点访问的技术，在 IP 多播的最后一跳，需要采用硬件多播技术予以实现，即基于多播 IP 地址映射为硬件多播地址，支持最后一跳路由器到本地所有多播成员的数据传输，请分析这种设计思路的基本原理。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为了避免冗余流量，多播能够有效减少网络资源消耗。</a:t>
            </a:r>
            <a:r>
              <a:rPr sz="18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多播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组有自己的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多播地址，</a:t>
            </a: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目的地址写的多播组的标识符。多播组的标识符是IP地址中的D类地址，前四位1110（后28位），每⼀个D类地址标志⼀个多播组。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类似地，为了避免数据包重复传输，</a:t>
            </a:r>
            <a:r>
              <a:rPr sz="18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最后一跳需要</a:t>
            </a:r>
            <a:r>
              <a:rPr lang="en-US" altLang="zh-CN" sz="18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层硬件多播。结合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地址中的多播标识以及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类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地址，并通过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层和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层双重过滤，完成多播。</a:t>
            </a:r>
            <a:endParaRPr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40" y="5147187"/>
            <a:ext cx="3590891" cy="13811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800" y="4482334"/>
            <a:ext cx="2752613" cy="2324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79" y="4517115"/>
            <a:ext cx="2372656" cy="2324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8066886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13.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虚拟专用网是基于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VPN 网关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连通内部网络而形成的，支持远程</a:t>
            </a: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私有地址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私有地址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之间的通信；网络地址转换是基于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NAT 网关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实现的功能，支持</a:t>
            </a: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私有地址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公有地址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之间的通信。请分别描述在上述两种场景中，网关所需要实现的功能。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VPN：</a:t>
            </a:r>
          </a:p>
          <a:p>
            <a:pPr lvl="1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发送方网关收到私有地址的内部数据报后，将数据报进行加密，然后重新加上数据报的首部，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封装</a:t>
            </a: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成在互联网上发送的外部数据报，原地址和目的地址改为全球地址</a:t>
            </a:r>
          </a:p>
          <a:p>
            <a:pPr lvl="1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接收方网关收到数据报后将其数据部分解密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恢复</a:t>
            </a: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出原来的内部数据报，交付给私有地址</a:t>
            </a:r>
            <a:endParaRPr sz="1575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402183"/>
            <a:ext cx="6147745" cy="245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.请简述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地址相较于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地址编址方案有何本质的不同？试分析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地址编码方案的优势与不足。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MAC地址是扁平的结构，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实际是结点标识，并不能表位置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；IP地址分层的结构使得其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既能表位置，又能唯一标识一个结点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：网络号表位置，主机号在一个网络内部唯一标识主机，即网络号+主机号在全局范围唯一标识一个结点。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IP地址分层的结构使得IP网络具有更强的可扩展性，路由表的生成基于网络前缀（网络号），而非整个地址空间，大大减小路由表项，同时也便于路由聚合。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不足：IP地址位置与标识的二义性，使得结点在移动过程中（接入子网发生改变）无法保持当前连接不断，即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移动性问题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13.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虚拟专用网是基于 VPN 网关连通内部网络而形成的，支持远程私有地址与私有地址之间的通信；网络地址转换是基于 NAT 网关实现的功能，支持私有地址与公有地址之间的通信。请分别描述在上述两种场景中，网关所需要实现的功能。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NAT：</a:t>
            </a:r>
          </a:p>
          <a:p>
            <a:pPr lvl="1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发送方网关</a:t>
            </a:r>
          </a:p>
          <a:p>
            <a:pPr lvl="2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把收到私有地址转换为公有地址，然后转发出去；</a:t>
            </a:r>
          </a:p>
          <a:p>
            <a:pPr lvl="2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收到对方发来的IP数据报后，再通过NAT地址转换表将公有地址转换回私有地址</a:t>
            </a:r>
          </a:p>
          <a:p>
            <a:pPr lvl="1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接收方网关</a:t>
            </a:r>
          </a:p>
          <a:p>
            <a:pPr lvl="2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按照公有地址发送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06" y="5317298"/>
            <a:ext cx="6188543" cy="13248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3149" y="60255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31313" y="6506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63350" y="49479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9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9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.在如下图所示的以太网链路上有7台主机，假设ARP缓存的有效期为15分钟，初始阶段各主机的ARP缓存表为空。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现假设第2分钟，H2主动向H5发起了一次通信；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第7分钟，H2主动向H6发起了一次通信；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第12分钟，H3主动向H2发起了一次通信，请采用如下表格方式给出第15分钟时，各主机中的ARP缓存表。（假设通信过程中各节点的IP地址和MAC地址均不会发生改变，通信过程本身没有任何延时）。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分钟：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H1、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H3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H4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H6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 空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H2：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03558" y="2621232"/>
          <a:ext cx="4515226" cy="85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6" imgW="5321300" imgH="1003300" progId="Visio.Drawing.11">
                  <p:embed/>
                </p:oleObj>
              </mc:Choice>
              <mc:Fallback>
                <p:oleObj r:id="rId6" imgW="5321300" imgH="10033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558" y="2621232"/>
                        <a:ext cx="4515226" cy="85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75565" y="4331258"/>
          <a:ext cx="508635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剩余有效期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95881" y="6095240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5216237" y="2621232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41574" y="2620491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.在如下图所示的以太网链路上有7台主机，假设ARP缓存的有效期为15分钟，初始阶段各主机的ARP缓存表为空。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现假设第2分钟，H2主动向H5发起了一次通信；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第7分钟，H2主动向H6发起了一次通信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；第12分钟，H3主动向H2发起了一次通信，请采用如下表格方式给出第15分钟时，各主机中的ARP缓存表。（假设通信过程中各节点的IP地址和MAC地址均不会发生改变，通信过程本身没有任何延时）。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分钟：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H1、 H3、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H4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 空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H2：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H6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03558" y="2621232"/>
          <a:ext cx="4515226" cy="85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6" imgW="5321300" imgH="1003300" progId="Visio.Drawing.11">
                  <p:embed/>
                </p:oleObj>
              </mc:Choice>
              <mc:Fallback>
                <p:oleObj r:id="rId6" imgW="5321300" imgH="10033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558" y="2621232"/>
                        <a:ext cx="4515226" cy="85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13865" y="3602990"/>
          <a:ext cx="5086350" cy="1234440"/>
        </p:xfrm>
        <a:graphic>
          <a:graphicData uri="http://schemas.openxmlformats.org/drawingml/2006/table">
            <a:tbl>
              <a:tblPr firstRow="1" firstCol="1" bandRow="1"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剩余有效期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13865" y="5795010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5216237" y="2621232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65028" y="2634707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.在如下图所示的以太网链路上有7台主机，假设ARP缓存的有效期为15分钟，初始阶段各主机的ARP缓存表为空。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现假设第2分钟，H2主动向H5发起了一次通信；第7分钟，H2主动向H6发起了一次通信；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第12分钟，H3主动向H2发起了一次通信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，请采用如下表格方式给出第15分钟时，各主机中的ARP缓存表。（假设通信过程中各节点的IP地址和MAC地址均不会发生改变，通信过程本身没有任何延时）。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分钟：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H1、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H4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 空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H2：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H3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H6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03558" y="2621232"/>
          <a:ext cx="4515226" cy="85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7" imgW="5321300" imgH="1003300" progId="Visio.Drawing.11">
                  <p:embed/>
                </p:oleObj>
              </mc:Choice>
              <mc:Fallback>
                <p:oleObj r:id="rId7" imgW="5321300" imgH="10033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558" y="2621232"/>
                        <a:ext cx="4515226" cy="85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13865" y="6195571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13864" y="5414785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713865" y="3602990"/>
          <a:ext cx="508635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剩余有效期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H3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H3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5216237" y="2621232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36722" y="2621232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.在如下图所示的以太网链路上有7台主机，假设ARP缓存的有效期为15分钟，初始阶段各主机的ARP缓存表为空。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现假设第2分钟，H2主动向H5发起了一次通信；第7分钟，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H2主动向H6发起了一次通信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；第12分钟，H3主动向H2发起了一次通信，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请采用如下表格方式给出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第15分钟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时，各主机中的ARP缓存表。（假设通信过程中各节点的IP地址和MAC地址均不会发生改变，通信过程本身没有任何延时）。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分钟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H1、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 H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： 空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H2：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H3：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+mn-ea"/>
              </a:rPr>
              <a:t>6：</a:t>
            </a: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03558" y="2621232"/>
          <a:ext cx="4515226" cy="85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7" imgW="5321300" imgH="1003300" progId="Visio.Drawing.11">
                  <p:embed/>
                </p:oleObj>
              </mc:Choice>
              <mc:Fallback>
                <p:oleObj r:id="rId7" imgW="5321300" imgH="10033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558" y="2621232"/>
                        <a:ext cx="4515226" cy="85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13865" y="3602990"/>
          <a:ext cx="508635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剩余有效期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H5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H6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H3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H3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KaiTi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675565" y="5414074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675564" y="6230668"/>
          <a:ext cx="4402855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138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H2 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H2 MAC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5216237" y="2621232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76408" y="2634707"/>
            <a:ext cx="405245" cy="412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608965"/>
            <a:ext cx="7886700" cy="62617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.在如下所示的IP报头中，Identification、Flag、Offset等三个字段是为了数据包分片而定义的。假设IP报头长度固定为20字节，数据长度可变。在一条最大传送单元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MTU（Maximum Transfer Unit）为1200字节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的链路上传输长度为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3620的IP数据包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，请回答下列问题： 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（1）分片数据包偏移量以8字节为单位，请给出采用8字节作为偏移量单位的理由。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（2）对该数据包进行分片，至少应该分为多少片？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（3）各分片包的偏移量应是多少？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总长度字段 16bit，偏移量字段 13bit，差 3bit，因此偏移量字段以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sz="1800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表示的长度范围正好与总长度字段所能表示的长度范围匹配</a:t>
            </a:r>
            <a:endParaRPr 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）数据量：3620-20=3600 字节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根据 MTU，每个 IP 分组可承载的数据量为 1200-20=1180 字节， 因此需要 4 个分片</a:t>
            </a:r>
            <a:endParaRPr lang="zh-CN" altLang="en-US" sz="1575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1180 不能被 8 整除，因此最大分片取 1176，1176/8=147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因此 4 个分片的偏移量分别为 0, 147, 294，441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077" y="2962055"/>
            <a:ext cx="4964339" cy="149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94055" y="857250"/>
                <a:ext cx="7886700" cy="5784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.IP数据包由“IP报头+数据”两部分组成，其中</a:t>
                </a:r>
                <a:r>
                  <a:rPr lang="zh-CN" alt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IP报头长度固定为20字节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，数据长度可变。采用如下方式对“IP传输的有效载荷率”进行定义：</a:t>
                </a:r>
                <a:r>
                  <a:rPr lang="zh-CN" alt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数据部分长度</a:t>
                </a:r>
                <a:r>
                  <a:rPr lang="en-US" altLang="zh-CN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/IP</a:t>
                </a:r>
                <a:r>
                  <a:rPr lang="zh-CN" alt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数据包长度*</a:t>
                </a:r>
                <a:r>
                  <a:rPr lang="en-US" altLang="zh-CN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100%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。假设在一条最大传送单元</a:t>
                </a:r>
                <a:r>
                  <a:rPr lang="zh-CN" alt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MTU（Maximum Transfer Unit）为1200字节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的链路上传输IP数据包，请回答以下问题（采用四舍五入，精确到小数点后两位，即xx.xx%）。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1）假设IP数据包的长度为1000字节，IP传输的有效载荷率最大是多少？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2）假设IP数据包的长度为3620字节，IP传输的有效载荷率最大是多少？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230505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1）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  <m:r>
                          <a:rPr lang="en-US" altLang="zh-CN" sz="18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den>
                    </m:f>
                    <m:r>
                      <a:rPr lang="en-US" altLang="zh-CN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×100%=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980</m:t>
                        </m:r>
                      </m:num>
                      <m:den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den>
                    </m:f>
                    <m:r>
                      <a:rPr lang="en-US" altLang="zh-CN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×100%=98%</m:t>
                    </m:r>
                  </m:oMath>
                </a14:m>
                <a:endParaRPr lang="en-US" altLang="zh-CN" sz="1800" dirty="0">
                  <a:solidFill>
                    <a:schemeClr val="tx2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230505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2）需要分片，数据部分长度：3620-20=3600</a:t>
                </a:r>
                <a:endParaRPr lang="en-US" altLang="zh-CN" sz="1800" dirty="0">
                  <a:solidFill>
                    <a:schemeClr val="tx2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230505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每个分片的数据部分最大长度：1200-20=1180</a:t>
                </a:r>
                <a:endParaRPr lang="en-US" altLang="zh-CN" sz="1800" dirty="0">
                  <a:solidFill>
                    <a:schemeClr val="tx2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230505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因此需要4个分片，共4个头部</a:t>
                </a:r>
                <a:endParaRPr lang="en-US" altLang="zh-CN" sz="1800" dirty="0">
                  <a:solidFill>
                    <a:schemeClr val="tx2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230505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18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所以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3600</m:t>
                        </m:r>
                      </m:num>
                      <m:den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3600+4×20</m:t>
                        </m:r>
                      </m:den>
                    </m:f>
                    <m:r>
                      <a:rPr lang="en-US" altLang="zh-CN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×100%=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3600</m:t>
                        </m:r>
                      </m:num>
                      <m:den>
                        <m:r>
                          <a:rPr lang="en-US" altLang="zh-CN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3680</m:t>
                        </m:r>
                      </m:den>
                    </m:f>
                    <m:r>
                      <a:rPr lang="en-US" altLang="zh-CN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×100%=97.83%</m:t>
                    </m:r>
                  </m:oMath>
                </a14:m>
                <a:endParaRPr lang="zh-CN" altLang="en-US" sz="18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94055" y="857250"/>
                <a:ext cx="7886700" cy="5784850"/>
              </a:xfrm>
              <a:blipFill rotWithShape="1">
                <a:blip r:embed="rId3"/>
                <a:stretch>
                  <a:fillRect r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055" y="857250"/>
            <a:ext cx="7886700" cy="57848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.某公司网络如下图所示。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地址空间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192.168.1.0/24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均分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给销售部和技术部两个子网，并已分别为部分主机和路由器接口分配了IP地址，销售部子网的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MTU=1500B，技术部子网的MTU=800B。</a:t>
            </a:r>
            <a:r>
              <a:rPr lang="zh-CN" altLang="en-US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</a:t>
            </a:r>
            <a:r>
              <a:rPr lang="zh-CN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问销售部子网的广播地址是什么？技术部子网的子网地址是什么？若每个主机仅分配一个IP地址，则技术部子网还可以连接多少台主机？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（假设全0和全1的地址均可以使用）</a:t>
            </a: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最后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位，高位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即子网号分别为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0000000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0000000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销售部：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192.168.1.0/25: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192.168.1.0-192.168.127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技术部：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192.168.128/25: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192.168.128-192.168.1.255</a:t>
            </a: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销售部子网的广播地址：192.168.1.127。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技术部子网的子网地址：192.168.1.128。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技术部子网还可以连接的主机数：128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0-1=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45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台。	</a:t>
            </a:r>
          </a:p>
          <a:p>
            <a:pPr>
              <a:lnSpc>
                <a:spcPct val="10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35" y="2396671"/>
            <a:ext cx="7415530" cy="15119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f71aa0-fd1b-47f8-8dd1-7c390502b48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4dc226-085a-4744-b2d0-17aa8809b09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b5f1e3-ae82-4cfa-98b9-56002a2f796f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347ce73-ab20-4343-a1a8-bd0507d4740f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718903-fe7e-4284-8dbb-358b21c1246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b0dd65-7b1d-4581-91ff-6ac1a5d560f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eb0095-9d7b-49a9-9042-a3808c7ca43c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6cdd73-118e-411b-883e-f4df7e184cd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dc3d5f-e94d-499d-bce2-f94031224af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f71aa0-fd1b-47f8-8dd1-7c390502b4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dc3d5f-e94d-499d-bce2-f94031224af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dc3d5f-e94d-499d-bce2-f94031224af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dc3d5f-e94d-499d-bce2-f94031224af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f71aa0-fd1b-47f8-8dd1-7c390502b48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f71aa0-fd1b-47f8-8dd1-7c390502b48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4dc3d5f-e94d-499d-bce2-f94031224afc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3054</Words>
  <Application>Microsoft Macintosh PowerPoint</Application>
  <PresentationFormat>全屏显示(4:3)</PresentationFormat>
  <Paragraphs>350</Paragraphs>
  <Slides>21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黑体</vt:lpstr>
      <vt:lpstr>华文楷体</vt:lpstr>
      <vt:lpstr>华文新魏</vt:lpstr>
      <vt:lpstr>KaiTi</vt:lpstr>
      <vt:lpstr>Times New Roman Regular</vt:lpstr>
      <vt:lpstr>Arial</vt:lpstr>
      <vt:lpstr>Arial Black</vt:lpstr>
      <vt:lpstr>Calibri</vt:lpstr>
      <vt:lpstr>Cambria</vt:lpstr>
      <vt:lpstr>Cambria Math</vt:lpstr>
      <vt:lpstr>Comic Sans MS</vt:lpstr>
      <vt:lpstr>Times New Roman</vt:lpstr>
      <vt:lpstr>Wingdings</vt:lpstr>
      <vt:lpstr>Pixel</vt:lpstr>
      <vt:lpstr>Visio.Drawing.11</vt:lpstr>
      <vt:lpstr>第二次作业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xym</dc:creator>
  <cp:keywords/>
  <dc:description/>
  <cp:lastModifiedBy>m xy</cp:lastModifiedBy>
  <cp:revision>314</cp:revision>
  <dcterms:created xsi:type="dcterms:W3CDTF">2022-05-13T10:15:29Z</dcterms:created>
  <dcterms:modified xsi:type="dcterms:W3CDTF">2022-05-14T14:09:32Z</dcterms:modified>
  <cp:category/>
</cp:coreProperties>
</file>