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56" r:id="rId3"/>
    <p:sldId id="392" r:id="rId4"/>
    <p:sldId id="350" r:id="rId5"/>
    <p:sldId id="352" r:id="rId6"/>
    <p:sldId id="357" r:id="rId7"/>
    <p:sldId id="358" r:id="rId8"/>
    <p:sldId id="359" r:id="rId9"/>
    <p:sldId id="360" r:id="rId10"/>
    <p:sldId id="361" r:id="rId11"/>
    <p:sldId id="394" r:id="rId12"/>
    <p:sldId id="395" r:id="rId13"/>
    <p:sldId id="396" r:id="rId14"/>
    <p:sldId id="397" r:id="rId15"/>
    <p:sldId id="398" r:id="rId16"/>
    <p:sldId id="415" r:id="rId17"/>
    <p:sldId id="399" r:id="rId18"/>
    <p:sldId id="416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00" r:id="rId30"/>
    <p:sldId id="412" r:id="rId31"/>
    <p:sldId id="41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E5E5FF"/>
    <a:srgbClr val="FFFFCC"/>
    <a:srgbClr val="3333FF"/>
    <a:srgbClr val="D1D1FF"/>
    <a:srgbClr val="B8A9F1"/>
    <a:srgbClr val="84E8E3"/>
    <a:srgbClr val="000042"/>
    <a:srgbClr val="F7F7FF"/>
    <a:srgbClr val="C0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85590" autoAdjust="0"/>
  </p:normalViewPr>
  <p:slideViewPr>
    <p:cSldViewPr snapToGrid="0">
      <p:cViewPr varScale="1">
        <p:scale>
          <a:sx n="74" d="100"/>
          <a:sy n="74" d="100"/>
        </p:scale>
        <p:origin x="143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7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91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3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27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68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41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422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68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9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0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10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691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65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09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46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3781D2-0FC0-429B-B9FE-5030B6E54291}" type="datetime1">
              <a:rPr lang="zh-CN" altLang="en-US" smtClean="0"/>
              <a:pPr/>
              <a:t>2022/4/17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EF739-1766-471D-BA9F-A4322C6F8843}" type="datetime1">
              <a:rPr lang="zh-CN" altLang="en-US" smtClean="0"/>
              <a:pPr/>
              <a:t>2022/4/17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22407-BCB3-4B2A-B7F9-3492D5F65C0B}" type="datetime1">
              <a:rPr lang="zh-CN" altLang="en-US" smtClean="0"/>
              <a:pPr/>
              <a:t>2022/4/17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E9093-A4E2-4ED4-AAFA-F803B756B8DD}" type="datetime1">
              <a:rPr lang="zh-CN" altLang="en-US" smtClean="0"/>
              <a:pPr/>
              <a:t>2022/4/17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3EE5A-7480-4B4A-838B-B5929882DECF}" type="datetime1">
              <a:rPr lang="zh-CN" altLang="en-US" smtClean="0"/>
              <a:pPr/>
              <a:t>2022/4/17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C815E-B128-4FAE-9EDE-FEA89F6F958C}" type="datetime1">
              <a:rPr lang="zh-CN" altLang="en-US" smtClean="0"/>
              <a:pPr/>
              <a:t>2022/4/17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C8468-6983-4678-9AAB-4D2ABEF84341}" type="datetime1">
              <a:rPr lang="zh-CN" altLang="en-US" smtClean="0"/>
              <a:pPr/>
              <a:t>2022/4/17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D5C6D-787B-474F-BCC3-F53F5951B20A}" type="datetime1">
              <a:rPr lang="zh-CN" altLang="en-US" smtClean="0"/>
              <a:pPr/>
              <a:t>2022/4/17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B29B9-1B90-4121-8663-FE563B07C9D8}" type="datetime1">
              <a:rPr lang="zh-CN" altLang="en-US" smtClean="0"/>
              <a:pPr/>
              <a:t>2022/4/17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97EA2-195E-4D7E-B5BC-907A7C70C3E2}" type="datetime1">
              <a:rPr lang="zh-CN" altLang="en-US" smtClean="0"/>
              <a:pPr/>
              <a:t>2022/4/17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BEF2-D925-49E7-9561-3704E2CF9A2D}" type="datetime1">
              <a:rPr lang="zh-CN" altLang="en-US" smtClean="0"/>
              <a:pPr/>
              <a:t>2022/4/17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642891A-AB75-4714-BBBF-90ED55B80069}" type="datetime1">
              <a:rPr lang="zh-CN" altLang="en-US" smtClean="0"/>
              <a:pPr/>
              <a:t>2022/4/17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 计算机网络概述</a:t>
            </a:r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487" y="1359075"/>
            <a:ext cx="8540378" cy="2022652"/>
          </a:xfrm>
        </p:spPr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体系结构</a:t>
            </a:r>
            <a:r>
              <a:rPr lang="en-US" altLang="zh-CN" dirty="0"/>
              <a:t> [RFC 3439]</a:t>
            </a:r>
          </a:p>
          <a:p>
            <a:pPr lvl="1"/>
            <a:r>
              <a:rPr lang="en-US" altLang="zh-CN" dirty="0"/>
              <a:t>ARPANET</a:t>
            </a:r>
            <a:r>
              <a:rPr lang="zh-CN" altLang="en-US" dirty="0"/>
              <a:t>发展而来，</a:t>
            </a:r>
            <a:r>
              <a:rPr lang="en-US" altLang="zh-CN" dirty="0"/>
              <a:t>TCP</a:t>
            </a:r>
            <a:r>
              <a:rPr lang="zh-CN" altLang="en-US" dirty="0"/>
              <a:t>、</a:t>
            </a:r>
            <a:r>
              <a:rPr lang="en-US" altLang="zh-CN" dirty="0"/>
              <a:t>IP</a:t>
            </a:r>
            <a:r>
              <a:rPr lang="zh-CN" altLang="en-US" dirty="0"/>
              <a:t>两个核心的协议</a:t>
            </a:r>
            <a:endParaRPr lang="en-US" altLang="zh-CN" dirty="0"/>
          </a:p>
          <a:p>
            <a:pPr lvl="1"/>
            <a:r>
              <a:rPr lang="zh-CN" altLang="en-US" dirty="0"/>
              <a:t>四层，但不严格的划分层，这样应用可以跨层使用网络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186990" y="2962656"/>
            <a:ext cx="2106590" cy="3702068"/>
            <a:chOff x="4637836" y="2962656"/>
            <a:chExt cx="2363103" cy="3702068"/>
          </a:xfrm>
        </p:grpSpPr>
        <p:grpSp>
          <p:nvGrpSpPr>
            <p:cNvPr id="38" name="组合 37"/>
            <p:cNvGrpSpPr/>
            <p:nvPr/>
          </p:nvGrpSpPr>
          <p:grpSpPr>
            <a:xfrm>
              <a:off x="4637836" y="2962656"/>
              <a:ext cx="2363103" cy="3702068"/>
              <a:chOff x="4637836" y="2962656"/>
              <a:chExt cx="2363103" cy="3702068"/>
            </a:xfrm>
          </p:grpSpPr>
          <p:sp>
            <p:nvSpPr>
              <p:cNvPr id="13" name="立方体 12"/>
              <p:cNvSpPr/>
              <p:nvPr/>
            </p:nvSpPr>
            <p:spPr>
              <a:xfrm>
                <a:off x="4643932" y="2962656"/>
                <a:ext cx="2357007" cy="3315395"/>
              </a:xfrm>
              <a:prstGeom prst="cube">
                <a:avLst>
                  <a:gd name="adj" fmla="val 7089"/>
                </a:avLst>
              </a:prstGeom>
              <a:gradFill rotWithShape="1">
                <a:gsLst>
                  <a:gs pos="0">
                    <a:srgbClr val="839EE3">
                      <a:gamma/>
                      <a:shade val="46275"/>
                      <a:invGamma/>
                    </a:srgbClr>
                  </a:gs>
                  <a:gs pos="50000">
                    <a:srgbClr val="839EE3"/>
                  </a:gs>
                  <a:gs pos="100000">
                    <a:srgbClr val="839EE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rgbClr val="CACACA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 b="1" ker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637837" y="4986303"/>
                <a:ext cx="1799837" cy="459217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IP</a:t>
                </a:r>
                <a:endParaRPr lang="zh-CN" altLang="en-US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37836" y="5452587"/>
                <a:ext cx="2177407" cy="825464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子网层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637836" y="4505780"/>
                <a:ext cx="711108" cy="480523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TCP</a:t>
                </a:r>
                <a:endParaRPr lang="zh-CN" altLang="en-US" sz="1600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348944" y="4511167"/>
                <a:ext cx="692108" cy="469749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UDP</a:t>
                </a:r>
                <a:endParaRPr lang="zh-CN" altLang="en-US" sz="1600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998720" y="6295392"/>
                <a:ext cx="1816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TCP/IP</a:t>
                </a:r>
                <a:r>
                  <a:rPr lang="zh-CN" altLang="en-US" b="1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体系结构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5405373" y="3709020"/>
              <a:ext cx="8771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 </a:t>
            </a:r>
            <a:r>
              <a:rPr lang="en-US" altLang="zh-CN" dirty="0"/>
              <a:t>-- </a:t>
            </a:r>
            <a:r>
              <a:rPr lang="zh-CN" altLang="en-US" dirty="0"/>
              <a:t>实际架构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75487" y="2962656"/>
            <a:ext cx="2183586" cy="3707312"/>
            <a:chOff x="1560575" y="2962656"/>
            <a:chExt cx="2183586" cy="3707312"/>
          </a:xfrm>
        </p:grpSpPr>
        <p:grpSp>
          <p:nvGrpSpPr>
            <p:cNvPr id="35" name="组合 34"/>
            <p:cNvGrpSpPr/>
            <p:nvPr/>
          </p:nvGrpSpPr>
          <p:grpSpPr>
            <a:xfrm>
              <a:off x="1560575" y="2962656"/>
              <a:ext cx="2183586" cy="3315395"/>
              <a:chOff x="878390" y="2414016"/>
              <a:chExt cx="1401514" cy="3315395"/>
            </a:xfrm>
          </p:grpSpPr>
          <p:sp>
            <p:nvSpPr>
              <p:cNvPr id="5" name="立方体 4"/>
              <p:cNvSpPr/>
              <p:nvPr/>
            </p:nvSpPr>
            <p:spPr>
              <a:xfrm>
                <a:off x="878390" y="2414016"/>
                <a:ext cx="1401514" cy="3315395"/>
              </a:xfrm>
              <a:prstGeom prst="cube">
                <a:avLst>
                  <a:gd name="adj" fmla="val 7089"/>
                </a:avLst>
              </a:prstGeom>
              <a:gradFill rotWithShape="1">
                <a:gsLst>
                  <a:gs pos="0">
                    <a:srgbClr val="839EE3">
                      <a:gamma/>
                      <a:shade val="46275"/>
                      <a:invGamma/>
                    </a:srgbClr>
                  </a:gs>
                  <a:gs pos="50000">
                    <a:srgbClr val="839EE3"/>
                  </a:gs>
                  <a:gs pos="100000">
                    <a:srgbClr val="839EE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rgbClr val="CACACA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 b="1" ker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" name="立方体 5"/>
              <p:cNvSpPr/>
              <p:nvPr/>
            </p:nvSpPr>
            <p:spPr>
              <a:xfrm>
                <a:off x="1025238" y="2711166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9F9F9"/>
                  </a:gs>
                  <a:gs pos="100000">
                    <a:srgbClr val="F9F9F9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应用层</a:t>
                </a:r>
              </a:p>
            </p:txBody>
          </p:sp>
          <p:sp>
            <p:nvSpPr>
              <p:cNvPr id="7" name="立方体 6"/>
              <p:cNvSpPr/>
              <p:nvPr/>
            </p:nvSpPr>
            <p:spPr>
              <a:xfrm>
                <a:off x="1019522" y="3131790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表示层</a:t>
                </a:r>
              </a:p>
            </p:txBody>
          </p:sp>
          <p:sp>
            <p:nvSpPr>
              <p:cNvPr id="8" name="立方体 7"/>
              <p:cNvSpPr/>
              <p:nvPr/>
            </p:nvSpPr>
            <p:spPr>
              <a:xfrm>
                <a:off x="1013807" y="3564606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会话层</a:t>
                </a:r>
              </a:p>
            </p:txBody>
          </p:sp>
          <p:sp>
            <p:nvSpPr>
              <p:cNvPr id="9" name="立方体 8"/>
              <p:cNvSpPr/>
              <p:nvPr/>
            </p:nvSpPr>
            <p:spPr>
              <a:xfrm>
                <a:off x="1019522" y="4009614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传输层</a:t>
                </a:r>
              </a:p>
            </p:txBody>
          </p:sp>
          <p:sp>
            <p:nvSpPr>
              <p:cNvPr id="10" name="立方体 9"/>
              <p:cNvSpPr/>
              <p:nvPr/>
            </p:nvSpPr>
            <p:spPr>
              <a:xfrm>
                <a:off x="1013807" y="4430238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网络层</a:t>
                </a:r>
              </a:p>
            </p:txBody>
          </p:sp>
          <p:sp>
            <p:nvSpPr>
              <p:cNvPr id="11" name="立方体 10"/>
              <p:cNvSpPr/>
              <p:nvPr/>
            </p:nvSpPr>
            <p:spPr>
              <a:xfrm>
                <a:off x="1008091" y="4863054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DAE9C4"/>
                  </a:gs>
                  <a:gs pos="100000">
                    <a:srgbClr val="D9E8C2"/>
                  </a:gs>
                  <a:gs pos="50000">
                    <a:srgbClr val="FFFFFF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数据链路层</a:t>
                </a:r>
              </a:p>
            </p:txBody>
          </p:sp>
          <p:sp>
            <p:nvSpPr>
              <p:cNvPr id="12" name="立方体 11"/>
              <p:cNvSpPr/>
              <p:nvPr/>
            </p:nvSpPr>
            <p:spPr>
              <a:xfrm>
                <a:off x="1002376" y="5295870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DAE9C4"/>
                  </a:gs>
                  <a:gs pos="100000">
                    <a:srgbClr val="D9E8C2"/>
                  </a:gs>
                  <a:gs pos="50000">
                    <a:srgbClr val="FFFFFF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物理层</a:t>
                </a: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789368" y="6300636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OSI</a:t>
              </a:r>
              <a:r>
                <a:rPr lang="zh-CN" altLang="en-US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七层模型</a:t>
              </a: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274320" y="4450724"/>
            <a:ext cx="5285232" cy="55057"/>
          </a:xfrm>
          <a:prstGeom prst="line">
            <a:avLst/>
          </a:prstGeom>
          <a:ln w="349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74320" y="5411694"/>
            <a:ext cx="5285232" cy="0"/>
          </a:xfrm>
          <a:prstGeom prst="line">
            <a:avLst/>
          </a:prstGeom>
          <a:ln w="349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74320" y="4978878"/>
            <a:ext cx="5285232" cy="1"/>
          </a:xfrm>
          <a:prstGeom prst="line">
            <a:avLst/>
          </a:prstGeom>
          <a:ln w="349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标注 62"/>
          <p:cNvSpPr/>
          <p:nvPr/>
        </p:nvSpPr>
        <p:spPr>
          <a:xfrm>
            <a:off x="5419941" y="3505091"/>
            <a:ext cx="3724059" cy="2001378"/>
          </a:xfrm>
          <a:prstGeom prst="wedgeRoundRectCallout">
            <a:avLst>
              <a:gd name="adj1" fmla="val -72098"/>
              <a:gd name="adj2" fmla="val 77912"/>
              <a:gd name="adj3" fmla="val 166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多种网络协议</a:t>
            </a:r>
            <a:endParaRPr lang="en-US" altLang="zh-CN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0" lvl="1" indent="-18000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如：以太网协议</a:t>
            </a:r>
            <a:endParaRPr lang="en-US" altLang="zh-CN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0000" indent="-180000">
              <a:lnSpc>
                <a:spcPts val="22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这些协议由硬件</a:t>
            </a: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网络适配器）和软件</a:t>
            </a: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如网络设备驱动程序</a:t>
            </a: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共同实现</a:t>
            </a:r>
            <a:endParaRPr lang="en-US" altLang="zh-CN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0000" indent="-180000">
              <a:lnSpc>
                <a:spcPts val="22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本层协议可分为多个子层</a:t>
            </a:r>
          </a:p>
        </p:txBody>
      </p:sp>
      <p:sp>
        <p:nvSpPr>
          <p:cNvPr id="77" name="圆角矩形标注 76"/>
          <p:cNvSpPr/>
          <p:nvPr/>
        </p:nvSpPr>
        <p:spPr>
          <a:xfrm>
            <a:off x="5331946" y="2467890"/>
            <a:ext cx="3704807" cy="2190224"/>
          </a:xfrm>
          <a:prstGeom prst="wedgeRoundRectCallout">
            <a:avLst>
              <a:gd name="adj1" fmla="val -72098"/>
              <a:gd name="adj2" fmla="val 77912"/>
              <a:gd name="adj3" fmla="val 166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网际协议</a:t>
            </a: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(IP)</a:t>
            </a:r>
          </a:p>
          <a:p>
            <a:pPr marL="360000" lvl="1" indent="-28800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TCP/IP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的关键部分</a:t>
            </a: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支持多种网络技术互连为一个逻辑网络</a:t>
            </a:r>
          </a:p>
          <a:p>
            <a:pPr marL="360000" lvl="1" indent="-28800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实现主机到主机的通信：确定分组转发路径，使主机可以把分组发往任何网络，并使分组独立地传向目标</a:t>
            </a:r>
          </a:p>
        </p:txBody>
      </p:sp>
      <p:sp>
        <p:nvSpPr>
          <p:cNvPr id="78" name="圆角矩形标注 77"/>
          <p:cNvSpPr/>
          <p:nvPr/>
        </p:nvSpPr>
        <p:spPr>
          <a:xfrm>
            <a:off x="5233054" y="2423161"/>
            <a:ext cx="3704807" cy="3101310"/>
          </a:xfrm>
          <a:prstGeom prst="wedgeRoundRectCallout">
            <a:avLst>
              <a:gd name="adj1" fmla="val -68479"/>
              <a:gd name="adj2" fmla="val 28644"/>
              <a:gd name="adj3" fmla="val 166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定义了两个端到端的协议，为应用程序提供可供选择的逻辑信道</a:t>
            </a:r>
            <a:endParaRPr lang="en-US" altLang="zh-CN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0000" indent="-180000">
              <a:lnSpc>
                <a:spcPts val="22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</a:p>
          <a:p>
            <a:pPr marL="360000" lvl="1" indent="-28800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面向连接的协议，提供可靠的字节流传输</a:t>
            </a:r>
            <a:endParaRPr lang="en-US" altLang="zh-CN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0000" indent="-180000">
              <a:lnSpc>
                <a:spcPts val="22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UDP</a:t>
            </a:r>
          </a:p>
          <a:p>
            <a:pPr marL="360000" lvl="1" indent="-28800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提供不可靠的无连接的传输</a:t>
            </a:r>
            <a:endParaRPr lang="en-US" altLang="zh-CN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圆角矩形标注 78"/>
          <p:cNvSpPr/>
          <p:nvPr/>
        </p:nvSpPr>
        <p:spPr>
          <a:xfrm>
            <a:off x="5311058" y="2855801"/>
            <a:ext cx="3704807" cy="2154017"/>
          </a:xfrm>
          <a:prstGeom prst="wedgeRoundRectCallout">
            <a:avLst>
              <a:gd name="adj1" fmla="val -71111"/>
              <a:gd name="adj2" fmla="val 9510"/>
              <a:gd name="adj3" fmla="val 166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OSI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模型的应用层、表示层、会话层的所有功能</a:t>
            </a:r>
            <a:endParaRPr lang="en-US" altLang="zh-CN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0" lvl="1" indent="-288000">
              <a:lnSpc>
                <a:spcPts val="2200"/>
              </a:lnSpc>
              <a:spcBef>
                <a:spcPts val="600"/>
              </a:spcBef>
              <a:buFont typeface="Wingdings 3" panose="05040102010807070707" pitchFamily="18" charset="2"/>
              <a:buChar char="4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数据表示</a:t>
            </a:r>
          </a:p>
          <a:p>
            <a:pPr marL="360000" lvl="1" indent="-288000">
              <a:lnSpc>
                <a:spcPts val="2200"/>
              </a:lnSpc>
              <a:spcBef>
                <a:spcPts val="600"/>
              </a:spcBef>
              <a:buFont typeface="Wingdings 3" panose="05040102010807070707" pitchFamily="18" charset="2"/>
              <a:buChar char="4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数据加密</a:t>
            </a:r>
          </a:p>
          <a:p>
            <a:pPr marL="360000" lvl="1" indent="-288000">
              <a:lnSpc>
                <a:spcPts val="2200"/>
              </a:lnSpc>
              <a:spcBef>
                <a:spcPts val="600"/>
              </a:spcBef>
              <a:buFont typeface="Wingdings 3" panose="05040102010807070707" pitchFamily="18" charset="2"/>
              <a:buChar char="4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会话控制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884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1359075"/>
            <a:ext cx="8966199" cy="2022652"/>
          </a:xfrm>
        </p:spPr>
        <p:txBody>
          <a:bodyPr/>
          <a:lstStyle/>
          <a:p>
            <a:r>
              <a:rPr lang="zh-CN" altLang="en-US" dirty="0"/>
              <a:t>细腰结构</a:t>
            </a:r>
            <a:r>
              <a:rPr lang="en-US" altLang="zh-CN" dirty="0"/>
              <a:t>(narrow-waist)</a:t>
            </a:r>
            <a:r>
              <a:rPr lang="zh-CN" altLang="en-US" dirty="0"/>
              <a:t>是网络体系结构模型中最典型的特征</a:t>
            </a:r>
            <a:endParaRPr lang="en-US" altLang="zh-CN" dirty="0"/>
          </a:p>
          <a:p>
            <a:pPr lvl="1"/>
            <a:r>
              <a:rPr lang="zh-CN" altLang="en-US" sz="1800" dirty="0"/>
              <a:t>研究表明，分层的体系结构最终会演化成细腰模型 </a:t>
            </a:r>
            <a:r>
              <a:rPr lang="en-US" altLang="zh-CN" sz="1800" dirty="0"/>
              <a:t>[SIGCOMM11]</a:t>
            </a:r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互联网体系结构一直在演进中，现有结构可能会演化成新的细腰模型 </a:t>
            </a:r>
            <a:r>
              <a:rPr lang="en-US" altLang="zh-CN" sz="1800" dirty="0"/>
              <a:t>[HotNets10]</a:t>
            </a:r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 </a:t>
            </a:r>
            <a:r>
              <a:rPr lang="en-US" altLang="zh-CN" dirty="0"/>
              <a:t>-- </a:t>
            </a:r>
            <a:r>
              <a:rPr lang="zh-CN" altLang="en-US" dirty="0"/>
              <a:t>实际架构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997746" y="3076874"/>
            <a:ext cx="2610061" cy="3281363"/>
            <a:chOff x="706198" y="2046890"/>
            <a:chExt cx="2590800" cy="3281363"/>
          </a:xfrm>
        </p:grpSpPr>
        <p:grpSp>
          <p:nvGrpSpPr>
            <p:cNvPr id="65" name="组合 64"/>
            <p:cNvGrpSpPr/>
            <p:nvPr/>
          </p:nvGrpSpPr>
          <p:grpSpPr>
            <a:xfrm>
              <a:off x="706198" y="2046890"/>
              <a:ext cx="2590800" cy="3281363"/>
              <a:chOff x="685800" y="2057400"/>
              <a:chExt cx="2590800" cy="3281363"/>
            </a:xfrm>
          </p:grpSpPr>
          <p:grpSp>
            <p:nvGrpSpPr>
              <p:cNvPr id="71" name="Group 5"/>
              <p:cNvGrpSpPr>
                <a:grpSpLocks/>
              </p:cNvGrpSpPr>
              <p:nvPr/>
            </p:nvGrpSpPr>
            <p:grpSpPr bwMode="auto">
              <a:xfrm>
                <a:off x="755198" y="2251611"/>
                <a:ext cx="2426306" cy="2905079"/>
                <a:chOff x="4155" y="672"/>
                <a:chExt cx="944" cy="1436"/>
              </a:xfrm>
            </p:grpSpPr>
            <p:sp>
              <p:nvSpPr>
                <p:cNvPr id="86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560"/>
                  <a:ext cx="912" cy="168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87" name="Rectangle 7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728"/>
                  <a:ext cx="912" cy="168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88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4155" y="1892"/>
                  <a:ext cx="912" cy="216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89" name="Rectangle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672"/>
                  <a:ext cx="912" cy="388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90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310"/>
                  <a:ext cx="912" cy="250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91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187" y="1061"/>
                  <a:ext cx="912" cy="243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72" name="Freeform 13"/>
              <p:cNvSpPr>
                <a:spLocks noChangeAspect="1"/>
              </p:cNvSpPr>
              <p:nvPr/>
            </p:nvSpPr>
            <p:spPr bwMode="auto">
              <a:xfrm>
                <a:off x="809172" y="2241497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3" name="Freeform 14"/>
              <p:cNvSpPr>
                <a:spLocks noChangeAspect="1"/>
              </p:cNvSpPr>
              <p:nvPr/>
            </p:nvSpPr>
            <p:spPr bwMode="auto">
              <a:xfrm flipV="1">
                <a:off x="809172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4" name="Freeform 15"/>
              <p:cNvSpPr>
                <a:spLocks noChangeAspect="1"/>
              </p:cNvSpPr>
              <p:nvPr/>
            </p:nvSpPr>
            <p:spPr bwMode="auto">
              <a:xfrm flipH="1">
                <a:off x="2127703" y="2241498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5" name="Freeform 16"/>
              <p:cNvSpPr>
                <a:spLocks noChangeAspect="1"/>
              </p:cNvSpPr>
              <p:nvPr/>
            </p:nvSpPr>
            <p:spPr bwMode="auto">
              <a:xfrm flipH="1" flipV="1">
                <a:off x="2127703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6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685800" y="2192944"/>
                <a:ext cx="185058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0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3130498" y="2192944"/>
                <a:ext cx="61686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1" name="AutoShape 19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2057400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2" name="AutoShape 20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5144552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3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752626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4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2166258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5" name="TextBox 27"/>
              <p:cNvSpPr txBox="1">
                <a:spLocks noChangeArrowheads="1"/>
              </p:cNvSpPr>
              <p:nvPr/>
            </p:nvSpPr>
            <p:spPr bwMode="auto">
              <a:xfrm>
                <a:off x="1646348" y="3778048"/>
                <a:ext cx="65562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0000"/>
                    </a:solidFill>
                    <a:latin typeface="Calibri" pitchFamily="34" charset="0"/>
                  </a:rPr>
                  <a:t>TCP/IP</a:t>
                </a:r>
              </a:p>
            </p:txBody>
          </p:sp>
        </p:grpSp>
        <p:sp>
          <p:nvSpPr>
            <p:cNvPr id="66" name="矩形 65"/>
            <p:cNvSpPr/>
            <p:nvPr/>
          </p:nvSpPr>
          <p:spPr>
            <a:xfrm>
              <a:off x="882475" y="2425309"/>
              <a:ext cx="2197460" cy="4718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ts val="1000"/>
                </a:lnSpc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alibri" pitchFamily="34" charset="0"/>
                </a:rPr>
                <a:t>Email, Web, Bulk, Voice,</a:t>
              </a:r>
            </a:p>
            <a:p>
              <a:pPr algn="ctr" eaLnBrk="0" hangingPunct="0">
                <a:lnSpc>
                  <a:spcPts val="1000"/>
                </a:lnSpc>
                <a:spcBef>
                  <a:spcPct val="50000"/>
                </a:spcBef>
              </a:pPr>
              <a:r>
                <a:rPr lang="en-US" altLang="zh-CN" sz="1400" dirty="0" err="1">
                  <a:solidFill>
                    <a:srgbClr val="000000"/>
                  </a:solidFill>
                  <a:latin typeface="Calibri" pitchFamily="34" charset="0"/>
                </a:rPr>
                <a:t>Weixin</a:t>
              </a:r>
              <a:r>
                <a:rPr lang="en-US" altLang="zh-CN" sz="1400" dirty="0">
                  <a:solidFill>
                    <a:srgbClr val="000000"/>
                  </a:solidFill>
                  <a:latin typeface="Calibri" pitchFamily="34" charset="0"/>
                </a:rPr>
                <a:t>, Video Streaming, ...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1694781" y="3142500"/>
              <a:ext cx="568617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alibri" pitchFamily="34" charset="0"/>
                </a:rPr>
                <a:t>HTTP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1238560" y="4085288"/>
              <a:ext cx="15871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 Ethernet, PPP, …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981349" y="4359758"/>
              <a:ext cx="2093715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CSMA, </a:t>
              </a:r>
              <a:r>
                <a:rPr lang="en-US" altLang="zh-CN" sz="1600" dirty="0" err="1">
                  <a:solidFill>
                    <a:srgbClr val="000000"/>
                  </a:solidFill>
                  <a:latin typeface="Calibri" pitchFamily="34" charset="0"/>
                </a:rPr>
                <a:t>Async</a:t>
              </a: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, </a:t>
              </a:r>
              <a:r>
                <a:rPr lang="en-US" altLang="zh-CN" sz="1600" dirty="0" err="1">
                  <a:solidFill>
                    <a:srgbClr val="000000"/>
                  </a:solidFill>
                  <a:latin typeface="Calibri" pitchFamily="34" charset="0"/>
                </a:rPr>
                <a:t>Sonet</a:t>
              </a: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, ...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949521" y="4751547"/>
              <a:ext cx="2096536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Copper, Fiber, Radio, ...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021279" y="3076874"/>
            <a:ext cx="2590800" cy="3281363"/>
            <a:chOff x="706198" y="2046890"/>
            <a:chExt cx="2590800" cy="3281363"/>
          </a:xfrm>
        </p:grpSpPr>
        <p:grpSp>
          <p:nvGrpSpPr>
            <p:cNvPr id="93" name="组合 92"/>
            <p:cNvGrpSpPr/>
            <p:nvPr/>
          </p:nvGrpSpPr>
          <p:grpSpPr>
            <a:xfrm>
              <a:off x="706198" y="2046890"/>
              <a:ext cx="2590800" cy="3281363"/>
              <a:chOff x="685800" y="2057400"/>
              <a:chExt cx="2590800" cy="3281363"/>
            </a:xfrm>
          </p:grpSpPr>
          <p:grpSp>
            <p:nvGrpSpPr>
              <p:cNvPr id="100" name="Group 5"/>
              <p:cNvGrpSpPr>
                <a:grpSpLocks/>
              </p:cNvGrpSpPr>
              <p:nvPr/>
            </p:nvGrpSpPr>
            <p:grpSpPr bwMode="auto">
              <a:xfrm>
                <a:off x="755198" y="2251611"/>
                <a:ext cx="2426306" cy="2905079"/>
                <a:chOff x="4155" y="672"/>
                <a:chExt cx="944" cy="1436"/>
              </a:xfrm>
            </p:grpSpPr>
            <p:sp>
              <p:nvSpPr>
                <p:cNvPr id="112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560"/>
                  <a:ext cx="912" cy="168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3" name="Rectangle 7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728"/>
                  <a:ext cx="912" cy="168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4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4155" y="1892"/>
                  <a:ext cx="912" cy="216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5" name="Rectangle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672"/>
                  <a:ext cx="912" cy="249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6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339"/>
                  <a:ext cx="912" cy="221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7" name="Rectangle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921"/>
                  <a:ext cx="912" cy="235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zh-CN" sz="1400">
                    <a:solidFill>
                      <a:srgbClr val="FF99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8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187" y="1113"/>
                  <a:ext cx="912" cy="22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101" name="Freeform 13"/>
              <p:cNvSpPr>
                <a:spLocks noChangeAspect="1"/>
              </p:cNvSpPr>
              <p:nvPr/>
            </p:nvSpPr>
            <p:spPr bwMode="auto">
              <a:xfrm>
                <a:off x="809172" y="2241497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2" name="Freeform 14"/>
              <p:cNvSpPr>
                <a:spLocks noChangeAspect="1"/>
              </p:cNvSpPr>
              <p:nvPr/>
            </p:nvSpPr>
            <p:spPr bwMode="auto">
              <a:xfrm flipV="1">
                <a:off x="809172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3" name="Freeform 15"/>
              <p:cNvSpPr>
                <a:spLocks noChangeAspect="1"/>
              </p:cNvSpPr>
              <p:nvPr/>
            </p:nvSpPr>
            <p:spPr bwMode="auto">
              <a:xfrm flipH="1">
                <a:off x="2127703" y="2241497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4" name="Freeform 16"/>
              <p:cNvSpPr>
                <a:spLocks noChangeAspect="1"/>
              </p:cNvSpPr>
              <p:nvPr/>
            </p:nvSpPr>
            <p:spPr bwMode="auto">
              <a:xfrm flipH="1" flipV="1">
                <a:off x="2127703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5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685800" y="2192944"/>
                <a:ext cx="185058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6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3130498" y="2192944"/>
                <a:ext cx="61686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7" name="AutoShape 19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2057400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8" name="AutoShape 20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5144552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9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752626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0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2166258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1" name="TextBox 27"/>
              <p:cNvSpPr txBox="1">
                <a:spLocks noChangeArrowheads="1"/>
              </p:cNvSpPr>
              <p:nvPr/>
            </p:nvSpPr>
            <p:spPr bwMode="auto">
              <a:xfrm>
                <a:off x="1813824" y="3714988"/>
                <a:ext cx="3206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0000"/>
                    </a:solidFill>
                    <a:latin typeface="Calibri" pitchFamily="34" charset="0"/>
                  </a:rPr>
                  <a:t>IP</a:t>
                </a: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833996" y="2341229"/>
              <a:ext cx="2294411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alibri" pitchFamily="34" charset="0"/>
                </a:rPr>
                <a:t>Email,  Web,  Video, Voice, ...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1165031" y="2794356"/>
              <a:ext cx="1665521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alibri" pitchFamily="34" charset="0"/>
                </a:rPr>
                <a:t>SMTP,  HTTP,  RTP, ...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1538050" y="3195050"/>
              <a:ext cx="840038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alibri" pitchFamily="34" charset="0"/>
                </a:rPr>
                <a:t>TCP, UDP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1238560" y="4085288"/>
              <a:ext cx="15871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 Ethernet, PPP, …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981348" y="4359758"/>
              <a:ext cx="2093715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CSMA, </a:t>
              </a:r>
              <a:r>
                <a:rPr lang="en-US" altLang="zh-CN" sz="1600" dirty="0" err="1">
                  <a:solidFill>
                    <a:srgbClr val="000000"/>
                  </a:solidFill>
                  <a:latin typeface="Calibri" pitchFamily="34" charset="0"/>
                </a:rPr>
                <a:t>Async</a:t>
              </a: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, </a:t>
              </a:r>
              <a:r>
                <a:rPr lang="en-US" altLang="zh-CN" sz="1600" dirty="0" err="1">
                  <a:solidFill>
                    <a:srgbClr val="000000"/>
                  </a:solidFill>
                  <a:latin typeface="Calibri" pitchFamily="34" charset="0"/>
                </a:rPr>
                <a:t>Sonet</a:t>
              </a: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, ...</a:t>
              </a:r>
            </a:p>
          </p:txBody>
        </p:sp>
        <p:sp>
          <p:nvSpPr>
            <p:cNvPr id="99" name="矩形 98"/>
            <p:cNvSpPr/>
            <p:nvPr/>
          </p:nvSpPr>
          <p:spPr>
            <a:xfrm>
              <a:off x="996553" y="4751547"/>
              <a:ext cx="2002472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Copper, Fiber, Radio...</a:t>
              </a:r>
            </a:p>
          </p:txBody>
        </p:sp>
      </p:grpSp>
      <p:sp>
        <p:nvSpPr>
          <p:cNvPr id="121" name="AutoShape 6"/>
          <p:cNvSpPr>
            <a:spLocks noChangeArrowheads="1"/>
          </p:cNvSpPr>
          <p:nvPr/>
        </p:nvSpPr>
        <p:spPr bwMode="auto">
          <a:xfrm>
            <a:off x="3345911" y="4368784"/>
            <a:ext cx="2133600" cy="609600"/>
          </a:xfrm>
          <a:prstGeom prst="rightArrow">
            <a:avLst>
              <a:gd name="adj1" fmla="val 50000"/>
              <a:gd name="adj2" fmla="val 100000"/>
            </a:avLst>
          </a:prstGeom>
          <a:gradFill rotWithShape="1">
            <a:gsLst>
              <a:gs pos="100000">
                <a:srgbClr val="32457D">
                  <a:alpha val="78000"/>
                </a:srgbClr>
              </a:gs>
              <a:gs pos="66000">
                <a:srgbClr val="7789AE">
                  <a:alpha val="74000"/>
                </a:srgbClr>
              </a:gs>
              <a:gs pos="0">
                <a:srgbClr val="A4BCEF">
                  <a:alpha val="66000"/>
                </a:srgbClr>
              </a:gs>
            </a:gsLst>
            <a:lin ang="0" scaled="1"/>
          </a:gradFill>
          <a:ln w="19050" cmpd="sng">
            <a:solidFill>
              <a:srgbClr val="32457D"/>
            </a:solidFill>
            <a:miter lim="800000"/>
            <a:headEnd/>
            <a:tailEnd/>
          </a:ln>
          <a:effectLst>
            <a:outerShdw blurRad="63500" dist="76200" dir="5400000" rotWithShape="0">
              <a:srgbClr val="000000">
                <a:alpha val="34999"/>
              </a:srgbClr>
            </a:outerShdw>
            <a:softEdge rad="38100"/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algn="ctr">
              <a:defRPr/>
            </a:pPr>
            <a:endParaRPr lang="zh-CN" altLang="zh-CN" sz="20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/>
              <a:ea typeface="黑体" pitchFamily="2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1310004" y="4570558"/>
            <a:ext cx="1905404" cy="534344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3" name="线形标注 1 122"/>
          <p:cNvSpPr/>
          <p:nvPr/>
        </p:nvSpPr>
        <p:spPr>
          <a:xfrm>
            <a:off x="3712042" y="2928174"/>
            <a:ext cx="5324712" cy="2129394"/>
          </a:xfrm>
          <a:prstGeom prst="borderCallout1">
            <a:avLst>
              <a:gd name="adj1" fmla="val 37483"/>
              <a:gd name="adj2" fmla="val 377"/>
              <a:gd name="adj3" fmla="val 103373"/>
              <a:gd name="adj4" fmla="val -2191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¥"/>
            </a:pPr>
            <a:r>
              <a:rPr lang="en-US" altLang="zh-CN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为细腰</a:t>
            </a:r>
            <a:endParaRPr lang="en-US" altLang="zh-CN" sz="20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32000" lvl="1" indent="-72000">
              <a:spcBef>
                <a:spcPts val="600"/>
              </a:spcBef>
              <a:buFont typeface="Wingdings" panose="05000000000000000000" pitchFamily="2" charset="2"/>
              <a:buChar char=""/>
            </a:pPr>
            <a:r>
              <a:rPr lang="en-US" altLang="zh-CN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 over Everything</a:t>
            </a:r>
          </a:p>
          <a:p>
            <a:pPr marL="792000" lvl="2" indent="-108000">
              <a:spcBef>
                <a:spcPts val="600"/>
              </a:spcBef>
              <a:buFont typeface="Wingdings 3" panose="05040102010807070707" pitchFamily="18" charset="2"/>
              <a:buChar char="4"/>
            </a:pPr>
            <a:r>
              <a:rPr lang="en-US" altLang="zh-CN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IP </a:t>
            </a:r>
            <a:r>
              <a:rPr lang="zh-CN" altLang="en-US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可应用到各式各样的网络上</a:t>
            </a:r>
            <a:endParaRPr lang="en-US" altLang="zh-CN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32000" lvl="1" indent="-72000">
              <a:spcBef>
                <a:spcPts val="600"/>
              </a:spcBef>
              <a:buFont typeface="Wingdings" panose="05000000000000000000" pitchFamily="2" charset="2"/>
              <a:buChar char=""/>
            </a:pPr>
            <a:r>
              <a:rPr lang="en-US" altLang="zh-CN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Everything over IP</a:t>
            </a:r>
          </a:p>
          <a:p>
            <a:pPr marL="792000" lvl="2" indent="-108000">
              <a:spcBef>
                <a:spcPts val="600"/>
              </a:spcBef>
              <a:buFont typeface="Wingdings 3" panose="05040102010807070707" pitchFamily="18" charset="2"/>
              <a:buChar char="4"/>
            </a:pPr>
            <a:r>
              <a:rPr lang="en-US" altLang="zh-CN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各式各样的应用可承载在</a:t>
            </a:r>
            <a:r>
              <a:rPr lang="en-US" altLang="zh-CN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98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分层模型中的相关概念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413022"/>
          </a:xfrm>
        </p:spPr>
        <p:txBody>
          <a:bodyPr/>
          <a:lstStyle/>
          <a:p>
            <a:r>
              <a:rPr lang="zh-CN" altLang="en-US" dirty="0"/>
              <a:t>实体 </a:t>
            </a:r>
            <a:r>
              <a:rPr lang="en-US" altLang="zh-CN" dirty="0"/>
              <a:t>(entity)</a:t>
            </a:r>
          </a:p>
          <a:p>
            <a:pPr lvl="1"/>
            <a:r>
              <a:rPr lang="zh-CN" altLang="en-US" dirty="0"/>
              <a:t>任何可以发送或接收信息的硬件或软件进程</a:t>
            </a:r>
          </a:p>
          <a:p>
            <a:r>
              <a:rPr lang="zh-CN" altLang="en-US" dirty="0"/>
              <a:t>对等实体 </a:t>
            </a:r>
            <a:r>
              <a:rPr lang="en-US" altLang="zh-CN" dirty="0"/>
              <a:t>(peer entity)</a:t>
            </a:r>
          </a:p>
          <a:p>
            <a:pPr lvl="1"/>
            <a:r>
              <a:rPr lang="zh-CN" altLang="en-US" dirty="0"/>
              <a:t>位于不同系统的同一层内相互交互的实体</a:t>
            </a:r>
          </a:p>
          <a:p>
            <a:r>
              <a:rPr lang="zh-CN" altLang="en-US" dirty="0"/>
              <a:t>网络协议</a:t>
            </a:r>
            <a:endParaRPr lang="en-US" altLang="zh-CN" dirty="0"/>
          </a:p>
          <a:p>
            <a:pPr lvl="1"/>
            <a:r>
              <a:rPr lang="zh-CN" altLang="en-US" dirty="0"/>
              <a:t>为进行网络中的数据交换建立的规则、标准或约定，控制两个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对等实体</a:t>
            </a:r>
            <a:r>
              <a:rPr lang="zh-CN" altLang="en-US" dirty="0"/>
              <a:t>进行通信的规则的集合</a:t>
            </a:r>
            <a:endParaRPr lang="en-US" altLang="zh-CN" dirty="0"/>
          </a:p>
          <a:p>
            <a:pPr lvl="1"/>
            <a:r>
              <a:rPr lang="zh-CN" altLang="en-US" dirty="0"/>
              <a:t>一台机器上的第</a:t>
            </a:r>
            <a:r>
              <a:rPr lang="en-US" altLang="zh-CN" dirty="0"/>
              <a:t>N</a:t>
            </a:r>
            <a:r>
              <a:rPr lang="zh-CN" altLang="en-US" dirty="0"/>
              <a:t>层与另一台机器上的第</a:t>
            </a:r>
            <a:r>
              <a:rPr lang="en-US" altLang="zh-CN" dirty="0"/>
              <a:t>N</a:t>
            </a:r>
            <a:r>
              <a:rPr lang="zh-CN" altLang="en-US" dirty="0"/>
              <a:t>层对话所使用的若干规则称为第</a:t>
            </a:r>
            <a:r>
              <a:rPr lang="en-US" altLang="zh-CN" dirty="0"/>
              <a:t>N</a:t>
            </a:r>
            <a:r>
              <a:rPr lang="zh-CN" altLang="en-US" dirty="0"/>
              <a:t>层协议</a:t>
            </a:r>
          </a:p>
          <a:p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zh-CN" altLang="en-US" dirty="0"/>
              <a:t>是由下层向上层通过层间接口提供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1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分层模型中的相关概念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260621"/>
          </a:xfrm>
        </p:spPr>
        <p:txBody>
          <a:bodyPr/>
          <a:lstStyle/>
          <a:p>
            <a:r>
              <a:rPr lang="zh-CN" altLang="en-US" dirty="0"/>
              <a:t>服务接口</a:t>
            </a:r>
            <a:endParaRPr lang="en-US" altLang="zh-CN" dirty="0"/>
          </a:p>
          <a:p>
            <a:pPr lvl="1"/>
            <a:r>
              <a:rPr lang="zh-CN" altLang="en-US" dirty="0"/>
              <a:t>同一系统上、下层之间的协议</a:t>
            </a:r>
            <a:endParaRPr lang="en-US" altLang="zh-CN" dirty="0"/>
          </a:p>
          <a:p>
            <a:pPr lvl="1"/>
            <a:r>
              <a:rPr lang="zh-CN" altLang="en-US" dirty="0"/>
              <a:t>同一系统相邻两层的实体进行交互的地方，称为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服务访问点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SAP (Service Access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Point)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2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3"/>
          <p:cNvSpPr>
            <a:spLocks noChangeArrowheads="1"/>
          </p:cNvSpPr>
          <p:nvPr/>
        </p:nvSpPr>
        <p:spPr bwMode="auto">
          <a:xfrm>
            <a:off x="0" y="1872011"/>
            <a:ext cx="9144000" cy="1379985"/>
          </a:xfrm>
          <a:prstGeom prst="rect">
            <a:avLst/>
          </a:prstGeom>
          <a:solidFill>
            <a:srgbClr val="E5E5FF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61" name="Rectangle 35"/>
          <p:cNvSpPr>
            <a:spLocks noChangeArrowheads="1"/>
          </p:cNvSpPr>
          <p:nvPr/>
        </p:nvSpPr>
        <p:spPr bwMode="auto">
          <a:xfrm>
            <a:off x="1616712" y="2015331"/>
            <a:ext cx="6247898" cy="7620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分层模型中的相关概念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2" name="Rectangle 63"/>
          <p:cNvSpPr>
            <a:spLocks noChangeArrowheads="1"/>
          </p:cNvSpPr>
          <p:nvPr/>
        </p:nvSpPr>
        <p:spPr bwMode="auto">
          <a:xfrm>
            <a:off x="0" y="3448049"/>
            <a:ext cx="9144000" cy="2103439"/>
          </a:xfrm>
          <a:prstGeom prst="rect">
            <a:avLst/>
          </a:prstGeom>
          <a:solidFill>
            <a:srgbClr val="E5E5FF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1576326" y="4251325"/>
            <a:ext cx="6247898" cy="7620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2432050" y="4113213"/>
            <a:ext cx="233363" cy="254000"/>
          </a:xfrm>
          <a:prstGeom prst="rect">
            <a:avLst/>
          </a:prstGeom>
          <a:solidFill>
            <a:srgbClr val="CC0000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3279775" y="2365375"/>
            <a:ext cx="25034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3708401" y="2179638"/>
            <a:ext cx="1386266" cy="40011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kern="0" dirty="0">
                <a:solidFill>
                  <a:srgbClr val="3333CC"/>
                </a:solidFill>
                <a:ea typeface="黑体" panose="02010609060101010101" pitchFamily="49" charset="-122"/>
              </a:rPr>
              <a:t>协议</a:t>
            </a:r>
            <a:r>
              <a:rPr kumimoji="1" lang="en-US" altLang="zh-CN" sz="2000" kern="0" dirty="0">
                <a:solidFill>
                  <a:srgbClr val="3333CC"/>
                </a:solidFill>
                <a:ea typeface="黑体" panose="02010609060101010101" pitchFamily="49" charset="-122"/>
              </a:rPr>
              <a:t>(n + 1)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2600325" y="3722688"/>
            <a:ext cx="6508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CC"/>
                </a:solidFill>
                <a:latin typeface="Times New Roman" panose="02020603050405020304" pitchFamily="18" charset="0"/>
              </a:rPr>
              <a:t>SAP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5732463" y="3748088"/>
            <a:ext cx="649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CC"/>
                </a:solidFill>
                <a:latin typeface="Times New Roman" panose="02020603050405020304" pitchFamily="18" charset="0"/>
              </a:rPr>
              <a:t>SAP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2572544" y="2910620"/>
            <a:ext cx="1210588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kern="0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交换原语</a:t>
            </a:r>
          </a:p>
        </p:txBody>
      </p:sp>
      <p:sp>
        <p:nvSpPr>
          <p:cNvPr id="40" name="AutoShape 42"/>
          <p:cNvSpPr>
            <a:spLocks noChangeArrowheads="1"/>
          </p:cNvSpPr>
          <p:nvPr/>
        </p:nvSpPr>
        <p:spPr bwMode="auto">
          <a:xfrm>
            <a:off x="2473325" y="2662238"/>
            <a:ext cx="158750" cy="1430337"/>
          </a:xfrm>
          <a:prstGeom prst="upDownArrow">
            <a:avLst>
              <a:gd name="adj1" fmla="val 50000"/>
              <a:gd name="adj2" fmla="val 1802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med" len="lg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6311900" y="4113213"/>
            <a:ext cx="236538" cy="254000"/>
          </a:xfrm>
          <a:prstGeom prst="rect">
            <a:avLst/>
          </a:prstGeom>
          <a:solidFill>
            <a:srgbClr val="CC0000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42" name="AutoShape 44"/>
          <p:cNvSpPr>
            <a:spLocks noChangeArrowheads="1"/>
          </p:cNvSpPr>
          <p:nvPr/>
        </p:nvSpPr>
        <p:spPr bwMode="auto">
          <a:xfrm>
            <a:off x="6351588" y="2662238"/>
            <a:ext cx="158750" cy="1430337"/>
          </a:xfrm>
          <a:prstGeom prst="upDownArrow">
            <a:avLst>
              <a:gd name="adj1" fmla="val 50000"/>
              <a:gd name="adj2" fmla="val 1802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med" len="lg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5220448" y="2899063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交换原语</a:t>
            </a: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1843088" y="2133600"/>
            <a:ext cx="1412875" cy="525463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rgbClr val="1C1C1C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1881188" y="2206625"/>
            <a:ext cx="1382712" cy="3968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CC"/>
                </a:solidFill>
                <a:latin typeface="Times New Roman" panose="02020603050405020304" pitchFamily="18" charset="0"/>
              </a:rPr>
              <a:t>实体</a:t>
            </a:r>
            <a:r>
              <a:rPr kumimoji="1" lang="en-US" altLang="zh-CN" sz="2000">
                <a:solidFill>
                  <a:srgbClr val="3333CC"/>
                </a:solidFill>
                <a:latin typeface="Times New Roman" panose="02020603050405020304" pitchFamily="18" charset="0"/>
              </a:rPr>
              <a:t>(n + 1)</a:t>
            </a: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98303" y="4236784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服务提供者</a:t>
            </a:r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34925" y="3350361"/>
            <a:ext cx="9109075" cy="402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8202274" y="4360863"/>
            <a:ext cx="65434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kern="0" dirty="0">
                <a:ea typeface="黑体" panose="02010609060101010101" pitchFamily="49" charset="-122"/>
              </a:rPr>
              <a:t>n </a:t>
            </a:r>
            <a:r>
              <a:rPr kumimoji="1" lang="zh-CN" altLang="en-US" sz="2000" kern="0" dirty="0"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49" name="Text Box 51"/>
          <p:cNvSpPr txBox="1">
            <a:spLocks noChangeArrowheads="1"/>
          </p:cNvSpPr>
          <p:nvPr/>
        </p:nvSpPr>
        <p:spPr bwMode="auto">
          <a:xfrm>
            <a:off x="7982192" y="2318449"/>
            <a:ext cx="1128498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kern="0" dirty="0">
                <a:ea typeface="黑体" panose="02010609060101010101" pitchFamily="49" charset="-122"/>
              </a:rPr>
              <a:t>n + 1 </a:t>
            </a:r>
            <a:r>
              <a:rPr kumimoji="1" lang="zh-CN" altLang="en-US" sz="2000" kern="0" dirty="0"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5735638" y="2133600"/>
            <a:ext cx="1411287" cy="525463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rgbClr val="1C1C1C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Text Box 53"/>
          <p:cNvSpPr txBox="1">
            <a:spLocks noChangeArrowheads="1"/>
          </p:cNvSpPr>
          <p:nvPr/>
        </p:nvSpPr>
        <p:spPr bwMode="auto">
          <a:xfrm>
            <a:off x="5775325" y="2205038"/>
            <a:ext cx="1382713" cy="39528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CC"/>
                </a:solidFill>
                <a:latin typeface="Times New Roman" panose="02020603050405020304" pitchFamily="18" charset="0"/>
              </a:rPr>
              <a:t>实体</a:t>
            </a:r>
            <a:r>
              <a:rPr kumimoji="1" lang="en-US" altLang="zh-CN" sz="2000">
                <a:solidFill>
                  <a:srgbClr val="3333CC"/>
                </a:solidFill>
                <a:latin typeface="Times New Roman" panose="02020603050405020304" pitchFamily="18" charset="0"/>
              </a:rPr>
              <a:t>(n + 1)</a:t>
            </a: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163489" y="2365375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服务用户</a:t>
            </a:r>
          </a:p>
        </p:txBody>
      </p:sp>
      <p:sp>
        <p:nvSpPr>
          <p:cNvPr id="53" name="Rectangle 56"/>
          <p:cNvSpPr>
            <a:spLocks noChangeArrowheads="1"/>
          </p:cNvSpPr>
          <p:nvPr/>
        </p:nvSpPr>
        <p:spPr bwMode="auto">
          <a:xfrm>
            <a:off x="1843088" y="4360863"/>
            <a:ext cx="1412875" cy="52387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rgbClr val="1C1C1C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Rectangle 57"/>
          <p:cNvSpPr>
            <a:spLocks noChangeArrowheads="1"/>
          </p:cNvSpPr>
          <p:nvPr/>
        </p:nvSpPr>
        <p:spPr bwMode="auto">
          <a:xfrm>
            <a:off x="5708650" y="4360863"/>
            <a:ext cx="1412875" cy="52387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rgbClr val="1C1C1C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1979613" y="4402138"/>
            <a:ext cx="98742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CC"/>
                </a:solidFill>
                <a:latin typeface="Times New Roman" panose="02020603050405020304" pitchFamily="18" charset="0"/>
              </a:rPr>
              <a:t>实体</a:t>
            </a:r>
            <a:r>
              <a:rPr kumimoji="1" lang="en-US" altLang="zh-CN" sz="2000">
                <a:solidFill>
                  <a:srgbClr val="3333CC"/>
                </a:solidFill>
                <a:latin typeface="Times New Roman" panose="02020603050405020304" pitchFamily="18" charset="0"/>
              </a:rPr>
              <a:t>(n)</a:t>
            </a: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5919788" y="4402138"/>
            <a:ext cx="987425" cy="39528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CC"/>
                </a:solidFill>
                <a:latin typeface="Times New Roman" panose="02020603050405020304" pitchFamily="18" charset="0"/>
              </a:rPr>
              <a:t>实体</a:t>
            </a:r>
            <a:r>
              <a:rPr kumimoji="1" lang="en-US" altLang="zh-CN" sz="2000">
                <a:solidFill>
                  <a:srgbClr val="3333CC"/>
                </a:solidFill>
                <a:latin typeface="Times New Roman" panose="02020603050405020304" pitchFamily="18" charset="0"/>
              </a:rPr>
              <a:t>(n)</a:t>
            </a:r>
          </a:p>
        </p:txBody>
      </p:sp>
      <p:sp>
        <p:nvSpPr>
          <p:cNvPr id="57" name="Line 60"/>
          <p:cNvSpPr>
            <a:spLocks noChangeShapeType="1"/>
          </p:cNvSpPr>
          <p:nvPr/>
        </p:nvSpPr>
        <p:spPr bwMode="auto">
          <a:xfrm>
            <a:off x="3259138" y="4608513"/>
            <a:ext cx="250507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3995738" y="4410075"/>
            <a:ext cx="1010213" cy="40011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kern="0" dirty="0">
                <a:solidFill>
                  <a:srgbClr val="3333CC"/>
                </a:solidFill>
                <a:ea typeface="黑体" panose="02010609060101010101" pitchFamily="49" charset="-122"/>
              </a:rPr>
              <a:t>协议</a:t>
            </a:r>
            <a:r>
              <a:rPr kumimoji="1" lang="en-US" altLang="zh-CN" sz="2000" kern="0" dirty="0">
                <a:solidFill>
                  <a:srgbClr val="3333CC"/>
                </a:solidFill>
                <a:ea typeface="黑体" panose="02010609060101010101" pitchFamily="49" charset="-122"/>
              </a:rPr>
              <a:t>(n)</a:t>
            </a:r>
          </a:p>
        </p:txBody>
      </p:sp>
      <p:sp>
        <p:nvSpPr>
          <p:cNvPr id="59" name="Rectangle 35"/>
          <p:cNvSpPr>
            <a:spLocks noChangeArrowheads="1"/>
          </p:cNvSpPr>
          <p:nvPr/>
        </p:nvSpPr>
        <p:spPr bwMode="auto">
          <a:xfrm>
            <a:off x="1727774" y="1630362"/>
            <a:ext cx="2061590" cy="413645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5384001" y="1630361"/>
            <a:ext cx="1995650" cy="413645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6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79536" cy="811560"/>
          </a:xfrm>
        </p:spPr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多路复用</a:t>
            </a:r>
            <a:r>
              <a:rPr lang="en-US" altLang="zh-CN" sz="2800" dirty="0"/>
              <a:t>/</a:t>
            </a:r>
            <a:r>
              <a:rPr lang="zh-CN" altLang="en-US" sz="2800" dirty="0"/>
              <a:t>解多路复用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078765"/>
          </a:xfrm>
        </p:spPr>
        <p:txBody>
          <a:bodyPr/>
          <a:lstStyle/>
          <a:p>
            <a:r>
              <a:rPr lang="zh-CN" altLang="en-US" dirty="0"/>
              <a:t>多路复用</a:t>
            </a:r>
            <a:r>
              <a:rPr lang="en-US" altLang="zh-CN" dirty="0"/>
              <a:t>/</a:t>
            </a:r>
            <a:r>
              <a:rPr lang="zh-CN" altLang="en-US" dirty="0"/>
              <a:t>多路分解 </a:t>
            </a:r>
            <a:r>
              <a:rPr lang="en-US" altLang="zh-CN" dirty="0"/>
              <a:t>(Multiplexing/ De-multiplexing) 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发送端多个高层会话复用一条底层连接，在接收端再进行分解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82752" y="3090673"/>
            <a:ext cx="7519503" cy="3338672"/>
            <a:chOff x="682752" y="2773681"/>
            <a:chExt cx="7519503" cy="3338672"/>
          </a:xfrm>
        </p:grpSpPr>
        <p:pic>
          <p:nvPicPr>
            <p:cNvPr id="58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285" y="5315871"/>
              <a:ext cx="3314390" cy="796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立方体 62"/>
            <p:cNvSpPr/>
            <p:nvPr/>
          </p:nvSpPr>
          <p:spPr>
            <a:xfrm>
              <a:off x="682752" y="2779777"/>
              <a:ext cx="3075519" cy="2462784"/>
            </a:xfrm>
            <a:prstGeom prst="cube">
              <a:avLst>
                <a:gd name="adj" fmla="val 392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5" name="立方体 64"/>
            <p:cNvSpPr/>
            <p:nvPr/>
          </p:nvSpPr>
          <p:spPr>
            <a:xfrm>
              <a:off x="833628" y="3098905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200" kern="0" dirty="0">
                  <a:solidFill>
                    <a:srgbClr val="003366"/>
                  </a:solidFill>
                  <a:ea typeface="黑体" charset="0"/>
                  <a:cs typeface="黑体" charset="0"/>
                </a:rPr>
                <a:t>文件下载</a:t>
              </a:r>
            </a:p>
          </p:txBody>
        </p:sp>
        <p:sp>
          <p:nvSpPr>
            <p:cNvPr id="66" name="立方体 65"/>
            <p:cNvSpPr/>
            <p:nvPr/>
          </p:nvSpPr>
          <p:spPr>
            <a:xfrm>
              <a:off x="1792267" y="3098905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200" kern="0" dirty="0">
                  <a:solidFill>
                    <a:srgbClr val="003366"/>
                  </a:solidFill>
                  <a:ea typeface="黑体" charset="0"/>
                  <a:cs typeface="黑体" charset="0"/>
                </a:rPr>
                <a:t>数字图书馆</a:t>
              </a:r>
            </a:p>
          </p:txBody>
        </p:sp>
        <p:sp>
          <p:nvSpPr>
            <p:cNvPr id="67" name="立方体 66"/>
            <p:cNvSpPr/>
            <p:nvPr/>
          </p:nvSpPr>
          <p:spPr>
            <a:xfrm>
              <a:off x="2749339" y="3105001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200" kern="0" dirty="0">
                  <a:solidFill>
                    <a:srgbClr val="003366"/>
                  </a:solidFill>
                  <a:ea typeface="黑体" charset="0"/>
                  <a:cs typeface="黑体" charset="0"/>
                </a:rPr>
                <a:t>视频应用</a:t>
              </a:r>
            </a:p>
          </p:txBody>
        </p:sp>
        <p:sp>
          <p:nvSpPr>
            <p:cNvPr id="68" name="立方体 67"/>
            <p:cNvSpPr/>
            <p:nvPr/>
          </p:nvSpPr>
          <p:spPr>
            <a:xfrm>
              <a:off x="1168888" y="3889383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200" kern="0" dirty="0">
                  <a:solidFill>
                    <a:srgbClr val="003366"/>
                  </a:solidFill>
                  <a:ea typeface="黑体" charset="0"/>
                  <a:cs typeface="黑体" charset="0"/>
                </a:rPr>
                <a:t>TCP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69" name="立方体 68"/>
            <p:cNvSpPr/>
            <p:nvPr/>
          </p:nvSpPr>
          <p:spPr>
            <a:xfrm>
              <a:off x="2377358" y="3903599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kern="0" dirty="0">
                  <a:solidFill>
                    <a:srgbClr val="003366"/>
                  </a:solidFill>
                  <a:ea typeface="黑体" charset="0"/>
                  <a:cs typeface="黑体" charset="0"/>
                </a:rPr>
                <a:t>UDP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70" name="立方体 69"/>
            <p:cNvSpPr/>
            <p:nvPr/>
          </p:nvSpPr>
          <p:spPr>
            <a:xfrm>
              <a:off x="1779951" y="4675621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kern="0">
                  <a:solidFill>
                    <a:srgbClr val="003366"/>
                  </a:solidFill>
                  <a:ea typeface="黑体" charset="0"/>
                  <a:cs typeface="黑体" charset="0"/>
                </a:rPr>
                <a:t>IP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cxnSp>
          <p:nvCxnSpPr>
            <p:cNvPr id="8" name="直接连接符 7"/>
            <p:cNvCxnSpPr>
              <a:stCxn id="65" idx="3"/>
              <a:endCxn id="68" idx="1"/>
            </p:cNvCxnSpPr>
            <p:nvPr/>
          </p:nvCxnSpPr>
          <p:spPr>
            <a:xfrm>
              <a:off x="1223430" y="3425952"/>
              <a:ext cx="335260" cy="47626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6" idx="3"/>
              <a:endCxn id="68" idx="1"/>
            </p:cNvCxnSpPr>
            <p:nvPr/>
          </p:nvCxnSpPr>
          <p:spPr>
            <a:xfrm flipH="1">
              <a:off x="1558690" y="3425952"/>
              <a:ext cx="623379" cy="47626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7" idx="3"/>
              <a:endCxn id="69" idx="1"/>
            </p:cNvCxnSpPr>
            <p:nvPr/>
          </p:nvCxnSpPr>
          <p:spPr>
            <a:xfrm flipH="1">
              <a:off x="2767160" y="3432048"/>
              <a:ext cx="371981" cy="48438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9" idx="3"/>
            </p:cNvCxnSpPr>
            <p:nvPr/>
          </p:nvCxnSpPr>
          <p:spPr>
            <a:xfrm flipH="1">
              <a:off x="2188486" y="4230646"/>
              <a:ext cx="578674" cy="44497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8" idx="3"/>
              <a:endCxn id="70" idx="1"/>
            </p:cNvCxnSpPr>
            <p:nvPr/>
          </p:nvCxnSpPr>
          <p:spPr>
            <a:xfrm>
              <a:off x="1558690" y="4216430"/>
              <a:ext cx="611063" cy="47202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70" idx="3"/>
            </p:cNvCxnSpPr>
            <p:nvPr/>
          </p:nvCxnSpPr>
          <p:spPr>
            <a:xfrm>
              <a:off x="2169753" y="5002668"/>
              <a:ext cx="0" cy="71144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endCxn id="58" idx="1"/>
            </p:cNvCxnSpPr>
            <p:nvPr/>
          </p:nvCxnSpPr>
          <p:spPr>
            <a:xfrm>
              <a:off x="2169753" y="5714112"/>
              <a:ext cx="51853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立方体 76"/>
            <p:cNvSpPr/>
            <p:nvPr/>
          </p:nvSpPr>
          <p:spPr>
            <a:xfrm>
              <a:off x="5126736" y="2773681"/>
              <a:ext cx="3075519" cy="2462784"/>
            </a:xfrm>
            <a:prstGeom prst="cube">
              <a:avLst>
                <a:gd name="adj" fmla="val 392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8" name="立方体 77"/>
            <p:cNvSpPr/>
            <p:nvPr/>
          </p:nvSpPr>
          <p:spPr>
            <a:xfrm>
              <a:off x="5277612" y="3092809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200" kern="0" dirty="0">
                  <a:solidFill>
                    <a:srgbClr val="003366"/>
                  </a:solidFill>
                  <a:ea typeface="黑体" charset="0"/>
                  <a:cs typeface="黑体" charset="0"/>
                </a:rPr>
                <a:t>文件下载</a:t>
              </a:r>
            </a:p>
          </p:txBody>
        </p:sp>
        <p:sp>
          <p:nvSpPr>
            <p:cNvPr id="81" name="立方体 80"/>
            <p:cNvSpPr/>
            <p:nvPr/>
          </p:nvSpPr>
          <p:spPr>
            <a:xfrm>
              <a:off x="6236251" y="3092809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200" kern="0" dirty="0">
                  <a:solidFill>
                    <a:srgbClr val="003366"/>
                  </a:solidFill>
                  <a:ea typeface="黑体" charset="0"/>
                  <a:cs typeface="黑体" charset="0"/>
                </a:rPr>
                <a:t>数字图书馆</a:t>
              </a:r>
            </a:p>
          </p:txBody>
        </p:sp>
        <p:sp>
          <p:nvSpPr>
            <p:cNvPr id="82" name="立方体 81"/>
            <p:cNvSpPr/>
            <p:nvPr/>
          </p:nvSpPr>
          <p:spPr>
            <a:xfrm>
              <a:off x="7193323" y="3098905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200" kern="0" dirty="0">
                  <a:solidFill>
                    <a:srgbClr val="003366"/>
                  </a:solidFill>
                  <a:ea typeface="黑体" charset="0"/>
                  <a:cs typeface="黑体" charset="0"/>
                </a:rPr>
                <a:t>视频应用</a:t>
              </a:r>
            </a:p>
          </p:txBody>
        </p:sp>
        <p:sp>
          <p:nvSpPr>
            <p:cNvPr id="83" name="立方体 82"/>
            <p:cNvSpPr/>
            <p:nvPr/>
          </p:nvSpPr>
          <p:spPr>
            <a:xfrm>
              <a:off x="5612872" y="3883287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200" kern="0" dirty="0">
                  <a:solidFill>
                    <a:srgbClr val="003366"/>
                  </a:solidFill>
                  <a:ea typeface="黑体" charset="0"/>
                  <a:cs typeface="黑体" charset="0"/>
                </a:rPr>
                <a:t>TCP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84" name="立方体 83"/>
            <p:cNvSpPr/>
            <p:nvPr/>
          </p:nvSpPr>
          <p:spPr>
            <a:xfrm>
              <a:off x="6821342" y="3897503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kern="0" dirty="0">
                  <a:solidFill>
                    <a:srgbClr val="003366"/>
                  </a:solidFill>
                  <a:ea typeface="黑体" charset="0"/>
                  <a:cs typeface="黑体" charset="0"/>
                </a:rPr>
                <a:t>UDP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85" name="立方体 84"/>
            <p:cNvSpPr/>
            <p:nvPr/>
          </p:nvSpPr>
          <p:spPr>
            <a:xfrm>
              <a:off x="6223935" y="4669525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kern="0">
                  <a:solidFill>
                    <a:srgbClr val="003366"/>
                  </a:solidFill>
                  <a:ea typeface="黑体" charset="0"/>
                  <a:cs typeface="黑体" charset="0"/>
                </a:rPr>
                <a:t>IP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cxnSp>
          <p:nvCxnSpPr>
            <p:cNvPr id="86" name="直接连接符 85"/>
            <p:cNvCxnSpPr>
              <a:stCxn id="78" idx="3"/>
              <a:endCxn id="83" idx="1"/>
            </p:cNvCxnSpPr>
            <p:nvPr/>
          </p:nvCxnSpPr>
          <p:spPr>
            <a:xfrm>
              <a:off x="5667414" y="3419856"/>
              <a:ext cx="335260" cy="47626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81" idx="3"/>
              <a:endCxn id="83" idx="1"/>
            </p:cNvCxnSpPr>
            <p:nvPr/>
          </p:nvCxnSpPr>
          <p:spPr>
            <a:xfrm flipH="1">
              <a:off x="6002674" y="3419856"/>
              <a:ext cx="623379" cy="47626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2" idx="3"/>
              <a:endCxn id="84" idx="1"/>
            </p:cNvCxnSpPr>
            <p:nvPr/>
          </p:nvCxnSpPr>
          <p:spPr>
            <a:xfrm flipH="1">
              <a:off x="7211144" y="3425952"/>
              <a:ext cx="371981" cy="48438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84" idx="3"/>
            </p:cNvCxnSpPr>
            <p:nvPr/>
          </p:nvCxnSpPr>
          <p:spPr>
            <a:xfrm flipH="1">
              <a:off x="6632470" y="4224550"/>
              <a:ext cx="578674" cy="44497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83" idx="3"/>
              <a:endCxn id="85" idx="1"/>
            </p:cNvCxnSpPr>
            <p:nvPr/>
          </p:nvCxnSpPr>
          <p:spPr>
            <a:xfrm>
              <a:off x="6002674" y="4210334"/>
              <a:ext cx="611063" cy="47202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85" idx="3"/>
            </p:cNvCxnSpPr>
            <p:nvPr/>
          </p:nvCxnSpPr>
          <p:spPr>
            <a:xfrm>
              <a:off x="6613737" y="4996572"/>
              <a:ext cx="12316" cy="71754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58" idx="3"/>
            </p:cNvCxnSpPr>
            <p:nvPr/>
          </p:nvCxnSpPr>
          <p:spPr>
            <a:xfrm>
              <a:off x="6002675" y="5714112"/>
              <a:ext cx="61106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61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分层模型中的相关概念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9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38356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数据传输通道</a:t>
            </a:r>
            <a:endParaRPr lang="en-US" altLang="zh-CN" dirty="0"/>
          </a:p>
          <a:p>
            <a:pPr lvl="1"/>
            <a:r>
              <a:rPr lang="zh-CN" altLang="en-US" sz="1800" dirty="0"/>
              <a:t>数据发送都是由上层传到下层，接收由下层到上层</a:t>
            </a:r>
            <a:endParaRPr lang="en-US" altLang="zh-CN" sz="1800" dirty="0"/>
          </a:p>
          <a:p>
            <a:pPr lvl="1"/>
            <a:r>
              <a:rPr lang="zh-CN" altLang="en-US" sz="1800" dirty="0"/>
              <a:t>层间是虚通信，最下层为实际通信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177906" y="2788567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20211" y="3173858"/>
            <a:ext cx="1181375" cy="2927350"/>
            <a:chOff x="376235" y="3600592"/>
            <a:chExt cx="1334644" cy="2646919"/>
          </a:xfrm>
        </p:grpSpPr>
        <p:sp>
          <p:nvSpPr>
            <p:cNvPr id="62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63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64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65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66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7496016" y="281295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7674897" y="3161666"/>
            <a:ext cx="1181375" cy="2927350"/>
            <a:chOff x="376235" y="3600592"/>
            <a:chExt cx="1334644" cy="2646919"/>
          </a:xfrm>
        </p:grpSpPr>
        <p:sp>
          <p:nvSpPr>
            <p:cNvPr id="69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70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71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72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73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420465" y="3347012"/>
            <a:ext cx="6415596" cy="369332"/>
            <a:chOff x="1513065" y="3639620"/>
            <a:chExt cx="6242859" cy="369332"/>
          </a:xfrm>
        </p:grpSpPr>
        <p:cxnSp>
          <p:nvCxnSpPr>
            <p:cNvPr id="5" name="直接箭头连接符 4"/>
            <p:cNvCxnSpPr>
              <a:stCxn id="66" idx="4"/>
              <a:endCxn id="73" idx="2"/>
            </p:cNvCxnSpPr>
            <p:nvPr/>
          </p:nvCxnSpPr>
          <p:spPr>
            <a:xfrm flipV="1">
              <a:off x="1513065" y="3812094"/>
              <a:ext cx="6242859" cy="12192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24"/>
            <p:cNvSpPr txBox="1">
              <a:spLocks noChangeArrowheads="1"/>
            </p:cNvSpPr>
            <p:nvPr/>
          </p:nvSpPr>
          <p:spPr bwMode="auto">
            <a:xfrm>
              <a:off x="4067022" y="3639620"/>
              <a:ext cx="92659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432040" y="3926028"/>
            <a:ext cx="6275847" cy="369332"/>
            <a:chOff x="1524640" y="3638873"/>
            <a:chExt cx="6011359" cy="369332"/>
          </a:xfrm>
        </p:grpSpPr>
        <p:cxnSp>
          <p:nvCxnSpPr>
            <p:cNvPr id="81" name="直接箭头连接符 80"/>
            <p:cNvCxnSpPr/>
            <p:nvPr/>
          </p:nvCxnSpPr>
          <p:spPr>
            <a:xfrm flipV="1">
              <a:off x="1524640" y="3812094"/>
              <a:ext cx="6011359" cy="12192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24"/>
            <p:cNvSpPr txBox="1">
              <a:spLocks noChangeArrowheads="1"/>
            </p:cNvSpPr>
            <p:nvPr/>
          </p:nvSpPr>
          <p:spPr bwMode="auto">
            <a:xfrm>
              <a:off x="4035429" y="3638873"/>
              <a:ext cx="92659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463974" y="5122610"/>
            <a:ext cx="1413629" cy="369332"/>
            <a:chOff x="1524640" y="3639620"/>
            <a:chExt cx="6011359" cy="369332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1524640" y="3812094"/>
              <a:ext cx="6011359" cy="12192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4"/>
            <p:cNvSpPr txBox="1">
              <a:spLocks noChangeArrowheads="1"/>
            </p:cNvSpPr>
            <p:nvPr/>
          </p:nvSpPr>
          <p:spPr bwMode="auto">
            <a:xfrm>
              <a:off x="3091044" y="3639620"/>
              <a:ext cx="321050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877603" y="4245468"/>
            <a:ext cx="1175697" cy="1795827"/>
            <a:chOff x="376235" y="4623719"/>
            <a:chExt cx="1328229" cy="1623792"/>
          </a:xfrm>
        </p:grpSpPr>
        <p:sp>
          <p:nvSpPr>
            <p:cNvPr id="38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39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40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292746" y="4245468"/>
            <a:ext cx="1175697" cy="1795827"/>
            <a:chOff x="376235" y="4623719"/>
            <a:chExt cx="1328229" cy="1623792"/>
          </a:xfrm>
        </p:grpSpPr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495907" y="4467679"/>
            <a:ext cx="1413629" cy="369332"/>
            <a:chOff x="1524640" y="3639620"/>
            <a:chExt cx="6011359" cy="369332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1524640" y="3812094"/>
              <a:ext cx="6011359" cy="12192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3091044" y="3639620"/>
              <a:ext cx="321050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021366" y="4456938"/>
            <a:ext cx="1303314" cy="369332"/>
            <a:chOff x="1524640" y="3639620"/>
            <a:chExt cx="5542252" cy="369332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1524640" y="3813045"/>
              <a:ext cx="5542252" cy="1124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2943378" y="3639620"/>
              <a:ext cx="321050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89432" y="5048957"/>
            <a:ext cx="1303314" cy="369332"/>
            <a:chOff x="1524640" y="3639620"/>
            <a:chExt cx="5542252" cy="369332"/>
          </a:xfrm>
        </p:grpSpPr>
        <p:cxnSp>
          <p:nvCxnSpPr>
            <p:cNvPr id="56" name="直接箭头连接符 55"/>
            <p:cNvCxnSpPr/>
            <p:nvPr/>
          </p:nvCxnSpPr>
          <p:spPr>
            <a:xfrm flipV="1">
              <a:off x="1524640" y="3813045"/>
              <a:ext cx="5542252" cy="1124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2943378" y="3639620"/>
              <a:ext cx="321050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418874" y="4414266"/>
            <a:ext cx="1303314" cy="369332"/>
            <a:chOff x="1524640" y="3639620"/>
            <a:chExt cx="5542252" cy="369332"/>
          </a:xfrm>
        </p:grpSpPr>
        <p:cxnSp>
          <p:nvCxnSpPr>
            <p:cNvPr id="74" name="直接箭头连接符 73"/>
            <p:cNvCxnSpPr/>
            <p:nvPr/>
          </p:nvCxnSpPr>
          <p:spPr>
            <a:xfrm flipV="1">
              <a:off x="1524640" y="3813045"/>
              <a:ext cx="5542252" cy="1124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 Box 24"/>
            <p:cNvSpPr txBox="1">
              <a:spLocks noChangeArrowheads="1"/>
            </p:cNvSpPr>
            <p:nvPr/>
          </p:nvSpPr>
          <p:spPr bwMode="auto">
            <a:xfrm>
              <a:off x="2943378" y="3639620"/>
              <a:ext cx="321050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404573" y="5025869"/>
            <a:ext cx="1303314" cy="369332"/>
            <a:chOff x="1524640" y="3639620"/>
            <a:chExt cx="5542252" cy="369332"/>
          </a:xfrm>
        </p:grpSpPr>
        <p:cxnSp>
          <p:nvCxnSpPr>
            <p:cNvPr id="90" name="直接箭头连接符 89"/>
            <p:cNvCxnSpPr/>
            <p:nvPr/>
          </p:nvCxnSpPr>
          <p:spPr>
            <a:xfrm flipV="1">
              <a:off x="1524640" y="3813045"/>
              <a:ext cx="5542252" cy="1124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24"/>
            <p:cNvSpPr txBox="1">
              <a:spLocks noChangeArrowheads="1"/>
            </p:cNvSpPr>
            <p:nvPr/>
          </p:nvSpPr>
          <p:spPr bwMode="auto">
            <a:xfrm>
              <a:off x="2943378" y="3639620"/>
              <a:ext cx="321050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92" name="Text Box 24"/>
          <p:cNvSpPr txBox="1">
            <a:spLocks noChangeArrowheads="1"/>
          </p:cNvSpPr>
          <p:nvPr/>
        </p:nvSpPr>
        <p:spPr bwMode="auto">
          <a:xfrm>
            <a:off x="1754266" y="4132156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路由器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sp>
        <p:nvSpPr>
          <p:cNvPr id="95" name="Text Box 24"/>
          <p:cNvSpPr txBox="1">
            <a:spLocks noChangeArrowheads="1"/>
          </p:cNvSpPr>
          <p:nvPr/>
        </p:nvSpPr>
        <p:spPr bwMode="auto">
          <a:xfrm>
            <a:off x="6011376" y="4169046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路由器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sp>
        <p:nvSpPr>
          <p:cNvPr id="96" name="AutoShape 3"/>
          <p:cNvSpPr>
            <a:spLocks noChangeArrowheads="1"/>
          </p:cNvSpPr>
          <p:nvPr/>
        </p:nvSpPr>
        <p:spPr bwMode="auto">
          <a:xfrm rot="16200000">
            <a:off x="4466227" y="5020623"/>
            <a:ext cx="417513" cy="2502509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7" name="AutoShape 3"/>
          <p:cNvSpPr>
            <a:spLocks noChangeArrowheads="1"/>
          </p:cNvSpPr>
          <p:nvPr/>
        </p:nvSpPr>
        <p:spPr bwMode="auto">
          <a:xfrm rot="16200000">
            <a:off x="7183440" y="4998797"/>
            <a:ext cx="417513" cy="2502509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7" name="AutoShape 3"/>
          <p:cNvSpPr>
            <a:spLocks noChangeArrowheads="1"/>
          </p:cNvSpPr>
          <p:nvPr/>
        </p:nvSpPr>
        <p:spPr bwMode="auto">
          <a:xfrm rot="16200000">
            <a:off x="1698811" y="4858050"/>
            <a:ext cx="417513" cy="2853029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1000659" y="6006783"/>
            <a:ext cx="0" cy="300868"/>
          </a:xfrm>
          <a:prstGeom prst="line">
            <a:avLst/>
          </a:prstGeom>
          <a:noFill/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3088303" y="6111301"/>
            <a:ext cx="3444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物理传输媒体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</a:t>
            </a:r>
            <a:r>
              <a:rPr kumimoji="1" lang="zh-CN" altLang="en-US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实际传输路径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)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00659" y="6307651"/>
            <a:ext cx="20876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3088303" y="5925628"/>
            <a:ext cx="0" cy="358936"/>
          </a:xfrm>
          <a:prstGeom prst="line">
            <a:avLst/>
          </a:prstGeom>
          <a:noFill/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661523" y="5949183"/>
            <a:ext cx="0" cy="300868"/>
          </a:xfrm>
          <a:prstGeom prst="line">
            <a:avLst/>
          </a:prstGeom>
          <a:noFill/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3661523" y="6250051"/>
            <a:ext cx="20876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5749167" y="5868028"/>
            <a:ext cx="0" cy="358936"/>
          </a:xfrm>
          <a:prstGeom prst="line">
            <a:avLst/>
          </a:prstGeom>
          <a:noFill/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6286578" y="5926096"/>
            <a:ext cx="0" cy="300868"/>
          </a:xfrm>
          <a:prstGeom prst="line">
            <a:avLst/>
          </a:prstGeom>
          <a:noFill/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6286578" y="6226964"/>
            <a:ext cx="20876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8374222" y="5844941"/>
            <a:ext cx="0" cy="358936"/>
          </a:xfrm>
          <a:prstGeom prst="line">
            <a:avLst/>
          </a:prstGeom>
          <a:noFill/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9681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7" grpId="0"/>
      <p:bldP spid="92" grpId="0"/>
      <p:bldP spid="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分层模型中的相关概念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3058"/>
            <a:ext cx="8229600" cy="1469143"/>
          </a:xfrm>
        </p:spPr>
        <p:txBody>
          <a:bodyPr/>
          <a:lstStyle/>
          <a:p>
            <a:r>
              <a:rPr lang="zh-CN" altLang="en-US" dirty="0"/>
              <a:t>各层对应的协议数据单元</a:t>
            </a:r>
            <a:r>
              <a:rPr lang="en-US" altLang="zh-CN" dirty="0"/>
              <a:t>(Protocol Data Unit, PDU)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24129" y="2341097"/>
            <a:ext cx="6522719" cy="3722992"/>
            <a:chOff x="560833" y="2792201"/>
            <a:chExt cx="6522719" cy="3722992"/>
          </a:xfrm>
        </p:grpSpPr>
        <p:sp>
          <p:nvSpPr>
            <p:cNvPr id="85" name="矩形 84"/>
            <p:cNvSpPr/>
            <p:nvPr/>
          </p:nvSpPr>
          <p:spPr>
            <a:xfrm>
              <a:off x="560833" y="2792201"/>
              <a:ext cx="6522719" cy="3722992"/>
            </a:xfrm>
            <a:prstGeom prst="rect">
              <a:avLst/>
            </a:prstGeom>
            <a:solidFill>
              <a:srgbClr val="F7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FFFFFF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936345" y="3011424"/>
              <a:ext cx="1428903" cy="3315395"/>
              <a:chOff x="853440" y="3164426"/>
              <a:chExt cx="1524000" cy="3315395"/>
            </a:xfrm>
          </p:grpSpPr>
          <p:sp>
            <p:nvSpPr>
              <p:cNvPr id="38" name="立方体 37"/>
              <p:cNvSpPr/>
              <p:nvPr/>
            </p:nvSpPr>
            <p:spPr>
              <a:xfrm>
                <a:off x="853440" y="3164426"/>
                <a:ext cx="1524000" cy="3315395"/>
              </a:xfrm>
              <a:prstGeom prst="cube">
                <a:avLst>
                  <a:gd name="adj" fmla="val 7089"/>
                </a:avLst>
              </a:prstGeom>
              <a:gradFill rotWithShape="1">
                <a:gsLst>
                  <a:gs pos="0">
                    <a:srgbClr val="839EE3">
                      <a:gamma/>
                      <a:shade val="46275"/>
                      <a:invGamma/>
                    </a:srgbClr>
                  </a:gs>
                  <a:gs pos="50000">
                    <a:srgbClr val="839EE3"/>
                  </a:gs>
                  <a:gs pos="100000">
                    <a:srgbClr val="839EE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rgbClr val="CACACA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 b="1" ker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9" name="立方体 38"/>
              <p:cNvSpPr/>
              <p:nvPr/>
            </p:nvSpPr>
            <p:spPr>
              <a:xfrm>
                <a:off x="1039273" y="3437192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9F9F9"/>
                  </a:gs>
                  <a:gs pos="100000">
                    <a:srgbClr val="F9F9F9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应用层</a:t>
                </a:r>
              </a:p>
            </p:txBody>
          </p:sp>
          <p:cxnSp>
            <p:nvCxnSpPr>
              <p:cNvPr id="40" name="直接连接符 39"/>
              <p:cNvCxnSpPr>
                <a:stCxn id="39" idx="3"/>
                <a:endCxn id="46" idx="1"/>
              </p:cNvCxnSpPr>
              <p:nvPr/>
            </p:nvCxnSpPr>
            <p:spPr>
              <a:xfrm flipH="1">
                <a:off x="1580468" y="3735896"/>
                <a:ext cx="24384" cy="2307175"/>
              </a:xfrm>
              <a:prstGeom prst="line">
                <a:avLst/>
              </a:prstGeom>
              <a:ln w="25400">
                <a:solidFill>
                  <a:srgbClr val="D5D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立方体 40"/>
              <p:cNvSpPr/>
              <p:nvPr/>
            </p:nvSpPr>
            <p:spPr>
              <a:xfrm>
                <a:off x="1033177" y="3857816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表示层</a:t>
                </a:r>
              </a:p>
            </p:txBody>
          </p:sp>
          <p:sp>
            <p:nvSpPr>
              <p:cNvPr id="42" name="立方体 41"/>
              <p:cNvSpPr/>
              <p:nvPr/>
            </p:nvSpPr>
            <p:spPr>
              <a:xfrm>
                <a:off x="1027081" y="4290632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会话层</a:t>
                </a:r>
              </a:p>
            </p:txBody>
          </p:sp>
          <p:sp>
            <p:nvSpPr>
              <p:cNvPr id="43" name="立方体 42"/>
              <p:cNvSpPr/>
              <p:nvPr/>
            </p:nvSpPr>
            <p:spPr>
              <a:xfrm>
                <a:off x="1033177" y="4735640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传输层</a:t>
                </a:r>
              </a:p>
            </p:txBody>
          </p:sp>
          <p:sp>
            <p:nvSpPr>
              <p:cNvPr id="44" name="立方体 43"/>
              <p:cNvSpPr/>
              <p:nvPr/>
            </p:nvSpPr>
            <p:spPr>
              <a:xfrm>
                <a:off x="1027081" y="5156264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网络层</a:t>
                </a:r>
              </a:p>
            </p:txBody>
          </p:sp>
          <p:sp>
            <p:nvSpPr>
              <p:cNvPr id="45" name="立方体 44"/>
              <p:cNvSpPr/>
              <p:nvPr/>
            </p:nvSpPr>
            <p:spPr>
              <a:xfrm>
                <a:off x="1020985" y="5589080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DAE9C4"/>
                  </a:gs>
                  <a:gs pos="100000">
                    <a:srgbClr val="D9E8C2"/>
                  </a:gs>
                  <a:gs pos="50000">
                    <a:srgbClr val="FFFFFF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数据链路层</a:t>
                </a:r>
              </a:p>
            </p:txBody>
          </p:sp>
          <p:sp>
            <p:nvSpPr>
              <p:cNvPr id="46" name="立方体 45"/>
              <p:cNvSpPr/>
              <p:nvPr/>
            </p:nvSpPr>
            <p:spPr>
              <a:xfrm>
                <a:off x="1014889" y="6021896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DAE9C4"/>
                  </a:gs>
                  <a:gs pos="100000">
                    <a:srgbClr val="D9E8C2"/>
                  </a:gs>
                  <a:gs pos="50000">
                    <a:srgbClr val="FFFFFF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物理层</a:t>
                </a:r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>
              <a:off x="2365248" y="3511296"/>
              <a:ext cx="1036320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340608" y="3305002"/>
              <a:ext cx="18389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rgbClr val="000000"/>
                  </a:solidFill>
                </a:rPr>
                <a:t>应用层数据 </a:t>
              </a:r>
              <a:r>
                <a:rPr lang="en-US" altLang="zh-CN" sz="1600" dirty="0">
                  <a:solidFill>
                    <a:srgbClr val="000000"/>
                  </a:solidFill>
                </a:rPr>
                <a:t>(data)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2371344" y="4736592"/>
              <a:ext cx="1030224" cy="18288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3346704" y="4530298"/>
              <a:ext cx="3687228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09600" indent="-609600">
                <a:lnSpc>
                  <a:spcPct val="135000"/>
                </a:lnSpc>
              </a:pPr>
              <a:r>
                <a:rPr lang="zh-CN" altLang="en-US" sz="1600" dirty="0">
                  <a:solidFill>
                    <a:srgbClr val="000000"/>
                  </a:solidFill>
                </a:rPr>
                <a:t>传输层报文</a:t>
              </a:r>
              <a:r>
                <a:rPr lang="en-US" altLang="zh-CN" sz="1600" dirty="0">
                  <a:solidFill>
                    <a:srgbClr val="000000"/>
                  </a:solidFill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</a:rPr>
                <a:t>消息 </a:t>
              </a:r>
              <a:r>
                <a:rPr lang="en-US" altLang="zh-CN" sz="1600" dirty="0">
                  <a:solidFill>
                    <a:srgbClr val="000000"/>
                  </a:solidFill>
                </a:rPr>
                <a:t>(segments/message)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2353056" y="5157216"/>
              <a:ext cx="1048512" cy="12192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3328416" y="4999690"/>
              <a:ext cx="15888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</a:rPr>
                <a:t>IP</a:t>
              </a:r>
              <a:r>
                <a:rPr lang="zh-CN" altLang="en-US" sz="1600" dirty="0">
                  <a:solidFill>
                    <a:srgbClr val="000000"/>
                  </a:solidFill>
                </a:rPr>
                <a:t>分组</a:t>
              </a:r>
              <a:r>
                <a:rPr lang="en-US" altLang="zh-CN" sz="1600" dirty="0">
                  <a:solidFill>
                    <a:srgbClr val="000000"/>
                  </a:solidFill>
                </a:rPr>
                <a:t> (packet)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2371344" y="5602224"/>
              <a:ext cx="1030224" cy="6096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/>
            <p:cNvSpPr/>
            <p:nvPr/>
          </p:nvSpPr>
          <p:spPr>
            <a:xfrm>
              <a:off x="3346704" y="5469082"/>
              <a:ext cx="11112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rgbClr val="000000"/>
                  </a:solidFill>
                </a:rPr>
                <a:t>帧 </a:t>
              </a:r>
              <a:r>
                <a:rPr lang="en-US" altLang="zh-CN" sz="1600" dirty="0">
                  <a:solidFill>
                    <a:srgbClr val="000000"/>
                  </a:solidFill>
                </a:rPr>
                <a:t>(frame)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>
              <a:off x="2365248" y="6047232"/>
              <a:ext cx="1036320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>
              <a:off x="3340608" y="5865322"/>
              <a:ext cx="5036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</a:rPr>
                <a:t>bits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8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封装 </a:t>
            </a:r>
            <a:r>
              <a:rPr lang="en-US" altLang="zh-CN" dirty="0"/>
              <a:t>(encapsulation)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6" name="Rectangle 39"/>
          <p:cNvSpPr>
            <a:spLocks noChangeArrowheads="1"/>
          </p:cNvSpPr>
          <p:nvPr/>
        </p:nvSpPr>
        <p:spPr bwMode="auto">
          <a:xfrm>
            <a:off x="4813999" y="3005788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94890" y="3022516"/>
            <a:ext cx="0" cy="3112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29"/>
          <p:cNvSpPr>
            <a:spLocks noChangeArrowheads="1"/>
          </p:cNvSpPr>
          <p:nvPr/>
        </p:nvSpPr>
        <p:spPr bwMode="auto">
          <a:xfrm flipV="1">
            <a:off x="558072" y="3154805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-77037" y="4287503"/>
            <a:ext cx="430887" cy="61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defPPr>
              <a:defRPr lang="zh-CN"/>
            </a:defPPr>
            <a:lvl1pPr defTabSz="762000">
              <a:defRPr kumimoji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FF0000"/>
                </a:solidFill>
              </a:rPr>
              <a:t>封 装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48" name="矩形标注 47"/>
          <p:cNvSpPr/>
          <p:nvPr/>
        </p:nvSpPr>
        <p:spPr>
          <a:xfrm>
            <a:off x="2581592" y="1481183"/>
            <a:ext cx="3133376" cy="557737"/>
          </a:xfrm>
          <a:prstGeom prst="wedgeRectCallout">
            <a:avLst>
              <a:gd name="adj1" fmla="val -88890"/>
              <a:gd name="adj2" fmla="val 2422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应用进程数据先传送到应用层</a:t>
            </a:r>
          </a:p>
        </p:txBody>
      </p:sp>
      <p:sp>
        <p:nvSpPr>
          <p:cNvPr id="62" name="矩形标注 61"/>
          <p:cNvSpPr/>
          <p:nvPr/>
        </p:nvSpPr>
        <p:spPr>
          <a:xfrm>
            <a:off x="2008766" y="2228823"/>
            <a:ext cx="5208898" cy="557737"/>
          </a:xfrm>
          <a:prstGeom prst="wedgeRectCallout">
            <a:avLst>
              <a:gd name="adj1" fmla="val -62260"/>
              <a:gd name="adj2" fmla="val 19854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加上应用层首部，成为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应用层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，再传送到传输层</a:t>
            </a: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4807903" y="3548332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66" name="Rectangle 33"/>
          <p:cNvSpPr>
            <a:spLocks noChangeArrowheads="1"/>
          </p:cNvSpPr>
          <p:nvPr/>
        </p:nvSpPr>
        <p:spPr bwMode="auto">
          <a:xfrm>
            <a:off x="4104767" y="3547378"/>
            <a:ext cx="704913" cy="358775"/>
          </a:xfrm>
          <a:prstGeom prst="rect">
            <a:avLst/>
          </a:prstGeom>
          <a:solidFill>
            <a:srgbClr val="B8A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1434443" y="3555712"/>
            <a:ext cx="704913" cy="358775"/>
          </a:xfrm>
          <a:prstGeom prst="rect">
            <a:avLst/>
          </a:prstGeom>
          <a:solidFill>
            <a:srgbClr val="B8A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>
                <a:solidFill>
                  <a:srgbClr val="333399"/>
                </a:solidFill>
              </a:rPr>
              <a:t>5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830545" y="3177672"/>
            <a:ext cx="1595469" cy="396551"/>
            <a:chOff x="2830545" y="3177672"/>
            <a:chExt cx="1595469" cy="396551"/>
          </a:xfrm>
        </p:grpSpPr>
        <p:sp>
          <p:nvSpPr>
            <p:cNvPr id="74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689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http header</a:t>
              </a:r>
              <a:endParaRPr kumimoji="1"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4820095" y="3001599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63" name="AutoShape 29"/>
          <p:cNvSpPr>
            <a:spLocks noChangeArrowheads="1"/>
          </p:cNvSpPr>
          <p:nvPr/>
        </p:nvSpPr>
        <p:spPr bwMode="auto">
          <a:xfrm flipV="1">
            <a:off x="6166679" y="3265167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6678101" y="3550131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87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00052 0.0791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0.29253 -0.0016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1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0" grpId="0"/>
      <p:bldP spid="29" grpId="0" animBg="1"/>
      <p:bldP spid="101" grpId="0" animBg="1"/>
      <p:bldP spid="116" grpId="0" animBg="1"/>
      <p:bldP spid="51" grpId="0" animBg="1"/>
      <p:bldP spid="51" grpId="1" animBg="1"/>
      <p:bldP spid="58" grpId="0"/>
      <p:bldP spid="48" grpId="0" animBg="1"/>
      <p:bldP spid="48" grpId="1" animBg="1"/>
      <p:bldP spid="62" grpId="0" animBg="1"/>
      <p:bldP spid="64" grpId="0" animBg="1"/>
      <p:bldP spid="66" grpId="0" animBg="1"/>
      <p:bldP spid="67" grpId="0" animBg="1"/>
      <p:bldP spid="67" grpId="1" animBg="1"/>
      <p:bldP spid="67" grpId="2" animBg="1"/>
      <p:bldP spid="76" grpId="0" animBg="1"/>
      <p:bldP spid="76" grpId="1" animBg="1"/>
      <p:bldP spid="76" grpId="2" animBg="1"/>
      <p:bldP spid="63" grpId="0" animBg="1"/>
      <p:bldP spid="63" grpId="1" animBg="1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4110863" y="4102114"/>
            <a:ext cx="2505074" cy="359729"/>
            <a:chOff x="4104767" y="3547378"/>
            <a:chExt cx="2505074" cy="359729"/>
          </a:xfrm>
        </p:grpSpPr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65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5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封装 </a:t>
            </a:r>
            <a:r>
              <a:rPr lang="en-US" altLang="zh-CN" dirty="0"/>
              <a:t>(encapsulation)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6" name="Rectangle 39"/>
          <p:cNvSpPr>
            <a:spLocks noChangeArrowheads="1"/>
          </p:cNvSpPr>
          <p:nvPr/>
        </p:nvSpPr>
        <p:spPr bwMode="auto">
          <a:xfrm>
            <a:off x="4813999" y="3005788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94890" y="3022516"/>
            <a:ext cx="0" cy="3112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29"/>
          <p:cNvSpPr>
            <a:spLocks noChangeArrowheads="1"/>
          </p:cNvSpPr>
          <p:nvPr/>
        </p:nvSpPr>
        <p:spPr bwMode="auto">
          <a:xfrm flipV="1">
            <a:off x="558072" y="3154805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-77037" y="4287503"/>
            <a:ext cx="430887" cy="61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defPPr>
              <a:defRPr lang="zh-CN"/>
            </a:defPPr>
            <a:lvl1pPr defTabSz="762000">
              <a:defRPr kumimoji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FF0000"/>
                </a:solidFill>
              </a:rPr>
              <a:t>封 装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62" name="矩形标注 61"/>
          <p:cNvSpPr/>
          <p:nvPr/>
        </p:nvSpPr>
        <p:spPr>
          <a:xfrm>
            <a:off x="2008766" y="2228823"/>
            <a:ext cx="5208898" cy="557737"/>
          </a:xfrm>
          <a:prstGeom prst="wedgeRectCallout">
            <a:avLst>
              <a:gd name="adj1" fmla="val -62260"/>
              <a:gd name="adj2" fmla="val 19854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加上应用层首部，成为应用层</a:t>
            </a: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，再传送到传输层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104767" y="3547378"/>
            <a:ext cx="2505074" cy="359729"/>
            <a:chOff x="4104767" y="3547378"/>
            <a:chExt cx="2505074" cy="359729"/>
          </a:xfrm>
        </p:grpSpPr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66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5</a:t>
              </a:r>
            </a:p>
          </p:txBody>
        </p:sp>
      </p:grpSp>
      <p:sp>
        <p:nvSpPr>
          <p:cNvPr id="68" name="AutoShape 29"/>
          <p:cNvSpPr>
            <a:spLocks noChangeArrowheads="1"/>
          </p:cNvSpPr>
          <p:nvPr/>
        </p:nvSpPr>
        <p:spPr bwMode="auto">
          <a:xfrm flipV="1">
            <a:off x="576360" y="381926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30545" y="3177672"/>
            <a:ext cx="1595469" cy="396551"/>
            <a:chOff x="2830545" y="3177672"/>
            <a:chExt cx="1595469" cy="396551"/>
          </a:xfrm>
        </p:grpSpPr>
        <p:sp>
          <p:nvSpPr>
            <p:cNvPr id="74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689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http header</a:t>
              </a:r>
              <a:endParaRPr kumimoji="1"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63" name="AutoShape 29"/>
          <p:cNvSpPr>
            <a:spLocks noChangeArrowheads="1"/>
          </p:cNvSpPr>
          <p:nvPr/>
        </p:nvSpPr>
        <p:spPr bwMode="auto">
          <a:xfrm flipV="1">
            <a:off x="6166679" y="3265167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3407727" y="4095924"/>
            <a:ext cx="704913" cy="3587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>
                <a:solidFill>
                  <a:srgbClr val="333399"/>
                </a:solidFill>
              </a:rPr>
              <a:t>4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4110863" y="3553474"/>
            <a:ext cx="2505074" cy="359729"/>
            <a:chOff x="4104767" y="3547378"/>
            <a:chExt cx="2505074" cy="359729"/>
          </a:xfrm>
        </p:grpSpPr>
        <p:sp>
          <p:nvSpPr>
            <p:cNvPr id="70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5</a:t>
              </a:r>
            </a:p>
          </p:txBody>
        </p:sp>
      </p:grp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1524000" y="4114715"/>
            <a:ext cx="704913" cy="3587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73" name="矩形标注 72"/>
          <p:cNvSpPr/>
          <p:nvPr/>
        </p:nvSpPr>
        <p:spPr>
          <a:xfrm>
            <a:off x="2008766" y="1770186"/>
            <a:ext cx="6018209" cy="946601"/>
          </a:xfrm>
          <a:prstGeom prst="wedgeRectCallout">
            <a:avLst>
              <a:gd name="adj1" fmla="val -63868"/>
              <a:gd name="adj2" fmla="val 215205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加上传输层首部，成为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传输层报文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(message),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再传送到网络层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2311522" y="3682553"/>
            <a:ext cx="1595469" cy="396551"/>
            <a:chOff x="2830545" y="3177672"/>
            <a:chExt cx="1595469" cy="396551"/>
          </a:xfrm>
        </p:grpSpPr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310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TCP header</a:t>
              </a:r>
              <a:endParaRPr kumimoji="1"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6678101" y="3550131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40" name="AutoShape 29"/>
          <p:cNvSpPr>
            <a:spLocks noChangeArrowheads="1"/>
          </p:cNvSpPr>
          <p:nvPr/>
        </p:nvSpPr>
        <p:spPr bwMode="auto">
          <a:xfrm flipV="1">
            <a:off x="5142790" y="385935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6635020" y="4114715"/>
            <a:ext cx="905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segment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708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0.00104 0.0810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0868 -0.000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8" grpId="0" animBg="1"/>
      <p:bldP spid="68" grpId="1" animBg="1"/>
      <p:bldP spid="42" grpId="0" animBg="1"/>
      <p:bldP spid="72" grpId="0" animBg="1"/>
      <p:bldP spid="72" grpId="1" animBg="1"/>
      <p:bldP spid="72" grpId="2" animBg="1"/>
      <p:bldP spid="73" grpId="0" animBg="1"/>
      <p:bldP spid="40" grpId="0" animBg="1"/>
      <p:bldP spid="40" grpId="1" animBg="1"/>
      <p:bldP spid="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7967"/>
            <a:ext cx="7586420" cy="4149910"/>
          </a:xfrm>
        </p:spPr>
        <p:txBody>
          <a:bodyPr/>
          <a:lstStyle/>
          <a:p>
            <a:r>
              <a:rPr lang="zh-CN" altLang="en-US" sz="3200"/>
              <a:t>计算机网络</a:t>
            </a:r>
            <a:r>
              <a:rPr lang="zh-CN" altLang="en-US" sz="3200" dirty="0"/>
              <a:t>的起源与发展</a:t>
            </a:r>
            <a:r>
              <a:rPr lang="en-US" altLang="zh-CN" sz="3200" dirty="0"/>
              <a:t>  </a:t>
            </a:r>
          </a:p>
          <a:p>
            <a:r>
              <a:rPr lang="en-US" altLang="zh-CN" sz="3200" dirty="0"/>
              <a:t> Internet</a:t>
            </a:r>
            <a:r>
              <a:rPr lang="zh-CN" altLang="en-US" sz="3200" dirty="0"/>
              <a:t>的组成</a:t>
            </a:r>
            <a:endParaRPr lang="en-US" altLang="zh-CN" sz="3200" dirty="0"/>
          </a:p>
          <a:p>
            <a:r>
              <a:rPr lang="zh-CN" altLang="en-US" sz="3200" dirty="0"/>
              <a:t>计算机网络的性能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计算机网络</a:t>
            </a:r>
            <a:r>
              <a:rPr lang="zh-CN" altLang="en-US" sz="3200">
                <a:solidFill>
                  <a:srgbClr val="FF0000"/>
                </a:solidFill>
              </a:rPr>
              <a:t>体系结构 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778" y="6243935"/>
            <a:ext cx="8461022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课程课件中部分内容及图片来源于互联网、教科书，没有全部索引标注，版权归原作者所有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551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3407727" y="4663900"/>
            <a:ext cx="3208210" cy="370013"/>
            <a:chOff x="3407727" y="4103068"/>
            <a:chExt cx="3208210" cy="370013"/>
          </a:xfrm>
        </p:grpSpPr>
        <p:grpSp>
          <p:nvGrpSpPr>
            <p:cNvPr id="86" name="组合 85"/>
            <p:cNvGrpSpPr/>
            <p:nvPr/>
          </p:nvGrpSpPr>
          <p:grpSpPr>
            <a:xfrm>
              <a:off x="4110863" y="4103068"/>
              <a:ext cx="2505074" cy="370013"/>
              <a:chOff x="4104767" y="3548332"/>
              <a:chExt cx="2505074" cy="370013"/>
            </a:xfrm>
          </p:grpSpPr>
          <p:sp>
            <p:nvSpPr>
              <p:cNvPr id="88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4104767" y="3559570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>
                    <a:solidFill>
                      <a:srgbClr val="333399"/>
                    </a:solidFill>
                  </a:rPr>
                  <a:t>5</a:t>
                </a:r>
              </a:p>
            </p:txBody>
          </p:sp>
        </p:grpSp>
        <p:sp>
          <p:nvSpPr>
            <p:cNvPr id="87" name="Rectangle 33"/>
            <p:cNvSpPr>
              <a:spLocks noChangeArrowheads="1"/>
            </p:cNvSpPr>
            <p:nvPr/>
          </p:nvSpPr>
          <p:spPr bwMode="auto">
            <a:xfrm>
              <a:off x="3407727" y="4108116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4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封装 </a:t>
            </a:r>
            <a:r>
              <a:rPr lang="en-US" altLang="zh-CN" dirty="0"/>
              <a:t>(encapsulation)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6" name="Rectangle 39"/>
          <p:cNvSpPr>
            <a:spLocks noChangeArrowheads="1"/>
          </p:cNvSpPr>
          <p:nvPr/>
        </p:nvSpPr>
        <p:spPr bwMode="auto">
          <a:xfrm>
            <a:off x="4813999" y="3005788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94890" y="3022516"/>
            <a:ext cx="0" cy="3112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29"/>
          <p:cNvSpPr>
            <a:spLocks noChangeArrowheads="1"/>
          </p:cNvSpPr>
          <p:nvPr/>
        </p:nvSpPr>
        <p:spPr bwMode="auto">
          <a:xfrm flipV="1">
            <a:off x="558072" y="3154805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-77037" y="4287503"/>
            <a:ext cx="430887" cy="61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defPPr>
              <a:defRPr lang="zh-CN"/>
            </a:defPPr>
            <a:lvl1pPr defTabSz="762000">
              <a:defRPr kumimoji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FF0000"/>
                </a:solidFill>
              </a:rPr>
              <a:t>封 装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04767" y="3547378"/>
            <a:ext cx="2505074" cy="359729"/>
            <a:chOff x="4104767" y="3547378"/>
            <a:chExt cx="2505074" cy="359729"/>
          </a:xfrm>
        </p:grpSpPr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66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5</a:t>
              </a:r>
            </a:p>
          </p:txBody>
        </p:sp>
      </p:grpSp>
      <p:sp>
        <p:nvSpPr>
          <p:cNvPr id="68" name="AutoShape 29"/>
          <p:cNvSpPr>
            <a:spLocks noChangeArrowheads="1"/>
          </p:cNvSpPr>
          <p:nvPr/>
        </p:nvSpPr>
        <p:spPr bwMode="auto">
          <a:xfrm flipV="1">
            <a:off x="576360" y="381926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30545" y="3177672"/>
            <a:ext cx="1595469" cy="396551"/>
            <a:chOff x="2830545" y="3177672"/>
            <a:chExt cx="1595469" cy="396551"/>
          </a:xfrm>
        </p:grpSpPr>
        <p:sp>
          <p:nvSpPr>
            <p:cNvPr id="74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689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http header</a:t>
              </a:r>
              <a:endParaRPr kumimoji="1"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63" name="AutoShape 29"/>
          <p:cNvSpPr>
            <a:spLocks noChangeArrowheads="1"/>
          </p:cNvSpPr>
          <p:nvPr/>
        </p:nvSpPr>
        <p:spPr bwMode="auto">
          <a:xfrm flipV="1">
            <a:off x="6166679" y="3265167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07727" y="4095924"/>
            <a:ext cx="3208210" cy="365919"/>
            <a:chOff x="3407727" y="4095924"/>
            <a:chExt cx="3208210" cy="365919"/>
          </a:xfrm>
        </p:grpSpPr>
        <p:grpSp>
          <p:nvGrpSpPr>
            <p:cNvPr id="59" name="组合 58"/>
            <p:cNvGrpSpPr/>
            <p:nvPr/>
          </p:nvGrpSpPr>
          <p:grpSpPr>
            <a:xfrm>
              <a:off x="4110863" y="4102114"/>
              <a:ext cx="2505074" cy="359729"/>
              <a:chOff x="4104767" y="3547378"/>
              <a:chExt cx="2505074" cy="359729"/>
            </a:xfrm>
          </p:grpSpPr>
          <p:sp>
            <p:nvSpPr>
              <p:cNvPr id="60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65" name="Rectangle 33"/>
              <p:cNvSpPr>
                <a:spLocks noChangeArrowheads="1"/>
              </p:cNvSpPr>
              <p:nvPr/>
            </p:nvSpPr>
            <p:spPr bwMode="auto">
              <a:xfrm>
                <a:off x="4104767" y="3547378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>
                    <a:solidFill>
                      <a:srgbClr val="333399"/>
                    </a:solidFill>
                  </a:rPr>
                  <a:t>5</a:t>
                </a:r>
              </a:p>
            </p:txBody>
          </p:sp>
        </p:grp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3407727" y="4095924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4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110863" y="3553474"/>
            <a:ext cx="2505074" cy="359729"/>
            <a:chOff x="4104767" y="3547378"/>
            <a:chExt cx="2505074" cy="359729"/>
          </a:xfrm>
        </p:grpSpPr>
        <p:sp>
          <p:nvSpPr>
            <p:cNvPr id="70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5</a:t>
              </a:r>
            </a:p>
          </p:txBody>
        </p:sp>
      </p:grpSp>
      <p:sp>
        <p:nvSpPr>
          <p:cNvPr id="73" name="矩形标注 72"/>
          <p:cNvSpPr/>
          <p:nvPr/>
        </p:nvSpPr>
        <p:spPr>
          <a:xfrm>
            <a:off x="2008766" y="1770186"/>
            <a:ext cx="6018209" cy="946601"/>
          </a:xfrm>
          <a:prstGeom prst="wedgeRectCallout">
            <a:avLst>
              <a:gd name="adj1" fmla="val -63868"/>
              <a:gd name="adj2" fmla="val 215205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加上传输层首部，成为传输层报文</a:t>
            </a: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(message),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再传送到网络层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2311522" y="3682553"/>
            <a:ext cx="1595469" cy="396551"/>
            <a:chOff x="2830545" y="3177672"/>
            <a:chExt cx="1595469" cy="396551"/>
          </a:xfrm>
        </p:grpSpPr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310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TCP header</a:t>
              </a:r>
              <a:endParaRPr kumimoji="1"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67" name="AutoShape 29"/>
          <p:cNvSpPr>
            <a:spLocks noChangeArrowheads="1"/>
          </p:cNvSpPr>
          <p:nvPr/>
        </p:nvSpPr>
        <p:spPr bwMode="auto">
          <a:xfrm flipV="1">
            <a:off x="558072" y="439838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3413823" y="4102020"/>
            <a:ext cx="3208210" cy="365919"/>
            <a:chOff x="3407727" y="4095924"/>
            <a:chExt cx="3208210" cy="365919"/>
          </a:xfrm>
        </p:grpSpPr>
        <p:grpSp>
          <p:nvGrpSpPr>
            <p:cNvPr id="81" name="组合 80"/>
            <p:cNvGrpSpPr/>
            <p:nvPr/>
          </p:nvGrpSpPr>
          <p:grpSpPr>
            <a:xfrm>
              <a:off x="4110863" y="4102114"/>
              <a:ext cx="2505074" cy="359729"/>
              <a:chOff x="4104767" y="3547378"/>
              <a:chExt cx="2505074" cy="359729"/>
            </a:xfrm>
          </p:grpSpPr>
          <p:sp>
            <p:nvSpPr>
              <p:cNvPr id="83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84" name="Rectangle 33"/>
              <p:cNvSpPr>
                <a:spLocks noChangeArrowheads="1"/>
              </p:cNvSpPr>
              <p:nvPr/>
            </p:nvSpPr>
            <p:spPr bwMode="auto">
              <a:xfrm>
                <a:off x="4104767" y="3547378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>
                    <a:solidFill>
                      <a:srgbClr val="333399"/>
                    </a:solidFill>
                  </a:rPr>
                  <a:t>5</a:t>
                </a:r>
              </a:p>
            </p:txBody>
          </p:sp>
        </p:grpSp>
        <p:sp>
          <p:nvSpPr>
            <p:cNvPr id="82" name="Rectangle 33"/>
            <p:cNvSpPr>
              <a:spLocks noChangeArrowheads="1"/>
            </p:cNvSpPr>
            <p:nvPr/>
          </p:nvSpPr>
          <p:spPr bwMode="auto">
            <a:xfrm>
              <a:off x="3407727" y="4095924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4</a:t>
              </a:r>
            </a:p>
          </p:txBody>
        </p:sp>
      </p:grpSp>
      <p:sp>
        <p:nvSpPr>
          <p:cNvPr id="40" name="AutoShape 29"/>
          <p:cNvSpPr>
            <a:spLocks noChangeArrowheads="1"/>
          </p:cNvSpPr>
          <p:nvPr/>
        </p:nvSpPr>
        <p:spPr bwMode="auto">
          <a:xfrm flipV="1">
            <a:off x="5142790" y="385935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76" name="AutoShape 29"/>
          <p:cNvSpPr>
            <a:spLocks noChangeArrowheads="1"/>
          </p:cNvSpPr>
          <p:nvPr/>
        </p:nvSpPr>
        <p:spPr bwMode="auto">
          <a:xfrm flipV="1">
            <a:off x="4490518" y="437751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1956250" y="2060072"/>
            <a:ext cx="5883206" cy="557737"/>
          </a:xfrm>
          <a:prstGeom prst="wedgeRectCallout">
            <a:avLst>
              <a:gd name="adj1" fmla="val -65038"/>
              <a:gd name="adj2" fmla="val 42151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加上网络层首部，成为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(packet)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，再传送到数据链路层</a:t>
            </a:r>
          </a:p>
        </p:txBody>
      </p:sp>
      <p:sp>
        <p:nvSpPr>
          <p:cNvPr id="91" name="Rectangle 33"/>
          <p:cNvSpPr>
            <a:spLocks noChangeArrowheads="1"/>
          </p:cNvSpPr>
          <p:nvPr/>
        </p:nvSpPr>
        <p:spPr bwMode="auto">
          <a:xfrm>
            <a:off x="2702814" y="4663854"/>
            <a:ext cx="704913" cy="358775"/>
          </a:xfrm>
          <a:prstGeom prst="rect">
            <a:avLst/>
          </a:prstGeom>
          <a:solidFill>
            <a:srgbClr val="84E8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92" name="Rectangle 33"/>
          <p:cNvSpPr>
            <a:spLocks noChangeArrowheads="1"/>
          </p:cNvSpPr>
          <p:nvPr/>
        </p:nvSpPr>
        <p:spPr bwMode="auto">
          <a:xfrm>
            <a:off x="1501902" y="4668854"/>
            <a:ext cx="704913" cy="358775"/>
          </a:xfrm>
          <a:prstGeom prst="rect">
            <a:avLst/>
          </a:prstGeom>
          <a:solidFill>
            <a:srgbClr val="84E8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6678101" y="3550131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6635020" y="4114715"/>
            <a:ext cx="905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segment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6640360" y="4693917"/>
            <a:ext cx="7332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packet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850322" y="4264326"/>
            <a:ext cx="1340479" cy="382055"/>
            <a:chOff x="3085535" y="3192168"/>
            <a:chExt cx="1340479" cy="382055"/>
          </a:xfrm>
        </p:grpSpPr>
        <p:sp>
          <p:nvSpPr>
            <p:cNvPr id="97" name="Text Box 32"/>
            <p:cNvSpPr txBox="1">
              <a:spLocks noChangeArrowheads="1"/>
            </p:cNvSpPr>
            <p:nvPr/>
          </p:nvSpPr>
          <p:spPr bwMode="auto">
            <a:xfrm>
              <a:off x="3085535" y="3192168"/>
              <a:ext cx="9781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header</a:t>
              </a:r>
              <a:endParaRPr kumimoji="1"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>
              <a:off x="4123983" y="3413471"/>
              <a:ext cx="302031" cy="160752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2968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0.00104 0.0837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13281 -0.0023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3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7" grpId="0" animBg="1"/>
      <p:bldP spid="67" grpId="1" animBg="1"/>
      <p:bldP spid="76" grpId="0" animBg="1"/>
      <p:bldP spid="76" grpId="1" animBg="1"/>
      <p:bldP spid="90" grpId="0" animBg="1"/>
      <p:bldP spid="91" grpId="0" animBg="1"/>
      <p:bldP spid="92" grpId="0" animBg="1"/>
      <p:bldP spid="92" grpId="1" animBg="1"/>
      <p:bldP spid="92" grpId="2" animBg="1"/>
      <p:bldP spid="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封装 </a:t>
            </a:r>
            <a:r>
              <a:rPr lang="en-US" altLang="zh-CN" dirty="0"/>
              <a:t>(encapsulation)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6" name="Rectangle 39"/>
          <p:cNvSpPr>
            <a:spLocks noChangeArrowheads="1"/>
          </p:cNvSpPr>
          <p:nvPr/>
        </p:nvSpPr>
        <p:spPr bwMode="auto">
          <a:xfrm>
            <a:off x="4813999" y="3005788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94890" y="3022516"/>
            <a:ext cx="0" cy="3112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29"/>
          <p:cNvSpPr>
            <a:spLocks noChangeArrowheads="1"/>
          </p:cNvSpPr>
          <p:nvPr/>
        </p:nvSpPr>
        <p:spPr bwMode="auto">
          <a:xfrm flipV="1">
            <a:off x="558072" y="3154805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-77037" y="4287503"/>
            <a:ext cx="430887" cy="61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defPPr>
              <a:defRPr lang="zh-CN"/>
            </a:defPPr>
            <a:lvl1pPr defTabSz="762000">
              <a:defRPr kumimoji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FF0000"/>
                </a:solidFill>
              </a:rPr>
              <a:t>封 装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04767" y="3547378"/>
            <a:ext cx="2505074" cy="359729"/>
            <a:chOff x="4104767" y="3547378"/>
            <a:chExt cx="2505074" cy="359729"/>
          </a:xfrm>
        </p:grpSpPr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66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5</a:t>
              </a:r>
            </a:p>
          </p:txBody>
        </p:sp>
      </p:grpSp>
      <p:sp>
        <p:nvSpPr>
          <p:cNvPr id="68" name="AutoShape 29"/>
          <p:cNvSpPr>
            <a:spLocks noChangeArrowheads="1"/>
          </p:cNvSpPr>
          <p:nvPr/>
        </p:nvSpPr>
        <p:spPr bwMode="auto">
          <a:xfrm flipV="1">
            <a:off x="576360" y="381926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30545" y="3177672"/>
            <a:ext cx="1595469" cy="396551"/>
            <a:chOff x="2830545" y="3177672"/>
            <a:chExt cx="1595469" cy="396551"/>
          </a:xfrm>
        </p:grpSpPr>
        <p:sp>
          <p:nvSpPr>
            <p:cNvPr id="74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689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http header</a:t>
              </a:r>
              <a:endParaRPr kumimoji="1"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63" name="AutoShape 29"/>
          <p:cNvSpPr>
            <a:spLocks noChangeArrowheads="1"/>
          </p:cNvSpPr>
          <p:nvPr/>
        </p:nvSpPr>
        <p:spPr bwMode="auto">
          <a:xfrm flipV="1">
            <a:off x="6166679" y="3265167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07727" y="4095924"/>
            <a:ext cx="3208210" cy="365919"/>
            <a:chOff x="3407727" y="4095924"/>
            <a:chExt cx="3208210" cy="365919"/>
          </a:xfrm>
        </p:grpSpPr>
        <p:grpSp>
          <p:nvGrpSpPr>
            <p:cNvPr id="59" name="组合 58"/>
            <p:cNvGrpSpPr/>
            <p:nvPr/>
          </p:nvGrpSpPr>
          <p:grpSpPr>
            <a:xfrm>
              <a:off x="4110863" y="4102114"/>
              <a:ext cx="2505074" cy="359729"/>
              <a:chOff x="4104767" y="3547378"/>
              <a:chExt cx="2505074" cy="359729"/>
            </a:xfrm>
          </p:grpSpPr>
          <p:sp>
            <p:nvSpPr>
              <p:cNvPr id="60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65" name="Rectangle 33"/>
              <p:cNvSpPr>
                <a:spLocks noChangeArrowheads="1"/>
              </p:cNvSpPr>
              <p:nvPr/>
            </p:nvSpPr>
            <p:spPr bwMode="auto">
              <a:xfrm>
                <a:off x="4104767" y="3547378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>
                    <a:solidFill>
                      <a:srgbClr val="333399"/>
                    </a:solidFill>
                  </a:rPr>
                  <a:t>5</a:t>
                </a:r>
              </a:p>
            </p:txBody>
          </p:sp>
        </p:grp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3407727" y="4095924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4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110863" y="3553474"/>
            <a:ext cx="2505074" cy="359729"/>
            <a:chOff x="4104767" y="3547378"/>
            <a:chExt cx="2505074" cy="359729"/>
          </a:xfrm>
        </p:grpSpPr>
        <p:sp>
          <p:nvSpPr>
            <p:cNvPr id="70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5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311522" y="3682553"/>
            <a:ext cx="1595469" cy="396551"/>
            <a:chOff x="2830545" y="3177672"/>
            <a:chExt cx="1595469" cy="396551"/>
          </a:xfrm>
        </p:grpSpPr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310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TCP header</a:t>
              </a:r>
              <a:endParaRPr kumimoji="1"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67" name="AutoShape 29"/>
          <p:cNvSpPr>
            <a:spLocks noChangeArrowheads="1"/>
          </p:cNvSpPr>
          <p:nvPr/>
        </p:nvSpPr>
        <p:spPr bwMode="auto">
          <a:xfrm flipV="1">
            <a:off x="558072" y="439838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40" name="AutoShape 29"/>
          <p:cNvSpPr>
            <a:spLocks noChangeArrowheads="1"/>
          </p:cNvSpPr>
          <p:nvPr/>
        </p:nvSpPr>
        <p:spPr bwMode="auto">
          <a:xfrm flipV="1">
            <a:off x="5142790" y="385935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76" name="AutoShape 29"/>
          <p:cNvSpPr>
            <a:spLocks noChangeArrowheads="1"/>
          </p:cNvSpPr>
          <p:nvPr/>
        </p:nvSpPr>
        <p:spPr bwMode="auto">
          <a:xfrm flipV="1">
            <a:off x="4490518" y="437751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1956250" y="2060072"/>
            <a:ext cx="5883206" cy="557737"/>
          </a:xfrm>
          <a:prstGeom prst="wedgeRectCallout">
            <a:avLst>
              <a:gd name="adj1" fmla="val -65038"/>
              <a:gd name="adj2" fmla="val 42151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加上网络层首部，成为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(packet)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，再传送到数据链路层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702814" y="4663854"/>
            <a:ext cx="3913123" cy="370059"/>
            <a:chOff x="2702814" y="4663854"/>
            <a:chExt cx="3913123" cy="370059"/>
          </a:xfrm>
        </p:grpSpPr>
        <p:grpSp>
          <p:nvGrpSpPr>
            <p:cNvPr id="85" name="组合 84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88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89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>
                      <a:solidFill>
                        <a:srgbClr val="333399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87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>
                    <a:solidFill>
                      <a:srgbClr val="333399"/>
                    </a:solidFill>
                  </a:rPr>
                  <a:t>4</a:t>
                </a:r>
              </a:p>
            </p:txBody>
          </p:sp>
        </p:grpSp>
        <p:sp>
          <p:nvSpPr>
            <p:cNvPr id="91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3</a:t>
              </a:r>
            </a:p>
          </p:txBody>
        </p:sp>
      </p:grp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6678101" y="3550131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6635020" y="4114715"/>
            <a:ext cx="905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segment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6640360" y="4693917"/>
            <a:ext cx="7332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packet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850322" y="4264326"/>
            <a:ext cx="1340479" cy="382055"/>
            <a:chOff x="3085535" y="3192168"/>
            <a:chExt cx="1340479" cy="382055"/>
          </a:xfrm>
        </p:grpSpPr>
        <p:sp>
          <p:nvSpPr>
            <p:cNvPr id="97" name="Text Box 32"/>
            <p:cNvSpPr txBox="1">
              <a:spLocks noChangeArrowheads="1"/>
            </p:cNvSpPr>
            <p:nvPr/>
          </p:nvSpPr>
          <p:spPr bwMode="auto">
            <a:xfrm>
              <a:off x="3085535" y="3192168"/>
              <a:ext cx="9781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header</a:t>
              </a:r>
              <a:endParaRPr kumimoji="1"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>
              <a:off x="4123983" y="3413471"/>
              <a:ext cx="302031" cy="160752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100" name="AutoShape 29"/>
          <p:cNvSpPr>
            <a:spLocks noChangeArrowheads="1"/>
          </p:cNvSpPr>
          <p:nvPr/>
        </p:nvSpPr>
        <p:spPr bwMode="auto">
          <a:xfrm flipV="1">
            <a:off x="564168" y="491654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2708910" y="4669950"/>
            <a:ext cx="3913123" cy="370059"/>
            <a:chOff x="2702814" y="4663854"/>
            <a:chExt cx="3913123" cy="370059"/>
          </a:xfrm>
        </p:grpSpPr>
        <p:grpSp>
          <p:nvGrpSpPr>
            <p:cNvPr id="104" name="组合 103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108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109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>
                      <a:solidFill>
                        <a:srgbClr val="333399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107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>
                    <a:solidFill>
                      <a:srgbClr val="333399"/>
                    </a:solidFill>
                  </a:rPr>
                  <a:t>4</a:t>
                </a:r>
              </a:p>
            </p:txBody>
          </p:sp>
        </p:grpSp>
        <p:sp>
          <p:nvSpPr>
            <p:cNvPr id="105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3</a:t>
              </a:r>
            </a:p>
          </p:txBody>
        </p:sp>
      </p:grpSp>
      <p:sp>
        <p:nvSpPr>
          <p:cNvPr id="110" name="矩形标注 109"/>
          <p:cNvSpPr/>
          <p:nvPr/>
        </p:nvSpPr>
        <p:spPr>
          <a:xfrm>
            <a:off x="1602476" y="1782312"/>
            <a:ext cx="6650411" cy="727009"/>
          </a:xfrm>
          <a:prstGeom prst="wedgeRectCallout">
            <a:avLst>
              <a:gd name="adj1" fmla="val -58918"/>
              <a:gd name="adj2" fmla="val 417920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加上链路层首部和尾部，成为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数据链路层帧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(frame)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，再传送到物理层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2701881" y="5275419"/>
            <a:ext cx="3913123" cy="370059"/>
            <a:chOff x="2702814" y="4663854"/>
            <a:chExt cx="3913123" cy="370059"/>
          </a:xfrm>
        </p:grpSpPr>
        <p:grpSp>
          <p:nvGrpSpPr>
            <p:cNvPr id="112" name="组合 111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117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118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>
                      <a:solidFill>
                        <a:srgbClr val="333399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115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>
                    <a:solidFill>
                      <a:srgbClr val="333399"/>
                    </a:solidFill>
                  </a:rPr>
                  <a:t>4</a:t>
                </a:r>
              </a:p>
            </p:txBody>
          </p:sp>
        </p:grp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3</a:t>
              </a:r>
            </a:p>
          </p:txBody>
        </p:sp>
      </p:grpSp>
      <p:sp>
        <p:nvSpPr>
          <p:cNvPr id="102" name="AutoShape 29"/>
          <p:cNvSpPr>
            <a:spLocks noChangeArrowheads="1"/>
          </p:cNvSpPr>
          <p:nvPr/>
        </p:nvSpPr>
        <p:spPr bwMode="auto">
          <a:xfrm flipV="1">
            <a:off x="3752902" y="4981016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19" name="Rectangle 33"/>
          <p:cNvSpPr>
            <a:spLocks noChangeArrowheads="1"/>
          </p:cNvSpPr>
          <p:nvPr/>
        </p:nvSpPr>
        <p:spPr bwMode="auto">
          <a:xfrm>
            <a:off x="2003997" y="5274501"/>
            <a:ext cx="704913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0" name="Rectangle 34"/>
          <p:cNvSpPr>
            <a:spLocks noChangeArrowheads="1"/>
          </p:cNvSpPr>
          <p:nvPr/>
        </p:nvSpPr>
        <p:spPr bwMode="auto">
          <a:xfrm>
            <a:off x="6622988" y="5274501"/>
            <a:ext cx="406910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333399"/>
                </a:solidFill>
                <a:latin typeface="Arial"/>
                <a:ea typeface="宋体"/>
              </a:rPr>
              <a:t>Tail</a:t>
            </a:r>
            <a:r>
              <a:rPr lang="en-US" altLang="zh-CN" sz="1400" b="1" baseline="-25000" dirty="0">
                <a:solidFill>
                  <a:srgbClr val="333399"/>
                </a:solidFill>
                <a:latin typeface="Arial"/>
                <a:ea typeface="宋体"/>
              </a:rPr>
              <a:t>2</a:t>
            </a:r>
          </a:p>
        </p:txBody>
      </p:sp>
      <p:sp>
        <p:nvSpPr>
          <p:cNvPr id="121" name="Rectangle 33"/>
          <p:cNvSpPr>
            <a:spLocks noChangeArrowheads="1"/>
          </p:cNvSpPr>
          <p:nvPr/>
        </p:nvSpPr>
        <p:spPr bwMode="auto">
          <a:xfrm>
            <a:off x="1120077" y="5268405"/>
            <a:ext cx="704913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2" name="Rectangle 34"/>
          <p:cNvSpPr>
            <a:spLocks noChangeArrowheads="1"/>
          </p:cNvSpPr>
          <p:nvPr/>
        </p:nvSpPr>
        <p:spPr bwMode="auto">
          <a:xfrm>
            <a:off x="1337756" y="5280597"/>
            <a:ext cx="397954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333399"/>
                </a:solidFill>
                <a:latin typeface="Arial"/>
                <a:ea typeface="宋体"/>
              </a:rPr>
              <a:t>Tail</a:t>
            </a:r>
            <a:r>
              <a:rPr lang="en-US" altLang="zh-CN" sz="1400" b="1" baseline="-25000" dirty="0">
                <a:solidFill>
                  <a:srgbClr val="333399"/>
                </a:solidFill>
                <a:latin typeface="Arial"/>
                <a:ea typeface="宋体"/>
              </a:rPr>
              <a:t>2</a:t>
            </a:r>
          </a:p>
        </p:txBody>
      </p:sp>
      <p:grpSp>
        <p:nvGrpSpPr>
          <p:cNvPr id="123" name="组合 122"/>
          <p:cNvGrpSpPr/>
          <p:nvPr/>
        </p:nvGrpSpPr>
        <p:grpSpPr>
          <a:xfrm>
            <a:off x="1503934" y="4927395"/>
            <a:ext cx="1551450" cy="338554"/>
            <a:chOff x="3365048" y="3252687"/>
            <a:chExt cx="1551450" cy="338554"/>
          </a:xfrm>
        </p:grpSpPr>
        <p:sp>
          <p:nvSpPr>
            <p:cNvPr id="124" name="Text Box 32"/>
            <p:cNvSpPr txBox="1">
              <a:spLocks noChangeArrowheads="1"/>
            </p:cNvSpPr>
            <p:nvPr/>
          </p:nvSpPr>
          <p:spPr bwMode="auto">
            <a:xfrm>
              <a:off x="3365048" y="3252687"/>
              <a:ext cx="15514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err="1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ethernet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header</a:t>
              </a:r>
              <a:endParaRPr kumimoji="1"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5" name="Line 33"/>
            <p:cNvSpPr>
              <a:spLocks noChangeShapeType="1"/>
            </p:cNvSpPr>
            <p:nvPr/>
          </p:nvSpPr>
          <p:spPr bwMode="auto">
            <a:xfrm>
              <a:off x="4172460" y="3470731"/>
              <a:ext cx="253554" cy="103492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132" name="Text Box 32"/>
          <p:cNvSpPr txBox="1">
            <a:spLocks noChangeArrowheads="1"/>
          </p:cNvSpPr>
          <p:nvPr/>
        </p:nvSpPr>
        <p:spPr bwMode="auto">
          <a:xfrm>
            <a:off x="6962564" y="5307734"/>
            <a:ext cx="6789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frame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704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5.55556E-7 0.0905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28 -0.00185 L 0.09549 -0.000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0.57812 -0.000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0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00" grpId="0" animBg="1"/>
      <p:bldP spid="100" grpId="1" animBg="1"/>
      <p:bldP spid="110" grpId="0" animBg="1"/>
      <p:bldP spid="102" grpId="0" animBg="1"/>
      <p:bldP spid="102" grpId="1" animBg="1"/>
      <p:bldP spid="119" grpId="0" animBg="1"/>
      <p:bldP spid="120" grpId="0" animBg="1"/>
      <p:bldP spid="121" grpId="0" animBg="1"/>
      <p:bldP spid="121" grpId="1" animBg="1"/>
      <p:bldP spid="121" grpId="2" animBg="1"/>
      <p:bldP spid="122" grpId="0" animBg="1"/>
      <p:bldP spid="122" grpId="1" animBg="1"/>
      <p:bldP spid="122" grpId="2" animBg="1"/>
      <p:bldP spid="1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封装 </a:t>
            </a:r>
            <a:r>
              <a:rPr lang="en-US" altLang="zh-CN" dirty="0"/>
              <a:t>(encapsulation)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22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6" name="Rectangle 39"/>
          <p:cNvSpPr>
            <a:spLocks noChangeArrowheads="1"/>
          </p:cNvSpPr>
          <p:nvPr/>
        </p:nvSpPr>
        <p:spPr bwMode="auto">
          <a:xfrm>
            <a:off x="4813999" y="3005788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94890" y="3022516"/>
            <a:ext cx="0" cy="3112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29"/>
          <p:cNvSpPr>
            <a:spLocks noChangeArrowheads="1"/>
          </p:cNvSpPr>
          <p:nvPr/>
        </p:nvSpPr>
        <p:spPr bwMode="auto">
          <a:xfrm flipV="1">
            <a:off x="558072" y="3154805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-77037" y="4287503"/>
            <a:ext cx="430887" cy="61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defPPr>
              <a:defRPr lang="zh-CN"/>
            </a:defPPr>
            <a:lvl1pPr defTabSz="762000">
              <a:defRPr kumimoji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FF0000"/>
                </a:solidFill>
              </a:rPr>
              <a:t>封 装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04767" y="3547378"/>
            <a:ext cx="2505074" cy="359729"/>
            <a:chOff x="4104767" y="3547378"/>
            <a:chExt cx="2505074" cy="359729"/>
          </a:xfrm>
        </p:grpSpPr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66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5</a:t>
              </a:r>
            </a:p>
          </p:txBody>
        </p:sp>
      </p:grpSp>
      <p:sp>
        <p:nvSpPr>
          <p:cNvPr id="68" name="AutoShape 29"/>
          <p:cNvSpPr>
            <a:spLocks noChangeArrowheads="1"/>
          </p:cNvSpPr>
          <p:nvPr/>
        </p:nvSpPr>
        <p:spPr bwMode="auto">
          <a:xfrm flipV="1">
            <a:off x="576360" y="381926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30545" y="3177672"/>
            <a:ext cx="1595469" cy="396551"/>
            <a:chOff x="2830545" y="3177672"/>
            <a:chExt cx="1595469" cy="396551"/>
          </a:xfrm>
        </p:grpSpPr>
        <p:sp>
          <p:nvSpPr>
            <p:cNvPr id="74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689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http header</a:t>
              </a:r>
              <a:endParaRPr kumimoji="1"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63" name="AutoShape 29"/>
          <p:cNvSpPr>
            <a:spLocks noChangeArrowheads="1"/>
          </p:cNvSpPr>
          <p:nvPr/>
        </p:nvSpPr>
        <p:spPr bwMode="auto">
          <a:xfrm flipV="1">
            <a:off x="6166679" y="3265167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07727" y="4095924"/>
            <a:ext cx="3208210" cy="365919"/>
            <a:chOff x="3407727" y="4095924"/>
            <a:chExt cx="3208210" cy="365919"/>
          </a:xfrm>
        </p:grpSpPr>
        <p:grpSp>
          <p:nvGrpSpPr>
            <p:cNvPr id="59" name="组合 58"/>
            <p:cNvGrpSpPr/>
            <p:nvPr/>
          </p:nvGrpSpPr>
          <p:grpSpPr>
            <a:xfrm>
              <a:off x="4110863" y="4102114"/>
              <a:ext cx="2505074" cy="359729"/>
              <a:chOff x="4104767" y="3547378"/>
              <a:chExt cx="2505074" cy="359729"/>
            </a:xfrm>
          </p:grpSpPr>
          <p:sp>
            <p:nvSpPr>
              <p:cNvPr id="60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65" name="Rectangle 33"/>
              <p:cNvSpPr>
                <a:spLocks noChangeArrowheads="1"/>
              </p:cNvSpPr>
              <p:nvPr/>
            </p:nvSpPr>
            <p:spPr bwMode="auto">
              <a:xfrm>
                <a:off x="4104767" y="3547378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>
                    <a:solidFill>
                      <a:srgbClr val="333399"/>
                    </a:solidFill>
                  </a:rPr>
                  <a:t>5</a:t>
                </a:r>
              </a:p>
            </p:txBody>
          </p:sp>
        </p:grp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3407727" y="4095924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4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110863" y="3553474"/>
            <a:ext cx="2505074" cy="359729"/>
            <a:chOff x="4104767" y="3547378"/>
            <a:chExt cx="2505074" cy="359729"/>
          </a:xfrm>
        </p:grpSpPr>
        <p:sp>
          <p:nvSpPr>
            <p:cNvPr id="70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5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311522" y="3682553"/>
            <a:ext cx="1595469" cy="396551"/>
            <a:chOff x="2830545" y="3177672"/>
            <a:chExt cx="1595469" cy="396551"/>
          </a:xfrm>
        </p:grpSpPr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310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TCP header</a:t>
              </a:r>
              <a:endParaRPr kumimoji="1"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67" name="AutoShape 29"/>
          <p:cNvSpPr>
            <a:spLocks noChangeArrowheads="1"/>
          </p:cNvSpPr>
          <p:nvPr/>
        </p:nvSpPr>
        <p:spPr bwMode="auto">
          <a:xfrm flipV="1">
            <a:off x="558072" y="439838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40" name="AutoShape 29"/>
          <p:cNvSpPr>
            <a:spLocks noChangeArrowheads="1"/>
          </p:cNvSpPr>
          <p:nvPr/>
        </p:nvSpPr>
        <p:spPr bwMode="auto">
          <a:xfrm flipV="1">
            <a:off x="5142790" y="385935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76" name="AutoShape 29"/>
          <p:cNvSpPr>
            <a:spLocks noChangeArrowheads="1"/>
          </p:cNvSpPr>
          <p:nvPr/>
        </p:nvSpPr>
        <p:spPr bwMode="auto">
          <a:xfrm flipV="1">
            <a:off x="4490518" y="437751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702814" y="4663854"/>
            <a:ext cx="3913123" cy="370059"/>
            <a:chOff x="2702814" y="4663854"/>
            <a:chExt cx="3913123" cy="370059"/>
          </a:xfrm>
        </p:grpSpPr>
        <p:grpSp>
          <p:nvGrpSpPr>
            <p:cNvPr id="85" name="组合 84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88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89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>
                      <a:solidFill>
                        <a:srgbClr val="333399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87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>
                    <a:solidFill>
                      <a:srgbClr val="333399"/>
                    </a:solidFill>
                  </a:rPr>
                  <a:t>4</a:t>
                </a:r>
              </a:p>
            </p:txBody>
          </p:sp>
        </p:grpSp>
        <p:sp>
          <p:nvSpPr>
            <p:cNvPr id="91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3</a:t>
              </a:r>
            </a:p>
          </p:txBody>
        </p:sp>
      </p:grp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6678101" y="3550131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6635020" y="4114715"/>
            <a:ext cx="905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segment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6640360" y="4693917"/>
            <a:ext cx="7332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packet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850322" y="4264326"/>
            <a:ext cx="1340479" cy="382055"/>
            <a:chOff x="3085535" y="3192168"/>
            <a:chExt cx="1340479" cy="382055"/>
          </a:xfrm>
        </p:grpSpPr>
        <p:sp>
          <p:nvSpPr>
            <p:cNvPr id="97" name="Text Box 32"/>
            <p:cNvSpPr txBox="1">
              <a:spLocks noChangeArrowheads="1"/>
            </p:cNvSpPr>
            <p:nvPr/>
          </p:nvSpPr>
          <p:spPr bwMode="auto">
            <a:xfrm>
              <a:off x="3085535" y="3192168"/>
              <a:ext cx="9781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header</a:t>
              </a:r>
              <a:endParaRPr kumimoji="1"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>
              <a:off x="4123983" y="3413471"/>
              <a:ext cx="302031" cy="160752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100" name="AutoShape 29"/>
          <p:cNvSpPr>
            <a:spLocks noChangeArrowheads="1"/>
          </p:cNvSpPr>
          <p:nvPr/>
        </p:nvSpPr>
        <p:spPr bwMode="auto">
          <a:xfrm flipV="1">
            <a:off x="564168" y="491654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10" name="矩形标注 109"/>
          <p:cNvSpPr/>
          <p:nvPr/>
        </p:nvSpPr>
        <p:spPr>
          <a:xfrm>
            <a:off x="1602476" y="1782312"/>
            <a:ext cx="6650411" cy="727009"/>
          </a:xfrm>
          <a:prstGeom prst="wedgeRectCallout">
            <a:avLst>
              <a:gd name="adj1" fmla="val -58918"/>
              <a:gd name="adj2" fmla="val 417920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加上链路层首部和尾部，成为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数据链路层帧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(frame)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，再传送到物理层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2701881" y="5275419"/>
            <a:ext cx="3913123" cy="370059"/>
            <a:chOff x="2702814" y="4663854"/>
            <a:chExt cx="3913123" cy="370059"/>
          </a:xfrm>
        </p:grpSpPr>
        <p:grpSp>
          <p:nvGrpSpPr>
            <p:cNvPr id="112" name="组合 111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117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118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>
                      <a:solidFill>
                        <a:srgbClr val="333399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115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>
                    <a:solidFill>
                      <a:srgbClr val="333399"/>
                    </a:solidFill>
                  </a:rPr>
                  <a:t>4</a:t>
                </a:r>
              </a:p>
            </p:txBody>
          </p:sp>
        </p:grp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3</a:t>
              </a:r>
            </a:p>
          </p:txBody>
        </p:sp>
      </p:grpSp>
      <p:sp>
        <p:nvSpPr>
          <p:cNvPr id="102" name="AutoShape 29"/>
          <p:cNvSpPr>
            <a:spLocks noChangeArrowheads="1"/>
          </p:cNvSpPr>
          <p:nvPr/>
        </p:nvSpPr>
        <p:spPr bwMode="auto">
          <a:xfrm flipV="1">
            <a:off x="3752902" y="4981016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19" name="Rectangle 33"/>
          <p:cNvSpPr>
            <a:spLocks noChangeArrowheads="1"/>
          </p:cNvSpPr>
          <p:nvPr/>
        </p:nvSpPr>
        <p:spPr bwMode="auto">
          <a:xfrm>
            <a:off x="2003997" y="5274501"/>
            <a:ext cx="704913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0" name="Rectangle 34"/>
          <p:cNvSpPr>
            <a:spLocks noChangeArrowheads="1"/>
          </p:cNvSpPr>
          <p:nvPr/>
        </p:nvSpPr>
        <p:spPr bwMode="auto">
          <a:xfrm>
            <a:off x="6622988" y="5274501"/>
            <a:ext cx="406910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333399"/>
                </a:solidFill>
                <a:latin typeface="Arial"/>
                <a:ea typeface="宋体"/>
              </a:rPr>
              <a:t>Tail</a:t>
            </a:r>
            <a:r>
              <a:rPr lang="en-US" altLang="zh-CN" sz="1400" b="1" baseline="-25000" dirty="0">
                <a:solidFill>
                  <a:srgbClr val="333399"/>
                </a:solidFill>
                <a:latin typeface="Arial"/>
                <a:ea typeface="宋体"/>
              </a:rPr>
              <a:t>2</a:t>
            </a:r>
          </a:p>
        </p:txBody>
      </p:sp>
      <p:grpSp>
        <p:nvGrpSpPr>
          <p:cNvPr id="123" name="组合 122"/>
          <p:cNvGrpSpPr/>
          <p:nvPr/>
        </p:nvGrpSpPr>
        <p:grpSpPr>
          <a:xfrm>
            <a:off x="1503934" y="4927395"/>
            <a:ext cx="1551450" cy="338554"/>
            <a:chOff x="3365048" y="3252687"/>
            <a:chExt cx="1551450" cy="338554"/>
          </a:xfrm>
        </p:grpSpPr>
        <p:sp>
          <p:nvSpPr>
            <p:cNvPr id="124" name="Text Box 32"/>
            <p:cNvSpPr txBox="1">
              <a:spLocks noChangeArrowheads="1"/>
            </p:cNvSpPr>
            <p:nvPr/>
          </p:nvSpPr>
          <p:spPr bwMode="auto">
            <a:xfrm>
              <a:off x="3365048" y="3252687"/>
              <a:ext cx="15514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Ethernet header</a:t>
              </a:r>
              <a:endParaRPr kumimoji="1"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5" name="Line 33"/>
            <p:cNvSpPr>
              <a:spLocks noChangeShapeType="1"/>
            </p:cNvSpPr>
            <p:nvPr/>
          </p:nvSpPr>
          <p:spPr bwMode="auto">
            <a:xfrm>
              <a:off x="4172460" y="3470731"/>
              <a:ext cx="253554" cy="103492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132" name="Text Box 32"/>
          <p:cNvSpPr txBox="1">
            <a:spLocks noChangeArrowheads="1"/>
          </p:cNvSpPr>
          <p:nvPr/>
        </p:nvSpPr>
        <p:spPr bwMode="auto">
          <a:xfrm>
            <a:off x="6962564" y="5307734"/>
            <a:ext cx="6789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frame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2" name="AutoShape 29"/>
          <p:cNvSpPr>
            <a:spLocks noChangeArrowheads="1"/>
          </p:cNvSpPr>
          <p:nvPr/>
        </p:nvSpPr>
        <p:spPr bwMode="auto">
          <a:xfrm flipV="1">
            <a:off x="570264" y="5507861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26" name="Rectangle 30"/>
          <p:cNvSpPr>
            <a:spLocks noChangeArrowheads="1"/>
          </p:cNvSpPr>
          <p:nvPr/>
        </p:nvSpPr>
        <p:spPr bwMode="auto">
          <a:xfrm>
            <a:off x="2003997" y="5776024"/>
            <a:ext cx="5025901" cy="358775"/>
          </a:xfrm>
          <a:prstGeom prst="rect">
            <a:avLst/>
          </a:prstGeom>
          <a:solidFill>
            <a:srgbClr val="E5E5FF"/>
          </a:solidFill>
          <a:ln w="6350">
            <a:solidFill>
              <a:srgbClr val="00004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00007D">
                    <a:lumMod val="75000"/>
                  </a:srgbClr>
                </a:solidFill>
                <a:ea typeface="黑体" panose="02010609060101010101" pitchFamily="49" charset="-122"/>
              </a:rPr>
              <a:t>10100110100101  </a:t>
            </a:r>
            <a:r>
              <a:rPr lang="zh-CN" altLang="en-US" dirty="0">
                <a:solidFill>
                  <a:srgbClr val="00007D">
                    <a:lumMod val="75000"/>
                  </a:srgbClr>
                </a:solidFill>
                <a:ea typeface="黑体" panose="02010609060101010101" pitchFamily="49" charset="-122"/>
              </a:rPr>
              <a:t>比  特  流  </a:t>
            </a:r>
            <a:r>
              <a:rPr lang="en-US" altLang="zh-CN" sz="2000" dirty="0">
                <a:solidFill>
                  <a:srgbClr val="00007D">
                    <a:lumMod val="75000"/>
                  </a:srgbClr>
                </a:solidFill>
                <a:ea typeface="黑体" panose="02010609060101010101" pitchFamily="49" charset="-122"/>
              </a:rPr>
              <a:t>110101110101</a:t>
            </a:r>
          </a:p>
        </p:txBody>
      </p:sp>
      <p:sp>
        <p:nvSpPr>
          <p:cNvPr id="99" name="AutoShape 29"/>
          <p:cNvSpPr>
            <a:spLocks noChangeArrowheads="1"/>
          </p:cNvSpPr>
          <p:nvPr/>
        </p:nvSpPr>
        <p:spPr bwMode="auto">
          <a:xfrm flipV="1">
            <a:off x="3015286" y="5572328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27" name="矩形标注 126"/>
          <p:cNvSpPr/>
          <p:nvPr/>
        </p:nvSpPr>
        <p:spPr>
          <a:xfrm>
            <a:off x="1134049" y="1577907"/>
            <a:ext cx="7467510" cy="884527"/>
          </a:xfrm>
          <a:prstGeom prst="wedgeRectCallout">
            <a:avLst>
              <a:gd name="adj1" fmla="val -52751"/>
              <a:gd name="adj2" fmla="val 423335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物理层把比特流进行编码、调制，传送到物理媒体</a:t>
            </a:r>
            <a:endParaRPr lang="en-US" altLang="zh-CN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电信号（或光信号）在物理媒体</a:t>
            </a:r>
            <a:r>
              <a:rPr lang="zh-CN" altLang="en-US" sz="16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中传播：从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发送端物理层传送到接收端物理层</a:t>
            </a:r>
          </a:p>
        </p:txBody>
      </p:sp>
      <p:sp>
        <p:nvSpPr>
          <p:cNvPr id="139" name="AutoShape 25"/>
          <p:cNvSpPr>
            <a:spLocks noChangeArrowheads="1"/>
          </p:cNvSpPr>
          <p:nvPr/>
        </p:nvSpPr>
        <p:spPr bwMode="auto">
          <a:xfrm flipV="1">
            <a:off x="696913" y="6121019"/>
            <a:ext cx="395287" cy="419100"/>
          </a:xfrm>
          <a:custGeom>
            <a:avLst/>
            <a:gdLst>
              <a:gd name="T0" fmla="*/ 276811 w 21600"/>
              <a:gd name="T1" fmla="*/ 0 h 21600"/>
              <a:gd name="T2" fmla="*/ 276811 w 21600"/>
              <a:gd name="T3" fmla="*/ 235899 h 21600"/>
              <a:gd name="T4" fmla="*/ 59238 w 21600"/>
              <a:gd name="T5" fmla="*/ 419100 h 21600"/>
              <a:gd name="T6" fmla="*/ 395287 w 21600"/>
              <a:gd name="T7" fmla="*/ 1179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 rot="5400000">
            <a:off x="331073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41" name="AutoShape 28"/>
          <p:cNvSpPr>
            <a:spLocks noChangeArrowheads="1"/>
          </p:cNvSpPr>
          <p:nvPr/>
        </p:nvSpPr>
        <p:spPr bwMode="auto">
          <a:xfrm rot="5400000">
            <a:off x="604758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142" name="Group 34"/>
          <p:cNvGrpSpPr>
            <a:grpSpLocks/>
          </p:cNvGrpSpPr>
          <p:nvPr/>
        </p:nvGrpSpPr>
        <p:grpSpPr bwMode="auto">
          <a:xfrm>
            <a:off x="1619250" y="6349619"/>
            <a:ext cx="1066800" cy="139700"/>
            <a:chOff x="1344" y="912"/>
            <a:chExt cx="672" cy="96"/>
          </a:xfrm>
        </p:grpSpPr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144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Group 37"/>
          <p:cNvGrpSpPr>
            <a:grpSpLocks/>
          </p:cNvGrpSpPr>
          <p:nvPr/>
        </p:nvGrpSpPr>
        <p:grpSpPr bwMode="auto">
          <a:xfrm>
            <a:off x="6600825" y="6348032"/>
            <a:ext cx="1066800" cy="142875"/>
            <a:chOff x="4158" y="3753"/>
            <a:chExt cx="672" cy="90"/>
          </a:xfrm>
        </p:grpSpPr>
        <p:sp>
          <p:nvSpPr>
            <p:cNvPr id="146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46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0 h 99"/>
                <a:gd name="T8" fmla="*/ 264 w 576"/>
                <a:gd name="T9" fmla="*/ 89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0 h 99"/>
                <a:gd name="T16" fmla="*/ 480 w 576"/>
                <a:gd name="T17" fmla="*/ 90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46 h 99"/>
                <a:gd name="T24" fmla="*/ 0 w 576"/>
                <a:gd name="T25" fmla="*/ 46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AutoShape 42"/>
          <p:cNvSpPr>
            <a:spLocks noChangeArrowheads="1"/>
          </p:cNvSpPr>
          <p:nvPr/>
        </p:nvSpPr>
        <p:spPr bwMode="auto">
          <a:xfrm rot="5400000" flipH="1">
            <a:off x="8071644" y="6069425"/>
            <a:ext cx="431800" cy="395288"/>
          </a:xfrm>
          <a:custGeom>
            <a:avLst/>
            <a:gdLst>
              <a:gd name="T0" fmla="*/ 302380 w 21600"/>
              <a:gd name="T1" fmla="*/ 0 h 21600"/>
              <a:gd name="T2" fmla="*/ 302380 w 21600"/>
              <a:gd name="T3" fmla="*/ 222496 h 21600"/>
              <a:gd name="T4" fmla="*/ 64710 w 21600"/>
              <a:gd name="T5" fmla="*/ 395288 h 21600"/>
              <a:gd name="T6" fmla="*/ 431800 w 21600"/>
              <a:gd name="T7" fmla="*/ 11124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709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92" grpId="0" animBg="1"/>
      <p:bldP spid="92" grpId="1" animBg="1"/>
      <p:bldP spid="126" grpId="0" animBg="1"/>
      <p:bldP spid="99" grpId="0" animBg="1"/>
      <p:bldP spid="99" grpId="1" animBg="1"/>
      <p:bldP spid="127" grpId="0" animBg="1"/>
      <p:bldP spid="139" grpId="0" animBg="1"/>
      <p:bldP spid="140" grpId="0" animBg="1"/>
      <p:bldP spid="141" grpId="0" animBg="1"/>
      <p:bldP spid="1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2701881" y="5275419"/>
            <a:ext cx="3913123" cy="370059"/>
            <a:chOff x="2702814" y="4663854"/>
            <a:chExt cx="3913123" cy="370059"/>
          </a:xfrm>
        </p:grpSpPr>
        <p:grpSp>
          <p:nvGrpSpPr>
            <p:cNvPr id="122" name="组合 121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128" name="组合 127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130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131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>
                      <a:solidFill>
                        <a:srgbClr val="333399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129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>
                    <a:solidFill>
                      <a:srgbClr val="333399"/>
                    </a:solidFill>
                  </a:rPr>
                  <a:t>4</a:t>
                </a:r>
              </a:p>
            </p:txBody>
          </p:sp>
        </p:grpSp>
        <p:sp>
          <p:nvSpPr>
            <p:cNvPr id="127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3</a:t>
              </a:r>
            </a:p>
          </p:txBody>
        </p:sp>
      </p:grpSp>
      <p:sp>
        <p:nvSpPr>
          <p:cNvPr id="133" name="Rectangle 33"/>
          <p:cNvSpPr>
            <a:spLocks noChangeArrowheads="1"/>
          </p:cNvSpPr>
          <p:nvPr/>
        </p:nvSpPr>
        <p:spPr bwMode="auto">
          <a:xfrm>
            <a:off x="2003997" y="5274501"/>
            <a:ext cx="704913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6622988" y="5274501"/>
            <a:ext cx="406910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333399"/>
                </a:solidFill>
                <a:latin typeface="Arial"/>
                <a:ea typeface="宋体"/>
              </a:rPr>
              <a:t>Tail</a:t>
            </a:r>
            <a:r>
              <a:rPr lang="en-US" altLang="zh-CN" sz="1400" b="1" baseline="-25000" dirty="0">
                <a:solidFill>
                  <a:srgbClr val="333399"/>
                </a:solidFill>
                <a:latin typeface="Arial"/>
                <a:ea typeface="宋体"/>
              </a:rPr>
              <a:t>2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解封 </a:t>
            </a:r>
            <a:r>
              <a:rPr lang="en-US" altLang="zh-CN" dirty="0"/>
              <a:t>(de-encapsulation)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126" name="Rectangle 30"/>
          <p:cNvSpPr>
            <a:spLocks noChangeArrowheads="1"/>
          </p:cNvSpPr>
          <p:nvPr/>
        </p:nvSpPr>
        <p:spPr bwMode="auto">
          <a:xfrm>
            <a:off x="2003997" y="5776024"/>
            <a:ext cx="5025901" cy="358775"/>
          </a:xfrm>
          <a:prstGeom prst="rect">
            <a:avLst/>
          </a:prstGeom>
          <a:solidFill>
            <a:srgbClr val="E5E5FF"/>
          </a:solidFill>
          <a:ln w="6350">
            <a:solidFill>
              <a:srgbClr val="00004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00007D">
                    <a:lumMod val="75000"/>
                  </a:srgbClr>
                </a:solidFill>
                <a:ea typeface="黑体" panose="02010609060101010101" pitchFamily="49" charset="-122"/>
              </a:rPr>
              <a:t>10100110100101  </a:t>
            </a:r>
            <a:r>
              <a:rPr lang="zh-CN" altLang="en-US" dirty="0">
                <a:solidFill>
                  <a:srgbClr val="00007D">
                    <a:lumMod val="75000"/>
                  </a:srgbClr>
                </a:solidFill>
                <a:ea typeface="黑体" panose="02010609060101010101" pitchFamily="49" charset="-122"/>
              </a:rPr>
              <a:t>比  特  流  </a:t>
            </a:r>
            <a:r>
              <a:rPr lang="en-US" altLang="zh-CN" sz="2000" dirty="0">
                <a:solidFill>
                  <a:srgbClr val="00007D">
                    <a:lumMod val="75000"/>
                  </a:srgbClr>
                </a:solidFill>
                <a:ea typeface="黑体" panose="02010609060101010101" pitchFamily="49" charset="-122"/>
              </a:rPr>
              <a:t>110101110101</a:t>
            </a:r>
          </a:p>
        </p:txBody>
      </p:sp>
      <p:sp>
        <p:nvSpPr>
          <p:cNvPr id="139" name="AutoShape 25"/>
          <p:cNvSpPr>
            <a:spLocks noChangeArrowheads="1"/>
          </p:cNvSpPr>
          <p:nvPr/>
        </p:nvSpPr>
        <p:spPr bwMode="auto">
          <a:xfrm flipV="1">
            <a:off x="696913" y="6121019"/>
            <a:ext cx="395287" cy="419100"/>
          </a:xfrm>
          <a:custGeom>
            <a:avLst/>
            <a:gdLst>
              <a:gd name="T0" fmla="*/ 276811 w 21600"/>
              <a:gd name="T1" fmla="*/ 0 h 21600"/>
              <a:gd name="T2" fmla="*/ 276811 w 21600"/>
              <a:gd name="T3" fmla="*/ 235899 h 21600"/>
              <a:gd name="T4" fmla="*/ 59238 w 21600"/>
              <a:gd name="T5" fmla="*/ 419100 h 21600"/>
              <a:gd name="T6" fmla="*/ 395287 w 21600"/>
              <a:gd name="T7" fmla="*/ 1179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 rot="5400000">
            <a:off x="331073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41" name="AutoShape 28"/>
          <p:cNvSpPr>
            <a:spLocks noChangeArrowheads="1"/>
          </p:cNvSpPr>
          <p:nvPr/>
        </p:nvSpPr>
        <p:spPr bwMode="auto">
          <a:xfrm rot="5400000">
            <a:off x="604758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142" name="Group 34"/>
          <p:cNvGrpSpPr>
            <a:grpSpLocks/>
          </p:cNvGrpSpPr>
          <p:nvPr/>
        </p:nvGrpSpPr>
        <p:grpSpPr bwMode="auto">
          <a:xfrm>
            <a:off x="1619250" y="6349619"/>
            <a:ext cx="1066800" cy="139700"/>
            <a:chOff x="1344" y="912"/>
            <a:chExt cx="672" cy="96"/>
          </a:xfrm>
        </p:grpSpPr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144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Group 37"/>
          <p:cNvGrpSpPr>
            <a:grpSpLocks/>
          </p:cNvGrpSpPr>
          <p:nvPr/>
        </p:nvGrpSpPr>
        <p:grpSpPr bwMode="auto">
          <a:xfrm>
            <a:off x="6600825" y="6348032"/>
            <a:ext cx="1066800" cy="142875"/>
            <a:chOff x="4158" y="3753"/>
            <a:chExt cx="672" cy="90"/>
          </a:xfrm>
        </p:grpSpPr>
        <p:sp>
          <p:nvSpPr>
            <p:cNvPr id="146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46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0 h 99"/>
                <a:gd name="T8" fmla="*/ 264 w 576"/>
                <a:gd name="T9" fmla="*/ 89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0 h 99"/>
                <a:gd name="T16" fmla="*/ 480 w 576"/>
                <a:gd name="T17" fmla="*/ 90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46 h 99"/>
                <a:gd name="T24" fmla="*/ 0 w 576"/>
                <a:gd name="T25" fmla="*/ 46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AutoShape 42"/>
          <p:cNvSpPr>
            <a:spLocks noChangeArrowheads="1"/>
          </p:cNvSpPr>
          <p:nvPr/>
        </p:nvSpPr>
        <p:spPr bwMode="auto">
          <a:xfrm rot="5400000" flipH="1">
            <a:off x="8071644" y="6069425"/>
            <a:ext cx="431800" cy="395288"/>
          </a:xfrm>
          <a:custGeom>
            <a:avLst/>
            <a:gdLst>
              <a:gd name="T0" fmla="*/ 302380 w 21600"/>
              <a:gd name="T1" fmla="*/ 0 h 21600"/>
              <a:gd name="T2" fmla="*/ 302380 w 21600"/>
              <a:gd name="T3" fmla="*/ 222496 h 21600"/>
              <a:gd name="T4" fmla="*/ 64710 w 21600"/>
              <a:gd name="T5" fmla="*/ 395288 h 21600"/>
              <a:gd name="T6" fmla="*/ 431800 w 21600"/>
              <a:gd name="T7" fmla="*/ 11124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770256" y="3028888"/>
            <a:ext cx="430887" cy="3112283"/>
            <a:chOff x="8806832" y="3028888"/>
            <a:chExt cx="430887" cy="3112283"/>
          </a:xfrm>
        </p:grpSpPr>
        <p:cxnSp>
          <p:nvCxnSpPr>
            <p:cNvPr id="104" name="直接箭头连接符 103"/>
            <p:cNvCxnSpPr/>
            <p:nvPr/>
          </p:nvCxnSpPr>
          <p:spPr>
            <a:xfrm>
              <a:off x="8868176" y="3028888"/>
              <a:ext cx="0" cy="31122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 Box 24"/>
            <p:cNvSpPr txBox="1">
              <a:spLocks noChangeArrowheads="1"/>
            </p:cNvSpPr>
            <p:nvPr/>
          </p:nvSpPr>
          <p:spPr bwMode="auto">
            <a:xfrm>
              <a:off x="8806832" y="4278374"/>
              <a:ext cx="430887" cy="609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rgbClr val="FF0000"/>
                  </a:solidFill>
                </a:rPr>
                <a:t>解 封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9" name="AutoShape 31"/>
          <p:cNvSpPr>
            <a:spLocks noChangeArrowheads="1"/>
          </p:cNvSpPr>
          <p:nvPr/>
        </p:nvSpPr>
        <p:spPr bwMode="auto">
          <a:xfrm rot="10800000" flipV="1">
            <a:off x="8231773" y="5468158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10" name="AutoShape 31"/>
          <p:cNvSpPr>
            <a:spLocks noChangeArrowheads="1"/>
          </p:cNvSpPr>
          <p:nvPr/>
        </p:nvSpPr>
        <p:spPr bwMode="auto">
          <a:xfrm rot="10800000" flipV="1">
            <a:off x="6372318" y="5505667"/>
            <a:ext cx="178263" cy="308556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35" name="矩形标注 134"/>
          <p:cNvSpPr/>
          <p:nvPr/>
        </p:nvSpPr>
        <p:spPr>
          <a:xfrm>
            <a:off x="2401824" y="1782312"/>
            <a:ext cx="5851063" cy="727009"/>
          </a:xfrm>
          <a:prstGeom prst="wedgeRectCallout">
            <a:avLst>
              <a:gd name="adj1" fmla="val 43928"/>
              <a:gd name="adj2" fmla="val 444752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数据链路层剥去帧首部和帧尾部取出数据部分，上交给网络层</a:t>
            </a:r>
          </a:p>
        </p:txBody>
      </p:sp>
      <p:sp>
        <p:nvSpPr>
          <p:cNvPr id="138" name="Text Box 32"/>
          <p:cNvSpPr txBox="1">
            <a:spLocks noChangeArrowheads="1"/>
          </p:cNvSpPr>
          <p:nvPr/>
        </p:nvSpPr>
        <p:spPr bwMode="auto">
          <a:xfrm>
            <a:off x="1466226" y="5295137"/>
            <a:ext cx="6789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frame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6" name="矩形标注 105"/>
          <p:cNvSpPr/>
          <p:nvPr/>
        </p:nvSpPr>
        <p:spPr>
          <a:xfrm>
            <a:off x="2686051" y="1574228"/>
            <a:ext cx="5545722" cy="884527"/>
          </a:xfrm>
          <a:prstGeom prst="wedgeRectCallout">
            <a:avLst>
              <a:gd name="adj1" fmla="val 45037"/>
              <a:gd name="adj2" fmla="val 43022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主机</a:t>
            </a: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的物理层解调、解码，将比特流，上交给数据链路层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5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3" grpId="1" animBg="1"/>
      <p:bldP spid="134" grpId="0" animBg="1"/>
      <p:bldP spid="134" grpId="1" animBg="1"/>
      <p:bldP spid="126" grpId="0" animBg="1"/>
      <p:bldP spid="109" grpId="0" animBg="1"/>
      <p:bldP spid="109" grpId="1" animBg="1"/>
      <p:bldP spid="110" grpId="0" animBg="1"/>
      <p:bldP spid="110" grpId="1" animBg="1"/>
      <p:bldP spid="135" grpId="0" animBg="1"/>
      <p:bldP spid="138" grpId="0"/>
      <p:bldP spid="106" grpId="0" animBg="1"/>
      <p:bldP spid="10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3412890" y="4623193"/>
            <a:ext cx="3208210" cy="370013"/>
            <a:chOff x="3407727" y="4103068"/>
            <a:chExt cx="3208210" cy="370013"/>
          </a:xfrm>
        </p:grpSpPr>
        <p:grpSp>
          <p:nvGrpSpPr>
            <p:cNvPr id="63" name="组合 62"/>
            <p:cNvGrpSpPr/>
            <p:nvPr/>
          </p:nvGrpSpPr>
          <p:grpSpPr>
            <a:xfrm>
              <a:off x="4110863" y="4103068"/>
              <a:ext cx="2505074" cy="370013"/>
              <a:chOff x="4104767" y="3548332"/>
              <a:chExt cx="2505074" cy="370013"/>
            </a:xfrm>
          </p:grpSpPr>
          <p:sp>
            <p:nvSpPr>
              <p:cNvPr id="65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66" name="Rectangle 33"/>
              <p:cNvSpPr>
                <a:spLocks noChangeArrowheads="1"/>
              </p:cNvSpPr>
              <p:nvPr/>
            </p:nvSpPr>
            <p:spPr bwMode="auto">
              <a:xfrm>
                <a:off x="4104767" y="3559570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>
                    <a:solidFill>
                      <a:srgbClr val="333399"/>
                    </a:solidFill>
                  </a:rPr>
                  <a:t>5</a:t>
                </a:r>
              </a:p>
            </p:txBody>
          </p:sp>
        </p:grpSp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>
              <a:off x="3407727" y="4108116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4</a:t>
              </a:r>
            </a:p>
          </p:txBody>
        </p:sp>
      </p:grpSp>
      <p:sp>
        <p:nvSpPr>
          <p:cNvPr id="62" name="Rectangle 33"/>
          <p:cNvSpPr>
            <a:spLocks noChangeArrowheads="1"/>
          </p:cNvSpPr>
          <p:nvPr/>
        </p:nvSpPr>
        <p:spPr bwMode="auto">
          <a:xfrm>
            <a:off x="2707977" y="4623147"/>
            <a:ext cx="704913" cy="358775"/>
          </a:xfrm>
          <a:prstGeom prst="rect">
            <a:avLst/>
          </a:prstGeom>
          <a:solidFill>
            <a:srgbClr val="84E8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>
                <a:solidFill>
                  <a:srgbClr val="333399"/>
                </a:solidFill>
              </a:rPr>
              <a:t>3</a:t>
            </a:r>
          </a:p>
        </p:txBody>
      </p:sp>
      <p:grpSp>
        <p:nvGrpSpPr>
          <p:cNvPr id="121" name="组合 120"/>
          <p:cNvGrpSpPr/>
          <p:nvPr/>
        </p:nvGrpSpPr>
        <p:grpSpPr>
          <a:xfrm>
            <a:off x="2701881" y="5275419"/>
            <a:ext cx="3913123" cy="370059"/>
            <a:chOff x="2702814" y="4663854"/>
            <a:chExt cx="3913123" cy="370059"/>
          </a:xfrm>
        </p:grpSpPr>
        <p:grpSp>
          <p:nvGrpSpPr>
            <p:cNvPr id="122" name="组合 121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128" name="组合 127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130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131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>
                      <a:solidFill>
                        <a:srgbClr val="333399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129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>
                    <a:solidFill>
                      <a:srgbClr val="333399"/>
                    </a:solidFill>
                  </a:rPr>
                  <a:t>4</a:t>
                </a:r>
              </a:p>
            </p:txBody>
          </p:sp>
        </p:grpSp>
        <p:sp>
          <p:nvSpPr>
            <p:cNvPr id="127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3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解封 </a:t>
            </a:r>
            <a:r>
              <a:rPr lang="en-US" altLang="zh-CN" dirty="0"/>
              <a:t>(de-encapsulation)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139" name="AutoShape 25"/>
          <p:cNvSpPr>
            <a:spLocks noChangeArrowheads="1"/>
          </p:cNvSpPr>
          <p:nvPr/>
        </p:nvSpPr>
        <p:spPr bwMode="auto">
          <a:xfrm flipV="1">
            <a:off x="696913" y="6121019"/>
            <a:ext cx="395287" cy="419100"/>
          </a:xfrm>
          <a:custGeom>
            <a:avLst/>
            <a:gdLst>
              <a:gd name="T0" fmla="*/ 276811 w 21600"/>
              <a:gd name="T1" fmla="*/ 0 h 21600"/>
              <a:gd name="T2" fmla="*/ 276811 w 21600"/>
              <a:gd name="T3" fmla="*/ 235899 h 21600"/>
              <a:gd name="T4" fmla="*/ 59238 w 21600"/>
              <a:gd name="T5" fmla="*/ 419100 h 21600"/>
              <a:gd name="T6" fmla="*/ 395287 w 21600"/>
              <a:gd name="T7" fmla="*/ 1179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 rot="5400000">
            <a:off x="331073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41" name="AutoShape 28"/>
          <p:cNvSpPr>
            <a:spLocks noChangeArrowheads="1"/>
          </p:cNvSpPr>
          <p:nvPr/>
        </p:nvSpPr>
        <p:spPr bwMode="auto">
          <a:xfrm rot="5400000">
            <a:off x="604758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142" name="Group 34"/>
          <p:cNvGrpSpPr>
            <a:grpSpLocks/>
          </p:cNvGrpSpPr>
          <p:nvPr/>
        </p:nvGrpSpPr>
        <p:grpSpPr bwMode="auto">
          <a:xfrm>
            <a:off x="1619250" y="6349619"/>
            <a:ext cx="1066800" cy="139700"/>
            <a:chOff x="1344" y="912"/>
            <a:chExt cx="672" cy="96"/>
          </a:xfrm>
        </p:grpSpPr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144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Group 37"/>
          <p:cNvGrpSpPr>
            <a:grpSpLocks/>
          </p:cNvGrpSpPr>
          <p:nvPr/>
        </p:nvGrpSpPr>
        <p:grpSpPr bwMode="auto">
          <a:xfrm>
            <a:off x="6600825" y="6348032"/>
            <a:ext cx="1066800" cy="142875"/>
            <a:chOff x="4158" y="3753"/>
            <a:chExt cx="672" cy="90"/>
          </a:xfrm>
        </p:grpSpPr>
        <p:sp>
          <p:nvSpPr>
            <p:cNvPr id="146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46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0 h 99"/>
                <a:gd name="T8" fmla="*/ 264 w 576"/>
                <a:gd name="T9" fmla="*/ 89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0 h 99"/>
                <a:gd name="T16" fmla="*/ 480 w 576"/>
                <a:gd name="T17" fmla="*/ 90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46 h 99"/>
                <a:gd name="T24" fmla="*/ 0 w 576"/>
                <a:gd name="T25" fmla="*/ 46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AutoShape 42"/>
          <p:cNvSpPr>
            <a:spLocks noChangeArrowheads="1"/>
          </p:cNvSpPr>
          <p:nvPr/>
        </p:nvSpPr>
        <p:spPr bwMode="auto">
          <a:xfrm rot="5400000" flipH="1">
            <a:off x="8071644" y="6069425"/>
            <a:ext cx="431800" cy="395288"/>
          </a:xfrm>
          <a:custGeom>
            <a:avLst/>
            <a:gdLst>
              <a:gd name="T0" fmla="*/ 302380 w 21600"/>
              <a:gd name="T1" fmla="*/ 0 h 21600"/>
              <a:gd name="T2" fmla="*/ 302380 w 21600"/>
              <a:gd name="T3" fmla="*/ 222496 h 21600"/>
              <a:gd name="T4" fmla="*/ 64710 w 21600"/>
              <a:gd name="T5" fmla="*/ 395288 h 21600"/>
              <a:gd name="T6" fmla="*/ 431800 w 21600"/>
              <a:gd name="T7" fmla="*/ 11124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770256" y="3028888"/>
            <a:ext cx="430887" cy="3112283"/>
            <a:chOff x="8806832" y="3028888"/>
            <a:chExt cx="430887" cy="3112283"/>
          </a:xfrm>
        </p:grpSpPr>
        <p:cxnSp>
          <p:nvCxnSpPr>
            <p:cNvPr id="104" name="直接箭头连接符 103"/>
            <p:cNvCxnSpPr/>
            <p:nvPr/>
          </p:nvCxnSpPr>
          <p:spPr>
            <a:xfrm>
              <a:off x="8868176" y="3028888"/>
              <a:ext cx="0" cy="31122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 Box 24"/>
            <p:cNvSpPr txBox="1">
              <a:spLocks noChangeArrowheads="1"/>
            </p:cNvSpPr>
            <p:nvPr/>
          </p:nvSpPr>
          <p:spPr bwMode="auto">
            <a:xfrm>
              <a:off x="8806832" y="4278374"/>
              <a:ext cx="430887" cy="609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rgbClr val="FF0000"/>
                  </a:solidFill>
                </a:rPr>
                <a:t>解 封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5" name="矩形标注 134"/>
          <p:cNvSpPr/>
          <p:nvPr/>
        </p:nvSpPr>
        <p:spPr>
          <a:xfrm>
            <a:off x="2401824" y="1782312"/>
            <a:ext cx="5851063" cy="727009"/>
          </a:xfrm>
          <a:prstGeom prst="wedgeRectCallout">
            <a:avLst>
              <a:gd name="adj1" fmla="val 43928"/>
              <a:gd name="adj2" fmla="val 444752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数据链路层剥去帧首部和帧尾部取出数据部分，上交给网络层</a:t>
            </a:r>
          </a:p>
        </p:txBody>
      </p:sp>
      <p:sp>
        <p:nvSpPr>
          <p:cNvPr id="51" name="AutoShape 31"/>
          <p:cNvSpPr>
            <a:spLocks noChangeArrowheads="1"/>
          </p:cNvSpPr>
          <p:nvPr/>
        </p:nvSpPr>
        <p:spPr bwMode="auto">
          <a:xfrm rot="10800000" flipV="1">
            <a:off x="8231773" y="4895134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58" name="AutoShape 31"/>
          <p:cNvSpPr>
            <a:spLocks noChangeArrowheads="1"/>
          </p:cNvSpPr>
          <p:nvPr/>
        </p:nvSpPr>
        <p:spPr bwMode="auto">
          <a:xfrm rot="10800000" flipV="1">
            <a:off x="6372318" y="4957027"/>
            <a:ext cx="178263" cy="308556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1883922" y="4619547"/>
            <a:ext cx="7332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packet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11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371 L 0.00382 -0.0974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35" grpId="0" animBg="1"/>
      <p:bldP spid="51" grpId="0" animBg="1"/>
      <p:bldP spid="51" grpId="1" animBg="1"/>
      <p:bldP spid="58" grpId="0" animBg="1"/>
      <p:bldP spid="58" grpId="1" animBg="1"/>
      <p:bldP spid="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3412890" y="4623193"/>
            <a:ext cx="3208210" cy="370013"/>
            <a:chOff x="3407727" y="4103068"/>
            <a:chExt cx="3208210" cy="370013"/>
          </a:xfrm>
        </p:grpSpPr>
        <p:grpSp>
          <p:nvGrpSpPr>
            <p:cNvPr id="63" name="组合 62"/>
            <p:cNvGrpSpPr/>
            <p:nvPr/>
          </p:nvGrpSpPr>
          <p:grpSpPr>
            <a:xfrm>
              <a:off x="4110863" y="4103068"/>
              <a:ext cx="2505074" cy="370013"/>
              <a:chOff x="4104767" y="3548332"/>
              <a:chExt cx="2505074" cy="370013"/>
            </a:xfrm>
          </p:grpSpPr>
          <p:sp>
            <p:nvSpPr>
              <p:cNvPr id="65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66" name="Rectangle 33"/>
              <p:cNvSpPr>
                <a:spLocks noChangeArrowheads="1"/>
              </p:cNvSpPr>
              <p:nvPr/>
            </p:nvSpPr>
            <p:spPr bwMode="auto">
              <a:xfrm>
                <a:off x="4104767" y="3559570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>
                    <a:solidFill>
                      <a:srgbClr val="333399"/>
                    </a:solidFill>
                  </a:rPr>
                  <a:t>5</a:t>
                </a:r>
              </a:p>
            </p:txBody>
          </p:sp>
        </p:grpSp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>
              <a:off x="3407727" y="4108116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4</a:t>
              </a:r>
            </a:p>
          </p:txBody>
        </p:sp>
      </p:grpSp>
      <p:sp>
        <p:nvSpPr>
          <p:cNvPr id="62" name="Rectangle 33"/>
          <p:cNvSpPr>
            <a:spLocks noChangeArrowheads="1"/>
          </p:cNvSpPr>
          <p:nvPr/>
        </p:nvSpPr>
        <p:spPr bwMode="auto">
          <a:xfrm>
            <a:off x="2707977" y="4623147"/>
            <a:ext cx="704913" cy="358775"/>
          </a:xfrm>
          <a:prstGeom prst="rect">
            <a:avLst/>
          </a:prstGeom>
          <a:solidFill>
            <a:srgbClr val="84E8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解封 </a:t>
            </a:r>
            <a:r>
              <a:rPr lang="en-US" altLang="zh-CN" dirty="0"/>
              <a:t>(de-encapsulation)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139" name="AutoShape 25"/>
          <p:cNvSpPr>
            <a:spLocks noChangeArrowheads="1"/>
          </p:cNvSpPr>
          <p:nvPr/>
        </p:nvSpPr>
        <p:spPr bwMode="auto">
          <a:xfrm flipV="1">
            <a:off x="696913" y="6121019"/>
            <a:ext cx="395287" cy="419100"/>
          </a:xfrm>
          <a:custGeom>
            <a:avLst/>
            <a:gdLst>
              <a:gd name="T0" fmla="*/ 276811 w 21600"/>
              <a:gd name="T1" fmla="*/ 0 h 21600"/>
              <a:gd name="T2" fmla="*/ 276811 w 21600"/>
              <a:gd name="T3" fmla="*/ 235899 h 21600"/>
              <a:gd name="T4" fmla="*/ 59238 w 21600"/>
              <a:gd name="T5" fmla="*/ 419100 h 21600"/>
              <a:gd name="T6" fmla="*/ 395287 w 21600"/>
              <a:gd name="T7" fmla="*/ 1179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 rot="5400000">
            <a:off x="331073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41" name="AutoShape 28"/>
          <p:cNvSpPr>
            <a:spLocks noChangeArrowheads="1"/>
          </p:cNvSpPr>
          <p:nvPr/>
        </p:nvSpPr>
        <p:spPr bwMode="auto">
          <a:xfrm rot="5400000">
            <a:off x="604758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142" name="Group 34"/>
          <p:cNvGrpSpPr>
            <a:grpSpLocks/>
          </p:cNvGrpSpPr>
          <p:nvPr/>
        </p:nvGrpSpPr>
        <p:grpSpPr bwMode="auto">
          <a:xfrm>
            <a:off x="1619250" y="6349619"/>
            <a:ext cx="1066800" cy="139700"/>
            <a:chOff x="1344" y="912"/>
            <a:chExt cx="672" cy="96"/>
          </a:xfrm>
        </p:grpSpPr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144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Group 37"/>
          <p:cNvGrpSpPr>
            <a:grpSpLocks/>
          </p:cNvGrpSpPr>
          <p:nvPr/>
        </p:nvGrpSpPr>
        <p:grpSpPr bwMode="auto">
          <a:xfrm>
            <a:off x="6600825" y="6348032"/>
            <a:ext cx="1066800" cy="142875"/>
            <a:chOff x="4158" y="3753"/>
            <a:chExt cx="672" cy="90"/>
          </a:xfrm>
        </p:grpSpPr>
        <p:sp>
          <p:nvSpPr>
            <p:cNvPr id="146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46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0 h 99"/>
                <a:gd name="T8" fmla="*/ 264 w 576"/>
                <a:gd name="T9" fmla="*/ 89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0 h 99"/>
                <a:gd name="T16" fmla="*/ 480 w 576"/>
                <a:gd name="T17" fmla="*/ 90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46 h 99"/>
                <a:gd name="T24" fmla="*/ 0 w 576"/>
                <a:gd name="T25" fmla="*/ 46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AutoShape 42"/>
          <p:cNvSpPr>
            <a:spLocks noChangeArrowheads="1"/>
          </p:cNvSpPr>
          <p:nvPr/>
        </p:nvSpPr>
        <p:spPr bwMode="auto">
          <a:xfrm rot="5400000" flipH="1">
            <a:off x="8071644" y="6069425"/>
            <a:ext cx="431800" cy="395288"/>
          </a:xfrm>
          <a:custGeom>
            <a:avLst/>
            <a:gdLst>
              <a:gd name="T0" fmla="*/ 302380 w 21600"/>
              <a:gd name="T1" fmla="*/ 0 h 21600"/>
              <a:gd name="T2" fmla="*/ 302380 w 21600"/>
              <a:gd name="T3" fmla="*/ 222496 h 21600"/>
              <a:gd name="T4" fmla="*/ 64710 w 21600"/>
              <a:gd name="T5" fmla="*/ 395288 h 21600"/>
              <a:gd name="T6" fmla="*/ 431800 w 21600"/>
              <a:gd name="T7" fmla="*/ 11124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770256" y="3028888"/>
            <a:ext cx="430887" cy="3112283"/>
            <a:chOff x="8806832" y="3028888"/>
            <a:chExt cx="430887" cy="3112283"/>
          </a:xfrm>
        </p:grpSpPr>
        <p:cxnSp>
          <p:nvCxnSpPr>
            <p:cNvPr id="104" name="直接箭头连接符 103"/>
            <p:cNvCxnSpPr/>
            <p:nvPr/>
          </p:nvCxnSpPr>
          <p:spPr>
            <a:xfrm>
              <a:off x="8868176" y="3028888"/>
              <a:ext cx="0" cy="31122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 Box 24"/>
            <p:cNvSpPr txBox="1">
              <a:spLocks noChangeArrowheads="1"/>
            </p:cNvSpPr>
            <p:nvPr/>
          </p:nvSpPr>
          <p:spPr bwMode="auto">
            <a:xfrm>
              <a:off x="8806832" y="4278374"/>
              <a:ext cx="430887" cy="609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rgbClr val="FF0000"/>
                  </a:solidFill>
                </a:rPr>
                <a:t>解 封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1883922" y="4619547"/>
            <a:ext cx="7332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packet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矩形标注 58"/>
          <p:cNvSpPr/>
          <p:nvPr/>
        </p:nvSpPr>
        <p:spPr>
          <a:xfrm>
            <a:off x="3011424" y="1574228"/>
            <a:ext cx="4852416" cy="884527"/>
          </a:xfrm>
          <a:prstGeom prst="wedgeRectCallout">
            <a:avLst>
              <a:gd name="adj1" fmla="val 45288"/>
              <a:gd name="adj2" fmla="val 314444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网络层剥去首部，取出数据部分，上交给传输层</a:t>
            </a:r>
          </a:p>
        </p:txBody>
      </p:sp>
      <p:sp>
        <p:nvSpPr>
          <p:cNvPr id="68" name="AutoShape 31"/>
          <p:cNvSpPr>
            <a:spLocks noChangeArrowheads="1"/>
          </p:cNvSpPr>
          <p:nvPr/>
        </p:nvSpPr>
        <p:spPr bwMode="auto">
          <a:xfrm rot="10800000" flipV="1">
            <a:off x="8231773" y="4346494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69" name="AutoShape 31"/>
          <p:cNvSpPr>
            <a:spLocks noChangeArrowheads="1"/>
          </p:cNvSpPr>
          <p:nvPr/>
        </p:nvSpPr>
        <p:spPr bwMode="auto">
          <a:xfrm rot="10800000" flipV="1">
            <a:off x="6372318" y="4408387"/>
            <a:ext cx="178263" cy="308556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2311864" y="4087724"/>
            <a:ext cx="905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segment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96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07407E-6 L 0.00104 -0.0789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7" grpId="0"/>
      <p:bldP spid="59" grpId="0" animBg="1"/>
      <p:bldP spid="59" grpId="1" animBg="1"/>
      <p:bldP spid="68" grpId="0" animBg="1"/>
      <p:bldP spid="68" grpId="1" animBg="1"/>
      <p:bldP spid="69" grpId="0" animBg="1"/>
      <p:bldP spid="69" grpId="1" animBg="1"/>
      <p:bldP spid="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解封 </a:t>
            </a:r>
            <a:r>
              <a:rPr lang="en-US" altLang="zh-CN" dirty="0"/>
              <a:t>(de-encapsulation)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139" name="AutoShape 25"/>
          <p:cNvSpPr>
            <a:spLocks noChangeArrowheads="1"/>
          </p:cNvSpPr>
          <p:nvPr/>
        </p:nvSpPr>
        <p:spPr bwMode="auto">
          <a:xfrm flipV="1">
            <a:off x="696913" y="6121019"/>
            <a:ext cx="395287" cy="419100"/>
          </a:xfrm>
          <a:custGeom>
            <a:avLst/>
            <a:gdLst>
              <a:gd name="T0" fmla="*/ 276811 w 21600"/>
              <a:gd name="T1" fmla="*/ 0 h 21600"/>
              <a:gd name="T2" fmla="*/ 276811 w 21600"/>
              <a:gd name="T3" fmla="*/ 235899 h 21600"/>
              <a:gd name="T4" fmla="*/ 59238 w 21600"/>
              <a:gd name="T5" fmla="*/ 419100 h 21600"/>
              <a:gd name="T6" fmla="*/ 395287 w 21600"/>
              <a:gd name="T7" fmla="*/ 1179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 rot="5400000">
            <a:off x="331073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41" name="AutoShape 28"/>
          <p:cNvSpPr>
            <a:spLocks noChangeArrowheads="1"/>
          </p:cNvSpPr>
          <p:nvPr/>
        </p:nvSpPr>
        <p:spPr bwMode="auto">
          <a:xfrm rot="5400000">
            <a:off x="604758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142" name="Group 34"/>
          <p:cNvGrpSpPr>
            <a:grpSpLocks/>
          </p:cNvGrpSpPr>
          <p:nvPr/>
        </p:nvGrpSpPr>
        <p:grpSpPr bwMode="auto">
          <a:xfrm>
            <a:off x="1619250" y="6349619"/>
            <a:ext cx="1066800" cy="139700"/>
            <a:chOff x="1344" y="912"/>
            <a:chExt cx="672" cy="96"/>
          </a:xfrm>
        </p:grpSpPr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144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Group 37"/>
          <p:cNvGrpSpPr>
            <a:grpSpLocks/>
          </p:cNvGrpSpPr>
          <p:nvPr/>
        </p:nvGrpSpPr>
        <p:grpSpPr bwMode="auto">
          <a:xfrm>
            <a:off x="6600825" y="6348032"/>
            <a:ext cx="1066800" cy="142875"/>
            <a:chOff x="4158" y="3753"/>
            <a:chExt cx="672" cy="90"/>
          </a:xfrm>
        </p:grpSpPr>
        <p:sp>
          <p:nvSpPr>
            <p:cNvPr id="146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46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0 h 99"/>
                <a:gd name="T8" fmla="*/ 264 w 576"/>
                <a:gd name="T9" fmla="*/ 89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0 h 99"/>
                <a:gd name="T16" fmla="*/ 480 w 576"/>
                <a:gd name="T17" fmla="*/ 90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46 h 99"/>
                <a:gd name="T24" fmla="*/ 0 w 576"/>
                <a:gd name="T25" fmla="*/ 46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AutoShape 42"/>
          <p:cNvSpPr>
            <a:spLocks noChangeArrowheads="1"/>
          </p:cNvSpPr>
          <p:nvPr/>
        </p:nvSpPr>
        <p:spPr bwMode="auto">
          <a:xfrm rot="5400000" flipH="1">
            <a:off x="8071644" y="6069425"/>
            <a:ext cx="431800" cy="395288"/>
          </a:xfrm>
          <a:custGeom>
            <a:avLst/>
            <a:gdLst>
              <a:gd name="T0" fmla="*/ 302380 w 21600"/>
              <a:gd name="T1" fmla="*/ 0 h 21600"/>
              <a:gd name="T2" fmla="*/ 302380 w 21600"/>
              <a:gd name="T3" fmla="*/ 222496 h 21600"/>
              <a:gd name="T4" fmla="*/ 64710 w 21600"/>
              <a:gd name="T5" fmla="*/ 395288 h 21600"/>
              <a:gd name="T6" fmla="*/ 431800 w 21600"/>
              <a:gd name="T7" fmla="*/ 11124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770256" y="3028888"/>
            <a:ext cx="430887" cy="3112283"/>
            <a:chOff x="8806832" y="3028888"/>
            <a:chExt cx="430887" cy="3112283"/>
          </a:xfrm>
        </p:grpSpPr>
        <p:cxnSp>
          <p:nvCxnSpPr>
            <p:cNvPr id="104" name="直接箭头连接符 103"/>
            <p:cNvCxnSpPr/>
            <p:nvPr/>
          </p:nvCxnSpPr>
          <p:spPr>
            <a:xfrm>
              <a:off x="8868176" y="3028888"/>
              <a:ext cx="0" cy="31122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 Box 24"/>
            <p:cNvSpPr txBox="1">
              <a:spLocks noChangeArrowheads="1"/>
            </p:cNvSpPr>
            <p:nvPr/>
          </p:nvSpPr>
          <p:spPr bwMode="auto">
            <a:xfrm>
              <a:off x="8806832" y="4278374"/>
              <a:ext cx="430887" cy="609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rgbClr val="FF0000"/>
                  </a:solidFill>
                </a:rPr>
                <a:t>解 封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122122" y="4056265"/>
            <a:ext cx="2505074" cy="370013"/>
            <a:chOff x="4104767" y="3548332"/>
            <a:chExt cx="2505074" cy="370013"/>
          </a:xfrm>
        </p:grpSpPr>
        <p:sp>
          <p:nvSpPr>
            <p:cNvPr id="73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74" name="Rectangle 33"/>
            <p:cNvSpPr>
              <a:spLocks noChangeArrowheads="1"/>
            </p:cNvSpPr>
            <p:nvPr/>
          </p:nvSpPr>
          <p:spPr bwMode="auto">
            <a:xfrm>
              <a:off x="4104767" y="3559570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>
                  <a:solidFill>
                    <a:srgbClr val="333399"/>
                  </a:solidFill>
                </a:rPr>
                <a:t>5</a:t>
              </a:r>
            </a:p>
          </p:txBody>
        </p:sp>
      </p:grp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3418986" y="4061313"/>
            <a:ext cx="704913" cy="3587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58" name="矩形标注 57"/>
          <p:cNvSpPr/>
          <p:nvPr/>
        </p:nvSpPr>
        <p:spPr>
          <a:xfrm>
            <a:off x="3217753" y="1782312"/>
            <a:ext cx="5035134" cy="727009"/>
          </a:xfrm>
          <a:prstGeom prst="wedgeRectCallout">
            <a:avLst>
              <a:gd name="adj1" fmla="val 43928"/>
              <a:gd name="adj2" fmla="val 302206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传输层剥去首部，取出数据部分，上交给应用层</a:t>
            </a:r>
          </a:p>
        </p:txBody>
      </p: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2311864" y="4087724"/>
            <a:ext cx="905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segment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76" name="AutoShape 31"/>
          <p:cNvSpPr>
            <a:spLocks noChangeArrowheads="1"/>
          </p:cNvSpPr>
          <p:nvPr/>
        </p:nvSpPr>
        <p:spPr bwMode="auto">
          <a:xfrm rot="10800000" flipV="1">
            <a:off x="8231773" y="3724702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77" name="AutoShape 31"/>
          <p:cNvSpPr>
            <a:spLocks noChangeArrowheads="1"/>
          </p:cNvSpPr>
          <p:nvPr/>
        </p:nvSpPr>
        <p:spPr bwMode="auto">
          <a:xfrm rot="10800000" flipV="1">
            <a:off x="6091902" y="3786595"/>
            <a:ext cx="178263" cy="308556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3009186" y="3529347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584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0.00156 -0.075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58" grpId="0" animBg="1"/>
      <p:bldP spid="58" grpId="1" animBg="1"/>
      <p:bldP spid="75" grpId="0"/>
      <p:bldP spid="76" grpId="0" animBg="1"/>
      <p:bldP spid="76" grpId="1" animBg="1"/>
      <p:bldP spid="77" grpId="0" animBg="1"/>
      <p:bldP spid="77" grpId="1" animBg="1"/>
      <p:bldP spid="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解封 </a:t>
            </a:r>
            <a:r>
              <a:rPr lang="en-US" altLang="zh-CN" dirty="0"/>
              <a:t>(de-encapsulation)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(Web)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139" name="AutoShape 25"/>
          <p:cNvSpPr>
            <a:spLocks noChangeArrowheads="1"/>
          </p:cNvSpPr>
          <p:nvPr/>
        </p:nvSpPr>
        <p:spPr bwMode="auto">
          <a:xfrm flipV="1">
            <a:off x="696913" y="6121019"/>
            <a:ext cx="395287" cy="419100"/>
          </a:xfrm>
          <a:custGeom>
            <a:avLst/>
            <a:gdLst>
              <a:gd name="T0" fmla="*/ 276811 w 21600"/>
              <a:gd name="T1" fmla="*/ 0 h 21600"/>
              <a:gd name="T2" fmla="*/ 276811 w 21600"/>
              <a:gd name="T3" fmla="*/ 235899 h 21600"/>
              <a:gd name="T4" fmla="*/ 59238 w 21600"/>
              <a:gd name="T5" fmla="*/ 419100 h 21600"/>
              <a:gd name="T6" fmla="*/ 395287 w 21600"/>
              <a:gd name="T7" fmla="*/ 1179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 rot="5400000">
            <a:off x="331073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41" name="AutoShape 28"/>
          <p:cNvSpPr>
            <a:spLocks noChangeArrowheads="1"/>
          </p:cNvSpPr>
          <p:nvPr/>
        </p:nvSpPr>
        <p:spPr bwMode="auto">
          <a:xfrm rot="5400000">
            <a:off x="604758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142" name="Group 34"/>
          <p:cNvGrpSpPr>
            <a:grpSpLocks/>
          </p:cNvGrpSpPr>
          <p:nvPr/>
        </p:nvGrpSpPr>
        <p:grpSpPr bwMode="auto">
          <a:xfrm>
            <a:off x="1619250" y="6349619"/>
            <a:ext cx="1066800" cy="139700"/>
            <a:chOff x="1344" y="912"/>
            <a:chExt cx="672" cy="96"/>
          </a:xfrm>
        </p:grpSpPr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144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Group 37"/>
          <p:cNvGrpSpPr>
            <a:grpSpLocks/>
          </p:cNvGrpSpPr>
          <p:nvPr/>
        </p:nvGrpSpPr>
        <p:grpSpPr bwMode="auto">
          <a:xfrm>
            <a:off x="6600825" y="6348032"/>
            <a:ext cx="1066800" cy="142875"/>
            <a:chOff x="4158" y="3753"/>
            <a:chExt cx="672" cy="90"/>
          </a:xfrm>
        </p:grpSpPr>
        <p:sp>
          <p:nvSpPr>
            <p:cNvPr id="146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46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0 h 99"/>
                <a:gd name="T8" fmla="*/ 264 w 576"/>
                <a:gd name="T9" fmla="*/ 89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0 h 99"/>
                <a:gd name="T16" fmla="*/ 480 w 576"/>
                <a:gd name="T17" fmla="*/ 90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46 h 99"/>
                <a:gd name="T24" fmla="*/ 0 w 576"/>
                <a:gd name="T25" fmla="*/ 46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AutoShape 42"/>
          <p:cNvSpPr>
            <a:spLocks noChangeArrowheads="1"/>
          </p:cNvSpPr>
          <p:nvPr/>
        </p:nvSpPr>
        <p:spPr bwMode="auto">
          <a:xfrm rot="5400000" flipH="1">
            <a:off x="8071644" y="6069425"/>
            <a:ext cx="431800" cy="395288"/>
          </a:xfrm>
          <a:custGeom>
            <a:avLst/>
            <a:gdLst>
              <a:gd name="T0" fmla="*/ 302380 w 21600"/>
              <a:gd name="T1" fmla="*/ 0 h 21600"/>
              <a:gd name="T2" fmla="*/ 302380 w 21600"/>
              <a:gd name="T3" fmla="*/ 222496 h 21600"/>
              <a:gd name="T4" fmla="*/ 64710 w 21600"/>
              <a:gd name="T5" fmla="*/ 395288 h 21600"/>
              <a:gd name="T6" fmla="*/ 431800 w 21600"/>
              <a:gd name="T7" fmla="*/ 11124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770256" y="3028888"/>
            <a:ext cx="430887" cy="3112283"/>
            <a:chOff x="8806832" y="3028888"/>
            <a:chExt cx="430887" cy="3112283"/>
          </a:xfrm>
        </p:grpSpPr>
        <p:cxnSp>
          <p:nvCxnSpPr>
            <p:cNvPr id="104" name="直接箭头连接符 103"/>
            <p:cNvCxnSpPr/>
            <p:nvPr/>
          </p:nvCxnSpPr>
          <p:spPr>
            <a:xfrm>
              <a:off x="8868176" y="3028888"/>
              <a:ext cx="0" cy="31122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 Box 24"/>
            <p:cNvSpPr txBox="1">
              <a:spLocks noChangeArrowheads="1"/>
            </p:cNvSpPr>
            <p:nvPr/>
          </p:nvSpPr>
          <p:spPr bwMode="auto">
            <a:xfrm>
              <a:off x="8806832" y="4278374"/>
              <a:ext cx="430887" cy="609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rgbClr val="FF0000"/>
                  </a:solidFill>
                </a:rPr>
                <a:t>解 封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4831354" y="3501529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80" name="Rectangle 33"/>
          <p:cNvSpPr>
            <a:spLocks noChangeArrowheads="1"/>
          </p:cNvSpPr>
          <p:nvPr/>
        </p:nvSpPr>
        <p:spPr bwMode="auto">
          <a:xfrm>
            <a:off x="4128218" y="3512767"/>
            <a:ext cx="704913" cy="358775"/>
          </a:xfrm>
          <a:prstGeom prst="rect">
            <a:avLst/>
          </a:prstGeom>
          <a:solidFill>
            <a:srgbClr val="B8A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3009186" y="3529347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1" name="矩形标注 50"/>
          <p:cNvSpPr/>
          <p:nvPr/>
        </p:nvSpPr>
        <p:spPr>
          <a:xfrm>
            <a:off x="3011424" y="1574228"/>
            <a:ext cx="5078476" cy="884527"/>
          </a:xfrm>
          <a:prstGeom prst="wedgeRectCallout">
            <a:avLst>
              <a:gd name="adj1" fmla="val 47298"/>
              <a:gd name="adj2" fmla="val 198661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应用层剥去首部，取出应用程序数据上交给应用进程</a:t>
            </a:r>
          </a:p>
        </p:txBody>
      </p:sp>
      <p:sp>
        <p:nvSpPr>
          <p:cNvPr id="59" name="AutoShape 31"/>
          <p:cNvSpPr>
            <a:spLocks noChangeArrowheads="1"/>
          </p:cNvSpPr>
          <p:nvPr/>
        </p:nvSpPr>
        <p:spPr bwMode="auto">
          <a:xfrm rot="10800000" flipV="1">
            <a:off x="8231773" y="3127294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60" name="AutoShape 31"/>
          <p:cNvSpPr>
            <a:spLocks noChangeArrowheads="1"/>
          </p:cNvSpPr>
          <p:nvPr/>
        </p:nvSpPr>
        <p:spPr bwMode="auto">
          <a:xfrm rot="10800000" flipV="1">
            <a:off x="6091902" y="3189187"/>
            <a:ext cx="178263" cy="308556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62" name="矩形标注 61"/>
          <p:cNvSpPr/>
          <p:nvPr/>
        </p:nvSpPr>
        <p:spPr>
          <a:xfrm>
            <a:off x="3793204" y="1587185"/>
            <a:ext cx="3649256" cy="727009"/>
          </a:xfrm>
          <a:prstGeom prst="wedgeRectCallout">
            <a:avLst>
              <a:gd name="adj1" fmla="val 56449"/>
              <a:gd name="adj2" fmla="val 1445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我收到了主机</a:t>
            </a: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发来的应用程序数据</a:t>
            </a:r>
          </a:p>
        </p:txBody>
      </p:sp>
    </p:spTree>
    <p:extLst>
      <p:ext uri="{BB962C8B-B14F-4D97-AF65-F5344CB8AC3E}">
        <p14:creationId xmlns:p14="http://schemas.microsoft.com/office/powerpoint/2010/main" val="333993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0.00052 -0.0807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48" grpId="0"/>
      <p:bldP spid="51" grpId="0" animBg="1"/>
      <p:bldP spid="51" grpId="1" animBg="1"/>
      <p:bldP spid="59" grpId="0" animBg="1"/>
      <p:bldP spid="59" grpId="1" animBg="1"/>
      <p:bldP spid="60" grpId="0" animBg="1"/>
      <p:bldP spid="60" grpId="1" animBg="1"/>
      <p:bldP spid="6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dirty="0"/>
              <a:t>封装</a:t>
            </a:r>
            <a:r>
              <a:rPr lang="en-US" altLang="zh-CN" dirty="0"/>
              <a:t>/</a:t>
            </a:r>
            <a:r>
              <a:rPr lang="zh-CN" altLang="en-US" dirty="0"/>
              <a:t>解封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9744" y="2674765"/>
            <a:ext cx="7486890" cy="4097110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77696" y="4028267"/>
            <a:ext cx="2141189" cy="30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数据分段，加数据包头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101794" y="3655371"/>
            <a:ext cx="1463843" cy="30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数据包交换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022791" y="6344300"/>
            <a:ext cx="1463843" cy="30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数据包路由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42485" y="5080585"/>
            <a:ext cx="1676400" cy="30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重组成原始数据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48108" y="2861292"/>
            <a:ext cx="430887" cy="1166975"/>
            <a:chOff x="748108" y="2861292"/>
            <a:chExt cx="430887" cy="1166975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1117651" y="2861292"/>
              <a:ext cx="0" cy="11669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748108" y="3148084"/>
              <a:ext cx="430887" cy="619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rgbClr val="FF0000"/>
                  </a:solidFill>
                </a:rPr>
                <a:t>封 装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51688" y="4922705"/>
            <a:ext cx="430887" cy="1421595"/>
            <a:chOff x="8502213" y="3028888"/>
            <a:chExt cx="430887" cy="3112283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8868176" y="3028888"/>
              <a:ext cx="0" cy="31122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8502213" y="3995630"/>
              <a:ext cx="430887" cy="14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rgbClr val="FF0000"/>
                  </a:solidFill>
                </a:rPr>
                <a:t>解 封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310201"/>
            <a:ext cx="8229600" cy="1323123"/>
          </a:xfrm>
        </p:spPr>
        <p:txBody>
          <a:bodyPr/>
          <a:lstStyle/>
          <a:p>
            <a:r>
              <a:rPr lang="zh-CN" altLang="en-US" dirty="0"/>
              <a:t>数据物理传输路径</a:t>
            </a:r>
            <a:endParaRPr lang="en-US" altLang="zh-CN" dirty="0"/>
          </a:p>
          <a:p>
            <a:pPr lvl="1"/>
            <a:r>
              <a:rPr lang="zh-CN" altLang="en-US" sz="1800" dirty="0"/>
              <a:t>从发送端系统的协议栈向下 </a:t>
            </a:r>
            <a:r>
              <a:rPr lang="en-US" altLang="zh-CN" sz="1800" dirty="0"/>
              <a:t>→ </a:t>
            </a:r>
            <a:r>
              <a:rPr lang="zh-CN" altLang="en-US" sz="1800" dirty="0"/>
              <a:t>向上和向下经过中间交换节点 </a:t>
            </a:r>
            <a:r>
              <a:rPr lang="en-US" altLang="zh-CN" sz="1800" dirty="0"/>
              <a:t>→ </a:t>
            </a:r>
            <a:r>
              <a:rPr lang="zh-CN" altLang="en-US" sz="1800" dirty="0"/>
              <a:t>向上到达接收端系统协议栈</a:t>
            </a:r>
            <a:r>
              <a:rPr lang="en-US" altLang="zh-CN" sz="1800" dirty="0"/>
              <a:t> </a:t>
            </a:r>
            <a:endParaRPr lang="zh-CN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454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《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计算机网络 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》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第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章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计算机网络系统设计准则</a:t>
            </a:r>
          </a:p>
          <a:p>
            <a:pPr lvl="1"/>
            <a:r>
              <a:rPr lang="en-US" altLang="zh-CN" sz="1800" dirty="0"/>
              <a:t>R. Bush and D. Meyer. Some Internet Architectural Guidelines and Philosophy. IETF RFC 3439, Dec. 2003.</a:t>
            </a:r>
          </a:p>
          <a:p>
            <a:pPr lvl="1"/>
            <a:r>
              <a:rPr lang="en-US" altLang="zh-CN" sz="1800" dirty="0"/>
              <a:t>J. </a:t>
            </a:r>
            <a:r>
              <a:rPr lang="en-US" altLang="zh-CN" sz="1800" dirty="0" err="1"/>
              <a:t>Saltzer</a:t>
            </a:r>
            <a:r>
              <a:rPr lang="en-US" altLang="zh-CN" sz="1800" dirty="0"/>
              <a:t> et al.. End-to-end arguments in system design. ACM Transactions on Computer Systems (TOCS), 1984, 2(4): 277-288.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互联网细腰模型及演化</a:t>
            </a:r>
          </a:p>
          <a:p>
            <a:pPr lvl="1"/>
            <a:r>
              <a:rPr lang="en-US" altLang="zh-CN" sz="1800" dirty="0"/>
              <a:t>S. </a:t>
            </a:r>
            <a:r>
              <a:rPr lang="en-US" altLang="zh-CN" sz="1800" dirty="0" err="1"/>
              <a:t>Akhshabi</a:t>
            </a:r>
            <a:r>
              <a:rPr lang="en-US" altLang="zh-CN" sz="1800" dirty="0"/>
              <a:t> et al. The Evolution of Layered Protocol Stacks Leads to an Hourglass-Shaped Architecture. ACM SIGCOMM 2011.</a:t>
            </a:r>
          </a:p>
          <a:p>
            <a:pPr lvl="1"/>
            <a:r>
              <a:rPr lang="en-US" altLang="zh-CN" sz="1800" dirty="0"/>
              <a:t>L. </a:t>
            </a:r>
            <a:r>
              <a:rPr lang="en-US" altLang="zh-CN" sz="1800" dirty="0" err="1"/>
              <a:t>Popa</a:t>
            </a:r>
            <a:r>
              <a:rPr lang="en-US" altLang="zh-CN" sz="1800" dirty="0"/>
              <a:t> et al. HTTP as the Narrow Waist of the Future Internet. ACM </a:t>
            </a:r>
            <a:r>
              <a:rPr lang="en-US" altLang="zh-CN" sz="1800" dirty="0" err="1"/>
              <a:t>HotNets</a:t>
            </a:r>
            <a:r>
              <a:rPr lang="en-US" altLang="zh-CN" sz="1800" dirty="0"/>
              <a:t> 2010.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29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491728" cy="5034843"/>
          </a:xfrm>
        </p:spPr>
        <p:txBody>
          <a:bodyPr/>
          <a:lstStyle/>
          <a:p>
            <a:r>
              <a:rPr lang="zh-CN" altLang="en-US" dirty="0"/>
              <a:t>网络体系结构 </a:t>
            </a:r>
            <a:r>
              <a:rPr lang="en-US" altLang="zh-CN" dirty="0"/>
              <a:t>(network architecture)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网络不是一成不变的，必须适应基本技术和应用程序需求的变化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建立网络体系结构，指导网络的设计和实现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zh-CN" altLang="en-US" dirty="0"/>
              <a:t>能够抽象地讨论和研究网络技术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zh-CN" altLang="en-US"/>
              <a:t>使网络实现与网络功能能够</a:t>
            </a:r>
            <a:r>
              <a:rPr lang="zh-CN" altLang="en-US" dirty="0"/>
              <a:t>相互独立的各自发展</a:t>
            </a:r>
            <a:endParaRPr lang="en-US" altLang="zh-CN" dirty="0"/>
          </a:p>
          <a:p>
            <a:pPr>
              <a:spcBef>
                <a:spcPts val="3000"/>
              </a:spcBef>
            </a:pPr>
            <a:r>
              <a:rPr lang="zh-CN" altLang="en-US" dirty="0"/>
              <a:t>分层网络模型</a:t>
            </a:r>
            <a:r>
              <a:rPr lang="en-US" altLang="zh-CN" dirty="0"/>
              <a:t>(Layered Network Model)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为什么需要分层网络模型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如何定义分层网络模型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879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53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 </a:t>
            </a:r>
            <a:r>
              <a:rPr lang="en-US" altLang="zh-CN" dirty="0"/>
              <a:t>-- </a:t>
            </a:r>
            <a:r>
              <a:rPr lang="zh-CN" altLang="en-US" dirty="0"/>
              <a:t>计算机网络的基本组成部分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491728" cy="5053358"/>
          </a:xfrm>
        </p:spPr>
        <p:txBody>
          <a:bodyPr/>
          <a:lstStyle/>
          <a:p>
            <a:r>
              <a:rPr lang="zh-CN" altLang="en-US" dirty="0"/>
              <a:t>网络通信中需要很多很多协议、功能、组件的协作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传输纠错，网络路由，地址解析，流量控制，应用代理，</a:t>
            </a:r>
            <a:r>
              <a:rPr lang="en-US" altLang="zh-CN" dirty="0"/>
              <a:t>……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RFC</a:t>
            </a:r>
            <a:r>
              <a:rPr lang="zh-CN" altLang="en-US" dirty="0"/>
              <a:t>协议规范文档</a:t>
            </a:r>
            <a:r>
              <a:rPr lang="zh-CN" altLang="en-US"/>
              <a:t>已超过</a:t>
            </a:r>
            <a:r>
              <a:rPr lang="en-US" altLang="zh-CN"/>
              <a:t>8000</a:t>
            </a:r>
            <a:r>
              <a:rPr lang="zh-CN" altLang="en-US" dirty="0"/>
              <a:t>件</a:t>
            </a:r>
          </a:p>
          <a:p>
            <a:pPr>
              <a:spcBef>
                <a:spcPts val="1800"/>
              </a:spcBef>
            </a:pPr>
            <a:r>
              <a:rPr lang="zh-CN" altLang="en-US" dirty="0"/>
              <a:t>网络协议</a:t>
            </a:r>
            <a:r>
              <a:rPr lang="en-US" altLang="zh-CN" dirty="0"/>
              <a:t>(network protocol)</a:t>
            </a:r>
            <a:endParaRPr lang="zh-CN" altLang="en-US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为进行网络中的数据交换而建立的规则、标准或约定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组成要素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语法    数据与控制信息的结构或格式 </a:t>
            </a:r>
          </a:p>
          <a:p>
            <a:pPr lvl="2"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语义    需要发出何种控制信息，完成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377" lvl="2" indent="0"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            何种动作以及做出何种响应 </a:t>
            </a:r>
          </a:p>
          <a:p>
            <a:pPr lvl="2"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同步    事件实现顺序的详细说明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596128" y="3984473"/>
            <a:ext cx="3231783" cy="1738825"/>
            <a:chOff x="2637540" y="3699832"/>
            <a:chExt cx="3556787" cy="173882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58641" y="3702187"/>
              <a:ext cx="0" cy="173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437968" y="3699832"/>
              <a:ext cx="0" cy="173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1386" y="3730404"/>
              <a:ext cx="344201" cy="4813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402" y="3730404"/>
              <a:ext cx="330588" cy="481363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637540" y="4272423"/>
              <a:ext cx="504746" cy="333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Bob</a:t>
              </a:r>
              <a:endParaRPr lang="zh-CN" altLang="en-US" sz="16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18645" y="4251247"/>
              <a:ext cx="575682" cy="333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Alice</a:t>
              </a:r>
              <a:endParaRPr lang="zh-CN" altLang="en-US" sz="1600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3545922" y="4440939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0800000" flipV="1">
              <a:off x="3545922" y="4702794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484514" y="4304114"/>
              <a:ext cx="1826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I’d like to tell you a story of 200 words.</a:t>
              </a:r>
              <a:endParaRPr lang="zh-CN" altLang="en-US" sz="12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484514" y="4687055"/>
              <a:ext cx="1826682" cy="2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OK</a:t>
              </a:r>
              <a:endParaRPr lang="zh-CN" altLang="en-US" sz="12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3545922" y="4960940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10800000" flipV="1">
              <a:off x="3545922" y="5222794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484514" y="4866466"/>
              <a:ext cx="1826682" cy="2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200 words</a:t>
              </a:r>
              <a:endParaRPr lang="zh-CN" altLang="en-US" sz="12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484514" y="5143529"/>
              <a:ext cx="1826682" cy="2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received</a:t>
              </a:r>
              <a:endParaRPr lang="zh-CN" altLang="en-US" sz="1200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3545922" y="3837215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0800000" flipV="1">
              <a:off x="3545922" y="4099070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484514" y="3742742"/>
              <a:ext cx="182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Hello!</a:t>
              </a:r>
              <a:endParaRPr lang="zh-CN" altLang="en-US" sz="12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484514" y="4104507"/>
              <a:ext cx="182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Hello!</a:t>
              </a:r>
              <a:endParaRPr lang="zh-CN" altLang="en-US" sz="1200" dirty="0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57201" y="5907771"/>
            <a:ext cx="8040624" cy="7433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/>
              <a:t>如何使用这些协议构建计算机网络？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21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可能方案</a:t>
            </a:r>
            <a:r>
              <a:rPr lang="en-US" altLang="zh-CN" dirty="0"/>
              <a:t>1 -- </a:t>
            </a:r>
            <a:r>
              <a:rPr lang="zh-CN" altLang="en-US" dirty="0"/>
              <a:t>模块化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798890"/>
          </a:xfrm>
        </p:spPr>
        <p:txBody>
          <a:bodyPr/>
          <a:lstStyle/>
          <a:p>
            <a:r>
              <a:rPr lang="zh-CN" altLang="en-US" sz="2000" dirty="0"/>
              <a:t>模块化的协议栈 </a:t>
            </a:r>
            <a:r>
              <a:rPr lang="en-US" altLang="zh-CN" sz="2000" dirty="0"/>
              <a:t>+ </a:t>
            </a:r>
            <a:r>
              <a:rPr lang="zh-CN" altLang="en-US" sz="2000" dirty="0"/>
              <a:t>良好定义的模块接口</a:t>
            </a:r>
            <a:endParaRPr lang="en-US" altLang="zh-CN" sz="2000" dirty="0"/>
          </a:p>
          <a:p>
            <a:r>
              <a:rPr lang="zh-CN" altLang="en-US" sz="2000" dirty="0"/>
              <a:t>优点：独立性强，功能简单，模块易于实现</a:t>
            </a:r>
            <a:endParaRPr lang="en-US" altLang="zh-CN" sz="2000" dirty="0"/>
          </a:p>
          <a:p>
            <a:r>
              <a:rPr lang="zh-CN" altLang="en-US" sz="2000" dirty="0"/>
              <a:t>缺点：适应性差，难以维护，对系统实现是场灾难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68906" y="3546169"/>
            <a:ext cx="5986732" cy="2939974"/>
            <a:chOff x="1468906" y="3546169"/>
            <a:chExt cx="5986732" cy="2939974"/>
          </a:xfrm>
        </p:grpSpPr>
        <p:sp>
          <p:nvSpPr>
            <p:cNvPr id="6" name="矩形 5"/>
            <p:cNvSpPr/>
            <p:nvPr/>
          </p:nvSpPr>
          <p:spPr>
            <a:xfrm>
              <a:off x="1468906" y="3546169"/>
              <a:ext cx="5986732" cy="2939974"/>
            </a:xfrm>
            <a:prstGeom prst="rect">
              <a:avLst/>
            </a:prstGeom>
            <a:solidFill>
              <a:srgbClr val="E5E5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28152" y="603756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模块化的络协议栈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2973" y="4037875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TCP</a:t>
              </a:r>
              <a:endParaRPr lang="zh-CN" altLang="en-US" sz="1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88138" y="4837115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ARP</a:t>
              </a:r>
              <a:endParaRPr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33902" y="4037875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HTTP</a:t>
              </a:r>
              <a:endParaRPr lang="zh-CN" altLang="en-US" sz="1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05332" y="4989258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IP</a:t>
              </a:r>
              <a:endParaRPr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94277" y="5499642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OSPF</a:t>
              </a:r>
              <a:endParaRPr lang="zh-CN" altLang="en-US" sz="1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989430" y="4591045"/>
              <a:ext cx="777129" cy="398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CSMA</a:t>
              </a:r>
              <a:endParaRPr lang="zh-CN" altLang="en-US" sz="1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45639" y="5461260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RIP</a:t>
              </a:r>
              <a:endParaRPr lang="zh-CN" altLang="en-US" sz="14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24110" y="3853209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UDP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430249" y="5324104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PPP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32604" y="4156752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VLAN</a:t>
              </a:r>
              <a:endParaRPr lang="zh-CN" altLang="en-US" sz="1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15419" y="3688532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MPLS</a:t>
              </a:r>
              <a:endParaRPr lang="zh-CN" altLang="en-US" sz="1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687132" y="4406793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FTP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466348" y="3631480"/>
              <a:ext cx="750498" cy="406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SMNP</a:t>
              </a:r>
              <a:endParaRPr lang="zh-CN" altLang="en-US" sz="1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544702" y="5129788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UDT</a:t>
              </a:r>
              <a:endParaRPr lang="zh-CN" altLang="en-US" sz="1400" dirty="0"/>
            </a:p>
          </p:txBody>
        </p:sp>
        <p:cxnSp>
          <p:nvCxnSpPr>
            <p:cNvPr id="22" name="直接连接符 21"/>
            <p:cNvCxnSpPr>
              <a:stCxn id="10" idx="1"/>
              <a:endCxn id="8" idx="3"/>
            </p:cNvCxnSpPr>
            <p:nvPr/>
          </p:nvCxnSpPr>
          <p:spPr>
            <a:xfrm flipH="1">
              <a:off x="2633471" y="4207152"/>
              <a:ext cx="100043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940772" y="5645926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ICMP</a:t>
              </a:r>
              <a:endParaRPr lang="zh-CN" altLang="en-US" sz="1400" dirty="0"/>
            </a:p>
          </p:txBody>
        </p:sp>
        <p:cxnSp>
          <p:nvCxnSpPr>
            <p:cNvPr id="24" name="直接连接符 23"/>
            <p:cNvCxnSpPr>
              <a:stCxn id="8" idx="2"/>
              <a:endCxn id="11" idx="0"/>
            </p:cNvCxnSpPr>
            <p:nvPr/>
          </p:nvCxnSpPr>
          <p:spPr>
            <a:xfrm flipH="1">
              <a:off x="2180581" y="4376429"/>
              <a:ext cx="77641" cy="6128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1" idx="3"/>
              <a:endCxn id="9" idx="1"/>
            </p:cNvCxnSpPr>
            <p:nvPr/>
          </p:nvCxnSpPr>
          <p:spPr>
            <a:xfrm flipV="1">
              <a:off x="2555830" y="5006392"/>
              <a:ext cx="332308" cy="15214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9" idx="3"/>
              <a:endCxn id="13" idx="1"/>
            </p:cNvCxnSpPr>
            <p:nvPr/>
          </p:nvCxnSpPr>
          <p:spPr>
            <a:xfrm flipV="1">
              <a:off x="3638636" y="4790152"/>
              <a:ext cx="2350794" cy="216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1" idx="0"/>
              <a:endCxn id="15" idx="2"/>
            </p:cNvCxnSpPr>
            <p:nvPr/>
          </p:nvCxnSpPr>
          <p:spPr>
            <a:xfrm flipH="1" flipV="1">
              <a:off x="5799359" y="4191763"/>
              <a:ext cx="120592" cy="9380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17" idx="1"/>
            </p:cNvCxnSpPr>
            <p:nvPr/>
          </p:nvCxnSpPr>
          <p:spPr>
            <a:xfrm>
              <a:off x="6174608" y="4037875"/>
              <a:ext cx="357996" cy="28815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0" idx="2"/>
              <a:endCxn id="12" idx="0"/>
            </p:cNvCxnSpPr>
            <p:nvPr/>
          </p:nvCxnSpPr>
          <p:spPr>
            <a:xfrm flipH="1">
              <a:off x="4269526" y="4037875"/>
              <a:ext cx="572071" cy="14617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222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可能方案</a:t>
            </a:r>
            <a:r>
              <a:rPr lang="en-US" altLang="zh-CN" dirty="0"/>
              <a:t>2 -- </a:t>
            </a:r>
            <a:r>
              <a:rPr lang="zh-CN" altLang="en-US" dirty="0"/>
              <a:t>两层结构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651534"/>
          </a:xfrm>
        </p:spPr>
        <p:txBody>
          <a:bodyPr/>
          <a:lstStyle/>
          <a:p>
            <a:r>
              <a:rPr lang="zh-CN" altLang="en-US" sz="2000" dirty="0"/>
              <a:t>将计算机网络分为两层</a:t>
            </a:r>
          </a:p>
          <a:p>
            <a:pPr lvl="1">
              <a:spcBef>
                <a:spcPts val="0"/>
              </a:spcBef>
            </a:pPr>
            <a:r>
              <a:rPr lang="zh-CN" altLang="en-US" sz="1800" dirty="0"/>
              <a:t>应用层与物理层，两层的每种类型一对一适配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优点：相比于方案</a:t>
            </a:r>
            <a:r>
              <a:rPr lang="en-US" altLang="zh-CN" sz="2000" dirty="0"/>
              <a:t>1</a:t>
            </a:r>
            <a:r>
              <a:rPr lang="zh-CN" altLang="en-US" sz="2000" dirty="0"/>
              <a:t>，结构更清晰，更易于维护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缺点：每有一种新的应用，都需要与物理层的每种类型去适配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1149948" y="3791713"/>
            <a:ext cx="6518819" cy="2499360"/>
            <a:chOff x="1162140" y="4011169"/>
            <a:chExt cx="6518819" cy="2499360"/>
          </a:xfrm>
        </p:grpSpPr>
        <p:sp>
          <p:nvSpPr>
            <p:cNvPr id="66" name="矩形 65"/>
            <p:cNvSpPr/>
            <p:nvPr/>
          </p:nvSpPr>
          <p:spPr>
            <a:xfrm>
              <a:off x="1162140" y="4011169"/>
              <a:ext cx="6518819" cy="2499360"/>
            </a:xfrm>
            <a:prstGeom prst="rect">
              <a:avLst/>
            </a:prstGeom>
            <a:solidFill>
              <a:srgbClr val="EFEF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340690" y="4211316"/>
              <a:ext cx="6224676" cy="422694"/>
              <a:chOff x="1531549" y="3295290"/>
              <a:chExt cx="6224676" cy="422694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1531549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Web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844022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Email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156495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SSH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5468968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FTP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781440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prstClr val="white"/>
                    </a:solidFill>
                  </a:rPr>
                  <a:t>Video Streaming</a:t>
                </a:r>
                <a:endParaRPr lang="zh-CN" altLang="en-US" sz="1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813346" y="5459268"/>
              <a:ext cx="5279365" cy="422694"/>
              <a:chOff x="1869237" y="4543242"/>
              <a:chExt cx="5279365" cy="422694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186923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Optical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330409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Coax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73895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WiFi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617381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Cellular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69" name="直接箭头连接符 68"/>
            <p:cNvCxnSpPr>
              <a:stCxn id="94" idx="2"/>
            </p:cNvCxnSpPr>
            <p:nvPr/>
          </p:nvCxnSpPr>
          <p:spPr>
            <a:xfrm>
              <a:off x="1828083" y="4634010"/>
              <a:ext cx="487392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endCxn id="91" idx="0"/>
            </p:cNvCxnSpPr>
            <p:nvPr/>
          </p:nvCxnSpPr>
          <p:spPr>
            <a:xfrm>
              <a:off x="1813346" y="4634010"/>
              <a:ext cx="192225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94" idx="2"/>
              <a:endCxn id="92" idx="0"/>
            </p:cNvCxnSpPr>
            <p:nvPr/>
          </p:nvCxnSpPr>
          <p:spPr>
            <a:xfrm>
              <a:off x="1828083" y="4634010"/>
              <a:ext cx="3342376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94" idx="2"/>
              <a:endCxn id="93" idx="0"/>
            </p:cNvCxnSpPr>
            <p:nvPr/>
          </p:nvCxnSpPr>
          <p:spPr>
            <a:xfrm>
              <a:off x="1828083" y="4634010"/>
              <a:ext cx="4777236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endCxn id="90" idx="0"/>
            </p:cNvCxnSpPr>
            <p:nvPr/>
          </p:nvCxnSpPr>
          <p:spPr>
            <a:xfrm flipH="1">
              <a:off x="2300739" y="4634010"/>
              <a:ext cx="820945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95" idx="2"/>
              <a:endCxn id="91" idx="0"/>
            </p:cNvCxnSpPr>
            <p:nvPr/>
          </p:nvCxnSpPr>
          <p:spPr>
            <a:xfrm>
              <a:off x="3140556" y="4634010"/>
              <a:ext cx="59504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95" idx="2"/>
              <a:endCxn id="92" idx="0"/>
            </p:cNvCxnSpPr>
            <p:nvPr/>
          </p:nvCxnSpPr>
          <p:spPr>
            <a:xfrm>
              <a:off x="3140556" y="4634010"/>
              <a:ext cx="202990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endCxn id="93" idx="0"/>
            </p:cNvCxnSpPr>
            <p:nvPr/>
          </p:nvCxnSpPr>
          <p:spPr>
            <a:xfrm>
              <a:off x="3140556" y="4634010"/>
              <a:ext cx="346476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96" idx="2"/>
              <a:endCxn id="90" idx="0"/>
            </p:cNvCxnSpPr>
            <p:nvPr/>
          </p:nvCxnSpPr>
          <p:spPr>
            <a:xfrm flipH="1">
              <a:off x="2300739" y="4634010"/>
              <a:ext cx="2152290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H="1">
              <a:off x="3735599" y="4634010"/>
              <a:ext cx="731806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endCxn id="92" idx="0"/>
            </p:cNvCxnSpPr>
            <p:nvPr/>
          </p:nvCxnSpPr>
          <p:spPr>
            <a:xfrm>
              <a:off x="4453029" y="4634010"/>
              <a:ext cx="717430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96" idx="2"/>
            </p:cNvCxnSpPr>
            <p:nvPr/>
          </p:nvCxnSpPr>
          <p:spPr>
            <a:xfrm>
              <a:off x="4453029" y="4634010"/>
              <a:ext cx="2137552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97" idx="2"/>
              <a:endCxn id="90" idx="0"/>
            </p:cNvCxnSpPr>
            <p:nvPr/>
          </p:nvCxnSpPr>
          <p:spPr>
            <a:xfrm flipH="1">
              <a:off x="2300739" y="4634010"/>
              <a:ext cx="346476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97" idx="2"/>
              <a:endCxn id="91" idx="0"/>
            </p:cNvCxnSpPr>
            <p:nvPr/>
          </p:nvCxnSpPr>
          <p:spPr>
            <a:xfrm flipH="1">
              <a:off x="3735599" y="4634010"/>
              <a:ext cx="202990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97" idx="2"/>
            </p:cNvCxnSpPr>
            <p:nvPr/>
          </p:nvCxnSpPr>
          <p:spPr>
            <a:xfrm flipH="1">
              <a:off x="5170459" y="4634010"/>
              <a:ext cx="59504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97" idx="2"/>
              <a:endCxn id="93" idx="0"/>
            </p:cNvCxnSpPr>
            <p:nvPr/>
          </p:nvCxnSpPr>
          <p:spPr>
            <a:xfrm>
              <a:off x="5765502" y="4634010"/>
              <a:ext cx="839817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98" idx="2"/>
            </p:cNvCxnSpPr>
            <p:nvPr/>
          </p:nvCxnSpPr>
          <p:spPr>
            <a:xfrm flipH="1">
              <a:off x="6590581" y="4634010"/>
              <a:ext cx="48739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98" idx="2"/>
              <a:endCxn id="92" idx="0"/>
            </p:cNvCxnSpPr>
            <p:nvPr/>
          </p:nvCxnSpPr>
          <p:spPr>
            <a:xfrm flipH="1">
              <a:off x="5170459" y="4634010"/>
              <a:ext cx="1907515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98" idx="2"/>
              <a:endCxn id="91" idx="0"/>
            </p:cNvCxnSpPr>
            <p:nvPr/>
          </p:nvCxnSpPr>
          <p:spPr>
            <a:xfrm flipH="1">
              <a:off x="3735599" y="4634010"/>
              <a:ext cx="3342375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98" idx="2"/>
            </p:cNvCxnSpPr>
            <p:nvPr/>
          </p:nvCxnSpPr>
          <p:spPr>
            <a:xfrm flipH="1">
              <a:off x="2315475" y="4634010"/>
              <a:ext cx="4762499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2496293" y="6003318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两层结构的计算机网络体系结构模型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008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可能方案</a:t>
            </a:r>
            <a:r>
              <a:rPr lang="en-US" altLang="zh-CN" dirty="0"/>
              <a:t>3 -- </a:t>
            </a:r>
            <a:r>
              <a:rPr lang="zh-CN" altLang="en-US" dirty="0"/>
              <a:t>三层结构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651534"/>
          </a:xfrm>
        </p:spPr>
        <p:txBody>
          <a:bodyPr/>
          <a:lstStyle/>
          <a:p>
            <a:r>
              <a:rPr lang="zh-CN" altLang="en-US" sz="2000" dirty="0"/>
              <a:t>引入中间层，分别与应用层和物理层适配</a:t>
            </a:r>
          </a:p>
          <a:p>
            <a:pPr lvl="1">
              <a:lnSpc>
                <a:spcPct val="135000"/>
              </a:lnSpc>
            </a:pPr>
            <a:r>
              <a:rPr lang="zh-CN" altLang="en-US" sz="1800" dirty="0"/>
              <a:t>中间层实现对物理层的抽象，对应用层提供统一接口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优点</a:t>
            </a:r>
            <a:r>
              <a:rPr lang="en-US" altLang="zh-CN" sz="2000" dirty="0"/>
              <a:t>: </a:t>
            </a:r>
            <a:r>
              <a:rPr lang="zh-CN" altLang="en-US" sz="2000" dirty="0"/>
              <a:t>极大降低了适配的工作量， </a:t>
            </a:r>
            <a:r>
              <a:rPr lang="en-US" altLang="zh-CN" sz="2000" dirty="0"/>
              <a:t>M*N -&gt; M+N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缺点</a:t>
            </a:r>
            <a:r>
              <a:rPr lang="en-US" altLang="zh-CN" sz="2000" dirty="0"/>
              <a:t>: </a:t>
            </a:r>
            <a:r>
              <a:rPr lang="zh-CN" altLang="en-US" sz="2000" dirty="0"/>
              <a:t>引入适配层增加了</a:t>
            </a:r>
            <a:r>
              <a:rPr lang="zh-CN" altLang="en-US" sz="2000"/>
              <a:t>设计难度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832956" y="3706368"/>
            <a:ext cx="6738276" cy="2735719"/>
            <a:chOff x="1149948" y="3669792"/>
            <a:chExt cx="6738276" cy="2735719"/>
          </a:xfrm>
        </p:grpSpPr>
        <p:sp>
          <p:nvSpPr>
            <p:cNvPr id="66" name="矩形 65"/>
            <p:cNvSpPr/>
            <p:nvPr/>
          </p:nvSpPr>
          <p:spPr>
            <a:xfrm>
              <a:off x="1149948" y="3669792"/>
              <a:ext cx="6738276" cy="2735719"/>
            </a:xfrm>
            <a:prstGeom prst="rect">
              <a:avLst/>
            </a:prstGeom>
            <a:solidFill>
              <a:srgbClr val="EFEF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406620" y="3838944"/>
              <a:ext cx="6224676" cy="422694"/>
              <a:chOff x="1531549" y="3295290"/>
              <a:chExt cx="6224676" cy="422694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1531549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Web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844022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Email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156495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SSH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468968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Bulk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781440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prstClr val="white"/>
                    </a:solidFill>
                  </a:rPr>
                  <a:t>Video Streaming</a:t>
                </a:r>
                <a:endParaRPr lang="zh-CN" altLang="en-US" sz="1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879276" y="5522711"/>
              <a:ext cx="5279365" cy="422694"/>
              <a:chOff x="1869237" y="4543242"/>
              <a:chExt cx="5279365" cy="422694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86923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Optical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330409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Coax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73895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WiFi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17381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Cellular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2579965" y="6036179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三层结构的计算机网络体系结构模型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2579965" y="4699574"/>
              <a:ext cx="3877985" cy="4226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Intermediate Layer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接箭头连接符 70"/>
            <p:cNvCxnSpPr>
              <a:stCxn id="84" idx="2"/>
              <a:endCxn id="70" idx="0"/>
            </p:cNvCxnSpPr>
            <p:nvPr/>
          </p:nvCxnSpPr>
          <p:spPr>
            <a:xfrm>
              <a:off x="1894013" y="4261638"/>
              <a:ext cx="2624945" cy="437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85" idx="2"/>
              <a:endCxn id="70" idx="0"/>
            </p:cNvCxnSpPr>
            <p:nvPr/>
          </p:nvCxnSpPr>
          <p:spPr>
            <a:xfrm>
              <a:off x="3206486" y="4261638"/>
              <a:ext cx="1312472" cy="437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86" idx="2"/>
              <a:endCxn id="70" idx="0"/>
            </p:cNvCxnSpPr>
            <p:nvPr/>
          </p:nvCxnSpPr>
          <p:spPr>
            <a:xfrm flipH="1">
              <a:off x="4518958" y="4261638"/>
              <a:ext cx="1" cy="437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87" idx="2"/>
              <a:endCxn id="70" idx="0"/>
            </p:cNvCxnSpPr>
            <p:nvPr/>
          </p:nvCxnSpPr>
          <p:spPr>
            <a:xfrm flipH="1">
              <a:off x="4518958" y="4261638"/>
              <a:ext cx="1312474" cy="437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88" idx="2"/>
              <a:endCxn id="70" idx="0"/>
            </p:cNvCxnSpPr>
            <p:nvPr/>
          </p:nvCxnSpPr>
          <p:spPr>
            <a:xfrm flipH="1">
              <a:off x="4518958" y="4261638"/>
              <a:ext cx="2624946" cy="437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70" idx="2"/>
              <a:endCxn id="80" idx="0"/>
            </p:cNvCxnSpPr>
            <p:nvPr/>
          </p:nvCxnSpPr>
          <p:spPr>
            <a:xfrm flipH="1">
              <a:off x="2366669" y="5122268"/>
              <a:ext cx="2152289" cy="4004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70" idx="2"/>
              <a:endCxn id="81" idx="0"/>
            </p:cNvCxnSpPr>
            <p:nvPr/>
          </p:nvCxnSpPr>
          <p:spPr>
            <a:xfrm flipH="1">
              <a:off x="3801529" y="5122268"/>
              <a:ext cx="717429" cy="4004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70" idx="2"/>
              <a:endCxn id="82" idx="0"/>
            </p:cNvCxnSpPr>
            <p:nvPr/>
          </p:nvCxnSpPr>
          <p:spPr>
            <a:xfrm>
              <a:off x="4518958" y="5122268"/>
              <a:ext cx="717431" cy="4004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70" idx="2"/>
              <a:endCxn id="83" idx="0"/>
            </p:cNvCxnSpPr>
            <p:nvPr/>
          </p:nvCxnSpPr>
          <p:spPr>
            <a:xfrm>
              <a:off x="4518958" y="5122268"/>
              <a:ext cx="2152291" cy="4004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线形标注 1 88"/>
          <p:cNvSpPr/>
          <p:nvPr/>
        </p:nvSpPr>
        <p:spPr>
          <a:xfrm>
            <a:off x="3484538" y="1782229"/>
            <a:ext cx="5343374" cy="1486204"/>
          </a:xfrm>
          <a:prstGeom prst="borderCallout1">
            <a:avLst>
              <a:gd name="adj1" fmla="val 37483"/>
              <a:gd name="adj2" fmla="val 377"/>
              <a:gd name="adj3" fmla="val 211473"/>
              <a:gd name="adj4" fmla="val -19783"/>
            </a:avLst>
          </a:prstGeom>
          <a:solidFill>
            <a:srgbClr val="950770"/>
          </a:solidFill>
          <a:ln>
            <a:solidFill>
              <a:srgbClr val="670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indent="-2160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TCP/IP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就是现在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Internet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的适配层</a:t>
            </a:r>
          </a:p>
          <a:p>
            <a:pPr marL="576000" lvl="1" indent="-216000">
              <a:lnSpc>
                <a:spcPts val="2600"/>
              </a:lnSpc>
              <a:buFont typeface="Wingdings 3" panose="05040102010807070707" pitchFamily="18" charset="2"/>
              <a:buChar char="4"/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TCP/IP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在设计初始阶段，就是一个协议，后因协议太复杂，分成了两层（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RFC791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RFC793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3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分层的网络体系结构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260621"/>
          </a:xfrm>
        </p:spPr>
        <p:txBody>
          <a:bodyPr/>
          <a:lstStyle/>
          <a:p>
            <a:r>
              <a:rPr lang="zh-CN" altLang="en-US" sz="2000" dirty="0"/>
              <a:t>分层的优点</a:t>
            </a:r>
            <a:endParaRPr lang="en-US" altLang="zh-CN" sz="2000" dirty="0"/>
          </a:p>
          <a:p>
            <a:pPr lvl="1"/>
            <a:r>
              <a:rPr lang="zh-CN" altLang="en-US" sz="1800" dirty="0"/>
              <a:t>各层相互独立</a:t>
            </a:r>
            <a:endParaRPr lang="en-US" altLang="zh-CN" sz="1800" dirty="0"/>
          </a:p>
          <a:p>
            <a:pPr lvl="2"/>
            <a:r>
              <a:rPr lang="zh-CN" altLang="en-US" dirty="0"/>
              <a:t>将建造一个网络的问题分解为多个可处理的部分，一层解决一部分问题</a:t>
            </a:r>
          </a:p>
          <a:p>
            <a:pPr lvl="1"/>
            <a:r>
              <a:rPr lang="zh-CN" altLang="en-US" sz="1800" dirty="0"/>
              <a:t>灵活性好</a:t>
            </a:r>
            <a:endParaRPr lang="en-US" altLang="zh-CN" sz="1800" dirty="0"/>
          </a:p>
          <a:p>
            <a:pPr lvl="2"/>
            <a:r>
              <a:rPr lang="zh-CN" altLang="en-US" dirty="0"/>
              <a:t>任何层发生变化时，只要接口不变，上下层不受影响</a:t>
            </a:r>
            <a:endParaRPr lang="en-US" altLang="zh-CN" dirty="0"/>
          </a:p>
          <a:p>
            <a:pPr lvl="1"/>
            <a:r>
              <a:rPr lang="zh-CN" altLang="en-US" sz="1800" dirty="0"/>
              <a:t>结构上可分割开</a:t>
            </a:r>
            <a:endParaRPr lang="en-US" altLang="zh-CN" sz="1800" dirty="0"/>
          </a:p>
          <a:p>
            <a:pPr lvl="2"/>
            <a:r>
              <a:rPr lang="zh-CN" altLang="en-US" sz="1600" dirty="0"/>
              <a:t>各层都可以采用最合适的技术实现</a:t>
            </a:r>
          </a:p>
          <a:p>
            <a:pPr lvl="1"/>
            <a:r>
              <a:rPr lang="zh-CN" altLang="en-US" sz="1800" dirty="0"/>
              <a:t>易于实现和维护</a:t>
            </a:r>
            <a:endParaRPr lang="zh-CN" altLang="en-US" sz="1600" dirty="0"/>
          </a:p>
          <a:p>
            <a:pPr lvl="1"/>
            <a:r>
              <a:rPr lang="zh-CN" altLang="en-US" sz="1800" dirty="0"/>
              <a:t>能促进标准化工作</a:t>
            </a:r>
            <a:endParaRPr lang="en-US" altLang="zh-CN" sz="1800" dirty="0"/>
          </a:p>
          <a:p>
            <a:r>
              <a:rPr lang="zh-CN" altLang="en-US" sz="2000" dirty="0"/>
              <a:t>理论模型</a:t>
            </a:r>
            <a:endParaRPr lang="en-US" altLang="zh-CN" sz="2000" dirty="0"/>
          </a:p>
          <a:p>
            <a:pPr lvl="1"/>
            <a:r>
              <a:rPr lang="zh-CN" altLang="en-US" sz="1800" dirty="0"/>
              <a:t>开放系统互联 </a:t>
            </a:r>
            <a:r>
              <a:rPr lang="en-US" altLang="zh-CN" sz="1800" dirty="0"/>
              <a:t>(OSI</a:t>
            </a:r>
            <a:r>
              <a:rPr lang="zh-CN" altLang="en-US" sz="1800" dirty="0"/>
              <a:t>，</a:t>
            </a:r>
            <a:r>
              <a:rPr lang="en-US" altLang="zh-CN" sz="1800" dirty="0"/>
              <a:t>Open Systems Interconnection) </a:t>
            </a:r>
            <a:r>
              <a:rPr lang="zh-CN" altLang="en-US" sz="1800" dirty="0"/>
              <a:t>参考模型</a:t>
            </a:r>
          </a:p>
          <a:p>
            <a:r>
              <a:rPr lang="zh-CN" altLang="en-US" sz="2000" dirty="0"/>
              <a:t>实际架构</a:t>
            </a:r>
            <a:endParaRPr lang="en-US" altLang="zh-CN" sz="2000" dirty="0"/>
          </a:p>
          <a:p>
            <a:pPr lvl="1"/>
            <a:r>
              <a:rPr lang="zh-CN" altLang="en-US" sz="1800" dirty="0"/>
              <a:t>互联网体系结构 </a:t>
            </a:r>
            <a:r>
              <a:rPr lang="en-US" altLang="zh-CN" sz="1800" dirty="0"/>
              <a:t>(TCP/IP</a:t>
            </a:r>
            <a:r>
              <a:rPr lang="zh-CN" altLang="en-US" sz="1800" dirty="0"/>
              <a:t>体系结构）</a:t>
            </a:r>
          </a:p>
          <a:p>
            <a:pPr marL="0" indent="0">
              <a:buNone/>
            </a:pPr>
            <a:endParaRPr lang="en-US" altLang="zh-CN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644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OSI</a:t>
            </a:r>
            <a:r>
              <a:rPr lang="zh-CN" altLang="en-US" dirty="0"/>
              <a:t>参考模型 </a:t>
            </a:r>
            <a:r>
              <a:rPr lang="en-US" altLang="zh-CN" dirty="0"/>
              <a:t>-- </a:t>
            </a:r>
            <a:r>
              <a:rPr lang="zh-CN" altLang="en-US" dirty="0"/>
              <a:t>理论模型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3058"/>
            <a:ext cx="8229600" cy="1469143"/>
          </a:xfrm>
        </p:spPr>
        <p:txBody>
          <a:bodyPr/>
          <a:lstStyle/>
          <a:p>
            <a:r>
              <a:rPr lang="en-US" altLang="zh-CN" dirty="0"/>
              <a:t>OSI (Open Systems Interconnection) </a:t>
            </a:r>
            <a:r>
              <a:rPr lang="zh-CN" altLang="en-US" dirty="0"/>
              <a:t>参考模型</a:t>
            </a:r>
            <a:endParaRPr lang="en-US" altLang="zh-CN" dirty="0"/>
          </a:p>
          <a:p>
            <a:pPr lvl="1"/>
            <a:r>
              <a:rPr lang="en-US" altLang="zh-CN" sz="1800" dirty="0"/>
              <a:t>20</a:t>
            </a:r>
            <a:r>
              <a:rPr lang="zh-CN" altLang="en-US" sz="1800" dirty="0"/>
              <a:t>世纪</a:t>
            </a:r>
            <a:r>
              <a:rPr lang="en-US" altLang="zh-CN" sz="1800" dirty="0"/>
              <a:t>70</a:t>
            </a:r>
            <a:r>
              <a:rPr lang="zh-CN" altLang="en-US" sz="1800" dirty="0"/>
              <a:t>年代国际标准化组织</a:t>
            </a:r>
            <a:r>
              <a:rPr lang="en-US" altLang="zh-CN" sz="1800" dirty="0"/>
              <a:t>(ISO)</a:t>
            </a:r>
            <a:r>
              <a:rPr lang="zh-CN" altLang="en-US" sz="1800" dirty="0"/>
              <a:t>制定</a:t>
            </a:r>
            <a:endParaRPr lang="en-US" altLang="zh-CN" sz="1800" dirty="0"/>
          </a:p>
          <a:p>
            <a:pPr lvl="1"/>
            <a:r>
              <a:rPr lang="zh-CN" altLang="en-US" sz="1800" dirty="0"/>
              <a:t>按网络功能划分为</a:t>
            </a:r>
            <a:r>
              <a:rPr lang="en-US" altLang="zh-CN" sz="1800" dirty="0"/>
              <a:t>7</a:t>
            </a:r>
            <a:r>
              <a:rPr lang="zh-CN" altLang="en-US" sz="1800" dirty="0"/>
              <a:t>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87" name="组合 86"/>
          <p:cNvGrpSpPr/>
          <p:nvPr/>
        </p:nvGrpSpPr>
        <p:grpSpPr>
          <a:xfrm>
            <a:off x="195073" y="2645664"/>
            <a:ext cx="6888479" cy="3869532"/>
            <a:chOff x="195073" y="2609088"/>
            <a:chExt cx="6888479" cy="3869532"/>
          </a:xfrm>
        </p:grpSpPr>
        <p:sp>
          <p:nvSpPr>
            <p:cNvPr id="85" name="矩形 84"/>
            <p:cNvSpPr/>
            <p:nvPr/>
          </p:nvSpPr>
          <p:spPr>
            <a:xfrm>
              <a:off x="195073" y="2609088"/>
              <a:ext cx="6888479" cy="3869531"/>
            </a:xfrm>
            <a:prstGeom prst="rect">
              <a:avLst/>
            </a:prstGeom>
            <a:solidFill>
              <a:srgbClr val="F7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86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479" y="4037419"/>
              <a:ext cx="3769688" cy="2441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0" name="组合 79"/>
            <p:cNvGrpSpPr/>
            <p:nvPr/>
          </p:nvGrpSpPr>
          <p:grpSpPr>
            <a:xfrm>
              <a:off x="292608" y="2743200"/>
              <a:ext cx="6644640" cy="3492781"/>
              <a:chOff x="902208" y="3011424"/>
              <a:chExt cx="6644640" cy="3492781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902208" y="3011424"/>
                <a:ext cx="1428903" cy="3492781"/>
                <a:chOff x="853440" y="2987040"/>
                <a:chExt cx="1524000" cy="3492781"/>
              </a:xfrm>
            </p:grpSpPr>
            <p:grpSp>
              <p:nvGrpSpPr>
                <p:cNvPr id="54" name="组合 53"/>
                <p:cNvGrpSpPr/>
                <p:nvPr/>
              </p:nvGrpSpPr>
              <p:grpSpPr>
                <a:xfrm>
                  <a:off x="853440" y="2987040"/>
                  <a:ext cx="1524000" cy="3492781"/>
                  <a:chOff x="853440" y="2987040"/>
                  <a:chExt cx="1524000" cy="3492781"/>
                </a:xfrm>
              </p:grpSpPr>
              <p:sp>
                <p:nvSpPr>
                  <p:cNvPr id="56" name="立方体 55"/>
                  <p:cNvSpPr/>
                  <p:nvPr/>
                </p:nvSpPr>
                <p:spPr>
                  <a:xfrm>
                    <a:off x="853440" y="2987040"/>
                    <a:ext cx="1524000" cy="3492781"/>
                  </a:xfrm>
                  <a:prstGeom prst="cube">
                    <a:avLst>
                      <a:gd name="adj" fmla="val 7089"/>
                    </a:avLst>
                  </a:prstGeom>
                  <a:gradFill rotWithShape="1">
                    <a:gsLst>
                      <a:gs pos="0">
                        <a:srgbClr val="839EE3">
                          <a:gamma/>
                          <a:shade val="46275"/>
                          <a:invGamma/>
                        </a:srgbClr>
                      </a:gs>
                      <a:gs pos="50000">
                        <a:srgbClr val="839EE3"/>
                      </a:gs>
                      <a:gs pos="100000">
                        <a:srgbClr val="839EE3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6350">
                    <a:solidFill>
                      <a:schemeClr val="bg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  <a:effectLst>
                    <a:outerShdw blurRad="63500" dist="107763" dir="2700000" algn="ctr" rotWithShape="0">
                      <a:srgbClr val="CACACA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 b="1" kern="0">
                      <a:solidFill>
                        <a:srgbClr val="FFFFFF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7" name="立方体 56"/>
                  <p:cNvSpPr/>
                  <p:nvPr/>
                </p:nvSpPr>
                <p:spPr>
                  <a:xfrm>
                    <a:off x="1039273" y="3437192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9F9F9"/>
                      </a:gs>
                      <a:gs pos="100000">
                        <a:srgbClr val="F9F9F9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应用层</a:t>
                    </a:r>
                  </a:p>
                </p:txBody>
              </p:sp>
              <p:cxnSp>
                <p:nvCxnSpPr>
                  <p:cNvPr id="58" name="直接连接符 57"/>
                  <p:cNvCxnSpPr>
                    <a:stCxn id="57" idx="3"/>
                    <a:endCxn id="64" idx="1"/>
                  </p:cNvCxnSpPr>
                  <p:nvPr/>
                </p:nvCxnSpPr>
                <p:spPr>
                  <a:xfrm flipH="1">
                    <a:off x="1580468" y="3735896"/>
                    <a:ext cx="24384" cy="2307175"/>
                  </a:xfrm>
                  <a:prstGeom prst="line">
                    <a:avLst/>
                  </a:prstGeom>
                  <a:ln w="25400">
                    <a:solidFill>
                      <a:srgbClr val="D5D5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立方体 58"/>
                  <p:cNvSpPr/>
                  <p:nvPr/>
                </p:nvSpPr>
                <p:spPr>
                  <a:xfrm>
                    <a:off x="1033177" y="3857816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表示层</a:t>
                    </a:r>
                  </a:p>
                </p:txBody>
              </p:sp>
              <p:sp>
                <p:nvSpPr>
                  <p:cNvPr id="60" name="立方体 59"/>
                  <p:cNvSpPr/>
                  <p:nvPr/>
                </p:nvSpPr>
                <p:spPr>
                  <a:xfrm>
                    <a:off x="1027081" y="4290632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会话层</a:t>
                    </a:r>
                  </a:p>
                </p:txBody>
              </p:sp>
              <p:sp>
                <p:nvSpPr>
                  <p:cNvPr id="61" name="立方体 60"/>
                  <p:cNvSpPr/>
                  <p:nvPr/>
                </p:nvSpPr>
                <p:spPr>
                  <a:xfrm>
                    <a:off x="1033177" y="4735640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传输层</a:t>
                    </a:r>
                  </a:p>
                </p:txBody>
              </p:sp>
              <p:sp>
                <p:nvSpPr>
                  <p:cNvPr id="62" name="立方体 61"/>
                  <p:cNvSpPr/>
                  <p:nvPr/>
                </p:nvSpPr>
                <p:spPr>
                  <a:xfrm>
                    <a:off x="1027081" y="5156264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网络层</a:t>
                    </a:r>
                  </a:p>
                </p:txBody>
              </p:sp>
              <p:sp>
                <p:nvSpPr>
                  <p:cNvPr id="63" name="立方体 62"/>
                  <p:cNvSpPr/>
                  <p:nvPr/>
                </p:nvSpPr>
                <p:spPr>
                  <a:xfrm>
                    <a:off x="1020985" y="5589080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DAE9C4"/>
                      </a:gs>
                      <a:gs pos="100000">
                        <a:srgbClr val="D9E8C2"/>
                      </a:gs>
                      <a:gs pos="50000">
                        <a:srgbClr val="FFFFFF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数据链路层</a:t>
                    </a:r>
                  </a:p>
                </p:txBody>
              </p:sp>
              <p:sp>
                <p:nvSpPr>
                  <p:cNvPr id="64" name="立方体 63"/>
                  <p:cNvSpPr/>
                  <p:nvPr/>
                </p:nvSpPr>
                <p:spPr>
                  <a:xfrm>
                    <a:off x="1014889" y="6021896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DAE9C4"/>
                      </a:gs>
                      <a:gs pos="100000">
                        <a:srgbClr val="D9E8C2"/>
                      </a:gs>
                      <a:gs pos="50000">
                        <a:srgbClr val="FFFFFF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物理层</a:t>
                    </a:r>
                  </a:p>
                </p:txBody>
              </p:sp>
            </p:grpSp>
            <p:sp>
              <p:nvSpPr>
                <p:cNvPr id="55" name="文本框 54"/>
                <p:cNvSpPr txBox="1"/>
                <p:nvPr/>
              </p:nvSpPr>
              <p:spPr>
                <a:xfrm>
                  <a:off x="1014889" y="3060425"/>
                  <a:ext cx="111409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终端主机</a:t>
                  </a: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2649157" y="4760024"/>
                <a:ext cx="1428903" cy="1725757"/>
                <a:chOff x="2846687" y="4735640"/>
                <a:chExt cx="1524000" cy="1725757"/>
              </a:xfrm>
            </p:grpSpPr>
            <p:sp>
              <p:nvSpPr>
                <p:cNvPr id="47" name="立方体 46"/>
                <p:cNvSpPr/>
                <p:nvPr/>
              </p:nvSpPr>
              <p:spPr>
                <a:xfrm>
                  <a:off x="2846687" y="4735640"/>
                  <a:ext cx="1524000" cy="1725757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A0B0D6"/>
                    </a:gs>
                    <a:gs pos="100000">
                      <a:srgbClr val="ABBDE6"/>
                    </a:gs>
                    <a:gs pos="50000">
                      <a:srgbClr val="A1B1D7"/>
                    </a:gs>
                  </a:gsLst>
                  <a:lin ang="0" scaled="1"/>
                  <a:tileRect/>
                </a:gradFill>
                <a:ln w="9525">
                  <a:solidFill>
                    <a:srgbClr val="ECF0F8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endParaRPr lang="zh-CN" altLang="en-US" sz="1400" b="1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endParaRPr>
                </a:p>
              </p:txBody>
            </p:sp>
            <p:sp>
              <p:nvSpPr>
                <p:cNvPr id="48" name="立方体 47"/>
                <p:cNvSpPr/>
                <p:nvPr/>
              </p:nvSpPr>
              <p:spPr>
                <a:xfrm>
                  <a:off x="2983485" y="5131880"/>
                  <a:ext cx="1152334" cy="298704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FFF9D0"/>
                    </a:gs>
                    <a:gs pos="100000">
                      <a:srgbClr val="FFF9D0"/>
                    </a:gs>
                    <a:gs pos="5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400" b="1" kern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  <a:cs typeface="黑体" charset="0"/>
                    </a:rPr>
                    <a:t>网络层</a:t>
                  </a:r>
                </a:p>
              </p:txBody>
            </p:sp>
            <p:sp>
              <p:nvSpPr>
                <p:cNvPr id="49" name="立方体 48"/>
                <p:cNvSpPr/>
                <p:nvPr/>
              </p:nvSpPr>
              <p:spPr>
                <a:xfrm>
                  <a:off x="2971293" y="5997512"/>
                  <a:ext cx="1152334" cy="298704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DAE9C4"/>
                    </a:gs>
                    <a:gs pos="100000">
                      <a:srgbClr val="D9E8C2"/>
                    </a:gs>
                    <a:gs pos="50000">
                      <a:srgbClr val="FFFFFF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400" b="1" kern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  <a:cs typeface="黑体" charset="0"/>
                    </a:rPr>
                    <a:t>物理层</a:t>
                  </a:r>
                </a:p>
              </p:txBody>
            </p:sp>
            <p:cxnSp>
              <p:nvCxnSpPr>
                <p:cNvPr id="50" name="直接连接符 49"/>
                <p:cNvCxnSpPr>
                  <a:stCxn id="48" idx="3"/>
                  <a:endCxn id="49" idx="1"/>
                </p:cNvCxnSpPr>
                <p:nvPr/>
              </p:nvCxnSpPr>
              <p:spPr>
                <a:xfrm flipH="1">
                  <a:off x="3536872" y="5430584"/>
                  <a:ext cx="12192" cy="588103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F9D0"/>
                    </a:gs>
                    <a:gs pos="100000">
                      <a:srgbClr val="FFF9D0"/>
                    </a:gs>
                    <a:gs pos="5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1" name="文本框 50"/>
                <p:cNvSpPr txBox="1"/>
                <p:nvPr/>
              </p:nvSpPr>
              <p:spPr>
                <a:xfrm>
                  <a:off x="2978957" y="4820988"/>
                  <a:ext cx="11564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网络结点</a:t>
                  </a:r>
                </a:p>
              </p:txBody>
            </p:sp>
            <p:cxnSp>
              <p:nvCxnSpPr>
                <p:cNvPr id="52" name="直接连接符 51"/>
                <p:cNvCxnSpPr>
                  <a:stCxn id="48" idx="3"/>
                  <a:endCxn id="49" idx="1"/>
                </p:cNvCxnSpPr>
                <p:nvPr/>
              </p:nvCxnSpPr>
              <p:spPr>
                <a:xfrm flipH="1">
                  <a:off x="3536872" y="5430584"/>
                  <a:ext cx="12192" cy="588103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立方体 52"/>
                <p:cNvSpPr/>
                <p:nvPr/>
              </p:nvSpPr>
              <p:spPr>
                <a:xfrm>
                  <a:off x="2977389" y="5564696"/>
                  <a:ext cx="1152334" cy="298704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DAE9C4"/>
                    </a:gs>
                    <a:gs pos="100000">
                      <a:srgbClr val="D9E8C2"/>
                    </a:gs>
                    <a:gs pos="50000">
                      <a:srgbClr val="FFFFFF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400" b="1" kern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  <a:cs typeface="黑体" charset="0"/>
                    </a:rPr>
                    <a:t>数据链路层</a:t>
                  </a:r>
                </a:p>
              </p:txBody>
            </p:sp>
          </p:grpSp>
          <p:cxnSp>
            <p:nvCxnSpPr>
              <p:cNvPr id="24" name="直接连接符 23"/>
              <p:cNvCxnSpPr>
                <a:stCxn id="64" idx="5"/>
                <a:endCxn id="49" idx="2"/>
              </p:cNvCxnSpPr>
              <p:nvPr/>
            </p:nvCxnSpPr>
            <p:spPr>
              <a:xfrm flipV="1">
                <a:off x="2134012" y="6181836"/>
                <a:ext cx="631976" cy="3208"/>
              </a:xfrm>
              <a:prstGeom prst="line">
                <a:avLst/>
              </a:prstGeom>
              <a:ln w="19050">
                <a:solidFill>
                  <a:srgbClr val="B0B0B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组合 24"/>
              <p:cNvGrpSpPr/>
              <p:nvPr/>
            </p:nvGrpSpPr>
            <p:grpSpPr>
              <a:xfrm>
                <a:off x="6117945" y="3011424"/>
                <a:ext cx="1428903" cy="3492781"/>
                <a:chOff x="853440" y="2987040"/>
                <a:chExt cx="1524000" cy="3492781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853440" y="2987040"/>
                  <a:ext cx="1524000" cy="3492781"/>
                  <a:chOff x="853440" y="2987040"/>
                  <a:chExt cx="1524000" cy="3492781"/>
                </a:xfrm>
              </p:grpSpPr>
              <p:sp>
                <p:nvSpPr>
                  <p:cNvPr id="38" name="立方体 37"/>
                  <p:cNvSpPr/>
                  <p:nvPr/>
                </p:nvSpPr>
                <p:spPr>
                  <a:xfrm>
                    <a:off x="853440" y="2987040"/>
                    <a:ext cx="1524000" cy="3492781"/>
                  </a:xfrm>
                  <a:prstGeom prst="cube">
                    <a:avLst>
                      <a:gd name="adj" fmla="val 7089"/>
                    </a:avLst>
                  </a:prstGeom>
                  <a:gradFill rotWithShape="1">
                    <a:gsLst>
                      <a:gs pos="0">
                        <a:srgbClr val="839EE3">
                          <a:gamma/>
                          <a:shade val="46275"/>
                          <a:invGamma/>
                        </a:srgbClr>
                      </a:gs>
                      <a:gs pos="50000">
                        <a:srgbClr val="839EE3"/>
                      </a:gs>
                      <a:gs pos="100000">
                        <a:srgbClr val="839EE3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6350">
                    <a:solidFill>
                      <a:schemeClr val="bg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  <a:effectLst>
                    <a:outerShdw blurRad="63500" dist="107763" dir="2700000" algn="ctr" rotWithShape="0">
                      <a:srgbClr val="CACACA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 b="1" kern="0">
                      <a:solidFill>
                        <a:srgbClr val="FFFFFF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" name="立方体 38"/>
                  <p:cNvSpPr/>
                  <p:nvPr/>
                </p:nvSpPr>
                <p:spPr>
                  <a:xfrm>
                    <a:off x="1039273" y="3437192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9F9F9"/>
                      </a:gs>
                      <a:gs pos="100000">
                        <a:srgbClr val="F9F9F9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应用层</a:t>
                    </a:r>
                  </a:p>
                </p:txBody>
              </p:sp>
              <p:cxnSp>
                <p:nvCxnSpPr>
                  <p:cNvPr id="40" name="直接连接符 39"/>
                  <p:cNvCxnSpPr>
                    <a:stCxn id="39" idx="3"/>
                    <a:endCxn id="46" idx="1"/>
                  </p:cNvCxnSpPr>
                  <p:nvPr/>
                </p:nvCxnSpPr>
                <p:spPr>
                  <a:xfrm flipH="1">
                    <a:off x="1580468" y="3735896"/>
                    <a:ext cx="24384" cy="2307175"/>
                  </a:xfrm>
                  <a:prstGeom prst="line">
                    <a:avLst/>
                  </a:prstGeom>
                  <a:ln w="25400">
                    <a:solidFill>
                      <a:srgbClr val="D5D5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立方体 40"/>
                  <p:cNvSpPr/>
                  <p:nvPr/>
                </p:nvSpPr>
                <p:spPr>
                  <a:xfrm>
                    <a:off x="1033177" y="3857816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表示层</a:t>
                    </a:r>
                  </a:p>
                </p:txBody>
              </p:sp>
              <p:sp>
                <p:nvSpPr>
                  <p:cNvPr id="42" name="立方体 41"/>
                  <p:cNvSpPr/>
                  <p:nvPr/>
                </p:nvSpPr>
                <p:spPr>
                  <a:xfrm>
                    <a:off x="1027081" y="4290632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会话层</a:t>
                    </a:r>
                  </a:p>
                </p:txBody>
              </p:sp>
              <p:sp>
                <p:nvSpPr>
                  <p:cNvPr id="43" name="立方体 42"/>
                  <p:cNvSpPr/>
                  <p:nvPr/>
                </p:nvSpPr>
                <p:spPr>
                  <a:xfrm>
                    <a:off x="1033177" y="4735640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传输层</a:t>
                    </a:r>
                  </a:p>
                </p:txBody>
              </p:sp>
              <p:sp>
                <p:nvSpPr>
                  <p:cNvPr id="44" name="立方体 43"/>
                  <p:cNvSpPr/>
                  <p:nvPr/>
                </p:nvSpPr>
                <p:spPr>
                  <a:xfrm>
                    <a:off x="1027081" y="5156264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网络层</a:t>
                    </a:r>
                  </a:p>
                </p:txBody>
              </p:sp>
              <p:sp>
                <p:nvSpPr>
                  <p:cNvPr id="45" name="立方体 44"/>
                  <p:cNvSpPr/>
                  <p:nvPr/>
                </p:nvSpPr>
                <p:spPr>
                  <a:xfrm>
                    <a:off x="1020985" y="5589080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DAE9C4"/>
                      </a:gs>
                      <a:gs pos="100000">
                        <a:srgbClr val="D9E8C2"/>
                      </a:gs>
                      <a:gs pos="50000">
                        <a:srgbClr val="FFFFFF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数据链路层</a:t>
                    </a:r>
                  </a:p>
                </p:txBody>
              </p:sp>
              <p:sp>
                <p:nvSpPr>
                  <p:cNvPr id="46" name="立方体 45"/>
                  <p:cNvSpPr/>
                  <p:nvPr/>
                </p:nvSpPr>
                <p:spPr>
                  <a:xfrm>
                    <a:off x="1014889" y="6021896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DAE9C4"/>
                      </a:gs>
                      <a:gs pos="100000">
                        <a:srgbClr val="D9E8C2"/>
                      </a:gs>
                      <a:gs pos="50000">
                        <a:srgbClr val="FFFFFF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物理层</a:t>
                    </a:r>
                  </a:p>
                </p:txBody>
              </p:sp>
            </p:grpSp>
            <p:sp>
              <p:nvSpPr>
                <p:cNvPr id="37" name="文本框 36"/>
                <p:cNvSpPr txBox="1"/>
                <p:nvPr/>
              </p:nvSpPr>
              <p:spPr>
                <a:xfrm>
                  <a:off x="1039273" y="3060425"/>
                  <a:ext cx="10897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终端主机</a:t>
                  </a: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4358540" y="4760024"/>
                <a:ext cx="1428903" cy="1725757"/>
                <a:chOff x="2846688" y="4735640"/>
                <a:chExt cx="1524000" cy="1725757"/>
              </a:xfrm>
            </p:grpSpPr>
            <p:sp>
              <p:nvSpPr>
                <p:cNvPr id="29" name="立方体 28"/>
                <p:cNvSpPr/>
                <p:nvPr/>
              </p:nvSpPr>
              <p:spPr>
                <a:xfrm>
                  <a:off x="2846688" y="4735640"/>
                  <a:ext cx="1524000" cy="1725757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A0B0D6"/>
                    </a:gs>
                    <a:gs pos="100000">
                      <a:srgbClr val="ABBDE6"/>
                    </a:gs>
                    <a:gs pos="50000">
                      <a:srgbClr val="A1B1D7"/>
                    </a:gs>
                  </a:gsLst>
                  <a:lin ang="0" scaled="1"/>
                  <a:tileRect/>
                </a:gradFill>
                <a:ln w="9525">
                  <a:solidFill>
                    <a:srgbClr val="ECF0F8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endParaRPr lang="zh-CN" altLang="en-US" sz="1400" b="1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endParaRPr>
                </a:p>
              </p:txBody>
            </p:sp>
            <p:sp>
              <p:nvSpPr>
                <p:cNvPr id="30" name="立方体 29"/>
                <p:cNvSpPr/>
                <p:nvPr/>
              </p:nvSpPr>
              <p:spPr>
                <a:xfrm>
                  <a:off x="2983485" y="5131880"/>
                  <a:ext cx="1152334" cy="298704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FFF9D0"/>
                    </a:gs>
                    <a:gs pos="100000">
                      <a:srgbClr val="FFF9D0"/>
                    </a:gs>
                    <a:gs pos="5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400" b="1" kern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  <a:cs typeface="黑体" charset="0"/>
                    </a:rPr>
                    <a:t>网络层</a:t>
                  </a:r>
                </a:p>
              </p:txBody>
            </p:sp>
            <p:sp>
              <p:nvSpPr>
                <p:cNvPr id="31" name="立方体 30"/>
                <p:cNvSpPr/>
                <p:nvPr/>
              </p:nvSpPr>
              <p:spPr>
                <a:xfrm>
                  <a:off x="2971293" y="5997512"/>
                  <a:ext cx="1152334" cy="298704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DAE9C4"/>
                    </a:gs>
                    <a:gs pos="100000">
                      <a:srgbClr val="D9E8C2"/>
                    </a:gs>
                    <a:gs pos="50000">
                      <a:srgbClr val="FFFFFF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400" b="1" kern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  <a:cs typeface="黑体" charset="0"/>
                    </a:rPr>
                    <a:t>物理层</a:t>
                  </a:r>
                </a:p>
              </p:txBody>
            </p:sp>
            <p:cxnSp>
              <p:nvCxnSpPr>
                <p:cNvPr id="32" name="直接连接符 31"/>
                <p:cNvCxnSpPr>
                  <a:stCxn id="30" idx="3"/>
                  <a:endCxn id="31" idx="1"/>
                </p:cNvCxnSpPr>
                <p:nvPr/>
              </p:nvCxnSpPr>
              <p:spPr>
                <a:xfrm flipH="1">
                  <a:off x="3536872" y="5430584"/>
                  <a:ext cx="12192" cy="588103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F9D0"/>
                    </a:gs>
                    <a:gs pos="100000">
                      <a:srgbClr val="FFF9D0"/>
                    </a:gs>
                    <a:gs pos="5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33" name="文本框 32"/>
                <p:cNvSpPr txBox="1"/>
                <p:nvPr/>
              </p:nvSpPr>
              <p:spPr>
                <a:xfrm>
                  <a:off x="2978958" y="4820988"/>
                  <a:ext cx="11564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网络结点</a:t>
                  </a:r>
                </a:p>
              </p:txBody>
            </p:sp>
            <p:cxnSp>
              <p:nvCxnSpPr>
                <p:cNvPr id="34" name="直接连接符 33"/>
                <p:cNvCxnSpPr>
                  <a:stCxn id="30" idx="3"/>
                  <a:endCxn id="31" idx="1"/>
                </p:cNvCxnSpPr>
                <p:nvPr/>
              </p:nvCxnSpPr>
              <p:spPr>
                <a:xfrm flipH="1">
                  <a:off x="3536872" y="5430584"/>
                  <a:ext cx="12192" cy="588103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立方体 34"/>
                <p:cNvSpPr/>
                <p:nvPr/>
              </p:nvSpPr>
              <p:spPr>
                <a:xfrm>
                  <a:off x="2977389" y="5564696"/>
                  <a:ext cx="1152334" cy="298704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DAE9C4"/>
                    </a:gs>
                    <a:gs pos="100000">
                      <a:srgbClr val="D9E8C2"/>
                    </a:gs>
                    <a:gs pos="50000">
                      <a:srgbClr val="FFFFFF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400" b="1" kern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  <a:cs typeface="黑体" charset="0"/>
                    </a:rPr>
                    <a:t>数据链路层</a:t>
                  </a:r>
                </a:p>
              </p:txBody>
            </p:sp>
          </p:grpSp>
          <p:cxnSp>
            <p:nvCxnSpPr>
              <p:cNvPr id="27" name="直接连接符 26"/>
              <p:cNvCxnSpPr>
                <a:stCxn id="49" idx="4"/>
                <a:endCxn id="31" idx="2"/>
              </p:cNvCxnSpPr>
              <p:nvPr/>
            </p:nvCxnSpPr>
            <p:spPr>
              <a:xfrm>
                <a:off x="3825242" y="6181836"/>
                <a:ext cx="650128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endCxn id="46" idx="2"/>
              </p:cNvCxnSpPr>
              <p:nvPr/>
            </p:nvCxnSpPr>
            <p:spPr>
              <a:xfrm flipV="1">
                <a:off x="5696103" y="6206220"/>
                <a:ext cx="573217" cy="191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矩形 72"/>
          <p:cNvSpPr/>
          <p:nvPr/>
        </p:nvSpPr>
        <p:spPr>
          <a:xfrm>
            <a:off x="6861223" y="3181726"/>
            <a:ext cx="2335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应用协议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:HTTP, FTP…</a:t>
            </a:r>
          </a:p>
        </p:txBody>
      </p:sp>
      <p:sp>
        <p:nvSpPr>
          <p:cNvPr id="74" name="矩形 73"/>
          <p:cNvSpPr/>
          <p:nvPr/>
        </p:nvSpPr>
        <p:spPr>
          <a:xfrm>
            <a:off x="6853662" y="5816444"/>
            <a:ext cx="2488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处理链路上原始比特的传输：传输物理信号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接口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信号编码调制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速率</a:t>
            </a:r>
          </a:p>
        </p:txBody>
      </p:sp>
      <p:sp>
        <p:nvSpPr>
          <p:cNvPr id="75" name="矩形 74"/>
          <p:cNvSpPr/>
          <p:nvPr/>
        </p:nvSpPr>
        <p:spPr>
          <a:xfrm>
            <a:off x="6843829" y="5470579"/>
            <a:ext cx="25081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可靠的点对点数据帧传输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853662" y="4473529"/>
            <a:ext cx="2488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实现端到端的数据传输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875222" y="3973919"/>
            <a:ext cx="22687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进程管理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双工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半双工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单工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断点续发</a:t>
            </a:r>
          </a:p>
        </p:txBody>
      </p:sp>
      <p:sp>
        <p:nvSpPr>
          <p:cNvPr id="79" name="矩形 78"/>
          <p:cNvSpPr/>
          <p:nvPr/>
        </p:nvSpPr>
        <p:spPr>
          <a:xfrm>
            <a:off x="6875222" y="3601309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加解密、数据格式化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345834" y="3037155"/>
            <a:ext cx="447771" cy="1684687"/>
          </a:xfrm>
          <a:prstGeom prst="rect">
            <a:avLst/>
          </a:prstGeom>
          <a:solidFill>
            <a:srgbClr val="950770"/>
          </a:solidFill>
          <a:ln>
            <a:solidFill>
              <a:srgbClr val="670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 anchorCtr="1"/>
          <a:lstStyle>
            <a:defPPr>
              <a:defRPr lang="zh-CN"/>
            </a:defPPr>
            <a:lvl1pPr marL="360000" indent="-216000">
              <a:lnSpc>
                <a:spcPts val="2600"/>
              </a:lnSpc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576000" lvl="1" indent="-216000">
              <a:lnSpc>
                <a:spcPts val="2600"/>
              </a:lnSpc>
              <a:buFont typeface="Wingdings 3" panose="05040102010807070707" pitchFamily="18" charset="2"/>
              <a:buChar char="4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ctr">
              <a:buNone/>
            </a:pPr>
            <a:r>
              <a:rPr lang="zh-CN" altLang="en-US" sz="1600"/>
              <a:t>高三层：面向应用</a:t>
            </a:r>
            <a:endParaRPr lang="zh-CN" altLang="en-US" sz="1600" dirty="0"/>
          </a:p>
        </p:txBody>
      </p:sp>
      <p:sp>
        <p:nvSpPr>
          <p:cNvPr id="70" name="文本框 69"/>
          <p:cNvSpPr txBox="1"/>
          <p:nvPr/>
        </p:nvSpPr>
        <p:spPr>
          <a:xfrm>
            <a:off x="7304905" y="4990578"/>
            <a:ext cx="447771" cy="1564332"/>
          </a:xfrm>
          <a:prstGeom prst="rect">
            <a:avLst/>
          </a:prstGeom>
          <a:solidFill>
            <a:srgbClr val="950770"/>
          </a:solidFill>
          <a:ln>
            <a:solidFill>
              <a:srgbClr val="670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 anchorCtr="1"/>
          <a:lstStyle>
            <a:defPPr>
              <a:defRPr lang="zh-CN"/>
            </a:defPPr>
            <a:lvl1pPr marL="360000" indent="-216000">
              <a:lnSpc>
                <a:spcPts val="2600"/>
              </a:lnSpc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576000" lvl="1" indent="-216000">
              <a:lnSpc>
                <a:spcPts val="2600"/>
              </a:lnSpc>
              <a:buFont typeface="Wingdings 3" panose="05040102010807070707" pitchFamily="18" charset="2"/>
              <a:buChar char="4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ctr">
              <a:buNone/>
            </a:pPr>
            <a:r>
              <a:rPr lang="zh-CN" altLang="en-US" sz="1400" dirty="0"/>
              <a:t>低两层：面向媒介</a:t>
            </a:r>
          </a:p>
        </p:txBody>
      </p:sp>
      <p:sp>
        <p:nvSpPr>
          <p:cNvPr id="65" name="左大括号 64"/>
          <p:cNvSpPr/>
          <p:nvPr/>
        </p:nvSpPr>
        <p:spPr>
          <a:xfrm rot="10800000">
            <a:off x="6811708" y="3270647"/>
            <a:ext cx="426720" cy="1006885"/>
          </a:xfrm>
          <a:prstGeom prst="leftBrace">
            <a:avLst>
              <a:gd name="adj1" fmla="val 39762"/>
              <a:gd name="adj2" fmla="val 50000"/>
            </a:avLst>
          </a:prstGeom>
          <a:ln w="22225">
            <a:solidFill>
              <a:srgbClr val="AE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左大括号 83"/>
          <p:cNvSpPr/>
          <p:nvPr/>
        </p:nvSpPr>
        <p:spPr>
          <a:xfrm rot="10800000">
            <a:off x="6816786" y="5443997"/>
            <a:ext cx="426720" cy="570968"/>
          </a:xfrm>
          <a:prstGeom prst="leftBrace">
            <a:avLst>
              <a:gd name="adj1" fmla="val 39762"/>
              <a:gd name="adj2" fmla="val 50000"/>
            </a:avLst>
          </a:prstGeom>
          <a:ln w="22225">
            <a:solidFill>
              <a:srgbClr val="AE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Rectangle 313"/>
          <p:cNvSpPr>
            <a:spLocks noChangeArrowheads="1"/>
          </p:cNvSpPr>
          <p:nvPr/>
        </p:nvSpPr>
        <p:spPr bwMode="auto">
          <a:xfrm>
            <a:off x="-1" y="4895723"/>
            <a:ext cx="7493331" cy="343173"/>
          </a:xfrm>
          <a:prstGeom prst="rect">
            <a:avLst/>
          </a:prstGeom>
          <a:solidFill>
            <a:srgbClr val="CCECFF">
              <a:alpha val="81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 dirty="0">
                <a:latin typeface="Calibri" panose="020F0502020204030204" pitchFamily="34" charset="0"/>
                <a:ea typeface="华文楷体" panose="02010600040101010101" pitchFamily="2" charset="-122"/>
              </a:rPr>
              <a:t>网络层及其下层技术实现：主机</a:t>
            </a:r>
            <a:r>
              <a:rPr lang="en-US" altLang="zh-CN" sz="1600" b="1" dirty="0">
                <a:latin typeface="Calibri" panose="020F0502020204030204" pitchFamily="34" charset="0"/>
                <a:ea typeface="华文楷体" panose="02010600040101010101" pitchFamily="2" charset="-122"/>
              </a:rPr>
              <a:t>-</a:t>
            </a:r>
            <a:r>
              <a:rPr lang="zh-CN" altLang="en-US" sz="1600" b="1" dirty="0">
                <a:latin typeface="Calibri" panose="020F0502020204030204" pitchFamily="34" charset="0"/>
                <a:ea typeface="华文楷体" panose="02010600040101010101" pitchFamily="2" charset="-122"/>
              </a:rPr>
              <a:t>主机的通信（尽力而为的交付）</a:t>
            </a:r>
          </a:p>
        </p:txBody>
      </p:sp>
      <p:sp>
        <p:nvSpPr>
          <p:cNvPr id="76" name="矩形 75"/>
          <p:cNvSpPr/>
          <p:nvPr/>
        </p:nvSpPr>
        <p:spPr>
          <a:xfrm>
            <a:off x="6861223" y="4754249"/>
            <a:ext cx="2480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网络互联的关键，分组交换网内分组的路由，实现主机到主机的通信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272258" y="4358180"/>
            <a:ext cx="8653716" cy="883614"/>
          </a:xfrm>
          <a:prstGeom prst="rect">
            <a:avLst/>
          </a:prstGeom>
          <a:solidFill>
            <a:srgbClr val="950770"/>
          </a:solidFill>
          <a:ln>
            <a:solidFill>
              <a:srgbClr val="670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1"/>
          <a:lstStyle>
            <a:defPPr>
              <a:defRPr lang="zh-CN"/>
            </a:defPPr>
            <a:lvl1pPr marL="360000" indent="-216000">
              <a:lnSpc>
                <a:spcPts val="2600"/>
              </a:lnSpc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576000" lvl="1" indent="-216000">
              <a:lnSpc>
                <a:spcPts val="2600"/>
              </a:lnSpc>
              <a:buFont typeface="Wingdings 3" panose="05040102010807070707" pitchFamily="18" charset="2"/>
              <a:buChar char="4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低两层与通信双方的端系统有关</a:t>
            </a:r>
            <a:r>
              <a:rPr lang="en-US" altLang="zh-CN" dirty="0"/>
              <a:t>; </a:t>
            </a:r>
            <a:r>
              <a:rPr lang="zh-CN" altLang="en-US" dirty="0"/>
              <a:t>高三层向应用进程提供直接支持的功能</a:t>
            </a:r>
            <a:r>
              <a:rPr lang="en-US" altLang="zh-CN" dirty="0"/>
              <a:t>; </a:t>
            </a:r>
            <a:r>
              <a:rPr lang="zh-CN" altLang="en-US" dirty="0"/>
              <a:t>网络、传输层则是连接上、下两组功能，提供完整的端到端的通信服务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81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7" grpId="0"/>
      <p:bldP spid="78" grpId="0"/>
      <p:bldP spid="79" grpId="0"/>
      <p:bldP spid="66" grpId="0" animBg="1"/>
      <p:bldP spid="70" grpId="0" animBg="1"/>
      <p:bldP spid="70" grpId="1" animBg="1"/>
      <p:bldP spid="65" grpId="0" animBg="1"/>
      <p:bldP spid="84" grpId="0" animBg="1"/>
      <p:bldP spid="84" grpId="1" animBg="1"/>
      <p:bldP spid="69" grpId="0" animBg="1"/>
      <p:bldP spid="76" grpId="0"/>
      <p:bldP spid="8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54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4.7|9.9|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6.4|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5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0.6|4.5|1.8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9|37.1|6.5|2.4|31|36.9|4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|1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4|1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1|10.7|48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28|23.9|37.2|3.1|28.4|4.9|6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|10.4|6.7|12.4|28.4|36.2|71.3|8.4|9.3|39.8|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5|2.6|32.8|52.7|45.9|2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4|8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9474</TotalTime>
  <Words>2657</Words>
  <Application>Microsoft Office PowerPoint</Application>
  <PresentationFormat>全屏显示(4:3)</PresentationFormat>
  <Paragraphs>704</Paragraphs>
  <Slides>30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黑体</vt:lpstr>
      <vt:lpstr>华文楷体</vt:lpstr>
      <vt:lpstr>华文新魏</vt:lpstr>
      <vt:lpstr>楷体</vt:lpstr>
      <vt:lpstr>楷体_GB2312</vt:lpstr>
      <vt:lpstr>Arial</vt:lpstr>
      <vt:lpstr>Arial Black</vt:lpstr>
      <vt:lpstr>Calibri</vt:lpstr>
      <vt:lpstr>Comic Sans MS</vt:lpstr>
      <vt:lpstr>Times New Roman</vt:lpstr>
      <vt:lpstr>Wingdings</vt:lpstr>
      <vt:lpstr>Wingdings 3</vt:lpstr>
      <vt:lpstr>Pixel</vt:lpstr>
      <vt:lpstr>自定义设计方案</vt:lpstr>
      <vt:lpstr>第一章 计算机网络概述</vt:lpstr>
      <vt:lpstr>提纲</vt:lpstr>
      <vt:lpstr>网络体系结构</vt:lpstr>
      <vt:lpstr>协议 -- 计算机网络的基本组成部分</vt:lpstr>
      <vt:lpstr>可能方案1 -- 模块化 </vt:lpstr>
      <vt:lpstr>可能方案2 -- 两层结构</vt:lpstr>
      <vt:lpstr>可能方案3 -- 三层结构</vt:lpstr>
      <vt:lpstr>分层的网络体系结构</vt:lpstr>
      <vt:lpstr>OSI参考模型 -- 理论模型</vt:lpstr>
      <vt:lpstr>互联网体系结构 -- 实际架构</vt:lpstr>
      <vt:lpstr>互联网体系结构 -- 实际架构</vt:lpstr>
      <vt:lpstr>分层模型中的相关概念</vt:lpstr>
      <vt:lpstr>分层模型中的相关概念</vt:lpstr>
      <vt:lpstr>分层模型中的相关概念</vt:lpstr>
      <vt:lpstr>分层模型工作机制 -- 多路复用/解多路复用</vt:lpstr>
      <vt:lpstr>分层模型中的相关概念</vt:lpstr>
      <vt:lpstr>分层模型中的相关概念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课后阅读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Tang</cp:lastModifiedBy>
  <cp:revision>466</cp:revision>
  <dcterms:created xsi:type="dcterms:W3CDTF">2017-02-02T15:53:23Z</dcterms:created>
  <dcterms:modified xsi:type="dcterms:W3CDTF">2022-04-17T09:30:43Z</dcterms:modified>
</cp:coreProperties>
</file>