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</p:sldMasterIdLst>
  <p:notesMasterIdLst>
    <p:notesMasterId r:id="rId35"/>
  </p:notesMasterIdLst>
  <p:sldIdLst>
    <p:sldId id="256" r:id="rId7"/>
    <p:sldId id="397" r:id="rId8"/>
    <p:sldId id="398" r:id="rId9"/>
    <p:sldId id="399" r:id="rId10"/>
    <p:sldId id="405" r:id="rId11"/>
    <p:sldId id="406" r:id="rId12"/>
    <p:sldId id="407" r:id="rId13"/>
    <p:sldId id="408" r:id="rId14"/>
    <p:sldId id="411" r:id="rId15"/>
    <p:sldId id="409" r:id="rId16"/>
    <p:sldId id="412" r:id="rId17"/>
    <p:sldId id="413" r:id="rId18"/>
    <p:sldId id="417" r:id="rId19"/>
    <p:sldId id="414" r:id="rId20"/>
    <p:sldId id="428" r:id="rId21"/>
    <p:sldId id="429" r:id="rId22"/>
    <p:sldId id="431" r:id="rId23"/>
    <p:sldId id="432" r:id="rId24"/>
    <p:sldId id="433" r:id="rId25"/>
    <p:sldId id="434" r:id="rId26"/>
    <p:sldId id="439" r:id="rId27"/>
    <p:sldId id="440" r:id="rId28"/>
    <p:sldId id="457" r:id="rId29"/>
    <p:sldId id="458" r:id="rId30"/>
    <p:sldId id="459" r:id="rId31"/>
    <p:sldId id="460" r:id="rId32"/>
    <p:sldId id="441" r:id="rId33"/>
    <p:sldId id="46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D1B"/>
    <a:srgbClr val="993366"/>
    <a:srgbClr val="008000"/>
    <a:srgbClr val="006600"/>
    <a:srgbClr val="0000CC"/>
    <a:srgbClr val="E5E5FF"/>
    <a:srgbClr val="000092"/>
    <a:srgbClr val="F2F2F8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87773" autoAdjust="0"/>
  </p:normalViewPr>
  <p:slideViewPr>
    <p:cSldViewPr snapToGrid="0">
      <p:cViewPr varScale="1">
        <p:scale>
          <a:sx n="80" d="100"/>
          <a:sy n="80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3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33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1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Ip-&gt;</a:t>
            </a:r>
            <a:r>
              <a:rPr lang="zh-CN" altLang="en-US"/>
              <a:t>端口 路由转发表</a:t>
            </a:r>
            <a:endParaRPr lang="en-US" altLang="zh-CN"/>
          </a:p>
          <a:p>
            <a:r>
              <a:rPr lang="en-US" altLang="zh-CN"/>
              <a:t>Age</a:t>
            </a:r>
            <a:r>
              <a:rPr lang="zh-CN" altLang="en-US"/>
              <a:t>是一个缓存生成期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8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74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记录源</a:t>
            </a:r>
            <a:r>
              <a:rPr lang="en-US" altLang="zh-CN"/>
              <a:t>mac</a:t>
            </a:r>
            <a:r>
              <a:rPr lang="zh-CN" altLang="en-US"/>
              <a:t>地址和输入端口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467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只是网桥 端口是线，局域网没算节点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0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5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 交换网络</a:t>
            </a:r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学习结点位置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261646"/>
          </a:xfrm>
        </p:spPr>
        <p:txBody>
          <a:bodyPr/>
          <a:lstStyle/>
          <a:p>
            <a:r>
              <a:rPr lang="zh-CN" altLang="en-US" dirty="0"/>
              <a:t>每收一个新的数据帧，记录其</a:t>
            </a:r>
            <a:r>
              <a:rPr lang="zh-CN" altLang="en-US" dirty="0">
                <a:solidFill>
                  <a:srgbClr val="FF0000"/>
                </a:solidFill>
              </a:rPr>
              <a:t>源</a:t>
            </a:r>
            <a:r>
              <a:rPr lang="en-US" altLang="zh-CN" dirty="0">
                <a:solidFill>
                  <a:srgbClr val="FF0000"/>
                </a:solidFill>
              </a:rPr>
              <a:t>MAC</a:t>
            </a:r>
            <a:r>
              <a:rPr lang="zh-CN" altLang="en-US">
                <a:solidFill>
                  <a:srgbClr val="FF0000"/>
                </a:solidFill>
              </a:rPr>
              <a:t>地址和输入</a:t>
            </a:r>
            <a:r>
              <a:rPr lang="zh-CN" altLang="en-US" dirty="0">
                <a:solidFill>
                  <a:srgbClr val="FF0000"/>
                </a:solidFill>
              </a:rPr>
              <a:t>端口</a:t>
            </a:r>
            <a:r>
              <a:rPr lang="zh-CN" altLang="en-US" dirty="0"/>
              <a:t>，将该映射关系写入</a:t>
            </a:r>
            <a:r>
              <a:rPr lang="en-US" altLang="zh-CN"/>
              <a:t>FDB</a:t>
            </a:r>
            <a:r>
              <a:rPr lang="zh-CN" altLang="en-US"/>
              <a:t>表 自学习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240465" y="3434143"/>
            <a:ext cx="4558986" cy="1813272"/>
            <a:chOff x="1898964" y="3964065"/>
            <a:chExt cx="4558986" cy="1813272"/>
          </a:xfrm>
        </p:grpSpPr>
        <p:sp>
          <p:nvSpPr>
            <p:cNvPr id="29" name="矩形 28"/>
            <p:cNvSpPr/>
            <p:nvPr/>
          </p:nvSpPr>
          <p:spPr>
            <a:xfrm>
              <a:off x="3818441" y="5035580"/>
              <a:ext cx="672860" cy="353683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543" y="5035580"/>
              <a:ext cx="569976" cy="373522"/>
            </a:xfrm>
            <a:prstGeom prst="rect">
              <a:avLst/>
            </a:prstGeom>
          </p:spPr>
        </p:pic>
        <p:cxnSp>
          <p:nvCxnSpPr>
            <p:cNvPr id="31" name="直接连接符 30"/>
            <p:cNvCxnSpPr/>
            <p:nvPr/>
          </p:nvCxnSpPr>
          <p:spPr>
            <a:xfrm>
              <a:off x="3164854" y="5212421"/>
              <a:ext cx="653587" cy="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2" name="直接连接符 31"/>
            <p:cNvCxnSpPr>
              <a:stCxn id="29" idx="3"/>
              <a:endCxn id="40" idx="1"/>
            </p:cNvCxnSpPr>
            <p:nvPr/>
          </p:nvCxnSpPr>
          <p:spPr>
            <a:xfrm>
              <a:off x="4491301" y="5212422"/>
              <a:ext cx="657390" cy="12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3" name="直接连接符 32"/>
            <p:cNvCxnSpPr>
              <a:stCxn id="29" idx="0"/>
              <a:endCxn id="39" idx="2"/>
            </p:cNvCxnSpPr>
            <p:nvPr/>
          </p:nvCxnSpPr>
          <p:spPr>
            <a:xfrm flipV="1">
              <a:off x="4154871" y="4665230"/>
              <a:ext cx="468031" cy="37035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34" name="文本框 33"/>
            <p:cNvSpPr txBox="1"/>
            <p:nvPr/>
          </p:nvSpPr>
          <p:spPr>
            <a:xfrm>
              <a:off x="3978287" y="47726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596910" y="51523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2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069778" y="43657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94438" y="512258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4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507579" y="461352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5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286472" y="4311547"/>
              <a:ext cx="672860" cy="353683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B2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48691" y="5035703"/>
              <a:ext cx="672860" cy="353683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B3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956692" y="50054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6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898964" y="5479820"/>
              <a:ext cx="1412566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02:23:c0:01:00:11</a:t>
              </a:r>
            </a:p>
          </p:txBody>
        </p:sp>
        <p:cxnSp>
          <p:nvCxnSpPr>
            <p:cNvPr id="43" name="直接连接符 42"/>
            <p:cNvCxnSpPr>
              <a:stCxn id="39" idx="0"/>
            </p:cNvCxnSpPr>
            <p:nvPr/>
          </p:nvCxnSpPr>
          <p:spPr>
            <a:xfrm flipV="1">
              <a:off x="4622902" y="3964065"/>
              <a:ext cx="0" cy="34748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4" name="直接连接符 43"/>
            <p:cNvCxnSpPr>
              <a:stCxn id="40" idx="3"/>
            </p:cNvCxnSpPr>
            <p:nvPr/>
          </p:nvCxnSpPr>
          <p:spPr>
            <a:xfrm flipV="1">
              <a:off x="5821551" y="5209717"/>
              <a:ext cx="636399" cy="282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2435220" y="4019218"/>
            <a:ext cx="2368427" cy="509547"/>
            <a:chOff x="3093720" y="4549140"/>
            <a:chExt cx="2034540" cy="509547"/>
          </a:xfrm>
        </p:grpSpPr>
        <p:sp>
          <p:nvSpPr>
            <p:cNvPr id="46" name="任意多边形 45"/>
            <p:cNvSpPr/>
            <p:nvPr/>
          </p:nvSpPr>
          <p:spPr>
            <a:xfrm>
              <a:off x="3093720" y="4549140"/>
              <a:ext cx="1264920" cy="509547"/>
            </a:xfrm>
            <a:custGeom>
              <a:avLst/>
              <a:gdLst>
                <a:gd name="connsiteX0" fmla="*/ 0 w 1264920"/>
                <a:gd name="connsiteY0" fmla="*/ 464820 h 509547"/>
                <a:gd name="connsiteX1" fmla="*/ 792480 w 1264920"/>
                <a:gd name="connsiteY1" fmla="*/ 464820 h 509547"/>
                <a:gd name="connsiteX2" fmla="*/ 1264920 w 1264920"/>
                <a:gd name="connsiteY2" fmla="*/ 0 h 50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920" h="509547">
                  <a:moveTo>
                    <a:pt x="0" y="464820"/>
                  </a:moveTo>
                  <a:cubicBezTo>
                    <a:pt x="290830" y="503555"/>
                    <a:pt x="581660" y="542290"/>
                    <a:pt x="792480" y="464820"/>
                  </a:cubicBezTo>
                  <a:cubicBezTo>
                    <a:pt x="1003300" y="387350"/>
                    <a:pt x="1134110" y="193675"/>
                    <a:pt x="1264920" y="0"/>
                  </a:cubicBezTo>
                </a:path>
              </a:pathLst>
            </a:custGeom>
            <a:noFill/>
            <a:ln w="38100" cap="flat" cmpd="sng" algn="ctr">
              <a:solidFill>
                <a:srgbClr val="ED7D31">
                  <a:lumMod val="75000"/>
                </a:srgbClr>
              </a:solidFill>
              <a:prstDash val="dash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4175760" y="4960620"/>
              <a:ext cx="952500" cy="22860"/>
            </a:xfrm>
            <a:custGeom>
              <a:avLst/>
              <a:gdLst>
                <a:gd name="connsiteX0" fmla="*/ 0 w 952500"/>
                <a:gd name="connsiteY0" fmla="*/ 22860 h 22860"/>
                <a:gd name="connsiteX1" fmla="*/ 952500 w 952500"/>
                <a:gd name="connsiteY1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00" h="22860">
                  <a:moveTo>
                    <a:pt x="0" y="22860"/>
                  </a:moveTo>
                  <a:lnTo>
                    <a:pt x="952500" y="0"/>
                  </a:lnTo>
                </a:path>
              </a:pathLst>
            </a:custGeom>
            <a:noFill/>
            <a:ln w="38100" cap="flat" cmpd="sng" algn="ctr">
              <a:solidFill>
                <a:srgbClr val="ED7D31">
                  <a:lumMod val="75000"/>
                </a:srgbClr>
              </a:solidFill>
              <a:prstDash val="dash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48751"/>
              </p:ext>
            </p:extLst>
          </p:nvPr>
        </p:nvGraphicFramePr>
        <p:xfrm>
          <a:off x="5276193" y="4925792"/>
          <a:ext cx="2378070" cy="701040"/>
        </p:xfrm>
        <a:graphic>
          <a:graphicData uri="http://schemas.openxmlformats.org/drawingml/2006/table">
            <a:tbl>
              <a:tblPr firstRow="1" bandRow="1"/>
              <a:tblGrid>
                <a:gridCol w="157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0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err="1"/>
                        <a:t>Dest</a:t>
                      </a:r>
                      <a:r>
                        <a:rPr lang="en-US" altLang="zh-CN" sz="1600" dirty="0"/>
                        <a:t> MAC </a:t>
                      </a:r>
                      <a:r>
                        <a:rPr lang="en-US" altLang="zh-CN" sz="1600" dirty="0" err="1"/>
                        <a:t>Addr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Port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0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02:23:c0:01:00:11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12244"/>
              </p:ext>
            </p:extLst>
          </p:nvPr>
        </p:nvGraphicFramePr>
        <p:xfrm>
          <a:off x="4610416" y="3159002"/>
          <a:ext cx="2378070" cy="701040"/>
        </p:xfrm>
        <a:graphic>
          <a:graphicData uri="http://schemas.openxmlformats.org/drawingml/2006/table">
            <a:tbl>
              <a:tblPr firstRow="1" bandRow="1"/>
              <a:tblGrid>
                <a:gridCol w="157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0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err="1"/>
                        <a:t>Dest</a:t>
                      </a:r>
                      <a:r>
                        <a:rPr lang="en-US" altLang="zh-CN" sz="1600" dirty="0"/>
                        <a:t> MAC </a:t>
                      </a:r>
                      <a:r>
                        <a:rPr lang="en-US" altLang="zh-CN" sz="1600" dirty="0" err="1"/>
                        <a:t>Addr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Port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0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02:23:c0:01:00:11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3558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372887"/>
          </a:xfrm>
        </p:spPr>
        <p:txBody>
          <a:bodyPr/>
          <a:lstStyle/>
          <a:p>
            <a:r>
              <a:rPr lang="zh-CN" altLang="en-US" dirty="0"/>
              <a:t>网络中存在冗余链路（提升网络健壮性等）</a:t>
            </a:r>
          </a:p>
          <a:p>
            <a:pPr lvl="1"/>
            <a:r>
              <a:rPr lang="zh-CN" altLang="en-US" dirty="0"/>
              <a:t>网络拓扑由树状结构变成图状结构</a:t>
            </a:r>
          </a:p>
          <a:p>
            <a:pPr lvl="1"/>
            <a:r>
              <a:rPr lang="zh-CN" altLang="en-US" dirty="0"/>
              <a:t>数据转发过程中，形成环路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85" name="Line 4"/>
          <p:cNvSpPr>
            <a:spLocks noChangeShapeType="1"/>
          </p:cNvSpPr>
          <p:nvPr/>
        </p:nvSpPr>
        <p:spPr bwMode="auto">
          <a:xfrm>
            <a:off x="2379663" y="3752850"/>
            <a:ext cx="494506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6" name="Line 5"/>
          <p:cNvSpPr>
            <a:spLocks noChangeShapeType="1"/>
          </p:cNvSpPr>
          <p:nvPr/>
        </p:nvSpPr>
        <p:spPr bwMode="auto">
          <a:xfrm flipV="1">
            <a:off x="2019300" y="5491163"/>
            <a:ext cx="5280025" cy="12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7" name="Rectangle 6"/>
          <p:cNvSpPr>
            <a:spLocks noChangeArrowheads="1"/>
          </p:cNvSpPr>
          <p:nvPr/>
        </p:nvSpPr>
        <p:spPr bwMode="auto">
          <a:xfrm>
            <a:off x="7277100" y="3529013"/>
            <a:ext cx="11557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局域网 </a:t>
            </a:r>
            <a:r>
              <a: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88" name="Rectangle 7"/>
          <p:cNvSpPr>
            <a:spLocks noChangeArrowheads="1"/>
          </p:cNvSpPr>
          <p:nvPr/>
        </p:nvSpPr>
        <p:spPr bwMode="auto">
          <a:xfrm>
            <a:off x="7243763" y="5221288"/>
            <a:ext cx="113973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局域网 </a:t>
            </a:r>
            <a:r>
              <a: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89" name="Line 8"/>
          <p:cNvSpPr>
            <a:spLocks noChangeShapeType="1"/>
          </p:cNvSpPr>
          <p:nvPr/>
        </p:nvSpPr>
        <p:spPr bwMode="auto">
          <a:xfrm flipH="1">
            <a:off x="2789238" y="3735388"/>
            <a:ext cx="0" cy="7572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0" name="Line 9"/>
          <p:cNvSpPr>
            <a:spLocks noChangeShapeType="1"/>
          </p:cNvSpPr>
          <p:nvPr/>
        </p:nvSpPr>
        <p:spPr bwMode="auto">
          <a:xfrm>
            <a:off x="2778125" y="4827588"/>
            <a:ext cx="0" cy="6556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1" name="Line 10"/>
          <p:cNvSpPr>
            <a:spLocks noChangeShapeType="1"/>
          </p:cNvSpPr>
          <p:nvPr/>
        </p:nvSpPr>
        <p:spPr bwMode="auto">
          <a:xfrm flipH="1">
            <a:off x="6410325" y="3759200"/>
            <a:ext cx="1588" cy="7254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2" name="Line 11"/>
          <p:cNvSpPr>
            <a:spLocks noChangeShapeType="1"/>
          </p:cNvSpPr>
          <p:nvPr/>
        </p:nvSpPr>
        <p:spPr bwMode="auto">
          <a:xfrm>
            <a:off x="6410325" y="4838700"/>
            <a:ext cx="0" cy="6556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3" name="Arc 12"/>
          <p:cNvSpPr>
            <a:spLocks/>
          </p:cNvSpPr>
          <p:nvPr/>
        </p:nvSpPr>
        <p:spPr bwMode="auto">
          <a:xfrm rot="5255629" flipH="1">
            <a:off x="4252119" y="2788444"/>
            <a:ext cx="685800" cy="2205038"/>
          </a:xfrm>
          <a:custGeom>
            <a:avLst/>
            <a:gdLst>
              <a:gd name="G0" fmla="+- 53 0 0"/>
              <a:gd name="G1" fmla="+- 21600 0 0"/>
              <a:gd name="G2" fmla="+- 21600 0 0"/>
              <a:gd name="T0" fmla="*/ 0 w 21653"/>
              <a:gd name="T1" fmla="*/ 0 h 42096"/>
              <a:gd name="T2" fmla="*/ 6870 w 21653"/>
              <a:gd name="T3" fmla="*/ 42096 h 42096"/>
              <a:gd name="T4" fmla="*/ 53 w 21653"/>
              <a:gd name="T5" fmla="*/ 21600 h 4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53" h="42096" fill="none" extrusionOk="0">
                <a:moveTo>
                  <a:pt x="0" y="0"/>
                </a:moveTo>
                <a:cubicBezTo>
                  <a:pt x="17" y="0"/>
                  <a:pt x="35" y="-1"/>
                  <a:pt x="53" y="0"/>
                </a:cubicBezTo>
                <a:cubicBezTo>
                  <a:pt x="11982" y="0"/>
                  <a:pt x="21653" y="9670"/>
                  <a:pt x="21653" y="21600"/>
                </a:cubicBezTo>
                <a:cubicBezTo>
                  <a:pt x="21653" y="30902"/>
                  <a:pt x="15697" y="39160"/>
                  <a:pt x="6870" y="42096"/>
                </a:cubicBezTo>
              </a:path>
              <a:path w="21653" h="42096" stroke="0" extrusionOk="0">
                <a:moveTo>
                  <a:pt x="0" y="0"/>
                </a:moveTo>
                <a:cubicBezTo>
                  <a:pt x="17" y="0"/>
                  <a:pt x="35" y="-1"/>
                  <a:pt x="53" y="0"/>
                </a:cubicBezTo>
                <a:cubicBezTo>
                  <a:pt x="11982" y="0"/>
                  <a:pt x="21653" y="9670"/>
                  <a:pt x="21653" y="21600"/>
                </a:cubicBezTo>
                <a:cubicBezTo>
                  <a:pt x="21653" y="30902"/>
                  <a:pt x="15697" y="39160"/>
                  <a:pt x="6870" y="42096"/>
                </a:cubicBezTo>
                <a:lnTo>
                  <a:pt x="53" y="21600"/>
                </a:lnTo>
                <a:close/>
              </a:path>
            </a:pathLst>
          </a:custGeom>
          <a:noFill/>
          <a:ln w="76200" cap="rnd">
            <a:solidFill>
              <a:schemeClr val="accent5">
                <a:lumMod val="50000"/>
              </a:schemeClr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94" name="Rectangle 13"/>
          <p:cNvSpPr>
            <a:spLocks noChangeArrowheads="1"/>
          </p:cNvSpPr>
          <p:nvPr/>
        </p:nvSpPr>
        <p:spPr bwMode="auto">
          <a:xfrm>
            <a:off x="6880225" y="4338638"/>
            <a:ext cx="898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网桥 </a:t>
            </a:r>
            <a:r>
              <a: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1450975" y="4376738"/>
            <a:ext cx="9001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网桥 </a:t>
            </a:r>
            <a:r>
              <a: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</a:p>
        </p:txBody>
      </p:sp>
      <p:pic>
        <p:nvPicPr>
          <p:cNvPr id="96" name="Picture 1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5045075"/>
            <a:ext cx="763588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Rectangle 16"/>
          <p:cNvSpPr>
            <a:spLocks noChangeArrowheads="1"/>
          </p:cNvSpPr>
          <p:nvPr/>
        </p:nvSpPr>
        <p:spPr bwMode="auto">
          <a:xfrm>
            <a:off x="1208088" y="5073650"/>
            <a:ext cx="38953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2301875" y="5683250"/>
            <a:ext cx="735013" cy="3571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</a:t>
            </a:r>
          </a:p>
        </p:txBody>
      </p:sp>
      <p:sp>
        <p:nvSpPr>
          <p:cNvPr id="99" name="Text Box 28"/>
          <p:cNvSpPr txBox="1">
            <a:spLocks noChangeArrowheads="1"/>
          </p:cNvSpPr>
          <p:nvPr/>
        </p:nvSpPr>
        <p:spPr bwMode="auto">
          <a:xfrm>
            <a:off x="4121150" y="4149725"/>
            <a:ext cx="11079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不停地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兜圈子</a:t>
            </a:r>
          </a:p>
        </p:txBody>
      </p:sp>
      <p:pic>
        <p:nvPicPr>
          <p:cNvPr id="100" name="Picture 2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073525"/>
            <a:ext cx="10477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01" name="Picture 3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4073525"/>
            <a:ext cx="10461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102" name="Group 48"/>
          <p:cNvGrpSpPr>
            <a:grpSpLocks/>
          </p:cNvGrpSpPr>
          <p:nvPr/>
        </p:nvGrpSpPr>
        <p:grpSpPr bwMode="auto">
          <a:xfrm>
            <a:off x="2189163" y="4724400"/>
            <a:ext cx="455612" cy="1004888"/>
            <a:chOff x="1379" y="2993"/>
            <a:chExt cx="287" cy="633"/>
          </a:xfrm>
        </p:grpSpPr>
        <p:sp>
          <p:nvSpPr>
            <p:cNvPr id="103" name="Line 32"/>
            <p:cNvSpPr>
              <a:spLocks noChangeShapeType="1"/>
            </p:cNvSpPr>
            <p:nvPr/>
          </p:nvSpPr>
          <p:spPr bwMode="auto">
            <a:xfrm flipH="1" flipV="1">
              <a:off x="1655" y="2993"/>
              <a:ext cx="11" cy="633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Text Box 33"/>
            <p:cNvSpPr txBox="1">
              <a:spLocks noChangeArrowheads="1"/>
            </p:cNvSpPr>
            <p:nvPr/>
          </p:nvSpPr>
          <p:spPr bwMode="auto">
            <a:xfrm>
              <a:off x="1379" y="311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</a:t>
              </a:r>
            </a:p>
          </p:txBody>
        </p:sp>
      </p:grpSp>
      <p:grpSp>
        <p:nvGrpSpPr>
          <p:cNvPr id="105" name="Group 34"/>
          <p:cNvGrpSpPr>
            <a:grpSpLocks/>
          </p:cNvGrpSpPr>
          <p:nvPr/>
        </p:nvGrpSpPr>
        <p:grpSpPr bwMode="auto">
          <a:xfrm>
            <a:off x="3094038" y="4868863"/>
            <a:ext cx="3173412" cy="996950"/>
            <a:chOff x="1949" y="3067"/>
            <a:chExt cx="1999" cy="628"/>
          </a:xfrm>
        </p:grpSpPr>
        <p:sp>
          <p:nvSpPr>
            <p:cNvPr id="106" name="Freeform 35"/>
            <p:cNvSpPr>
              <a:spLocks/>
            </p:cNvSpPr>
            <p:nvPr/>
          </p:nvSpPr>
          <p:spPr bwMode="auto">
            <a:xfrm>
              <a:off x="1949" y="3067"/>
              <a:ext cx="1999" cy="624"/>
            </a:xfrm>
            <a:custGeom>
              <a:avLst/>
              <a:gdLst>
                <a:gd name="T0" fmla="*/ 0 w 1866"/>
                <a:gd name="T1" fmla="*/ 522 h 523"/>
                <a:gd name="T2" fmla="*/ 1059 w 1866"/>
                <a:gd name="T3" fmla="*/ 510 h 523"/>
                <a:gd name="T4" fmla="*/ 1308 w 1866"/>
                <a:gd name="T5" fmla="*/ 504 h 523"/>
                <a:gd name="T6" fmla="*/ 1494 w 1866"/>
                <a:gd name="T7" fmla="*/ 489 h 523"/>
                <a:gd name="T8" fmla="*/ 1653 w 1866"/>
                <a:gd name="T9" fmla="*/ 456 h 523"/>
                <a:gd name="T10" fmla="*/ 1723 w 1866"/>
                <a:gd name="T11" fmla="*/ 432 h 523"/>
                <a:gd name="T12" fmla="*/ 1788 w 1866"/>
                <a:gd name="T13" fmla="*/ 357 h 523"/>
                <a:gd name="T14" fmla="*/ 1842 w 1866"/>
                <a:gd name="T15" fmla="*/ 204 h 523"/>
                <a:gd name="T16" fmla="*/ 1857 w 1866"/>
                <a:gd name="T17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6" h="523">
                  <a:moveTo>
                    <a:pt x="0" y="522"/>
                  </a:moveTo>
                  <a:cubicBezTo>
                    <a:pt x="174" y="523"/>
                    <a:pt x="817" y="514"/>
                    <a:pt x="1059" y="510"/>
                  </a:cubicBezTo>
                  <a:cubicBezTo>
                    <a:pt x="1277" y="507"/>
                    <a:pt x="1236" y="507"/>
                    <a:pt x="1308" y="504"/>
                  </a:cubicBezTo>
                  <a:cubicBezTo>
                    <a:pt x="1349" y="489"/>
                    <a:pt x="1443" y="504"/>
                    <a:pt x="1494" y="489"/>
                  </a:cubicBezTo>
                  <a:cubicBezTo>
                    <a:pt x="1549" y="479"/>
                    <a:pt x="1615" y="465"/>
                    <a:pt x="1653" y="456"/>
                  </a:cubicBezTo>
                  <a:cubicBezTo>
                    <a:pt x="1691" y="447"/>
                    <a:pt x="1700" y="448"/>
                    <a:pt x="1723" y="432"/>
                  </a:cubicBezTo>
                  <a:cubicBezTo>
                    <a:pt x="1734" y="420"/>
                    <a:pt x="1777" y="369"/>
                    <a:pt x="1788" y="357"/>
                  </a:cubicBezTo>
                  <a:cubicBezTo>
                    <a:pt x="1793" y="351"/>
                    <a:pt x="1839" y="216"/>
                    <a:pt x="1842" y="204"/>
                  </a:cubicBezTo>
                  <a:cubicBezTo>
                    <a:pt x="1866" y="115"/>
                    <a:pt x="1857" y="110"/>
                    <a:pt x="1857" y="0"/>
                  </a:cubicBez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7" name="Text Box 36"/>
            <p:cNvSpPr txBox="1">
              <a:spLocks noChangeArrowheads="1"/>
            </p:cNvSpPr>
            <p:nvPr/>
          </p:nvSpPr>
          <p:spPr bwMode="auto">
            <a:xfrm>
              <a:off x="2014" y="3407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</a:t>
              </a:r>
            </a:p>
          </p:txBody>
        </p:sp>
      </p:grpSp>
      <p:sp>
        <p:nvSpPr>
          <p:cNvPr id="108" name="Rectangle 37"/>
          <p:cNvSpPr>
            <a:spLocks noChangeArrowheads="1"/>
          </p:cNvSpPr>
          <p:nvPr/>
        </p:nvSpPr>
        <p:spPr bwMode="auto">
          <a:xfrm>
            <a:off x="1997075" y="6021388"/>
            <a:ext cx="14366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 </a:t>
            </a:r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发出的帧</a:t>
            </a:r>
          </a:p>
        </p:txBody>
      </p:sp>
      <p:grpSp>
        <p:nvGrpSpPr>
          <p:cNvPr id="109" name="Group 54"/>
          <p:cNvGrpSpPr>
            <a:grpSpLocks/>
          </p:cNvGrpSpPr>
          <p:nvPr/>
        </p:nvGrpSpPr>
        <p:grpSpPr bwMode="auto">
          <a:xfrm>
            <a:off x="487363" y="3063875"/>
            <a:ext cx="2679700" cy="1235075"/>
            <a:chOff x="307" y="1930"/>
            <a:chExt cx="1688" cy="778"/>
          </a:xfrm>
        </p:grpSpPr>
        <p:grpSp>
          <p:nvGrpSpPr>
            <p:cNvPr id="110" name="Group 23"/>
            <p:cNvGrpSpPr>
              <a:grpSpLocks/>
            </p:cNvGrpSpPr>
            <p:nvPr/>
          </p:nvGrpSpPr>
          <p:grpSpPr bwMode="auto">
            <a:xfrm>
              <a:off x="1378" y="1930"/>
              <a:ext cx="617" cy="778"/>
              <a:chOff x="1378" y="1930"/>
              <a:chExt cx="617" cy="778"/>
            </a:xfrm>
          </p:grpSpPr>
          <p:sp>
            <p:nvSpPr>
              <p:cNvPr id="112" name="Rectangle 24"/>
              <p:cNvSpPr>
                <a:spLocks noChangeArrowheads="1"/>
              </p:cNvSpPr>
              <p:nvPr/>
            </p:nvSpPr>
            <p:spPr bwMode="auto">
              <a:xfrm>
                <a:off x="1532" y="1930"/>
                <a:ext cx="463" cy="28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>
                    <a:solidFill>
                      <a:srgbClr val="33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F</a:t>
                </a:r>
                <a:r>
                  <a:rPr kumimoji="1" lang="en-US" altLang="zh-CN" sz="2000" baseline="-25000">
                    <a:solidFill>
                      <a:srgbClr val="33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grpSp>
            <p:nvGrpSpPr>
              <p:cNvPr id="113" name="Group 25"/>
              <p:cNvGrpSpPr>
                <a:grpSpLocks/>
              </p:cNvGrpSpPr>
              <p:nvPr/>
            </p:nvGrpSpPr>
            <p:grpSpPr bwMode="auto">
              <a:xfrm>
                <a:off x="1378" y="2153"/>
                <a:ext cx="288" cy="555"/>
                <a:chOff x="1378" y="2153"/>
                <a:chExt cx="288" cy="555"/>
              </a:xfrm>
            </p:grpSpPr>
            <p:sp>
              <p:nvSpPr>
                <p:cNvPr id="11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666" y="2153"/>
                  <a:ext cx="0" cy="555"/>
                </a:xfrm>
                <a:prstGeom prst="line">
                  <a:avLst/>
                </a:prstGeom>
                <a:noFill/>
                <a:ln w="76200">
                  <a:solidFill>
                    <a:schemeClr val="hlink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378" y="2329"/>
                  <a:ext cx="2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  <a:sym typeface="Wingdings" panose="05000000000000000000" pitchFamily="2" charset="2"/>
                    </a:rPr>
                    <a:t></a:t>
                  </a:r>
                </a:p>
              </p:txBody>
            </p:sp>
          </p:grpSp>
        </p:grpSp>
        <p:sp>
          <p:nvSpPr>
            <p:cNvPr id="111" name="Rectangle 41"/>
            <p:cNvSpPr>
              <a:spLocks noChangeArrowheads="1"/>
            </p:cNvSpPr>
            <p:nvPr/>
          </p:nvSpPr>
          <p:spPr bwMode="auto">
            <a:xfrm>
              <a:off x="307" y="1938"/>
              <a:ext cx="125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 </a:t>
              </a:r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 </a:t>
              </a: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转发的帧</a:t>
              </a:r>
            </a:p>
          </p:txBody>
        </p:sp>
      </p:grpSp>
      <p:grpSp>
        <p:nvGrpSpPr>
          <p:cNvPr id="116" name="Group 55"/>
          <p:cNvGrpSpPr>
            <a:grpSpLocks/>
          </p:cNvGrpSpPr>
          <p:nvPr/>
        </p:nvGrpSpPr>
        <p:grpSpPr bwMode="auto">
          <a:xfrm>
            <a:off x="6021388" y="3027363"/>
            <a:ext cx="2697162" cy="1285875"/>
            <a:chOff x="3793" y="1907"/>
            <a:chExt cx="1699" cy="810"/>
          </a:xfrm>
        </p:grpSpPr>
        <p:grpSp>
          <p:nvGrpSpPr>
            <p:cNvPr id="117" name="Group 51"/>
            <p:cNvGrpSpPr>
              <a:grpSpLocks/>
            </p:cNvGrpSpPr>
            <p:nvPr/>
          </p:nvGrpSpPr>
          <p:grpSpPr bwMode="auto">
            <a:xfrm>
              <a:off x="3793" y="1938"/>
              <a:ext cx="626" cy="779"/>
              <a:chOff x="3793" y="1938"/>
              <a:chExt cx="626" cy="779"/>
            </a:xfrm>
          </p:grpSpPr>
          <p:grpSp>
            <p:nvGrpSpPr>
              <p:cNvPr id="119" name="Group 49"/>
              <p:cNvGrpSpPr>
                <a:grpSpLocks/>
              </p:cNvGrpSpPr>
              <p:nvPr/>
            </p:nvGrpSpPr>
            <p:grpSpPr bwMode="auto">
              <a:xfrm>
                <a:off x="4131" y="2162"/>
                <a:ext cx="288" cy="555"/>
                <a:chOff x="4131" y="2162"/>
                <a:chExt cx="288" cy="555"/>
              </a:xfrm>
            </p:grpSpPr>
            <p:sp>
              <p:nvSpPr>
                <p:cNvPr id="12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131" y="2162"/>
                  <a:ext cx="0" cy="555"/>
                </a:xfrm>
                <a:prstGeom prst="line">
                  <a:avLst/>
                </a:prstGeom>
                <a:noFill/>
                <a:ln w="76200">
                  <a:solidFill>
                    <a:schemeClr val="hlink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00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2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132" y="2338"/>
                  <a:ext cx="2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>
                      <a:solidFill>
                        <a:srgbClr val="3333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  <a:sym typeface="Wingdings" panose="05000000000000000000" pitchFamily="2" charset="2"/>
                    </a:rPr>
                    <a:t></a:t>
                  </a:r>
                </a:p>
              </p:txBody>
            </p:sp>
          </p:grpSp>
          <p:sp>
            <p:nvSpPr>
              <p:cNvPr id="120" name="Rectangle 19"/>
              <p:cNvSpPr>
                <a:spLocks noChangeArrowheads="1"/>
              </p:cNvSpPr>
              <p:nvPr/>
            </p:nvSpPr>
            <p:spPr bwMode="auto">
              <a:xfrm>
                <a:off x="3793" y="1938"/>
                <a:ext cx="464" cy="25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>
                    <a:solidFill>
                      <a:srgbClr val="33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F</a:t>
                </a:r>
                <a:r>
                  <a:rPr kumimoji="1" lang="en-US" altLang="zh-CN" sz="2000" baseline="-25000">
                    <a:solidFill>
                      <a:srgbClr val="3333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</p:grpSp>
        <p:sp>
          <p:nvSpPr>
            <p:cNvPr id="118" name="Rectangle 45"/>
            <p:cNvSpPr>
              <a:spLocks noChangeArrowheads="1"/>
            </p:cNvSpPr>
            <p:nvPr/>
          </p:nvSpPr>
          <p:spPr bwMode="auto">
            <a:xfrm>
              <a:off x="4240" y="1907"/>
              <a:ext cx="12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 </a:t>
              </a:r>
              <a:r>
                <a:rPr kumimoji="1" lang="en-US" altLang="zh-CN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 </a:t>
              </a:r>
              <a:r>
                <a:rPr kumimoji="1"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转发的帧</a:t>
              </a:r>
            </a:p>
          </p:txBody>
        </p:sp>
      </p:grpSp>
      <p:sp>
        <p:nvSpPr>
          <p:cNvPr id="123" name="Arc 46"/>
          <p:cNvSpPr>
            <a:spLocks/>
          </p:cNvSpPr>
          <p:nvPr/>
        </p:nvSpPr>
        <p:spPr bwMode="auto">
          <a:xfrm rot="16400856">
            <a:off x="4252119" y="2813844"/>
            <a:ext cx="685800" cy="2205038"/>
          </a:xfrm>
          <a:custGeom>
            <a:avLst/>
            <a:gdLst>
              <a:gd name="G0" fmla="+- 53 0 0"/>
              <a:gd name="G1" fmla="+- 21600 0 0"/>
              <a:gd name="G2" fmla="+- 21600 0 0"/>
              <a:gd name="T0" fmla="*/ 0 w 21653"/>
              <a:gd name="T1" fmla="*/ 0 h 42096"/>
              <a:gd name="T2" fmla="*/ 6870 w 21653"/>
              <a:gd name="T3" fmla="*/ 42096 h 42096"/>
              <a:gd name="T4" fmla="*/ 53 w 21653"/>
              <a:gd name="T5" fmla="*/ 21600 h 4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53" h="42096" fill="none" extrusionOk="0">
                <a:moveTo>
                  <a:pt x="0" y="0"/>
                </a:moveTo>
                <a:cubicBezTo>
                  <a:pt x="17" y="0"/>
                  <a:pt x="35" y="-1"/>
                  <a:pt x="53" y="0"/>
                </a:cubicBezTo>
                <a:cubicBezTo>
                  <a:pt x="11982" y="0"/>
                  <a:pt x="21653" y="9670"/>
                  <a:pt x="21653" y="21600"/>
                </a:cubicBezTo>
                <a:cubicBezTo>
                  <a:pt x="21653" y="30902"/>
                  <a:pt x="15697" y="39160"/>
                  <a:pt x="6870" y="42096"/>
                </a:cubicBezTo>
              </a:path>
              <a:path w="21653" h="42096" stroke="0" extrusionOk="0">
                <a:moveTo>
                  <a:pt x="0" y="0"/>
                </a:moveTo>
                <a:cubicBezTo>
                  <a:pt x="17" y="0"/>
                  <a:pt x="35" y="-1"/>
                  <a:pt x="53" y="0"/>
                </a:cubicBezTo>
                <a:cubicBezTo>
                  <a:pt x="11982" y="0"/>
                  <a:pt x="21653" y="9670"/>
                  <a:pt x="21653" y="21600"/>
                </a:cubicBezTo>
                <a:cubicBezTo>
                  <a:pt x="21653" y="30902"/>
                  <a:pt x="15697" y="39160"/>
                  <a:pt x="6870" y="42096"/>
                </a:cubicBezTo>
                <a:lnTo>
                  <a:pt x="53" y="21600"/>
                </a:lnTo>
                <a:close/>
              </a:path>
            </a:pathLst>
          </a:custGeom>
          <a:noFill/>
          <a:ln w="76200" cap="rnd">
            <a:solidFill>
              <a:srgbClr val="0000CC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4" name="Text Box 47"/>
          <p:cNvSpPr txBox="1">
            <a:spLocks noChangeArrowheads="1"/>
          </p:cNvSpPr>
          <p:nvPr/>
        </p:nvSpPr>
        <p:spPr bwMode="auto">
          <a:xfrm>
            <a:off x="3203575" y="4941888"/>
            <a:ext cx="2936875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网络资源白白消耗了</a:t>
            </a:r>
          </a:p>
        </p:txBody>
      </p:sp>
      <p:grpSp>
        <p:nvGrpSpPr>
          <p:cNvPr id="128" name="Group 52"/>
          <p:cNvGrpSpPr>
            <a:grpSpLocks/>
          </p:cNvGrpSpPr>
          <p:nvPr/>
        </p:nvGrpSpPr>
        <p:grpSpPr bwMode="auto">
          <a:xfrm>
            <a:off x="3167063" y="2767013"/>
            <a:ext cx="3100387" cy="1454150"/>
            <a:chOff x="1995" y="1743"/>
            <a:chExt cx="1953" cy="916"/>
          </a:xfrm>
        </p:grpSpPr>
        <p:sp>
          <p:nvSpPr>
            <p:cNvPr id="129" name="Arc 39"/>
            <p:cNvSpPr>
              <a:spLocks/>
            </p:cNvSpPr>
            <p:nvPr/>
          </p:nvSpPr>
          <p:spPr bwMode="auto">
            <a:xfrm>
              <a:off x="1995" y="2052"/>
              <a:ext cx="1953" cy="60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6015"/>
                <a:gd name="T2" fmla="*/ 21144 w 21600"/>
                <a:gd name="T3" fmla="*/ 26015 h 26015"/>
                <a:gd name="T4" fmla="*/ 0 w 21600"/>
                <a:gd name="T5" fmla="*/ 21600 h 26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015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083"/>
                    <a:pt x="21447" y="24562"/>
                    <a:pt x="21143" y="26014"/>
                  </a:cubicBezTo>
                </a:path>
                <a:path w="21600" h="26015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083"/>
                    <a:pt x="21447" y="24562"/>
                    <a:pt x="21143" y="2601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chemeClr val="hlink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" name="Text Box 40"/>
            <p:cNvSpPr txBox="1">
              <a:spLocks noChangeArrowheads="1"/>
            </p:cNvSpPr>
            <p:nvPr/>
          </p:nvSpPr>
          <p:spPr bwMode="auto">
            <a:xfrm>
              <a:off x="2041" y="1743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333399"/>
                  </a:solidFill>
                  <a:ea typeface="黑体" panose="02010609060101010101" pitchFamily="49" charset="-122"/>
                  <a:sym typeface="Wingdings" panose="05000000000000000000" pitchFamily="2" charset="2"/>
                </a:rPr>
                <a:t></a:t>
              </a:r>
            </a:p>
          </p:txBody>
        </p:sp>
      </p:grpSp>
      <p:grpSp>
        <p:nvGrpSpPr>
          <p:cNvPr id="131" name="Group 53"/>
          <p:cNvGrpSpPr>
            <a:grpSpLocks/>
          </p:cNvGrpSpPr>
          <p:nvPr/>
        </p:nvGrpSpPr>
        <p:grpSpPr bwMode="auto">
          <a:xfrm>
            <a:off x="2921000" y="2747963"/>
            <a:ext cx="3100388" cy="1393825"/>
            <a:chOff x="1840" y="1731"/>
            <a:chExt cx="1953" cy="878"/>
          </a:xfrm>
        </p:grpSpPr>
        <p:sp>
          <p:nvSpPr>
            <p:cNvPr id="132" name="Arc 43"/>
            <p:cNvSpPr>
              <a:spLocks/>
            </p:cNvSpPr>
            <p:nvPr/>
          </p:nvSpPr>
          <p:spPr bwMode="auto">
            <a:xfrm flipH="1">
              <a:off x="1840" y="2024"/>
              <a:ext cx="1953" cy="58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085"/>
                <a:gd name="T2" fmla="*/ 21317 w 21600"/>
                <a:gd name="T3" fmla="*/ 25085 h 25085"/>
                <a:gd name="T4" fmla="*/ 0 w 21600"/>
                <a:gd name="T5" fmla="*/ 21600 h 25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085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767"/>
                    <a:pt x="21505" y="23932"/>
                    <a:pt x="21317" y="25085"/>
                  </a:cubicBezTo>
                </a:path>
                <a:path w="21600" h="25085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767"/>
                    <a:pt x="21505" y="23932"/>
                    <a:pt x="21317" y="2508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chemeClr val="hlink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3269" y="1731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333399"/>
                  </a:solidFill>
                  <a:ea typeface="黑体" panose="02010609060101010101" pitchFamily="49" charset="-122"/>
                  <a:sym typeface="Wingdings" panose="05000000000000000000" pitchFamily="2" charset="2"/>
                </a:rPr>
                <a:t>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40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3" grpId="1" animBg="1"/>
      <p:bldP spid="93" grpId="2" animBg="1"/>
      <p:bldP spid="93" grpId="3" animBg="1"/>
      <p:bldP spid="93" grpId="4" animBg="1"/>
      <p:bldP spid="93" grpId="5" animBg="1"/>
      <p:bldP spid="99" grpId="0"/>
      <p:bldP spid="123" grpId="0" animBg="1"/>
      <p:bldP spid="123" grpId="1" animBg="1"/>
      <p:bldP spid="123" grpId="2" animBg="1"/>
      <p:bldP spid="123" grpId="3" animBg="1"/>
      <p:bldP spid="123" grpId="4" animBg="1"/>
      <p:bldP spid="1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网络中存在冗余链路（提升网络健壮性等）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网络拓扑由树状结构变成有环</a:t>
            </a:r>
            <a:r>
              <a:rPr lang="zh-CN" altLang="en-US">
                <a:solidFill>
                  <a:srgbClr val="FF0000"/>
                </a:solidFill>
              </a:rPr>
              <a:t>图结构 冗余链路提高健壮性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数据转发过程中，形成环路</a:t>
            </a:r>
            <a:endParaRPr lang="en-US" altLang="zh-CN" dirty="0"/>
          </a:p>
          <a:p>
            <a:pPr>
              <a:spcBef>
                <a:spcPts val="3000"/>
              </a:spcBef>
            </a:pPr>
            <a:r>
              <a:rPr lang="zh-CN" altLang="en-US" dirty="0"/>
              <a:t>解决办法</a:t>
            </a:r>
            <a:endParaRPr lang="en-US" altLang="zh-CN" dirty="0"/>
          </a:p>
          <a:p>
            <a:pPr lvl="1"/>
            <a:r>
              <a:rPr lang="zh-CN" altLang="en-US" dirty="0"/>
              <a:t>为网络中每对源目的节点分配唯一确定的一条路径</a:t>
            </a:r>
            <a:endParaRPr lang="en-US" altLang="zh-CN" dirty="0"/>
          </a:p>
          <a:p>
            <a:pPr lvl="1"/>
            <a:r>
              <a:rPr lang="zh-CN" altLang="en-US" dirty="0"/>
              <a:t>这些</a:t>
            </a:r>
            <a:r>
              <a:rPr lang="zh-CN" altLang="en-US"/>
              <a:t>路径构成了</a:t>
            </a:r>
            <a:r>
              <a:rPr lang="zh-CN" altLang="en-US" dirty="0"/>
              <a:t>一棵树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生成树，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Spanning Tree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覆盖所有顶点的无环子图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22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5340349" y="1729641"/>
            <a:ext cx="3184081" cy="2347408"/>
            <a:chOff x="5362511" y="1497360"/>
            <a:chExt cx="3184081" cy="2347408"/>
          </a:xfrm>
        </p:grpSpPr>
        <p:sp>
          <p:nvSpPr>
            <p:cNvPr id="109" name="Rectangle 11"/>
            <p:cNvSpPr>
              <a:spLocks noChangeArrowheads="1"/>
            </p:cNvSpPr>
            <p:nvPr/>
          </p:nvSpPr>
          <p:spPr bwMode="auto">
            <a:xfrm>
              <a:off x="5362511" y="1497360"/>
              <a:ext cx="3184081" cy="2322349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5836348" y="1649760"/>
              <a:ext cx="2500504" cy="1746033"/>
              <a:chOff x="5562600" y="1371600"/>
              <a:chExt cx="2819400" cy="2057400"/>
            </a:xfrm>
          </p:grpSpPr>
          <p:sp>
            <p:nvSpPr>
              <p:cNvPr id="68" name="Oval 65"/>
              <p:cNvSpPr>
                <a:spLocks noChangeArrowheads="1"/>
              </p:cNvSpPr>
              <p:nvPr/>
            </p:nvSpPr>
            <p:spPr bwMode="auto">
              <a:xfrm>
                <a:off x="6096000" y="13716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9" name="Oval 66"/>
              <p:cNvSpPr>
                <a:spLocks noChangeArrowheads="1"/>
              </p:cNvSpPr>
              <p:nvPr/>
            </p:nvSpPr>
            <p:spPr bwMode="auto">
              <a:xfrm>
                <a:off x="7239000" y="16002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Oval 67"/>
              <p:cNvSpPr>
                <a:spLocks noChangeArrowheads="1"/>
              </p:cNvSpPr>
              <p:nvPr/>
            </p:nvSpPr>
            <p:spPr bwMode="auto">
              <a:xfrm>
                <a:off x="5562600" y="19050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Oval 68"/>
              <p:cNvSpPr>
                <a:spLocks noChangeArrowheads="1"/>
              </p:cNvSpPr>
              <p:nvPr/>
            </p:nvSpPr>
            <p:spPr bwMode="auto">
              <a:xfrm>
                <a:off x="6553200" y="22860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Oval 69"/>
              <p:cNvSpPr>
                <a:spLocks noChangeArrowheads="1"/>
              </p:cNvSpPr>
              <p:nvPr/>
            </p:nvSpPr>
            <p:spPr bwMode="auto">
              <a:xfrm>
                <a:off x="7848600" y="23622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Oval 70"/>
              <p:cNvSpPr>
                <a:spLocks noChangeArrowheads="1"/>
              </p:cNvSpPr>
              <p:nvPr/>
            </p:nvSpPr>
            <p:spPr bwMode="auto">
              <a:xfrm>
                <a:off x="7086600" y="31242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Oval 71"/>
              <p:cNvSpPr>
                <a:spLocks noChangeArrowheads="1"/>
              </p:cNvSpPr>
              <p:nvPr/>
            </p:nvSpPr>
            <p:spPr bwMode="auto">
              <a:xfrm>
                <a:off x="5715000" y="3048000"/>
                <a:ext cx="5334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72"/>
              <p:cNvSpPr>
                <a:spLocks noChangeShapeType="1"/>
              </p:cNvSpPr>
              <p:nvPr/>
            </p:nvSpPr>
            <p:spPr bwMode="auto">
              <a:xfrm flipV="1">
                <a:off x="6019800" y="2514600"/>
                <a:ext cx="609600" cy="533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73"/>
              <p:cNvSpPr>
                <a:spLocks noChangeShapeType="1"/>
              </p:cNvSpPr>
              <p:nvPr/>
            </p:nvSpPr>
            <p:spPr bwMode="auto">
              <a:xfrm>
                <a:off x="6096000" y="2057400"/>
                <a:ext cx="53340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74"/>
              <p:cNvSpPr>
                <a:spLocks noChangeShapeType="1"/>
              </p:cNvSpPr>
              <p:nvPr/>
            </p:nvSpPr>
            <p:spPr bwMode="auto">
              <a:xfrm flipV="1">
                <a:off x="5867400" y="1600200"/>
                <a:ext cx="30480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75"/>
              <p:cNvSpPr>
                <a:spLocks noChangeShapeType="1"/>
              </p:cNvSpPr>
              <p:nvPr/>
            </p:nvSpPr>
            <p:spPr bwMode="auto">
              <a:xfrm>
                <a:off x="6629400" y="1524000"/>
                <a:ext cx="762000" cy="152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76"/>
              <p:cNvSpPr>
                <a:spLocks noChangeShapeType="1"/>
              </p:cNvSpPr>
              <p:nvPr/>
            </p:nvSpPr>
            <p:spPr bwMode="auto">
              <a:xfrm>
                <a:off x="7696200" y="1828800"/>
                <a:ext cx="304800" cy="609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77"/>
              <p:cNvSpPr>
                <a:spLocks noChangeShapeType="1"/>
              </p:cNvSpPr>
              <p:nvPr/>
            </p:nvSpPr>
            <p:spPr bwMode="auto">
              <a:xfrm>
                <a:off x="6172200" y="3200400"/>
                <a:ext cx="914400" cy="76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78"/>
              <p:cNvSpPr>
                <a:spLocks noChangeShapeType="1"/>
              </p:cNvSpPr>
              <p:nvPr/>
            </p:nvSpPr>
            <p:spPr bwMode="auto">
              <a:xfrm>
                <a:off x="6934200" y="2514600"/>
                <a:ext cx="457200" cy="685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79"/>
              <p:cNvSpPr>
                <a:spLocks noChangeShapeType="1"/>
              </p:cNvSpPr>
              <p:nvPr/>
            </p:nvSpPr>
            <p:spPr bwMode="auto">
              <a:xfrm>
                <a:off x="7086600" y="2438400"/>
                <a:ext cx="838200" cy="76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80"/>
              <p:cNvSpPr>
                <a:spLocks noChangeShapeType="1"/>
              </p:cNvSpPr>
              <p:nvPr/>
            </p:nvSpPr>
            <p:spPr bwMode="auto">
              <a:xfrm flipH="1">
                <a:off x="6934200" y="1769776"/>
                <a:ext cx="380794" cy="5216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Text Box 81"/>
            <p:cNvSpPr txBox="1">
              <a:spLocks noChangeArrowheads="1"/>
            </p:cNvSpPr>
            <p:nvPr/>
          </p:nvSpPr>
          <p:spPr bwMode="auto">
            <a:xfrm>
              <a:off x="5943600" y="3447893"/>
              <a:ext cx="2057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000"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dirty="0"/>
                <a:t>带环的图</a:t>
              </a: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5340349" y="4274754"/>
            <a:ext cx="3184081" cy="2271343"/>
            <a:chOff x="5344795" y="4221071"/>
            <a:chExt cx="3184081" cy="2271343"/>
          </a:xfrm>
        </p:grpSpPr>
        <p:sp>
          <p:nvSpPr>
            <p:cNvPr id="113" name="Rectangle 11"/>
            <p:cNvSpPr>
              <a:spLocks noChangeArrowheads="1"/>
            </p:cNvSpPr>
            <p:nvPr/>
          </p:nvSpPr>
          <p:spPr bwMode="auto">
            <a:xfrm>
              <a:off x="5344795" y="4221071"/>
              <a:ext cx="3184081" cy="2271343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5773699" y="4387858"/>
              <a:ext cx="2545652" cy="1641318"/>
              <a:chOff x="5791200" y="4191000"/>
              <a:chExt cx="2590800" cy="1981200"/>
            </a:xfrm>
          </p:grpSpPr>
          <p:sp>
            <p:nvSpPr>
              <p:cNvPr id="85" name="Oval 82"/>
              <p:cNvSpPr>
                <a:spLocks noChangeArrowheads="1"/>
              </p:cNvSpPr>
              <p:nvPr/>
            </p:nvSpPr>
            <p:spPr bwMode="auto">
              <a:xfrm>
                <a:off x="6553200" y="41910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Oval 83"/>
              <p:cNvSpPr>
                <a:spLocks noChangeArrowheads="1"/>
              </p:cNvSpPr>
              <p:nvPr/>
            </p:nvSpPr>
            <p:spPr bwMode="auto">
              <a:xfrm>
                <a:off x="7391400" y="44958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Oval 84"/>
              <p:cNvSpPr>
                <a:spLocks noChangeArrowheads="1"/>
              </p:cNvSpPr>
              <p:nvPr/>
            </p:nvSpPr>
            <p:spPr bwMode="auto">
              <a:xfrm>
                <a:off x="6019800" y="47244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Oval 85"/>
              <p:cNvSpPr>
                <a:spLocks noChangeArrowheads="1"/>
              </p:cNvSpPr>
              <p:nvPr/>
            </p:nvSpPr>
            <p:spPr bwMode="auto">
              <a:xfrm>
                <a:off x="7772400" y="51054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Oval 86"/>
              <p:cNvSpPr>
                <a:spLocks noChangeArrowheads="1"/>
              </p:cNvSpPr>
              <p:nvPr/>
            </p:nvSpPr>
            <p:spPr bwMode="auto">
              <a:xfrm>
                <a:off x="6934200" y="51816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Oval 87"/>
              <p:cNvSpPr>
                <a:spLocks noChangeArrowheads="1"/>
              </p:cNvSpPr>
              <p:nvPr/>
            </p:nvSpPr>
            <p:spPr bwMode="auto">
              <a:xfrm>
                <a:off x="5791200" y="55626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Oval 88"/>
              <p:cNvSpPr>
                <a:spLocks noChangeArrowheads="1"/>
              </p:cNvSpPr>
              <p:nvPr/>
            </p:nvSpPr>
            <p:spPr bwMode="auto">
              <a:xfrm>
                <a:off x="6781800" y="5867400"/>
                <a:ext cx="609600" cy="304800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89"/>
              <p:cNvSpPr>
                <a:spLocks noChangeShapeType="1"/>
              </p:cNvSpPr>
              <p:nvPr/>
            </p:nvSpPr>
            <p:spPr bwMode="auto">
              <a:xfrm>
                <a:off x="7086600" y="4343400"/>
                <a:ext cx="457200" cy="228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90"/>
              <p:cNvSpPr>
                <a:spLocks noChangeShapeType="1"/>
              </p:cNvSpPr>
              <p:nvPr/>
            </p:nvSpPr>
            <p:spPr bwMode="auto">
              <a:xfrm flipV="1">
                <a:off x="7487644" y="5181600"/>
                <a:ext cx="360956" cy="12512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91"/>
              <p:cNvSpPr>
                <a:spLocks noChangeShapeType="1"/>
              </p:cNvSpPr>
              <p:nvPr/>
            </p:nvSpPr>
            <p:spPr bwMode="auto">
              <a:xfrm flipH="1">
                <a:off x="6477000" y="4419600"/>
                <a:ext cx="15240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92"/>
              <p:cNvSpPr>
                <a:spLocks noChangeShapeType="1"/>
              </p:cNvSpPr>
              <p:nvPr/>
            </p:nvSpPr>
            <p:spPr bwMode="auto">
              <a:xfrm>
                <a:off x="6553200" y="4953000"/>
                <a:ext cx="45720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93"/>
              <p:cNvSpPr>
                <a:spLocks noChangeShapeType="1"/>
              </p:cNvSpPr>
              <p:nvPr/>
            </p:nvSpPr>
            <p:spPr bwMode="auto">
              <a:xfrm flipH="1">
                <a:off x="7162800" y="5486400"/>
                <a:ext cx="152400" cy="381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94"/>
              <p:cNvSpPr>
                <a:spLocks noChangeShapeType="1"/>
              </p:cNvSpPr>
              <p:nvPr/>
            </p:nvSpPr>
            <p:spPr bwMode="auto">
              <a:xfrm>
                <a:off x="6324600" y="5791200"/>
                <a:ext cx="457200" cy="228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Text Box 95"/>
            <p:cNvSpPr txBox="1">
              <a:spLocks noChangeArrowheads="1"/>
            </p:cNvSpPr>
            <p:nvPr/>
          </p:nvSpPr>
          <p:spPr bwMode="auto">
            <a:xfrm>
              <a:off x="6571068" y="6092304"/>
              <a:ext cx="9509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000"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</a:lstStyle>
            <a:p>
              <a:r>
                <a:rPr lang="zh-CN" altLang="en-US" dirty="0"/>
                <a:t>生成树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19161" y="1913333"/>
            <a:ext cx="4532376" cy="4497541"/>
            <a:chOff x="268224" y="1671611"/>
            <a:chExt cx="4532376" cy="4497541"/>
          </a:xfrm>
        </p:grpSpPr>
        <p:sp>
          <p:nvSpPr>
            <p:cNvPr id="106" name="Rectangle 11"/>
            <p:cNvSpPr>
              <a:spLocks noChangeArrowheads="1"/>
            </p:cNvSpPr>
            <p:nvPr/>
          </p:nvSpPr>
          <p:spPr bwMode="auto">
            <a:xfrm>
              <a:off x="268224" y="1671611"/>
              <a:ext cx="4532376" cy="4497541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1051719" y="5626707"/>
              <a:ext cx="3048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产生环路的扩展</a:t>
              </a:r>
              <a:r>
                <a:rPr lang="zh-CN" altLang="zh-CN" sz="2000" dirty="0">
                  <a:latin typeface="Calibri" panose="020F0502020204030204" pitchFamily="34" charset="0"/>
                  <a:ea typeface="华文楷体" panose="02010600040101010101" pitchFamily="2" charset="-122"/>
                </a:rPr>
                <a:t>LAN</a:t>
              </a:r>
              <a:endParaRPr lang="en-US" altLang="zh-CN" sz="20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604839" y="1884312"/>
              <a:ext cx="3897311" cy="3503552"/>
              <a:chOff x="604839" y="1506360"/>
              <a:chExt cx="3897311" cy="3503552"/>
            </a:xfrm>
          </p:grpSpPr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1143000" y="1600200"/>
                <a:ext cx="16764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2971800" y="2062071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685800" y="2461358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209800" y="2860644"/>
                <a:ext cx="762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29718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8382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8382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29718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1447800" y="4724400"/>
                <a:ext cx="2133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4191000" y="2194749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3886200" y="4058505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1600200" y="1600200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1600200" y="2084601"/>
                <a:ext cx="0" cy="3767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2209800" y="1600200"/>
                <a:ext cx="45720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 flipH="1">
                <a:off x="2819400" y="2062071"/>
                <a:ext cx="304800" cy="3191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>
                <a:off x="2667000" y="2381250"/>
                <a:ext cx="0" cy="4793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>
                <a:off x="1295400" y="2461358"/>
                <a:ext cx="0" cy="1326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1295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2514600" y="2860644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17526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3581400" y="2062071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3581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3733800" y="2727966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 flipV="1">
                <a:off x="26670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 flipH="1">
                <a:off x="1600200" y="3526540"/>
                <a:ext cx="7620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2667000" y="3526540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19050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19050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32766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32766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>
                <a:off x="3429000" y="4325113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Text Box 42"/>
              <p:cNvSpPr txBox="1">
                <a:spLocks noChangeArrowheads="1"/>
              </p:cNvSpPr>
              <p:nvPr/>
            </p:nvSpPr>
            <p:spPr bwMode="auto">
              <a:xfrm>
                <a:off x="1004856" y="1506360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A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6" name="Text Box 43"/>
              <p:cNvSpPr txBox="1">
                <a:spLocks noChangeArrowheads="1"/>
              </p:cNvSpPr>
              <p:nvPr/>
            </p:nvSpPr>
            <p:spPr bwMode="auto">
              <a:xfrm>
                <a:off x="1905000" y="2667000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D</a:t>
                </a:r>
                <a:endParaRPr lang="en-US" altLang="zh-CN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7" name="Text Box 44"/>
              <p:cNvSpPr txBox="1">
                <a:spLocks noChangeArrowheads="1"/>
              </p:cNvSpPr>
              <p:nvPr/>
            </p:nvSpPr>
            <p:spPr bwMode="auto">
              <a:xfrm>
                <a:off x="4121150" y="2590709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K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8" name="Text Box 45"/>
              <p:cNvSpPr txBox="1">
                <a:spLocks noChangeArrowheads="1"/>
              </p:cNvSpPr>
              <p:nvPr/>
            </p:nvSpPr>
            <p:spPr bwMode="auto">
              <a:xfrm>
                <a:off x="3831145" y="3061717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F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9" name="Text Box 46"/>
              <p:cNvSpPr txBox="1">
                <a:spLocks noChangeArrowheads="1"/>
              </p:cNvSpPr>
              <p:nvPr/>
            </p:nvSpPr>
            <p:spPr bwMode="auto">
              <a:xfrm>
                <a:off x="3657600" y="360578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H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0" name="Text Box 47"/>
              <p:cNvSpPr txBox="1">
                <a:spLocks noChangeArrowheads="1"/>
              </p:cNvSpPr>
              <p:nvPr/>
            </p:nvSpPr>
            <p:spPr bwMode="auto">
              <a:xfrm>
                <a:off x="3827145" y="4410453"/>
                <a:ext cx="304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J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1" name="Text Box 48"/>
              <p:cNvSpPr txBox="1">
                <a:spLocks noChangeArrowheads="1"/>
              </p:cNvSpPr>
              <p:nvPr/>
            </p:nvSpPr>
            <p:spPr bwMode="auto">
              <a:xfrm>
                <a:off x="1274764" y="4640580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2" name="Text Box 49"/>
              <p:cNvSpPr txBox="1">
                <a:spLocks noChangeArrowheads="1"/>
              </p:cNvSpPr>
              <p:nvPr/>
            </p:nvSpPr>
            <p:spPr bwMode="auto">
              <a:xfrm>
                <a:off x="743462" y="3035177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E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3" name="Text Box 50"/>
              <p:cNvSpPr txBox="1">
                <a:spLocks noChangeArrowheads="1"/>
              </p:cNvSpPr>
              <p:nvPr/>
            </p:nvSpPr>
            <p:spPr bwMode="auto">
              <a:xfrm>
                <a:off x="676498" y="382524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G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1" name="Text Box 58"/>
              <p:cNvSpPr txBox="1">
                <a:spLocks noChangeArrowheads="1"/>
              </p:cNvSpPr>
              <p:nvPr/>
            </p:nvSpPr>
            <p:spPr bwMode="auto">
              <a:xfrm>
                <a:off x="3838511" y="1722028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B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2" name="Text Box 59"/>
              <p:cNvSpPr txBox="1">
                <a:spLocks noChangeArrowheads="1"/>
              </p:cNvSpPr>
              <p:nvPr/>
            </p:nvSpPr>
            <p:spPr bwMode="auto">
              <a:xfrm>
                <a:off x="604839" y="2152081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C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3" name="未知"/>
              <p:cNvSpPr>
                <a:spLocks/>
              </p:cNvSpPr>
              <p:nvPr/>
            </p:nvSpPr>
            <p:spPr bwMode="auto">
              <a:xfrm>
                <a:off x="1785938" y="2208213"/>
                <a:ext cx="577850" cy="647700"/>
              </a:xfrm>
              <a:custGeom>
                <a:avLst/>
                <a:gdLst>
                  <a:gd name="T0" fmla="*/ 0 w 364"/>
                  <a:gd name="T1" fmla="*/ 204 h 408"/>
                  <a:gd name="T2" fmla="*/ 54 w 364"/>
                  <a:gd name="T3" fmla="*/ 53 h 408"/>
                  <a:gd name="T4" fmla="*/ 107 w 364"/>
                  <a:gd name="T5" fmla="*/ 18 h 408"/>
                  <a:gd name="T6" fmla="*/ 160 w 364"/>
                  <a:gd name="T7" fmla="*/ 0 h 408"/>
                  <a:gd name="T8" fmla="*/ 275 w 364"/>
                  <a:gd name="T9" fmla="*/ 18 h 408"/>
                  <a:gd name="T10" fmla="*/ 328 w 364"/>
                  <a:gd name="T11" fmla="*/ 53 h 408"/>
                  <a:gd name="T12" fmla="*/ 346 w 364"/>
                  <a:gd name="T13" fmla="*/ 80 h 408"/>
                  <a:gd name="T14" fmla="*/ 364 w 364"/>
                  <a:gd name="T15" fmla="*/ 133 h 408"/>
                  <a:gd name="T16" fmla="*/ 337 w 364"/>
                  <a:gd name="T17" fmla="*/ 257 h 408"/>
                  <a:gd name="T18" fmla="*/ 328 w 364"/>
                  <a:gd name="T19" fmla="*/ 284 h 408"/>
                  <a:gd name="T20" fmla="*/ 302 w 364"/>
                  <a:gd name="T21" fmla="*/ 293 h 408"/>
                  <a:gd name="T22" fmla="*/ 89 w 364"/>
                  <a:gd name="T23" fmla="*/ 372 h 408"/>
                  <a:gd name="T24" fmla="*/ 107 w 364"/>
                  <a:gd name="T25" fmla="*/ 319 h 408"/>
                  <a:gd name="T26" fmla="*/ 80 w 364"/>
                  <a:gd name="T27" fmla="*/ 372 h 408"/>
                  <a:gd name="T28" fmla="*/ 142 w 364"/>
                  <a:gd name="T29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4" h="408">
                    <a:moveTo>
                      <a:pt x="0" y="204"/>
                    </a:moveTo>
                    <a:cubicBezTo>
                      <a:pt x="14" y="163"/>
                      <a:pt x="17" y="85"/>
                      <a:pt x="54" y="53"/>
                    </a:cubicBezTo>
                    <a:cubicBezTo>
                      <a:pt x="70" y="39"/>
                      <a:pt x="89" y="30"/>
                      <a:pt x="107" y="18"/>
                    </a:cubicBezTo>
                    <a:cubicBezTo>
                      <a:pt x="123" y="8"/>
                      <a:pt x="160" y="0"/>
                      <a:pt x="160" y="0"/>
                    </a:cubicBezTo>
                    <a:cubicBezTo>
                      <a:pt x="177" y="2"/>
                      <a:pt x="246" y="2"/>
                      <a:pt x="275" y="18"/>
                    </a:cubicBezTo>
                    <a:cubicBezTo>
                      <a:pt x="293" y="28"/>
                      <a:pt x="328" y="53"/>
                      <a:pt x="328" y="53"/>
                    </a:cubicBezTo>
                    <a:cubicBezTo>
                      <a:pt x="334" y="62"/>
                      <a:pt x="342" y="70"/>
                      <a:pt x="346" y="80"/>
                    </a:cubicBezTo>
                    <a:cubicBezTo>
                      <a:pt x="354" y="97"/>
                      <a:pt x="364" y="133"/>
                      <a:pt x="364" y="133"/>
                    </a:cubicBezTo>
                    <a:cubicBezTo>
                      <a:pt x="353" y="223"/>
                      <a:pt x="363" y="181"/>
                      <a:pt x="337" y="257"/>
                    </a:cubicBezTo>
                    <a:cubicBezTo>
                      <a:pt x="334" y="266"/>
                      <a:pt x="337" y="281"/>
                      <a:pt x="328" y="284"/>
                    </a:cubicBezTo>
                    <a:cubicBezTo>
                      <a:pt x="319" y="287"/>
                      <a:pt x="311" y="290"/>
                      <a:pt x="302" y="293"/>
                    </a:cubicBezTo>
                    <a:cubicBezTo>
                      <a:pt x="257" y="358"/>
                      <a:pt x="162" y="364"/>
                      <a:pt x="89" y="372"/>
                    </a:cubicBezTo>
                    <a:cubicBezTo>
                      <a:pt x="95" y="354"/>
                      <a:pt x="117" y="303"/>
                      <a:pt x="107" y="319"/>
                    </a:cubicBezTo>
                    <a:cubicBezTo>
                      <a:pt x="84" y="354"/>
                      <a:pt x="93" y="336"/>
                      <a:pt x="80" y="372"/>
                    </a:cubicBezTo>
                    <a:cubicBezTo>
                      <a:pt x="99" y="400"/>
                      <a:pt x="105" y="408"/>
                      <a:pt x="142" y="408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未知"/>
              <p:cNvSpPr>
                <a:spLocks/>
              </p:cNvSpPr>
              <p:nvPr/>
            </p:nvSpPr>
            <p:spPr bwMode="auto">
              <a:xfrm>
                <a:off x="2819400" y="2438400"/>
                <a:ext cx="506413" cy="871538"/>
              </a:xfrm>
              <a:custGeom>
                <a:avLst/>
                <a:gdLst>
                  <a:gd name="T0" fmla="*/ 0 w 319"/>
                  <a:gd name="T1" fmla="*/ 319 h 549"/>
                  <a:gd name="T2" fmla="*/ 53 w 319"/>
                  <a:gd name="T3" fmla="*/ 35 h 549"/>
                  <a:gd name="T4" fmla="*/ 151 w 319"/>
                  <a:gd name="T5" fmla="*/ 0 h 549"/>
                  <a:gd name="T6" fmla="*/ 204 w 319"/>
                  <a:gd name="T7" fmla="*/ 8 h 549"/>
                  <a:gd name="T8" fmla="*/ 257 w 319"/>
                  <a:gd name="T9" fmla="*/ 44 h 549"/>
                  <a:gd name="T10" fmla="*/ 275 w 319"/>
                  <a:gd name="T11" fmla="*/ 97 h 549"/>
                  <a:gd name="T12" fmla="*/ 292 w 319"/>
                  <a:gd name="T13" fmla="*/ 124 h 549"/>
                  <a:gd name="T14" fmla="*/ 310 w 319"/>
                  <a:gd name="T15" fmla="*/ 177 h 549"/>
                  <a:gd name="T16" fmla="*/ 319 w 319"/>
                  <a:gd name="T17" fmla="*/ 203 h 549"/>
                  <a:gd name="T18" fmla="*/ 284 w 319"/>
                  <a:gd name="T19" fmla="*/ 381 h 549"/>
                  <a:gd name="T20" fmla="*/ 239 w 319"/>
                  <a:gd name="T21" fmla="*/ 460 h 549"/>
                  <a:gd name="T22" fmla="*/ 213 w 319"/>
                  <a:gd name="T23" fmla="*/ 514 h 549"/>
                  <a:gd name="T24" fmla="*/ 160 w 319"/>
                  <a:gd name="T25" fmla="*/ 549 h 549"/>
                  <a:gd name="T26" fmla="*/ 71 w 319"/>
                  <a:gd name="T27" fmla="*/ 496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9" h="549">
                    <a:moveTo>
                      <a:pt x="0" y="319"/>
                    </a:moveTo>
                    <a:cubicBezTo>
                      <a:pt x="8" y="217"/>
                      <a:pt x="21" y="130"/>
                      <a:pt x="53" y="35"/>
                    </a:cubicBezTo>
                    <a:cubicBezTo>
                      <a:pt x="62" y="8"/>
                      <a:pt x="128" y="7"/>
                      <a:pt x="151" y="0"/>
                    </a:cubicBezTo>
                    <a:cubicBezTo>
                      <a:pt x="169" y="3"/>
                      <a:pt x="187" y="1"/>
                      <a:pt x="204" y="8"/>
                    </a:cubicBezTo>
                    <a:cubicBezTo>
                      <a:pt x="224" y="16"/>
                      <a:pt x="257" y="44"/>
                      <a:pt x="257" y="44"/>
                    </a:cubicBezTo>
                    <a:cubicBezTo>
                      <a:pt x="263" y="62"/>
                      <a:pt x="265" y="81"/>
                      <a:pt x="275" y="97"/>
                    </a:cubicBezTo>
                    <a:cubicBezTo>
                      <a:pt x="281" y="106"/>
                      <a:pt x="288" y="114"/>
                      <a:pt x="292" y="124"/>
                    </a:cubicBezTo>
                    <a:cubicBezTo>
                      <a:pt x="299" y="141"/>
                      <a:pt x="304" y="159"/>
                      <a:pt x="310" y="177"/>
                    </a:cubicBezTo>
                    <a:cubicBezTo>
                      <a:pt x="313" y="186"/>
                      <a:pt x="319" y="203"/>
                      <a:pt x="319" y="203"/>
                    </a:cubicBezTo>
                    <a:cubicBezTo>
                      <a:pt x="313" y="270"/>
                      <a:pt x="304" y="320"/>
                      <a:pt x="284" y="381"/>
                    </a:cubicBezTo>
                    <a:cubicBezTo>
                      <a:pt x="275" y="410"/>
                      <a:pt x="239" y="460"/>
                      <a:pt x="239" y="460"/>
                    </a:cubicBezTo>
                    <a:cubicBezTo>
                      <a:pt x="233" y="477"/>
                      <a:pt x="228" y="501"/>
                      <a:pt x="213" y="514"/>
                    </a:cubicBezTo>
                    <a:cubicBezTo>
                      <a:pt x="197" y="528"/>
                      <a:pt x="160" y="549"/>
                      <a:pt x="160" y="549"/>
                    </a:cubicBezTo>
                    <a:cubicBezTo>
                      <a:pt x="130" y="529"/>
                      <a:pt x="97" y="522"/>
                      <a:pt x="71" y="496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未知"/>
              <p:cNvSpPr>
                <a:spLocks/>
              </p:cNvSpPr>
              <p:nvPr/>
            </p:nvSpPr>
            <p:spPr bwMode="auto">
              <a:xfrm>
                <a:off x="2857500" y="2884488"/>
                <a:ext cx="209550" cy="350837"/>
              </a:xfrm>
              <a:custGeom>
                <a:avLst/>
                <a:gdLst>
                  <a:gd name="T0" fmla="*/ 52 w 132"/>
                  <a:gd name="T1" fmla="*/ 221 h 221"/>
                  <a:gd name="T2" fmla="*/ 61 w 132"/>
                  <a:gd name="T3" fmla="*/ 177 h 221"/>
                  <a:gd name="T4" fmla="*/ 79 w 132"/>
                  <a:gd name="T5" fmla="*/ 124 h 221"/>
                  <a:gd name="T6" fmla="*/ 25 w 132"/>
                  <a:gd name="T7" fmla="*/ 88 h 221"/>
                  <a:gd name="T8" fmla="*/ 8 w 132"/>
                  <a:gd name="T9" fmla="*/ 115 h 221"/>
                  <a:gd name="T10" fmla="*/ 34 w 132"/>
                  <a:gd name="T11" fmla="*/ 97 h 221"/>
                  <a:gd name="T12" fmla="*/ 43 w 132"/>
                  <a:gd name="T13" fmla="*/ 71 h 221"/>
                  <a:gd name="T14" fmla="*/ 70 w 132"/>
                  <a:gd name="T15" fmla="*/ 53 h 221"/>
                  <a:gd name="T16" fmla="*/ 132 w 132"/>
                  <a:gd name="T17" fmla="*/ 13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" h="221">
                    <a:moveTo>
                      <a:pt x="52" y="221"/>
                    </a:moveTo>
                    <a:cubicBezTo>
                      <a:pt x="55" y="206"/>
                      <a:pt x="57" y="191"/>
                      <a:pt x="61" y="177"/>
                    </a:cubicBezTo>
                    <a:cubicBezTo>
                      <a:pt x="66" y="159"/>
                      <a:pt x="79" y="124"/>
                      <a:pt x="79" y="124"/>
                    </a:cubicBezTo>
                    <a:cubicBezTo>
                      <a:pt x="65" y="0"/>
                      <a:pt x="88" y="49"/>
                      <a:pt x="25" y="88"/>
                    </a:cubicBezTo>
                    <a:cubicBezTo>
                      <a:pt x="19" y="97"/>
                      <a:pt x="0" y="107"/>
                      <a:pt x="8" y="115"/>
                    </a:cubicBezTo>
                    <a:cubicBezTo>
                      <a:pt x="15" y="122"/>
                      <a:pt x="27" y="105"/>
                      <a:pt x="34" y="97"/>
                    </a:cubicBezTo>
                    <a:cubicBezTo>
                      <a:pt x="40" y="90"/>
                      <a:pt x="37" y="78"/>
                      <a:pt x="43" y="71"/>
                    </a:cubicBezTo>
                    <a:cubicBezTo>
                      <a:pt x="50" y="63"/>
                      <a:pt x="61" y="59"/>
                      <a:pt x="70" y="53"/>
                    </a:cubicBezTo>
                    <a:cubicBezTo>
                      <a:pt x="110" y="80"/>
                      <a:pt x="99" y="100"/>
                      <a:pt x="132" y="133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未知"/>
              <p:cNvSpPr>
                <a:spLocks/>
              </p:cNvSpPr>
              <p:nvPr/>
            </p:nvSpPr>
            <p:spPr bwMode="auto">
              <a:xfrm>
                <a:off x="2306638" y="3854450"/>
                <a:ext cx="538162" cy="804863"/>
              </a:xfrm>
              <a:custGeom>
                <a:avLst/>
                <a:gdLst>
                  <a:gd name="T0" fmla="*/ 0 w 339"/>
                  <a:gd name="T1" fmla="*/ 346 h 507"/>
                  <a:gd name="T2" fmla="*/ 36 w 339"/>
                  <a:gd name="T3" fmla="*/ 89 h 507"/>
                  <a:gd name="T4" fmla="*/ 71 w 339"/>
                  <a:gd name="T5" fmla="*/ 36 h 507"/>
                  <a:gd name="T6" fmla="*/ 124 w 339"/>
                  <a:gd name="T7" fmla="*/ 0 h 507"/>
                  <a:gd name="T8" fmla="*/ 266 w 339"/>
                  <a:gd name="T9" fmla="*/ 36 h 507"/>
                  <a:gd name="T10" fmla="*/ 319 w 339"/>
                  <a:gd name="T11" fmla="*/ 115 h 507"/>
                  <a:gd name="T12" fmla="*/ 337 w 339"/>
                  <a:gd name="T13" fmla="*/ 168 h 507"/>
                  <a:gd name="T14" fmla="*/ 248 w 339"/>
                  <a:gd name="T15" fmla="*/ 461 h 507"/>
                  <a:gd name="T16" fmla="*/ 222 w 339"/>
                  <a:gd name="T17" fmla="*/ 479 h 507"/>
                  <a:gd name="T18" fmla="*/ 71 w 339"/>
                  <a:gd name="T19" fmla="*/ 425 h 507"/>
                  <a:gd name="T20" fmla="*/ 53 w 339"/>
                  <a:gd name="T21" fmla="*/ 399 h 507"/>
                  <a:gd name="T22" fmla="*/ 80 w 339"/>
                  <a:gd name="T23" fmla="*/ 390 h 507"/>
                  <a:gd name="T24" fmla="*/ 89 w 339"/>
                  <a:gd name="T25" fmla="*/ 417 h 507"/>
                  <a:gd name="T26" fmla="*/ 71 w 339"/>
                  <a:gd name="T27" fmla="*/ 470 h 507"/>
                  <a:gd name="T28" fmla="*/ 62 w 339"/>
                  <a:gd name="T29" fmla="*/ 443 h 507"/>
                  <a:gd name="T30" fmla="*/ 53 w 339"/>
                  <a:gd name="T31" fmla="*/ 408 h 507"/>
                  <a:gd name="T32" fmla="*/ 80 w 339"/>
                  <a:gd name="T33" fmla="*/ 417 h 507"/>
                  <a:gd name="T34" fmla="*/ 133 w 339"/>
                  <a:gd name="T35" fmla="*/ 434 h 507"/>
                  <a:gd name="T36" fmla="*/ 98 w 339"/>
                  <a:gd name="T37" fmla="*/ 399 h 507"/>
                  <a:gd name="T38" fmla="*/ 71 w 339"/>
                  <a:gd name="T39" fmla="*/ 381 h 507"/>
                  <a:gd name="T40" fmla="*/ 169 w 339"/>
                  <a:gd name="T41" fmla="*/ 408 h 507"/>
                  <a:gd name="T42" fmla="*/ 195 w 339"/>
                  <a:gd name="T43" fmla="*/ 399 h 507"/>
                  <a:gd name="T44" fmla="*/ 115 w 339"/>
                  <a:gd name="T45" fmla="*/ 372 h 507"/>
                  <a:gd name="T46" fmla="*/ 89 w 339"/>
                  <a:gd name="T47" fmla="*/ 363 h 507"/>
                  <a:gd name="T48" fmla="*/ 53 w 339"/>
                  <a:gd name="T49" fmla="*/ 496 h 507"/>
                  <a:gd name="T50" fmla="*/ 62 w 339"/>
                  <a:gd name="T51" fmla="*/ 461 h 507"/>
                  <a:gd name="T52" fmla="*/ 80 w 339"/>
                  <a:gd name="T53" fmla="*/ 41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9" h="507">
                    <a:moveTo>
                      <a:pt x="0" y="346"/>
                    </a:moveTo>
                    <a:cubicBezTo>
                      <a:pt x="6" y="218"/>
                      <a:pt x="2" y="187"/>
                      <a:pt x="36" y="89"/>
                    </a:cubicBezTo>
                    <a:cubicBezTo>
                      <a:pt x="43" y="69"/>
                      <a:pt x="53" y="48"/>
                      <a:pt x="71" y="36"/>
                    </a:cubicBezTo>
                    <a:cubicBezTo>
                      <a:pt x="89" y="24"/>
                      <a:pt x="124" y="0"/>
                      <a:pt x="124" y="0"/>
                    </a:cubicBezTo>
                    <a:cubicBezTo>
                      <a:pt x="191" y="7"/>
                      <a:pt x="217" y="2"/>
                      <a:pt x="266" y="36"/>
                    </a:cubicBezTo>
                    <a:cubicBezTo>
                      <a:pt x="308" y="98"/>
                      <a:pt x="290" y="71"/>
                      <a:pt x="319" y="115"/>
                    </a:cubicBezTo>
                    <a:cubicBezTo>
                      <a:pt x="329" y="131"/>
                      <a:pt x="337" y="168"/>
                      <a:pt x="337" y="168"/>
                    </a:cubicBezTo>
                    <a:cubicBezTo>
                      <a:pt x="333" y="231"/>
                      <a:pt x="339" y="431"/>
                      <a:pt x="248" y="461"/>
                    </a:cubicBezTo>
                    <a:cubicBezTo>
                      <a:pt x="239" y="467"/>
                      <a:pt x="232" y="478"/>
                      <a:pt x="222" y="479"/>
                    </a:cubicBezTo>
                    <a:cubicBezTo>
                      <a:pt x="182" y="484"/>
                      <a:pt x="108" y="449"/>
                      <a:pt x="71" y="425"/>
                    </a:cubicBezTo>
                    <a:cubicBezTo>
                      <a:pt x="65" y="416"/>
                      <a:pt x="50" y="409"/>
                      <a:pt x="53" y="399"/>
                    </a:cubicBezTo>
                    <a:cubicBezTo>
                      <a:pt x="55" y="390"/>
                      <a:pt x="72" y="386"/>
                      <a:pt x="80" y="390"/>
                    </a:cubicBezTo>
                    <a:cubicBezTo>
                      <a:pt x="88" y="394"/>
                      <a:pt x="86" y="408"/>
                      <a:pt x="89" y="417"/>
                    </a:cubicBezTo>
                    <a:cubicBezTo>
                      <a:pt x="83" y="435"/>
                      <a:pt x="77" y="452"/>
                      <a:pt x="71" y="470"/>
                    </a:cubicBezTo>
                    <a:cubicBezTo>
                      <a:pt x="68" y="479"/>
                      <a:pt x="65" y="452"/>
                      <a:pt x="62" y="443"/>
                    </a:cubicBezTo>
                    <a:cubicBezTo>
                      <a:pt x="59" y="431"/>
                      <a:pt x="46" y="418"/>
                      <a:pt x="53" y="408"/>
                    </a:cubicBezTo>
                    <a:cubicBezTo>
                      <a:pt x="58" y="400"/>
                      <a:pt x="71" y="414"/>
                      <a:pt x="80" y="417"/>
                    </a:cubicBezTo>
                    <a:cubicBezTo>
                      <a:pt x="137" y="435"/>
                      <a:pt x="77" y="415"/>
                      <a:pt x="133" y="434"/>
                    </a:cubicBezTo>
                    <a:cubicBezTo>
                      <a:pt x="119" y="392"/>
                      <a:pt x="135" y="418"/>
                      <a:pt x="98" y="399"/>
                    </a:cubicBezTo>
                    <a:cubicBezTo>
                      <a:pt x="88" y="394"/>
                      <a:pt x="60" y="381"/>
                      <a:pt x="71" y="381"/>
                    </a:cubicBezTo>
                    <a:cubicBezTo>
                      <a:pt x="90" y="381"/>
                      <a:pt x="143" y="399"/>
                      <a:pt x="169" y="408"/>
                    </a:cubicBezTo>
                    <a:cubicBezTo>
                      <a:pt x="178" y="405"/>
                      <a:pt x="201" y="405"/>
                      <a:pt x="195" y="399"/>
                    </a:cubicBezTo>
                    <a:cubicBezTo>
                      <a:pt x="194" y="398"/>
                      <a:pt x="129" y="377"/>
                      <a:pt x="115" y="372"/>
                    </a:cubicBezTo>
                    <a:cubicBezTo>
                      <a:pt x="106" y="369"/>
                      <a:pt x="89" y="363"/>
                      <a:pt x="89" y="363"/>
                    </a:cubicBezTo>
                    <a:cubicBezTo>
                      <a:pt x="80" y="409"/>
                      <a:pt x="68" y="451"/>
                      <a:pt x="53" y="496"/>
                    </a:cubicBezTo>
                    <a:cubicBezTo>
                      <a:pt x="49" y="507"/>
                      <a:pt x="59" y="473"/>
                      <a:pt x="62" y="461"/>
                    </a:cubicBezTo>
                    <a:cubicBezTo>
                      <a:pt x="70" y="434"/>
                      <a:pt x="69" y="438"/>
                      <a:pt x="80" y="417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Oval 4"/>
              <p:cNvSpPr>
                <a:spLocks noChangeArrowheads="1"/>
              </p:cNvSpPr>
              <p:nvPr/>
            </p:nvSpPr>
            <p:spPr bwMode="auto">
              <a:xfrm>
                <a:off x="1435099" y="1833013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3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9" name="Oval 4"/>
              <p:cNvSpPr>
                <a:spLocks noChangeArrowheads="1"/>
              </p:cNvSpPr>
              <p:nvPr/>
            </p:nvSpPr>
            <p:spPr bwMode="auto">
              <a:xfrm>
                <a:off x="2514600" y="2127159"/>
                <a:ext cx="319881" cy="307948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5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0" name="Oval 4"/>
              <p:cNvSpPr>
                <a:spLocks noChangeArrowheads="1"/>
              </p:cNvSpPr>
              <p:nvPr/>
            </p:nvSpPr>
            <p:spPr bwMode="auto">
              <a:xfrm>
                <a:off x="1148840" y="2653929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2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1" name="Oval 4"/>
              <p:cNvSpPr>
                <a:spLocks noChangeArrowheads="1"/>
              </p:cNvSpPr>
              <p:nvPr/>
            </p:nvSpPr>
            <p:spPr bwMode="auto">
              <a:xfrm>
                <a:off x="2363788" y="3339810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1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2" name="Oval 4"/>
              <p:cNvSpPr>
                <a:spLocks noChangeArrowheads="1"/>
              </p:cNvSpPr>
              <p:nvPr/>
            </p:nvSpPr>
            <p:spPr bwMode="auto">
              <a:xfrm>
                <a:off x="1739901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6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3" name="Oval 4"/>
              <p:cNvSpPr>
                <a:spLocks noChangeArrowheads="1"/>
              </p:cNvSpPr>
              <p:nvPr/>
            </p:nvSpPr>
            <p:spPr bwMode="auto">
              <a:xfrm>
                <a:off x="3105152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4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4" name="Oval 4"/>
              <p:cNvSpPr>
                <a:spLocks noChangeArrowheads="1"/>
              </p:cNvSpPr>
              <p:nvPr/>
            </p:nvSpPr>
            <p:spPr bwMode="auto">
              <a:xfrm>
                <a:off x="3422651" y="2501361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7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08" name="矩形标注 107"/>
          <p:cNvSpPr/>
          <p:nvPr/>
        </p:nvSpPr>
        <p:spPr>
          <a:xfrm>
            <a:off x="2045519" y="1142535"/>
            <a:ext cx="3687577" cy="1147124"/>
          </a:xfrm>
          <a:prstGeom prst="wedgeRectCallout">
            <a:avLst>
              <a:gd name="adj1" fmla="val 44472"/>
              <a:gd name="adj2" fmla="val 325892"/>
            </a:avLst>
          </a:prstGeom>
          <a:solidFill>
            <a:srgbClr val="993366"/>
          </a:solidFill>
          <a:ln>
            <a:solidFill>
              <a:srgbClr val="290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去掉一些边，形成无环子树 </a:t>
            </a:r>
          </a:p>
          <a:p>
            <a:pPr marL="432000" lvl="1" indent="-28575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去掉某些网桥的某些端口</a:t>
            </a:r>
          </a:p>
        </p:txBody>
      </p:sp>
      <p:pic>
        <p:nvPicPr>
          <p:cNvPr id="115" name="Picture 12" descr="符号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808" y="6205461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722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选择一个网桥作生成树</a:t>
            </a:r>
            <a:r>
              <a:rPr lang="zh-CN" altLang="en-US"/>
              <a:t>的根 所有人的生成树必须是一致的</a:t>
            </a:r>
            <a:endParaRPr lang="en-US" altLang="zh-CN" dirty="0"/>
          </a:p>
          <a:p>
            <a:pPr lvl="1"/>
            <a:r>
              <a:rPr lang="zh-CN" altLang="en-US" dirty="0"/>
              <a:t>如选一个最小序号的网桥</a:t>
            </a:r>
            <a:endParaRPr lang="en-US" altLang="zh-CN" dirty="0"/>
          </a:p>
          <a:p>
            <a:pPr lvl="1"/>
            <a:r>
              <a:rPr lang="zh-CN" altLang="en-US" u="sng" dirty="0">
                <a:solidFill>
                  <a:schemeClr val="accent5">
                    <a:lumMod val="50000"/>
                  </a:schemeClr>
                </a:solidFill>
              </a:rPr>
              <a:t>根网桥总在它所有端口上转发分组</a:t>
            </a:r>
          </a:p>
          <a:p>
            <a:pPr>
              <a:spcBef>
                <a:spcPts val="3000"/>
              </a:spcBef>
            </a:pPr>
            <a:r>
              <a:rPr lang="zh-CN" altLang="en-US" dirty="0"/>
              <a:t>其它结点确定根端口</a:t>
            </a:r>
            <a:endParaRPr lang="en-US" altLang="zh-CN" dirty="0"/>
          </a:p>
          <a:p>
            <a:pPr lvl="1"/>
            <a:r>
              <a:rPr lang="zh-CN" altLang="en-US" dirty="0"/>
              <a:t>每个网桥计算到根的</a:t>
            </a:r>
            <a:r>
              <a:rPr lang="zh-CN" altLang="en-US" dirty="0">
                <a:solidFill>
                  <a:srgbClr val="FF0000"/>
                </a:solidFill>
              </a:rPr>
              <a:t>最短路径</a:t>
            </a:r>
            <a:r>
              <a:rPr lang="zh-CN" altLang="en-US" dirty="0"/>
              <a:t>，并记下路径经过它的哪个端口，将这个端口作为到根的优先路径</a:t>
            </a:r>
          </a:p>
          <a:p>
            <a:pPr>
              <a:spcBef>
                <a:spcPts val="3000"/>
              </a:spcBef>
            </a:pPr>
            <a:r>
              <a:rPr lang="zh-CN" altLang="en-US" dirty="0"/>
              <a:t>为每个局域网选指派网桥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指派网桥负责向根网桥</a:t>
            </a:r>
            <a:r>
              <a:rPr lang="zh-CN" altLang="en-US">
                <a:solidFill>
                  <a:srgbClr val="FF0000"/>
                </a:solidFill>
              </a:rPr>
              <a:t>转发帧（</a:t>
            </a:r>
            <a:r>
              <a:rPr lang="zh-CN" altLang="en-US">
                <a:solidFill>
                  <a:schemeClr val="bg2">
                    <a:lumMod val="60000"/>
                    <a:lumOff val="40000"/>
                  </a:schemeClr>
                </a:solidFill>
              </a:rPr>
              <a:t>网桥之间通过算法确定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538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扩展局域网中的网桥不能看到整个网络的拓扑结构，怎么选根和选指派网桥？</a:t>
            </a:r>
          </a:p>
          <a:p>
            <a:pPr>
              <a:spcBef>
                <a:spcPts val="1800"/>
              </a:spcBef>
            </a:pPr>
            <a:r>
              <a:rPr lang="zh-CN" altLang="en-US" dirty="0"/>
              <a:t>网桥彼此之间交换配置消息，包括三部分内容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本网桥认定的根网桥的标识符 根小的优先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从本网桥到根网桥的距离，以跳数来衡量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正在</a:t>
            </a:r>
            <a:r>
              <a:rPr lang="zh-CN" altLang="en-US" dirty="0"/>
              <a:t>发送信息的网桥</a:t>
            </a:r>
            <a:r>
              <a:rPr lang="zh-CN" altLang="en-US"/>
              <a:t>的标识符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0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1300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/>
              <a:t>选根示例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4678362" y="1804416"/>
            <a:ext cx="4254183" cy="4901183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kern="0" dirty="0"/>
              <a:t>初始时，每个网桥都认为自己是根，从每个端口发出配置信息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zh-CN" sz="1600" kern="0" dirty="0"/>
              <a:t>B</a:t>
            </a:r>
            <a:r>
              <a:rPr lang="zh-CN" altLang="zh-CN" sz="1600" kern="0" baseline="-25000" dirty="0"/>
              <a:t>3</a:t>
            </a:r>
            <a:r>
              <a:rPr lang="zh-CN" altLang="zh-CN" sz="1600" kern="0" dirty="0"/>
              <a:t> (B</a:t>
            </a:r>
            <a:r>
              <a:rPr lang="zh-CN" altLang="zh-CN" sz="1600" kern="0" baseline="-25000" dirty="0"/>
              <a:t>3</a:t>
            </a:r>
            <a:r>
              <a:rPr lang="zh-CN" altLang="zh-CN" sz="1600" kern="0" dirty="0"/>
              <a:t>, 0, B</a:t>
            </a:r>
            <a:r>
              <a:rPr lang="zh-CN" altLang="zh-CN" sz="1600" kern="0" baseline="-25000" dirty="0"/>
              <a:t>3</a:t>
            </a:r>
            <a:r>
              <a:rPr lang="zh-CN" altLang="zh-CN" sz="1600" kern="0" dirty="0"/>
              <a:t> )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5</a:t>
            </a:r>
            <a:r>
              <a:rPr lang="zh-CN" altLang="zh-CN" sz="1600" kern="0" dirty="0"/>
              <a:t> (B</a:t>
            </a:r>
            <a:r>
              <a:rPr lang="en-US" altLang="zh-CN" sz="1600" kern="0" baseline="-25000" dirty="0"/>
              <a:t>5</a:t>
            </a:r>
            <a:r>
              <a:rPr lang="zh-CN" altLang="zh-CN" sz="1600" kern="0" dirty="0"/>
              <a:t>, 0, B</a:t>
            </a:r>
            <a:r>
              <a:rPr lang="en-US" altLang="zh-CN" sz="1600" kern="0" baseline="-25000" dirty="0"/>
              <a:t>5</a:t>
            </a:r>
            <a:r>
              <a:rPr lang="zh-CN" altLang="zh-CN" sz="1600" kern="0" dirty="0"/>
              <a:t> 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kern="0" dirty="0"/>
              <a:t>每个网桥收到配置消息时，确定是否</a:t>
            </a:r>
            <a:r>
              <a:rPr lang="zh-CN" altLang="en-US" sz="1800" kern="0" dirty="0">
                <a:solidFill>
                  <a:schemeClr val="accent5">
                    <a:lumMod val="50000"/>
                  </a:schemeClr>
                </a:solidFill>
              </a:rPr>
              <a:t>优于</a:t>
            </a:r>
            <a:r>
              <a:rPr lang="zh-CN" altLang="en-US" sz="1800" kern="0" dirty="0"/>
              <a:t>自己的消息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是，则保留，跳数加</a:t>
            </a:r>
            <a:r>
              <a:rPr lang="zh-CN" altLang="zh-CN" sz="1600" kern="0" dirty="0"/>
              <a:t>1</a:t>
            </a:r>
            <a:r>
              <a:rPr lang="zh-CN" altLang="en-US" sz="1600" kern="0" dirty="0"/>
              <a:t>，转发（向消息接收端口以外的其它所有端口）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否则，丢弃</a:t>
            </a:r>
            <a:endParaRPr lang="en-US" altLang="zh-CN" sz="1600" kern="0" dirty="0"/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800" kern="0" dirty="0">
                <a:solidFill>
                  <a:schemeClr val="accent5">
                    <a:lumMod val="50000"/>
                  </a:schemeClr>
                </a:solidFill>
              </a:rPr>
              <a:t>优于</a:t>
            </a:r>
            <a:endParaRPr lang="zh-CN" altLang="en-US" sz="1800" kern="0" dirty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根的标识符更小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根相同，但有更小的距离 </a:t>
            </a:r>
            <a:r>
              <a:rPr lang="en-US" altLang="zh-CN" sz="1600" kern="0" dirty="0"/>
              <a:t>(</a:t>
            </a:r>
            <a:r>
              <a:rPr lang="zh-CN" altLang="en-US" sz="1600" kern="0" dirty="0"/>
              <a:t>跳数</a:t>
            </a:r>
            <a:r>
              <a:rPr lang="en-US" altLang="zh-CN" sz="1600" kern="0" dirty="0"/>
              <a:t>)</a:t>
            </a:r>
            <a:r>
              <a:rPr lang="zh-CN" altLang="en-US" sz="1600" kern="0" dirty="0"/>
              <a:t>              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根相同，跳数相同，发送者有更小的标识符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345504" y="2279905"/>
            <a:ext cx="3897312" cy="3474719"/>
            <a:chOff x="604838" y="1782151"/>
            <a:chExt cx="3897312" cy="3474719"/>
          </a:xfrm>
        </p:grpSpPr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4838" y="1782151"/>
              <a:ext cx="3897311" cy="3474719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604839" y="1884312"/>
              <a:ext cx="3897311" cy="3273425"/>
              <a:chOff x="604839" y="1506360"/>
              <a:chExt cx="3897311" cy="3273425"/>
            </a:xfrm>
          </p:grpSpPr>
          <p:sp>
            <p:nvSpPr>
              <p:cNvPr id="83" name="Line 11"/>
              <p:cNvSpPr>
                <a:spLocks noChangeShapeType="1"/>
              </p:cNvSpPr>
              <p:nvPr/>
            </p:nvSpPr>
            <p:spPr bwMode="auto">
              <a:xfrm>
                <a:off x="1143000" y="1600200"/>
                <a:ext cx="16764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12"/>
              <p:cNvSpPr>
                <a:spLocks noChangeShapeType="1"/>
              </p:cNvSpPr>
              <p:nvPr/>
            </p:nvSpPr>
            <p:spPr bwMode="auto">
              <a:xfrm>
                <a:off x="2971800" y="2062071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13"/>
              <p:cNvSpPr>
                <a:spLocks noChangeShapeType="1"/>
              </p:cNvSpPr>
              <p:nvPr/>
            </p:nvSpPr>
            <p:spPr bwMode="auto">
              <a:xfrm>
                <a:off x="685800" y="2461358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4"/>
              <p:cNvSpPr>
                <a:spLocks noChangeShapeType="1"/>
              </p:cNvSpPr>
              <p:nvPr/>
            </p:nvSpPr>
            <p:spPr bwMode="auto">
              <a:xfrm>
                <a:off x="2209800" y="2860644"/>
                <a:ext cx="762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15"/>
              <p:cNvSpPr>
                <a:spLocks noChangeShapeType="1"/>
              </p:cNvSpPr>
              <p:nvPr/>
            </p:nvSpPr>
            <p:spPr bwMode="auto">
              <a:xfrm>
                <a:off x="29718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>
                <a:off x="8382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17"/>
              <p:cNvSpPr>
                <a:spLocks noChangeShapeType="1"/>
              </p:cNvSpPr>
              <p:nvPr/>
            </p:nvSpPr>
            <p:spPr bwMode="auto">
              <a:xfrm>
                <a:off x="8382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18"/>
              <p:cNvSpPr>
                <a:spLocks noChangeShapeType="1"/>
              </p:cNvSpPr>
              <p:nvPr/>
            </p:nvSpPr>
            <p:spPr bwMode="auto">
              <a:xfrm>
                <a:off x="29718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19"/>
              <p:cNvSpPr>
                <a:spLocks noChangeShapeType="1"/>
              </p:cNvSpPr>
              <p:nvPr/>
            </p:nvSpPr>
            <p:spPr bwMode="auto">
              <a:xfrm>
                <a:off x="1447800" y="4724400"/>
                <a:ext cx="2133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20"/>
              <p:cNvSpPr>
                <a:spLocks noChangeShapeType="1"/>
              </p:cNvSpPr>
              <p:nvPr/>
            </p:nvSpPr>
            <p:spPr bwMode="auto">
              <a:xfrm>
                <a:off x="4191000" y="2194749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1"/>
              <p:cNvSpPr>
                <a:spLocks noChangeShapeType="1"/>
              </p:cNvSpPr>
              <p:nvPr/>
            </p:nvSpPr>
            <p:spPr bwMode="auto">
              <a:xfrm>
                <a:off x="3886200" y="4058505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22"/>
              <p:cNvSpPr>
                <a:spLocks noChangeShapeType="1"/>
              </p:cNvSpPr>
              <p:nvPr/>
            </p:nvSpPr>
            <p:spPr bwMode="auto">
              <a:xfrm>
                <a:off x="1600200" y="1600200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23"/>
              <p:cNvSpPr>
                <a:spLocks noChangeShapeType="1"/>
              </p:cNvSpPr>
              <p:nvPr/>
            </p:nvSpPr>
            <p:spPr bwMode="auto">
              <a:xfrm>
                <a:off x="1600200" y="2084601"/>
                <a:ext cx="0" cy="3767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24"/>
              <p:cNvSpPr>
                <a:spLocks noChangeShapeType="1"/>
              </p:cNvSpPr>
              <p:nvPr/>
            </p:nvSpPr>
            <p:spPr bwMode="auto">
              <a:xfrm>
                <a:off x="2209800" y="1600200"/>
                <a:ext cx="45720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H="1">
                <a:off x="2819400" y="2062071"/>
                <a:ext cx="304800" cy="3191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26"/>
              <p:cNvSpPr>
                <a:spLocks noChangeShapeType="1"/>
              </p:cNvSpPr>
              <p:nvPr/>
            </p:nvSpPr>
            <p:spPr bwMode="auto">
              <a:xfrm>
                <a:off x="2667000" y="2381250"/>
                <a:ext cx="0" cy="4793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1295400" y="2461358"/>
                <a:ext cx="0" cy="1326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28"/>
              <p:cNvSpPr>
                <a:spLocks noChangeShapeType="1"/>
              </p:cNvSpPr>
              <p:nvPr/>
            </p:nvSpPr>
            <p:spPr bwMode="auto">
              <a:xfrm>
                <a:off x="1295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29"/>
              <p:cNvSpPr>
                <a:spLocks noChangeShapeType="1"/>
              </p:cNvSpPr>
              <p:nvPr/>
            </p:nvSpPr>
            <p:spPr bwMode="auto">
              <a:xfrm>
                <a:off x="2514600" y="2860644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30"/>
              <p:cNvSpPr>
                <a:spLocks noChangeShapeType="1"/>
              </p:cNvSpPr>
              <p:nvPr/>
            </p:nvSpPr>
            <p:spPr bwMode="auto">
              <a:xfrm>
                <a:off x="17526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31"/>
              <p:cNvSpPr>
                <a:spLocks noChangeShapeType="1"/>
              </p:cNvSpPr>
              <p:nvPr/>
            </p:nvSpPr>
            <p:spPr bwMode="auto">
              <a:xfrm>
                <a:off x="3581400" y="2062071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2"/>
              <p:cNvSpPr>
                <a:spLocks noChangeShapeType="1"/>
              </p:cNvSpPr>
              <p:nvPr/>
            </p:nvSpPr>
            <p:spPr bwMode="auto">
              <a:xfrm>
                <a:off x="3581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3"/>
              <p:cNvSpPr>
                <a:spLocks noChangeShapeType="1"/>
              </p:cNvSpPr>
              <p:nvPr/>
            </p:nvSpPr>
            <p:spPr bwMode="auto">
              <a:xfrm>
                <a:off x="3733800" y="2727966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4"/>
              <p:cNvSpPr>
                <a:spLocks noChangeShapeType="1"/>
              </p:cNvSpPr>
              <p:nvPr/>
            </p:nvSpPr>
            <p:spPr bwMode="auto">
              <a:xfrm flipV="1">
                <a:off x="26670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35"/>
              <p:cNvSpPr>
                <a:spLocks noChangeShapeType="1"/>
              </p:cNvSpPr>
              <p:nvPr/>
            </p:nvSpPr>
            <p:spPr bwMode="auto">
              <a:xfrm flipH="1">
                <a:off x="1600200" y="3526540"/>
                <a:ext cx="7620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36"/>
              <p:cNvSpPr>
                <a:spLocks noChangeShapeType="1"/>
              </p:cNvSpPr>
              <p:nvPr/>
            </p:nvSpPr>
            <p:spPr bwMode="auto">
              <a:xfrm>
                <a:off x="2667000" y="3526540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37"/>
              <p:cNvSpPr>
                <a:spLocks noChangeShapeType="1"/>
              </p:cNvSpPr>
              <p:nvPr/>
            </p:nvSpPr>
            <p:spPr bwMode="auto">
              <a:xfrm>
                <a:off x="19050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38"/>
              <p:cNvSpPr>
                <a:spLocks noChangeShapeType="1"/>
              </p:cNvSpPr>
              <p:nvPr/>
            </p:nvSpPr>
            <p:spPr bwMode="auto">
              <a:xfrm>
                <a:off x="19050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39"/>
              <p:cNvSpPr>
                <a:spLocks noChangeShapeType="1"/>
              </p:cNvSpPr>
              <p:nvPr/>
            </p:nvSpPr>
            <p:spPr bwMode="auto">
              <a:xfrm>
                <a:off x="32766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40"/>
              <p:cNvSpPr>
                <a:spLocks noChangeShapeType="1"/>
              </p:cNvSpPr>
              <p:nvPr/>
            </p:nvSpPr>
            <p:spPr bwMode="auto">
              <a:xfrm>
                <a:off x="32766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41"/>
              <p:cNvSpPr>
                <a:spLocks noChangeShapeType="1"/>
              </p:cNvSpPr>
              <p:nvPr/>
            </p:nvSpPr>
            <p:spPr bwMode="auto">
              <a:xfrm>
                <a:off x="3429000" y="4325113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Text Box 42"/>
              <p:cNvSpPr txBox="1">
                <a:spLocks noChangeArrowheads="1"/>
              </p:cNvSpPr>
              <p:nvPr/>
            </p:nvSpPr>
            <p:spPr bwMode="auto">
              <a:xfrm>
                <a:off x="1004856" y="1506360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A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5" name="Text Box 43"/>
              <p:cNvSpPr txBox="1">
                <a:spLocks noChangeArrowheads="1"/>
              </p:cNvSpPr>
              <p:nvPr/>
            </p:nvSpPr>
            <p:spPr bwMode="auto">
              <a:xfrm>
                <a:off x="1905000" y="2667000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D</a:t>
                </a:r>
                <a:endParaRPr lang="en-US" altLang="zh-CN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6" name="Text Box 44"/>
              <p:cNvSpPr txBox="1">
                <a:spLocks noChangeArrowheads="1"/>
              </p:cNvSpPr>
              <p:nvPr/>
            </p:nvSpPr>
            <p:spPr bwMode="auto">
              <a:xfrm>
                <a:off x="4121150" y="2590709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K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7" name="Text Box 45"/>
              <p:cNvSpPr txBox="1">
                <a:spLocks noChangeArrowheads="1"/>
              </p:cNvSpPr>
              <p:nvPr/>
            </p:nvSpPr>
            <p:spPr bwMode="auto">
              <a:xfrm>
                <a:off x="3831145" y="3061717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F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8" name="Text Box 46"/>
              <p:cNvSpPr txBox="1">
                <a:spLocks noChangeArrowheads="1"/>
              </p:cNvSpPr>
              <p:nvPr/>
            </p:nvSpPr>
            <p:spPr bwMode="auto">
              <a:xfrm>
                <a:off x="3657600" y="360578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H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9" name="Text Box 47"/>
              <p:cNvSpPr txBox="1">
                <a:spLocks noChangeArrowheads="1"/>
              </p:cNvSpPr>
              <p:nvPr/>
            </p:nvSpPr>
            <p:spPr bwMode="auto">
              <a:xfrm>
                <a:off x="3827145" y="4410453"/>
                <a:ext cx="304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J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0" name="Text Box 48"/>
              <p:cNvSpPr txBox="1">
                <a:spLocks noChangeArrowheads="1"/>
              </p:cNvSpPr>
              <p:nvPr/>
            </p:nvSpPr>
            <p:spPr bwMode="auto">
              <a:xfrm>
                <a:off x="1295400" y="4410453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1" name="Text Box 49"/>
              <p:cNvSpPr txBox="1">
                <a:spLocks noChangeArrowheads="1"/>
              </p:cNvSpPr>
              <p:nvPr/>
            </p:nvSpPr>
            <p:spPr bwMode="auto">
              <a:xfrm>
                <a:off x="743462" y="3035177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E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2" name="Text Box 50"/>
              <p:cNvSpPr txBox="1">
                <a:spLocks noChangeArrowheads="1"/>
              </p:cNvSpPr>
              <p:nvPr/>
            </p:nvSpPr>
            <p:spPr bwMode="auto">
              <a:xfrm>
                <a:off x="676498" y="382524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G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3" name="Text Box 58"/>
              <p:cNvSpPr txBox="1">
                <a:spLocks noChangeArrowheads="1"/>
              </p:cNvSpPr>
              <p:nvPr/>
            </p:nvSpPr>
            <p:spPr bwMode="auto">
              <a:xfrm>
                <a:off x="3838511" y="1722028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B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4" name="Text Box 59"/>
              <p:cNvSpPr txBox="1">
                <a:spLocks noChangeArrowheads="1"/>
              </p:cNvSpPr>
              <p:nvPr/>
            </p:nvSpPr>
            <p:spPr bwMode="auto">
              <a:xfrm>
                <a:off x="604839" y="2152081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C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5" name="Oval 4"/>
              <p:cNvSpPr>
                <a:spLocks noChangeArrowheads="1"/>
              </p:cNvSpPr>
              <p:nvPr/>
            </p:nvSpPr>
            <p:spPr bwMode="auto">
              <a:xfrm>
                <a:off x="1435099" y="1833013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3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6" name="Oval 4"/>
              <p:cNvSpPr>
                <a:spLocks noChangeArrowheads="1"/>
              </p:cNvSpPr>
              <p:nvPr/>
            </p:nvSpPr>
            <p:spPr bwMode="auto">
              <a:xfrm>
                <a:off x="2514600" y="2127159"/>
                <a:ext cx="319881" cy="307948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5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7" name="Oval 4"/>
              <p:cNvSpPr>
                <a:spLocks noChangeArrowheads="1"/>
              </p:cNvSpPr>
              <p:nvPr/>
            </p:nvSpPr>
            <p:spPr bwMode="auto">
              <a:xfrm>
                <a:off x="1148840" y="2653929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2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8" name="Oval 4"/>
              <p:cNvSpPr>
                <a:spLocks noChangeArrowheads="1"/>
              </p:cNvSpPr>
              <p:nvPr/>
            </p:nvSpPr>
            <p:spPr bwMode="auto">
              <a:xfrm>
                <a:off x="2363788" y="3339810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1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9" name="Oval 4"/>
              <p:cNvSpPr>
                <a:spLocks noChangeArrowheads="1"/>
              </p:cNvSpPr>
              <p:nvPr/>
            </p:nvSpPr>
            <p:spPr bwMode="auto">
              <a:xfrm>
                <a:off x="1739901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6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0" name="Oval 4"/>
              <p:cNvSpPr>
                <a:spLocks noChangeArrowheads="1"/>
              </p:cNvSpPr>
              <p:nvPr/>
            </p:nvSpPr>
            <p:spPr bwMode="auto">
              <a:xfrm>
                <a:off x="3105152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4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1" name="Oval 4"/>
              <p:cNvSpPr>
                <a:spLocks noChangeArrowheads="1"/>
              </p:cNvSpPr>
              <p:nvPr/>
            </p:nvSpPr>
            <p:spPr bwMode="auto">
              <a:xfrm>
                <a:off x="3422651" y="2501361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7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9390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1300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/>
              <a:t>选根示例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4383278" y="1940065"/>
            <a:ext cx="4658996" cy="4204703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kern="0" dirty="0"/>
              <a:t>结点</a:t>
            </a:r>
            <a:r>
              <a:rPr lang="zh-CN" altLang="zh-CN" sz="1800" kern="0" dirty="0"/>
              <a:t>B</a:t>
            </a:r>
            <a:r>
              <a:rPr lang="en-US" altLang="zh-CN" sz="1800" kern="0" baseline="-25000" dirty="0"/>
              <a:t>1</a:t>
            </a:r>
            <a:r>
              <a:rPr lang="zh-CN" altLang="zh-CN" sz="1800" kern="0" dirty="0"/>
              <a:t> </a:t>
            </a:r>
            <a:endParaRPr lang="zh-CN" altLang="en-US" sz="1800" kern="0" dirty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一直发送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1</a:t>
            </a:r>
            <a:r>
              <a:rPr lang="zh-CN" altLang="zh-CN" sz="1600" kern="0" dirty="0"/>
              <a:t> (B</a:t>
            </a:r>
            <a:r>
              <a:rPr lang="en-US" altLang="zh-CN" sz="1600" kern="0" baseline="-25000" dirty="0"/>
              <a:t>1</a:t>
            </a:r>
            <a:r>
              <a:rPr lang="zh-CN" altLang="zh-CN" sz="1600" kern="0" dirty="0"/>
              <a:t>, 0, B</a:t>
            </a:r>
            <a:r>
              <a:rPr lang="en-US" altLang="zh-CN" sz="1600" kern="0" baseline="-25000" dirty="0"/>
              <a:t>1</a:t>
            </a:r>
            <a:r>
              <a:rPr lang="zh-CN" altLang="zh-CN" sz="1600" kern="0" dirty="0"/>
              <a:t> )</a:t>
            </a:r>
          </a:p>
          <a:p>
            <a:pPr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1800" kern="0" dirty="0"/>
              <a:t>结点</a:t>
            </a:r>
            <a:r>
              <a:rPr lang="zh-CN" altLang="zh-CN" sz="1800" kern="0" dirty="0"/>
              <a:t>B</a:t>
            </a:r>
            <a:r>
              <a:rPr lang="en-US" altLang="zh-CN" sz="1800" kern="0" baseline="-25000" dirty="0"/>
              <a:t>2</a:t>
            </a:r>
            <a:r>
              <a:rPr lang="zh-CN" altLang="zh-CN" sz="1800" kern="0" dirty="0"/>
              <a:t> </a:t>
            </a:r>
            <a:endParaRPr lang="zh-CN" altLang="en-US" sz="1800" kern="0" dirty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发送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2</a:t>
            </a:r>
            <a:r>
              <a:rPr lang="zh-CN" altLang="zh-CN" sz="1600" kern="0" dirty="0"/>
              <a:t> (B</a:t>
            </a:r>
            <a:r>
              <a:rPr lang="en-US" altLang="zh-CN" sz="1600" kern="0" baseline="-25000" dirty="0"/>
              <a:t>2</a:t>
            </a:r>
            <a:r>
              <a:rPr lang="zh-CN" altLang="zh-CN" sz="1600" kern="0" dirty="0"/>
              <a:t> , 0, B</a:t>
            </a:r>
            <a:r>
              <a:rPr lang="en-US" altLang="zh-CN" sz="1600" kern="0" baseline="-25000" dirty="0"/>
              <a:t>2</a:t>
            </a:r>
            <a:r>
              <a:rPr lang="zh-CN" altLang="zh-CN" sz="1600" kern="0" dirty="0"/>
              <a:t> )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收到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1</a:t>
            </a:r>
            <a:r>
              <a:rPr lang="zh-CN" altLang="en-US" sz="1600" kern="0" dirty="0"/>
              <a:t>消息后，更新并向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3</a:t>
            </a:r>
            <a:r>
              <a:rPr lang="zh-CN" altLang="en-US" sz="1600" kern="0" dirty="0"/>
              <a:t>发送</a:t>
            </a:r>
            <a:r>
              <a:rPr lang="zh-CN" altLang="zh-CN" sz="1600" kern="0" dirty="0"/>
              <a:t>(B</a:t>
            </a:r>
            <a:r>
              <a:rPr lang="en-US" altLang="zh-CN" sz="1600" kern="0" baseline="-25000" dirty="0"/>
              <a:t>1</a:t>
            </a:r>
            <a:r>
              <a:rPr lang="zh-CN" altLang="zh-CN" sz="1600" kern="0" dirty="0"/>
              <a:t> , </a:t>
            </a:r>
            <a:r>
              <a:rPr lang="en-US" altLang="zh-CN" sz="1600" kern="0" dirty="0"/>
              <a:t>1</a:t>
            </a:r>
            <a:r>
              <a:rPr lang="zh-CN" altLang="zh-CN" sz="1600" kern="0" dirty="0"/>
              <a:t>, B</a:t>
            </a:r>
            <a:r>
              <a:rPr lang="en-US" altLang="zh-CN" sz="1600" kern="0" baseline="-25000" dirty="0"/>
              <a:t>2</a:t>
            </a:r>
            <a:r>
              <a:rPr lang="zh-CN" altLang="zh-CN" sz="1600" kern="0" dirty="0"/>
              <a:t> )</a:t>
            </a:r>
            <a:endParaRPr lang="en-US" altLang="zh-CN" sz="1600" kern="0" dirty="0"/>
          </a:p>
          <a:p>
            <a:pPr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1800" kern="0" dirty="0"/>
              <a:t>结点</a:t>
            </a:r>
            <a:r>
              <a:rPr lang="zh-CN" altLang="zh-CN" sz="1800" kern="0" dirty="0"/>
              <a:t>B</a:t>
            </a:r>
            <a:r>
              <a:rPr lang="en-US" altLang="zh-CN" sz="1800" kern="0" dirty="0"/>
              <a:t>3</a:t>
            </a:r>
            <a:r>
              <a:rPr lang="zh-CN" altLang="zh-CN" sz="1800" kern="0" dirty="0"/>
              <a:t> </a:t>
            </a:r>
            <a:endParaRPr lang="zh-CN" altLang="en-US" sz="1800" kern="0" dirty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发送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3</a:t>
            </a:r>
            <a:r>
              <a:rPr lang="zh-CN" altLang="zh-CN" sz="1600" kern="0" dirty="0"/>
              <a:t> (B</a:t>
            </a:r>
            <a:r>
              <a:rPr lang="en-US" altLang="zh-CN" sz="1600" kern="0" baseline="-25000" dirty="0"/>
              <a:t>3</a:t>
            </a:r>
            <a:r>
              <a:rPr lang="zh-CN" altLang="zh-CN" sz="1600" kern="0" dirty="0"/>
              <a:t>, 0, B</a:t>
            </a:r>
            <a:r>
              <a:rPr lang="en-US" altLang="zh-CN" sz="1600" kern="0" baseline="-25000" dirty="0"/>
              <a:t>3</a:t>
            </a:r>
            <a:r>
              <a:rPr lang="zh-CN" altLang="zh-CN" sz="1600" kern="0" dirty="0"/>
              <a:t> )</a:t>
            </a:r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收到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5</a:t>
            </a:r>
            <a:r>
              <a:rPr lang="zh-CN" altLang="en-US" sz="1600" kern="0" dirty="0"/>
              <a:t>的消息</a:t>
            </a:r>
            <a:r>
              <a:rPr lang="zh-CN" altLang="zh-CN" sz="1600" kern="0" dirty="0"/>
              <a:t>(B</a:t>
            </a:r>
            <a:r>
              <a:rPr lang="en-US" altLang="zh-CN" sz="1600" kern="0" baseline="-25000" dirty="0"/>
              <a:t>1</a:t>
            </a:r>
            <a:r>
              <a:rPr lang="zh-CN" altLang="zh-CN" sz="1600" kern="0" dirty="0"/>
              <a:t>, </a:t>
            </a:r>
            <a:r>
              <a:rPr lang="en-US" altLang="zh-CN" sz="1600" kern="0" dirty="0"/>
              <a:t>1</a:t>
            </a:r>
            <a:r>
              <a:rPr lang="zh-CN" altLang="zh-CN" sz="1600" kern="0" dirty="0"/>
              <a:t>, B</a:t>
            </a:r>
            <a:r>
              <a:rPr lang="en-US" altLang="zh-CN" sz="1600" kern="0" baseline="-25000" dirty="0"/>
              <a:t>5</a:t>
            </a:r>
            <a:r>
              <a:rPr lang="zh-CN" altLang="zh-CN" sz="1600" kern="0" dirty="0"/>
              <a:t> )</a:t>
            </a:r>
            <a:r>
              <a:rPr lang="zh-CN" altLang="en-US" sz="1600" kern="0" dirty="0"/>
              <a:t>后，更新并向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2</a:t>
            </a:r>
            <a:r>
              <a:rPr lang="zh-CN" altLang="en-US" sz="1600" kern="0" dirty="0"/>
              <a:t>发送</a:t>
            </a:r>
            <a:r>
              <a:rPr lang="zh-CN" altLang="zh-CN" sz="1600" kern="0" dirty="0"/>
              <a:t>(B</a:t>
            </a:r>
            <a:r>
              <a:rPr lang="en-US" altLang="zh-CN" sz="1600" kern="0" baseline="-25000" dirty="0"/>
              <a:t>1</a:t>
            </a:r>
            <a:r>
              <a:rPr lang="zh-CN" altLang="zh-CN" sz="1600" kern="0" dirty="0"/>
              <a:t>, </a:t>
            </a:r>
            <a:r>
              <a:rPr lang="en-US" altLang="zh-CN" sz="1600" kern="0" dirty="0"/>
              <a:t>2</a:t>
            </a:r>
            <a:r>
              <a:rPr lang="zh-CN" altLang="zh-CN" sz="1600" kern="0" dirty="0"/>
              <a:t>, B</a:t>
            </a:r>
            <a:r>
              <a:rPr lang="en-US" altLang="zh-CN" sz="1600" kern="0" baseline="-25000" dirty="0"/>
              <a:t>3</a:t>
            </a:r>
            <a:r>
              <a:rPr lang="zh-CN" altLang="zh-CN" sz="1600" kern="0" dirty="0"/>
              <a:t> )</a:t>
            </a:r>
            <a:endParaRPr lang="en-US" altLang="zh-CN" sz="1600" kern="0" dirty="0"/>
          </a:p>
          <a:p>
            <a:pPr lvl="1">
              <a:lnSpc>
                <a:spcPct val="120000"/>
              </a:lnSpc>
              <a:buFont typeface="Wingdings 3" panose="05040102010807070707" pitchFamily="18" charset="2"/>
              <a:buChar char="4"/>
            </a:pPr>
            <a:r>
              <a:rPr lang="zh-CN" altLang="en-US" sz="1600" kern="0" dirty="0"/>
              <a:t>收到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2</a:t>
            </a:r>
            <a:r>
              <a:rPr lang="zh-CN" altLang="en-US" sz="1600" kern="0" dirty="0"/>
              <a:t>的消息</a:t>
            </a:r>
            <a:r>
              <a:rPr lang="zh-CN" altLang="zh-CN" sz="1600" kern="0" dirty="0"/>
              <a:t>(B</a:t>
            </a:r>
            <a:r>
              <a:rPr lang="en-US" altLang="zh-CN" sz="1600" kern="0" baseline="-25000" dirty="0"/>
              <a:t>1</a:t>
            </a:r>
            <a:r>
              <a:rPr lang="zh-CN" altLang="zh-CN" sz="1600" kern="0" dirty="0"/>
              <a:t>, </a:t>
            </a:r>
            <a:r>
              <a:rPr lang="en-US" altLang="zh-CN" sz="1600" kern="0" dirty="0"/>
              <a:t>1</a:t>
            </a:r>
            <a:r>
              <a:rPr lang="zh-CN" altLang="zh-CN" sz="1600" kern="0" dirty="0"/>
              <a:t>, B</a:t>
            </a:r>
            <a:r>
              <a:rPr lang="en-US" altLang="zh-CN" sz="1600" kern="0" baseline="-25000" dirty="0"/>
              <a:t>2</a:t>
            </a:r>
            <a:r>
              <a:rPr lang="zh-CN" altLang="zh-CN" sz="1600" kern="0" dirty="0"/>
              <a:t>)</a:t>
            </a:r>
            <a:r>
              <a:rPr lang="zh-CN" altLang="en-US" sz="1600" kern="0" dirty="0"/>
              <a:t>后，更新并停止在两个端口发送，因为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2</a:t>
            </a:r>
            <a:r>
              <a:rPr lang="zh-CN" altLang="en-US" sz="1600" kern="0" dirty="0"/>
              <a:t>和</a:t>
            </a:r>
            <a:r>
              <a:rPr lang="zh-CN" altLang="zh-CN" sz="1600" kern="0" dirty="0"/>
              <a:t>B</a:t>
            </a:r>
            <a:r>
              <a:rPr lang="en-US" altLang="zh-CN" sz="1600" kern="0" baseline="-25000" dirty="0"/>
              <a:t>5</a:t>
            </a:r>
            <a:r>
              <a:rPr lang="zh-CN" altLang="en-US" sz="1600" kern="0" dirty="0"/>
              <a:t>都比它离根近</a:t>
            </a:r>
            <a:endParaRPr lang="en-US" altLang="zh-CN" sz="1600" kern="0" dirty="0"/>
          </a:p>
        </p:txBody>
      </p:sp>
      <p:grpSp>
        <p:nvGrpSpPr>
          <p:cNvPr id="62" name="组合 61"/>
          <p:cNvGrpSpPr/>
          <p:nvPr/>
        </p:nvGrpSpPr>
        <p:grpSpPr>
          <a:xfrm>
            <a:off x="345504" y="2279905"/>
            <a:ext cx="3897312" cy="3474719"/>
            <a:chOff x="604838" y="1782151"/>
            <a:chExt cx="3897312" cy="3474719"/>
          </a:xfrm>
        </p:grpSpPr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604838" y="1782151"/>
              <a:ext cx="3897311" cy="3474719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604839" y="1884312"/>
              <a:ext cx="3897311" cy="3273425"/>
              <a:chOff x="604839" y="1506360"/>
              <a:chExt cx="3897311" cy="3273425"/>
            </a:xfrm>
          </p:grpSpPr>
          <p:sp>
            <p:nvSpPr>
              <p:cNvPr id="65" name="Line 11"/>
              <p:cNvSpPr>
                <a:spLocks noChangeShapeType="1"/>
              </p:cNvSpPr>
              <p:nvPr/>
            </p:nvSpPr>
            <p:spPr bwMode="auto">
              <a:xfrm>
                <a:off x="1143000" y="1600200"/>
                <a:ext cx="16764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12"/>
              <p:cNvSpPr>
                <a:spLocks noChangeShapeType="1"/>
              </p:cNvSpPr>
              <p:nvPr/>
            </p:nvSpPr>
            <p:spPr bwMode="auto">
              <a:xfrm>
                <a:off x="2971800" y="2062071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13"/>
              <p:cNvSpPr>
                <a:spLocks noChangeShapeType="1"/>
              </p:cNvSpPr>
              <p:nvPr/>
            </p:nvSpPr>
            <p:spPr bwMode="auto">
              <a:xfrm>
                <a:off x="685800" y="2461358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4"/>
              <p:cNvSpPr>
                <a:spLocks noChangeShapeType="1"/>
              </p:cNvSpPr>
              <p:nvPr/>
            </p:nvSpPr>
            <p:spPr bwMode="auto">
              <a:xfrm>
                <a:off x="2209800" y="2860644"/>
                <a:ext cx="762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15"/>
              <p:cNvSpPr>
                <a:spLocks noChangeShapeType="1"/>
              </p:cNvSpPr>
              <p:nvPr/>
            </p:nvSpPr>
            <p:spPr bwMode="auto">
              <a:xfrm>
                <a:off x="29718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16"/>
              <p:cNvSpPr>
                <a:spLocks noChangeShapeType="1"/>
              </p:cNvSpPr>
              <p:nvPr/>
            </p:nvSpPr>
            <p:spPr bwMode="auto">
              <a:xfrm>
                <a:off x="8382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17"/>
              <p:cNvSpPr>
                <a:spLocks noChangeShapeType="1"/>
              </p:cNvSpPr>
              <p:nvPr/>
            </p:nvSpPr>
            <p:spPr bwMode="auto">
              <a:xfrm>
                <a:off x="8382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>
                <a:off x="29718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19"/>
              <p:cNvSpPr>
                <a:spLocks noChangeShapeType="1"/>
              </p:cNvSpPr>
              <p:nvPr/>
            </p:nvSpPr>
            <p:spPr bwMode="auto">
              <a:xfrm>
                <a:off x="1447800" y="4724400"/>
                <a:ext cx="2133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20"/>
              <p:cNvSpPr>
                <a:spLocks noChangeShapeType="1"/>
              </p:cNvSpPr>
              <p:nvPr/>
            </p:nvSpPr>
            <p:spPr bwMode="auto">
              <a:xfrm>
                <a:off x="4191000" y="2194749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21"/>
              <p:cNvSpPr>
                <a:spLocks noChangeShapeType="1"/>
              </p:cNvSpPr>
              <p:nvPr/>
            </p:nvSpPr>
            <p:spPr bwMode="auto">
              <a:xfrm>
                <a:off x="3886200" y="4058505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22"/>
              <p:cNvSpPr>
                <a:spLocks noChangeShapeType="1"/>
              </p:cNvSpPr>
              <p:nvPr/>
            </p:nvSpPr>
            <p:spPr bwMode="auto">
              <a:xfrm>
                <a:off x="1600200" y="1600200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23"/>
              <p:cNvSpPr>
                <a:spLocks noChangeShapeType="1"/>
              </p:cNvSpPr>
              <p:nvPr/>
            </p:nvSpPr>
            <p:spPr bwMode="auto">
              <a:xfrm>
                <a:off x="1600200" y="2084601"/>
                <a:ext cx="0" cy="3767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24"/>
              <p:cNvSpPr>
                <a:spLocks noChangeShapeType="1"/>
              </p:cNvSpPr>
              <p:nvPr/>
            </p:nvSpPr>
            <p:spPr bwMode="auto">
              <a:xfrm>
                <a:off x="2209800" y="1600200"/>
                <a:ext cx="45720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25"/>
              <p:cNvSpPr>
                <a:spLocks noChangeShapeType="1"/>
              </p:cNvSpPr>
              <p:nvPr/>
            </p:nvSpPr>
            <p:spPr bwMode="auto">
              <a:xfrm flipH="1">
                <a:off x="2819400" y="2062071"/>
                <a:ext cx="304800" cy="3191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26"/>
              <p:cNvSpPr>
                <a:spLocks noChangeShapeType="1"/>
              </p:cNvSpPr>
              <p:nvPr/>
            </p:nvSpPr>
            <p:spPr bwMode="auto">
              <a:xfrm>
                <a:off x="2667000" y="2381250"/>
                <a:ext cx="0" cy="4793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27"/>
              <p:cNvSpPr>
                <a:spLocks noChangeShapeType="1"/>
              </p:cNvSpPr>
              <p:nvPr/>
            </p:nvSpPr>
            <p:spPr bwMode="auto">
              <a:xfrm>
                <a:off x="1295400" y="2461358"/>
                <a:ext cx="0" cy="1326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28"/>
              <p:cNvSpPr>
                <a:spLocks noChangeShapeType="1"/>
              </p:cNvSpPr>
              <p:nvPr/>
            </p:nvSpPr>
            <p:spPr bwMode="auto">
              <a:xfrm>
                <a:off x="1295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29"/>
              <p:cNvSpPr>
                <a:spLocks noChangeShapeType="1"/>
              </p:cNvSpPr>
              <p:nvPr/>
            </p:nvSpPr>
            <p:spPr bwMode="auto">
              <a:xfrm>
                <a:off x="2514600" y="2860644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30"/>
              <p:cNvSpPr>
                <a:spLocks noChangeShapeType="1"/>
              </p:cNvSpPr>
              <p:nvPr/>
            </p:nvSpPr>
            <p:spPr bwMode="auto">
              <a:xfrm>
                <a:off x="17526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31"/>
              <p:cNvSpPr>
                <a:spLocks noChangeShapeType="1"/>
              </p:cNvSpPr>
              <p:nvPr/>
            </p:nvSpPr>
            <p:spPr bwMode="auto">
              <a:xfrm>
                <a:off x="3581400" y="2062071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32"/>
              <p:cNvSpPr>
                <a:spLocks noChangeShapeType="1"/>
              </p:cNvSpPr>
              <p:nvPr/>
            </p:nvSpPr>
            <p:spPr bwMode="auto">
              <a:xfrm>
                <a:off x="3581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33"/>
              <p:cNvSpPr>
                <a:spLocks noChangeShapeType="1"/>
              </p:cNvSpPr>
              <p:nvPr/>
            </p:nvSpPr>
            <p:spPr bwMode="auto">
              <a:xfrm>
                <a:off x="3733800" y="2727966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34"/>
              <p:cNvSpPr>
                <a:spLocks noChangeShapeType="1"/>
              </p:cNvSpPr>
              <p:nvPr/>
            </p:nvSpPr>
            <p:spPr bwMode="auto">
              <a:xfrm flipV="1">
                <a:off x="26670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35"/>
              <p:cNvSpPr>
                <a:spLocks noChangeShapeType="1"/>
              </p:cNvSpPr>
              <p:nvPr/>
            </p:nvSpPr>
            <p:spPr bwMode="auto">
              <a:xfrm flipH="1">
                <a:off x="1600200" y="3526540"/>
                <a:ext cx="7620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36"/>
              <p:cNvSpPr>
                <a:spLocks noChangeShapeType="1"/>
              </p:cNvSpPr>
              <p:nvPr/>
            </p:nvSpPr>
            <p:spPr bwMode="auto">
              <a:xfrm>
                <a:off x="2667000" y="3526540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37"/>
              <p:cNvSpPr>
                <a:spLocks noChangeShapeType="1"/>
              </p:cNvSpPr>
              <p:nvPr/>
            </p:nvSpPr>
            <p:spPr bwMode="auto">
              <a:xfrm>
                <a:off x="19050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38"/>
              <p:cNvSpPr>
                <a:spLocks noChangeShapeType="1"/>
              </p:cNvSpPr>
              <p:nvPr/>
            </p:nvSpPr>
            <p:spPr bwMode="auto">
              <a:xfrm>
                <a:off x="19050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39"/>
              <p:cNvSpPr>
                <a:spLocks noChangeShapeType="1"/>
              </p:cNvSpPr>
              <p:nvPr/>
            </p:nvSpPr>
            <p:spPr bwMode="auto">
              <a:xfrm>
                <a:off x="32766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40"/>
              <p:cNvSpPr>
                <a:spLocks noChangeShapeType="1"/>
              </p:cNvSpPr>
              <p:nvPr/>
            </p:nvSpPr>
            <p:spPr bwMode="auto">
              <a:xfrm>
                <a:off x="32766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41"/>
              <p:cNvSpPr>
                <a:spLocks noChangeShapeType="1"/>
              </p:cNvSpPr>
              <p:nvPr/>
            </p:nvSpPr>
            <p:spPr bwMode="auto">
              <a:xfrm>
                <a:off x="3429000" y="4325113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Text Box 42"/>
              <p:cNvSpPr txBox="1">
                <a:spLocks noChangeArrowheads="1"/>
              </p:cNvSpPr>
              <p:nvPr/>
            </p:nvSpPr>
            <p:spPr bwMode="auto">
              <a:xfrm>
                <a:off x="1004856" y="1506360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A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8" name="Text Box 43"/>
              <p:cNvSpPr txBox="1">
                <a:spLocks noChangeArrowheads="1"/>
              </p:cNvSpPr>
              <p:nvPr/>
            </p:nvSpPr>
            <p:spPr bwMode="auto">
              <a:xfrm>
                <a:off x="1905000" y="2667000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D</a:t>
                </a:r>
                <a:endParaRPr lang="en-US" altLang="zh-CN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9" name="Text Box 44"/>
              <p:cNvSpPr txBox="1">
                <a:spLocks noChangeArrowheads="1"/>
              </p:cNvSpPr>
              <p:nvPr/>
            </p:nvSpPr>
            <p:spPr bwMode="auto">
              <a:xfrm>
                <a:off x="4121150" y="2590709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K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0" name="Text Box 45"/>
              <p:cNvSpPr txBox="1">
                <a:spLocks noChangeArrowheads="1"/>
              </p:cNvSpPr>
              <p:nvPr/>
            </p:nvSpPr>
            <p:spPr bwMode="auto">
              <a:xfrm>
                <a:off x="3831145" y="3061717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F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1" name="Text Box 46"/>
              <p:cNvSpPr txBox="1">
                <a:spLocks noChangeArrowheads="1"/>
              </p:cNvSpPr>
              <p:nvPr/>
            </p:nvSpPr>
            <p:spPr bwMode="auto">
              <a:xfrm>
                <a:off x="3657600" y="360578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H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2" name="Text Box 47"/>
              <p:cNvSpPr txBox="1">
                <a:spLocks noChangeArrowheads="1"/>
              </p:cNvSpPr>
              <p:nvPr/>
            </p:nvSpPr>
            <p:spPr bwMode="auto">
              <a:xfrm>
                <a:off x="3827145" y="4410453"/>
                <a:ext cx="304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J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3" name="Text Box 48"/>
              <p:cNvSpPr txBox="1">
                <a:spLocks noChangeArrowheads="1"/>
              </p:cNvSpPr>
              <p:nvPr/>
            </p:nvSpPr>
            <p:spPr bwMode="auto">
              <a:xfrm>
                <a:off x="1295400" y="4410453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4" name="Text Box 49"/>
              <p:cNvSpPr txBox="1">
                <a:spLocks noChangeArrowheads="1"/>
              </p:cNvSpPr>
              <p:nvPr/>
            </p:nvSpPr>
            <p:spPr bwMode="auto">
              <a:xfrm>
                <a:off x="743462" y="3035177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E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5" name="Text Box 50"/>
              <p:cNvSpPr txBox="1">
                <a:spLocks noChangeArrowheads="1"/>
              </p:cNvSpPr>
              <p:nvPr/>
            </p:nvSpPr>
            <p:spPr bwMode="auto">
              <a:xfrm>
                <a:off x="676498" y="382524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G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6" name="Text Box 58"/>
              <p:cNvSpPr txBox="1">
                <a:spLocks noChangeArrowheads="1"/>
              </p:cNvSpPr>
              <p:nvPr/>
            </p:nvSpPr>
            <p:spPr bwMode="auto">
              <a:xfrm>
                <a:off x="3838511" y="1722028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B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7" name="Text Box 59"/>
              <p:cNvSpPr txBox="1">
                <a:spLocks noChangeArrowheads="1"/>
              </p:cNvSpPr>
              <p:nvPr/>
            </p:nvSpPr>
            <p:spPr bwMode="auto">
              <a:xfrm>
                <a:off x="604839" y="2152081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C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8" name="Oval 4"/>
              <p:cNvSpPr>
                <a:spLocks noChangeArrowheads="1"/>
              </p:cNvSpPr>
              <p:nvPr/>
            </p:nvSpPr>
            <p:spPr bwMode="auto">
              <a:xfrm>
                <a:off x="1435099" y="1833013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3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9" name="Oval 4"/>
              <p:cNvSpPr>
                <a:spLocks noChangeArrowheads="1"/>
              </p:cNvSpPr>
              <p:nvPr/>
            </p:nvSpPr>
            <p:spPr bwMode="auto">
              <a:xfrm>
                <a:off x="2514600" y="2127159"/>
                <a:ext cx="319881" cy="307948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5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0" name="Oval 4"/>
              <p:cNvSpPr>
                <a:spLocks noChangeArrowheads="1"/>
              </p:cNvSpPr>
              <p:nvPr/>
            </p:nvSpPr>
            <p:spPr bwMode="auto">
              <a:xfrm>
                <a:off x="1148840" y="2653929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2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1" name="Oval 4"/>
              <p:cNvSpPr>
                <a:spLocks noChangeArrowheads="1"/>
              </p:cNvSpPr>
              <p:nvPr/>
            </p:nvSpPr>
            <p:spPr bwMode="auto">
              <a:xfrm>
                <a:off x="2363788" y="3339810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1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2" name="Oval 4"/>
              <p:cNvSpPr>
                <a:spLocks noChangeArrowheads="1"/>
              </p:cNvSpPr>
              <p:nvPr/>
            </p:nvSpPr>
            <p:spPr bwMode="auto">
              <a:xfrm>
                <a:off x="1739901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6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3" name="Oval 4"/>
              <p:cNvSpPr>
                <a:spLocks noChangeArrowheads="1"/>
              </p:cNvSpPr>
              <p:nvPr/>
            </p:nvSpPr>
            <p:spPr bwMode="auto">
              <a:xfrm>
                <a:off x="3105152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4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4" name="Oval 4"/>
              <p:cNvSpPr>
                <a:spLocks noChangeArrowheads="1"/>
              </p:cNvSpPr>
              <p:nvPr/>
            </p:nvSpPr>
            <p:spPr bwMode="auto">
              <a:xfrm>
                <a:off x="3422651" y="2501361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7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145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1300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/>
              <a:t>选指派网桥示例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4678149" y="2313344"/>
            <a:ext cx="4008651" cy="997712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kern="0" dirty="0"/>
              <a:t>同一网段上离根最近的网桥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kern="0" dirty="0"/>
              <a:t>若距离相同，则标识符小的为胜</a:t>
            </a:r>
            <a:endParaRPr lang="zh-CN" altLang="en-US" sz="1600" kern="0" dirty="0"/>
          </a:p>
        </p:txBody>
      </p:sp>
      <p:grpSp>
        <p:nvGrpSpPr>
          <p:cNvPr id="80" name="组合 79"/>
          <p:cNvGrpSpPr/>
          <p:nvPr/>
        </p:nvGrpSpPr>
        <p:grpSpPr>
          <a:xfrm>
            <a:off x="345504" y="2279905"/>
            <a:ext cx="3897312" cy="3474719"/>
            <a:chOff x="604838" y="1782151"/>
            <a:chExt cx="3897312" cy="3474719"/>
          </a:xfrm>
        </p:grpSpPr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4838" y="1782151"/>
              <a:ext cx="3897311" cy="3474719"/>
            </a:xfrm>
            <a:prstGeom prst="rect">
              <a:avLst/>
            </a:prstGeom>
            <a:solidFill>
              <a:srgbClr val="F2F2F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0" anchor="ctr"/>
            <a:lstStyle/>
            <a:p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604839" y="1884312"/>
              <a:ext cx="3897311" cy="3273425"/>
              <a:chOff x="604839" y="1506360"/>
              <a:chExt cx="3897311" cy="3273425"/>
            </a:xfrm>
          </p:grpSpPr>
          <p:sp>
            <p:nvSpPr>
              <p:cNvPr id="83" name="Line 11"/>
              <p:cNvSpPr>
                <a:spLocks noChangeShapeType="1"/>
              </p:cNvSpPr>
              <p:nvPr/>
            </p:nvSpPr>
            <p:spPr bwMode="auto">
              <a:xfrm>
                <a:off x="1143000" y="1600200"/>
                <a:ext cx="16764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12"/>
              <p:cNvSpPr>
                <a:spLocks noChangeShapeType="1"/>
              </p:cNvSpPr>
              <p:nvPr/>
            </p:nvSpPr>
            <p:spPr bwMode="auto">
              <a:xfrm>
                <a:off x="2971800" y="2062071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13"/>
              <p:cNvSpPr>
                <a:spLocks noChangeShapeType="1"/>
              </p:cNvSpPr>
              <p:nvPr/>
            </p:nvSpPr>
            <p:spPr bwMode="auto">
              <a:xfrm>
                <a:off x="685800" y="2461358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4"/>
              <p:cNvSpPr>
                <a:spLocks noChangeShapeType="1"/>
              </p:cNvSpPr>
              <p:nvPr/>
            </p:nvSpPr>
            <p:spPr bwMode="auto">
              <a:xfrm>
                <a:off x="2209800" y="2860644"/>
                <a:ext cx="762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15"/>
              <p:cNvSpPr>
                <a:spLocks noChangeShapeType="1"/>
              </p:cNvSpPr>
              <p:nvPr/>
            </p:nvSpPr>
            <p:spPr bwMode="auto">
              <a:xfrm>
                <a:off x="29718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>
                <a:off x="838200" y="3127253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17"/>
              <p:cNvSpPr>
                <a:spLocks noChangeShapeType="1"/>
              </p:cNvSpPr>
              <p:nvPr/>
            </p:nvSpPr>
            <p:spPr bwMode="auto">
              <a:xfrm>
                <a:off x="8382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18"/>
              <p:cNvSpPr>
                <a:spLocks noChangeShapeType="1"/>
              </p:cNvSpPr>
              <p:nvPr/>
            </p:nvSpPr>
            <p:spPr bwMode="auto">
              <a:xfrm>
                <a:off x="2971800" y="3925826"/>
                <a:ext cx="12192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19"/>
              <p:cNvSpPr>
                <a:spLocks noChangeShapeType="1"/>
              </p:cNvSpPr>
              <p:nvPr/>
            </p:nvSpPr>
            <p:spPr bwMode="auto">
              <a:xfrm>
                <a:off x="1447800" y="4724400"/>
                <a:ext cx="2133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20"/>
              <p:cNvSpPr>
                <a:spLocks noChangeShapeType="1"/>
              </p:cNvSpPr>
              <p:nvPr/>
            </p:nvSpPr>
            <p:spPr bwMode="auto">
              <a:xfrm>
                <a:off x="4191000" y="2194749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1"/>
              <p:cNvSpPr>
                <a:spLocks noChangeShapeType="1"/>
              </p:cNvSpPr>
              <p:nvPr/>
            </p:nvSpPr>
            <p:spPr bwMode="auto">
              <a:xfrm>
                <a:off x="3886200" y="4058505"/>
                <a:ext cx="0" cy="6658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22"/>
              <p:cNvSpPr>
                <a:spLocks noChangeShapeType="1"/>
              </p:cNvSpPr>
              <p:nvPr/>
            </p:nvSpPr>
            <p:spPr bwMode="auto">
              <a:xfrm>
                <a:off x="1600200" y="1600200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23"/>
              <p:cNvSpPr>
                <a:spLocks noChangeShapeType="1"/>
              </p:cNvSpPr>
              <p:nvPr/>
            </p:nvSpPr>
            <p:spPr bwMode="auto">
              <a:xfrm>
                <a:off x="1600200" y="2084601"/>
                <a:ext cx="0" cy="3767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24"/>
              <p:cNvSpPr>
                <a:spLocks noChangeShapeType="1"/>
              </p:cNvSpPr>
              <p:nvPr/>
            </p:nvSpPr>
            <p:spPr bwMode="auto">
              <a:xfrm>
                <a:off x="2209800" y="1600200"/>
                <a:ext cx="45720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25"/>
              <p:cNvSpPr>
                <a:spLocks noChangeShapeType="1"/>
              </p:cNvSpPr>
              <p:nvPr/>
            </p:nvSpPr>
            <p:spPr bwMode="auto">
              <a:xfrm flipH="1">
                <a:off x="2819400" y="2062071"/>
                <a:ext cx="304800" cy="3191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26"/>
              <p:cNvSpPr>
                <a:spLocks noChangeShapeType="1"/>
              </p:cNvSpPr>
              <p:nvPr/>
            </p:nvSpPr>
            <p:spPr bwMode="auto">
              <a:xfrm>
                <a:off x="2667000" y="2381250"/>
                <a:ext cx="0" cy="4793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27"/>
              <p:cNvSpPr>
                <a:spLocks noChangeShapeType="1"/>
              </p:cNvSpPr>
              <p:nvPr/>
            </p:nvSpPr>
            <p:spPr bwMode="auto">
              <a:xfrm>
                <a:off x="1295400" y="2461358"/>
                <a:ext cx="0" cy="1326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28"/>
              <p:cNvSpPr>
                <a:spLocks noChangeShapeType="1"/>
              </p:cNvSpPr>
              <p:nvPr/>
            </p:nvSpPr>
            <p:spPr bwMode="auto">
              <a:xfrm>
                <a:off x="1295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29"/>
              <p:cNvSpPr>
                <a:spLocks noChangeShapeType="1"/>
              </p:cNvSpPr>
              <p:nvPr/>
            </p:nvSpPr>
            <p:spPr bwMode="auto">
              <a:xfrm>
                <a:off x="2514600" y="2860644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30"/>
              <p:cNvSpPr>
                <a:spLocks noChangeShapeType="1"/>
              </p:cNvSpPr>
              <p:nvPr/>
            </p:nvSpPr>
            <p:spPr bwMode="auto">
              <a:xfrm>
                <a:off x="17526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31"/>
              <p:cNvSpPr>
                <a:spLocks noChangeShapeType="1"/>
              </p:cNvSpPr>
              <p:nvPr/>
            </p:nvSpPr>
            <p:spPr bwMode="auto">
              <a:xfrm>
                <a:off x="3581400" y="2062071"/>
                <a:ext cx="0" cy="5319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32"/>
              <p:cNvSpPr>
                <a:spLocks noChangeShapeType="1"/>
              </p:cNvSpPr>
              <p:nvPr/>
            </p:nvSpPr>
            <p:spPr bwMode="auto">
              <a:xfrm>
                <a:off x="3581400" y="2860644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3"/>
              <p:cNvSpPr>
                <a:spLocks noChangeShapeType="1"/>
              </p:cNvSpPr>
              <p:nvPr/>
            </p:nvSpPr>
            <p:spPr bwMode="auto">
              <a:xfrm>
                <a:off x="3733800" y="2727966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4"/>
              <p:cNvSpPr>
                <a:spLocks noChangeShapeType="1"/>
              </p:cNvSpPr>
              <p:nvPr/>
            </p:nvSpPr>
            <p:spPr bwMode="auto">
              <a:xfrm flipV="1">
                <a:off x="2667000" y="3127253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35"/>
              <p:cNvSpPr>
                <a:spLocks noChangeShapeType="1"/>
              </p:cNvSpPr>
              <p:nvPr/>
            </p:nvSpPr>
            <p:spPr bwMode="auto">
              <a:xfrm flipH="1">
                <a:off x="1600200" y="3526540"/>
                <a:ext cx="7620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36"/>
              <p:cNvSpPr>
                <a:spLocks noChangeShapeType="1"/>
              </p:cNvSpPr>
              <p:nvPr/>
            </p:nvSpPr>
            <p:spPr bwMode="auto">
              <a:xfrm>
                <a:off x="2667000" y="3526540"/>
                <a:ext cx="609600" cy="399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37"/>
              <p:cNvSpPr>
                <a:spLocks noChangeShapeType="1"/>
              </p:cNvSpPr>
              <p:nvPr/>
            </p:nvSpPr>
            <p:spPr bwMode="auto">
              <a:xfrm>
                <a:off x="19050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38"/>
              <p:cNvSpPr>
                <a:spLocks noChangeShapeType="1"/>
              </p:cNvSpPr>
              <p:nvPr/>
            </p:nvSpPr>
            <p:spPr bwMode="auto">
              <a:xfrm>
                <a:off x="19050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39"/>
              <p:cNvSpPr>
                <a:spLocks noChangeShapeType="1"/>
              </p:cNvSpPr>
              <p:nvPr/>
            </p:nvSpPr>
            <p:spPr bwMode="auto">
              <a:xfrm>
                <a:off x="3276600" y="3925826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40"/>
              <p:cNvSpPr>
                <a:spLocks noChangeShapeType="1"/>
              </p:cNvSpPr>
              <p:nvPr/>
            </p:nvSpPr>
            <p:spPr bwMode="auto">
              <a:xfrm>
                <a:off x="3276600" y="4457792"/>
                <a:ext cx="0" cy="266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41"/>
              <p:cNvSpPr>
                <a:spLocks noChangeShapeType="1"/>
              </p:cNvSpPr>
              <p:nvPr/>
            </p:nvSpPr>
            <p:spPr bwMode="auto">
              <a:xfrm>
                <a:off x="3429000" y="4325113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Text Box 42"/>
              <p:cNvSpPr txBox="1">
                <a:spLocks noChangeArrowheads="1"/>
              </p:cNvSpPr>
              <p:nvPr/>
            </p:nvSpPr>
            <p:spPr bwMode="auto">
              <a:xfrm>
                <a:off x="1004856" y="1506360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A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5" name="Text Box 43"/>
              <p:cNvSpPr txBox="1">
                <a:spLocks noChangeArrowheads="1"/>
              </p:cNvSpPr>
              <p:nvPr/>
            </p:nvSpPr>
            <p:spPr bwMode="auto">
              <a:xfrm>
                <a:off x="1905000" y="2667000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D</a:t>
                </a:r>
                <a:endParaRPr lang="en-US" altLang="zh-CN" b="1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6" name="Text Box 44"/>
              <p:cNvSpPr txBox="1">
                <a:spLocks noChangeArrowheads="1"/>
              </p:cNvSpPr>
              <p:nvPr/>
            </p:nvSpPr>
            <p:spPr bwMode="auto">
              <a:xfrm>
                <a:off x="4121150" y="2590709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K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7" name="Text Box 45"/>
              <p:cNvSpPr txBox="1">
                <a:spLocks noChangeArrowheads="1"/>
              </p:cNvSpPr>
              <p:nvPr/>
            </p:nvSpPr>
            <p:spPr bwMode="auto">
              <a:xfrm>
                <a:off x="3831145" y="3061717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F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8" name="Text Box 46"/>
              <p:cNvSpPr txBox="1">
                <a:spLocks noChangeArrowheads="1"/>
              </p:cNvSpPr>
              <p:nvPr/>
            </p:nvSpPr>
            <p:spPr bwMode="auto">
              <a:xfrm>
                <a:off x="3657600" y="360578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H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9" name="Text Box 47"/>
              <p:cNvSpPr txBox="1">
                <a:spLocks noChangeArrowheads="1"/>
              </p:cNvSpPr>
              <p:nvPr/>
            </p:nvSpPr>
            <p:spPr bwMode="auto">
              <a:xfrm>
                <a:off x="3827145" y="4410453"/>
                <a:ext cx="304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J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0" name="Text Box 48"/>
              <p:cNvSpPr txBox="1">
                <a:spLocks noChangeArrowheads="1"/>
              </p:cNvSpPr>
              <p:nvPr/>
            </p:nvSpPr>
            <p:spPr bwMode="auto">
              <a:xfrm>
                <a:off x="1295400" y="4410453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1" name="Text Box 49"/>
              <p:cNvSpPr txBox="1">
                <a:spLocks noChangeArrowheads="1"/>
              </p:cNvSpPr>
              <p:nvPr/>
            </p:nvSpPr>
            <p:spPr bwMode="auto">
              <a:xfrm>
                <a:off x="743462" y="3035177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E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2" name="Text Box 50"/>
              <p:cNvSpPr txBox="1">
                <a:spLocks noChangeArrowheads="1"/>
              </p:cNvSpPr>
              <p:nvPr/>
            </p:nvSpPr>
            <p:spPr bwMode="auto">
              <a:xfrm>
                <a:off x="676498" y="382524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G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3" name="Text Box 58"/>
              <p:cNvSpPr txBox="1">
                <a:spLocks noChangeArrowheads="1"/>
              </p:cNvSpPr>
              <p:nvPr/>
            </p:nvSpPr>
            <p:spPr bwMode="auto">
              <a:xfrm>
                <a:off x="3838511" y="1722028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B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4" name="Text Box 59"/>
              <p:cNvSpPr txBox="1">
                <a:spLocks noChangeArrowheads="1"/>
              </p:cNvSpPr>
              <p:nvPr/>
            </p:nvSpPr>
            <p:spPr bwMode="auto">
              <a:xfrm>
                <a:off x="604839" y="2152081"/>
                <a:ext cx="5334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zh-CN" b="1" dirty="0">
                    <a:solidFill>
                      <a:srgbClr val="000099"/>
                    </a:solidFill>
                    <a:latin typeface="楷体_GB2312" pitchFamily="49" charset="-122"/>
                    <a:ea typeface="楷体_GB2312" pitchFamily="49" charset="-122"/>
                  </a:rPr>
                  <a:t>C</a:t>
                </a:r>
                <a:endParaRPr lang="en-US" altLang="zh-CN" b="1" dirty="0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5" name="Oval 4"/>
              <p:cNvSpPr>
                <a:spLocks noChangeArrowheads="1"/>
              </p:cNvSpPr>
              <p:nvPr/>
            </p:nvSpPr>
            <p:spPr bwMode="auto">
              <a:xfrm>
                <a:off x="1435099" y="1833013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3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6" name="Oval 4"/>
              <p:cNvSpPr>
                <a:spLocks noChangeArrowheads="1"/>
              </p:cNvSpPr>
              <p:nvPr/>
            </p:nvSpPr>
            <p:spPr bwMode="auto">
              <a:xfrm>
                <a:off x="2514600" y="2127159"/>
                <a:ext cx="319881" cy="307948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5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7" name="Oval 4"/>
              <p:cNvSpPr>
                <a:spLocks noChangeArrowheads="1"/>
              </p:cNvSpPr>
              <p:nvPr/>
            </p:nvSpPr>
            <p:spPr bwMode="auto">
              <a:xfrm>
                <a:off x="1148840" y="2653929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2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8" name="Oval 4"/>
              <p:cNvSpPr>
                <a:spLocks noChangeArrowheads="1"/>
              </p:cNvSpPr>
              <p:nvPr/>
            </p:nvSpPr>
            <p:spPr bwMode="auto">
              <a:xfrm>
                <a:off x="2363788" y="3339810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1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9" name="Oval 4"/>
              <p:cNvSpPr>
                <a:spLocks noChangeArrowheads="1"/>
              </p:cNvSpPr>
              <p:nvPr/>
            </p:nvSpPr>
            <p:spPr bwMode="auto">
              <a:xfrm>
                <a:off x="1739901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6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0" name="Oval 4"/>
              <p:cNvSpPr>
                <a:spLocks noChangeArrowheads="1"/>
              </p:cNvSpPr>
              <p:nvPr/>
            </p:nvSpPr>
            <p:spPr bwMode="auto">
              <a:xfrm>
                <a:off x="3105152" y="4180422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4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31" name="Oval 4"/>
              <p:cNvSpPr>
                <a:spLocks noChangeArrowheads="1"/>
              </p:cNvSpPr>
              <p:nvPr/>
            </p:nvSpPr>
            <p:spPr bwMode="auto">
              <a:xfrm>
                <a:off x="3422651" y="2501361"/>
                <a:ext cx="317499" cy="305135"/>
              </a:xfrm>
              <a:prstGeom prst="ellipse">
                <a:avLst/>
              </a:prstGeom>
              <a:solidFill>
                <a:schemeClr val="accent4">
                  <a:lumMod val="50000"/>
                  <a:lumOff val="5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</a:t>
                </a:r>
                <a:r>
                  <a:rPr lang="en-US" altLang="zh-CN" sz="1400" b="1" baseline="-250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7</a:t>
                </a:r>
                <a:endParaRPr lang="zh-CN" altLang="en-US" sz="1400" b="1" baseline="-250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64" name="直接连接符 63"/>
          <p:cNvCxnSpPr>
            <a:endCxn id="95" idx="1"/>
          </p:cNvCxnSpPr>
          <p:nvPr/>
        </p:nvCxnSpPr>
        <p:spPr>
          <a:xfrm>
            <a:off x="1336105" y="3008603"/>
            <a:ext cx="4762" cy="328460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125" idx="0"/>
          </p:cNvCxnSpPr>
          <p:nvPr/>
        </p:nvCxnSpPr>
        <p:spPr>
          <a:xfrm flipH="1">
            <a:off x="1334515" y="2465765"/>
            <a:ext cx="6350" cy="242954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131" idx="0"/>
          </p:cNvCxnSpPr>
          <p:nvPr/>
        </p:nvCxnSpPr>
        <p:spPr>
          <a:xfrm>
            <a:off x="3322066" y="2934833"/>
            <a:ext cx="1" cy="442234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1643286" y="4790084"/>
            <a:ext cx="6350" cy="242954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1625346" y="5357151"/>
            <a:ext cx="6350" cy="242954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4834953" y="5200819"/>
            <a:ext cx="956247" cy="0"/>
          </a:xfrm>
          <a:prstGeom prst="line">
            <a:avLst/>
          </a:prstGeom>
          <a:ln w="444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870956" y="498781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未被选为指派网桥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56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82396" y="1547561"/>
            <a:ext cx="6883908" cy="3914455"/>
            <a:chOff x="882396" y="1547561"/>
            <a:chExt cx="7855922" cy="4708280"/>
          </a:xfrm>
        </p:grpSpPr>
        <p:sp>
          <p:nvSpPr>
            <p:cNvPr id="75" name="Line 9"/>
            <p:cNvSpPr>
              <a:spLocks noChangeShapeType="1"/>
            </p:cNvSpPr>
            <p:nvPr/>
          </p:nvSpPr>
          <p:spPr bwMode="auto">
            <a:xfrm>
              <a:off x="1708890" y="1560402"/>
              <a:ext cx="2785539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4746889" y="2249612"/>
              <a:ext cx="2025333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>
              <a:off x="950095" y="2844644"/>
              <a:ext cx="2025333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Line 12"/>
            <p:cNvSpPr>
              <a:spLocks noChangeShapeType="1"/>
            </p:cNvSpPr>
            <p:nvPr/>
          </p:nvSpPr>
          <p:spPr bwMode="auto">
            <a:xfrm>
              <a:off x="3481762" y="3439677"/>
              <a:ext cx="1265128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" name="Line 13"/>
            <p:cNvSpPr>
              <a:spLocks noChangeShapeType="1"/>
            </p:cNvSpPr>
            <p:nvPr/>
          </p:nvSpPr>
          <p:spPr bwMode="auto">
            <a:xfrm>
              <a:off x="4746889" y="3836365"/>
              <a:ext cx="2025333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6" name="Line 14"/>
            <p:cNvSpPr>
              <a:spLocks noChangeShapeType="1"/>
            </p:cNvSpPr>
            <p:nvPr/>
          </p:nvSpPr>
          <p:spPr bwMode="auto">
            <a:xfrm>
              <a:off x="1202557" y="3836365"/>
              <a:ext cx="2025333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" name="Line 15"/>
            <p:cNvSpPr>
              <a:spLocks noChangeShapeType="1"/>
            </p:cNvSpPr>
            <p:nvPr/>
          </p:nvSpPr>
          <p:spPr bwMode="auto">
            <a:xfrm>
              <a:off x="1202557" y="5027856"/>
              <a:ext cx="2025333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" name="Line 16"/>
            <p:cNvSpPr>
              <a:spLocks noChangeShapeType="1"/>
            </p:cNvSpPr>
            <p:nvPr/>
          </p:nvSpPr>
          <p:spPr bwMode="auto">
            <a:xfrm>
              <a:off x="4746889" y="5027856"/>
              <a:ext cx="2025333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" name="Line 17"/>
            <p:cNvSpPr>
              <a:spLocks noChangeShapeType="1"/>
            </p:cNvSpPr>
            <p:nvPr/>
          </p:nvSpPr>
          <p:spPr bwMode="auto">
            <a:xfrm>
              <a:off x="2215224" y="6217920"/>
              <a:ext cx="3544332" cy="0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Line 18"/>
            <p:cNvSpPr>
              <a:spLocks noChangeShapeType="1"/>
            </p:cNvSpPr>
            <p:nvPr/>
          </p:nvSpPr>
          <p:spPr bwMode="auto">
            <a:xfrm>
              <a:off x="6772223" y="2446529"/>
              <a:ext cx="0" cy="993147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1" name="Line 19"/>
            <p:cNvSpPr>
              <a:spLocks noChangeShapeType="1"/>
            </p:cNvSpPr>
            <p:nvPr/>
          </p:nvSpPr>
          <p:spPr bwMode="auto">
            <a:xfrm>
              <a:off x="6265890" y="5224773"/>
              <a:ext cx="0" cy="993147"/>
            </a:xfrm>
            <a:prstGeom prst="line">
              <a:avLst/>
            </a:prstGeom>
            <a:noFill/>
            <a:ln w="57150" cmpd="thinThick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" name="Line 21"/>
            <p:cNvSpPr>
              <a:spLocks noChangeShapeType="1"/>
            </p:cNvSpPr>
            <p:nvPr/>
          </p:nvSpPr>
          <p:spPr bwMode="auto">
            <a:xfrm>
              <a:off x="2439477" y="2313824"/>
              <a:ext cx="0" cy="479450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" name="Line 22"/>
            <p:cNvSpPr>
              <a:spLocks noChangeShapeType="1"/>
            </p:cNvSpPr>
            <p:nvPr/>
          </p:nvSpPr>
          <p:spPr bwMode="auto">
            <a:xfrm>
              <a:off x="3481762" y="1560402"/>
              <a:ext cx="650194" cy="89040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" name="Line 23"/>
            <p:cNvSpPr>
              <a:spLocks noChangeShapeType="1"/>
            </p:cNvSpPr>
            <p:nvPr/>
          </p:nvSpPr>
          <p:spPr bwMode="auto">
            <a:xfrm flipH="1">
              <a:off x="4466221" y="2285285"/>
              <a:ext cx="720713" cy="41095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6" name="Line 24"/>
            <p:cNvSpPr>
              <a:spLocks noChangeShapeType="1"/>
            </p:cNvSpPr>
            <p:nvPr/>
          </p:nvSpPr>
          <p:spPr bwMode="auto">
            <a:xfrm flipH="1">
              <a:off x="4240557" y="2833228"/>
              <a:ext cx="2821" cy="606448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7" name="Line 25"/>
            <p:cNvSpPr>
              <a:spLocks noChangeShapeType="1"/>
            </p:cNvSpPr>
            <p:nvPr/>
          </p:nvSpPr>
          <p:spPr bwMode="auto">
            <a:xfrm>
              <a:off x="1962762" y="2844644"/>
              <a:ext cx="0" cy="33961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8" name="Line 26"/>
            <p:cNvSpPr>
              <a:spLocks noChangeShapeType="1"/>
            </p:cNvSpPr>
            <p:nvPr/>
          </p:nvSpPr>
          <p:spPr bwMode="auto">
            <a:xfrm>
              <a:off x="1962762" y="3439677"/>
              <a:ext cx="0" cy="396688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9" name="Line 27"/>
            <p:cNvSpPr>
              <a:spLocks noChangeShapeType="1"/>
            </p:cNvSpPr>
            <p:nvPr/>
          </p:nvSpPr>
          <p:spPr bwMode="auto">
            <a:xfrm>
              <a:off x="3988095" y="3439677"/>
              <a:ext cx="0" cy="79337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0" name="Line 28"/>
            <p:cNvSpPr>
              <a:spLocks noChangeShapeType="1"/>
            </p:cNvSpPr>
            <p:nvPr/>
          </p:nvSpPr>
          <p:spPr bwMode="auto">
            <a:xfrm>
              <a:off x="2721556" y="3836365"/>
              <a:ext cx="1012667" cy="59645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" name="Line 30"/>
            <p:cNvSpPr>
              <a:spLocks noChangeShapeType="1"/>
            </p:cNvSpPr>
            <p:nvPr/>
          </p:nvSpPr>
          <p:spPr bwMode="auto">
            <a:xfrm>
              <a:off x="5759556" y="3439677"/>
              <a:ext cx="0" cy="396688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" name="Line 31"/>
            <p:cNvSpPr>
              <a:spLocks noChangeShapeType="1"/>
            </p:cNvSpPr>
            <p:nvPr/>
          </p:nvSpPr>
          <p:spPr bwMode="auto">
            <a:xfrm>
              <a:off x="5985220" y="3184255"/>
              <a:ext cx="75879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" name="Line 32"/>
            <p:cNvSpPr>
              <a:spLocks noChangeShapeType="1"/>
            </p:cNvSpPr>
            <p:nvPr/>
          </p:nvSpPr>
          <p:spPr bwMode="auto">
            <a:xfrm flipV="1">
              <a:off x="4240557" y="3836365"/>
              <a:ext cx="1012667" cy="59645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" name="Line 33"/>
            <p:cNvSpPr>
              <a:spLocks noChangeShapeType="1"/>
            </p:cNvSpPr>
            <p:nvPr/>
          </p:nvSpPr>
          <p:spPr bwMode="auto">
            <a:xfrm flipH="1">
              <a:off x="2469095" y="4432824"/>
              <a:ext cx="1265128" cy="59503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6" name="Line 34"/>
            <p:cNvSpPr>
              <a:spLocks noChangeShapeType="1"/>
            </p:cNvSpPr>
            <p:nvPr/>
          </p:nvSpPr>
          <p:spPr bwMode="auto">
            <a:xfrm>
              <a:off x="4240557" y="4432824"/>
              <a:ext cx="1012667" cy="59503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7" name="Line 35"/>
            <p:cNvSpPr>
              <a:spLocks noChangeShapeType="1"/>
            </p:cNvSpPr>
            <p:nvPr/>
          </p:nvSpPr>
          <p:spPr bwMode="auto">
            <a:xfrm>
              <a:off x="2975428" y="5027856"/>
              <a:ext cx="0" cy="396688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9" name="Line 37"/>
            <p:cNvSpPr>
              <a:spLocks noChangeShapeType="1"/>
            </p:cNvSpPr>
            <p:nvPr/>
          </p:nvSpPr>
          <p:spPr bwMode="auto">
            <a:xfrm>
              <a:off x="5253223" y="5027856"/>
              <a:ext cx="0" cy="396688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0" name="Line 38"/>
            <p:cNvSpPr>
              <a:spLocks noChangeShapeType="1"/>
            </p:cNvSpPr>
            <p:nvPr/>
          </p:nvSpPr>
          <p:spPr bwMode="auto">
            <a:xfrm>
              <a:off x="5253223" y="5819805"/>
              <a:ext cx="0" cy="39811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1" name="Line 39"/>
            <p:cNvSpPr>
              <a:spLocks noChangeShapeType="1"/>
            </p:cNvSpPr>
            <p:nvPr/>
          </p:nvSpPr>
          <p:spPr bwMode="auto">
            <a:xfrm>
              <a:off x="5456897" y="5687146"/>
              <a:ext cx="80899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9" name="Text Box 48"/>
            <p:cNvSpPr txBox="1">
              <a:spLocks noChangeArrowheads="1"/>
            </p:cNvSpPr>
            <p:nvPr/>
          </p:nvSpPr>
          <p:spPr bwMode="auto">
            <a:xfrm>
              <a:off x="882396" y="2450810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endPara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0" name="Text Box 49"/>
            <p:cNvSpPr txBox="1">
              <a:spLocks noChangeArrowheads="1"/>
            </p:cNvSpPr>
            <p:nvPr/>
          </p:nvSpPr>
          <p:spPr bwMode="auto">
            <a:xfrm>
              <a:off x="1126688" y="3446673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  <a:endPara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1" name="Text Box 50"/>
            <p:cNvSpPr txBox="1">
              <a:spLocks noChangeArrowheads="1"/>
            </p:cNvSpPr>
            <p:nvPr/>
          </p:nvSpPr>
          <p:spPr bwMode="auto">
            <a:xfrm>
              <a:off x="1220892" y="4642583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G</a:t>
              </a: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2" name="Text Box 51"/>
            <p:cNvSpPr txBox="1">
              <a:spLocks noChangeArrowheads="1"/>
            </p:cNvSpPr>
            <p:nvPr/>
          </p:nvSpPr>
          <p:spPr bwMode="auto">
            <a:xfrm>
              <a:off x="2086877" y="5855731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</a:t>
              </a:r>
              <a:endPara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3" name="Text Box 52"/>
            <p:cNvSpPr txBox="1">
              <a:spLocks noChangeArrowheads="1"/>
            </p:cNvSpPr>
            <p:nvPr/>
          </p:nvSpPr>
          <p:spPr bwMode="auto">
            <a:xfrm>
              <a:off x="3305462" y="3067246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4" name="Text Box 53"/>
            <p:cNvSpPr txBox="1">
              <a:spLocks noChangeArrowheads="1"/>
            </p:cNvSpPr>
            <p:nvPr/>
          </p:nvSpPr>
          <p:spPr bwMode="auto">
            <a:xfrm>
              <a:off x="4673549" y="1834373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5" name="Text Box 54"/>
            <p:cNvSpPr txBox="1">
              <a:spLocks noChangeArrowheads="1"/>
            </p:cNvSpPr>
            <p:nvPr/>
          </p:nvSpPr>
          <p:spPr bwMode="auto">
            <a:xfrm>
              <a:off x="6704523" y="2519303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K</a:t>
              </a: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6" name="Text Box 55"/>
            <p:cNvSpPr txBox="1">
              <a:spLocks noChangeArrowheads="1"/>
            </p:cNvSpPr>
            <p:nvPr/>
          </p:nvSpPr>
          <p:spPr bwMode="auto">
            <a:xfrm>
              <a:off x="6162930" y="3478203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</a:t>
              </a: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7" name="Text Box 56"/>
            <p:cNvSpPr txBox="1">
              <a:spLocks noChangeArrowheads="1"/>
            </p:cNvSpPr>
            <p:nvPr/>
          </p:nvSpPr>
          <p:spPr bwMode="auto">
            <a:xfrm>
              <a:off x="5350540" y="4642583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8" name="Text Box 57"/>
            <p:cNvSpPr txBox="1">
              <a:spLocks noChangeArrowheads="1"/>
            </p:cNvSpPr>
            <p:nvPr/>
          </p:nvSpPr>
          <p:spPr bwMode="auto">
            <a:xfrm>
              <a:off x="6216525" y="5327512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J</a:t>
              </a:r>
              <a:endParaRPr lang="en-US" altLang="zh-CN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9" name="Text Box 58"/>
            <p:cNvSpPr txBox="1">
              <a:spLocks noChangeArrowheads="1"/>
            </p:cNvSpPr>
            <p:nvPr/>
          </p:nvSpPr>
          <p:spPr bwMode="auto">
            <a:xfrm>
              <a:off x="7296892" y="2396982"/>
              <a:ext cx="1188740" cy="444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根端口</a:t>
              </a:r>
            </a:p>
          </p:txBody>
        </p:sp>
        <p:sp>
          <p:nvSpPr>
            <p:cNvPr id="180" name="Oval 4"/>
            <p:cNvSpPr>
              <a:spLocks noChangeArrowheads="1"/>
            </p:cNvSpPr>
            <p:nvPr/>
          </p:nvSpPr>
          <p:spPr bwMode="auto">
            <a:xfrm>
              <a:off x="2224748" y="1929813"/>
              <a:ext cx="424610" cy="422539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Calibri" panose="020F0502020204030204" pitchFamily="34" charset="0"/>
                </a:rPr>
                <a:t>3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1" name="Oval 4"/>
            <p:cNvSpPr>
              <a:spLocks noChangeArrowheads="1"/>
            </p:cNvSpPr>
            <p:nvPr/>
          </p:nvSpPr>
          <p:spPr bwMode="auto">
            <a:xfrm>
              <a:off x="4040201" y="2399988"/>
              <a:ext cx="424610" cy="422539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Calibri" panose="020F0502020204030204" pitchFamily="34" charset="0"/>
                </a:rPr>
                <a:t>5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2" name="Oval 4"/>
            <p:cNvSpPr>
              <a:spLocks noChangeArrowheads="1"/>
            </p:cNvSpPr>
            <p:nvPr/>
          </p:nvSpPr>
          <p:spPr bwMode="auto">
            <a:xfrm>
              <a:off x="5560610" y="2980119"/>
              <a:ext cx="424610" cy="422539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Calibri" panose="020F0502020204030204" pitchFamily="34" charset="0"/>
                </a:rPr>
                <a:t>7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3" name="Oval 4"/>
            <p:cNvSpPr>
              <a:spLocks noChangeArrowheads="1"/>
            </p:cNvSpPr>
            <p:nvPr/>
          </p:nvSpPr>
          <p:spPr bwMode="auto">
            <a:xfrm>
              <a:off x="3760753" y="4196436"/>
              <a:ext cx="479804" cy="46421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Calibri" panose="020F0502020204030204" pitchFamily="34" charset="0"/>
                </a:rPr>
                <a:t>1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" name="Oval 4"/>
            <p:cNvSpPr>
              <a:spLocks noChangeArrowheads="1"/>
            </p:cNvSpPr>
            <p:nvPr/>
          </p:nvSpPr>
          <p:spPr bwMode="auto">
            <a:xfrm>
              <a:off x="1754607" y="3130858"/>
              <a:ext cx="424610" cy="422539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Calibri" panose="020F0502020204030204" pitchFamily="34" charset="0"/>
                </a:rPr>
                <a:t>2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5" name="Oval 4"/>
            <p:cNvSpPr>
              <a:spLocks noChangeArrowheads="1"/>
            </p:cNvSpPr>
            <p:nvPr/>
          </p:nvSpPr>
          <p:spPr bwMode="auto">
            <a:xfrm>
              <a:off x="2760315" y="5438813"/>
              <a:ext cx="424610" cy="422539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Calibri" panose="020F0502020204030204" pitchFamily="34" charset="0"/>
                </a:rPr>
                <a:t>6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6" name="Oval 4"/>
            <p:cNvSpPr>
              <a:spLocks noChangeArrowheads="1"/>
            </p:cNvSpPr>
            <p:nvPr/>
          </p:nvSpPr>
          <p:spPr bwMode="auto">
            <a:xfrm>
              <a:off x="5040918" y="5457639"/>
              <a:ext cx="424610" cy="422539"/>
            </a:xfrm>
            <a:prstGeom prst="ellipse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B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Calibri" panose="020F0502020204030204" pitchFamily="34" charset="0"/>
                </a:rPr>
                <a:t>4</a:t>
              </a:r>
              <a:endParaRPr lang="zh-CN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7" name="Text Box 48"/>
            <p:cNvSpPr txBox="1">
              <a:spLocks noChangeArrowheads="1"/>
            </p:cNvSpPr>
            <p:nvPr/>
          </p:nvSpPr>
          <p:spPr bwMode="auto">
            <a:xfrm>
              <a:off x="1593345" y="1547561"/>
              <a:ext cx="4879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88" name="Line 24"/>
            <p:cNvSpPr>
              <a:spLocks noChangeShapeType="1"/>
            </p:cNvSpPr>
            <p:nvPr/>
          </p:nvSpPr>
          <p:spPr bwMode="auto">
            <a:xfrm flipH="1">
              <a:off x="7352365" y="2780556"/>
              <a:ext cx="1254317" cy="12718"/>
            </a:xfrm>
            <a:prstGeom prst="line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9" name="Text Box 58"/>
            <p:cNvSpPr txBox="1">
              <a:spLocks noChangeArrowheads="1"/>
            </p:cNvSpPr>
            <p:nvPr/>
          </p:nvSpPr>
          <p:spPr bwMode="auto">
            <a:xfrm>
              <a:off x="7255197" y="3478203"/>
              <a:ext cx="1483121" cy="444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rgbClr val="008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指派端口</a:t>
              </a:r>
            </a:p>
          </p:txBody>
        </p:sp>
        <p:sp>
          <p:nvSpPr>
            <p:cNvPr id="190" name="Line 32"/>
            <p:cNvSpPr>
              <a:spLocks noChangeShapeType="1"/>
            </p:cNvSpPr>
            <p:nvPr/>
          </p:nvSpPr>
          <p:spPr bwMode="auto">
            <a:xfrm>
              <a:off x="7344791" y="3869553"/>
              <a:ext cx="1261892" cy="875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1" name="文本框 190"/>
          <p:cNvSpPr txBox="1"/>
          <p:nvPr/>
        </p:nvSpPr>
        <p:spPr>
          <a:xfrm>
            <a:off x="243840" y="5742816"/>
            <a:ext cx="8584071" cy="9627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180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¥"/>
            </a:pPr>
            <a:r>
              <a:rPr lang="zh-CN" altLang="en-US" dirty="0"/>
              <a:t>当系统稳定时，只有根网桥在发配置信息，而其余网桥仅在指派端口上转发这个消息</a:t>
            </a:r>
          </a:p>
        </p:txBody>
      </p:sp>
      <p:sp>
        <p:nvSpPr>
          <p:cNvPr id="192" name="矩形标注 191"/>
          <p:cNvSpPr/>
          <p:nvPr/>
        </p:nvSpPr>
        <p:spPr>
          <a:xfrm>
            <a:off x="4420849" y="3662150"/>
            <a:ext cx="4431580" cy="1147124"/>
          </a:xfrm>
          <a:prstGeom prst="wedgeRectCallout">
            <a:avLst>
              <a:gd name="adj1" fmla="val -62651"/>
              <a:gd name="adj2" fmla="val -140691"/>
            </a:avLst>
          </a:prstGeom>
          <a:solidFill>
            <a:srgbClr val="3333FF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是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的指派网桥，稳定后，</a:t>
            </a:r>
          </a:p>
          <a:p>
            <a:pPr marL="432000" lvl="1" indent="-28575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转发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发向非本网段的帧 </a:t>
            </a:r>
          </a:p>
          <a:p>
            <a:pPr marL="432000" lvl="1" indent="-28575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发配置信息或发给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或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64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直连网络的可扩展性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1023694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直连网络本质上是一种广播网络</a:t>
            </a:r>
            <a:r>
              <a:rPr lang="zh-CN" altLang="en-US" dirty="0"/>
              <a:t>，共享链路，可扩展性很差</a:t>
            </a:r>
            <a:endParaRPr lang="en-US" altLang="zh-CN" dirty="0"/>
          </a:p>
          <a:p>
            <a:pPr lvl="1"/>
            <a:r>
              <a:rPr lang="zh-CN" altLang="en-US" dirty="0"/>
              <a:t>结点数量、覆盖范围、性能受限</a:t>
            </a:r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863040" y="2451949"/>
            <a:ext cx="4467476" cy="1140564"/>
            <a:chOff x="1863040" y="2673580"/>
            <a:chExt cx="4467476" cy="1140564"/>
          </a:xfrm>
        </p:grpSpPr>
        <p:sp>
          <p:nvSpPr>
            <p:cNvPr id="21" name="矩形 20"/>
            <p:cNvSpPr/>
            <p:nvPr/>
          </p:nvSpPr>
          <p:spPr>
            <a:xfrm>
              <a:off x="4699836" y="3039928"/>
              <a:ext cx="530352" cy="365760"/>
            </a:xfrm>
            <a:prstGeom prst="rect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Hub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040" y="2673580"/>
              <a:ext cx="569976" cy="373522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040" y="3414744"/>
              <a:ext cx="569976" cy="373522"/>
            </a:xfrm>
            <a:prstGeom prst="rect">
              <a:avLst/>
            </a:prstGeom>
          </p:spPr>
        </p:pic>
        <p:cxnSp>
          <p:nvCxnSpPr>
            <p:cNvPr id="24" name="直接连接符 23"/>
            <p:cNvCxnSpPr>
              <a:stCxn id="23" idx="3"/>
            </p:cNvCxnSpPr>
            <p:nvPr/>
          </p:nvCxnSpPr>
          <p:spPr>
            <a:xfrm flipV="1">
              <a:off x="2433016" y="3217139"/>
              <a:ext cx="536448" cy="384366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5" name="直接连接符 24"/>
            <p:cNvCxnSpPr>
              <a:stCxn id="22" idx="3"/>
            </p:cNvCxnSpPr>
            <p:nvPr/>
          </p:nvCxnSpPr>
          <p:spPr>
            <a:xfrm>
              <a:off x="2433016" y="2860341"/>
              <a:ext cx="536448" cy="356798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540" y="2699458"/>
              <a:ext cx="569976" cy="373522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540" y="3440622"/>
              <a:ext cx="569976" cy="373522"/>
            </a:xfrm>
            <a:prstGeom prst="rect">
              <a:avLst/>
            </a:prstGeom>
          </p:spPr>
        </p:pic>
        <p:cxnSp>
          <p:nvCxnSpPr>
            <p:cNvPr id="28" name="直接连接符 27"/>
            <p:cNvCxnSpPr>
              <a:stCxn id="21" idx="3"/>
              <a:endCxn id="26" idx="1"/>
            </p:cNvCxnSpPr>
            <p:nvPr/>
          </p:nvCxnSpPr>
          <p:spPr>
            <a:xfrm flipV="1">
              <a:off x="5230188" y="2886219"/>
              <a:ext cx="530352" cy="33658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/>
            <p:cNvCxnSpPr>
              <a:stCxn id="21" idx="3"/>
              <a:endCxn id="27" idx="1"/>
            </p:cNvCxnSpPr>
            <p:nvPr/>
          </p:nvCxnSpPr>
          <p:spPr>
            <a:xfrm>
              <a:off x="5230188" y="3222808"/>
              <a:ext cx="530352" cy="404575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30" name="矩形 29"/>
            <p:cNvSpPr/>
            <p:nvPr/>
          </p:nvSpPr>
          <p:spPr>
            <a:xfrm>
              <a:off x="2963368" y="3021416"/>
              <a:ext cx="530352" cy="365760"/>
            </a:xfrm>
            <a:prstGeom prst="rect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Hub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1" name="直接连接符 30"/>
            <p:cNvCxnSpPr>
              <a:stCxn id="30" idx="3"/>
              <a:endCxn id="21" idx="1"/>
            </p:cNvCxnSpPr>
            <p:nvPr/>
          </p:nvCxnSpPr>
          <p:spPr>
            <a:xfrm>
              <a:off x="3493720" y="3204296"/>
              <a:ext cx="1206116" cy="1851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463296" y="3588632"/>
            <a:ext cx="8229600" cy="161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解决办法</a:t>
            </a:r>
          </a:p>
          <a:p>
            <a:pPr lvl="1"/>
            <a:r>
              <a:rPr lang="zh-CN" altLang="en-US" kern="0" dirty="0"/>
              <a:t>分割网络，引入交换技术</a:t>
            </a:r>
            <a:endParaRPr lang="en-US" altLang="zh-CN" kern="0" dirty="0"/>
          </a:p>
          <a:p>
            <a:pPr lvl="2"/>
            <a:r>
              <a:rPr lang="zh-CN" altLang="en-US" kern="0" dirty="0"/>
              <a:t>交换，是允许互联链路以形成更大规模网络的机制</a:t>
            </a:r>
            <a:endParaRPr lang="en-US" altLang="zh-CN" kern="0" dirty="0"/>
          </a:p>
          <a:p>
            <a:pPr lvl="1"/>
            <a:r>
              <a:rPr lang="zh-CN" altLang="en-US" kern="0" dirty="0">
                <a:solidFill>
                  <a:srgbClr val="FF0000"/>
                </a:solidFill>
              </a:rPr>
              <a:t>广播</a:t>
            </a:r>
            <a:r>
              <a:rPr lang="en-US" altLang="zh-CN" kern="0" dirty="0">
                <a:solidFill>
                  <a:srgbClr val="FF0000"/>
                </a:solidFill>
              </a:rPr>
              <a:t>-&gt;</a:t>
            </a:r>
            <a:r>
              <a:rPr lang="zh-CN" altLang="en-US" kern="0" dirty="0">
                <a:solidFill>
                  <a:srgbClr val="FF0000"/>
                </a:solidFill>
              </a:rPr>
              <a:t>单播，更强的可扩展性</a:t>
            </a:r>
          </a:p>
          <a:p>
            <a:pPr lvl="2"/>
            <a:r>
              <a:rPr lang="zh-CN" altLang="en-US" kern="0" dirty="0"/>
              <a:t>通过交换机的互联，扩展结点数量、覆盖范围、性能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891184" y="5610788"/>
            <a:ext cx="4424346" cy="1140564"/>
            <a:chOff x="1863040" y="2673580"/>
            <a:chExt cx="4424346" cy="1140564"/>
          </a:xfrm>
        </p:grpSpPr>
        <p:sp>
          <p:nvSpPr>
            <p:cNvPr id="52" name="矩形 51"/>
            <p:cNvSpPr/>
            <p:nvPr/>
          </p:nvSpPr>
          <p:spPr>
            <a:xfrm>
              <a:off x="4526603" y="3039928"/>
              <a:ext cx="703585" cy="365760"/>
            </a:xfrm>
            <a:prstGeom prst="rect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Switch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040" y="2673580"/>
              <a:ext cx="569976" cy="373522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040" y="3414744"/>
              <a:ext cx="569976" cy="373522"/>
            </a:xfrm>
            <a:prstGeom prst="rect">
              <a:avLst/>
            </a:prstGeom>
          </p:spPr>
        </p:pic>
        <p:cxnSp>
          <p:nvCxnSpPr>
            <p:cNvPr id="55" name="直接连接符 54"/>
            <p:cNvCxnSpPr>
              <a:stCxn id="54" idx="3"/>
              <a:endCxn id="61" idx="1"/>
            </p:cNvCxnSpPr>
            <p:nvPr/>
          </p:nvCxnSpPr>
          <p:spPr>
            <a:xfrm flipV="1">
              <a:off x="2433016" y="3229982"/>
              <a:ext cx="341004" cy="37152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6" name="直接连接符 55"/>
            <p:cNvCxnSpPr>
              <a:stCxn id="53" idx="3"/>
              <a:endCxn id="61" idx="1"/>
            </p:cNvCxnSpPr>
            <p:nvPr/>
          </p:nvCxnSpPr>
          <p:spPr>
            <a:xfrm>
              <a:off x="2433016" y="2860341"/>
              <a:ext cx="341004" cy="36964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410" y="2699458"/>
              <a:ext cx="569976" cy="373522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410" y="3440622"/>
              <a:ext cx="569976" cy="373522"/>
            </a:xfrm>
            <a:prstGeom prst="rect">
              <a:avLst/>
            </a:prstGeom>
          </p:spPr>
        </p:pic>
        <p:cxnSp>
          <p:nvCxnSpPr>
            <p:cNvPr id="59" name="直接连接符 58"/>
            <p:cNvCxnSpPr>
              <a:stCxn id="52" idx="3"/>
              <a:endCxn id="57" idx="1"/>
            </p:cNvCxnSpPr>
            <p:nvPr/>
          </p:nvCxnSpPr>
          <p:spPr>
            <a:xfrm flipV="1">
              <a:off x="5230188" y="2886219"/>
              <a:ext cx="487222" cy="33658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0" name="直接连接符 59"/>
            <p:cNvCxnSpPr>
              <a:stCxn id="52" idx="3"/>
              <a:endCxn id="58" idx="1"/>
            </p:cNvCxnSpPr>
            <p:nvPr/>
          </p:nvCxnSpPr>
          <p:spPr>
            <a:xfrm>
              <a:off x="5230188" y="3222808"/>
              <a:ext cx="487222" cy="404575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61" name="矩形 60"/>
            <p:cNvSpPr/>
            <p:nvPr/>
          </p:nvSpPr>
          <p:spPr>
            <a:xfrm>
              <a:off x="2774020" y="3047102"/>
              <a:ext cx="707603" cy="365760"/>
            </a:xfrm>
            <a:prstGeom prst="rect">
              <a:avLst/>
            </a:prstGeom>
            <a:solidFill>
              <a:srgbClr val="5B9BD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Switch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2" name="直接连接符 61"/>
            <p:cNvCxnSpPr>
              <a:endCxn id="52" idx="1"/>
            </p:cNvCxnSpPr>
            <p:nvPr/>
          </p:nvCxnSpPr>
          <p:spPr>
            <a:xfrm flipV="1">
              <a:off x="3465576" y="3222808"/>
              <a:ext cx="1061027" cy="7174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63" name="任意多边形 62"/>
          <p:cNvSpPr/>
          <p:nvPr/>
        </p:nvSpPr>
        <p:spPr>
          <a:xfrm>
            <a:off x="4970951" y="5740793"/>
            <a:ext cx="629857" cy="862641"/>
          </a:xfrm>
          <a:custGeom>
            <a:avLst/>
            <a:gdLst>
              <a:gd name="connsiteX0" fmla="*/ 629857 w 629857"/>
              <a:gd name="connsiteY0" fmla="*/ 0 h 862641"/>
              <a:gd name="connsiteX1" fmla="*/ 129 w 629857"/>
              <a:gd name="connsiteY1" fmla="*/ 474453 h 862641"/>
              <a:gd name="connsiteX2" fmla="*/ 569472 w 629857"/>
              <a:gd name="connsiteY2" fmla="*/ 862641 h 86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857" h="862641">
                <a:moveTo>
                  <a:pt x="629857" y="0"/>
                </a:moveTo>
                <a:cubicBezTo>
                  <a:pt x="320025" y="165340"/>
                  <a:pt x="10193" y="330680"/>
                  <a:pt x="129" y="474453"/>
                </a:cubicBezTo>
                <a:cubicBezTo>
                  <a:pt x="-9935" y="618227"/>
                  <a:pt x="569472" y="862641"/>
                  <a:pt x="569472" y="862641"/>
                </a:cubicBezTo>
              </a:path>
            </a:pathLst>
          </a:custGeom>
          <a:noFill/>
          <a:ln w="38100" cap="flat" cmpd="sng" algn="ctr">
            <a:solidFill>
              <a:srgbClr val="ED7D31">
                <a:lumMod val="75000"/>
              </a:srgbClr>
            </a:solidFill>
            <a:prstDash val="dash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4071670" y="5610788"/>
            <a:ext cx="458" cy="953803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miter lim="800000"/>
          </a:ln>
          <a:effectLst/>
        </p:spPr>
      </p:cxnSp>
      <p:sp>
        <p:nvSpPr>
          <p:cNvPr id="65" name="任意多边形 64"/>
          <p:cNvSpPr/>
          <p:nvPr/>
        </p:nvSpPr>
        <p:spPr>
          <a:xfrm>
            <a:off x="2518913" y="5740149"/>
            <a:ext cx="422817" cy="862641"/>
          </a:xfrm>
          <a:custGeom>
            <a:avLst/>
            <a:gdLst>
              <a:gd name="connsiteX0" fmla="*/ 0 w 422817"/>
              <a:gd name="connsiteY0" fmla="*/ 862641 h 862641"/>
              <a:gd name="connsiteX1" fmla="*/ 422695 w 422817"/>
              <a:gd name="connsiteY1" fmla="*/ 448573 h 862641"/>
              <a:gd name="connsiteX2" fmla="*/ 34506 w 422817"/>
              <a:gd name="connsiteY2" fmla="*/ 0 h 86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817" h="862641">
                <a:moveTo>
                  <a:pt x="0" y="862641"/>
                </a:moveTo>
                <a:cubicBezTo>
                  <a:pt x="208472" y="727493"/>
                  <a:pt x="416944" y="592346"/>
                  <a:pt x="422695" y="448573"/>
                </a:cubicBezTo>
                <a:cubicBezTo>
                  <a:pt x="428446" y="304800"/>
                  <a:pt x="231476" y="152400"/>
                  <a:pt x="34506" y="0"/>
                </a:cubicBezTo>
              </a:path>
            </a:pathLst>
          </a:custGeom>
          <a:noFill/>
          <a:ln w="38100" cap="flat" cmpd="sng" algn="ctr">
            <a:solidFill>
              <a:srgbClr val="ED7D31">
                <a:lumMod val="75000"/>
              </a:srgbClr>
            </a:solidFill>
            <a:prstDash val="dash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2167467" y="6167190"/>
            <a:ext cx="4244622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miter lim="800000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18749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uiExpand="1" build="p"/>
      <p:bldP spid="63" grpId="0" animBg="1"/>
      <p:bldP spid="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/>
              <a:t>网桥端口状态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Forwarding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Blocking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由生成树算法阻断它，网中某个网桥有问题时，可以自动打开，重新开始生成树算法</a:t>
            </a:r>
            <a:endParaRPr lang="en-US" altLang="zh-CN" sz="1600" dirty="0"/>
          </a:p>
          <a:p>
            <a:pPr marL="1368000" lvl="3">
              <a:lnSpc>
                <a:spcPct val="150000"/>
              </a:lnSpc>
            </a:pPr>
            <a:r>
              <a:rPr lang="zh-CN" altLang="en-US" dirty="0"/>
              <a:t>某网桥故障时，下游网桥将不能接收到配置消息，在等待一指定时间后，它们重新宣布自己是根，根据生成树算法选出新的根和指派网桥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Disabled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软件上关掉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4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多接口网桥</a:t>
            </a:r>
            <a:r>
              <a:rPr lang="en-US" altLang="zh-CN" dirty="0"/>
              <a:t>——</a:t>
            </a:r>
            <a:r>
              <a:rPr lang="zh-CN" altLang="en-US" dirty="0"/>
              <a:t>以太网交换机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以太网交换机</a:t>
            </a:r>
            <a:r>
              <a:rPr lang="en-US" altLang="zh-CN" dirty="0"/>
              <a:t>(switch)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1990 </a:t>
            </a:r>
            <a:r>
              <a:rPr lang="zh-CN" altLang="en-US" dirty="0"/>
              <a:t>年问世，可明显地提高局域网的性能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通常都有十几个接口，实质上是一个多接口的网桥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工作在数据链路层，常称为二层交换机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每个接口都直接与主机相连，并且一般都工作在全双工方式，主机独占带宽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能同时连通许多对的接口，使每一对相互通信的主机都能像独占通信媒体那样，进行无碰撞地传输数据 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使用专用的交换结构芯片，其交换速率较高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20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用以太网交换机扩展局域网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pSp>
        <p:nvGrpSpPr>
          <p:cNvPr id="113" name="组合 112"/>
          <p:cNvGrpSpPr/>
          <p:nvPr/>
        </p:nvGrpSpPr>
        <p:grpSpPr>
          <a:xfrm>
            <a:off x="539750" y="2193925"/>
            <a:ext cx="8235871" cy="2963863"/>
            <a:chOff x="539750" y="2193925"/>
            <a:chExt cx="8235871" cy="2963863"/>
          </a:xfrm>
        </p:grpSpPr>
        <p:sp>
          <p:nvSpPr>
            <p:cNvPr id="60" name="Freeform 3"/>
            <p:cNvSpPr>
              <a:spLocks noChangeArrowheads="1"/>
            </p:cNvSpPr>
            <p:nvPr/>
          </p:nvSpPr>
          <p:spPr bwMode="auto">
            <a:xfrm flipV="1">
              <a:off x="5162550" y="3297238"/>
              <a:ext cx="2003425" cy="88900"/>
            </a:xfrm>
            <a:custGeom>
              <a:avLst/>
              <a:gdLst>
                <a:gd name="T0" fmla="*/ 689 w 689"/>
                <a:gd name="T1" fmla="*/ 178 h 178"/>
                <a:gd name="T2" fmla="*/ 0 w 689"/>
                <a:gd name="T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9" h="178">
                  <a:moveTo>
                    <a:pt x="689" y="178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Freeform 4"/>
            <p:cNvSpPr>
              <a:spLocks noChangeArrowheads="1"/>
            </p:cNvSpPr>
            <p:nvPr/>
          </p:nvSpPr>
          <p:spPr bwMode="auto">
            <a:xfrm rot="9955067">
              <a:off x="7359650" y="3040063"/>
              <a:ext cx="1382713" cy="144462"/>
            </a:xfrm>
            <a:custGeom>
              <a:avLst/>
              <a:gdLst>
                <a:gd name="T0" fmla="*/ 956 w 956"/>
                <a:gd name="T1" fmla="*/ 122 h 122"/>
                <a:gd name="T2" fmla="*/ 467 w 956"/>
                <a:gd name="T3" fmla="*/ 11 h 122"/>
                <a:gd name="T4" fmla="*/ 511 w 956"/>
                <a:gd name="T5" fmla="*/ 111 h 122"/>
                <a:gd name="T6" fmla="*/ 0 w 956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6" h="122">
                  <a:moveTo>
                    <a:pt x="956" y="122"/>
                  </a:moveTo>
                  <a:lnTo>
                    <a:pt x="467" y="11"/>
                  </a:lnTo>
                  <a:lnTo>
                    <a:pt x="511" y="11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Line 5"/>
            <p:cNvSpPr>
              <a:spLocks noChangeShapeType="1"/>
            </p:cNvSpPr>
            <p:nvPr/>
          </p:nvSpPr>
          <p:spPr bwMode="auto">
            <a:xfrm flipH="1" flipV="1">
              <a:off x="2051050" y="2781300"/>
              <a:ext cx="2190750" cy="38100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Line 6"/>
            <p:cNvSpPr>
              <a:spLocks noChangeShapeType="1"/>
            </p:cNvSpPr>
            <p:nvPr/>
          </p:nvSpPr>
          <p:spPr bwMode="auto">
            <a:xfrm flipH="1">
              <a:off x="2124075" y="3346450"/>
              <a:ext cx="2139950" cy="442913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 flipH="1">
              <a:off x="3203575" y="3479800"/>
              <a:ext cx="1182688" cy="95726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>
              <a:off x="5087938" y="3389313"/>
              <a:ext cx="1212850" cy="9763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H="1">
              <a:off x="4643438" y="3479800"/>
              <a:ext cx="12700" cy="88582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0" name="Text Box 40"/>
            <p:cNvSpPr txBox="1">
              <a:spLocks noChangeArrowheads="1"/>
            </p:cNvSpPr>
            <p:nvPr/>
          </p:nvSpPr>
          <p:spPr bwMode="auto">
            <a:xfrm>
              <a:off x="6550025" y="4292600"/>
              <a:ext cx="10752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10BASE-T</a:t>
              </a:r>
            </a:p>
          </p:txBody>
        </p:sp>
        <p:pic>
          <p:nvPicPr>
            <p:cNvPr id="71" name="Picture 4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2954338"/>
              <a:ext cx="939800" cy="57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72" name="Picture 4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5613" y="2193925"/>
              <a:ext cx="690562" cy="874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4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7825" y="3429000"/>
              <a:ext cx="692150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 Box 44"/>
            <p:cNvSpPr txBox="1">
              <a:spLocks noChangeArrowheads="1"/>
            </p:cNvSpPr>
            <p:nvPr/>
          </p:nvSpPr>
          <p:spPr bwMode="auto">
            <a:xfrm>
              <a:off x="7667625" y="2543175"/>
              <a:ext cx="110799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至因特网</a:t>
              </a:r>
            </a:p>
          </p:txBody>
        </p:sp>
        <p:sp>
          <p:nvSpPr>
            <p:cNvPr id="75" name="Text Box 45"/>
            <p:cNvSpPr txBox="1">
              <a:spLocks noChangeArrowheads="1"/>
            </p:cNvSpPr>
            <p:nvPr/>
          </p:nvSpPr>
          <p:spPr bwMode="auto">
            <a:xfrm>
              <a:off x="5568532" y="2959657"/>
              <a:ext cx="108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100 Mb/s</a:t>
              </a:r>
            </a:p>
          </p:txBody>
        </p:sp>
        <p:sp>
          <p:nvSpPr>
            <p:cNvPr id="76" name="Text Box 46"/>
            <p:cNvSpPr txBox="1">
              <a:spLocks noChangeArrowheads="1"/>
            </p:cNvSpPr>
            <p:nvPr/>
          </p:nvSpPr>
          <p:spPr bwMode="auto">
            <a:xfrm>
              <a:off x="2529375" y="3237848"/>
              <a:ext cx="108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100 Mb/s</a:t>
              </a: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2696353" y="2526427"/>
              <a:ext cx="108273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100 Mb/s</a:t>
              </a:r>
            </a:p>
          </p:txBody>
        </p:sp>
        <p:sp>
          <p:nvSpPr>
            <p:cNvPr id="78" name="Text Box 48"/>
            <p:cNvSpPr txBox="1">
              <a:spLocks noChangeArrowheads="1"/>
            </p:cNvSpPr>
            <p:nvPr/>
          </p:nvSpPr>
          <p:spPr bwMode="auto">
            <a:xfrm>
              <a:off x="817563" y="2224088"/>
              <a:ext cx="87716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万维网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sp>
          <p:nvSpPr>
            <p:cNvPr id="79" name="Text Box 49"/>
            <p:cNvSpPr txBox="1">
              <a:spLocks noChangeArrowheads="1"/>
            </p:cNvSpPr>
            <p:nvPr/>
          </p:nvSpPr>
          <p:spPr bwMode="auto">
            <a:xfrm>
              <a:off x="539750" y="3500438"/>
              <a:ext cx="110799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电子邮件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服务器</a:t>
              </a:r>
            </a:p>
          </p:txBody>
        </p:sp>
        <p:sp>
          <p:nvSpPr>
            <p:cNvPr id="80" name="AutoShape 50"/>
            <p:cNvSpPr>
              <a:spLocks noChangeArrowheads="1"/>
            </p:cNvSpPr>
            <p:nvPr/>
          </p:nvSpPr>
          <p:spPr bwMode="auto">
            <a:xfrm>
              <a:off x="4138613" y="2659063"/>
              <a:ext cx="1303337" cy="1023937"/>
            </a:xfrm>
            <a:prstGeom prst="cube">
              <a:avLst>
                <a:gd name="adj" fmla="val 25000"/>
              </a:avLst>
            </a:prstGeom>
            <a:solidFill>
              <a:srgbClr val="CCECFF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Text Box 51"/>
            <p:cNvSpPr txBox="1">
              <a:spLocks noChangeArrowheads="1"/>
            </p:cNvSpPr>
            <p:nvPr/>
          </p:nvSpPr>
          <p:spPr bwMode="auto">
            <a:xfrm>
              <a:off x="4186238" y="2924175"/>
              <a:ext cx="87716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以太网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交换机</a:t>
              </a:r>
            </a:p>
          </p:txBody>
        </p:sp>
        <p:sp>
          <p:nvSpPr>
            <p:cNvPr id="82" name="Text Box 52"/>
            <p:cNvSpPr txBox="1">
              <a:spLocks noChangeArrowheads="1"/>
            </p:cNvSpPr>
            <p:nvPr/>
          </p:nvSpPr>
          <p:spPr bwMode="auto">
            <a:xfrm>
              <a:off x="6700838" y="2632631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路由器</a:t>
              </a:r>
            </a:p>
          </p:txBody>
        </p:sp>
        <p:grpSp>
          <p:nvGrpSpPr>
            <p:cNvPr id="83" name="Group 53"/>
            <p:cNvGrpSpPr>
              <a:grpSpLocks/>
            </p:cNvGrpSpPr>
            <p:nvPr/>
          </p:nvGrpSpPr>
          <p:grpSpPr bwMode="auto">
            <a:xfrm>
              <a:off x="2627313" y="4329113"/>
              <a:ext cx="1157287" cy="828675"/>
              <a:chOff x="1755" y="2723"/>
              <a:chExt cx="729" cy="522"/>
            </a:xfrm>
          </p:grpSpPr>
          <p:sp>
            <p:nvSpPr>
              <p:cNvPr id="84" name="Line 54"/>
              <p:cNvSpPr>
                <a:spLocks noChangeShapeType="1"/>
              </p:cNvSpPr>
              <p:nvPr/>
            </p:nvSpPr>
            <p:spPr bwMode="auto">
              <a:xfrm flipH="1">
                <a:off x="1835" y="2871"/>
                <a:ext cx="217" cy="26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85" name="Picture 5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5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86" name="Line 56"/>
              <p:cNvSpPr>
                <a:spLocks noChangeShapeType="1"/>
              </p:cNvSpPr>
              <p:nvPr/>
            </p:nvSpPr>
            <p:spPr bwMode="auto">
              <a:xfrm>
                <a:off x="2171" y="2886"/>
                <a:ext cx="40" cy="2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Line 57"/>
              <p:cNvSpPr>
                <a:spLocks noChangeShapeType="1"/>
              </p:cNvSpPr>
              <p:nvPr/>
            </p:nvSpPr>
            <p:spPr bwMode="auto">
              <a:xfrm>
                <a:off x="2235" y="2892"/>
                <a:ext cx="177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Line 58"/>
              <p:cNvSpPr>
                <a:spLocks noChangeShapeType="1"/>
              </p:cNvSpPr>
              <p:nvPr/>
            </p:nvSpPr>
            <p:spPr bwMode="auto">
              <a:xfrm flipH="1">
                <a:off x="2025" y="2881"/>
                <a:ext cx="76" cy="26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89" name="Picture 5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7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90" name="Picture 6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91" name="Picture 6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1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92" name="Picture 6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102812">
                <a:off x="1973" y="2723"/>
                <a:ext cx="353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93" name="Group 63"/>
            <p:cNvGrpSpPr>
              <a:grpSpLocks/>
            </p:cNvGrpSpPr>
            <p:nvPr/>
          </p:nvGrpSpPr>
          <p:grpSpPr bwMode="auto">
            <a:xfrm>
              <a:off x="4068763" y="4329113"/>
              <a:ext cx="1157287" cy="828675"/>
              <a:chOff x="1755" y="2723"/>
              <a:chExt cx="729" cy="522"/>
            </a:xfrm>
          </p:grpSpPr>
          <p:sp>
            <p:nvSpPr>
              <p:cNvPr id="94" name="Line 64"/>
              <p:cNvSpPr>
                <a:spLocks noChangeShapeType="1"/>
              </p:cNvSpPr>
              <p:nvPr/>
            </p:nvSpPr>
            <p:spPr bwMode="auto">
              <a:xfrm flipH="1">
                <a:off x="1835" y="2871"/>
                <a:ext cx="217" cy="26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95" name="Picture 6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5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96" name="Line 66"/>
              <p:cNvSpPr>
                <a:spLocks noChangeShapeType="1"/>
              </p:cNvSpPr>
              <p:nvPr/>
            </p:nvSpPr>
            <p:spPr bwMode="auto">
              <a:xfrm>
                <a:off x="2171" y="2886"/>
                <a:ext cx="40" cy="2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7" name="Line 67"/>
              <p:cNvSpPr>
                <a:spLocks noChangeShapeType="1"/>
              </p:cNvSpPr>
              <p:nvPr/>
            </p:nvSpPr>
            <p:spPr bwMode="auto">
              <a:xfrm>
                <a:off x="2235" y="2892"/>
                <a:ext cx="177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8" name="Line 68"/>
              <p:cNvSpPr>
                <a:spLocks noChangeShapeType="1"/>
              </p:cNvSpPr>
              <p:nvPr/>
            </p:nvSpPr>
            <p:spPr bwMode="auto">
              <a:xfrm flipH="1">
                <a:off x="2025" y="2881"/>
                <a:ext cx="76" cy="26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99" name="Picture 6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7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00" name="Picture 7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01" name="Picture 7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1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02" name="Picture 7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102812">
                <a:off x="1973" y="2723"/>
                <a:ext cx="353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03" name="Group 73"/>
            <p:cNvGrpSpPr>
              <a:grpSpLocks/>
            </p:cNvGrpSpPr>
            <p:nvPr/>
          </p:nvGrpSpPr>
          <p:grpSpPr bwMode="auto">
            <a:xfrm>
              <a:off x="5657850" y="4329113"/>
              <a:ext cx="1157288" cy="828675"/>
              <a:chOff x="1755" y="2723"/>
              <a:chExt cx="729" cy="522"/>
            </a:xfrm>
          </p:grpSpPr>
          <p:sp>
            <p:nvSpPr>
              <p:cNvPr id="104" name="Line 74"/>
              <p:cNvSpPr>
                <a:spLocks noChangeShapeType="1"/>
              </p:cNvSpPr>
              <p:nvPr/>
            </p:nvSpPr>
            <p:spPr bwMode="auto">
              <a:xfrm flipH="1">
                <a:off x="1835" y="2871"/>
                <a:ext cx="217" cy="26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105" name="Picture 7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5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106" name="Line 76"/>
              <p:cNvSpPr>
                <a:spLocks noChangeShapeType="1"/>
              </p:cNvSpPr>
              <p:nvPr/>
            </p:nvSpPr>
            <p:spPr bwMode="auto">
              <a:xfrm>
                <a:off x="2171" y="2886"/>
                <a:ext cx="40" cy="2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7" name="Line 77"/>
              <p:cNvSpPr>
                <a:spLocks noChangeShapeType="1"/>
              </p:cNvSpPr>
              <p:nvPr/>
            </p:nvSpPr>
            <p:spPr bwMode="auto">
              <a:xfrm>
                <a:off x="2235" y="2892"/>
                <a:ext cx="177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8" name="Line 78"/>
              <p:cNvSpPr>
                <a:spLocks noChangeShapeType="1"/>
              </p:cNvSpPr>
              <p:nvPr/>
            </p:nvSpPr>
            <p:spPr bwMode="auto">
              <a:xfrm flipH="1">
                <a:off x="2025" y="2881"/>
                <a:ext cx="76" cy="26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pic>
            <p:nvPicPr>
              <p:cNvPr id="109" name="Picture 79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7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10" name="Picture 80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9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11" name="Picture 8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1" y="3072"/>
                <a:ext cx="15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112" name="Picture 8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1102812">
                <a:off x="1973" y="2723"/>
                <a:ext cx="353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470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网桥的局限性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规模不能太大 </a:t>
            </a:r>
            <a:r>
              <a:rPr lang="en-US" altLang="zh-CN" dirty="0"/>
              <a:t>(</a:t>
            </a:r>
            <a:r>
              <a:rPr lang="zh-CN" altLang="en-US" dirty="0"/>
              <a:t>一般十几个</a:t>
            </a:r>
            <a:r>
              <a:rPr lang="en-US" altLang="zh-CN" dirty="0"/>
              <a:t>LAN)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生成树算法是线性扩展的，没有为扩展局域网提供分层结构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网桥转发所有广播帧，</a:t>
            </a:r>
            <a:r>
              <a:rPr lang="zh-CN" altLang="en-US" dirty="0">
                <a:latin typeface="楷体_GB2312" pitchFamily="49" charset="-122"/>
              </a:rPr>
              <a:t>容易造成广播风暴</a:t>
            </a:r>
            <a:r>
              <a:rPr lang="en-US" altLang="zh-CN" dirty="0">
                <a:latin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</a:rPr>
              <a:t>广播在</a:t>
            </a:r>
            <a:r>
              <a:rPr lang="zh-CN" altLang="zh-CN" dirty="0">
                <a:latin typeface="楷体_GB2312" pitchFamily="49" charset="-122"/>
              </a:rPr>
              <a:t>LAN</a:t>
            </a:r>
            <a:r>
              <a:rPr lang="zh-CN" altLang="en-US" dirty="0">
                <a:latin typeface="楷体_GB2312" pitchFamily="49" charset="-122"/>
              </a:rPr>
              <a:t>较小时实用</a:t>
            </a:r>
            <a:r>
              <a:rPr lang="en-US" altLang="zh-CN" dirty="0">
                <a:latin typeface="楷体_GB2312" pitchFamily="49" charset="-122"/>
              </a:rPr>
              <a:t>)</a:t>
            </a:r>
          </a:p>
          <a:p>
            <a:pPr>
              <a:spcBef>
                <a:spcPts val="3000"/>
              </a:spcBef>
            </a:pPr>
            <a:r>
              <a:rPr lang="zh-CN" altLang="en-US"/>
              <a:t>动态管理网络：限制广播范围、虚拟工作组、数据隔离</a:t>
            </a:r>
            <a:r>
              <a:rPr lang="en-US" altLang="zh-CN"/>
              <a:t>…..</a:t>
            </a:r>
            <a:endParaRPr lang="en-US" altLang="zh-CN" dirty="0"/>
          </a:p>
          <a:p>
            <a:pPr lvl="1"/>
            <a:r>
              <a:rPr lang="zh-CN" altLang="en-US" dirty="0"/>
              <a:t>虚拟局域网 </a:t>
            </a:r>
            <a:r>
              <a:rPr lang="en-US" altLang="zh-CN" dirty="0"/>
              <a:t>(Virtual </a:t>
            </a:r>
            <a:r>
              <a:rPr lang="en-US" altLang="zh-CN" dirty="0" err="1"/>
              <a:t>Lan</a:t>
            </a:r>
            <a:r>
              <a:rPr lang="en-US" altLang="zh-CN" dirty="0"/>
              <a:t>, VLAN)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548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虚拟局域网 </a:t>
            </a:r>
            <a:r>
              <a:rPr lang="en-US" altLang="zh-CN" dirty="0">
                <a:latin typeface="Calibri" panose="020F0502020204030204" pitchFamily="34" charset="0"/>
              </a:rPr>
              <a:t>(Virtual </a:t>
            </a:r>
            <a:r>
              <a:rPr lang="en-US" altLang="zh-CN" dirty="0" err="1">
                <a:latin typeface="Calibri" panose="020F0502020204030204" pitchFamily="34" charset="0"/>
              </a:rPr>
              <a:t>Lan</a:t>
            </a:r>
            <a:r>
              <a:rPr lang="en-US" altLang="zh-CN" dirty="0">
                <a:latin typeface="Calibri" panose="020F0502020204030204" pitchFamily="34" charset="0"/>
              </a:rPr>
              <a:t>, VLAN)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34843"/>
          </a:xfrm>
        </p:spPr>
        <p:txBody>
          <a:bodyPr/>
          <a:lstStyle/>
          <a:p>
            <a:r>
              <a:rPr lang="en-US" altLang="zh-CN" dirty="0"/>
              <a:t>VLAN </a:t>
            </a:r>
            <a:r>
              <a:rPr lang="zh-CN" altLang="en-US" dirty="0"/>
              <a:t>是由一些局域网网段构成的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与物理位置无关</a:t>
            </a:r>
            <a:r>
              <a:rPr lang="zh-CN" altLang="en-US" dirty="0"/>
              <a:t>的逻辑组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这些网段具有某些共同的需求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每一个 </a:t>
            </a:r>
            <a:r>
              <a:rPr lang="en-US" altLang="zh-CN" dirty="0"/>
              <a:t>VLAN </a:t>
            </a:r>
            <a:r>
              <a:rPr lang="zh-CN" altLang="en-US" dirty="0"/>
              <a:t>的帧都有一个明确的标识符，指明发送这个帧的工作站是属于哪一个 </a:t>
            </a:r>
            <a:r>
              <a:rPr lang="en-US" altLang="zh-CN" dirty="0"/>
              <a:t>VLAN</a:t>
            </a:r>
            <a:endParaRPr lang="zh-CN" altLang="en-US" dirty="0"/>
          </a:p>
          <a:p>
            <a:pPr>
              <a:spcBef>
                <a:spcPts val="3000"/>
              </a:spcBef>
            </a:pPr>
            <a:r>
              <a:rPr lang="en-US" altLang="zh-CN" dirty="0"/>
              <a:t>VLAN</a:t>
            </a:r>
            <a:r>
              <a:rPr lang="zh-CN" altLang="en-US" dirty="0"/>
              <a:t>只是局域网给用户提供的一种服务，而并不是一种新型局域网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423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虚拟局域网 </a:t>
            </a:r>
            <a:r>
              <a:rPr lang="en-US" altLang="zh-CN" dirty="0">
                <a:latin typeface="Calibri" panose="020F0502020204030204" pitchFamily="34" charset="0"/>
              </a:rPr>
              <a:t>(Virtual </a:t>
            </a:r>
            <a:r>
              <a:rPr lang="en-US" altLang="zh-CN" dirty="0" err="1">
                <a:latin typeface="Calibri" panose="020F0502020204030204" pitchFamily="34" charset="0"/>
              </a:rPr>
              <a:t>Lan</a:t>
            </a:r>
            <a:r>
              <a:rPr lang="en-US" altLang="zh-CN" dirty="0">
                <a:latin typeface="Calibri" panose="020F0502020204030204" pitchFamily="34" charset="0"/>
              </a:rPr>
              <a:t>, VLAN)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grpSp>
        <p:nvGrpSpPr>
          <p:cNvPr id="105" name="组合 104"/>
          <p:cNvGrpSpPr/>
          <p:nvPr/>
        </p:nvGrpSpPr>
        <p:grpSpPr>
          <a:xfrm>
            <a:off x="753936" y="1450846"/>
            <a:ext cx="6585648" cy="5254753"/>
            <a:chOff x="827088" y="304800"/>
            <a:chExt cx="7561262" cy="6292850"/>
          </a:xfrm>
        </p:grpSpPr>
        <p:sp>
          <p:nvSpPr>
            <p:cNvPr id="55" name="AutoShape 2"/>
            <p:cNvSpPr>
              <a:spLocks noChangeArrowheads="1"/>
            </p:cNvSpPr>
            <p:nvPr/>
          </p:nvSpPr>
          <p:spPr bwMode="auto">
            <a:xfrm flipH="1">
              <a:off x="827088" y="4111625"/>
              <a:ext cx="7561262" cy="1398588"/>
            </a:xfrm>
            <a:prstGeom prst="cube">
              <a:avLst>
                <a:gd name="adj" fmla="val 937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Line 3"/>
            <p:cNvSpPr>
              <a:spLocks noChangeShapeType="1"/>
            </p:cNvSpPr>
            <p:nvPr/>
          </p:nvSpPr>
          <p:spPr bwMode="auto">
            <a:xfrm>
              <a:off x="2247900" y="6208713"/>
              <a:ext cx="1568450" cy="0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 flipH="1">
              <a:off x="827088" y="2170113"/>
              <a:ext cx="7561262" cy="1397000"/>
            </a:xfrm>
            <a:prstGeom prst="cube">
              <a:avLst>
                <a:gd name="adj" fmla="val 937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AutoShape 5"/>
            <p:cNvSpPr>
              <a:spLocks noChangeArrowheads="1"/>
            </p:cNvSpPr>
            <p:nvPr/>
          </p:nvSpPr>
          <p:spPr bwMode="auto">
            <a:xfrm flipH="1">
              <a:off x="901700" y="304800"/>
              <a:ext cx="7412038" cy="1398588"/>
            </a:xfrm>
            <a:prstGeom prst="cube">
              <a:avLst>
                <a:gd name="adj" fmla="val 937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Line 6"/>
            <p:cNvSpPr>
              <a:spLocks noChangeShapeType="1"/>
            </p:cNvSpPr>
            <p:nvPr/>
          </p:nvSpPr>
          <p:spPr bwMode="auto">
            <a:xfrm>
              <a:off x="2679700" y="693738"/>
              <a:ext cx="39179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0" name="Line 7"/>
            <p:cNvSpPr>
              <a:spLocks noChangeShapeType="1"/>
            </p:cNvSpPr>
            <p:nvPr/>
          </p:nvSpPr>
          <p:spPr bwMode="auto">
            <a:xfrm>
              <a:off x="2828925" y="849313"/>
              <a:ext cx="236220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1" name="Line 8"/>
            <p:cNvSpPr>
              <a:spLocks noChangeShapeType="1"/>
            </p:cNvSpPr>
            <p:nvPr/>
          </p:nvSpPr>
          <p:spPr bwMode="auto">
            <a:xfrm>
              <a:off x="2976563" y="1003300"/>
              <a:ext cx="51911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Line 9"/>
            <p:cNvSpPr>
              <a:spLocks noChangeShapeType="1"/>
            </p:cNvSpPr>
            <p:nvPr/>
          </p:nvSpPr>
          <p:spPr bwMode="auto">
            <a:xfrm>
              <a:off x="2976563" y="2946400"/>
              <a:ext cx="51911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2828925" y="2713038"/>
              <a:ext cx="261620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>
              <a:off x="2606675" y="2479675"/>
              <a:ext cx="397827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2754313" y="4732338"/>
              <a:ext cx="140811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2754313" y="4887913"/>
              <a:ext cx="74612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7" name="Line 14"/>
            <p:cNvSpPr>
              <a:spLocks noChangeShapeType="1"/>
            </p:cNvSpPr>
            <p:nvPr/>
          </p:nvSpPr>
          <p:spPr bwMode="auto">
            <a:xfrm>
              <a:off x="2405063" y="4422775"/>
              <a:ext cx="424180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>
              <a:off x="2606675" y="4578350"/>
              <a:ext cx="264318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AutoShape 16"/>
            <p:cNvSpPr>
              <a:spLocks noChangeArrowheads="1"/>
            </p:cNvSpPr>
            <p:nvPr/>
          </p:nvSpPr>
          <p:spPr bwMode="auto">
            <a:xfrm flipH="1">
              <a:off x="1790700" y="4189413"/>
              <a:ext cx="1185863" cy="931862"/>
            </a:xfrm>
            <a:prstGeom prst="cube">
              <a:avLst>
                <a:gd name="adj" fmla="val 28329"/>
              </a:avLst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以太网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交换机</a:t>
              </a:r>
            </a:p>
          </p:txBody>
        </p:sp>
        <p:sp>
          <p:nvSpPr>
            <p:cNvPr id="70" name="AutoShape 17"/>
            <p:cNvSpPr>
              <a:spLocks noChangeArrowheads="1"/>
            </p:cNvSpPr>
            <p:nvPr/>
          </p:nvSpPr>
          <p:spPr bwMode="auto">
            <a:xfrm>
              <a:off x="4978400" y="538163"/>
              <a:ext cx="1111250" cy="4583112"/>
            </a:xfrm>
            <a:prstGeom prst="roundRect">
              <a:avLst>
                <a:gd name="adj" fmla="val 23547"/>
              </a:avLst>
            </a:prstGeom>
            <a:solidFill>
              <a:srgbClr val="FFFF66">
                <a:alpha val="50000"/>
              </a:srgbClr>
            </a:solidFill>
            <a:ln w="1905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AutoShape 18"/>
            <p:cNvSpPr>
              <a:spLocks noChangeArrowheads="1"/>
            </p:cNvSpPr>
            <p:nvPr/>
          </p:nvSpPr>
          <p:spPr bwMode="auto">
            <a:xfrm>
              <a:off x="3273425" y="538163"/>
              <a:ext cx="1557338" cy="5127625"/>
            </a:xfrm>
            <a:prstGeom prst="roundRect">
              <a:avLst>
                <a:gd name="adj" fmla="val 23034"/>
              </a:avLst>
            </a:prstGeom>
            <a:solidFill>
              <a:srgbClr val="CCECFF">
                <a:alpha val="50000"/>
              </a:srgbClr>
            </a:solidFill>
            <a:ln w="1905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3838575" y="844550"/>
              <a:ext cx="434721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zh-CN" sz="1600" baseline="-250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Text Box 20"/>
            <p:cNvSpPr txBox="1">
              <a:spLocks noChangeArrowheads="1"/>
            </p:cNvSpPr>
            <p:nvPr/>
          </p:nvSpPr>
          <p:spPr bwMode="auto">
            <a:xfrm>
              <a:off x="5646739" y="4443413"/>
              <a:ext cx="423678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lang="zh-CN" altLang="zh-CN" sz="1600" baseline="-250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4" name="AutoShape 21"/>
            <p:cNvSpPr>
              <a:spLocks noChangeArrowheads="1"/>
            </p:cNvSpPr>
            <p:nvPr/>
          </p:nvSpPr>
          <p:spPr bwMode="auto">
            <a:xfrm>
              <a:off x="6313488" y="382588"/>
              <a:ext cx="1036637" cy="4583112"/>
            </a:xfrm>
            <a:prstGeom prst="roundRect">
              <a:avLst>
                <a:gd name="adj" fmla="val 29745"/>
              </a:avLst>
            </a:prstGeom>
            <a:solidFill>
              <a:srgbClr val="FF99CC">
                <a:alpha val="50000"/>
              </a:srgbClr>
            </a:solidFill>
            <a:ln w="1905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5" name="AutoShape 22"/>
            <p:cNvSpPr>
              <a:spLocks noChangeArrowheads="1"/>
            </p:cNvSpPr>
            <p:nvPr/>
          </p:nvSpPr>
          <p:spPr bwMode="auto">
            <a:xfrm flipH="1">
              <a:off x="1790700" y="382588"/>
              <a:ext cx="1185863" cy="931862"/>
            </a:xfrm>
            <a:prstGeom prst="cube">
              <a:avLst>
                <a:gd name="adj" fmla="val 28329"/>
              </a:avLst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以太网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交换机</a:t>
              </a:r>
            </a:p>
          </p:txBody>
        </p:sp>
        <p:sp>
          <p:nvSpPr>
            <p:cNvPr id="76" name="Line 23"/>
            <p:cNvSpPr>
              <a:spLocks noChangeShapeType="1"/>
            </p:cNvSpPr>
            <p:nvPr/>
          </p:nvSpPr>
          <p:spPr bwMode="auto">
            <a:xfrm>
              <a:off x="1568450" y="938213"/>
              <a:ext cx="0" cy="503713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7" name="Line 24"/>
            <p:cNvSpPr>
              <a:spLocks noChangeShapeType="1"/>
            </p:cNvSpPr>
            <p:nvPr/>
          </p:nvSpPr>
          <p:spPr bwMode="auto">
            <a:xfrm>
              <a:off x="1554163" y="927100"/>
              <a:ext cx="458787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8" name="Text Box 25"/>
            <p:cNvSpPr txBox="1">
              <a:spLocks noChangeArrowheads="1"/>
            </p:cNvSpPr>
            <p:nvPr/>
          </p:nvSpPr>
          <p:spPr bwMode="auto">
            <a:xfrm>
              <a:off x="6346825" y="1720850"/>
              <a:ext cx="828582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VLAN</a:t>
              </a:r>
              <a:r>
                <a:rPr lang="zh-CN" altLang="zh-CN" sz="1600" baseline="-250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Text Box 26"/>
            <p:cNvSpPr txBox="1">
              <a:spLocks noChangeArrowheads="1"/>
            </p:cNvSpPr>
            <p:nvPr/>
          </p:nvSpPr>
          <p:spPr bwMode="auto">
            <a:xfrm>
              <a:off x="6865938" y="441325"/>
              <a:ext cx="416316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r>
                <a:rPr lang="zh-CN" altLang="zh-CN" sz="1600" baseline="-250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0" name="Text Box 27"/>
            <p:cNvSpPr txBox="1">
              <a:spLocks noChangeArrowheads="1"/>
            </p:cNvSpPr>
            <p:nvPr/>
          </p:nvSpPr>
          <p:spPr bwMode="auto">
            <a:xfrm>
              <a:off x="5459413" y="720725"/>
              <a:ext cx="423678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lang="zh-CN" altLang="zh-CN" sz="1600" baseline="-250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1" name="Text Box 28"/>
            <p:cNvSpPr txBox="1">
              <a:spLocks noChangeArrowheads="1"/>
            </p:cNvSpPr>
            <p:nvPr/>
          </p:nvSpPr>
          <p:spPr bwMode="auto">
            <a:xfrm>
              <a:off x="3495675" y="1724025"/>
              <a:ext cx="828582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VLAN</a:t>
              </a:r>
              <a:r>
                <a:rPr lang="zh-CN" altLang="zh-CN" sz="1600" baseline="-250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2" name="Text Box 29"/>
            <p:cNvSpPr txBox="1">
              <a:spLocks noChangeArrowheads="1"/>
            </p:cNvSpPr>
            <p:nvPr/>
          </p:nvSpPr>
          <p:spPr bwMode="auto">
            <a:xfrm>
              <a:off x="5021263" y="1724025"/>
              <a:ext cx="828582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VLAN</a:t>
              </a:r>
              <a:r>
                <a:rPr lang="zh-CN" altLang="zh-CN" sz="1600" baseline="-250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3" name="Text Box 30"/>
            <p:cNvSpPr txBox="1">
              <a:spLocks noChangeArrowheads="1"/>
            </p:cNvSpPr>
            <p:nvPr/>
          </p:nvSpPr>
          <p:spPr bwMode="auto">
            <a:xfrm>
              <a:off x="6907213" y="4146551"/>
              <a:ext cx="416316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r>
                <a:rPr lang="zh-CN" altLang="zh-CN" sz="1600" baseline="-250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4" name="Text Box 31"/>
            <p:cNvSpPr txBox="1">
              <a:spLocks noChangeArrowheads="1"/>
            </p:cNvSpPr>
            <p:nvPr/>
          </p:nvSpPr>
          <p:spPr bwMode="auto">
            <a:xfrm>
              <a:off x="4433888" y="4559299"/>
              <a:ext cx="434721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zh-CN" sz="1600" baseline="-250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5" name="Text Box 32"/>
            <p:cNvSpPr txBox="1">
              <a:spLocks noChangeArrowheads="1"/>
            </p:cNvSpPr>
            <p:nvPr/>
          </p:nvSpPr>
          <p:spPr bwMode="auto">
            <a:xfrm>
              <a:off x="3792538" y="5003800"/>
              <a:ext cx="434721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zh-CN" sz="1600" baseline="-250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6" name="Text Box 33"/>
            <p:cNvSpPr txBox="1">
              <a:spLocks noChangeArrowheads="1"/>
            </p:cNvSpPr>
            <p:nvPr/>
          </p:nvSpPr>
          <p:spPr bwMode="auto">
            <a:xfrm>
              <a:off x="3822700" y="2801938"/>
              <a:ext cx="434721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r>
                <a:rPr lang="zh-CN" altLang="zh-CN" sz="1600" baseline="-250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3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7" name="Text Box 34"/>
            <p:cNvSpPr txBox="1">
              <a:spLocks noChangeArrowheads="1"/>
            </p:cNvSpPr>
            <p:nvPr/>
          </p:nvSpPr>
          <p:spPr bwMode="auto">
            <a:xfrm>
              <a:off x="6932613" y="2287588"/>
              <a:ext cx="416316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  <a:r>
                <a:rPr lang="zh-CN" altLang="zh-CN" sz="1600" baseline="-250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8" name="Text Box 35"/>
            <p:cNvSpPr txBox="1">
              <a:spLocks noChangeArrowheads="1"/>
            </p:cNvSpPr>
            <p:nvPr/>
          </p:nvSpPr>
          <p:spPr bwMode="auto">
            <a:xfrm>
              <a:off x="5688013" y="2439988"/>
              <a:ext cx="423678" cy="40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r>
                <a:rPr lang="zh-CN" altLang="zh-CN" sz="1600" baseline="-250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89" name="Picture 3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927100"/>
              <a:ext cx="5095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25" y="538163"/>
              <a:ext cx="509588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3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013" y="771525"/>
              <a:ext cx="5095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3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650" y="2324100"/>
              <a:ext cx="509588" cy="53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788" y="2557463"/>
              <a:ext cx="509587" cy="53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2790825"/>
              <a:ext cx="509587" cy="53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4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038" y="4740275"/>
              <a:ext cx="5095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4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788" y="4578350"/>
              <a:ext cx="5095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4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038" y="4422775"/>
              <a:ext cx="50958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4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125" y="4267200"/>
              <a:ext cx="509588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AutoShape 46"/>
            <p:cNvSpPr>
              <a:spLocks noChangeArrowheads="1"/>
            </p:cNvSpPr>
            <p:nvPr/>
          </p:nvSpPr>
          <p:spPr bwMode="auto">
            <a:xfrm flipH="1">
              <a:off x="1790700" y="2246313"/>
              <a:ext cx="1185863" cy="933450"/>
            </a:xfrm>
            <a:prstGeom prst="cube">
              <a:avLst>
                <a:gd name="adj" fmla="val 28329"/>
              </a:avLst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以太网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交换机</a:t>
              </a:r>
            </a:p>
          </p:txBody>
        </p: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716088" y="2784475"/>
              <a:ext cx="0" cy="334645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703388" y="2790825"/>
              <a:ext cx="276225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1865313" y="4772025"/>
              <a:ext cx="0" cy="1514475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3" name="Line 50"/>
            <p:cNvSpPr>
              <a:spLocks noChangeShapeType="1"/>
            </p:cNvSpPr>
            <p:nvPr/>
          </p:nvSpPr>
          <p:spPr bwMode="auto">
            <a:xfrm>
              <a:off x="1851025" y="4772025"/>
              <a:ext cx="15240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AutoShape 51"/>
            <p:cNvSpPr>
              <a:spLocks noChangeArrowheads="1"/>
            </p:cNvSpPr>
            <p:nvPr/>
          </p:nvSpPr>
          <p:spPr bwMode="auto">
            <a:xfrm flipH="1">
              <a:off x="1196975" y="5665788"/>
              <a:ext cx="1187450" cy="931862"/>
            </a:xfrm>
            <a:prstGeom prst="cube">
              <a:avLst>
                <a:gd name="adj" fmla="val 28329"/>
              </a:avLst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以太网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交换机</a:t>
              </a:r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3913557" y="6025480"/>
            <a:ext cx="4634595" cy="6801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180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¥"/>
            </a:pPr>
            <a:r>
              <a:rPr lang="zh-CN" altLang="en-US" dirty="0"/>
              <a:t>三个虚拟局域网：</a:t>
            </a:r>
            <a:r>
              <a:rPr lang="en-US" altLang="zh-CN" dirty="0"/>
              <a:t>VLAN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VLAN</a:t>
            </a:r>
            <a:r>
              <a:rPr lang="en-US" altLang="zh-CN" baseline="-25000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VLAN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107" name="矩形标注 106"/>
          <p:cNvSpPr/>
          <p:nvPr/>
        </p:nvSpPr>
        <p:spPr>
          <a:xfrm>
            <a:off x="5136748" y="336211"/>
            <a:ext cx="3937841" cy="883173"/>
          </a:xfrm>
          <a:prstGeom prst="wedgeRectCallout">
            <a:avLst>
              <a:gd name="adj1" fmla="val -53341"/>
              <a:gd name="adj2" fmla="val 472065"/>
            </a:avLst>
          </a:prstGeom>
          <a:solidFill>
            <a:srgbClr val="3333FF">
              <a:alpha val="57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VLAN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工作组内成员发送数据时</a:t>
            </a:r>
          </a:p>
          <a:p>
            <a:pPr marL="432000" lvl="1" indent="-28575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向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会收到广播数据 </a:t>
            </a:r>
          </a:p>
          <a:p>
            <a:pPr marL="432000" lvl="1" indent="-285750">
              <a:lnSpc>
                <a:spcPts val="2200"/>
              </a:lnSpc>
              <a:buFont typeface="Wingdings 3" panose="05040102010807070707" pitchFamily="18" charset="2"/>
              <a:buChar char="4"/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A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A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</a:t>
            </a:r>
            <a:r>
              <a:rPr lang="en-US" altLang="zh-CN" sz="1600" baseline="-25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都不会收到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6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虚拟局域网 </a:t>
            </a:r>
            <a:r>
              <a:rPr lang="en-US" altLang="zh-CN" dirty="0">
                <a:latin typeface="Calibri" panose="020F0502020204030204" pitchFamily="34" charset="0"/>
              </a:rPr>
              <a:t>(Virtual </a:t>
            </a:r>
            <a:r>
              <a:rPr lang="en-US" altLang="zh-CN" dirty="0" err="1">
                <a:latin typeface="Calibri" panose="020F0502020204030204" pitchFamily="34" charset="0"/>
              </a:rPr>
              <a:t>Lan</a:t>
            </a:r>
            <a:r>
              <a:rPr lang="en-US" altLang="zh-CN" dirty="0">
                <a:latin typeface="Calibri" panose="020F0502020204030204" pitchFamily="34" charset="0"/>
              </a:rPr>
              <a:t>, VLAN)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5034843"/>
          </a:xfrm>
        </p:spPr>
        <p:txBody>
          <a:bodyPr/>
          <a:lstStyle/>
          <a:p>
            <a:r>
              <a:rPr lang="zh-CN" altLang="en-US" dirty="0"/>
              <a:t>在以太网的帧格式中插入</a:t>
            </a:r>
            <a:r>
              <a:rPr lang="en-US" altLang="zh-CN" dirty="0"/>
              <a:t>VLAN </a:t>
            </a:r>
            <a:r>
              <a:rPr lang="zh-CN" altLang="en-US" dirty="0"/>
              <a:t>标记</a:t>
            </a:r>
            <a:r>
              <a:rPr lang="en-US" altLang="zh-CN" dirty="0"/>
              <a:t>(tag)</a:t>
            </a:r>
          </a:p>
          <a:p>
            <a:pPr lvl="1"/>
            <a:r>
              <a:rPr lang="zh-CN" altLang="en-US" dirty="0"/>
              <a:t>一个 </a:t>
            </a:r>
            <a:r>
              <a:rPr lang="en-US" altLang="zh-CN" dirty="0"/>
              <a:t>4 </a:t>
            </a:r>
            <a:r>
              <a:rPr lang="zh-CN" altLang="en-US" dirty="0"/>
              <a:t>字节的标识符，指明发送该帧的工作站属于哪一个</a:t>
            </a:r>
            <a:r>
              <a:rPr lang="en-US" altLang="zh-CN" dirty="0"/>
              <a:t>VLAN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88518" y="3042412"/>
            <a:ext cx="7624763" cy="3016250"/>
            <a:chOff x="0" y="0"/>
            <a:chExt cx="4803" cy="19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24" y="1097"/>
              <a:ext cx="3454" cy="422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482"/>
              <a:ext cx="533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802.3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MAC </a:t>
              </a:r>
              <a:r>
                <a:rPr lang="zh-CN" altLang="en-US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7" y="317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18" y="307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424" y="307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6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65" y="307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329" y="307"/>
              <a:ext cx="62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46 ~ 1500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475" y="307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556" y="657"/>
              <a:ext cx="36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2663" y="520"/>
              <a:ext cx="610" cy="261"/>
              <a:chOff x="0" y="0"/>
              <a:chExt cx="677" cy="297"/>
            </a:xfrm>
          </p:grpSpPr>
          <p:sp>
            <p:nvSpPr>
              <p:cNvPr id="42" name="Rectangle 15"/>
              <p:cNvSpPr>
                <a:spLocks noChangeArrowheads="1"/>
              </p:cNvSpPr>
              <p:nvPr/>
            </p:nvSpPr>
            <p:spPr bwMode="auto">
              <a:xfrm>
                <a:off x="19" y="0"/>
                <a:ext cx="658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0" y="56"/>
                <a:ext cx="591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1600">
                    <a:solidFill>
                      <a:srgbClr val="3333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MAC </a:t>
                </a:r>
                <a:r>
                  <a:rPr lang="zh-CN" altLang="en-US" sz="1600">
                    <a:solidFill>
                      <a:srgbClr val="3333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帧</a:t>
                </a:r>
              </a:p>
            </p:txBody>
          </p:sp>
        </p:grp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553" y="509"/>
              <a:ext cx="4250" cy="2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846" y="774"/>
              <a:ext cx="3409" cy="316"/>
            </a:xfrm>
            <a:custGeom>
              <a:avLst/>
              <a:gdLst>
                <a:gd name="T0" fmla="*/ 1100 w 3784"/>
                <a:gd name="T1" fmla="*/ 4 h 360"/>
                <a:gd name="T2" fmla="*/ 1800 w 3784"/>
                <a:gd name="T3" fmla="*/ 0 h 360"/>
                <a:gd name="T4" fmla="*/ 3784 w 3784"/>
                <a:gd name="T5" fmla="*/ 360 h 360"/>
                <a:gd name="T6" fmla="*/ 0 w 3784"/>
                <a:gd name="T7" fmla="*/ 360 h 360"/>
                <a:gd name="T8" fmla="*/ 1100 w 3784"/>
                <a:gd name="T9" fmla="*/ 4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4" h="360">
                  <a:moveTo>
                    <a:pt x="1100" y="4"/>
                  </a:moveTo>
                  <a:lnTo>
                    <a:pt x="1800" y="0"/>
                  </a:lnTo>
                  <a:lnTo>
                    <a:pt x="3784" y="360"/>
                  </a:lnTo>
                  <a:lnTo>
                    <a:pt x="0" y="360"/>
                  </a:lnTo>
                  <a:lnTo>
                    <a:pt x="1100" y="4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gamma/>
                    <a:shade val="72549"/>
                    <a:invGamma/>
                  </a:srgbClr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855" y="519"/>
              <a:ext cx="613" cy="24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202" y="509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851" y="509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097" y="509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4352" y="509"/>
              <a:ext cx="0" cy="2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577" y="531"/>
              <a:ext cx="63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目地地址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78" y="539"/>
              <a:ext cx="50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源地址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456" y="539"/>
              <a:ext cx="6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长度</a:t>
              </a: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/</a:t>
              </a:r>
              <a:r>
                <a:rPr lang="zh-CN" altLang="en-US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类型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434" y="547"/>
              <a:ext cx="5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      据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403" y="540"/>
              <a:ext cx="3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FCS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468" y="506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841" y="1062"/>
              <a:ext cx="3058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长度</a:t>
              </a:r>
              <a:r>
                <a:rPr lang="zh-CN" altLang="zh-CN" sz="1400" dirty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/</a:t>
              </a:r>
              <a:r>
                <a:rPr lang="zh-CN" altLang="en-US" sz="1400" dirty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类型 </a:t>
              </a:r>
              <a:r>
                <a:rPr lang="zh-CN" altLang="zh-CN" sz="1400" dirty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= 802.1Q </a:t>
              </a:r>
              <a:r>
                <a:rPr lang="zh-CN" altLang="en-US" sz="1400" dirty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标记类型</a:t>
              </a:r>
              <a:r>
                <a:rPr lang="zh-CN" altLang="en-US" sz="1600" dirty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         </a:t>
              </a:r>
              <a:r>
                <a:rPr lang="zh-CN" altLang="en-US" sz="1400" dirty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标记控制信息</a:t>
              </a:r>
            </a:p>
            <a:p>
              <a:pPr fontAlgn="base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zh-CN" altLang="zh-CN" sz="1200" dirty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1 0 0 0 0 0 0 1  0 0 0 0 0 0 0 0</a:t>
              </a:r>
              <a:r>
                <a:rPr lang="zh-CN" altLang="zh-CN" sz="1600" dirty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      </a:t>
              </a:r>
              <a:r>
                <a:rPr lang="en-US" altLang="zh-CN" sz="1600" dirty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 </a:t>
              </a:r>
              <a:r>
                <a:rPr lang="zh-CN" altLang="zh-CN" sz="1600" dirty="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VID                  </a:t>
              </a:r>
              <a:endParaRPr lang="en-US" altLang="zh-CN" sz="1600" dirty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2554" y="1097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1465" y="1519"/>
              <a:ext cx="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 </a:t>
              </a:r>
              <a:r>
                <a:rPr lang="zh-CN" altLang="en-US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3152" y="1519"/>
              <a:ext cx="4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 </a:t>
              </a:r>
              <a:r>
                <a:rPr lang="zh-CN" altLang="en-US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</a:t>
              </a:r>
            </a:p>
          </p:txBody>
        </p:sp>
        <p:sp>
          <p:nvSpPr>
            <p:cNvPr id="33" name="AutoShape 34"/>
            <p:cNvSpPr>
              <a:spLocks noChangeArrowheads="1"/>
            </p:cNvSpPr>
            <p:nvPr/>
          </p:nvSpPr>
          <p:spPr bwMode="auto">
            <a:xfrm>
              <a:off x="522" y="0"/>
              <a:ext cx="1729" cy="225"/>
            </a:xfrm>
            <a:prstGeom prst="wedgeRoundRectCallout">
              <a:avLst>
                <a:gd name="adj1" fmla="val 41616"/>
                <a:gd name="adj2" fmla="val 20390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插入 </a:t>
              </a: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 </a:t>
              </a:r>
              <a:r>
                <a:rPr lang="zh-CN" altLang="en-US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 </a:t>
              </a: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VLAN </a:t>
              </a:r>
              <a:r>
                <a:rPr lang="zh-CN" altLang="en-US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标记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2079" y="305"/>
              <a:ext cx="1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824" y="1322"/>
              <a:ext cx="34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929" y="1322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2843" y="1322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1906" y="1688"/>
              <a:ext cx="75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用户优先级</a:t>
              </a: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 flipV="1">
              <a:off x="2381" y="1435"/>
              <a:ext cx="303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V="1">
              <a:off x="2871" y="1435"/>
              <a:ext cx="29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2684" y="1688"/>
              <a:ext cx="2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600">
                  <a:solidFill>
                    <a:srgbClr val="3333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CFI</a:t>
              </a:r>
              <a:endParaRPr lang="en-US" altLang="zh-CN" sz="160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2626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交换局域网总结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连接方式</a:t>
            </a:r>
            <a:endParaRPr lang="en-US" altLang="zh-CN" dirty="0"/>
          </a:p>
          <a:p>
            <a:pPr lvl="1"/>
            <a:r>
              <a:rPr lang="zh-CN" altLang="en-US" dirty="0"/>
              <a:t>集线器 </a:t>
            </a:r>
            <a:r>
              <a:rPr lang="en-US" altLang="zh-CN" dirty="0"/>
              <a:t>-&gt; </a:t>
            </a:r>
            <a:r>
              <a:rPr lang="zh-CN" altLang="en-US" dirty="0"/>
              <a:t>交换机</a:t>
            </a:r>
            <a:endParaRPr lang="en-US" altLang="zh-CN" dirty="0"/>
          </a:p>
          <a:p>
            <a:r>
              <a:rPr lang="zh-CN" altLang="en-US" dirty="0"/>
              <a:t>数据传输方式</a:t>
            </a:r>
            <a:endParaRPr lang="en-US" altLang="zh-CN" dirty="0"/>
          </a:p>
          <a:p>
            <a:pPr lvl="1"/>
            <a:r>
              <a:rPr lang="zh-CN" altLang="en-US" dirty="0"/>
              <a:t>广播 </a:t>
            </a:r>
            <a:r>
              <a:rPr lang="en-US" altLang="zh-CN" dirty="0"/>
              <a:t>-&gt; </a:t>
            </a:r>
            <a:r>
              <a:rPr lang="zh-CN" altLang="en-US" dirty="0"/>
              <a:t>单播</a:t>
            </a:r>
            <a:endParaRPr lang="en-US" altLang="zh-CN" dirty="0"/>
          </a:p>
          <a:p>
            <a:r>
              <a:rPr lang="zh-CN" altLang="en-US" dirty="0"/>
              <a:t>链路共享机制</a:t>
            </a:r>
            <a:endParaRPr lang="en-US" altLang="zh-CN" dirty="0"/>
          </a:p>
          <a:p>
            <a:pPr lvl="1"/>
            <a:r>
              <a:rPr lang="zh-CN" altLang="en-US" dirty="0"/>
              <a:t>每个（全双工）链路只有两个节点，不需要</a:t>
            </a:r>
            <a:r>
              <a:rPr lang="en-US" altLang="zh-CN" dirty="0"/>
              <a:t>CSMA/CD</a:t>
            </a:r>
          </a:p>
          <a:p>
            <a:r>
              <a:rPr lang="zh-CN" altLang="en-US" dirty="0"/>
              <a:t>拓扑特征</a:t>
            </a:r>
            <a:endParaRPr lang="en-US" altLang="zh-CN" dirty="0"/>
          </a:p>
          <a:p>
            <a:pPr lvl="1"/>
            <a:r>
              <a:rPr lang="zh-CN" altLang="en-US" dirty="0"/>
              <a:t>层次结构树</a:t>
            </a:r>
            <a:endParaRPr lang="en-US" altLang="zh-CN" dirty="0"/>
          </a:p>
          <a:p>
            <a:pPr lvl="1"/>
            <a:r>
              <a:rPr lang="zh-CN" altLang="en-US" dirty="0"/>
              <a:t>冗余链路的网络：生成树拓扑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16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86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数据只朝向目的节点方向传送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转发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, Forward</a:t>
            </a:r>
            <a:r>
              <a:rPr lang="en-US" altLang="zh-CN" dirty="0"/>
              <a:t>)</a:t>
            </a:r>
            <a:r>
              <a:rPr lang="zh-CN" altLang="en-US" dirty="0"/>
              <a:t>，引入交换结点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转发规则是网络自己学习生成的，不需要外界参与</a:t>
            </a:r>
          </a:p>
          <a:p>
            <a:pPr>
              <a:spcBef>
                <a:spcPts val="3000"/>
              </a:spcBef>
            </a:pPr>
            <a:r>
              <a:rPr lang="zh-CN" altLang="en-US" dirty="0"/>
              <a:t>交换网络的三个主要部分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数据帧转发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学习结点位置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生成树协议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168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47485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网桥及数据帧转发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结点位置自学习</a:t>
            </a:r>
            <a:r>
              <a:rPr lang="en-US" altLang="zh-CN" dirty="0"/>
              <a:t>(</a:t>
            </a:r>
            <a:r>
              <a:rPr lang="zh-CN" altLang="en-US" dirty="0"/>
              <a:t>生成转发表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生成树协议</a:t>
            </a:r>
            <a:endParaRPr lang="en-US" altLang="zh-CN" dirty="0"/>
          </a:p>
          <a:p>
            <a:r>
              <a:rPr lang="zh-CN" altLang="en-US" dirty="0"/>
              <a:t>二层交换机 </a:t>
            </a:r>
            <a:r>
              <a:rPr lang="en-US" altLang="zh-CN" dirty="0"/>
              <a:t>(</a:t>
            </a:r>
            <a:r>
              <a:rPr lang="zh-CN" altLang="en-US" dirty="0"/>
              <a:t>多接口网桥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虚拟局域网 </a:t>
            </a:r>
            <a:r>
              <a:rPr lang="en-US" altLang="zh-CN" dirty="0"/>
              <a:t>(Virtual </a:t>
            </a:r>
            <a:r>
              <a:rPr lang="en-US" altLang="zh-CN" dirty="0" err="1"/>
              <a:t>Lan</a:t>
            </a:r>
            <a:r>
              <a:rPr lang="en-US" altLang="zh-CN" dirty="0"/>
              <a:t>, VLAN)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254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网桥</a:t>
            </a:r>
            <a:r>
              <a:rPr lang="en-US" altLang="zh-CN" dirty="0">
                <a:latin typeface="Calibri" panose="020F0502020204030204" pitchFamily="34" charset="0"/>
              </a:rPr>
              <a:t>(Bridge)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在数据链路层扩展局域网</a:t>
            </a:r>
            <a:endParaRPr lang="en-US" altLang="zh-CN" dirty="0"/>
          </a:p>
          <a:p>
            <a:pPr lvl="1"/>
            <a:r>
              <a:rPr lang="zh-CN" altLang="en-US" dirty="0"/>
              <a:t>解决</a:t>
            </a:r>
            <a:r>
              <a:rPr lang="zh-CN" altLang="en-US" dirty="0">
                <a:solidFill>
                  <a:srgbClr val="FF0000"/>
                </a:solidFill>
              </a:rPr>
              <a:t>共享介质的分组转发</a:t>
            </a:r>
            <a:r>
              <a:rPr lang="zh-CN" altLang="en-US" dirty="0"/>
              <a:t>问题，扩展</a:t>
            </a:r>
            <a:r>
              <a:rPr lang="en-US" altLang="zh-CN" dirty="0"/>
              <a:t>LAN</a:t>
            </a:r>
            <a:r>
              <a:rPr lang="zh-CN" altLang="en-US" dirty="0"/>
              <a:t>的物理范围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工作方式</a:t>
            </a:r>
            <a:endParaRPr lang="en-US" altLang="zh-CN" dirty="0"/>
          </a:p>
          <a:p>
            <a:pPr lvl="1"/>
            <a:r>
              <a:rPr lang="zh-CN" altLang="en-US" dirty="0"/>
              <a:t>过滤</a:t>
            </a:r>
            <a:r>
              <a:rPr lang="en-US" altLang="zh-CN" dirty="0"/>
              <a:t>(filtering)</a:t>
            </a:r>
          </a:p>
          <a:p>
            <a:pPr lvl="2"/>
            <a:r>
              <a:rPr lang="zh-CN" altLang="en-US" dirty="0"/>
              <a:t>根据帧的目的地址决定一个帧应该转发到某个接口还是丢弃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目的结点处于接收端口所连接的网段</a:t>
            </a:r>
            <a:r>
              <a:rPr lang="zh-CN" altLang="en-US" dirty="0"/>
              <a:t>，丢弃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转发</a:t>
            </a:r>
            <a:r>
              <a:rPr lang="en-US" altLang="zh-CN" dirty="0"/>
              <a:t>(forwarding)</a:t>
            </a:r>
          </a:p>
          <a:p>
            <a:pPr lvl="2"/>
            <a:r>
              <a:rPr lang="zh-CN" altLang="en-US" dirty="0"/>
              <a:t>根据帧的目的地址决定该将其导向哪个接口，将帧发送出去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基于</a:t>
            </a:r>
            <a:r>
              <a:rPr lang="zh-CN" altLang="en-US" dirty="0">
                <a:solidFill>
                  <a:srgbClr val="FF0000"/>
                </a:solidFill>
              </a:rPr>
              <a:t>转发表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转发数据库</a:t>
            </a:r>
            <a:r>
              <a:rPr lang="en-US" altLang="zh-CN" dirty="0">
                <a:solidFill>
                  <a:srgbClr val="FF0000"/>
                </a:solidFill>
              </a:rPr>
              <a:t>(Forwarding </a:t>
            </a:r>
            <a:r>
              <a:rPr lang="en-US" altLang="zh-CN" dirty="0" err="1">
                <a:solidFill>
                  <a:srgbClr val="FF0000"/>
                </a:solidFill>
              </a:rPr>
              <a:t>DataBase</a:t>
            </a:r>
            <a:r>
              <a:rPr lang="en-US" altLang="zh-CN" dirty="0">
                <a:solidFill>
                  <a:srgbClr val="FF0000"/>
                </a:solidFill>
              </a:rPr>
              <a:t>, FDB</a:t>
            </a:r>
            <a:r>
              <a:rPr lang="en-US" altLang="zh-CN" dirty="0"/>
              <a:t>)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48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网桥</a:t>
            </a:r>
            <a:r>
              <a:rPr lang="en-US" altLang="zh-CN" dirty="0">
                <a:latin typeface="Calibri" panose="020F0502020204030204" pitchFamily="34" charset="0"/>
              </a:rPr>
              <a:t>(Bridge)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61774"/>
          </a:xfrm>
        </p:spPr>
        <p:txBody>
          <a:bodyPr/>
          <a:lstStyle/>
          <a:p>
            <a:r>
              <a:rPr lang="zh-CN" altLang="en-US" dirty="0"/>
              <a:t>内部结构</a:t>
            </a:r>
            <a:endParaRPr lang="en-US" altLang="zh-C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0384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895600" y="1190625"/>
            <a:ext cx="5997575" cy="3690938"/>
            <a:chOff x="2895600" y="1190625"/>
            <a:chExt cx="5997575" cy="3690938"/>
          </a:xfrm>
        </p:grpSpPr>
        <p:sp>
          <p:nvSpPr>
            <p:cNvPr id="5" name="Freeform 82"/>
            <p:cNvSpPr>
              <a:spLocks/>
            </p:cNvSpPr>
            <p:nvPr/>
          </p:nvSpPr>
          <p:spPr bwMode="auto">
            <a:xfrm>
              <a:off x="2895600" y="1190625"/>
              <a:ext cx="1400175" cy="3667125"/>
            </a:xfrm>
            <a:custGeom>
              <a:avLst/>
              <a:gdLst>
                <a:gd name="T0" fmla="*/ 0 w 882"/>
                <a:gd name="T1" fmla="*/ 2310 h 2310"/>
                <a:gd name="T2" fmla="*/ 0 w 882"/>
                <a:gd name="T3" fmla="*/ 1896 h 2310"/>
                <a:gd name="T4" fmla="*/ 882 w 882"/>
                <a:gd name="T5" fmla="*/ 0 h 2310"/>
                <a:gd name="T6" fmla="*/ 882 w 882"/>
                <a:gd name="T7" fmla="*/ 2034 h 2310"/>
                <a:gd name="T8" fmla="*/ 0 w 882"/>
                <a:gd name="T9" fmla="*/ 2310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2" h="2310">
                  <a:moveTo>
                    <a:pt x="0" y="2310"/>
                  </a:moveTo>
                  <a:lnTo>
                    <a:pt x="0" y="1896"/>
                  </a:lnTo>
                  <a:lnTo>
                    <a:pt x="882" y="0"/>
                  </a:lnTo>
                  <a:lnTo>
                    <a:pt x="882" y="2034"/>
                  </a:lnTo>
                  <a:lnTo>
                    <a:pt x="0" y="2310"/>
                  </a:lnTo>
                  <a:close/>
                </a:path>
              </a:pathLst>
            </a:custGeom>
            <a:gradFill rotWithShape="1">
              <a:gsLst>
                <a:gs pos="0">
                  <a:srgbClr val="FFFFCC">
                    <a:gamma/>
                    <a:shade val="72941"/>
                    <a:invGamma/>
                  </a:srgbClr>
                </a:gs>
                <a:gs pos="100000">
                  <a:srgbClr val="FFFFC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18000" y="1204913"/>
              <a:ext cx="4575175" cy="32083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tx1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076950" y="1595438"/>
              <a:ext cx="712788" cy="52228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113463" y="1652588"/>
              <a:ext cx="55624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FDB</a:t>
              </a:r>
              <a:endParaRPr kumimoji="1" lang="zh-CN" altLang="en-US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6770688" y="1385888"/>
              <a:ext cx="693737" cy="233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791325" y="2105025"/>
              <a:ext cx="682625" cy="1503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497388" y="2667000"/>
              <a:ext cx="2411412" cy="712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468813" y="2720975"/>
              <a:ext cx="1106073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接口管理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软件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95975" y="2716213"/>
              <a:ext cx="1106073" cy="643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网桥协议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   实体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514975" y="2851150"/>
              <a:ext cx="4889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5476875" y="3028950"/>
              <a:ext cx="48418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778500" y="2651125"/>
              <a:ext cx="0" cy="7286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399213" y="2125663"/>
              <a:ext cx="0" cy="5461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003925" y="3767138"/>
              <a:ext cx="725488" cy="4079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缓存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414838" y="3767138"/>
              <a:ext cx="836612" cy="401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 </a:t>
              </a: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483475" y="3767138"/>
              <a:ext cx="835025" cy="4016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 </a:t>
              </a: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6372225" y="3367088"/>
              <a:ext cx="0" cy="41275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824413" y="4175125"/>
              <a:ext cx="0" cy="7064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7964488" y="4175125"/>
              <a:ext cx="0" cy="68738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7464425" y="1371600"/>
              <a:ext cx="1314450" cy="222726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8340725" y="1663700"/>
              <a:ext cx="330200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8340725" y="1990725"/>
              <a:ext cx="30797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8340725" y="2325688"/>
              <a:ext cx="330200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8340725" y="2627313"/>
              <a:ext cx="3079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7664450" y="1666875"/>
              <a:ext cx="31579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7664450" y="2309813"/>
              <a:ext cx="3460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7664450" y="2938463"/>
              <a:ext cx="29495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8340725" y="2927350"/>
              <a:ext cx="330200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7664450" y="1987550"/>
              <a:ext cx="30777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7664450" y="2622550"/>
              <a:ext cx="325411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7662863" y="3228975"/>
              <a:ext cx="481012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</a:t>
              </a:r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8340725" y="3243263"/>
              <a:ext cx="330200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7435850" y="1343025"/>
              <a:ext cx="875241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站地址</a:t>
              </a:r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8189913" y="1347788"/>
              <a:ext cx="64440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</a:t>
              </a: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7464425" y="2005013"/>
              <a:ext cx="13287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8228013" y="1371600"/>
              <a:ext cx="0" cy="2217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7464425" y="2322513"/>
              <a:ext cx="13382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7464425" y="2638425"/>
              <a:ext cx="13477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7464425" y="2955925"/>
              <a:ext cx="13287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7464425" y="3271838"/>
              <a:ext cx="1309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7464425" y="1689100"/>
              <a:ext cx="13287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4394200" y="1246188"/>
              <a:ext cx="798296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</a:t>
              </a: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 flipV="1">
              <a:off x="5251450" y="3976688"/>
              <a:ext cx="752475" cy="15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 flipV="1">
              <a:off x="6757988" y="3981450"/>
              <a:ext cx="711200" cy="635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924300" y="4437063"/>
              <a:ext cx="8286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 </a:t>
              </a: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7127875" y="4437063"/>
              <a:ext cx="828675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 </a:t>
              </a: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6038" y="3976688"/>
            <a:ext cx="4384675" cy="2692400"/>
            <a:chOff x="46038" y="3976688"/>
            <a:chExt cx="4384675" cy="2692400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2700338" y="4926013"/>
              <a:ext cx="12700" cy="6635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1790700" y="4945063"/>
              <a:ext cx="6350" cy="70643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1103313" y="5640388"/>
              <a:ext cx="0" cy="53022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687513" y="5640388"/>
              <a:ext cx="0" cy="53022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46038" y="5592763"/>
              <a:ext cx="104775" cy="10953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93663" y="5646738"/>
              <a:ext cx="183515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1884363" y="5575300"/>
              <a:ext cx="104775" cy="11112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69900" y="5649913"/>
              <a:ext cx="0" cy="511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76200" y="5794375"/>
              <a:ext cx="31579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79450" y="5794375"/>
              <a:ext cx="30777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1281113" y="5794375"/>
              <a:ext cx="306175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935038" y="4946650"/>
              <a:ext cx="793750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</a:t>
              </a:r>
              <a:r>
                <a:rPr kumimoji="1" lang="zh-CN" altLang="en-US" sz="8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pic>
          <p:nvPicPr>
            <p:cNvPr id="60" name="Picture 6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" y="6130925"/>
              <a:ext cx="506413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6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88" y="6130925"/>
              <a:ext cx="506412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6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75" y="6129338"/>
              <a:ext cx="508000" cy="538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1960563" y="3976688"/>
              <a:ext cx="64440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</a:t>
              </a:r>
            </a:p>
          </p:txBody>
        </p:sp>
        <p:pic>
          <p:nvPicPr>
            <p:cNvPr id="66" name="Picture 6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938" y="4133850"/>
              <a:ext cx="1281112" cy="871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3543300" y="5621338"/>
              <a:ext cx="0" cy="5318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4127500" y="5621338"/>
              <a:ext cx="0" cy="5318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2487613" y="5573713"/>
              <a:ext cx="104775" cy="11112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 flipV="1">
              <a:off x="2535238" y="5627688"/>
              <a:ext cx="1835150" cy="317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4325938" y="5557838"/>
              <a:ext cx="104775" cy="10953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2" name="Line 73"/>
            <p:cNvSpPr>
              <a:spLocks noChangeShapeType="1"/>
            </p:cNvSpPr>
            <p:nvPr/>
          </p:nvSpPr>
          <p:spPr bwMode="auto">
            <a:xfrm>
              <a:off x="2911475" y="5630863"/>
              <a:ext cx="0" cy="5127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2517775" y="5794375"/>
              <a:ext cx="325411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3119438" y="5794375"/>
              <a:ext cx="29495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3724275" y="5794375"/>
              <a:ext cx="288542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</a:t>
              </a:r>
            </a:p>
          </p:txBody>
        </p:sp>
        <p:pic>
          <p:nvPicPr>
            <p:cNvPr id="76" name="Picture 7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650" y="6113463"/>
              <a:ext cx="506413" cy="538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7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075" y="6113463"/>
              <a:ext cx="508000" cy="538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7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450" y="6111875"/>
              <a:ext cx="508000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Rectangle 88"/>
            <p:cNvSpPr>
              <a:spLocks noChangeArrowheads="1"/>
            </p:cNvSpPr>
            <p:nvPr/>
          </p:nvSpPr>
          <p:spPr bwMode="auto">
            <a:xfrm>
              <a:off x="2698750" y="4941888"/>
              <a:ext cx="793750" cy="36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接口</a:t>
              </a:r>
              <a:r>
                <a:rPr kumimoji="1" lang="zh-CN" altLang="en-US" sz="80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84" name="灯片编号占位符 8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67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网桥</a:t>
            </a:r>
            <a:r>
              <a:rPr lang="en-US" altLang="zh-CN" dirty="0">
                <a:latin typeface="Calibri" panose="020F0502020204030204" pitchFamily="34" charset="0"/>
              </a:rPr>
              <a:t>(Bridge)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897217"/>
          </a:xfrm>
        </p:spPr>
        <p:txBody>
          <a:bodyPr/>
          <a:lstStyle/>
          <a:p>
            <a:r>
              <a:rPr lang="zh-CN" altLang="en-US" dirty="0"/>
              <a:t>网桥使各网段成为</a:t>
            </a:r>
            <a:r>
              <a:rPr lang="zh-CN" altLang="en-US" dirty="0">
                <a:solidFill>
                  <a:srgbClr val="FF0000"/>
                </a:solidFill>
              </a:rPr>
              <a:t>隔离开的碰撞域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连接异质链路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2"/>
            <a:r>
              <a:rPr lang="zh-CN" altLang="en-US" sz="1600" dirty="0"/>
              <a:t>互连不同物理层、不同速率的局域网</a:t>
            </a:r>
            <a:endParaRPr lang="en-US" altLang="zh-CN" sz="1600" dirty="0"/>
          </a:p>
          <a:p>
            <a:pPr lvl="1"/>
            <a:r>
              <a:rPr lang="zh-CN" altLang="en-US" sz="1800" dirty="0"/>
              <a:t>消除碰撞、增加网络带宽</a:t>
            </a:r>
            <a:endParaRPr lang="en-US" altLang="zh-CN" sz="1800" dirty="0"/>
          </a:p>
          <a:p>
            <a:pPr lvl="2"/>
            <a:r>
              <a:rPr lang="zh-CN" altLang="en-US" sz="1600" dirty="0"/>
              <a:t>单个网段</a:t>
            </a:r>
            <a:r>
              <a:rPr lang="en-US" altLang="zh-CN" sz="1600" dirty="0"/>
              <a:t>100Mbps</a:t>
            </a:r>
            <a:r>
              <a:rPr lang="zh-CN" altLang="en-US" sz="1600" dirty="0"/>
              <a:t>，一个网桥能传输</a:t>
            </a:r>
            <a:r>
              <a:rPr lang="en-US" altLang="zh-CN" sz="1600" dirty="0"/>
              <a:t>100n </a:t>
            </a:r>
            <a:r>
              <a:rPr lang="en-US" altLang="zh-CN" sz="1600" dirty="0" err="1"/>
              <a:t>Mbsp</a:t>
            </a:r>
            <a:r>
              <a:rPr lang="zh-CN" altLang="en-US" sz="1600" dirty="0"/>
              <a:t> </a:t>
            </a:r>
            <a:r>
              <a:rPr lang="en-US" altLang="zh-CN" sz="1600" dirty="0"/>
              <a:t>(n</a:t>
            </a:r>
            <a:r>
              <a:rPr lang="zh-CN" altLang="en-US" sz="1600" dirty="0"/>
              <a:t>为网桥端口</a:t>
            </a:r>
            <a:r>
              <a:rPr lang="zh-CN" altLang="en-US" sz="1600"/>
              <a:t>数） </a:t>
            </a:r>
            <a:endParaRPr lang="zh-CN" altLang="en-US" sz="1600" dirty="0"/>
          </a:p>
          <a:p>
            <a:pPr lvl="1"/>
            <a:endParaRPr lang="en-US" altLang="zh-CN" dirty="0"/>
          </a:p>
        </p:txBody>
      </p:sp>
      <p:grpSp>
        <p:nvGrpSpPr>
          <p:cNvPr id="156" name="组合 155"/>
          <p:cNvGrpSpPr/>
          <p:nvPr/>
        </p:nvGrpSpPr>
        <p:grpSpPr>
          <a:xfrm>
            <a:off x="48418" y="3843846"/>
            <a:ext cx="9047163" cy="2447925"/>
            <a:chOff x="0" y="2636838"/>
            <a:chExt cx="9047163" cy="2447925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0" y="3038445"/>
              <a:ext cx="1847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0" name="Oval 30"/>
            <p:cNvSpPr>
              <a:spLocks noChangeArrowheads="1"/>
            </p:cNvSpPr>
            <p:nvPr/>
          </p:nvSpPr>
          <p:spPr bwMode="auto">
            <a:xfrm>
              <a:off x="6326188" y="2636838"/>
              <a:ext cx="2720975" cy="2447925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1" name="Oval 29"/>
            <p:cNvSpPr>
              <a:spLocks noChangeArrowheads="1"/>
            </p:cNvSpPr>
            <p:nvPr/>
          </p:nvSpPr>
          <p:spPr bwMode="auto">
            <a:xfrm>
              <a:off x="3178175" y="2636838"/>
              <a:ext cx="2722563" cy="2447925"/>
            </a:xfrm>
            <a:prstGeom prst="ellipse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2" name="Oval 31"/>
            <p:cNvSpPr>
              <a:spLocks noChangeArrowheads="1"/>
            </p:cNvSpPr>
            <p:nvPr/>
          </p:nvSpPr>
          <p:spPr bwMode="auto">
            <a:xfrm>
              <a:off x="115888" y="2636838"/>
              <a:ext cx="2720975" cy="2447925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3" name="Line 5"/>
            <p:cNvSpPr>
              <a:spLocks noChangeShapeType="1"/>
            </p:cNvSpPr>
            <p:nvPr/>
          </p:nvSpPr>
          <p:spPr bwMode="auto">
            <a:xfrm>
              <a:off x="8293100" y="3446463"/>
              <a:ext cx="0" cy="63658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4" name="Line 6"/>
            <p:cNvSpPr>
              <a:spLocks noChangeShapeType="1"/>
            </p:cNvSpPr>
            <p:nvPr/>
          </p:nvSpPr>
          <p:spPr bwMode="auto">
            <a:xfrm flipV="1">
              <a:off x="6551613" y="3455988"/>
              <a:ext cx="2003425" cy="476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5" name="Rectangle 7"/>
            <p:cNvSpPr>
              <a:spLocks noChangeArrowheads="1"/>
            </p:cNvSpPr>
            <p:nvPr/>
          </p:nvSpPr>
          <p:spPr bwMode="auto">
            <a:xfrm>
              <a:off x="8509000" y="3370263"/>
              <a:ext cx="114300" cy="13335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6" name="Line 8"/>
            <p:cNvSpPr>
              <a:spLocks noChangeShapeType="1"/>
            </p:cNvSpPr>
            <p:nvPr/>
          </p:nvSpPr>
          <p:spPr bwMode="auto">
            <a:xfrm>
              <a:off x="6962775" y="3460750"/>
              <a:ext cx="0" cy="6096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27" name="Picture 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8138" y="4037013"/>
              <a:ext cx="554037" cy="639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1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063" y="4033838"/>
              <a:ext cx="55562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9" name="Line 11"/>
            <p:cNvSpPr>
              <a:spLocks noChangeShapeType="1"/>
            </p:cNvSpPr>
            <p:nvPr/>
          </p:nvSpPr>
          <p:spPr bwMode="auto">
            <a:xfrm>
              <a:off x="5230813" y="3429000"/>
              <a:ext cx="0" cy="6365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0" name="Line 12"/>
            <p:cNvSpPr>
              <a:spLocks noChangeShapeType="1"/>
            </p:cNvSpPr>
            <p:nvPr/>
          </p:nvSpPr>
          <p:spPr bwMode="auto">
            <a:xfrm flipV="1">
              <a:off x="3487738" y="3438525"/>
              <a:ext cx="2005012" cy="317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1" name="Line 13"/>
            <p:cNvSpPr>
              <a:spLocks noChangeShapeType="1"/>
            </p:cNvSpPr>
            <p:nvPr/>
          </p:nvSpPr>
          <p:spPr bwMode="auto">
            <a:xfrm>
              <a:off x="3900488" y="3441700"/>
              <a:ext cx="0" cy="6096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32" name="Picture 1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263" y="4017963"/>
              <a:ext cx="55562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" name="Picture 1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775" y="4016375"/>
              <a:ext cx="554038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4" name="Line 16"/>
            <p:cNvSpPr>
              <a:spLocks noChangeShapeType="1"/>
            </p:cNvSpPr>
            <p:nvPr/>
          </p:nvSpPr>
          <p:spPr bwMode="auto">
            <a:xfrm>
              <a:off x="2135188" y="3451225"/>
              <a:ext cx="0" cy="6350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5" name="Rectangle 17"/>
            <p:cNvSpPr>
              <a:spLocks noChangeArrowheads="1"/>
            </p:cNvSpPr>
            <p:nvPr/>
          </p:nvSpPr>
          <p:spPr bwMode="auto">
            <a:xfrm>
              <a:off x="342900" y="3395663"/>
              <a:ext cx="114300" cy="130175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6" name="Line 18"/>
            <p:cNvSpPr>
              <a:spLocks noChangeShapeType="1"/>
            </p:cNvSpPr>
            <p:nvPr/>
          </p:nvSpPr>
          <p:spPr bwMode="auto">
            <a:xfrm flipV="1">
              <a:off x="393700" y="3460750"/>
              <a:ext cx="2006600" cy="15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7" name="Line 19"/>
            <p:cNvSpPr>
              <a:spLocks noChangeShapeType="1"/>
            </p:cNvSpPr>
            <p:nvPr/>
          </p:nvSpPr>
          <p:spPr bwMode="auto">
            <a:xfrm>
              <a:off x="806450" y="3462338"/>
              <a:ext cx="0" cy="61277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pic>
          <p:nvPicPr>
            <p:cNvPr id="138" name="Picture 2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813" y="4038600"/>
              <a:ext cx="554037" cy="642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9" name="Picture 2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325" y="4037013"/>
              <a:ext cx="5524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0" name="Picture 23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1725" y="2943225"/>
              <a:ext cx="1190625" cy="83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141" name="Picture 24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600" y="2943225"/>
              <a:ext cx="1190625" cy="83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42" name="Rectangle 25"/>
            <p:cNvSpPr>
              <a:spLocks noChangeArrowheads="1"/>
            </p:cNvSpPr>
            <p:nvPr/>
          </p:nvSpPr>
          <p:spPr bwMode="auto">
            <a:xfrm>
              <a:off x="2532796" y="2831591"/>
              <a:ext cx="8463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</a:t>
              </a:r>
              <a:r>
                <a:rPr kumimoji="1" lang="zh-CN" altLang="en-US" sz="7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43" name="Line 26"/>
            <p:cNvSpPr>
              <a:spLocks noChangeShapeType="1"/>
            </p:cNvSpPr>
            <p:nvPr/>
          </p:nvSpPr>
          <p:spPr bwMode="auto">
            <a:xfrm>
              <a:off x="965200" y="3656013"/>
              <a:ext cx="936625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4" name="Line 27"/>
            <p:cNvSpPr>
              <a:spLocks noChangeShapeType="1"/>
            </p:cNvSpPr>
            <p:nvPr/>
          </p:nvSpPr>
          <p:spPr bwMode="auto">
            <a:xfrm>
              <a:off x="4113213" y="3656013"/>
              <a:ext cx="935037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5" name="Line 28"/>
            <p:cNvSpPr>
              <a:spLocks noChangeShapeType="1"/>
            </p:cNvSpPr>
            <p:nvPr/>
          </p:nvSpPr>
          <p:spPr bwMode="auto">
            <a:xfrm>
              <a:off x="7175500" y="3656013"/>
              <a:ext cx="93503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6" name="Rectangle 32"/>
            <p:cNvSpPr>
              <a:spLocks noChangeArrowheads="1"/>
            </p:cNvSpPr>
            <p:nvPr/>
          </p:nvSpPr>
          <p:spPr bwMode="auto">
            <a:xfrm>
              <a:off x="965200" y="2943225"/>
              <a:ext cx="95218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碰撞域</a:t>
              </a:r>
            </a:p>
          </p:txBody>
        </p:sp>
        <p:sp>
          <p:nvSpPr>
            <p:cNvPr id="147" name="Rectangle 33"/>
            <p:cNvSpPr>
              <a:spLocks noChangeArrowheads="1"/>
            </p:cNvSpPr>
            <p:nvPr/>
          </p:nvSpPr>
          <p:spPr bwMode="auto">
            <a:xfrm>
              <a:off x="4113213" y="2943225"/>
              <a:ext cx="95218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碰撞域</a:t>
              </a:r>
            </a:p>
          </p:txBody>
        </p:sp>
        <p:sp>
          <p:nvSpPr>
            <p:cNvPr id="148" name="Rectangle 34"/>
            <p:cNvSpPr>
              <a:spLocks noChangeArrowheads="1"/>
            </p:cNvSpPr>
            <p:nvPr/>
          </p:nvSpPr>
          <p:spPr bwMode="auto">
            <a:xfrm>
              <a:off x="7177088" y="2943225"/>
              <a:ext cx="95218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碰撞域</a:t>
              </a:r>
            </a:p>
          </p:txBody>
        </p:sp>
        <p:sp>
          <p:nvSpPr>
            <p:cNvPr id="149" name="Rectangle 35"/>
            <p:cNvSpPr>
              <a:spLocks noChangeArrowheads="1"/>
            </p:cNvSpPr>
            <p:nvPr/>
          </p:nvSpPr>
          <p:spPr bwMode="auto">
            <a:xfrm>
              <a:off x="284163" y="3962400"/>
              <a:ext cx="331823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50" name="Rectangle 36"/>
            <p:cNvSpPr>
              <a:spLocks noChangeArrowheads="1"/>
            </p:cNvSpPr>
            <p:nvPr/>
          </p:nvSpPr>
          <p:spPr bwMode="auto">
            <a:xfrm>
              <a:off x="1614488" y="3962400"/>
              <a:ext cx="322205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51" name="Rectangle 37"/>
            <p:cNvSpPr>
              <a:spLocks noChangeArrowheads="1"/>
            </p:cNvSpPr>
            <p:nvPr/>
          </p:nvSpPr>
          <p:spPr bwMode="auto">
            <a:xfrm>
              <a:off x="3348038" y="3962400"/>
              <a:ext cx="318999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152" name="Rectangle 38"/>
            <p:cNvSpPr>
              <a:spLocks noChangeArrowheads="1"/>
            </p:cNvSpPr>
            <p:nvPr/>
          </p:nvSpPr>
          <p:spPr bwMode="auto">
            <a:xfrm>
              <a:off x="4708525" y="3962400"/>
              <a:ext cx="339838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153" name="Rectangle 39"/>
            <p:cNvSpPr>
              <a:spLocks noChangeArrowheads="1"/>
            </p:cNvSpPr>
            <p:nvPr/>
          </p:nvSpPr>
          <p:spPr bwMode="auto">
            <a:xfrm>
              <a:off x="6475413" y="3962400"/>
              <a:ext cx="307778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154" name="Rectangle 40"/>
            <p:cNvSpPr>
              <a:spLocks noChangeArrowheads="1"/>
            </p:cNvSpPr>
            <p:nvPr/>
          </p:nvSpPr>
          <p:spPr bwMode="auto">
            <a:xfrm>
              <a:off x="7772400" y="3962400"/>
              <a:ext cx="30136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</a:t>
              </a:r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5607718" y="2831592"/>
              <a:ext cx="846387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网桥</a:t>
              </a:r>
              <a:r>
                <a:rPr kumimoji="1" lang="zh-CN" altLang="en-US" sz="7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sz="2000" dirty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157" name="灯片编号占位符 15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713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数据帧转发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310414"/>
          </a:xfrm>
        </p:spPr>
        <p:txBody>
          <a:bodyPr/>
          <a:lstStyle/>
          <a:p>
            <a:r>
              <a:rPr lang="zh-CN" altLang="en-US" dirty="0"/>
              <a:t>转发表</a:t>
            </a:r>
            <a:r>
              <a:rPr lang="en-US" altLang="zh-CN" dirty="0"/>
              <a:t>/</a:t>
            </a:r>
            <a:r>
              <a:rPr lang="zh-CN" altLang="en-US" dirty="0"/>
              <a:t>转发数据库</a:t>
            </a:r>
            <a:r>
              <a:rPr lang="en-US" altLang="zh-CN" dirty="0"/>
              <a:t>(Forwarding </a:t>
            </a:r>
            <a:r>
              <a:rPr lang="en-US" altLang="zh-CN" dirty="0" err="1"/>
              <a:t>DataBase</a:t>
            </a:r>
            <a:r>
              <a:rPr lang="en-US" altLang="zh-CN" dirty="0"/>
              <a:t>, FDB)</a:t>
            </a:r>
          </a:p>
          <a:p>
            <a:pPr lvl="1"/>
            <a:r>
              <a:rPr lang="zh-CN" altLang="en-US" sz="1800" dirty="0"/>
              <a:t>存储</a:t>
            </a:r>
            <a:r>
              <a:rPr lang="zh-CN" altLang="en-US" sz="1800" dirty="0">
                <a:solidFill>
                  <a:srgbClr val="FF0000"/>
                </a:solidFill>
              </a:rPr>
              <a:t>目的</a:t>
            </a:r>
            <a:r>
              <a:rPr lang="en-US" altLang="zh-CN" sz="1800" dirty="0">
                <a:solidFill>
                  <a:srgbClr val="FF0000"/>
                </a:solidFill>
              </a:rPr>
              <a:t>MAC</a:t>
            </a:r>
            <a:r>
              <a:rPr lang="zh-CN" altLang="en-US" sz="1800" dirty="0">
                <a:solidFill>
                  <a:srgbClr val="FF0000"/>
                </a:solidFill>
              </a:rPr>
              <a:t>地址</a:t>
            </a:r>
            <a:r>
              <a:rPr lang="zh-CN" altLang="en-US" sz="1800" dirty="0"/>
              <a:t>到（出）</a:t>
            </a:r>
            <a:r>
              <a:rPr lang="zh-CN" altLang="en-US" sz="1800" dirty="0">
                <a:solidFill>
                  <a:srgbClr val="FF0000"/>
                </a:solidFill>
              </a:rPr>
              <a:t>端口</a:t>
            </a:r>
            <a:r>
              <a:rPr lang="zh-CN" altLang="en-US" sz="1800" dirty="0"/>
              <a:t>的映射关系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78460"/>
              </p:ext>
            </p:extLst>
          </p:nvPr>
        </p:nvGraphicFramePr>
        <p:xfrm>
          <a:off x="5156436" y="2769390"/>
          <a:ext cx="3810289" cy="1005840"/>
        </p:xfrm>
        <a:graphic>
          <a:graphicData uri="http://schemas.openxmlformats.org/drawingml/2006/table">
            <a:tbl>
              <a:tblPr firstRow="1" bandRow="1"/>
              <a:tblGrid>
                <a:gridCol w="1847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 err="1"/>
                        <a:t>Dest</a:t>
                      </a:r>
                      <a:r>
                        <a:rPr lang="en-US" altLang="zh-CN" sz="1600" dirty="0"/>
                        <a:t> MAC </a:t>
                      </a:r>
                      <a:r>
                        <a:rPr lang="en-US" altLang="zh-CN" sz="1600" dirty="0" err="1"/>
                        <a:t>Addr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Port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Age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0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02:23:c0:01:00:11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36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00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Helvetica" panose="020B0604020202020204" pitchFamily="34" charset="0"/>
                        </a:rPr>
                        <a:t>02:23:c0:01:00:22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254944" y="2581147"/>
            <a:ext cx="4478034" cy="1273051"/>
            <a:chOff x="4558720" y="2422651"/>
            <a:chExt cx="4478034" cy="1273051"/>
          </a:xfrm>
        </p:grpSpPr>
        <p:grpSp>
          <p:nvGrpSpPr>
            <p:cNvPr id="21" name="组合 20"/>
            <p:cNvGrpSpPr/>
            <p:nvPr/>
          </p:nvGrpSpPr>
          <p:grpSpPr>
            <a:xfrm>
              <a:off x="5221299" y="2422651"/>
              <a:ext cx="3153321" cy="1017921"/>
              <a:chOff x="1753721" y="2044460"/>
              <a:chExt cx="3153321" cy="10179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010619" y="2518912"/>
                <a:ext cx="672860" cy="353683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Bridge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3721" y="2518912"/>
                <a:ext cx="569976" cy="373522"/>
              </a:xfrm>
              <a:prstGeom prst="rect">
                <a:avLst/>
              </a:prstGeom>
            </p:spPr>
          </p:pic>
          <p:cxnSp>
            <p:nvCxnSpPr>
              <p:cNvPr id="24" name="直接连接符 23"/>
              <p:cNvCxnSpPr/>
              <p:nvPr/>
            </p:nvCxnSpPr>
            <p:spPr>
              <a:xfrm>
                <a:off x="2357032" y="2695753"/>
                <a:ext cx="653587" cy="2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683479" y="2695753"/>
                <a:ext cx="658483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直接连接符 25"/>
              <p:cNvCxnSpPr>
                <a:stCxn id="22" idx="0"/>
              </p:cNvCxnSpPr>
              <p:nvPr/>
            </p:nvCxnSpPr>
            <p:spPr>
              <a:xfrm flipV="1">
                <a:off x="3347049" y="2044460"/>
                <a:ext cx="465826" cy="474452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7066" y="2518912"/>
                <a:ext cx="569976" cy="373522"/>
              </a:xfrm>
              <a:prstGeom prst="rect">
                <a:avLst/>
              </a:prstGeom>
            </p:spPr>
          </p:pic>
          <p:sp>
            <p:nvSpPr>
              <p:cNvPr id="29" name="文本框 28"/>
              <p:cNvSpPr txBox="1"/>
              <p:nvPr/>
            </p:nvSpPr>
            <p:spPr>
              <a:xfrm>
                <a:off x="2692266" y="266827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151664" y="21660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2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3651342" y="269304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3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4558720" y="3394595"/>
              <a:ext cx="160281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02:23:c0:01:00:11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7420606" y="3398185"/>
              <a:ext cx="161614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zh-CN" sz="14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02:23:c0:01:00:22</a:t>
              </a:r>
            </a:p>
          </p:txBody>
        </p:sp>
      </p:grpSp>
      <p:sp>
        <p:nvSpPr>
          <p:cNvPr id="36" name="内容占位符 2"/>
          <p:cNvSpPr txBox="1">
            <a:spLocks/>
          </p:cNvSpPr>
          <p:nvPr/>
        </p:nvSpPr>
        <p:spPr bwMode="auto">
          <a:xfrm>
            <a:off x="457200" y="3986317"/>
            <a:ext cx="8229600" cy="214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对每个数据帧，在</a:t>
            </a:r>
            <a:r>
              <a:rPr lang="en-US" altLang="zh-CN" kern="0" dirty="0"/>
              <a:t>FDB</a:t>
            </a:r>
            <a:r>
              <a:rPr lang="zh-CN" altLang="en-US" kern="0" dirty="0"/>
              <a:t>中查找目的</a:t>
            </a:r>
            <a:r>
              <a:rPr lang="en-US" altLang="zh-CN" kern="0" dirty="0"/>
              <a:t>MAC</a:t>
            </a:r>
            <a:r>
              <a:rPr lang="zh-CN" altLang="en-US" kern="0" dirty="0"/>
              <a:t>地址对应的端口号</a:t>
            </a:r>
          </a:p>
          <a:p>
            <a:pPr lvl="1">
              <a:lnSpc>
                <a:spcPct val="150000"/>
              </a:lnSpc>
            </a:pPr>
            <a:r>
              <a:rPr lang="zh-CN" altLang="en-US" sz="1800" kern="0" dirty="0"/>
              <a:t>若存在对应端口号，且与接收端口一致，丢弃</a:t>
            </a:r>
            <a:endParaRPr lang="en-US" altLang="zh-CN" sz="1800" kern="0" dirty="0"/>
          </a:p>
          <a:p>
            <a:pPr lvl="1">
              <a:lnSpc>
                <a:spcPct val="150000"/>
              </a:lnSpc>
            </a:pPr>
            <a:r>
              <a:rPr lang="zh-CN" altLang="en-US" sz="1800" kern="0" dirty="0"/>
              <a:t>若存在对应端口号，且不同于接收端口，</a:t>
            </a:r>
            <a:r>
              <a:rPr lang="zh-CN" altLang="en-US" sz="1800" kern="0" dirty="0">
                <a:solidFill>
                  <a:srgbClr val="FF0000"/>
                </a:solidFill>
              </a:rPr>
              <a:t>从该端口将数据转发</a:t>
            </a:r>
            <a:r>
              <a:rPr lang="en-US" altLang="zh-CN" sz="1800" kern="0" dirty="0">
                <a:solidFill>
                  <a:srgbClr val="FF0000"/>
                </a:solidFill>
              </a:rPr>
              <a:t>(</a:t>
            </a:r>
            <a:r>
              <a:rPr lang="zh-CN" altLang="en-US" sz="1800" kern="0" dirty="0">
                <a:solidFill>
                  <a:srgbClr val="FF0000"/>
                </a:solidFill>
              </a:rPr>
              <a:t>单</a:t>
            </a:r>
            <a:r>
              <a:rPr lang="zh-CN" altLang="en-US" sz="1800" kern="0">
                <a:solidFill>
                  <a:srgbClr val="FF0000"/>
                </a:solidFill>
              </a:rPr>
              <a:t>播</a:t>
            </a:r>
            <a:r>
              <a:rPr lang="en-US" altLang="zh-CN" sz="1800" kern="0">
                <a:solidFill>
                  <a:srgbClr val="FF0000"/>
                </a:solidFill>
              </a:rPr>
              <a:t>) </a:t>
            </a:r>
            <a:endParaRPr lang="zh-CN" altLang="en-US" sz="1800" kern="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kern="0" dirty="0"/>
              <a:t>如果</a:t>
            </a:r>
            <a:r>
              <a:rPr lang="en-US" altLang="zh-CN" sz="1800" kern="0" dirty="0"/>
              <a:t>FDB</a:t>
            </a:r>
            <a:r>
              <a:rPr lang="zh-CN" altLang="en-US" sz="1800" kern="0" dirty="0"/>
              <a:t>中不存在对应条目，</a:t>
            </a:r>
            <a:r>
              <a:rPr lang="zh-CN" altLang="en-US" sz="1800" kern="0" dirty="0">
                <a:solidFill>
                  <a:srgbClr val="FF0000"/>
                </a:solidFill>
              </a:rPr>
              <a:t>将该数据包从所有端口转发 </a:t>
            </a:r>
            <a:r>
              <a:rPr lang="en-US" altLang="zh-CN" sz="1800" kern="0" dirty="0">
                <a:solidFill>
                  <a:srgbClr val="FF0000"/>
                </a:solidFill>
              </a:rPr>
              <a:t>(</a:t>
            </a:r>
            <a:r>
              <a:rPr lang="zh-CN" altLang="en-US" sz="1800" kern="0">
                <a:solidFill>
                  <a:srgbClr val="FF0000"/>
                </a:solidFill>
              </a:rPr>
              <a:t>广播</a:t>
            </a:r>
            <a:r>
              <a:rPr lang="en-US" altLang="zh-CN" sz="1800" kern="0">
                <a:solidFill>
                  <a:srgbClr val="FF0000"/>
                </a:solidFill>
              </a:rPr>
              <a:t>) </a:t>
            </a:r>
            <a:r>
              <a:rPr lang="zh-CN" altLang="en-US" sz="1800" kern="0">
                <a:solidFill>
                  <a:srgbClr val="FF0000"/>
                </a:solidFill>
              </a:rPr>
              <a:t>退化</a:t>
            </a:r>
            <a:endParaRPr lang="zh-CN" altLang="en-US" sz="1800" kern="0" dirty="0">
              <a:solidFill>
                <a:srgbClr val="FF0000"/>
              </a:solidFill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041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网桥对数据帧的处理流程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536558" y="1529143"/>
            <a:ext cx="6118431" cy="2920148"/>
            <a:chOff x="1536558" y="1519429"/>
            <a:chExt cx="6118431" cy="2920148"/>
          </a:xfrm>
        </p:grpSpPr>
        <p:sp>
          <p:nvSpPr>
            <p:cNvPr id="41" name="AutoShape 6"/>
            <p:cNvSpPr>
              <a:spLocks noChangeArrowheads="1"/>
            </p:cNvSpPr>
            <p:nvPr/>
          </p:nvSpPr>
          <p:spPr bwMode="auto">
            <a:xfrm>
              <a:off x="3122295" y="3154042"/>
              <a:ext cx="2538984" cy="609600"/>
            </a:xfrm>
            <a:prstGeom prst="diamond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方向为端口</a:t>
              </a:r>
              <a:r>
                <a:rPr lang="zh-CN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？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4408043" y="1900429"/>
              <a:ext cx="0" cy="281939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4408043" y="2887451"/>
              <a:ext cx="0" cy="269642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4407027" y="3774312"/>
              <a:ext cx="0" cy="30480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2279903" y="3458842"/>
              <a:ext cx="842391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9"/>
            <p:cNvSpPr>
              <a:spLocks noChangeShapeType="1"/>
            </p:cNvSpPr>
            <p:nvPr/>
          </p:nvSpPr>
          <p:spPr bwMode="auto">
            <a:xfrm>
              <a:off x="2279904" y="3480816"/>
              <a:ext cx="0" cy="22860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V="1">
              <a:off x="5559489" y="2519553"/>
              <a:ext cx="1292415" cy="159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6839712" y="2519553"/>
              <a:ext cx="0" cy="748898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5609051" y="2250416"/>
              <a:ext cx="762000" cy="338554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否</a:t>
              </a:r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2404841" y="3183107"/>
              <a:ext cx="609600" cy="338554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是</a:t>
              </a:r>
            </a:p>
          </p:txBody>
        </p:sp>
        <p:sp>
          <p:nvSpPr>
            <p:cNvPr id="58" name="Text Box 64"/>
            <p:cNvSpPr txBox="1">
              <a:spLocks noChangeArrowheads="1"/>
            </p:cNvSpPr>
            <p:nvPr/>
          </p:nvSpPr>
          <p:spPr bwMode="auto">
            <a:xfrm>
              <a:off x="5902389" y="3253818"/>
              <a:ext cx="1752600" cy="600075"/>
            </a:xfrm>
            <a:prstGeom prst="rect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/>
                <a:t>向除</a:t>
              </a:r>
              <a:r>
                <a:rPr lang="zh-CN" altLang="zh-CN"/>
                <a:t>i</a:t>
              </a:r>
              <a:r>
                <a:rPr lang="zh-CN" altLang="en-US"/>
                <a:t>以外的所有端口转发此帧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265742" y="1519429"/>
              <a:ext cx="2284603" cy="381000"/>
            </a:xfrm>
            <a:prstGeom prst="roundRect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在端口</a:t>
              </a:r>
              <a:r>
                <a:rPr lang="en-US" altLang="zh-CN" sz="16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收到无差错帧</a:t>
              </a:r>
            </a:p>
          </p:txBody>
        </p:sp>
        <p:sp>
          <p:nvSpPr>
            <p:cNvPr id="8" name="流程图: 决策 7"/>
            <p:cNvSpPr/>
            <p:nvPr/>
          </p:nvSpPr>
          <p:spPr>
            <a:xfrm>
              <a:off x="3086068" y="2174431"/>
              <a:ext cx="2643950" cy="690562"/>
            </a:xfrm>
            <a:prstGeom prst="flowChartDecision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FDB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中找到目的地址？</a:t>
              </a: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536558" y="3698112"/>
              <a:ext cx="1531810" cy="381000"/>
            </a:xfrm>
            <a:prstGeom prst="roundRect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丢弃该帧</a:t>
              </a: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3236786" y="4058577"/>
              <a:ext cx="2284603" cy="381000"/>
            </a:xfrm>
            <a:prstGeom prst="roundRect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向正确端口转发此帧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79903" y="3853892"/>
            <a:ext cx="5375086" cy="2968950"/>
            <a:chOff x="2279903" y="3853892"/>
            <a:chExt cx="5375086" cy="2968950"/>
          </a:xfrm>
        </p:grpSpPr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2279903" y="4079112"/>
              <a:ext cx="0" cy="53340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279903" y="4612512"/>
              <a:ext cx="2134570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6839712" y="3853892"/>
              <a:ext cx="0" cy="758619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 flipH="1" flipV="1">
              <a:off x="4414473" y="4612510"/>
              <a:ext cx="2425237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AutoShape 6"/>
            <p:cNvSpPr>
              <a:spLocks noChangeArrowheads="1"/>
            </p:cNvSpPr>
            <p:nvPr/>
          </p:nvSpPr>
          <p:spPr bwMode="auto">
            <a:xfrm>
              <a:off x="3134614" y="4938949"/>
              <a:ext cx="2538984" cy="609600"/>
            </a:xfrm>
            <a:prstGeom prst="diamond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源地址在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FDB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中？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4404106" y="4433675"/>
              <a:ext cx="0" cy="505274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2"/>
            <p:cNvSpPr>
              <a:spLocks noChangeShapeType="1"/>
            </p:cNvSpPr>
            <p:nvPr/>
          </p:nvSpPr>
          <p:spPr bwMode="auto">
            <a:xfrm flipV="1">
              <a:off x="5661279" y="5242560"/>
              <a:ext cx="1215009" cy="1347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5663915" y="4938752"/>
              <a:ext cx="762000" cy="338554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否</a:t>
              </a:r>
            </a:p>
          </p:txBody>
        </p:sp>
        <p:sp>
          <p:nvSpPr>
            <p:cNvPr id="69" name="Line 23"/>
            <p:cNvSpPr>
              <a:spLocks noChangeShapeType="1"/>
            </p:cNvSpPr>
            <p:nvPr/>
          </p:nvSpPr>
          <p:spPr bwMode="auto">
            <a:xfrm flipH="1">
              <a:off x="6851904" y="5242560"/>
              <a:ext cx="0" cy="451104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64"/>
            <p:cNvSpPr txBox="1">
              <a:spLocks noChangeArrowheads="1"/>
            </p:cNvSpPr>
            <p:nvPr/>
          </p:nvSpPr>
          <p:spPr bwMode="auto">
            <a:xfrm>
              <a:off x="5902389" y="5693664"/>
              <a:ext cx="1752600" cy="600075"/>
            </a:xfrm>
            <a:prstGeom prst="rect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将源地址加入</a:t>
              </a:r>
              <a:r>
                <a:rPr lang="en-US" altLang="zh-CN" dirty="0"/>
                <a:t>FDB</a:t>
              </a:r>
              <a:r>
                <a:rPr lang="zh-CN" altLang="en-US" dirty="0"/>
                <a:t>，设置定时器</a:t>
              </a:r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 flipH="1">
              <a:off x="4414473" y="5548549"/>
              <a:ext cx="0" cy="451104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3236785" y="5990738"/>
              <a:ext cx="2284603" cy="381000"/>
            </a:xfrm>
            <a:prstGeom prst="roundRect">
              <a:avLst/>
            </a:prstGeom>
            <a:solidFill>
              <a:srgbClr val="E5E5FF"/>
            </a:soli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更新条目和定时器</a:t>
              </a:r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 flipH="1">
              <a:off x="4414473" y="6371738"/>
              <a:ext cx="0" cy="451104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4"/>
            <p:cNvSpPr>
              <a:spLocks noChangeShapeType="1"/>
            </p:cNvSpPr>
            <p:nvPr/>
          </p:nvSpPr>
          <p:spPr bwMode="auto">
            <a:xfrm>
              <a:off x="6839712" y="6293739"/>
              <a:ext cx="0" cy="357781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 flipH="1" flipV="1">
              <a:off x="4404106" y="6612782"/>
              <a:ext cx="2425237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036" y="6059561"/>
            <a:ext cx="3013405" cy="7159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180000"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FDB</a:t>
            </a:r>
            <a:r>
              <a:rPr lang="zh-CN" altLang="en-US" sz="2400" dirty="0"/>
              <a:t>条目如何生成？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610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5.1|93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8|33|3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8|2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5|33|35.6|1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3.5|37.2|5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25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6|23.5|3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8|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3.8|18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7.7|39.6|1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8|2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40.6|9.9|14.6|24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73.6|7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|14|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9|15.7|18.3|41.3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20797</TotalTime>
  <Words>2031</Words>
  <Application>Microsoft Office PowerPoint</Application>
  <PresentationFormat>全屏显示(4:3)</PresentationFormat>
  <Paragraphs>472</Paragraphs>
  <Slides>28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黑体</vt:lpstr>
      <vt:lpstr>华文楷体</vt:lpstr>
      <vt:lpstr>华文新魏</vt:lpstr>
      <vt:lpstr>楷体_GB2312</vt:lpstr>
      <vt:lpstr>Arial</vt:lpstr>
      <vt:lpstr>Arial Black</vt:lpstr>
      <vt:lpstr>Calibri</vt:lpstr>
      <vt:lpstr>Comic Sans MS</vt:lpstr>
      <vt:lpstr>Helvetica</vt:lpstr>
      <vt:lpstr>Tahoma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第三章 交换网络</vt:lpstr>
      <vt:lpstr>直连网络的可扩展性</vt:lpstr>
      <vt:lpstr>交换网络</vt:lpstr>
      <vt:lpstr>提纲</vt:lpstr>
      <vt:lpstr>网桥(Bridge)</vt:lpstr>
      <vt:lpstr>网桥(Bridge)</vt:lpstr>
      <vt:lpstr>网桥(Bridge)</vt:lpstr>
      <vt:lpstr>数据帧转发</vt:lpstr>
      <vt:lpstr>网桥对数据帧的处理流程</vt:lpstr>
      <vt:lpstr>学习结点位置</vt:lpstr>
      <vt:lpstr>生成树协议</vt:lpstr>
      <vt:lpstr>生成树协议</vt:lpstr>
      <vt:lpstr>生成树协议</vt:lpstr>
      <vt:lpstr>生成树算法</vt:lpstr>
      <vt:lpstr>生成树算法</vt:lpstr>
      <vt:lpstr>生成树算法</vt:lpstr>
      <vt:lpstr>生成树算法</vt:lpstr>
      <vt:lpstr>生成树算法</vt:lpstr>
      <vt:lpstr>生成树算法</vt:lpstr>
      <vt:lpstr>生成树算法</vt:lpstr>
      <vt:lpstr>多接口网桥——以太网交换机 </vt:lpstr>
      <vt:lpstr>用以太网交换机扩展局域网 </vt:lpstr>
      <vt:lpstr>网桥的局限性</vt:lpstr>
      <vt:lpstr>虚拟局域网 (Virtual Lan, VLAN)</vt:lpstr>
      <vt:lpstr>虚拟局域网 (Virtual Lan, VLAN)</vt:lpstr>
      <vt:lpstr>虚拟局域网 (Virtual Lan, VLAN)</vt:lpstr>
      <vt:lpstr>交换局域网总结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Tang</cp:lastModifiedBy>
  <cp:revision>900</cp:revision>
  <dcterms:created xsi:type="dcterms:W3CDTF">2017-02-02T15:53:23Z</dcterms:created>
  <dcterms:modified xsi:type="dcterms:W3CDTF">2022-03-16T01:41:37Z</dcterms:modified>
</cp:coreProperties>
</file>