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</p:sldMasterIdLst>
  <p:notesMasterIdLst>
    <p:notesMasterId r:id="rId46"/>
  </p:notesMasterIdLst>
  <p:sldIdLst>
    <p:sldId id="256" r:id="rId5"/>
    <p:sldId id="461" r:id="rId6"/>
    <p:sldId id="464" r:id="rId7"/>
    <p:sldId id="463" r:id="rId8"/>
    <p:sldId id="465" r:id="rId9"/>
    <p:sldId id="466" r:id="rId10"/>
    <p:sldId id="468" r:id="rId11"/>
    <p:sldId id="469" r:id="rId12"/>
    <p:sldId id="478" r:id="rId13"/>
    <p:sldId id="475" r:id="rId14"/>
    <p:sldId id="476" r:id="rId15"/>
    <p:sldId id="477" r:id="rId16"/>
    <p:sldId id="479" r:id="rId17"/>
    <p:sldId id="480" r:id="rId18"/>
    <p:sldId id="481" r:id="rId19"/>
    <p:sldId id="473" r:id="rId20"/>
    <p:sldId id="474" r:id="rId21"/>
    <p:sldId id="482" r:id="rId22"/>
    <p:sldId id="483" r:id="rId23"/>
    <p:sldId id="485" r:id="rId24"/>
    <p:sldId id="497" r:id="rId25"/>
    <p:sldId id="501" r:id="rId26"/>
    <p:sldId id="502" r:id="rId27"/>
    <p:sldId id="503" r:id="rId28"/>
    <p:sldId id="504" r:id="rId29"/>
    <p:sldId id="505" r:id="rId30"/>
    <p:sldId id="506" r:id="rId31"/>
    <p:sldId id="542" r:id="rId32"/>
    <p:sldId id="510" r:id="rId33"/>
    <p:sldId id="511" r:id="rId34"/>
    <p:sldId id="521" r:id="rId35"/>
    <p:sldId id="512" r:id="rId36"/>
    <p:sldId id="523" r:id="rId37"/>
    <p:sldId id="524" r:id="rId38"/>
    <p:sldId id="525" r:id="rId39"/>
    <p:sldId id="526" r:id="rId40"/>
    <p:sldId id="535" r:id="rId41"/>
    <p:sldId id="537" r:id="rId42"/>
    <p:sldId id="536" r:id="rId43"/>
    <p:sldId id="538" r:id="rId44"/>
    <p:sldId id="544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DADD7"/>
    <a:srgbClr val="CC0099"/>
    <a:srgbClr val="990099"/>
    <a:srgbClr val="C9C9FF"/>
    <a:srgbClr val="C1C1FF"/>
    <a:srgbClr val="DDDDFF"/>
    <a:srgbClr val="F3F3FF"/>
    <a:srgbClr val="EFEFFF"/>
    <a:srgbClr val="DE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6436" autoAdjust="0"/>
  </p:normalViewPr>
  <p:slideViewPr>
    <p:cSldViewPr snapToGrid="0">
      <p:cViewPr varScale="1">
        <p:scale>
          <a:sx n="79" d="100"/>
          <a:sy n="79" d="100"/>
        </p:scale>
        <p:origin x="148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2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1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02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85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0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47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12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9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1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7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1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1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61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53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35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75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20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17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3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1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4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1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1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0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0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2022/3/23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7.wmf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7.wmf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7.wmf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9.wmf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9.wmf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9.wmf"/><Relationship Id="rId4" Type="http://schemas.openxmlformats.org/officeDocument/2006/relationships/image" Target="../media/image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19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9.wmf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043276"/>
            <a:ext cx="7560840" cy="2010569"/>
          </a:xfrm>
        </p:spPr>
        <p:txBody>
          <a:bodyPr/>
          <a:lstStyle/>
          <a:p>
            <a:r>
              <a:rPr lang="zh-CN" altLang="en-US" dirty="0"/>
              <a:t>第四章 网络互联</a:t>
            </a:r>
            <a:r>
              <a:rPr lang="en-US" altLang="zh-CN" dirty="0"/>
              <a:t>(</a:t>
            </a:r>
            <a:r>
              <a:rPr lang="en-US" altLang="zh-CN"/>
              <a:t>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互联网络 </a:t>
            </a:r>
            <a:r>
              <a:rPr lang="en-US" altLang="zh-CN" sz="2000" dirty="0"/>
              <a:t>(internetwork or internet)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提供各种主机</a:t>
            </a:r>
            <a:r>
              <a:rPr lang="en-US" altLang="zh-CN" dirty="0"/>
              <a:t>--</a:t>
            </a:r>
            <a:r>
              <a:rPr lang="zh-CN" altLang="en-US" dirty="0"/>
              <a:t>主机之间分组传输服务的、互连的网络的集合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Internet--</a:t>
            </a:r>
            <a:r>
              <a:rPr lang="zh-CN" altLang="en-US" sz="2000" dirty="0"/>
              <a:t>因特网，互联网</a:t>
            </a:r>
            <a:endParaRPr lang="en-US" altLang="zh-CN" sz="2000" dirty="0"/>
          </a:p>
          <a:p>
            <a:pPr lvl="1"/>
            <a:r>
              <a:rPr lang="zh-CN" altLang="en-US" dirty="0"/>
              <a:t>专用名词，互联网络实例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网络</a:t>
            </a:r>
            <a:endParaRPr lang="en-US" altLang="zh-CN" sz="2000" dirty="0"/>
          </a:p>
          <a:p>
            <a:pPr lvl="1"/>
            <a:r>
              <a:rPr lang="zh-CN" altLang="en-US" dirty="0"/>
              <a:t>前边讨论过的直连网络或交换网络</a:t>
            </a:r>
            <a:endParaRPr lang="en-US" altLang="zh-CN" dirty="0"/>
          </a:p>
          <a:p>
            <a:pPr lvl="1"/>
            <a:r>
              <a:rPr lang="zh-CN" altLang="en-US" dirty="0"/>
              <a:t>如以太网、</a:t>
            </a:r>
            <a:r>
              <a:rPr lang="en-US" altLang="zh-CN" dirty="0" err="1"/>
              <a:t>WiFi</a:t>
            </a:r>
            <a:r>
              <a:rPr lang="zh-CN" altLang="en-US" dirty="0"/>
              <a:t>、</a:t>
            </a:r>
            <a:r>
              <a:rPr lang="en-US" altLang="zh-CN" dirty="0"/>
              <a:t>4G/5G</a:t>
            </a:r>
            <a:r>
              <a:rPr lang="zh-CN" altLang="en-US" dirty="0"/>
              <a:t>网络等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子网</a:t>
            </a:r>
            <a:endParaRPr lang="en-US" altLang="zh-CN" sz="2000" dirty="0"/>
          </a:p>
          <a:p>
            <a:pPr lvl="1"/>
            <a:r>
              <a:rPr lang="zh-CN" altLang="en-US" dirty="0"/>
              <a:t>所讨论网络中的一部分网络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2592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  <p:pic>
        <p:nvPicPr>
          <p:cNvPr id="8" name="Picture 2" descr="04x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325057"/>
            <a:ext cx="632079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>
          <a:xfrm>
            <a:off x="4709160" y="3851910"/>
            <a:ext cx="1108710" cy="605790"/>
          </a:xfrm>
          <a:prstGeom prst="ellipse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49880" y="3255818"/>
            <a:ext cx="1108710" cy="605790"/>
          </a:xfrm>
          <a:prstGeom prst="ellipse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38850" y="1599349"/>
            <a:ext cx="1108710" cy="605790"/>
          </a:xfrm>
          <a:prstGeom prst="ellipse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1 13"/>
          <p:cNvSpPr/>
          <p:nvPr/>
        </p:nvSpPr>
        <p:spPr>
          <a:xfrm>
            <a:off x="6400665" y="4785017"/>
            <a:ext cx="2155994" cy="583784"/>
          </a:xfrm>
          <a:prstGeom prst="borderCallout1">
            <a:avLst>
              <a:gd name="adj1" fmla="val -3633"/>
              <a:gd name="adj2" fmla="val 17872"/>
              <a:gd name="adj3" fmla="val -115914"/>
              <a:gd name="adj4" fmla="val -25630"/>
            </a:avLst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互联结点</a:t>
            </a:r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8590" y="3558713"/>
            <a:ext cx="2442075" cy="1226304"/>
          </a:xfrm>
          <a:prstGeom prst="lin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94171" y="2205139"/>
            <a:ext cx="95249" cy="2523581"/>
          </a:xfrm>
          <a:prstGeom prst="lin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397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892582"/>
          </a:xfrm>
        </p:spPr>
        <p:txBody>
          <a:bodyPr/>
          <a:lstStyle/>
          <a:p>
            <a:r>
              <a:rPr lang="zh-CN" altLang="en-US" dirty="0"/>
              <a:t>路由器</a:t>
            </a:r>
            <a:r>
              <a:rPr lang="en-US" altLang="zh-CN" dirty="0"/>
              <a:t>/</a:t>
            </a:r>
            <a:r>
              <a:rPr lang="zh-CN" altLang="en-US" dirty="0"/>
              <a:t>网关 </a:t>
            </a:r>
            <a:r>
              <a:rPr lang="en-US" altLang="zh-CN" dirty="0"/>
              <a:t>(Router/Gateway)</a:t>
            </a:r>
          </a:p>
          <a:p>
            <a:r>
              <a:rPr lang="en-US" altLang="zh-CN" dirty="0"/>
              <a:t>IP</a:t>
            </a:r>
            <a:r>
              <a:rPr lang="zh-CN" altLang="en-US" dirty="0"/>
              <a:t>的关键：建立可扩展的异构互连机制</a:t>
            </a:r>
            <a:endParaRPr lang="en-US" altLang="zh-CN" dirty="0"/>
          </a:p>
          <a:p>
            <a:pPr lvl="1"/>
            <a:r>
              <a:rPr lang="zh-CN" altLang="en-US" dirty="0"/>
              <a:t>在所有结点</a:t>
            </a:r>
            <a:r>
              <a:rPr lang="en-US" altLang="zh-CN" dirty="0"/>
              <a:t>(</a:t>
            </a:r>
            <a:r>
              <a:rPr lang="zh-CN" altLang="en-US" dirty="0"/>
              <a:t>主机和路由器</a:t>
            </a:r>
            <a:r>
              <a:rPr lang="en-US" altLang="zh-CN" dirty="0"/>
              <a:t>)</a:t>
            </a:r>
            <a:r>
              <a:rPr lang="zh-CN" altLang="en-US" dirty="0"/>
              <a:t>上运行</a:t>
            </a:r>
            <a:endParaRPr lang="en-US" altLang="zh-CN" dirty="0"/>
          </a:p>
          <a:p>
            <a:pPr lvl="1"/>
            <a:r>
              <a:rPr lang="zh-CN" altLang="zh-CN" dirty="0"/>
              <a:t>如</a:t>
            </a:r>
            <a:r>
              <a:rPr lang="zh-CN" altLang="en-US" dirty="0"/>
              <a:t>：</a:t>
            </a:r>
            <a:r>
              <a:rPr lang="zh-CN" altLang="zh-CN" dirty="0"/>
              <a:t>H</a:t>
            </a:r>
            <a:r>
              <a:rPr lang="zh-CN" altLang="zh-CN" baseline="-25000" dirty="0"/>
              <a:t>1</a:t>
            </a:r>
            <a:r>
              <a:rPr lang="zh-CN" altLang="zh-CN" dirty="0"/>
              <a:t>与H</a:t>
            </a:r>
            <a:r>
              <a:rPr lang="zh-CN" altLang="zh-CN" baseline="-25000" dirty="0"/>
              <a:t>8</a:t>
            </a:r>
            <a:r>
              <a:rPr lang="zh-CN" altLang="zh-CN" dirty="0"/>
              <a:t>的逻辑连接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457200" y="3660084"/>
            <a:ext cx="8312722" cy="2642135"/>
            <a:chOff x="475487" y="3639726"/>
            <a:chExt cx="8312722" cy="2642135"/>
          </a:xfrm>
        </p:grpSpPr>
        <p:sp>
          <p:nvSpPr>
            <p:cNvPr id="29" name="立方体 28"/>
            <p:cNvSpPr/>
            <p:nvPr/>
          </p:nvSpPr>
          <p:spPr>
            <a:xfrm>
              <a:off x="1733601" y="440055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475487" y="3645759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立方体 38"/>
            <p:cNvSpPr/>
            <p:nvPr/>
          </p:nvSpPr>
          <p:spPr>
            <a:xfrm>
              <a:off x="2160346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0" name="立方体 39"/>
            <p:cNvSpPr/>
            <p:nvPr/>
          </p:nvSpPr>
          <p:spPr>
            <a:xfrm>
              <a:off x="1812670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1" name="立方体 40"/>
            <p:cNvSpPr/>
            <p:nvPr/>
          </p:nvSpPr>
          <p:spPr>
            <a:xfrm>
              <a:off x="2582290" y="561176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925830" y="4676826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/>
            <p:cNvSpPr/>
            <p:nvPr/>
          </p:nvSpPr>
          <p:spPr>
            <a:xfrm>
              <a:off x="669798" y="4346599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3" name="立方体 12"/>
            <p:cNvSpPr/>
            <p:nvPr/>
          </p:nvSpPr>
          <p:spPr>
            <a:xfrm>
              <a:off x="655345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4" name="立方体 13"/>
            <p:cNvSpPr/>
            <p:nvPr/>
          </p:nvSpPr>
          <p:spPr>
            <a:xfrm>
              <a:off x="655344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929640" y="6137910"/>
              <a:ext cx="1183995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113635" y="595774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2113635" y="531581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582290" y="531581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848965" y="595012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立方体 61"/>
            <p:cNvSpPr/>
            <p:nvPr/>
          </p:nvSpPr>
          <p:spPr>
            <a:xfrm>
              <a:off x="3691941" y="440436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3" name="立方体 62"/>
            <p:cNvSpPr/>
            <p:nvPr/>
          </p:nvSpPr>
          <p:spPr>
            <a:xfrm>
              <a:off x="4118686" y="499872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64" name="立方体 63"/>
            <p:cNvSpPr/>
            <p:nvPr/>
          </p:nvSpPr>
          <p:spPr>
            <a:xfrm>
              <a:off x="3771010" y="562319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65" name="立方体 64"/>
            <p:cNvSpPr/>
            <p:nvPr/>
          </p:nvSpPr>
          <p:spPr>
            <a:xfrm>
              <a:off x="4540630" y="561557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071975" y="596155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071975" y="531962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540630" y="531962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807305" y="595393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立方体 69"/>
            <p:cNvSpPr/>
            <p:nvPr/>
          </p:nvSpPr>
          <p:spPr>
            <a:xfrm>
              <a:off x="5734075" y="4394518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" name="立方体 70"/>
            <p:cNvSpPr/>
            <p:nvPr/>
          </p:nvSpPr>
          <p:spPr>
            <a:xfrm>
              <a:off x="616082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72" name="立方体 71"/>
            <p:cNvSpPr/>
            <p:nvPr/>
          </p:nvSpPr>
          <p:spPr>
            <a:xfrm>
              <a:off x="5813144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73" name="立方体 72"/>
            <p:cNvSpPr/>
            <p:nvPr/>
          </p:nvSpPr>
          <p:spPr>
            <a:xfrm>
              <a:off x="6582764" y="5605733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114109" y="595171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14109" y="5309777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582764" y="5309777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849439" y="594409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848965" y="6141720"/>
              <a:ext cx="1223010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807305" y="6124257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立方体 82"/>
            <p:cNvSpPr/>
            <p:nvPr/>
          </p:nvSpPr>
          <p:spPr>
            <a:xfrm>
              <a:off x="7703502" y="3639726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8153845" y="4670793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立方体 84"/>
            <p:cNvSpPr/>
            <p:nvPr/>
          </p:nvSpPr>
          <p:spPr>
            <a:xfrm>
              <a:off x="7897813" y="434056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86" name="立方体 85"/>
            <p:cNvSpPr/>
            <p:nvPr/>
          </p:nvSpPr>
          <p:spPr>
            <a:xfrm>
              <a:off x="788336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87" name="立方体 86"/>
            <p:cNvSpPr/>
            <p:nvPr/>
          </p:nvSpPr>
          <p:spPr>
            <a:xfrm>
              <a:off x="7883359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6849439" y="6141720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1183004" y="3792608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411019" y="3828175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8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2" name="文本框 89"/>
            <p:cNvSpPr txBox="1"/>
            <p:nvPr/>
          </p:nvSpPr>
          <p:spPr>
            <a:xfrm>
              <a:off x="2933141" y="4556516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3" name="文本框 89"/>
            <p:cNvSpPr txBox="1"/>
            <p:nvPr/>
          </p:nvSpPr>
          <p:spPr>
            <a:xfrm>
              <a:off x="4916608" y="4531422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2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4" name="文本框 89"/>
            <p:cNvSpPr txBox="1"/>
            <p:nvPr/>
          </p:nvSpPr>
          <p:spPr>
            <a:xfrm>
              <a:off x="6991820" y="4547466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3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526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8091"/>
            <a:ext cx="8229600" cy="5625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通过逐跳的分组转发实现源、目的结点间的数据传输，基于两种重要的网络层功能实现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转发（</a:t>
            </a:r>
            <a:r>
              <a:rPr lang="zh-CN" altLang="en-US" dirty="0">
                <a:solidFill>
                  <a:srgbClr val="FF0000"/>
                </a:solidFill>
              </a:rPr>
              <a:t>动作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CC"/>
                </a:solidFill>
              </a:rPr>
              <a:t>局部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8000" lvl="2"/>
            <a:r>
              <a:rPr lang="zh-CN" altLang="en-US" dirty="0"/>
              <a:t>分组到达路由器的一条输入链路时，路由器必须将该分组移动到适当的输出链路</a:t>
            </a:r>
            <a:endParaRPr lang="en-US" altLang="zh-CN" dirty="0"/>
          </a:p>
          <a:p>
            <a:pPr marL="1008000" lvl="2"/>
            <a:r>
              <a:rPr lang="zh-CN" altLang="en-US" dirty="0"/>
              <a:t>如：来自主机</a:t>
            </a:r>
            <a:r>
              <a:rPr lang="zh-CN" altLang="zh-CN" dirty="0"/>
              <a:t>H</a:t>
            </a:r>
            <a:r>
              <a:rPr lang="zh-CN" altLang="zh-CN" baseline="-25000" dirty="0"/>
              <a:t>1</a:t>
            </a:r>
            <a:r>
              <a:rPr lang="zh-CN" altLang="en-US" dirty="0"/>
              <a:t>到达路由器</a:t>
            </a:r>
            <a:r>
              <a:rPr lang="en-US" altLang="zh-CN" dirty="0"/>
              <a:t>R</a:t>
            </a:r>
            <a:r>
              <a:rPr lang="zh-CN" altLang="zh-CN" baseline="-25000" dirty="0"/>
              <a:t>1</a:t>
            </a:r>
            <a:r>
              <a:rPr lang="zh-CN" altLang="en-US" dirty="0"/>
              <a:t>的分组，必须向能到达</a:t>
            </a:r>
            <a:r>
              <a:rPr lang="zh-CN" altLang="zh-CN" dirty="0"/>
              <a:t>H</a:t>
            </a:r>
            <a:r>
              <a:rPr lang="zh-CN" altLang="zh-CN" baseline="-25000" dirty="0"/>
              <a:t>8</a:t>
            </a:r>
            <a:r>
              <a:rPr lang="zh-CN" altLang="en-US" dirty="0"/>
              <a:t>的路径上的下一台路由器，即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转发</a:t>
            </a:r>
            <a:endParaRPr lang="en-US" altLang="zh-CN" dirty="0"/>
          </a:p>
          <a:p>
            <a:pPr marL="1008000" lvl="2"/>
            <a:endParaRPr lang="en-US" altLang="zh-CN" dirty="0"/>
          </a:p>
          <a:p>
            <a:pPr marL="1008000" lvl="2"/>
            <a:endParaRPr lang="en-US" altLang="zh-CN" dirty="0"/>
          </a:p>
          <a:p>
            <a:pPr marL="1008000" lvl="2"/>
            <a:endParaRPr lang="en-US" altLang="zh-CN" dirty="0"/>
          </a:p>
          <a:p>
            <a:pPr marL="1008000" lvl="2"/>
            <a:endParaRPr lang="en-US" altLang="zh-CN" dirty="0"/>
          </a:p>
          <a:p>
            <a:pPr marL="1008000" lvl="2"/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zh-CN" altLang="en-US" dirty="0"/>
              <a:t>路由选择（</a:t>
            </a:r>
            <a:r>
              <a:rPr lang="zh-CN" altLang="en-US" dirty="0">
                <a:solidFill>
                  <a:srgbClr val="FF0000"/>
                </a:solidFill>
              </a:rPr>
              <a:t>决策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CC"/>
                </a:solidFill>
              </a:rPr>
              <a:t>全局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8000" lvl="2"/>
            <a:r>
              <a:rPr lang="zh-CN" altLang="en-US" dirty="0"/>
              <a:t>分组从源结点</a:t>
            </a:r>
            <a:r>
              <a:rPr lang="en-US" altLang="zh-CN" dirty="0"/>
              <a:t>(</a:t>
            </a:r>
            <a:r>
              <a:rPr lang="zh-CN" altLang="en-US" dirty="0"/>
              <a:t>发送方</a:t>
            </a:r>
            <a:r>
              <a:rPr lang="en-US" altLang="zh-CN" dirty="0"/>
              <a:t>)</a:t>
            </a:r>
            <a:r>
              <a:rPr lang="zh-CN" altLang="en-US" dirty="0"/>
              <a:t>流向接收方</a:t>
            </a:r>
            <a:r>
              <a:rPr lang="en-US" altLang="zh-CN" dirty="0"/>
              <a:t>(</a:t>
            </a:r>
            <a:r>
              <a:rPr lang="zh-CN" altLang="en-US" dirty="0"/>
              <a:t>目的结点</a:t>
            </a:r>
            <a:r>
              <a:rPr lang="en-US" altLang="zh-CN" dirty="0"/>
              <a:t>)</a:t>
            </a:r>
            <a:r>
              <a:rPr lang="zh-CN" altLang="en-US" dirty="0"/>
              <a:t>时，网络层必须决定这些分组所采用的路由或路径，计算这些路径的算法称为路由选择算法</a:t>
            </a:r>
            <a:r>
              <a:rPr lang="en-US" altLang="zh-CN" dirty="0"/>
              <a:t>(routing algorithm)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89971" y="3643296"/>
            <a:ext cx="7384093" cy="1485961"/>
            <a:chOff x="475487" y="3639726"/>
            <a:chExt cx="8312722" cy="2642135"/>
          </a:xfrm>
        </p:grpSpPr>
        <p:sp>
          <p:nvSpPr>
            <p:cNvPr id="7" name="立方体 6"/>
            <p:cNvSpPr/>
            <p:nvPr/>
          </p:nvSpPr>
          <p:spPr>
            <a:xfrm>
              <a:off x="1733601" y="440055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立方体 7"/>
            <p:cNvSpPr/>
            <p:nvPr/>
          </p:nvSpPr>
          <p:spPr>
            <a:xfrm>
              <a:off x="475487" y="3645759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2160346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1812670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1" name="立方体 10"/>
            <p:cNvSpPr/>
            <p:nvPr/>
          </p:nvSpPr>
          <p:spPr>
            <a:xfrm>
              <a:off x="2582290" y="561176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5830" y="4676826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立方体 12"/>
            <p:cNvSpPr/>
            <p:nvPr/>
          </p:nvSpPr>
          <p:spPr>
            <a:xfrm>
              <a:off x="669798" y="4346599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4" name="立方体 13"/>
            <p:cNvSpPr/>
            <p:nvPr/>
          </p:nvSpPr>
          <p:spPr>
            <a:xfrm>
              <a:off x="655345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5" name="立方体 14"/>
            <p:cNvSpPr/>
            <p:nvPr/>
          </p:nvSpPr>
          <p:spPr>
            <a:xfrm>
              <a:off x="655344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929640" y="6137910"/>
              <a:ext cx="1183995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113635" y="595774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113635" y="531581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82290" y="531581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848965" y="595012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立方体 20"/>
            <p:cNvSpPr/>
            <p:nvPr/>
          </p:nvSpPr>
          <p:spPr>
            <a:xfrm>
              <a:off x="3691941" y="440436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4118686" y="499872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3771010" y="562319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4540630" y="561557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071975" y="596155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071975" y="531962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540630" y="531962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807305" y="595393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立方体 28"/>
            <p:cNvSpPr/>
            <p:nvPr/>
          </p:nvSpPr>
          <p:spPr>
            <a:xfrm>
              <a:off x="5734075" y="4394518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616082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31" name="立方体 30"/>
            <p:cNvSpPr/>
            <p:nvPr/>
          </p:nvSpPr>
          <p:spPr>
            <a:xfrm>
              <a:off x="5813144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6582764" y="5605733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114109" y="595171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114109" y="5309777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582764" y="5309777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849439" y="594409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848965" y="6141720"/>
              <a:ext cx="1223010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807305" y="6124257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立方体 38"/>
            <p:cNvSpPr/>
            <p:nvPr/>
          </p:nvSpPr>
          <p:spPr>
            <a:xfrm>
              <a:off x="7703502" y="3639726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8153845" y="4670793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立方体 40"/>
            <p:cNvSpPr/>
            <p:nvPr/>
          </p:nvSpPr>
          <p:spPr>
            <a:xfrm>
              <a:off x="7897813" y="434056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2" name="立方体 41"/>
            <p:cNvSpPr/>
            <p:nvPr/>
          </p:nvSpPr>
          <p:spPr>
            <a:xfrm>
              <a:off x="788336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3" name="立方体 42"/>
            <p:cNvSpPr/>
            <p:nvPr/>
          </p:nvSpPr>
          <p:spPr>
            <a:xfrm>
              <a:off x="7883359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849439" y="6141720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183004" y="3792608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sz="16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411019" y="3828174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sz="16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8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7" name="文本框 89"/>
            <p:cNvSpPr txBox="1"/>
            <p:nvPr/>
          </p:nvSpPr>
          <p:spPr>
            <a:xfrm>
              <a:off x="2933141" y="4556516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sz="16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8" name="文本框 89"/>
            <p:cNvSpPr txBox="1"/>
            <p:nvPr/>
          </p:nvSpPr>
          <p:spPr>
            <a:xfrm>
              <a:off x="4916607" y="4531422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sz="16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9" name="文本框 89"/>
            <p:cNvSpPr txBox="1"/>
            <p:nvPr/>
          </p:nvSpPr>
          <p:spPr>
            <a:xfrm>
              <a:off x="6991820" y="4547465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sz="16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9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分组在互联网中的传送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77" name="组合 576"/>
          <p:cNvGrpSpPr/>
          <p:nvPr/>
        </p:nvGrpSpPr>
        <p:grpSpPr>
          <a:xfrm>
            <a:off x="544931" y="1127166"/>
            <a:ext cx="7675234" cy="5111688"/>
            <a:chOff x="603134" y="1593911"/>
            <a:chExt cx="7675234" cy="5111688"/>
          </a:xfrm>
        </p:grpSpPr>
        <p:sp>
          <p:nvSpPr>
            <p:cNvPr id="290" name="Rectangle 221"/>
            <p:cNvSpPr>
              <a:spLocks noChangeArrowheads="1"/>
            </p:cNvSpPr>
            <p:nvPr/>
          </p:nvSpPr>
          <p:spPr bwMode="auto">
            <a:xfrm>
              <a:off x="1117536" y="1876447"/>
              <a:ext cx="552203" cy="9960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1" name="Rectangle 219"/>
            <p:cNvSpPr>
              <a:spLocks noChangeArrowheads="1"/>
            </p:cNvSpPr>
            <p:nvPr/>
          </p:nvSpPr>
          <p:spPr bwMode="auto">
            <a:xfrm>
              <a:off x="1125757" y="2278768"/>
              <a:ext cx="538501" cy="210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2" name="Text Box 220"/>
            <p:cNvSpPr txBox="1">
              <a:spLocks noChangeArrowheads="1"/>
            </p:cNvSpPr>
            <p:nvPr/>
          </p:nvSpPr>
          <p:spPr bwMode="auto">
            <a:xfrm>
              <a:off x="1258462" y="1841293"/>
              <a:ext cx="284052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93" name="Line 222"/>
            <p:cNvSpPr>
              <a:spLocks noChangeShapeType="1"/>
            </p:cNvSpPr>
            <p:nvPr/>
          </p:nvSpPr>
          <p:spPr bwMode="auto">
            <a:xfrm>
              <a:off x="1117536" y="2088674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4" name="Line 223"/>
            <p:cNvSpPr>
              <a:spLocks noChangeShapeType="1"/>
            </p:cNvSpPr>
            <p:nvPr/>
          </p:nvSpPr>
          <p:spPr bwMode="auto">
            <a:xfrm>
              <a:off x="1117536" y="2285278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5" name="Line 224"/>
            <p:cNvSpPr>
              <a:spLocks noChangeShapeType="1"/>
            </p:cNvSpPr>
            <p:nvPr/>
          </p:nvSpPr>
          <p:spPr bwMode="auto">
            <a:xfrm>
              <a:off x="1117536" y="2481881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6" name="Line 225"/>
            <p:cNvSpPr>
              <a:spLocks noChangeShapeType="1"/>
            </p:cNvSpPr>
            <p:nvPr/>
          </p:nvSpPr>
          <p:spPr bwMode="auto">
            <a:xfrm>
              <a:off x="1117536" y="2679787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7" name="Freeform 4"/>
            <p:cNvSpPr>
              <a:spLocks/>
            </p:cNvSpPr>
            <p:nvPr/>
          </p:nvSpPr>
          <p:spPr bwMode="auto">
            <a:xfrm>
              <a:off x="7375385" y="3308657"/>
              <a:ext cx="269936" cy="1476478"/>
            </a:xfrm>
            <a:custGeom>
              <a:avLst/>
              <a:gdLst>
                <a:gd name="T0" fmla="*/ 197 w 197"/>
                <a:gd name="T1" fmla="*/ 0 h 1134"/>
                <a:gd name="T2" fmla="*/ 0 w 197"/>
                <a:gd name="T3" fmla="*/ 507 h 1134"/>
                <a:gd name="T4" fmla="*/ 16 w 197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34">
                  <a:moveTo>
                    <a:pt x="197" y="0"/>
                  </a:moveTo>
                  <a:lnTo>
                    <a:pt x="0" y="507"/>
                  </a:lnTo>
                  <a:lnTo>
                    <a:pt x="16" y="11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98" name="Group 5"/>
            <p:cNvGrpSpPr>
              <a:grpSpLocks/>
            </p:cNvGrpSpPr>
            <p:nvPr/>
          </p:nvGrpSpPr>
          <p:grpSpPr bwMode="auto">
            <a:xfrm>
              <a:off x="2796070" y="5536395"/>
              <a:ext cx="552204" cy="1169204"/>
              <a:chOff x="617" y="262"/>
              <a:chExt cx="403" cy="898"/>
            </a:xfrm>
          </p:grpSpPr>
          <p:sp>
            <p:nvSpPr>
              <p:cNvPr id="299" name="Rectangle 6"/>
              <p:cNvSpPr>
                <a:spLocks noChangeArrowheads="1"/>
              </p:cNvSpPr>
              <p:nvPr/>
            </p:nvSpPr>
            <p:spPr bwMode="auto">
              <a:xfrm>
                <a:off x="623" y="598"/>
                <a:ext cx="393" cy="16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Text Box 7"/>
              <p:cNvSpPr txBox="1">
                <a:spLocks noChangeArrowheads="1"/>
              </p:cNvSpPr>
              <p:nvPr/>
            </p:nvSpPr>
            <p:spPr bwMode="auto">
              <a:xfrm>
                <a:off x="720" y="262"/>
                <a:ext cx="207" cy="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01" name="Rectangle 8"/>
              <p:cNvSpPr>
                <a:spLocks noChangeArrowheads="1"/>
              </p:cNvSpPr>
              <p:nvPr/>
            </p:nvSpPr>
            <p:spPr bwMode="auto">
              <a:xfrm>
                <a:off x="617" y="289"/>
                <a:ext cx="403" cy="7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Line 9"/>
              <p:cNvSpPr>
                <a:spLocks noChangeShapeType="1"/>
              </p:cNvSpPr>
              <p:nvPr/>
            </p:nvSpPr>
            <p:spPr bwMode="auto">
              <a:xfrm>
                <a:off x="617" y="452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Line 10"/>
              <p:cNvSpPr>
                <a:spLocks noChangeShapeType="1"/>
              </p:cNvSpPr>
              <p:nvPr/>
            </p:nvSpPr>
            <p:spPr bwMode="auto">
              <a:xfrm>
                <a:off x="617" y="603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Line 11"/>
              <p:cNvSpPr>
                <a:spLocks noChangeShapeType="1"/>
              </p:cNvSpPr>
              <p:nvPr/>
            </p:nvSpPr>
            <p:spPr bwMode="auto">
              <a:xfrm>
                <a:off x="617" y="754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Line 12"/>
              <p:cNvSpPr>
                <a:spLocks noChangeShapeType="1"/>
              </p:cNvSpPr>
              <p:nvPr/>
            </p:nvSpPr>
            <p:spPr bwMode="auto">
              <a:xfrm>
                <a:off x="617" y="906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 flipV="1">
              <a:off x="3168773" y="3250067"/>
              <a:ext cx="43504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7" name="Line 14"/>
            <p:cNvSpPr>
              <a:spLocks noChangeShapeType="1"/>
            </p:cNvSpPr>
            <p:nvPr/>
          </p:nvSpPr>
          <p:spPr bwMode="auto">
            <a:xfrm flipV="1">
              <a:off x="3727827" y="4785136"/>
              <a:ext cx="746777" cy="1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8" name="Line 15"/>
            <p:cNvSpPr>
              <a:spLocks noChangeShapeType="1"/>
            </p:cNvSpPr>
            <p:nvPr/>
          </p:nvSpPr>
          <p:spPr bwMode="auto">
            <a:xfrm>
              <a:off x="1242227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0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913" y="4667955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10" name="Group 17"/>
            <p:cNvGrpSpPr>
              <a:grpSpLocks/>
            </p:cNvGrpSpPr>
            <p:nvPr/>
          </p:nvGrpSpPr>
          <p:grpSpPr bwMode="auto">
            <a:xfrm>
              <a:off x="3604506" y="2954511"/>
              <a:ext cx="1242801" cy="708293"/>
              <a:chOff x="385" y="2795"/>
              <a:chExt cx="1769" cy="816"/>
            </a:xfrm>
          </p:grpSpPr>
          <p:sp>
            <p:nvSpPr>
              <p:cNvPr id="311" name="Oval 1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2" name="Oval 1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3" name="Oval 2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4" name="Oval 2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5" name="Oval 2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6" name="Oval 2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7" name="Oval 2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8" name="Oval 2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9" name="Oval 2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0" name="Oval 2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1" name="Oval 2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2" name="Oval 2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3" name="Oval 3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4" name="Oval 3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5" name="Oval 3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6" name="Oval 3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28" name="Text Box 35"/>
            <p:cNvSpPr txBox="1">
              <a:spLocks noChangeArrowheads="1"/>
            </p:cNvSpPr>
            <p:nvPr/>
          </p:nvSpPr>
          <p:spPr bwMode="auto">
            <a:xfrm>
              <a:off x="603134" y="2950605"/>
              <a:ext cx="5437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329" name="Picture 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52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30" name="Group 37"/>
            <p:cNvGrpSpPr>
              <a:grpSpLocks/>
            </p:cNvGrpSpPr>
            <p:nvPr/>
          </p:nvGrpSpPr>
          <p:grpSpPr bwMode="auto">
            <a:xfrm>
              <a:off x="5779065" y="2954511"/>
              <a:ext cx="1242800" cy="708293"/>
              <a:chOff x="385" y="2795"/>
              <a:chExt cx="1769" cy="816"/>
            </a:xfrm>
          </p:grpSpPr>
          <p:sp>
            <p:nvSpPr>
              <p:cNvPr id="331" name="Oval 3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2" name="Oval 3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3" name="Oval 4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4" name="Oval 4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5" name="Oval 4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6" name="Oval 4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7" name="Oval 4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8" name="Oval 4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9" name="Oval 4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0" name="Oval 4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1" name="Oval 4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2" name="Oval 4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3" name="Oval 5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4" name="Oval 5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5" name="Oval 5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6" name="Oval 5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7" name="Freeform 5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48" name="Group 55"/>
            <p:cNvGrpSpPr>
              <a:grpSpLocks/>
            </p:cNvGrpSpPr>
            <p:nvPr/>
          </p:nvGrpSpPr>
          <p:grpSpPr bwMode="auto">
            <a:xfrm>
              <a:off x="4411573" y="4312506"/>
              <a:ext cx="359001" cy="414039"/>
              <a:chOff x="4416" y="2717"/>
              <a:chExt cx="404" cy="577"/>
            </a:xfrm>
          </p:grpSpPr>
          <p:sp>
            <p:nvSpPr>
              <p:cNvPr id="349" name="AutoShape 56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50" name="Group 57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395" name="Rectangle 58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6" name="Line 59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1" name="Rectangle 60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2" name="Freeform 61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3" name="Freeform 62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4" name="Freeform 63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5" name="Freeform 64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6" name="Freeform 65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7" name="Freeform 66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" name="Rectangle 67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9" name="Line 68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0" name="Freeform 69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1" name="Freeform 70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2" name="Freeform 71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3" name="Rectangle 72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4" name="Rectangle 73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5" name="Rectangle 74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6" name="Rectangle 75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7" name="Oval 76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8" name="Rectangle 77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9" name="Freeform 78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70" name="Group 79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393" name="Oval 80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4" name="Oval 81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71" name="Group 82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384" name="Rectangle 83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85" name="Group 84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3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372" name="Rectangle 92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5" name="Freeform 95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6" name="Freeform 96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7" name="Freeform 97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8" name="Freeform 98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9" name="Freeform 99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0" name="Freeform 100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1" name="Freeform 101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2" name="Freeform 102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3" name="Freeform 103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397" name="Picture 10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62" y="3839877"/>
              <a:ext cx="853654" cy="292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8" name="Picture 10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289" y="4666653"/>
              <a:ext cx="449436" cy="23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9" name="Picture 10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93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00" name="Group 107"/>
            <p:cNvGrpSpPr>
              <a:grpSpLocks/>
            </p:cNvGrpSpPr>
            <p:nvPr/>
          </p:nvGrpSpPr>
          <p:grpSpPr bwMode="auto">
            <a:xfrm flipH="1">
              <a:off x="7471301" y="4372399"/>
              <a:ext cx="359001" cy="414039"/>
              <a:chOff x="4416" y="2717"/>
              <a:chExt cx="404" cy="577"/>
            </a:xfrm>
          </p:grpSpPr>
          <p:sp>
            <p:nvSpPr>
              <p:cNvPr id="401" name="AutoShape 108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02" name="Group 109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4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8" name="Line 111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03" name="Rectangle 112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4" name="Freeform 113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5" name="Freeform 114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6" name="Freeform 115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7" name="Freeform 116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8" name="Freeform 117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9" name="Freeform 118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" name="Rectangle 119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1" name="Line 120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2" name="Freeform 121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3" name="Freeform 122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4" name="Freeform 123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5" name="Rectangle 124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6" name="Rectangle 125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7" name="Rectangle 126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8" name="Rectangle 127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9" name="Oval 128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0" name="Rectangle 129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1" name="Freeform 130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22" name="Group 131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445" name="Oval 132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6" name="Oval 133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423" name="Group 134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436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37" name="Group 136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43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3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1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3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424" name="Rectangle 144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5" name="Freeform 145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6" name="Freeform 146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7" name="Freeform 147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8" name="Freeform 148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9" name="Freeform 149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0" name="Freeform 150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1" name="Freeform 151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2" name="Freeform 152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3" name="Freeform 153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4" name="Freeform 154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5" name="Freeform 155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449" name="Picture 156" descr="D-Link%20DI-713P%20Wireless%20Broadband%20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922" y="4477862"/>
              <a:ext cx="646749" cy="51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0" name="Group 157"/>
            <p:cNvGrpSpPr>
              <a:grpSpLocks/>
            </p:cNvGrpSpPr>
            <p:nvPr/>
          </p:nvGrpSpPr>
          <p:grpSpPr bwMode="auto">
            <a:xfrm>
              <a:off x="2298676" y="4608063"/>
              <a:ext cx="579608" cy="406227"/>
              <a:chOff x="762" y="2391"/>
              <a:chExt cx="423" cy="312"/>
            </a:xfrm>
          </p:grpSpPr>
          <p:grpSp>
            <p:nvGrpSpPr>
              <p:cNvPr id="451" name="Group 15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5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60" name="Picture 16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52" name="Group 16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53" name="AutoShape 16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4" name="AutoShape 16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5" name="AutoShape 16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6" name="AutoShape 16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7" name="AutoShape 16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8" name="AutoShape 16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61" name="Freeform 168"/>
            <p:cNvSpPr>
              <a:spLocks/>
            </p:cNvSpPr>
            <p:nvPr/>
          </p:nvSpPr>
          <p:spPr bwMode="auto">
            <a:xfrm rot="1390605">
              <a:off x="3583953" y="4253916"/>
              <a:ext cx="175390" cy="246079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62" name="Group 169"/>
            <p:cNvGrpSpPr>
              <a:grpSpLocks/>
            </p:cNvGrpSpPr>
            <p:nvPr/>
          </p:nvGrpSpPr>
          <p:grpSpPr bwMode="auto">
            <a:xfrm>
              <a:off x="1180567" y="3544321"/>
              <a:ext cx="434363" cy="561166"/>
              <a:chOff x="431" y="1479"/>
              <a:chExt cx="317" cy="431"/>
            </a:xfrm>
          </p:grpSpPr>
          <p:sp>
            <p:nvSpPr>
              <p:cNvPr id="463" name="Line 170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64" name="Picture 17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65" name="Picture 17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875" y="2984457"/>
              <a:ext cx="434364" cy="442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6" name="Line 173"/>
            <p:cNvSpPr>
              <a:spLocks noChangeShapeType="1"/>
            </p:cNvSpPr>
            <p:nvPr/>
          </p:nvSpPr>
          <p:spPr bwMode="auto">
            <a:xfrm flipV="1">
              <a:off x="806493" y="3544321"/>
              <a:ext cx="2611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7" name="Line 174"/>
            <p:cNvSpPr>
              <a:spLocks noChangeShapeType="1"/>
            </p:cNvSpPr>
            <p:nvPr/>
          </p:nvSpPr>
          <p:spPr bwMode="auto">
            <a:xfrm>
              <a:off x="3230434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68" name="Picture 1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380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69" name="Group 176"/>
            <p:cNvGrpSpPr>
              <a:grpSpLocks/>
            </p:cNvGrpSpPr>
            <p:nvPr/>
          </p:nvGrpSpPr>
          <p:grpSpPr bwMode="auto">
            <a:xfrm>
              <a:off x="1614930" y="5080692"/>
              <a:ext cx="579609" cy="406227"/>
              <a:chOff x="762" y="2391"/>
              <a:chExt cx="423" cy="312"/>
            </a:xfrm>
          </p:grpSpPr>
          <p:grpSp>
            <p:nvGrpSpPr>
              <p:cNvPr id="470" name="Group 17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78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79" name="Picture 179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71" name="Group 18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72" name="AutoShape 18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3" name="AutoShape 18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4" name="AutoShape 18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5" name="AutoShape 18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6" name="AutoShape 18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7" name="AutoShape 18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480" name="Group 187"/>
            <p:cNvGrpSpPr>
              <a:grpSpLocks/>
            </p:cNvGrpSpPr>
            <p:nvPr/>
          </p:nvGrpSpPr>
          <p:grpSpPr bwMode="auto">
            <a:xfrm>
              <a:off x="2360336" y="5434838"/>
              <a:ext cx="579609" cy="406227"/>
              <a:chOff x="762" y="2391"/>
              <a:chExt cx="423" cy="312"/>
            </a:xfrm>
          </p:grpSpPr>
          <p:grpSp>
            <p:nvGrpSpPr>
              <p:cNvPr id="481" name="Group 18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89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90" name="Picture 19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2" name="Group 19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83" name="AutoShape 19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4" name="AutoShape 19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5" name="AutoShape 19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6" name="AutoShape 19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7" name="AutoShape 19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8" name="AutoShape 19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91" name="Line 198"/>
            <p:cNvSpPr>
              <a:spLocks noChangeShapeType="1"/>
            </p:cNvSpPr>
            <p:nvPr/>
          </p:nvSpPr>
          <p:spPr bwMode="auto">
            <a:xfrm>
              <a:off x="6214799" y="4016950"/>
              <a:ext cx="1304461" cy="53252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2" name="Line 199"/>
            <p:cNvSpPr>
              <a:spLocks noChangeShapeType="1"/>
            </p:cNvSpPr>
            <p:nvPr/>
          </p:nvSpPr>
          <p:spPr bwMode="auto">
            <a:xfrm flipH="1">
              <a:off x="4784277" y="4076843"/>
              <a:ext cx="620715" cy="35414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3" name="Freeform 200"/>
            <p:cNvSpPr>
              <a:spLocks/>
            </p:cNvSpPr>
            <p:nvPr/>
          </p:nvSpPr>
          <p:spPr bwMode="auto">
            <a:xfrm rot="1901313">
              <a:off x="2900207" y="4549472"/>
              <a:ext cx="175390" cy="246080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4" name="Freeform 201"/>
            <p:cNvSpPr>
              <a:spLocks/>
            </p:cNvSpPr>
            <p:nvPr/>
          </p:nvSpPr>
          <p:spPr bwMode="auto">
            <a:xfrm rot="18818791" flipH="1">
              <a:off x="2903889" y="4347072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5" name="Freeform 202"/>
            <p:cNvSpPr>
              <a:spLocks/>
            </p:cNvSpPr>
            <p:nvPr/>
          </p:nvSpPr>
          <p:spPr bwMode="auto">
            <a:xfrm rot="3575381">
              <a:off x="3630112" y="4395247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6" name="Text Box 203"/>
            <p:cNvSpPr txBox="1">
              <a:spLocks noChangeArrowheads="1"/>
            </p:cNvSpPr>
            <p:nvPr/>
          </p:nvSpPr>
          <p:spPr bwMode="auto">
            <a:xfrm>
              <a:off x="1739621" y="5552019"/>
              <a:ext cx="7970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en-US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497" name="Group 204"/>
            <p:cNvGrpSpPr>
              <a:grpSpLocks/>
            </p:cNvGrpSpPr>
            <p:nvPr/>
          </p:nvGrpSpPr>
          <p:grpSpPr bwMode="auto">
            <a:xfrm>
              <a:off x="1864312" y="3545623"/>
              <a:ext cx="434364" cy="561166"/>
              <a:chOff x="431" y="1479"/>
              <a:chExt cx="317" cy="431"/>
            </a:xfrm>
          </p:grpSpPr>
          <p:sp>
            <p:nvSpPr>
              <p:cNvPr id="498" name="Line 205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99" name="Picture 206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00" name="Group 207"/>
            <p:cNvGrpSpPr>
              <a:grpSpLocks/>
            </p:cNvGrpSpPr>
            <p:nvPr/>
          </p:nvGrpSpPr>
          <p:grpSpPr bwMode="auto">
            <a:xfrm>
              <a:off x="2734410" y="3546925"/>
              <a:ext cx="434363" cy="561166"/>
              <a:chOff x="431" y="1479"/>
              <a:chExt cx="317" cy="431"/>
            </a:xfrm>
          </p:grpSpPr>
          <p:sp>
            <p:nvSpPr>
              <p:cNvPr id="501" name="Line 208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502" name="Picture 209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03" name="Text Box 210"/>
            <p:cNvSpPr txBox="1">
              <a:spLocks noChangeArrowheads="1"/>
            </p:cNvSpPr>
            <p:nvPr/>
          </p:nvSpPr>
          <p:spPr bwMode="auto">
            <a:xfrm>
              <a:off x="2783738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4" name="Text Box 211"/>
            <p:cNvSpPr txBox="1">
              <a:spLocks noChangeArrowheads="1"/>
            </p:cNvSpPr>
            <p:nvPr/>
          </p:nvSpPr>
          <p:spPr bwMode="auto">
            <a:xfrm>
              <a:off x="7320575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05" name="Text Box 212"/>
            <p:cNvSpPr txBox="1">
              <a:spLocks noChangeArrowheads="1"/>
            </p:cNvSpPr>
            <p:nvPr/>
          </p:nvSpPr>
          <p:spPr bwMode="auto">
            <a:xfrm>
              <a:off x="4100530" y="4449218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06" name="Text Box 213"/>
            <p:cNvSpPr txBox="1">
              <a:spLocks noChangeArrowheads="1"/>
            </p:cNvSpPr>
            <p:nvPr/>
          </p:nvSpPr>
          <p:spPr bwMode="auto">
            <a:xfrm>
              <a:off x="4896636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07" name="Text Box 214"/>
            <p:cNvSpPr txBox="1">
              <a:spLocks noChangeArrowheads="1"/>
            </p:cNvSpPr>
            <p:nvPr/>
          </p:nvSpPr>
          <p:spPr bwMode="auto">
            <a:xfrm>
              <a:off x="7134224" y="297273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08" name="Text Box 215"/>
            <p:cNvSpPr txBox="1">
              <a:spLocks noChangeArrowheads="1"/>
            </p:cNvSpPr>
            <p:nvPr/>
          </p:nvSpPr>
          <p:spPr bwMode="auto">
            <a:xfrm>
              <a:off x="3107113" y="194936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9" name="Text Box 216"/>
            <p:cNvSpPr txBox="1">
              <a:spLocks noChangeArrowheads="1"/>
            </p:cNvSpPr>
            <p:nvPr/>
          </p:nvSpPr>
          <p:spPr bwMode="auto">
            <a:xfrm>
              <a:off x="5269339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10" name="Text Box 217"/>
            <p:cNvSpPr txBox="1">
              <a:spLocks noChangeArrowheads="1"/>
            </p:cNvSpPr>
            <p:nvPr/>
          </p:nvSpPr>
          <p:spPr bwMode="auto">
            <a:xfrm>
              <a:off x="7383606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11" name="Text Box 226"/>
            <p:cNvSpPr txBox="1">
              <a:spLocks noChangeArrowheads="1"/>
            </p:cNvSpPr>
            <p:nvPr/>
          </p:nvSpPr>
          <p:spPr bwMode="auto">
            <a:xfrm>
              <a:off x="1235376" y="1593911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12" name="Text Box 227"/>
            <p:cNvSpPr txBox="1">
              <a:spLocks noChangeArrowheads="1"/>
            </p:cNvSpPr>
            <p:nvPr/>
          </p:nvSpPr>
          <p:spPr bwMode="auto">
            <a:xfrm>
              <a:off x="4411573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13" name="Text Box 228"/>
            <p:cNvSpPr txBox="1">
              <a:spLocks noChangeArrowheads="1"/>
            </p:cNvSpPr>
            <p:nvPr/>
          </p:nvSpPr>
          <p:spPr bwMode="auto">
            <a:xfrm>
              <a:off x="3293464" y="5433536"/>
              <a:ext cx="3978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H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514" name="Group 229"/>
            <p:cNvGrpSpPr>
              <a:grpSpLocks/>
            </p:cNvGrpSpPr>
            <p:nvPr/>
          </p:nvGrpSpPr>
          <p:grpSpPr bwMode="auto">
            <a:xfrm>
              <a:off x="6649162" y="3604213"/>
              <a:ext cx="1242801" cy="708293"/>
              <a:chOff x="385" y="2795"/>
              <a:chExt cx="1769" cy="816"/>
            </a:xfrm>
          </p:grpSpPr>
          <p:sp>
            <p:nvSpPr>
              <p:cNvPr id="515" name="Oval 230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6" name="Oval 231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7" name="Oval 232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8" name="Oval 233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9" name="Oval 234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0" name="Oval 235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1" name="Oval 236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2" name="Oval 237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3" name="Oval 238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4" name="Oval 239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5" name="Oval 240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6" name="Oval 241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7" name="Oval 242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8" name="Oval 243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9" name="Oval 244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0" name="Oval 245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1" name="Freeform 246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32" name="Text Box 247"/>
            <p:cNvSpPr txBox="1">
              <a:spLocks noChangeArrowheads="1"/>
            </p:cNvSpPr>
            <p:nvPr/>
          </p:nvSpPr>
          <p:spPr bwMode="auto">
            <a:xfrm>
              <a:off x="7021865" y="4429687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33" name="AutoShape 248"/>
            <p:cNvSpPr>
              <a:spLocks noChangeArrowheads="1"/>
            </p:cNvSpPr>
            <p:nvPr/>
          </p:nvSpPr>
          <p:spPr bwMode="auto">
            <a:xfrm>
              <a:off x="3792229" y="3283919"/>
              <a:ext cx="1179769" cy="260402"/>
            </a:xfrm>
            <a:prstGeom prst="rightArrow">
              <a:avLst>
                <a:gd name="adj1" fmla="val 59778"/>
                <a:gd name="adj2" fmla="val 116374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4" name="AutoShape 249"/>
            <p:cNvSpPr>
              <a:spLocks noChangeArrowheads="1"/>
            </p:cNvSpPr>
            <p:nvPr/>
          </p:nvSpPr>
          <p:spPr bwMode="auto">
            <a:xfrm>
              <a:off x="5779065" y="3286523"/>
              <a:ext cx="1367491" cy="317690"/>
            </a:xfrm>
            <a:prstGeom prst="rightArrow">
              <a:avLst>
                <a:gd name="adj1" fmla="val 59778"/>
                <a:gd name="adj2" fmla="val 1105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5" name="AutoShape 250"/>
            <p:cNvSpPr>
              <a:spLocks noChangeArrowheads="1"/>
            </p:cNvSpPr>
            <p:nvPr/>
          </p:nvSpPr>
          <p:spPr bwMode="auto">
            <a:xfrm>
              <a:off x="1676591" y="3071692"/>
              <a:ext cx="1059189" cy="295556"/>
            </a:xfrm>
            <a:prstGeom prst="rightArrow">
              <a:avLst>
                <a:gd name="adj1" fmla="val 59778"/>
                <a:gd name="adj2" fmla="val 92053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6" name="AutoShape 251"/>
            <p:cNvSpPr>
              <a:spLocks noChangeArrowheads="1"/>
            </p:cNvSpPr>
            <p:nvPr/>
          </p:nvSpPr>
          <p:spPr bwMode="auto">
            <a:xfrm rot="6744589" flipV="1">
              <a:off x="7175275" y="3714302"/>
              <a:ext cx="1122332" cy="311043"/>
            </a:xfrm>
            <a:prstGeom prst="rightArrow">
              <a:avLst>
                <a:gd name="adj1" fmla="val 59778"/>
                <a:gd name="adj2" fmla="val 10265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7" name="AutoShape 252"/>
            <p:cNvSpPr>
              <a:spLocks noChangeArrowheads="1"/>
            </p:cNvSpPr>
            <p:nvPr/>
          </p:nvSpPr>
          <p:spPr bwMode="auto">
            <a:xfrm flipH="1">
              <a:off x="5158349" y="4608063"/>
              <a:ext cx="1740195" cy="294254"/>
            </a:xfrm>
            <a:prstGeom prst="rightArrow">
              <a:avLst>
                <a:gd name="adj1" fmla="val 59778"/>
                <a:gd name="adj2" fmla="val 151908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8" name="AutoShape 253"/>
            <p:cNvSpPr>
              <a:spLocks noChangeArrowheads="1"/>
            </p:cNvSpPr>
            <p:nvPr/>
          </p:nvSpPr>
          <p:spPr bwMode="auto">
            <a:xfrm rot="20314671" flipH="1">
              <a:off x="2920761" y="5020799"/>
              <a:ext cx="1304461" cy="294254"/>
            </a:xfrm>
            <a:prstGeom prst="rightArrow">
              <a:avLst>
                <a:gd name="adj1" fmla="val 59778"/>
                <a:gd name="adj2" fmla="val 113871"/>
              </a:avLst>
            </a:prstGeom>
            <a:solidFill>
              <a:srgbClr val="FFCCCC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直接交付</a:t>
              </a:r>
            </a:p>
          </p:txBody>
        </p:sp>
        <p:grpSp>
          <p:nvGrpSpPr>
            <p:cNvPr id="539" name="Group 254"/>
            <p:cNvGrpSpPr>
              <a:grpSpLocks/>
            </p:cNvGrpSpPr>
            <p:nvPr/>
          </p:nvGrpSpPr>
          <p:grpSpPr bwMode="auto">
            <a:xfrm>
              <a:off x="2948166" y="2230594"/>
              <a:ext cx="656341" cy="738240"/>
              <a:chOff x="1721" y="561"/>
              <a:chExt cx="479" cy="567"/>
            </a:xfrm>
          </p:grpSpPr>
          <p:sp>
            <p:nvSpPr>
              <p:cNvPr id="540" name="Rectangle 255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1" name="Rectangle 256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2" name="Line 257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3" name="Line 258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4" name="Line 259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5" name="Text Box 260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46" name="Group 261"/>
            <p:cNvGrpSpPr>
              <a:grpSpLocks/>
            </p:cNvGrpSpPr>
            <p:nvPr/>
          </p:nvGrpSpPr>
          <p:grpSpPr bwMode="auto">
            <a:xfrm>
              <a:off x="5122723" y="2230594"/>
              <a:ext cx="656342" cy="738240"/>
              <a:chOff x="1721" y="561"/>
              <a:chExt cx="479" cy="567"/>
            </a:xfrm>
          </p:grpSpPr>
          <p:sp>
            <p:nvSpPr>
              <p:cNvPr id="547" name="Rectangle 262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8" name="Rectangle 263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9" name="Line 264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0" name="Line 265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1" name="Line 266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2" name="Text Box 267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53" name="Group 268"/>
            <p:cNvGrpSpPr>
              <a:grpSpLocks/>
            </p:cNvGrpSpPr>
            <p:nvPr/>
          </p:nvGrpSpPr>
          <p:grpSpPr bwMode="auto">
            <a:xfrm>
              <a:off x="7332908" y="2230594"/>
              <a:ext cx="656341" cy="738240"/>
              <a:chOff x="1721" y="561"/>
              <a:chExt cx="479" cy="567"/>
            </a:xfrm>
          </p:grpSpPr>
          <p:sp>
            <p:nvSpPr>
              <p:cNvPr id="554" name="Rectangle 269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5" name="Rectangle 270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6" name="Line 271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7" name="Line 272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8" name="Line 273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9" name="Text Box 274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0" name="Group 275"/>
            <p:cNvGrpSpPr>
              <a:grpSpLocks/>
            </p:cNvGrpSpPr>
            <p:nvPr/>
          </p:nvGrpSpPr>
          <p:grpSpPr bwMode="auto">
            <a:xfrm>
              <a:off x="4252627" y="5110638"/>
              <a:ext cx="656341" cy="738240"/>
              <a:chOff x="1721" y="561"/>
              <a:chExt cx="479" cy="567"/>
            </a:xfrm>
          </p:grpSpPr>
          <p:sp>
            <p:nvSpPr>
              <p:cNvPr id="561" name="Rectangle 276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2" name="Rectangle 277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3" name="Line 278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4" name="Line 279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5" name="Line 280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6" name="Text Box 281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7" name="Group 282"/>
            <p:cNvGrpSpPr>
              <a:grpSpLocks/>
            </p:cNvGrpSpPr>
            <p:nvPr/>
          </p:nvGrpSpPr>
          <p:grpSpPr bwMode="auto">
            <a:xfrm>
              <a:off x="7173961" y="5110638"/>
              <a:ext cx="656341" cy="738240"/>
              <a:chOff x="1721" y="561"/>
              <a:chExt cx="479" cy="567"/>
            </a:xfrm>
          </p:grpSpPr>
          <p:sp>
            <p:nvSpPr>
              <p:cNvPr id="568" name="Rectangle 283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9" name="Rectangle 284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0" name="Line 285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1" name="Line 286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2" name="Line 287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3" name="Text Box 288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sp>
          <p:nvSpPr>
            <p:cNvPr id="574" name="Freeform 289"/>
            <p:cNvSpPr>
              <a:spLocks/>
            </p:cNvSpPr>
            <p:nvPr/>
          </p:nvSpPr>
          <p:spPr bwMode="auto">
            <a:xfrm>
              <a:off x="1553270" y="1950662"/>
              <a:ext cx="6725098" cy="4747125"/>
            </a:xfrm>
            <a:custGeom>
              <a:avLst/>
              <a:gdLst>
                <a:gd name="T0" fmla="*/ 4 w 4908"/>
                <a:gd name="T1" fmla="*/ 0 h 3646"/>
                <a:gd name="T2" fmla="*/ 4 w 4908"/>
                <a:gd name="T3" fmla="*/ 453 h 3646"/>
                <a:gd name="T4" fmla="*/ 13 w 4908"/>
                <a:gd name="T5" fmla="*/ 736 h 3646"/>
                <a:gd name="T6" fmla="*/ 69 w 4908"/>
                <a:gd name="T7" fmla="*/ 794 h 3646"/>
                <a:gd name="T8" fmla="*/ 279 w 4908"/>
                <a:gd name="T9" fmla="*/ 812 h 3646"/>
                <a:gd name="T10" fmla="*/ 579 w 4908"/>
                <a:gd name="T11" fmla="*/ 815 h 3646"/>
                <a:gd name="T12" fmla="*/ 924 w 4908"/>
                <a:gd name="T13" fmla="*/ 809 h 3646"/>
                <a:gd name="T14" fmla="*/ 1083 w 4908"/>
                <a:gd name="T15" fmla="*/ 737 h 3646"/>
                <a:gd name="T16" fmla="*/ 1098 w 4908"/>
                <a:gd name="T17" fmla="*/ 398 h 3646"/>
                <a:gd name="T18" fmla="*/ 1175 w 4908"/>
                <a:gd name="T19" fmla="*/ 269 h 3646"/>
                <a:gd name="T20" fmla="*/ 1406 w 4908"/>
                <a:gd name="T21" fmla="*/ 290 h 3646"/>
                <a:gd name="T22" fmla="*/ 1442 w 4908"/>
                <a:gd name="T23" fmla="*/ 551 h 3646"/>
                <a:gd name="T24" fmla="*/ 1466 w 4908"/>
                <a:gd name="T25" fmla="*/ 773 h 3646"/>
                <a:gd name="T26" fmla="*/ 1676 w 4908"/>
                <a:gd name="T27" fmla="*/ 809 h 3646"/>
                <a:gd name="T28" fmla="*/ 1859 w 4908"/>
                <a:gd name="T29" fmla="*/ 803 h 3646"/>
                <a:gd name="T30" fmla="*/ 2349 w 4908"/>
                <a:gd name="T31" fmla="*/ 803 h 3646"/>
                <a:gd name="T32" fmla="*/ 2514 w 4908"/>
                <a:gd name="T33" fmla="*/ 779 h 3646"/>
                <a:gd name="T34" fmla="*/ 2636 w 4908"/>
                <a:gd name="T35" fmla="*/ 680 h 3646"/>
                <a:gd name="T36" fmla="*/ 2660 w 4908"/>
                <a:gd name="T37" fmla="*/ 392 h 3646"/>
                <a:gd name="T38" fmla="*/ 2726 w 4908"/>
                <a:gd name="T39" fmla="*/ 275 h 3646"/>
                <a:gd name="T40" fmla="*/ 2975 w 4908"/>
                <a:gd name="T41" fmla="*/ 287 h 3646"/>
                <a:gd name="T42" fmla="*/ 3026 w 4908"/>
                <a:gd name="T43" fmla="*/ 464 h 3646"/>
                <a:gd name="T44" fmla="*/ 3053 w 4908"/>
                <a:gd name="T45" fmla="*/ 695 h 3646"/>
                <a:gd name="T46" fmla="*/ 3185 w 4908"/>
                <a:gd name="T47" fmla="*/ 806 h 3646"/>
                <a:gd name="T48" fmla="*/ 3479 w 4908"/>
                <a:gd name="T49" fmla="*/ 815 h 3646"/>
                <a:gd name="T50" fmla="*/ 3875 w 4908"/>
                <a:gd name="T51" fmla="*/ 818 h 3646"/>
                <a:gd name="T52" fmla="*/ 4208 w 4908"/>
                <a:gd name="T53" fmla="*/ 791 h 3646"/>
                <a:gd name="T54" fmla="*/ 4265 w 4908"/>
                <a:gd name="T55" fmla="*/ 629 h 3646"/>
                <a:gd name="T56" fmla="*/ 4274 w 4908"/>
                <a:gd name="T57" fmla="*/ 410 h 3646"/>
                <a:gd name="T58" fmla="*/ 4358 w 4908"/>
                <a:gd name="T59" fmla="*/ 272 h 3646"/>
                <a:gd name="T60" fmla="*/ 4598 w 4908"/>
                <a:gd name="T61" fmla="*/ 299 h 3646"/>
                <a:gd name="T62" fmla="*/ 4652 w 4908"/>
                <a:gd name="T63" fmla="*/ 608 h 3646"/>
                <a:gd name="T64" fmla="*/ 4681 w 4908"/>
                <a:gd name="T65" fmla="*/ 814 h 3646"/>
                <a:gd name="T66" fmla="*/ 4873 w 4908"/>
                <a:gd name="T67" fmla="*/ 1094 h 3646"/>
                <a:gd name="T68" fmla="*/ 4889 w 4908"/>
                <a:gd name="T69" fmla="*/ 1798 h 3646"/>
                <a:gd name="T70" fmla="*/ 4873 w 4908"/>
                <a:gd name="T71" fmla="*/ 2478 h 3646"/>
                <a:gd name="T72" fmla="*/ 4829 w 4908"/>
                <a:gd name="T73" fmla="*/ 2962 h 3646"/>
                <a:gd name="T74" fmla="*/ 4661 w 4908"/>
                <a:gd name="T75" fmla="*/ 3026 h 3646"/>
                <a:gd name="T76" fmla="*/ 4545 w 4908"/>
                <a:gd name="T77" fmla="*/ 2982 h 3646"/>
                <a:gd name="T78" fmla="*/ 4521 w 4908"/>
                <a:gd name="T79" fmla="*/ 2838 h 3646"/>
                <a:gd name="T80" fmla="*/ 4517 w 4908"/>
                <a:gd name="T81" fmla="*/ 2626 h 3646"/>
                <a:gd name="T82" fmla="*/ 4469 w 4908"/>
                <a:gd name="T83" fmla="*/ 2494 h 3646"/>
                <a:gd name="T84" fmla="*/ 4209 w 4908"/>
                <a:gd name="T85" fmla="*/ 2494 h 3646"/>
                <a:gd name="T86" fmla="*/ 4141 w 4908"/>
                <a:gd name="T87" fmla="*/ 2650 h 3646"/>
                <a:gd name="T88" fmla="*/ 4125 w 4908"/>
                <a:gd name="T89" fmla="*/ 2978 h 3646"/>
                <a:gd name="T90" fmla="*/ 3881 w 4908"/>
                <a:gd name="T91" fmla="*/ 3053 h 3646"/>
                <a:gd name="T92" fmla="*/ 3213 w 4908"/>
                <a:gd name="T93" fmla="*/ 3046 h 3646"/>
                <a:gd name="T94" fmla="*/ 2893 w 4908"/>
                <a:gd name="T95" fmla="*/ 3042 h 3646"/>
                <a:gd name="T96" fmla="*/ 2617 w 4908"/>
                <a:gd name="T97" fmla="*/ 3026 h 3646"/>
                <a:gd name="T98" fmla="*/ 2417 w 4908"/>
                <a:gd name="T99" fmla="*/ 2950 h 3646"/>
                <a:gd name="T100" fmla="*/ 2393 w 4908"/>
                <a:gd name="T101" fmla="*/ 2666 h 3646"/>
                <a:gd name="T102" fmla="*/ 2309 w 4908"/>
                <a:gd name="T103" fmla="*/ 2490 h 3646"/>
                <a:gd name="T104" fmla="*/ 2085 w 4908"/>
                <a:gd name="T105" fmla="*/ 2514 h 3646"/>
                <a:gd name="T106" fmla="*/ 2017 w 4908"/>
                <a:gd name="T107" fmla="*/ 2862 h 3646"/>
                <a:gd name="T108" fmla="*/ 2001 w 4908"/>
                <a:gd name="T109" fmla="*/ 3226 h 3646"/>
                <a:gd name="T110" fmla="*/ 1961 w 4908"/>
                <a:gd name="T111" fmla="*/ 3522 h 3646"/>
                <a:gd name="T112" fmla="*/ 1837 w 4908"/>
                <a:gd name="T113" fmla="*/ 3626 h 3646"/>
                <a:gd name="T114" fmla="*/ 1637 w 4908"/>
                <a:gd name="T115" fmla="*/ 3642 h 3646"/>
                <a:gd name="T116" fmla="*/ 1415 w 4908"/>
                <a:gd name="T117" fmla="*/ 3632 h 3646"/>
                <a:gd name="T118" fmla="*/ 1247 w 4908"/>
                <a:gd name="T119" fmla="*/ 3563 h 3646"/>
                <a:gd name="T120" fmla="*/ 1229 w 4908"/>
                <a:gd name="T121" fmla="*/ 3191 h 3646"/>
                <a:gd name="T122" fmla="*/ 1229 w 4908"/>
                <a:gd name="T123" fmla="*/ 2826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8" h="3646">
                  <a:moveTo>
                    <a:pt x="4" y="0"/>
                  </a:moveTo>
                  <a:cubicBezTo>
                    <a:pt x="0" y="162"/>
                    <a:pt x="3" y="330"/>
                    <a:pt x="4" y="453"/>
                  </a:cubicBezTo>
                  <a:cubicBezTo>
                    <a:pt x="5" y="576"/>
                    <a:pt x="2" y="679"/>
                    <a:pt x="13" y="736"/>
                  </a:cubicBezTo>
                  <a:cubicBezTo>
                    <a:pt x="24" y="793"/>
                    <a:pt x="25" y="781"/>
                    <a:pt x="69" y="794"/>
                  </a:cubicBezTo>
                  <a:cubicBezTo>
                    <a:pt x="113" y="807"/>
                    <a:pt x="194" y="808"/>
                    <a:pt x="279" y="812"/>
                  </a:cubicBezTo>
                  <a:cubicBezTo>
                    <a:pt x="364" y="816"/>
                    <a:pt x="472" y="815"/>
                    <a:pt x="579" y="815"/>
                  </a:cubicBezTo>
                  <a:cubicBezTo>
                    <a:pt x="686" y="815"/>
                    <a:pt x="840" y="822"/>
                    <a:pt x="924" y="809"/>
                  </a:cubicBezTo>
                  <a:cubicBezTo>
                    <a:pt x="1008" y="796"/>
                    <a:pt x="1054" y="806"/>
                    <a:pt x="1083" y="737"/>
                  </a:cubicBezTo>
                  <a:cubicBezTo>
                    <a:pt x="1112" y="668"/>
                    <a:pt x="1083" y="476"/>
                    <a:pt x="1098" y="398"/>
                  </a:cubicBezTo>
                  <a:cubicBezTo>
                    <a:pt x="1113" y="320"/>
                    <a:pt x="1124" y="287"/>
                    <a:pt x="1175" y="269"/>
                  </a:cubicBezTo>
                  <a:cubicBezTo>
                    <a:pt x="1226" y="251"/>
                    <a:pt x="1361" y="243"/>
                    <a:pt x="1406" y="290"/>
                  </a:cubicBezTo>
                  <a:cubicBezTo>
                    <a:pt x="1451" y="337"/>
                    <a:pt x="1432" y="471"/>
                    <a:pt x="1442" y="551"/>
                  </a:cubicBezTo>
                  <a:cubicBezTo>
                    <a:pt x="1452" y="631"/>
                    <a:pt x="1427" y="730"/>
                    <a:pt x="1466" y="773"/>
                  </a:cubicBezTo>
                  <a:cubicBezTo>
                    <a:pt x="1505" y="816"/>
                    <a:pt x="1611" y="804"/>
                    <a:pt x="1676" y="809"/>
                  </a:cubicBezTo>
                  <a:cubicBezTo>
                    <a:pt x="1741" y="814"/>
                    <a:pt x="1747" y="804"/>
                    <a:pt x="1859" y="803"/>
                  </a:cubicBezTo>
                  <a:cubicBezTo>
                    <a:pt x="1971" y="802"/>
                    <a:pt x="2240" y="807"/>
                    <a:pt x="2349" y="803"/>
                  </a:cubicBezTo>
                  <a:cubicBezTo>
                    <a:pt x="2458" y="799"/>
                    <a:pt x="2466" y="800"/>
                    <a:pt x="2514" y="779"/>
                  </a:cubicBezTo>
                  <a:cubicBezTo>
                    <a:pt x="2562" y="758"/>
                    <a:pt x="2612" y="744"/>
                    <a:pt x="2636" y="680"/>
                  </a:cubicBezTo>
                  <a:cubicBezTo>
                    <a:pt x="2660" y="616"/>
                    <a:pt x="2645" y="459"/>
                    <a:pt x="2660" y="392"/>
                  </a:cubicBezTo>
                  <a:cubicBezTo>
                    <a:pt x="2675" y="325"/>
                    <a:pt x="2674" y="292"/>
                    <a:pt x="2726" y="275"/>
                  </a:cubicBezTo>
                  <a:cubicBezTo>
                    <a:pt x="2778" y="258"/>
                    <a:pt x="2925" y="256"/>
                    <a:pt x="2975" y="287"/>
                  </a:cubicBezTo>
                  <a:cubicBezTo>
                    <a:pt x="3025" y="318"/>
                    <a:pt x="3013" y="396"/>
                    <a:pt x="3026" y="464"/>
                  </a:cubicBezTo>
                  <a:cubicBezTo>
                    <a:pt x="3039" y="532"/>
                    <a:pt x="3027" y="638"/>
                    <a:pt x="3053" y="695"/>
                  </a:cubicBezTo>
                  <a:cubicBezTo>
                    <a:pt x="3079" y="752"/>
                    <a:pt x="3114" y="786"/>
                    <a:pt x="3185" y="806"/>
                  </a:cubicBezTo>
                  <a:cubicBezTo>
                    <a:pt x="3256" y="826"/>
                    <a:pt x="3364" y="813"/>
                    <a:pt x="3479" y="815"/>
                  </a:cubicBezTo>
                  <a:cubicBezTo>
                    <a:pt x="3594" y="817"/>
                    <a:pt x="3754" y="822"/>
                    <a:pt x="3875" y="818"/>
                  </a:cubicBezTo>
                  <a:cubicBezTo>
                    <a:pt x="3996" y="814"/>
                    <a:pt x="4143" y="822"/>
                    <a:pt x="4208" y="791"/>
                  </a:cubicBezTo>
                  <a:cubicBezTo>
                    <a:pt x="4273" y="760"/>
                    <a:pt x="4254" y="692"/>
                    <a:pt x="4265" y="629"/>
                  </a:cubicBezTo>
                  <a:cubicBezTo>
                    <a:pt x="4276" y="566"/>
                    <a:pt x="4259" y="469"/>
                    <a:pt x="4274" y="410"/>
                  </a:cubicBezTo>
                  <a:cubicBezTo>
                    <a:pt x="4289" y="351"/>
                    <a:pt x="4304" y="290"/>
                    <a:pt x="4358" y="272"/>
                  </a:cubicBezTo>
                  <a:cubicBezTo>
                    <a:pt x="4412" y="254"/>
                    <a:pt x="4549" y="243"/>
                    <a:pt x="4598" y="299"/>
                  </a:cubicBezTo>
                  <a:cubicBezTo>
                    <a:pt x="4647" y="355"/>
                    <a:pt x="4638" y="522"/>
                    <a:pt x="4652" y="608"/>
                  </a:cubicBezTo>
                  <a:cubicBezTo>
                    <a:pt x="4666" y="694"/>
                    <a:pt x="4644" y="733"/>
                    <a:pt x="4681" y="814"/>
                  </a:cubicBezTo>
                  <a:cubicBezTo>
                    <a:pt x="4718" y="895"/>
                    <a:pt x="4838" y="930"/>
                    <a:pt x="4873" y="1094"/>
                  </a:cubicBezTo>
                  <a:cubicBezTo>
                    <a:pt x="4908" y="1258"/>
                    <a:pt x="4889" y="1567"/>
                    <a:pt x="4889" y="1798"/>
                  </a:cubicBezTo>
                  <a:cubicBezTo>
                    <a:pt x="4889" y="2029"/>
                    <a:pt x="4883" y="2284"/>
                    <a:pt x="4873" y="2478"/>
                  </a:cubicBezTo>
                  <a:cubicBezTo>
                    <a:pt x="4863" y="2672"/>
                    <a:pt x="4864" y="2871"/>
                    <a:pt x="4829" y="2962"/>
                  </a:cubicBezTo>
                  <a:cubicBezTo>
                    <a:pt x="4794" y="3053"/>
                    <a:pt x="4708" y="3023"/>
                    <a:pt x="4661" y="3026"/>
                  </a:cubicBezTo>
                  <a:cubicBezTo>
                    <a:pt x="4614" y="3029"/>
                    <a:pt x="4568" y="3013"/>
                    <a:pt x="4545" y="2982"/>
                  </a:cubicBezTo>
                  <a:cubicBezTo>
                    <a:pt x="4522" y="2951"/>
                    <a:pt x="4526" y="2897"/>
                    <a:pt x="4521" y="2838"/>
                  </a:cubicBezTo>
                  <a:cubicBezTo>
                    <a:pt x="4516" y="2779"/>
                    <a:pt x="4526" y="2683"/>
                    <a:pt x="4517" y="2626"/>
                  </a:cubicBezTo>
                  <a:cubicBezTo>
                    <a:pt x="4508" y="2569"/>
                    <a:pt x="4520" y="2516"/>
                    <a:pt x="4469" y="2494"/>
                  </a:cubicBezTo>
                  <a:cubicBezTo>
                    <a:pt x="4418" y="2472"/>
                    <a:pt x="4264" y="2468"/>
                    <a:pt x="4209" y="2494"/>
                  </a:cubicBezTo>
                  <a:cubicBezTo>
                    <a:pt x="4154" y="2520"/>
                    <a:pt x="4155" y="2569"/>
                    <a:pt x="4141" y="2650"/>
                  </a:cubicBezTo>
                  <a:cubicBezTo>
                    <a:pt x="4127" y="2731"/>
                    <a:pt x="4168" y="2911"/>
                    <a:pt x="4125" y="2978"/>
                  </a:cubicBezTo>
                  <a:cubicBezTo>
                    <a:pt x="4082" y="3045"/>
                    <a:pt x="4033" y="3042"/>
                    <a:pt x="3881" y="3053"/>
                  </a:cubicBezTo>
                  <a:cubicBezTo>
                    <a:pt x="3729" y="3064"/>
                    <a:pt x="3378" y="3048"/>
                    <a:pt x="3213" y="3046"/>
                  </a:cubicBezTo>
                  <a:cubicBezTo>
                    <a:pt x="3048" y="3044"/>
                    <a:pt x="2992" y="3045"/>
                    <a:pt x="2893" y="3042"/>
                  </a:cubicBezTo>
                  <a:cubicBezTo>
                    <a:pt x="2794" y="3039"/>
                    <a:pt x="2696" y="3041"/>
                    <a:pt x="2617" y="3026"/>
                  </a:cubicBezTo>
                  <a:cubicBezTo>
                    <a:pt x="2538" y="3011"/>
                    <a:pt x="2454" y="3010"/>
                    <a:pt x="2417" y="2950"/>
                  </a:cubicBezTo>
                  <a:cubicBezTo>
                    <a:pt x="2380" y="2890"/>
                    <a:pt x="2411" y="2743"/>
                    <a:pt x="2393" y="2666"/>
                  </a:cubicBezTo>
                  <a:cubicBezTo>
                    <a:pt x="2375" y="2589"/>
                    <a:pt x="2360" y="2515"/>
                    <a:pt x="2309" y="2490"/>
                  </a:cubicBezTo>
                  <a:cubicBezTo>
                    <a:pt x="2258" y="2465"/>
                    <a:pt x="2134" y="2452"/>
                    <a:pt x="2085" y="2514"/>
                  </a:cubicBezTo>
                  <a:cubicBezTo>
                    <a:pt x="2036" y="2576"/>
                    <a:pt x="2031" y="2743"/>
                    <a:pt x="2017" y="2862"/>
                  </a:cubicBezTo>
                  <a:cubicBezTo>
                    <a:pt x="2003" y="2981"/>
                    <a:pt x="2010" y="3116"/>
                    <a:pt x="2001" y="3226"/>
                  </a:cubicBezTo>
                  <a:cubicBezTo>
                    <a:pt x="1992" y="3336"/>
                    <a:pt x="1988" y="3455"/>
                    <a:pt x="1961" y="3522"/>
                  </a:cubicBezTo>
                  <a:cubicBezTo>
                    <a:pt x="1934" y="3589"/>
                    <a:pt x="1891" y="3606"/>
                    <a:pt x="1837" y="3626"/>
                  </a:cubicBezTo>
                  <a:cubicBezTo>
                    <a:pt x="1783" y="3646"/>
                    <a:pt x="1707" y="3641"/>
                    <a:pt x="1637" y="3642"/>
                  </a:cubicBezTo>
                  <a:cubicBezTo>
                    <a:pt x="1567" y="3643"/>
                    <a:pt x="1480" y="3645"/>
                    <a:pt x="1415" y="3632"/>
                  </a:cubicBezTo>
                  <a:cubicBezTo>
                    <a:pt x="1350" y="3619"/>
                    <a:pt x="1278" y="3636"/>
                    <a:pt x="1247" y="3563"/>
                  </a:cubicBezTo>
                  <a:cubicBezTo>
                    <a:pt x="1216" y="3490"/>
                    <a:pt x="1232" y="3314"/>
                    <a:pt x="1229" y="3191"/>
                  </a:cubicBezTo>
                  <a:cubicBezTo>
                    <a:pt x="1226" y="3068"/>
                    <a:pt x="1229" y="2902"/>
                    <a:pt x="1229" y="2826"/>
                  </a:cubicBezTo>
                </a:path>
              </a:pathLst>
            </a:custGeom>
            <a:noFill/>
            <a:ln w="41275" cmpd="sng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78" name="文本框 577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93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分组在互联网中的传送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77" name="组合 576"/>
          <p:cNvGrpSpPr/>
          <p:nvPr/>
        </p:nvGrpSpPr>
        <p:grpSpPr>
          <a:xfrm>
            <a:off x="544931" y="1127166"/>
            <a:ext cx="7675234" cy="5111688"/>
            <a:chOff x="603134" y="1593911"/>
            <a:chExt cx="7675234" cy="5111688"/>
          </a:xfrm>
        </p:grpSpPr>
        <p:sp>
          <p:nvSpPr>
            <p:cNvPr id="290" name="Rectangle 221"/>
            <p:cNvSpPr>
              <a:spLocks noChangeArrowheads="1"/>
            </p:cNvSpPr>
            <p:nvPr/>
          </p:nvSpPr>
          <p:spPr bwMode="auto">
            <a:xfrm>
              <a:off x="1117536" y="1876447"/>
              <a:ext cx="552203" cy="9960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1" name="Rectangle 219"/>
            <p:cNvSpPr>
              <a:spLocks noChangeArrowheads="1"/>
            </p:cNvSpPr>
            <p:nvPr/>
          </p:nvSpPr>
          <p:spPr bwMode="auto">
            <a:xfrm>
              <a:off x="1125757" y="2278768"/>
              <a:ext cx="538501" cy="210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2" name="Text Box 220"/>
            <p:cNvSpPr txBox="1">
              <a:spLocks noChangeArrowheads="1"/>
            </p:cNvSpPr>
            <p:nvPr/>
          </p:nvSpPr>
          <p:spPr bwMode="auto">
            <a:xfrm>
              <a:off x="1258462" y="1841293"/>
              <a:ext cx="284052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93" name="Line 222"/>
            <p:cNvSpPr>
              <a:spLocks noChangeShapeType="1"/>
            </p:cNvSpPr>
            <p:nvPr/>
          </p:nvSpPr>
          <p:spPr bwMode="auto">
            <a:xfrm>
              <a:off x="1117536" y="2088674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4" name="Line 223"/>
            <p:cNvSpPr>
              <a:spLocks noChangeShapeType="1"/>
            </p:cNvSpPr>
            <p:nvPr/>
          </p:nvSpPr>
          <p:spPr bwMode="auto">
            <a:xfrm>
              <a:off x="1117536" y="2285278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5" name="Line 224"/>
            <p:cNvSpPr>
              <a:spLocks noChangeShapeType="1"/>
            </p:cNvSpPr>
            <p:nvPr/>
          </p:nvSpPr>
          <p:spPr bwMode="auto">
            <a:xfrm>
              <a:off x="1117536" y="2481881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6" name="Line 225"/>
            <p:cNvSpPr>
              <a:spLocks noChangeShapeType="1"/>
            </p:cNvSpPr>
            <p:nvPr/>
          </p:nvSpPr>
          <p:spPr bwMode="auto">
            <a:xfrm>
              <a:off x="1117536" y="2679787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7" name="Freeform 4"/>
            <p:cNvSpPr>
              <a:spLocks/>
            </p:cNvSpPr>
            <p:nvPr/>
          </p:nvSpPr>
          <p:spPr bwMode="auto">
            <a:xfrm>
              <a:off x="7375385" y="3308657"/>
              <a:ext cx="269936" cy="1476478"/>
            </a:xfrm>
            <a:custGeom>
              <a:avLst/>
              <a:gdLst>
                <a:gd name="T0" fmla="*/ 197 w 197"/>
                <a:gd name="T1" fmla="*/ 0 h 1134"/>
                <a:gd name="T2" fmla="*/ 0 w 197"/>
                <a:gd name="T3" fmla="*/ 507 h 1134"/>
                <a:gd name="T4" fmla="*/ 16 w 197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34">
                  <a:moveTo>
                    <a:pt x="197" y="0"/>
                  </a:moveTo>
                  <a:lnTo>
                    <a:pt x="0" y="507"/>
                  </a:lnTo>
                  <a:lnTo>
                    <a:pt x="16" y="11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98" name="Group 5"/>
            <p:cNvGrpSpPr>
              <a:grpSpLocks/>
            </p:cNvGrpSpPr>
            <p:nvPr/>
          </p:nvGrpSpPr>
          <p:grpSpPr bwMode="auto">
            <a:xfrm>
              <a:off x="2796070" y="5536395"/>
              <a:ext cx="552204" cy="1169204"/>
              <a:chOff x="617" y="262"/>
              <a:chExt cx="403" cy="898"/>
            </a:xfrm>
          </p:grpSpPr>
          <p:sp>
            <p:nvSpPr>
              <p:cNvPr id="299" name="Rectangle 6"/>
              <p:cNvSpPr>
                <a:spLocks noChangeArrowheads="1"/>
              </p:cNvSpPr>
              <p:nvPr/>
            </p:nvSpPr>
            <p:spPr bwMode="auto">
              <a:xfrm>
                <a:off x="623" y="598"/>
                <a:ext cx="393" cy="16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Text Box 7"/>
              <p:cNvSpPr txBox="1">
                <a:spLocks noChangeArrowheads="1"/>
              </p:cNvSpPr>
              <p:nvPr/>
            </p:nvSpPr>
            <p:spPr bwMode="auto">
              <a:xfrm>
                <a:off x="720" y="262"/>
                <a:ext cx="207" cy="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01" name="Rectangle 8"/>
              <p:cNvSpPr>
                <a:spLocks noChangeArrowheads="1"/>
              </p:cNvSpPr>
              <p:nvPr/>
            </p:nvSpPr>
            <p:spPr bwMode="auto">
              <a:xfrm>
                <a:off x="617" y="289"/>
                <a:ext cx="403" cy="7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Line 9"/>
              <p:cNvSpPr>
                <a:spLocks noChangeShapeType="1"/>
              </p:cNvSpPr>
              <p:nvPr/>
            </p:nvSpPr>
            <p:spPr bwMode="auto">
              <a:xfrm>
                <a:off x="617" y="452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Line 10"/>
              <p:cNvSpPr>
                <a:spLocks noChangeShapeType="1"/>
              </p:cNvSpPr>
              <p:nvPr/>
            </p:nvSpPr>
            <p:spPr bwMode="auto">
              <a:xfrm>
                <a:off x="617" y="603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Line 11"/>
              <p:cNvSpPr>
                <a:spLocks noChangeShapeType="1"/>
              </p:cNvSpPr>
              <p:nvPr/>
            </p:nvSpPr>
            <p:spPr bwMode="auto">
              <a:xfrm>
                <a:off x="617" y="754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Line 12"/>
              <p:cNvSpPr>
                <a:spLocks noChangeShapeType="1"/>
              </p:cNvSpPr>
              <p:nvPr/>
            </p:nvSpPr>
            <p:spPr bwMode="auto">
              <a:xfrm>
                <a:off x="617" y="906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 flipV="1">
              <a:off x="3168773" y="3250067"/>
              <a:ext cx="43504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7" name="Line 14"/>
            <p:cNvSpPr>
              <a:spLocks noChangeShapeType="1"/>
            </p:cNvSpPr>
            <p:nvPr/>
          </p:nvSpPr>
          <p:spPr bwMode="auto">
            <a:xfrm flipV="1">
              <a:off x="3727827" y="4785136"/>
              <a:ext cx="746777" cy="1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8" name="Line 15"/>
            <p:cNvSpPr>
              <a:spLocks noChangeShapeType="1"/>
            </p:cNvSpPr>
            <p:nvPr/>
          </p:nvSpPr>
          <p:spPr bwMode="auto">
            <a:xfrm>
              <a:off x="1242227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0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913" y="4667955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10" name="Group 17"/>
            <p:cNvGrpSpPr>
              <a:grpSpLocks/>
            </p:cNvGrpSpPr>
            <p:nvPr/>
          </p:nvGrpSpPr>
          <p:grpSpPr bwMode="auto">
            <a:xfrm>
              <a:off x="3604506" y="2954511"/>
              <a:ext cx="1242801" cy="708293"/>
              <a:chOff x="385" y="2795"/>
              <a:chExt cx="1769" cy="816"/>
            </a:xfrm>
          </p:grpSpPr>
          <p:sp>
            <p:nvSpPr>
              <p:cNvPr id="311" name="Oval 1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2" name="Oval 1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3" name="Oval 2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4" name="Oval 2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5" name="Oval 2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6" name="Oval 2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7" name="Oval 2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8" name="Oval 2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9" name="Oval 2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0" name="Oval 2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1" name="Oval 2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2" name="Oval 2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3" name="Oval 3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4" name="Oval 3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5" name="Oval 3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6" name="Oval 3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28" name="Text Box 35"/>
            <p:cNvSpPr txBox="1">
              <a:spLocks noChangeArrowheads="1"/>
            </p:cNvSpPr>
            <p:nvPr/>
          </p:nvSpPr>
          <p:spPr bwMode="auto">
            <a:xfrm>
              <a:off x="603134" y="2950605"/>
              <a:ext cx="5437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329" name="Picture 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52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30" name="Group 37"/>
            <p:cNvGrpSpPr>
              <a:grpSpLocks/>
            </p:cNvGrpSpPr>
            <p:nvPr/>
          </p:nvGrpSpPr>
          <p:grpSpPr bwMode="auto">
            <a:xfrm>
              <a:off x="5779065" y="2954511"/>
              <a:ext cx="1242800" cy="708293"/>
              <a:chOff x="385" y="2795"/>
              <a:chExt cx="1769" cy="816"/>
            </a:xfrm>
          </p:grpSpPr>
          <p:sp>
            <p:nvSpPr>
              <p:cNvPr id="331" name="Oval 3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2" name="Oval 3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3" name="Oval 4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4" name="Oval 4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5" name="Oval 4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6" name="Oval 4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7" name="Oval 4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8" name="Oval 4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9" name="Oval 4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0" name="Oval 4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1" name="Oval 4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2" name="Oval 4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3" name="Oval 5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4" name="Oval 5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5" name="Oval 5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6" name="Oval 5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7" name="Freeform 5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48" name="Group 55"/>
            <p:cNvGrpSpPr>
              <a:grpSpLocks/>
            </p:cNvGrpSpPr>
            <p:nvPr/>
          </p:nvGrpSpPr>
          <p:grpSpPr bwMode="auto">
            <a:xfrm>
              <a:off x="4411573" y="4312506"/>
              <a:ext cx="359001" cy="414039"/>
              <a:chOff x="4416" y="2717"/>
              <a:chExt cx="404" cy="577"/>
            </a:xfrm>
          </p:grpSpPr>
          <p:sp>
            <p:nvSpPr>
              <p:cNvPr id="349" name="AutoShape 56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50" name="Group 57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395" name="Rectangle 58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6" name="Line 59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1" name="Rectangle 60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2" name="Freeform 61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3" name="Freeform 62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4" name="Freeform 63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5" name="Freeform 64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6" name="Freeform 65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7" name="Freeform 66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" name="Rectangle 67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9" name="Line 68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0" name="Freeform 69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1" name="Freeform 70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2" name="Freeform 71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3" name="Rectangle 72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4" name="Rectangle 73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5" name="Rectangle 74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6" name="Rectangle 75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7" name="Oval 76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8" name="Rectangle 77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9" name="Freeform 78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70" name="Group 79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393" name="Oval 80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4" name="Oval 81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71" name="Group 82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384" name="Rectangle 83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85" name="Group 84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3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372" name="Rectangle 92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5" name="Freeform 95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6" name="Freeform 96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7" name="Freeform 97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8" name="Freeform 98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9" name="Freeform 99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0" name="Freeform 100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1" name="Freeform 101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2" name="Freeform 102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3" name="Freeform 103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397" name="Picture 10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62" y="3839877"/>
              <a:ext cx="853654" cy="292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8" name="Picture 10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289" y="4666653"/>
              <a:ext cx="449436" cy="23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9" name="Picture 10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93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00" name="Group 107"/>
            <p:cNvGrpSpPr>
              <a:grpSpLocks/>
            </p:cNvGrpSpPr>
            <p:nvPr/>
          </p:nvGrpSpPr>
          <p:grpSpPr bwMode="auto">
            <a:xfrm flipH="1">
              <a:off x="7471301" y="4372399"/>
              <a:ext cx="359001" cy="414039"/>
              <a:chOff x="4416" y="2717"/>
              <a:chExt cx="404" cy="577"/>
            </a:xfrm>
          </p:grpSpPr>
          <p:sp>
            <p:nvSpPr>
              <p:cNvPr id="401" name="AutoShape 108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02" name="Group 109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4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8" name="Line 111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03" name="Rectangle 112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4" name="Freeform 113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5" name="Freeform 114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6" name="Freeform 115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7" name="Freeform 116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8" name="Freeform 117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9" name="Freeform 118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" name="Rectangle 119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1" name="Line 120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2" name="Freeform 121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3" name="Freeform 122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4" name="Freeform 123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5" name="Rectangle 124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6" name="Rectangle 125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7" name="Rectangle 126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8" name="Rectangle 127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9" name="Oval 128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0" name="Rectangle 129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1" name="Freeform 130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22" name="Group 131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445" name="Oval 132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6" name="Oval 133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423" name="Group 134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436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37" name="Group 136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43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3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1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3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424" name="Rectangle 144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5" name="Freeform 145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6" name="Freeform 146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7" name="Freeform 147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8" name="Freeform 148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9" name="Freeform 149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0" name="Freeform 150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1" name="Freeform 151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2" name="Freeform 152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3" name="Freeform 153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4" name="Freeform 154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5" name="Freeform 155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449" name="Picture 156" descr="D-Link%20DI-713P%20Wireless%20Broadband%20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922" y="4477862"/>
              <a:ext cx="646749" cy="51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0" name="Group 157"/>
            <p:cNvGrpSpPr>
              <a:grpSpLocks/>
            </p:cNvGrpSpPr>
            <p:nvPr/>
          </p:nvGrpSpPr>
          <p:grpSpPr bwMode="auto">
            <a:xfrm>
              <a:off x="2298676" y="4608063"/>
              <a:ext cx="579608" cy="406227"/>
              <a:chOff x="762" y="2391"/>
              <a:chExt cx="423" cy="312"/>
            </a:xfrm>
          </p:grpSpPr>
          <p:grpSp>
            <p:nvGrpSpPr>
              <p:cNvPr id="451" name="Group 15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5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60" name="Picture 16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52" name="Group 16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53" name="AutoShape 16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4" name="AutoShape 16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5" name="AutoShape 16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6" name="AutoShape 16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7" name="AutoShape 16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8" name="AutoShape 16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61" name="Freeform 168"/>
            <p:cNvSpPr>
              <a:spLocks/>
            </p:cNvSpPr>
            <p:nvPr/>
          </p:nvSpPr>
          <p:spPr bwMode="auto">
            <a:xfrm rot="1390605">
              <a:off x="3583953" y="4253916"/>
              <a:ext cx="175390" cy="246079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62" name="Group 169"/>
            <p:cNvGrpSpPr>
              <a:grpSpLocks/>
            </p:cNvGrpSpPr>
            <p:nvPr/>
          </p:nvGrpSpPr>
          <p:grpSpPr bwMode="auto">
            <a:xfrm>
              <a:off x="1180567" y="3544321"/>
              <a:ext cx="434363" cy="561166"/>
              <a:chOff x="431" y="1479"/>
              <a:chExt cx="317" cy="431"/>
            </a:xfrm>
          </p:grpSpPr>
          <p:sp>
            <p:nvSpPr>
              <p:cNvPr id="463" name="Line 170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64" name="Picture 17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65" name="Picture 17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875" y="2984457"/>
              <a:ext cx="434364" cy="442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6" name="Line 173"/>
            <p:cNvSpPr>
              <a:spLocks noChangeShapeType="1"/>
            </p:cNvSpPr>
            <p:nvPr/>
          </p:nvSpPr>
          <p:spPr bwMode="auto">
            <a:xfrm flipV="1">
              <a:off x="806493" y="3544321"/>
              <a:ext cx="2611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7" name="Line 174"/>
            <p:cNvSpPr>
              <a:spLocks noChangeShapeType="1"/>
            </p:cNvSpPr>
            <p:nvPr/>
          </p:nvSpPr>
          <p:spPr bwMode="auto">
            <a:xfrm>
              <a:off x="3230434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68" name="Picture 1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380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69" name="Group 176"/>
            <p:cNvGrpSpPr>
              <a:grpSpLocks/>
            </p:cNvGrpSpPr>
            <p:nvPr/>
          </p:nvGrpSpPr>
          <p:grpSpPr bwMode="auto">
            <a:xfrm>
              <a:off x="1614930" y="5080692"/>
              <a:ext cx="579609" cy="406227"/>
              <a:chOff x="762" y="2391"/>
              <a:chExt cx="423" cy="312"/>
            </a:xfrm>
          </p:grpSpPr>
          <p:grpSp>
            <p:nvGrpSpPr>
              <p:cNvPr id="470" name="Group 17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78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79" name="Picture 179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71" name="Group 18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72" name="AutoShape 18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3" name="AutoShape 18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4" name="AutoShape 18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5" name="AutoShape 18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6" name="AutoShape 18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7" name="AutoShape 18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480" name="Group 187"/>
            <p:cNvGrpSpPr>
              <a:grpSpLocks/>
            </p:cNvGrpSpPr>
            <p:nvPr/>
          </p:nvGrpSpPr>
          <p:grpSpPr bwMode="auto">
            <a:xfrm>
              <a:off x="2360336" y="5434838"/>
              <a:ext cx="579609" cy="406227"/>
              <a:chOff x="762" y="2391"/>
              <a:chExt cx="423" cy="312"/>
            </a:xfrm>
          </p:grpSpPr>
          <p:grpSp>
            <p:nvGrpSpPr>
              <p:cNvPr id="481" name="Group 18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89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90" name="Picture 19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2" name="Group 19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83" name="AutoShape 19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4" name="AutoShape 19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5" name="AutoShape 19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6" name="AutoShape 19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7" name="AutoShape 19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8" name="AutoShape 19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91" name="Line 198"/>
            <p:cNvSpPr>
              <a:spLocks noChangeShapeType="1"/>
            </p:cNvSpPr>
            <p:nvPr/>
          </p:nvSpPr>
          <p:spPr bwMode="auto">
            <a:xfrm>
              <a:off x="6214799" y="4016950"/>
              <a:ext cx="1304461" cy="53252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2" name="Line 199"/>
            <p:cNvSpPr>
              <a:spLocks noChangeShapeType="1"/>
            </p:cNvSpPr>
            <p:nvPr/>
          </p:nvSpPr>
          <p:spPr bwMode="auto">
            <a:xfrm flipH="1">
              <a:off x="4784277" y="4076843"/>
              <a:ext cx="620715" cy="35414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3" name="Freeform 200"/>
            <p:cNvSpPr>
              <a:spLocks/>
            </p:cNvSpPr>
            <p:nvPr/>
          </p:nvSpPr>
          <p:spPr bwMode="auto">
            <a:xfrm rot="1901313">
              <a:off x="2900207" y="4549472"/>
              <a:ext cx="175390" cy="246080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4" name="Freeform 201"/>
            <p:cNvSpPr>
              <a:spLocks/>
            </p:cNvSpPr>
            <p:nvPr/>
          </p:nvSpPr>
          <p:spPr bwMode="auto">
            <a:xfrm rot="18818791" flipH="1">
              <a:off x="2903889" y="4347072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5" name="Freeform 202"/>
            <p:cNvSpPr>
              <a:spLocks/>
            </p:cNvSpPr>
            <p:nvPr/>
          </p:nvSpPr>
          <p:spPr bwMode="auto">
            <a:xfrm rot="3575381">
              <a:off x="3630112" y="4395247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6" name="Text Box 203"/>
            <p:cNvSpPr txBox="1">
              <a:spLocks noChangeArrowheads="1"/>
            </p:cNvSpPr>
            <p:nvPr/>
          </p:nvSpPr>
          <p:spPr bwMode="auto">
            <a:xfrm>
              <a:off x="1739621" y="5552019"/>
              <a:ext cx="7970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en-US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497" name="Group 204"/>
            <p:cNvGrpSpPr>
              <a:grpSpLocks/>
            </p:cNvGrpSpPr>
            <p:nvPr/>
          </p:nvGrpSpPr>
          <p:grpSpPr bwMode="auto">
            <a:xfrm>
              <a:off x="1864312" y="3545623"/>
              <a:ext cx="434364" cy="561166"/>
              <a:chOff x="431" y="1479"/>
              <a:chExt cx="317" cy="431"/>
            </a:xfrm>
          </p:grpSpPr>
          <p:sp>
            <p:nvSpPr>
              <p:cNvPr id="498" name="Line 205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99" name="Picture 206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00" name="Group 207"/>
            <p:cNvGrpSpPr>
              <a:grpSpLocks/>
            </p:cNvGrpSpPr>
            <p:nvPr/>
          </p:nvGrpSpPr>
          <p:grpSpPr bwMode="auto">
            <a:xfrm>
              <a:off x="2734410" y="3546925"/>
              <a:ext cx="434363" cy="561166"/>
              <a:chOff x="431" y="1479"/>
              <a:chExt cx="317" cy="431"/>
            </a:xfrm>
          </p:grpSpPr>
          <p:sp>
            <p:nvSpPr>
              <p:cNvPr id="501" name="Line 208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502" name="Picture 209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03" name="Text Box 210"/>
            <p:cNvSpPr txBox="1">
              <a:spLocks noChangeArrowheads="1"/>
            </p:cNvSpPr>
            <p:nvPr/>
          </p:nvSpPr>
          <p:spPr bwMode="auto">
            <a:xfrm>
              <a:off x="2783738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4" name="Text Box 211"/>
            <p:cNvSpPr txBox="1">
              <a:spLocks noChangeArrowheads="1"/>
            </p:cNvSpPr>
            <p:nvPr/>
          </p:nvSpPr>
          <p:spPr bwMode="auto">
            <a:xfrm>
              <a:off x="7320575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05" name="Text Box 212"/>
            <p:cNvSpPr txBox="1">
              <a:spLocks noChangeArrowheads="1"/>
            </p:cNvSpPr>
            <p:nvPr/>
          </p:nvSpPr>
          <p:spPr bwMode="auto">
            <a:xfrm>
              <a:off x="4100530" y="4449218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06" name="Text Box 213"/>
            <p:cNvSpPr txBox="1">
              <a:spLocks noChangeArrowheads="1"/>
            </p:cNvSpPr>
            <p:nvPr/>
          </p:nvSpPr>
          <p:spPr bwMode="auto">
            <a:xfrm>
              <a:off x="4896636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07" name="Text Box 214"/>
            <p:cNvSpPr txBox="1">
              <a:spLocks noChangeArrowheads="1"/>
            </p:cNvSpPr>
            <p:nvPr/>
          </p:nvSpPr>
          <p:spPr bwMode="auto">
            <a:xfrm>
              <a:off x="7134224" y="297273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08" name="Text Box 215"/>
            <p:cNvSpPr txBox="1">
              <a:spLocks noChangeArrowheads="1"/>
            </p:cNvSpPr>
            <p:nvPr/>
          </p:nvSpPr>
          <p:spPr bwMode="auto">
            <a:xfrm>
              <a:off x="3107113" y="194936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9" name="Text Box 216"/>
            <p:cNvSpPr txBox="1">
              <a:spLocks noChangeArrowheads="1"/>
            </p:cNvSpPr>
            <p:nvPr/>
          </p:nvSpPr>
          <p:spPr bwMode="auto">
            <a:xfrm>
              <a:off x="5269339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10" name="Text Box 217"/>
            <p:cNvSpPr txBox="1">
              <a:spLocks noChangeArrowheads="1"/>
            </p:cNvSpPr>
            <p:nvPr/>
          </p:nvSpPr>
          <p:spPr bwMode="auto">
            <a:xfrm>
              <a:off x="7383606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11" name="Text Box 226"/>
            <p:cNvSpPr txBox="1">
              <a:spLocks noChangeArrowheads="1"/>
            </p:cNvSpPr>
            <p:nvPr/>
          </p:nvSpPr>
          <p:spPr bwMode="auto">
            <a:xfrm>
              <a:off x="1235376" y="1593911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12" name="Text Box 227"/>
            <p:cNvSpPr txBox="1">
              <a:spLocks noChangeArrowheads="1"/>
            </p:cNvSpPr>
            <p:nvPr/>
          </p:nvSpPr>
          <p:spPr bwMode="auto">
            <a:xfrm>
              <a:off x="4411573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13" name="Text Box 228"/>
            <p:cNvSpPr txBox="1">
              <a:spLocks noChangeArrowheads="1"/>
            </p:cNvSpPr>
            <p:nvPr/>
          </p:nvSpPr>
          <p:spPr bwMode="auto">
            <a:xfrm>
              <a:off x="3293464" y="5433536"/>
              <a:ext cx="3978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H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514" name="Group 229"/>
            <p:cNvGrpSpPr>
              <a:grpSpLocks/>
            </p:cNvGrpSpPr>
            <p:nvPr/>
          </p:nvGrpSpPr>
          <p:grpSpPr bwMode="auto">
            <a:xfrm>
              <a:off x="6649162" y="3604213"/>
              <a:ext cx="1242801" cy="708293"/>
              <a:chOff x="385" y="2795"/>
              <a:chExt cx="1769" cy="816"/>
            </a:xfrm>
          </p:grpSpPr>
          <p:sp>
            <p:nvSpPr>
              <p:cNvPr id="515" name="Oval 230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6" name="Oval 231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7" name="Oval 232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8" name="Oval 233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9" name="Oval 234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0" name="Oval 235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1" name="Oval 236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2" name="Oval 237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3" name="Oval 238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4" name="Oval 239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5" name="Oval 240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6" name="Oval 241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7" name="Oval 242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8" name="Oval 243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9" name="Oval 244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0" name="Oval 245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1" name="Freeform 246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32" name="Text Box 247"/>
            <p:cNvSpPr txBox="1">
              <a:spLocks noChangeArrowheads="1"/>
            </p:cNvSpPr>
            <p:nvPr/>
          </p:nvSpPr>
          <p:spPr bwMode="auto">
            <a:xfrm>
              <a:off x="7021865" y="4429687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33" name="AutoShape 248"/>
            <p:cNvSpPr>
              <a:spLocks noChangeArrowheads="1"/>
            </p:cNvSpPr>
            <p:nvPr/>
          </p:nvSpPr>
          <p:spPr bwMode="auto">
            <a:xfrm>
              <a:off x="3792229" y="3283919"/>
              <a:ext cx="1179769" cy="260402"/>
            </a:xfrm>
            <a:prstGeom prst="rightArrow">
              <a:avLst>
                <a:gd name="adj1" fmla="val 59778"/>
                <a:gd name="adj2" fmla="val 116374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4" name="AutoShape 249"/>
            <p:cNvSpPr>
              <a:spLocks noChangeArrowheads="1"/>
            </p:cNvSpPr>
            <p:nvPr/>
          </p:nvSpPr>
          <p:spPr bwMode="auto">
            <a:xfrm>
              <a:off x="5779065" y="3286523"/>
              <a:ext cx="1367491" cy="317690"/>
            </a:xfrm>
            <a:prstGeom prst="rightArrow">
              <a:avLst>
                <a:gd name="adj1" fmla="val 59778"/>
                <a:gd name="adj2" fmla="val 1105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5" name="AutoShape 250"/>
            <p:cNvSpPr>
              <a:spLocks noChangeArrowheads="1"/>
            </p:cNvSpPr>
            <p:nvPr/>
          </p:nvSpPr>
          <p:spPr bwMode="auto">
            <a:xfrm>
              <a:off x="1676591" y="3071692"/>
              <a:ext cx="1059189" cy="295556"/>
            </a:xfrm>
            <a:prstGeom prst="rightArrow">
              <a:avLst>
                <a:gd name="adj1" fmla="val 59778"/>
                <a:gd name="adj2" fmla="val 92053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6" name="AutoShape 251"/>
            <p:cNvSpPr>
              <a:spLocks noChangeArrowheads="1"/>
            </p:cNvSpPr>
            <p:nvPr/>
          </p:nvSpPr>
          <p:spPr bwMode="auto">
            <a:xfrm rot="6744589" flipV="1">
              <a:off x="7175275" y="3714302"/>
              <a:ext cx="1122332" cy="311043"/>
            </a:xfrm>
            <a:prstGeom prst="rightArrow">
              <a:avLst>
                <a:gd name="adj1" fmla="val 59778"/>
                <a:gd name="adj2" fmla="val 10265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7" name="AutoShape 252"/>
            <p:cNvSpPr>
              <a:spLocks noChangeArrowheads="1"/>
            </p:cNvSpPr>
            <p:nvPr/>
          </p:nvSpPr>
          <p:spPr bwMode="auto">
            <a:xfrm flipH="1">
              <a:off x="5158349" y="4608063"/>
              <a:ext cx="1740195" cy="294254"/>
            </a:xfrm>
            <a:prstGeom prst="rightArrow">
              <a:avLst>
                <a:gd name="adj1" fmla="val 59778"/>
                <a:gd name="adj2" fmla="val 151908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8" name="AutoShape 253"/>
            <p:cNvSpPr>
              <a:spLocks noChangeArrowheads="1"/>
            </p:cNvSpPr>
            <p:nvPr/>
          </p:nvSpPr>
          <p:spPr bwMode="auto">
            <a:xfrm rot="20314671" flipH="1">
              <a:off x="2920761" y="5020799"/>
              <a:ext cx="1304461" cy="294254"/>
            </a:xfrm>
            <a:prstGeom prst="rightArrow">
              <a:avLst>
                <a:gd name="adj1" fmla="val 59778"/>
                <a:gd name="adj2" fmla="val 113871"/>
              </a:avLst>
            </a:prstGeom>
            <a:solidFill>
              <a:srgbClr val="FFCCCC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直接交付</a:t>
              </a:r>
            </a:p>
          </p:txBody>
        </p:sp>
        <p:grpSp>
          <p:nvGrpSpPr>
            <p:cNvPr id="539" name="Group 254"/>
            <p:cNvGrpSpPr>
              <a:grpSpLocks/>
            </p:cNvGrpSpPr>
            <p:nvPr/>
          </p:nvGrpSpPr>
          <p:grpSpPr bwMode="auto">
            <a:xfrm>
              <a:off x="2948166" y="2230594"/>
              <a:ext cx="656341" cy="738240"/>
              <a:chOff x="1721" y="561"/>
              <a:chExt cx="479" cy="567"/>
            </a:xfrm>
          </p:grpSpPr>
          <p:sp>
            <p:nvSpPr>
              <p:cNvPr id="540" name="Rectangle 255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1" name="Rectangle 256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2" name="Line 257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3" name="Line 258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4" name="Line 259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5" name="Text Box 260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46" name="Group 261"/>
            <p:cNvGrpSpPr>
              <a:grpSpLocks/>
            </p:cNvGrpSpPr>
            <p:nvPr/>
          </p:nvGrpSpPr>
          <p:grpSpPr bwMode="auto">
            <a:xfrm>
              <a:off x="5122723" y="2230594"/>
              <a:ext cx="656342" cy="738240"/>
              <a:chOff x="1721" y="561"/>
              <a:chExt cx="479" cy="567"/>
            </a:xfrm>
          </p:grpSpPr>
          <p:sp>
            <p:nvSpPr>
              <p:cNvPr id="547" name="Rectangle 262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8" name="Rectangle 263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9" name="Line 264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0" name="Line 265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1" name="Line 266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2" name="Text Box 267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53" name="Group 268"/>
            <p:cNvGrpSpPr>
              <a:grpSpLocks/>
            </p:cNvGrpSpPr>
            <p:nvPr/>
          </p:nvGrpSpPr>
          <p:grpSpPr bwMode="auto">
            <a:xfrm>
              <a:off x="7332908" y="2230594"/>
              <a:ext cx="656341" cy="738240"/>
              <a:chOff x="1721" y="561"/>
              <a:chExt cx="479" cy="567"/>
            </a:xfrm>
          </p:grpSpPr>
          <p:sp>
            <p:nvSpPr>
              <p:cNvPr id="554" name="Rectangle 269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5" name="Rectangle 270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6" name="Line 271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7" name="Line 272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8" name="Line 273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9" name="Text Box 274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0" name="Group 275"/>
            <p:cNvGrpSpPr>
              <a:grpSpLocks/>
            </p:cNvGrpSpPr>
            <p:nvPr/>
          </p:nvGrpSpPr>
          <p:grpSpPr bwMode="auto">
            <a:xfrm>
              <a:off x="4252627" y="5110638"/>
              <a:ext cx="656341" cy="738240"/>
              <a:chOff x="1721" y="561"/>
              <a:chExt cx="479" cy="567"/>
            </a:xfrm>
          </p:grpSpPr>
          <p:sp>
            <p:nvSpPr>
              <p:cNvPr id="561" name="Rectangle 276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2" name="Rectangle 277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3" name="Line 278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4" name="Line 279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5" name="Line 280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6" name="Text Box 281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7" name="Group 282"/>
            <p:cNvGrpSpPr>
              <a:grpSpLocks/>
            </p:cNvGrpSpPr>
            <p:nvPr/>
          </p:nvGrpSpPr>
          <p:grpSpPr bwMode="auto">
            <a:xfrm>
              <a:off x="7173961" y="5110638"/>
              <a:ext cx="656341" cy="738240"/>
              <a:chOff x="1721" y="561"/>
              <a:chExt cx="479" cy="567"/>
            </a:xfrm>
          </p:grpSpPr>
          <p:sp>
            <p:nvSpPr>
              <p:cNvPr id="568" name="Rectangle 283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9" name="Rectangle 284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0" name="Line 285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1" name="Line 286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2" name="Line 287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3" name="Text Box 288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sp>
          <p:nvSpPr>
            <p:cNvPr id="574" name="Freeform 289"/>
            <p:cNvSpPr>
              <a:spLocks/>
            </p:cNvSpPr>
            <p:nvPr/>
          </p:nvSpPr>
          <p:spPr bwMode="auto">
            <a:xfrm>
              <a:off x="1553270" y="1950662"/>
              <a:ext cx="6725098" cy="4747125"/>
            </a:xfrm>
            <a:custGeom>
              <a:avLst/>
              <a:gdLst>
                <a:gd name="T0" fmla="*/ 4 w 4908"/>
                <a:gd name="T1" fmla="*/ 0 h 3646"/>
                <a:gd name="T2" fmla="*/ 4 w 4908"/>
                <a:gd name="T3" fmla="*/ 453 h 3646"/>
                <a:gd name="T4" fmla="*/ 13 w 4908"/>
                <a:gd name="T5" fmla="*/ 736 h 3646"/>
                <a:gd name="T6" fmla="*/ 69 w 4908"/>
                <a:gd name="T7" fmla="*/ 794 h 3646"/>
                <a:gd name="T8" fmla="*/ 279 w 4908"/>
                <a:gd name="T9" fmla="*/ 812 h 3646"/>
                <a:gd name="T10" fmla="*/ 579 w 4908"/>
                <a:gd name="T11" fmla="*/ 815 h 3646"/>
                <a:gd name="T12" fmla="*/ 924 w 4908"/>
                <a:gd name="T13" fmla="*/ 809 h 3646"/>
                <a:gd name="T14" fmla="*/ 1083 w 4908"/>
                <a:gd name="T15" fmla="*/ 737 h 3646"/>
                <a:gd name="T16" fmla="*/ 1098 w 4908"/>
                <a:gd name="T17" fmla="*/ 398 h 3646"/>
                <a:gd name="T18" fmla="*/ 1175 w 4908"/>
                <a:gd name="T19" fmla="*/ 269 h 3646"/>
                <a:gd name="T20" fmla="*/ 1406 w 4908"/>
                <a:gd name="T21" fmla="*/ 290 h 3646"/>
                <a:gd name="T22" fmla="*/ 1442 w 4908"/>
                <a:gd name="T23" fmla="*/ 551 h 3646"/>
                <a:gd name="T24" fmla="*/ 1466 w 4908"/>
                <a:gd name="T25" fmla="*/ 773 h 3646"/>
                <a:gd name="T26" fmla="*/ 1676 w 4908"/>
                <a:gd name="T27" fmla="*/ 809 h 3646"/>
                <a:gd name="T28" fmla="*/ 1859 w 4908"/>
                <a:gd name="T29" fmla="*/ 803 h 3646"/>
                <a:gd name="T30" fmla="*/ 2349 w 4908"/>
                <a:gd name="T31" fmla="*/ 803 h 3646"/>
                <a:gd name="T32" fmla="*/ 2514 w 4908"/>
                <a:gd name="T33" fmla="*/ 779 h 3646"/>
                <a:gd name="T34" fmla="*/ 2636 w 4908"/>
                <a:gd name="T35" fmla="*/ 680 h 3646"/>
                <a:gd name="T36" fmla="*/ 2660 w 4908"/>
                <a:gd name="T37" fmla="*/ 392 h 3646"/>
                <a:gd name="T38" fmla="*/ 2726 w 4908"/>
                <a:gd name="T39" fmla="*/ 275 h 3646"/>
                <a:gd name="T40" fmla="*/ 2975 w 4908"/>
                <a:gd name="T41" fmla="*/ 287 h 3646"/>
                <a:gd name="T42" fmla="*/ 3026 w 4908"/>
                <a:gd name="T43" fmla="*/ 464 h 3646"/>
                <a:gd name="T44" fmla="*/ 3053 w 4908"/>
                <a:gd name="T45" fmla="*/ 695 h 3646"/>
                <a:gd name="T46" fmla="*/ 3185 w 4908"/>
                <a:gd name="T47" fmla="*/ 806 h 3646"/>
                <a:gd name="T48" fmla="*/ 3479 w 4908"/>
                <a:gd name="T49" fmla="*/ 815 h 3646"/>
                <a:gd name="T50" fmla="*/ 3875 w 4908"/>
                <a:gd name="T51" fmla="*/ 818 h 3646"/>
                <a:gd name="T52" fmla="*/ 4208 w 4908"/>
                <a:gd name="T53" fmla="*/ 791 h 3646"/>
                <a:gd name="T54" fmla="*/ 4265 w 4908"/>
                <a:gd name="T55" fmla="*/ 629 h 3646"/>
                <a:gd name="T56" fmla="*/ 4274 w 4908"/>
                <a:gd name="T57" fmla="*/ 410 h 3646"/>
                <a:gd name="T58" fmla="*/ 4358 w 4908"/>
                <a:gd name="T59" fmla="*/ 272 h 3646"/>
                <a:gd name="T60" fmla="*/ 4598 w 4908"/>
                <a:gd name="T61" fmla="*/ 299 h 3646"/>
                <a:gd name="T62" fmla="*/ 4652 w 4908"/>
                <a:gd name="T63" fmla="*/ 608 h 3646"/>
                <a:gd name="T64" fmla="*/ 4681 w 4908"/>
                <a:gd name="T65" fmla="*/ 814 h 3646"/>
                <a:gd name="T66" fmla="*/ 4873 w 4908"/>
                <a:gd name="T67" fmla="*/ 1094 h 3646"/>
                <a:gd name="T68" fmla="*/ 4889 w 4908"/>
                <a:gd name="T69" fmla="*/ 1798 h 3646"/>
                <a:gd name="T70" fmla="*/ 4873 w 4908"/>
                <a:gd name="T71" fmla="*/ 2478 h 3646"/>
                <a:gd name="T72" fmla="*/ 4829 w 4908"/>
                <a:gd name="T73" fmla="*/ 2962 h 3646"/>
                <a:gd name="T74" fmla="*/ 4661 w 4908"/>
                <a:gd name="T75" fmla="*/ 3026 h 3646"/>
                <a:gd name="T76" fmla="*/ 4545 w 4908"/>
                <a:gd name="T77" fmla="*/ 2982 h 3646"/>
                <a:gd name="T78" fmla="*/ 4521 w 4908"/>
                <a:gd name="T79" fmla="*/ 2838 h 3646"/>
                <a:gd name="T80" fmla="*/ 4517 w 4908"/>
                <a:gd name="T81" fmla="*/ 2626 h 3646"/>
                <a:gd name="T82" fmla="*/ 4469 w 4908"/>
                <a:gd name="T83" fmla="*/ 2494 h 3646"/>
                <a:gd name="T84" fmla="*/ 4209 w 4908"/>
                <a:gd name="T85" fmla="*/ 2494 h 3646"/>
                <a:gd name="T86" fmla="*/ 4141 w 4908"/>
                <a:gd name="T87" fmla="*/ 2650 h 3646"/>
                <a:gd name="T88" fmla="*/ 4125 w 4908"/>
                <a:gd name="T89" fmla="*/ 2978 h 3646"/>
                <a:gd name="T90" fmla="*/ 3881 w 4908"/>
                <a:gd name="T91" fmla="*/ 3053 h 3646"/>
                <a:gd name="T92" fmla="*/ 3213 w 4908"/>
                <a:gd name="T93" fmla="*/ 3046 h 3646"/>
                <a:gd name="T94" fmla="*/ 2893 w 4908"/>
                <a:gd name="T95" fmla="*/ 3042 h 3646"/>
                <a:gd name="T96" fmla="*/ 2617 w 4908"/>
                <a:gd name="T97" fmla="*/ 3026 h 3646"/>
                <a:gd name="T98" fmla="*/ 2417 w 4908"/>
                <a:gd name="T99" fmla="*/ 2950 h 3646"/>
                <a:gd name="T100" fmla="*/ 2393 w 4908"/>
                <a:gd name="T101" fmla="*/ 2666 h 3646"/>
                <a:gd name="T102" fmla="*/ 2309 w 4908"/>
                <a:gd name="T103" fmla="*/ 2490 h 3646"/>
                <a:gd name="T104" fmla="*/ 2085 w 4908"/>
                <a:gd name="T105" fmla="*/ 2514 h 3646"/>
                <a:gd name="T106" fmla="*/ 2017 w 4908"/>
                <a:gd name="T107" fmla="*/ 2862 h 3646"/>
                <a:gd name="T108" fmla="*/ 2001 w 4908"/>
                <a:gd name="T109" fmla="*/ 3226 h 3646"/>
                <a:gd name="T110" fmla="*/ 1961 w 4908"/>
                <a:gd name="T111" fmla="*/ 3522 h 3646"/>
                <a:gd name="T112" fmla="*/ 1837 w 4908"/>
                <a:gd name="T113" fmla="*/ 3626 h 3646"/>
                <a:gd name="T114" fmla="*/ 1637 w 4908"/>
                <a:gd name="T115" fmla="*/ 3642 h 3646"/>
                <a:gd name="T116" fmla="*/ 1415 w 4908"/>
                <a:gd name="T117" fmla="*/ 3632 h 3646"/>
                <a:gd name="T118" fmla="*/ 1247 w 4908"/>
                <a:gd name="T119" fmla="*/ 3563 h 3646"/>
                <a:gd name="T120" fmla="*/ 1229 w 4908"/>
                <a:gd name="T121" fmla="*/ 3191 h 3646"/>
                <a:gd name="T122" fmla="*/ 1229 w 4908"/>
                <a:gd name="T123" fmla="*/ 2826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8" h="3646">
                  <a:moveTo>
                    <a:pt x="4" y="0"/>
                  </a:moveTo>
                  <a:cubicBezTo>
                    <a:pt x="0" y="162"/>
                    <a:pt x="3" y="330"/>
                    <a:pt x="4" y="453"/>
                  </a:cubicBezTo>
                  <a:cubicBezTo>
                    <a:pt x="5" y="576"/>
                    <a:pt x="2" y="679"/>
                    <a:pt x="13" y="736"/>
                  </a:cubicBezTo>
                  <a:cubicBezTo>
                    <a:pt x="24" y="793"/>
                    <a:pt x="25" y="781"/>
                    <a:pt x="69" y="794"/>
                  </a:cubicBezTo>
                  <a:cubicBezTo>
                    <a:pt x="113" y="807"/>
                    <a:pt x="194" y="808"/>
                    <a:pt x="279" y="812"/>
                  </a:cubicBezTo>
                  <a:cubicBezTo>
                    <a:pt x="364" y="816"/>
                    <a:pt x="472" y="815"/>
                    <a:pt x="579" y="815"/>
                  </a:cubicBezTo>
                  <a:cubicBezTo>
                    <a:pt x="686" y="815"/>
                    <a:pt x="840" y="822"/>
                    <a:pt x="924" y="809"/>
                  </a:cubicBezTo>
                  <a:cubicBezTo>
                    <a:pt x="1008" y="796"/>
                    <a:pt x="1054" y="806"/>
                    <a:pt x="1083" y="737"/>
                  </a:cubicBezTo>
                  <a:cubicBezTo>
                    <a:pt x="1112" y="668"/>
                    <a:pt x="1083" y="476"/>
                    <a:pt x="1098" y="398"/>
                  </a:cubicBezTo>
                  <a:cubicBezTo>
                    <a:pt x="1113" y="320"/>
                    <a:pt x="1124" y="287"/>
                    <a:pt x="1175" y="269"/>
                  </a:cubicBezTo>
                  <a:cubicBezTo>
                    <a:pt x="1226" y="251"/>
                    <a:pt x="1361" y="243"/>
                    <a:pt x="1406" y="290"/>
                  </a:cubicBezTo>
                  <a:cubicBezTo>
                    <a:pt x="1451" y="337"/>
                    <a:pt x="1432" y="471"/>
                    <a:pt x="1442" y="551"/>
                  </a:cubicBezTo>
                  <a:cubicBezTo>
                    <a:pt x="1452" y="631"/>
                    <a:pt x="1427" y="730"/>
                    <a:pt x="1466" y="773"/>
                  </a:cubicBezTo>
                  <a:cubicBezTo>
                    <a:pt x="1505" y="816"/>
                    <a:pt x="1611" y="804"/>
                    <a:pt x="1676" y="809"/>
                  </a:cubicBezTo>
                  <a:cubicBezTo>
                    <a:pt x="1741" y="814"/>
                    <a:pt x="1747" y="804"/>
                    <a:pt x="1859" y="803"/>
                  </a:cubicBezTo>
                  <a:cubicBezTo>
                    <a:pt x="1971" y="802"/>
                    <a:pt x="2240" y="807"/>
                    <a:pt x="2349" y="803"/>
                  </a:cubicBezTo>
                  <a:cubicBezTo>
                    <a:pt x="2458" y="799"/>
                    <a:pt x="2466" y="800"/>
                    <a:pt x="2514" y="779"/>
                  </a:cubicBezTo>
                  <a:cubicBezTo>
                    <a:pt x="2562" y="758"/>
                    <a:pt x="2612" y="744"/>
                    <a:pt x="2636" y="680"/>
                  </a:cubicBezTo>
                  <a:cubicBezTo>
                    <a:pt x="2660" y="616"/>
                    <a:pt x="2645" y="459"/>
                    <a:pt x="2660" y="392"/>
                  </a:cubicBezTo>
                  <a:cubicBezTo>
                    <a:pt x="2675" y="325"/>
                    <a:pt x="2674" y="292"/>
                    <a:pt x="2726" y="275"/>
                  </a:cubicBezTo>
                  <a:cubicBezTo>
                    <a:pt x="2778" y="258"/>
                    <a:pt x="2925" y="256"/>
                    <a:pt x="2975" y="287"/>
                  </a:cubicBezTo>
                  <a:cubicBezTo>
                    <a:pt x="3025" y="318"/>
                    <a:pt x="3013" y="396"/>
                    <a:pt x="3026" y="464"/>
                  </a:cubicBezTo>
                  <a:cubicBezTo>
                    <a:pt x="3039" y="532"/>
                    <a:pt x="3027" y="638"/>
                    <a:pt x="3053" y="695"/>
                  </a:cubicBezTo>
                  <a:cubicBezTo>
                    <a:pt x="3079" y="752"/>
                    <a:pt x="3114" y="786"/>
                    <a:pt x="3185" y="806"/>
                  </a:cubicBezTo>
                  <a:cubicBezTo>
                    <a:pt x="3256" y="826"/>
                    <a:pt x="3364" y="813"/>
                    <a:pt x="3479" y="815"/>
                  </a:cubicBezTo>
                  <a:cubicBezTo>
                    <a:pt x="3594" y="817"/>
                    <a:pt x="3754" y="822"/>
                    <a:pt x="3875" y="818"/>
                  </a:cubicBezTo>
                  <a:cubicBezTo>
                    <a:pt x="3996" y="814"/>
                    <a:pt x="4143" y="822"/>
                    <a:pt x="4208" y="791"/>
                  </a:cubicBezTo>
                  <a:cubicBezTo>
                    <a:pt x="4273" y="760"/>
                    <a:pt x="4254" y="692"/>
                    <a:pt x="4265" y="629"/>
                  </a:cubicBezTo>
                  <a:cubicBezTo>
                    <a:pt x="4276" y="566"/>
                    <a:pt x="4259" y="469"/>
                    <a:pt x="4274" y="410"/>
                  </a:cubicBezTo>
                  <a:cubicBezTo>
                    <a:pt x="4289" y="351"/>
                    <a:pt x="4304" y="290"/>
                    <a:pt x="4358" y="272"/>
                  </a:cubicBezTo>
                  <a:cubicBezTo>
                    <a:pt x="4412" y="254"/>
                    <a:pt x="4549" y="243"/>
                    <a:pt x="4598" y="299"/>
                  </a:cubicBezTo>
                  <a:cubicBezTo>
                    <a:pt x="4647" y="355"/>
                    <a:pt x="4638" y="522"/>
                    <a:pt x="4652" y="608"/>
                  </a:cubicBezTo>
                  <a:cubicBezTo>
                    <a:pt x="4666" y="694"/>
                    <a:pt x="4644" y="733"/>
                    <a:pt x="4681" y="814"/>
                  </a:cubicBezTo>
                  <a:cubicBezTo>
                    <a:pt x="4718" y="895"/>
                    <a:pt x="4838" y="930"/>
                    <a:pt x="4873" y="1094"/>
                  </a:cubicBezTo>
                  <a:cubicBezTo>
                    <a:pt x="4908" y="1258"/>
                    <a:pt x="4889" y="1567"/>
                    <a:pt x="4889" y="1798"/>
                  </a:cubicBezTo>
                  <a:cubicBezTo>
                    <a:pt x="4889" y="2029"/>
                    <a:pt x="4883" y="2284"/>
                    <a:pt x="4873" y="2478"/>
                  </a:cubicBezTo>
                  <a:cubicBezTo>
                    <a:pt x="4863" y="2672"/>
                    <a:pt x="4864" y="2871"/>
                    <a:pt x="4829" y="2962"/>
                  </a:cubicBezTo>
                  <a:cubicBezTo>
                    <a:pt x="4794" y="3053"/>
                    <a:pt x="4708" y="3023"/>
                    <a:pt x="4661" y="3026"/>
                  </a:cubicBezTo>
                  <a:cubicBezTo>
                    <a:pt x="4614" y="3029"/>
                    <a:pt x="4568" y="3013"/>
                    <a:pt x="4545" y="2982"/>
                  </a:cubicBezTo>
                  <a:cubicBezTo>
                    <a:pt x="4522" y="2951"/>
                    <a:pt x="4526" y="2897"/>
                    <a:pt x="4521" y="2838"/>
                  </a:cubicBezTo>
                  <a:cubicBezTo>
                    <a:pt x="4516" y="2779"/>
                    <a:pt x="4526" y="2683"/>
                    <a:pt x="4517" y="2626"/>
                  </a:cubicBezTo>
                  <a:cubicBezTo>
                    <a:pt x="4508" y="2569"/>
                    <a:pt x="4520" y="2516"/>
                    <a:pt x="4469" y="2494"/>
                  </a:cubicBezTo>
                  <a:cubicBezTo>
                    <a:pt x="4418" y="2472"/>
                    <a:pt x="4264" y="2468"/>
                    <a:pt x="4209" y="2494"/>
                  </a:cubicBezTo>
                  <a:cubicBezTo>
                    <a:pt x="4154" y="2520"/>
                    <a:pt x="4155" y="2569"/>
                    <a:pt x="4141" y="2650"/>
                  </a:cubicBezTo>
                  <a:cubicBezTo>
                    <a:pt x="4127" y="2731"/>
                    <a:pt x="4168" y="2911"/>
                    <a:pt x="4125" y="2978"/>
                  </a:cubicBezTo>
                  <a:cubicBezTo>
                    <a:pt x="4082" y="3045"/>
                    <a:pt x="4033" y="3042"/>
                    <a:pt x="3881" y="3053"/>
                  </a:cubicBezTo>
                  <a:cubicBezTo>
                    <a:pt x="3729" y="3064"/>
                    <a:pt x="3378" y="3048"/>
                    <a:pt x="3213" y="3046"/>
                  </a:cubicBezTo>
                  <a:cubicBezTo>
                    <a:pt x="3048" y="3044"/>
                    <a:pt x="2992" y="3045"/>
                    <a:pt x="2893" y="3042"/>
                  </a:cubicBezTo>
                  <a:cubicBezTo>
                    <a:pt x="2794" y="3039"/>
                    <a:pt x="2696" y="3041"/>
                    <a:pt x="2617" y="3026"/>
                  </a:cubicBezTo>
                  <a:cubicBezTo>
                    <a:pt x="2538" y="3011"/>
                    <a:pt x="2454" y="3010"/>
                    <a:pt x="2417" y="2950"/>
                  </a:cubicBezTo>
                  <a:cubicBezTo>
                    <a:pt x="2380" y="2890"/>
                    <a:pt x="2411" y="2743"/>
                    <a:pt x="2393" y="2666"/>
                  </a:cubicBezTo>
                  <a:cubicBezTo>
                    <a:pt x="2375" y="2589"/>
                    <a:pt x="2360" y="2515"/>
                    <a:pt x="2309" y="2490"/>
                  </a:cubicBezTo>
                  <a:cubicBezTo>
                    <a:pt x="2258" y="2465"/>
                    <a:pt x="2134" y="2452"/>
                    <a:pt x="2085" y="2514"/>
                  </a:cubicBezTo>
                  <a:cubicBezTo>
                    <a:pt x="2036" y="2576"/>
                    <a:pt x="2031" y="2743"/>
                    <a:pt x="2017" y="2862"/>
                  </a:cubicBezTo>
                  <a:cubicBezTo>
                    <a:pt x="2003" y="2981"/>
                    <a:pt x="2010" y="3116"/>
                    <a:pt x="2001" y="3226"/>
                  </a:cubicBezTo>
                  <a:cubicBezTo>
                    <a:pt x="1992" y="3336"/>
                    <a:pt x="1988" y="3455"/>
                    <a:pt x="1961" y="3522"/>
                  </a:cubicBezTo>
                  <a:cubicBezTo>
                    <a:pt x="1934" y="3589"/>
                    <a:pt x="1891" y="3606"/>
                    <a:pt x="1837" y="3626"/>
                  </a:cubicBezTo>
                  <a:cubicBezTo>
                    <a:pt x="1783" y="3646"/>
                    <a:pt x="1707" y="3641"/>
                    <a:pt x="1637" y="3642"/>
                  </a:cubicBezTo>
                  <a:cubicBezTo>
                    <a:pt x="1567" y="3643"/>
                    <a:pt x="1480" y="3645"/>
                    <a:pt x="1415" y="3632"/>
                  </a:cubicBezTo>
                  <a:cubicBezTo>
                    <a:pt x="1350" y="3619"/>
                    <a:pt x="1278" y="3636"/>
                    <a:pt x="1247" y="3563"/>
                  </a:cubicBezTo>
                  <a:cubicBezTo>
                    <a:pt x="1216" y="3490"/>
                    <a:pt x="1232" y="3314"/>
                    <a:pt x="1229" y="3191"/>
                  </a:cubicBezTo>
                  <a:cubicBezTo>
                    <a:pt x="1226" y="3068"/>
                    <a:pt x="1229" y="2902"/>
                    <a:pt x="1229" y="2826"/>
                  </a:cubicBezTo>
                </a:path>
              </a:pathLst>
            </a:custGeom>
            <a:noFill/>
            <a:ln w="41275" cmpd="sng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78" name="文本框 577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  <p:grpSp>
        <p:nvGrpSpPr>
          <p:cNvPr id="649" name="组合 648"/>
          <p:cNvGrpSpPr/>
          <p:nvPr/>
        </p:nvGrpSpPr>
        <p:grpSpPr>
          <a:xfrm>
            <a:off x="41958" y="5409385"/>
            <a:ext cx="9051138" cy="1386186"/>
            <a:chOff x="41958" y="5409385"/>
            <a:chExt cx="9051138" cy="1386186"/>
          </a:xfrm>
        </p:grpSpPr>
        <p:sp>
          <p:nvSpPr>
            <p:cNvPr id="648" name="圆角矩形 647"/>
            <p:cNvSpPr/>
            <p:nvPr/>
          </p:nvSpPr>
          <p:spPr>
            <a:xfrm>
              <a:off x="41958" y="5422495"/>
              <a:ext cx="9051138" cy="1373076"/>
            </a:xfrm>
            <a:prstGeom prst="roundRect">
              <a:avLst>
                <a:gd name="adj" fmla="val 7446"/>
              </a:avLst>
            </a:prstGeom>
            <a:solidFill>
              <a:srgbClr val="FFFFAB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3" name="组合 612"/>
            <p:cNvGrpSpPr/>
            <p:nvPr/>
          </p:nvGrpSpPr>
          <p:grpSpPr>
            <a:xfrm>
              <a:off x="165937" y="5409385"/>
              <a:ext cx="8788400" cy="1353582"/>
              <a:chOff x="179388" y="2946400"/>
              <a:chExt cx="8788400" cy="1353582"/>
            </a:xfrm>
          </p:grpSpPr>
          <p:sp>
            <p:nvSpPr>
              <p:cNvPr id="614" name="Line 4"/>
              <p:cNvSpPr>
                <a:spLocks noChangeShapeType="1"/>
              </p:cNvSpPr>
              <p:nvPr/>
            </p:nvSpPr>
            <p:spPr bwMode="auto">
              <a:xfrm>
                <a:off x="755650" y="3811588"/>
                <a:ext cx="7704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5" name="Rectangle 5"/>
              <p:cNvSpPr>
                <a:spLocks noChangeArrowheads="1"/>
              </p:cNvSpPr>
              <p:nvPr/>
            </p:nvSpPr>
            <p:spPr bwMode="auto">
              <a:xfrm>
                <a:off x="179388" y="3595688"/>
                <a:ext cx="792162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6" name="Rectangle 6"/>
              <p:cNvSpPr>
                <a:spLocks noChangeArrowheads="1"/>
              </p:cNvSpPr>
              <p:nvPr/>
            </p:nvSpPr>
            <p:spPr bwMode="auto">
              <a:xfrm>
                <a:off x="1511300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7" name="Rectangle 7"/>
              <p:cNvSpPr>
                <a:spLocks noChangeArrowheads="1"/>
              </p:cNvSpPr>
              <p:nvPr/>
            </p:nvSpPr>
            <p:spPr bwMode="auto">
              <a:xfrm>
                <a:off x="4176713" y="3595688"/>
                <a:ext cx="792162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8" name="Rectangle 8"/>
              <p:cNvSpPr>
                <a:spLocks noChangeArrowheads="1"/>
              </p:cNvSpPr>
              <p:nvPr/>
            </p:nvSpPr>
            <p:spPr bwMode="auto">
              <a:xfrm>
                <a:off x="5510213" y="3595688"/>
                <a:ext cx="792162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9" name="Rectangle 9"/>
              <p:cNvSpPr>
                <a:spLocks noChangeArrowheads="1"/>
              </p:cNvSpPr>
              <p:nvPr/>
            </p:nvSpPr>
            <p:spPr bwMode="auto">
              <a:xfrm>
                <a:off x="6842125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20" name="Rectangle 10"/>
              <p:cNvSpPr>
                <a:spLocks noChangeArrowheads="1"/>
              </p:cNvSpPr>
              <p:nvPr/>
            </p:nvSpPr>
            <p:spPr bwMode="auto">
              <a:xfrm>
                <a:off x="8175625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21" name="Rectangle 11"/>
              <p:cNvSpPr>
                <a:spLocks noChangeArrowheads="1"/>
              </p:cNvSpPr>
              <p:nvPr/>
            </p:nvSpPr>
            <p:spPr bwMode="auto">
              <a:xfrm>
                <a:off x="2844800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22" name="Text Box 12"/>
              <p:cNvSpPr txBox="1">
                <a:spLocks noChangeArrowheads="1"/>
              </p:cNvSpPr>
              <p:nvPr/>
            </p:nvSpPr>
            <p:spPr bwMode="auto">
              <a:xfrm>
                <a:off x="755650" y="2946400"/>
                <a:ext cx="1149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IP </a:t>
                </a:r>
                <a:r>
                  <a:rPr lang="zh-CN" altLang="en-US" sz="18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数据报</a:t>
                </a:r>
              </a:p>
            </p:txBody>
          </p:sp>
          <p:sp>
            <p:nvSpPr>
              <p:cNvPr id="623" name="Text Box 13"/>
              <p:cNvSpPr txBox="1">
                <a:spLocks noChangeArrowheads="1"/>
              </p:cNvSpPr>
              <p:nvPr/>
            </p:nvSpPr>
            <p:spPr bwMode="auto">
              <a:xfrm>
                <a:off x="355600" y="3930650"/>
                <a:ext cx="407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lang="en-US" altLang="zh-CN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24" name="Text Box 14"/>
              <p:cNvSpPr txBox="1">
                <a:spLocks noChangeArrowheads="1"/>
              </p:cNvSpPr>
              <p:nvPr/>
            </p:nvSpPr>
            <p:spPr bwMode="auto">
              <a:xfrm>
                <a:off x="1703388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25" name="Text Box 15"/>
              <p:cNvSpPr txBox="1">
                <a:spLocks noChangeArrowheads="1"/>
              </p:cNvSpPr>
              <p:nvPr/>
            </p:nvSpPr>
            <p:spPr bwMode="auto">
              <a:xfrm>
                <a:off x="3040063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626" name="Text Box 16"/>
              <p:cNvSpPr txBox="1">
                <a:spLocks noChangeArrowheads="1"/>
              </p:cNvSpPr>
              <p:nvPr/>
            </p:nvSpPr>
            <p:spPr bwMode="auto">
              <a:xfrm>
                <a:off x="4376738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627" name="Text Box 17"/>
              <p:cNvSpPr txBox="1">
                <a:spLocks noChangeArrowheads="1"/>
              </p:cNvSpPr>
              <p:nvPr/>
            </p:nvSpPr>
            <p:spPr bwMode="auto">
              <a:xfrm>
                <a:off x="5713413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628" name="Text Box 18"/>
              <p:cNvSpPr txBox="1">
                <a:spLocks noChangeArrowheads="1"/>
              </p:cNvSpPr>
              <p:nvPr/>
            </p:nvSpPr>
            <p:spPr bwMode="auto">
              <a:xfrm>
                <a:off x="7050088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629" name="Text Box 19"/>
              <p:cNvSpPr txBox="1">
                <a:spLocks noChangeArrowheads="1"/>
              </p:cNvSpPr>
              <p:nvPr/>
            </p:nvSpPr>
            <p:spPr bwMode="auto">
              <a:xfrm>
                <a:off x="8388350" y="3930650"/>
                <a:ext cx="407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grpSp>
            <p:nvGrpSpPr>
              <p:cNvPr id="630" name="Group 20"/>
              <p:cNvGrpSpPr>
                <a:grpSpLocks/>
              </p:cNvGrpSpPr>
              <p:nvPr/>
            </p:nvGrpSpPr>
            <p:grpSpPr bwMode="auto">
              <a:xfrm>
                <a:off x="971550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6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7" name="Line 22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1" name="Group 23"/>
              <p:cNvGrpSpPr>
                <a:grpSpLocks/>
              </p:cNvGrpSpPr>
              <p:nvPr/>
            </p:nvGrpSpPr>
            <p:grpSpPr bwMode="auto">
              <a:xfrm>
                <a:off x="2309813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4" name="Rectangle 24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5" name="Line 25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2" name="Group 26"/>
              <p:cNvGrpSpPr>
                <a:grpSpLocks/>
              </p:cNvGrpSpPr>
              <p:nvPr/>
            </p:nvGrpSpPr>
            <p:grpSpPr bwMode="auto">
              <a:xfrm>
                <a:off x="3649663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2" name="Rectangle 27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3" name="Line 28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3" name="Group 29"/>
              <p:cNvGrpSpPr>
                <a:grpSpLocks/>
              </p:cNvGrpSpPr>
              <p:nvPr/>
            </p:nvGrpSpPr>
            <p:grpSpPr bwMode="auto">
              <a:xfrm>
                <a:off x="4987925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1" name="Line 31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4" name="Group 32"/>
              <p:cNvGrpSpPr>
                <a:grpSpLocks/>
              </p:cNvGrpSpPr>
              <p:nvPr/>
            </p:nvGrpSpPr>
            <p:grpSpPr bwMode="auto">
              <a:xfrm>
                <a:off x="6327775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38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9" name="Line 34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5" name="Group 35"/>
              <p:cNvGrpSpPr>
                <a:grpSpLocks/>
              </p:cNvGrpSpPr>
              <p:nvPr/>
            </p:nvGrpSpPr>
            <p:grpSpPr bwMode="auto">
              <a:xfrm>
                <a:off x="7667625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7" name="Line 37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575" name="矩形标注 574"/>
          <p:cNvSpPr/>
          <p:nvPr/>
        </p:nvSpPr>
        <p:spPr>
          <a:xfrm>
            <a:off x="3917065" y="4105479"/>
            <a:ext cx="3533952" cy="693032"/>
          </a:xfrm>
          <a:prstGeom prst="wedgeRectCallout">
            <a:avLst>
              <a:gd name="adj1" fmla="val -41994"/>
              <a:gd name="adj2" fmla="val 165403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从网络层看 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数据报的传送</a:t>
            </a:r>
          </a:p>
        </p:txBody>
      </p:sp>
    </p:spTree>
    <p:extLst>
      <p:ext uri="{BB962C8B-B14F-4D97-AF65-F5344CB8AC3E}">
        <p14:creationId xmlns:p14="http://schemas.microsoft.com/office/powerpoint/2010/main" val="34977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及相关协议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/>
              <a:t>网际协议 </a:t>
            </a:r>
            <a:r>
              <a:rPr lang="en-US" altLang="zh-CN" dirty="0"/>
              <a:t>IP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TCP/IP </a:t>
            </a:r>
            <a:r>
              <a:rPr lang="zh-CN" altLang="en-US" dirty="0"/>
              <a:t>体系中两个最主要的协议之一</a:t>
            </a:r>
            <a:endParaRPr lang="en-US" altLang="zh-CN" dirty="0"/>
          </a:p>
          <a:p>
            <a:pPr lvl="1"/>
            <a:r>
              <a:rPr lang="zh-CN" altLang="en-US" dirty="0"/>
              <a:t>编址规则</a:t>
            </a:r>
            <a:r>
              <a:rPr lang="zh-CN" altLang="en-US"/>
              <a:t>、数据包格式</a:t>
            </a:r>
            <a:r>
              <a:rPr lang="zh-CN" altLang="en-US" dirty="0"/>
              <a:t>、分组处理规则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与之配套使用的协议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路由选择协议</a:t>
            </a:r>
            <a:endParaRPr lang="en-US" altLang="zh-CN" sz="1800" dirty="0"/>
          </a:p>
          <a:p>
            <a:pPr marL="1044000" lvl="2"/>
            <a:r>
              <a:rPr lang="zh-CN" altLang="en-US" dirty="0"/>
              <a:t>路径选择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地址解析协议 </a:t>
            </a:r>
            <a:r>
              <a:rPr lang="en-US" altLang="zh-CN" sz="1800" dirty="0"/>
              <a:t>ARP (Address Resolution Protocol)</a:t>
            </a:r>
          </a:p>
          <a:p>
            <a:pPr marL="1044000" lvl="2"/>
            <a:r>
              <a:rPr lang="zh-CN" altLang="en-US" dirty="0"/>
              <a:t>实现</a:t>
            </a:r>
            <a:r>
              <a:rPr lang="en-US" altLang="zh-CN" dirty="0"/>
              <a:t>IP</a:t>
            </a:r>
            <a:r>
              <a:rPr lang="zh-CN" altLang="en-US" dirty="0"/>
              <a:t>地址与硬件地址的映射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网际控制报文协议 </a:t>
            </a:r>
            <a:r>
              <a:rPr lang="en-US" altLang="zh-CN" sz="1800" dirty="0"/>
              <a:t>ICMP (Internet Control Message Protocol)</a:t>
            </a:r>
          </a:p>
          <a:p>
            <a:pPr marL="1044000" lvl="2"/>
            <a:r>
              <a:rPr lang="zh-CN" altLang="en-US" dirty="0"/>
              <a:t>网络控制与诊断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网际组管理协议 </a:t>
            </a:r>
            <a:r>
              <a:rPr lang="en-US" altLang="zh-CN" sz="1800" dirty="0"/>
              <a:t>IGMP (Internet Group Management Protocol)</a:t>
            </a:r>
          </a:p>
          <a:p>
            <a:pPr marL="1044000" lvl="2"/>
            <a:r>
              <a:rPr lang="en-US" altLang="zh-CN" dirty="0"/>
              <a:t>IP</a:t>
            </a:r>
            <a:r>
              <a:rPr lang="zh-CN" altLang="en-US" dirty="0"/>
              <a:t>多播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16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及相关协议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52292" y="2057400"/>
            <a:ext cx="5926203" cy="3783330"/>
            <a:chOff x="1852292" y="2057400"/>
            <a:chExt cx="5926203" cy="3783330"/>
          </a:xfrm>
        </p:grpSpPr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3170825" y="2057400"/>
              <a:ext cx="4578570" cy="674370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应用层协议</a:t>
              </a:r>
              <a:endPara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HTTP,  FTP,  SMTP ……</a:t>
              </a:r>
              <a:r>
                <a:rPr lang="en-US" altLang="zh-C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3170825" y="2729547"/>
              <a:ext cx="4578570" cy="668136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lang="zh-CN" alt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，</a:t>
              </a:r>
              <a:r>
                <a:rPr lang="en-US" altLang="zh-C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  <a:endPara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3170825" y="3397683"/>
              <a:ext cx="4578570" cy="132290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endParaRPr lang="zh-CN" altLang="en-US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311404" y="3502619"/>
              <a:ext cx="1119621" cy="303211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ICMP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34496" y="3502618"/>
              <a:ext cx="1119621" cy="303211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IGMP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530614" y="4317958"/>
              <a:ext cx="1119621" cy="303211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ARP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63"/>
            <p:cNvSpPr>
              <a:spLocks noChangeArrowheads="1"/>
            </p:cNvSpPr>
            <p:nvPr/>
          </p:nvSpPr>
          <p:spPr bwMode="auto">
            <a:xfrm>
              <a:off x="3170825" y="4720591"/>
              <a:ext cx="4578570" cy="548640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各种网络接口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170825" y="5392738"/>
              <a:ext cx="4607670" cy="4479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物理硬件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852294" y="2194530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52293" y="2930639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852293" y="3859081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852292" y="4787523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子网层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449569" y="3977085"/>
              <a:ext cx="1840991" cy="564212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路由选择协议</a:t>
              </a:r>
              <a:endPara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72000" indent="-180000" fontAlgn="base">
                <a:spcAft>
                  <a:spcPct val="0"/>
                </a:spcAft>
                <a:buClr>
                  <a:schemeClr val="bg1"/>
                </a:buClr>
                <a:buSzPct val="75000"/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RIP</a:t>
              </a:r>
              <a:r>
                <a:rPr lang="zh-CN" alt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OSPF</a:t>
              </a:r>
              <a:r>
                <a:rPr lang="zh-CN" alt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BGP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52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4.1.1   IP</a:t>
            </a:r>
            <a:r>
              <a:rPr lang="zh-CN" altLang="en-US" dirty="0"/>
              <a:t>概述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4.1.2  </a:t>
            </a:r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4.1.3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4.1.4  IP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4.1.5  IP</a:t>
            </a:r>
            <a:r>
              <a:rPr lang="zh-CN" altLang="en-US" dirty="0"/>
              <a:t>分片 </a:t>
            </a:r>
            <a:r>
              <a:rPr lang="en-US" altLang="zh-CN" dirty="0"/>
              <a:t>-- </a:t>
            </a:r>
            <a:r>
              <a:rPr lang="zh-CN" altLang="en-US" dirty="0"/>
              <a:t>连接异构网络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4.1.6  IP</a:t>
            </a:r>
            <a:r>
              <a:rPr lang="zh-CN" altLang="en-US" dirty="0"/>
              <a:t>分组转发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4.2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划分子网和构造超网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4.3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网络控制与诊断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协议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4.4  IP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路由协议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80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地址及其表示方法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654459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 </a:t>
            </a:r>
            <a:r>
              <a:rPr lang="en-US" altLang="zh-CN" dirty="0"/>
              <a:t>(</a:t>
            </a:r>
            <a:r>
              <a:rPr lang="en-US" altLang="zh-CN"/>
              <a:t>IPv4)</a:t>
            </a:r>
            <a:r>
              <a:rPr lang="zh-CN" altLang="en-US"/>
              <a:t> （</a:t>
            </a:r>
            <a:r>
              <a:rPr lang="zh-CN" altLang="en-US">
                <a:solidFill>
                  <a:srgbClr val="FF0000"/>
                </a:solidFill>
              </a:rPr>
              <a:t>位置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身份 合二为一</a:t>
            </a:r>
            <a:r>
              <a:rPr lang="zh-CN" altLang="en-US"/>
              <a:t>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全球唯一的，</a:t>
            </a:r>
            <a:r>
              <a:rPr lang="en-US" altLang="zh-CN" sz="1800" dirty="0"/>
              <a:t>32</a:t>
            </a:r>
            <a:r>
              <a:rPr lang="zh-CN" altLang="en-US" sz="1800" dirty="0"/>
              <a:t>位，结点标识符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32</a:t>
            </a:r>
            <a:r>
              <a:rPr lang="zh-CN" altLang="en-US" dirty="0"/>
              <a:t>位地址空间，理论上可提供约</a:t>
            </a:r>
            <a:r>
              <a:rPr lang="en-US" altLang="zh-CN" dirty="0"/>
              <a:t>40</a:t>
            </a:r>
            <a:r>
              <a:rPr lang="zh-CN" altLang="en-US" dirty="0"/>
              <a:t>亿个主机地址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由因特网名字与号码指派公司</a:t>
            </a:r>
            <a:r>
              <a:rPr lang="en-US" altLang="zh-CN" sz="1800" dirty="0"/>
              <a:t>ICANN (Internet Corporation for Assigned Names and Numbers)</a:t>
            </a:r>
            <a:r>
              <a:rPr lang="zh-CN" altLang="en-US" sz="1800" dirty="0"/>
              <a:t>进行分配</a:t>
            </a:r>
            <a:endParaRPr lang="en-US" altLang="zh-CN" sz="1800" dirty="0"/>
          </a:p>
          <a:p>
            <a:r>
              <a:rPr lang="zh-CN" altLang="en-US" dirty="0"/>
              <a:t>表示方式：点分十进制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06220" y="4084893"/>
            <a:ext cx="3930650" cy="65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10000000000010110000001100011111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3579" y="4099437"/>
            <a:ext cx="26019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zh-CN" altLang="en-US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机器中存放的 </a:t>
            </a:r>
            <a:r>
              <a:rPr kumimoji="1" lang="en-US" altLang="zh-CN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地址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32 </a:t>
            </a:r>
            <a:r>
              <a:rPr kumimoji="1" lang="zh-CN" altLang="en-US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位 二进制代码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77538" y="5028570"/>
            <a:ext cx="414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10000000</a:t>
            </a:r>
            <a:r>
              <a:rPr kumimoji="1" lang="en-US" altLang="zh-CN" dirty="0">
                <a:solidFill>
                  <a:srgbClr val="FFCC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00001011 00000011 00011111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98704" y="4860808"/>
            <a:ext cx="27735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每隔 </a:t>
            </a:r>
            <a:r>
              <a:rPr lang="en-US" altLang="zh-CN" dirty="0"/>
              <a:t>8 </a:t>
            </a:r>
            <a:r>
              <a:rPr lang="zh-CN" altLang="en-US" dirty="0"/>
              <a:t>位插入一个空格</a:t>
            </a:r>
          </a:p>
          <a:p>
            <a:pPr marL="105750" indent="0">
              <a:buNone/>
            </a:pPr>
            <a:r>
              <a:rPr lang="zh-CN" altLang="en-US" dirty="0"/>
              <a:t>    提高可读性</a:t>
            </a: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5190301" y="5084064"/>
            <a:ext cx="64452" cy="237400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6163097" y="5084064"/>
            <a:ext cx="64452" cy="237400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7135893" y="5084064"/>
            <a:ext cx="64452" cy="237400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3451796" y="4437416"/>
            <a:ext cx="641858" cy="47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451056" y="5202122"/>
            <a:ext cx="641858" cy="47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403973" y="5721678"/>
            <a:ext cx="35894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128 </a:t>
            </a:r>
            <a:r>
              <a:rPr kumimoji="1" lang="en-US" altLang="zh-CN" sz="1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11              3              31 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98704" y="5599613"/>
            <a:ext cx="2542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将每 </a:t>
            </a:r>
            <a:r>
              <a:rPr lang="en-US" altLang="zh-CN" dirty="0"/>
              <a:t>8 </a:t>
            </a:r>
            <a:r>
              <a:rPr lang="zh-CN" altLang="en-US" dirty="0"/>
              <a:t>位的二进制数</a:t>
            </a:r>
          </a:p>
          <a:p>
            <a:pPr marL="105750" indent="0">
              <a:buNone/>
            </a:pPr>
            <a:r>
              <a:rPr lang="zh-CN" altLang="en-US" dirty="0"/>
              <a:t>   转换为十进制数</a:t>
            </a: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3451056" y="5921733"/>
            <a:ext cx="641858" cy="47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89173" y="6321131"/>
            <a:ext cx="4166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采用点分十进制记法则更加便于使用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72975" y="6299199"/>
            <a:ext cx="1883601" cy="406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</a:rPr>
              <a:t>128.11.3.31 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V="1">
            <a:off x="4933824" y="6539114"/>
            <a:ext cx="641858" cy="472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4619303" y="5115786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16200000">
            <a:off x="5588799" y="5119271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 rot="16200000">
            <a:off x="6553147" y="5119270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16200000">
            <a:off x="7499137" y="5132477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16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回顾一下网络的构成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318842" y="1420022"/>
            <a:ext cx="7736852" cy="1383204"/>
            <a:chOff x="1158240" y="2067948"/>
            <a:chExt cx="7736852" cy="1383204"/>
          </a:xfrm>
        </p:grpSpPr>
        <p:sp>
          <p:nvSpPr>
            <p:cNvPr id="21" name="圆角矩形 20"/>
            <p:cNvSpPr/>
            <p:nvPr/>
          </p:nvSpPr>
          <p:spPr>
            <a:xfrm>
              <a:off x="1158240" y="2067948"/>
              <a:ext cx="7736852" cy="1355808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直连网络</a:t>
              </a:r>
            </a:p>
          </p:txBody>
        </p:sp>
        <p:sp>
          <p:nvSpPr>
            <p:cNvPr id="5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点对点</a:t>
              </a:r>
              <a:endParaRPr kumimoji="1" lang="zh-CN" altLang="en-US" sz="1400" dirty="0"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5132830" y="2592678"/>
              <a:ext cx="3108961" cy="587909"/>
              <a:chOff x="4901182" y="3031590"/>
              <a:chExt cx="3108961" cy="58790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直接连接符 13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直接连接符 15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ea typeface="黑体" panose="02010609060101010101" pitchFamily="49" charset="-122"/>
                </a:rPr>
                <a:t>多路访问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0386" y="3261255"/>
            <a:ext cx="3947816" cy="2465935"/>
            <a:chOff x="925659" y="3659217"/>
            <a:chExt cx="3947816" cy="2465935"/>
          </a:xfrm>
        </p:grpSpPr>
        <p:sp>
          <p:nvSpPr>
            <p:cNvPr id="24" name="圆角矩形 23"/>
            <p:cNvSpPr/>
            <p:nvPr/>
          </p:nvSpPr>
          <p:spPr>
            <a:xfrm>
              <a:off x="925659" y="3659217"/>
              <a:ext cx="3947816" cy="2465935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交换网络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129066" y="4225256"/>
              <a:ext cx="3641091" cy="1601585"/>
              <a:chOff x="837217" y="4368694"/>
              <a:chExt cx="3641091" cy="1715186"/>
            </a:xfrm>
          </p:grpSpPr>
          <p:pic>
            <p:nvPicPr>
              <p:cNvPr id="51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2" name="直接连接符 51"/>
              <p:cNvCxnSpPr>
                <a:endCxn id="68" idx="1"/>
              </p:cNvCxnSpPr>
              <p:nvPr/>
            </p:nvCxnSpPr>
            <p:spPr>
              <a:xfrm>
                <a:off x="1096171" y="4937160"/>
                <a:ext cx="549707" cy="3067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22" y="47663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6" name="直接连接符 55"/>
              <p:cNvCxnSpPr/>
              <p:nvPr/>
            </p:nvCxnSpPr>
            <p:spPr>
              <a:xfrm flipV="1">
                <a:off x="1177279" y="5291224"/>
                <a:ext cx="490732" cy="17481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471" y="503120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8" name="直接连接符 57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2726436" y="5042877"/>
                <a:ext cx="731917" cy="21478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5" idx="2"/>
              </p:cNvCxnSpPr>
              <p:nvPr/>
            </p:nvCxnSpPr>
            <p:spPr>
              <a:xfrm flipH="1">
                <a:off x="2757074" y="4743697"/>
                <a:ext cx="846700" cy="18581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3394365" y="4836662"/>
                <a:ext cx="797210" cy="23791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 flipV="1">
                <a:off x="3437110" y="5085441"/>
                <a:ext cx="635506" cy="25907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410" y="463272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2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7996" y="436869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22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17" y="530832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7" name="直接连接符 66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2" name="AutoShape 67"/>
          <p:cNvSpPr>
            <a:spLocks noChangeArrowheads="1"/>
          </p:cNvSpPr>
          <p:nvPr/>
        </p:nvSpPr>
        <p:spPr bwMode="auto">
          <a:xfrm rot="3844141">
            <a:off x="1070747" y="2890760"/>
            <a:ext cx="753933" cy="33734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矩形标注 85"/>
          <p:cNvSpPr/>
          <p:nvPr/>
        </p:nvSpPr>
        <p:spPr>
          <a:xfrm>
            <a:off x="2773849" y="1703239"/>
            <a:ext cx="6073559" cy="1147124"/>
          </a:xfrm>
          <a:prstGeom prst="wedgeRectCallout">
            <a:avLst>
              <a:gd name="adj1" fmla="val -43801"/>
              <a:gd name="adj2" fmla="val 99508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引入网桥、二层交换机</a:t>
            </a: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链路层扩展，实现交换功能，非广播传输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636020" y="4376605"/>
            <a:ext cx="4174715" cy="962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sz="2000" dirty="0"/>
              <a:t>将交换网络扩展到全球范围？</a:t>
            </a:r>
          </a:p>
        </p:txBody>
      </p:sp>
      <p:sp>
        <p:nvSpPr>
          <p:cNvPr id="85" name="矩形标注 84"/>
          <p:cNvSpPr/>
          <p:nvPr/>
        </p:nvSpPr>
        <p:spPr>
          <a:xfrm>
            <a:off x="3717871" y="4013314"/>
            <a:ext cx="5147773" cy="1595006"/>
          </a:xfrm>
          <a:prstGeom prst="wedgeRectCallout">
            <a:avLst>
              <a:gd name="adj1" fmla="val -62651"/>
              <a:gd name="adj2" fmla="val -14069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可使用中继器、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Hub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（集线器）扩展规模及覆盖范围</a:t>
            </a: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物理层扩展，扩展能力有限 ，广播传输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150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6" grpId="0" animBg="1"/>
      <p:bldP spid="86" grpId="1" animBg="1"/>
      <p:bldP spid="87" grpId="0" animBg="1"/>
      <p:bldP spid="85" grpId="0" animBg="1"/>
      <p:bldP spid="8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地址的编址方法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/>
              <a:t>分类的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最基本的编址方法，相应的标准协议于</a:t>
            </a:r>
            <a:r>
              <a:rPr lang="en-US" altLang="zh-CN" dirty="0"/>
              <a:t>1981</a:t>
            </a:r>
            <a:r>
              <a:rPr lang="zh-CN" altLang="en-US" dirty="0"/>
              <a:t>年制定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子网划分</a:t>
            </a:r>
            <a:endParaRPr lang="en-US" altLang="zh-CN" dirty="0"/>
          </a:p>
          <a:p>
            <a:pPr lvl="1"/>
            <a:r>
              <a:rPr lang="zh-CN" altLang="en-US" dirty="0"/>
              <a:t>对基本编址方法的改进，其标准于 </a:t>
            </a:r>
            <a:r>
              <a:rPr lang="en-US" altLang="zh-CN" dirty="0"/>
              <a:t>1985 </a:t>
            </a:r>
            <a:r>
              <a:rPr lang="zh-CN" altLang="en-US" dirty="0"/>
              <a:t>年制定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构成超网</a:t>
            </a:r>
            <a:endParaRPr lang="en-US" altLang="zh-CN" dirty="0"/>
          </a:p>
          <a:p>
            <a:pPr lvl="1"/>
            <a:r>
              <a:rPr lang="zh-CN" altLang="en-US" dirty="0"/>
              <a:t>无类编址方法，其标准于</a:t>
            </a:r>
            <a:r>
              <a:rPr lang="en-US" altLang="zh-CN" dirty="0"/>
              <a:t>1993 </a:t>
            </a:r>
            <a:r>
              <a:rPr lang="zh-CN" altLang="en-US" dirty="0"/>
              <a:t>年提出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41960" y="5750559"/>
            <a:ext cx="8427720" cy="51001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</a:t>
            </a:r>
            <a:r>
              <a:rPr kumimoji="1" lang="en-US" altLang="zh-CN" sz="2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kumimoji="1" lang="zh-CN" altLang="en-US" sz="2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地址进行管理与使用的基本规范，是影响互联网发展的重要因素</a:t>
            </a:r>
            <a:endParaRPr kumimoji="1" lang="en-US" altLang="zh-CN" sz="2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/>
              <a:t>层次结构：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地址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网络号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主机号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网络号</a:t>
            </a:r>
            <a:r>
              <a:rPr lang="en-US" altLang="zh-CN" dirty="0"/>
              <a:t>(net-id)</a:t>
            </a:r>
            <a:r>
              <a:rPr lang="zh-CN" altLang="en-US" dirty="0"/>
              <a:t>：指出结点 </a:t>
            </a:r>
            <a:r>
              <a:rPr lang="en-US" altLang="zh-CN" dirty="0"/>
              <a:t>(</a:t>
            </a:r>
            <a:r>
              <a:rPr lang="zh-CN" altLang="en-US" dirty="0"/>
              <a:t>主机或路由器</a:t>
            </a:r>
            <a:r>
              <a:rPr lang="en-US" altLang="zh-CN" dirty="0"/>
              <a:t>)</a:t>
            </a:r>
            <a:r>
              <a:rPr lang="zh-CN" altLang="en-US" dirty="0"/>
              <a:t>连在哪个网络上</a:t>
            </a:r>
            <a:endParaRPr lang="en-US" altLang="zh-CN" dirty="0"/>
          </a:p>
          <a:p>
            <a:pPr marL="1044000" lvl="2"/>
            <a:r>
              <a:rPr lang="zh-CN" altLang="en-US" dirty="0"/>
              <a:t>所有连到同一网络上的结点，其</a:t>
            </a:r>
            <a:r>
              <a:rPr lang="en-US" altLang="zh-CN" dirty="0"/>
              <a:t>IP</a:t>
            </a:r>
            <a:r>
              <a:rPr lang="zh-CN" altLang="en-US" dirty="0"/>
              <a:t>地址的网络地址部分相同</a:t>
            </a:r>
            <a:endParaRPr lang="en-US" altLang="zh-CN" dirty="0"/>
          </a:p>
          <a:p>
            <a:pPr marL="1044000" lvl="2"/>
            <a:r>
              <a:rPr lang="zh-CN" altLang="en-US" dirty="0"/>
              <a:t>网络号由</a:t>
            </a:r>
            <a:r>
              <a:rPr lang="en-US" altLang="zh-CN" dirty="0"/>
              <a:t>ICANN</a:t>
            </a:r>
            <a:r>
              <a:rPr lang="zh-CN" altLang="en-US" dirty="0"/>
              <a:t>分配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主机号</a:t>
            </a:r>
            <a:r>
              <a:rPr lang="en-US" altLang="zh-CN" dirty="0"/>
              <a:t>(host-id)</a:t>
            </a:r>
            <a:r>
              <a:rPr lang="zh-CN" altLang="en-US" dirty="0"/>
              <a:t>：指出结点在网络内的标识</a:t>
            </a:r>
            <a:endParaRPr lang="en-US" altLang="zh-CN" dirty="0"/>
          </a:p>
          <a:p>
            <a:pPr marL="1044000" lvl="2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主机号由网络管理员分配</a:t>
            </a:r>
            <a:endParaRPr lang="en-US" altLang="zh-CN" dirty="0">
              <a:solidFill>
                <a:srgbClr val="000000"/>
              </a:solidFill>
            </a:endParaRPr>
          </a:p>
          <a:p>
            <a:pPr marL="243920">
              <a:spcBef>
                <a:spcPts val="1800"/>
              </a:spcBef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分类的</a:t>
            </a:r>
            <a:r>
              <a:rPr lang="en-US" altLang="zh-CN" dirty="0">
                <a:solidFill>
                  <a:srgbClr val="000000"/>
                </a:solidFill>
              </a:rPr>
              <a:t>IP</a:t>
            </a:r>
            <a:r>
              <a:rPr lang="zh-CN" altLang="en-US" dirty="0">
                <a:solidFill>
                  <a:srgbClr val="000000"/>
                </a:solidFill>
              </a:rPr>
              <a:t>地址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zh-CN" altLang="en-US" dirty="0"/>
              <a:t>类、</a:t>
            </a:r>
            <a:r>
              <a:rPr lang="en-US" altLang="zh-CN" dirty="0"/>
              <a:t>B</a:t>
            </a:r>
            <a:r>
              <a:rPr lang="zh-CN" altLang="en-US" dirty="0"/>
              <a:t>类、</a:t>
            </a:r>
            <a:r>
              <a:rPr lang="en-US" altLang="zh-CN" dirty="0"/>
              <a:t>C</a:t>
            </a:r>
            <a:r>
              <a:rPr lang="zh-CN" altLang="en-US" dirty="0"/>
              <a:t>类地址为单播地址 </a:t>
            </a:r>
            <a:r>
              <a:rPr lang="en-US" altLang="zh-CN" dirty="0"/>
              <a:t>(Unicast)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D</a:t>
            </a:r>
            <a:r>
              <a:rPr lang="zh-CN" altLang="en-US" dirty="0"/>
              <a:t>类为组播地址 </a:t>
            </a:r>
            <a:r>
              <a:rPr lang="en-US" altLang="zh-CN" dirty="0"/>
              <a:t>(Multicast)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E</a:t>
            </a:r>
            <a:r>
              <a:rPr lang="zh-CN" altLang="en-US" dirty="0"/>
              <a:t>类为保留地址以备特殊用途 </a:t>
            </a:r>
            <a:r>
              <a:rPr lang="en-US" altLang="zh-CN" dirty="0"/>
              <a:t>(Reversed)</a:t>
            </a:r>
            <a:endParaRPr lang="zh-CN" altLang="en-US" dirty="0"/>
          </a:p>
          <a:p>
            <a:pPr marL="643961" lvl="1">
              <a:buClr>
                <a:srgbClr val="00007D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aphicFrame>
        <p:nvGraphicFramePr>
          <p:cNvPr id="20" name="内容占位符 5"/>
          <p:cNvGraphicFramePr>
            <a:graphicFrameLocks/>
          </p:cNvGraphicFramePr>
          <p:nvPr/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/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B</a:t>
            </a:r>
            <a:r>
              <a:rPr lang="zh-CN" altLang="en-US" dirty="0"/>
              <a:t>类地址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</a:t>
            </a:r>
            <a:r>
              <a:rPr lang="zh-CN" altLang="en-US" dirty="0"/>
              <a:t>类地址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类地址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</a:t>
            </a:r>
            <a:r>
              <a:rPr lang="zh-CN" altLang="en-US" dirty="0"/>
              <a:t>类地址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/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/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/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514260" y="5812298"/>
            <a:ext cx="6685909" cy="885883"/>
          </a:xfrm>
          <a:prstGeom prst="wedgeRoundRectCallout">
            <a:avLst>
              <a:gd name="adj1" fmla="val -54586"/>
              <a:gd name="adj2" fmla="val -485770"/>
              <a:gd name="adj3" fmla="val 1666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类地址：网络号为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字节，第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“0”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；主机号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1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aphicFrame>
        <p:nvGraphicFramePr>
          <p:cNvPr id="20" name="内容占位符 5"/>
          <p:cNvGraphicFramePr>
            <a:graphicFrameLocks/>
          </p:cNvGraphicFramePr>
          <p:nvPr/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/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B</a:t>
            </a:r>
            <a:r>
              <a:rPr lang="zh-CN" altLang="en-US" dirty="0"/>
              <a:t>类地址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</a:t>
            </a:r>
            <a:r>
              <a:rPr lang="zh-CN" altLang="en-US" dirty="0"/>
              <a:t>类地址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类地址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</a:t>
            </a:r>
            <a:r>
              <a:rPr lang="zh-CN" altLang="en-US" dirty="0"/>
              <a:t>类地址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/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/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/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303793" y="5717094"/>
            <a:ext cx="6685909" cy="885883"/>
          </a:xfrm>
          <a:prstGeom prst="wedgeRoundRectCallout">
            <a:avLst>
              <a:gd name="adj1" fmla="val -49299"/>
              <a:gd name="adj2" fmla="val -345392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类地址：网络号为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字节，前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“10”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；主机号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39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aphicFrame>
        <p:nvGraphicFramePr>
          <p:cNvPr id="20" name="内容占位符 5"/>
          <p:cNvGraphicFramePr>
            <a:graphicFrameLocks/>
          </p:cNvGraphicFramePr>
          <p:nvPr/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/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B</a:t>
            </a:r>
            <a:r>
              <a:rPr lang="zh-CN" altLang="en-US" dirty="0"/>
              <a:t>类地址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</a:t>
            </a:r>
            <a:r>
              <a:rPr lang="zh-CN" altLang="en-US" dirty="0"/>
              <a:t>类地址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类地址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</a:t>
            </a:r>
            <a:r>
              <a:rPr lang="zh-CN" altLang="en-US" dirty="0"/>
              <a:t>类地址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/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/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/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3" name="圆角矩形标注 52"/>
          <p:cNvSpPr/>
          <p:nvPr/>
        </p:nvSpPr>
        <p:spPr>
          <a:xfrm>
            <a:off x="1287763" y="5743718"/>
            <a:ext cx="6685909" cy="885883"/>
          </a:xfrm>
          <a:prstGeom prst="wedgeRoundRectCallout">
            <a:avLst>
              <a:gd name="adj1" fmla="val -50393"/>
              <a:gd name="adj2" fmla="val -220152"/>
              <a:gd name="adj3" fmla="val 1666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类地址：网络号为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字节，前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“110”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；主机号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6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aphicFrame>
        <p:nvGraphicFramePr>
          <p:cNvPr id="20" name="内容占位符 5"/>
          <p:cNvGraphicFramePr>
            <a:graphicFrameLocks/>
          </p:cNvGraphicFramePr>
          <p:nvPr/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/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B</a:t>
            </a:r>
            <a:r>
              <a:rPr lang="zh-CN" altLang="en-US" dirty="0"/>
              <a:t>类地址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</a:t>
            </a:r>
            <a:r>
              <a:rPr lang="zh-CN" altLang="en-US" dirty="0"/>
              <a:t>类地址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类地址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</a:t>
            </a:r>
            <a:r>
              <a:rPr lang="zh-CN" altLang="en-US" dirty="0"/>
              <a:t>类地址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/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/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/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868922" y="3155611"/>
            <a:ext cx="6330361" cy="885883"/>
          </a:xfrm>
          <a:prstGeom prst="wedgeRoundRectCallout">
            <a:avLst>
              <a:gd name="adj1" fmla="val -56958"/>
              <a:gd name="adj2" fmla="val 176208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类地址：多播地址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1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aphicFrame>
        <p:nvGraphicFramePr>
          <p:cNvPr id="20" name="内容占位符 5"/>
          <p:cNvGraphicFramePr>
            <a:graphicFrameLocks/>
          </p:cNvGraphicFramePr>
          <p:nvPr/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/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B</a:t>
            </a:r>
            <a:r>
              <a:rPr lang="zh-CN" altLang="en-US" dirty="0"/>
              <a:t>类地址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</a:t>
            </a:r>
            <a:r>
              <a:rPr lang="zh-CN" altLang="en-US" dirty="0"/>
              <a:t>类地址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类地址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</a:t>
            </a:r>
            <a:r>
              <a:rPr lang="zh-CN" altLang="en-US" dirty="0"/>
              <a:t>类地址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/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/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/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868922" y="3155611"/>
            <a:ext cx="6330361" cy="885883"/>
          </a:xfrm>
          <a:prstGeom prst="wedgeRoundRectCallout">
            <a:avLst>
              <a:gd name="adj1" fmla="val -58114"/>
              <a:gd name="adj2" fmla="val 265664"/>
              <a:gd name="adj3" fmla="val 1666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E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类地址：保留为今后使用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06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常用的三类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1375" y="1858714"/>
          <a:ext cx="8549076" cy="436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20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网络类别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最大网络数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第一个可用的网络号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最后一个可用的网络号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每个网络中最大的主机数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在整个</a:t>
                      </a:r>
                      <a:r>
                        <a:rPr lang="en-US" altLang="zh-CN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IP</a:t>
                      </a:r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地址空间的比率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568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126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(2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 </a:t>
                      </a:r>
                      <a:endParaRPr lang="zh-CN" altLang="en-US" sz="1800" kern="1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1.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0000001.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126.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1111110.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16,777,214</a:t>
                      </a:r>
                    </a:p>
                    <a:p>
                      <a:pPr marL="0" marR="0" indent="0" algn="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 </a:t>
                      </a:r>
                      <a:endParaRPr lang="zh-CN" altLang="en-US" sz="1800" kern="1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50%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31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/2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32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) </a:t>
                      </a:r>
                      <a:endParaRPr lang="zh-CN" altLang="en-US" sz="1800" kern="1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16,383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14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1</a:t>
                      </a:r>
                      <a:r>
                        <a:rPr lang="en-US" altLang="zh-CN" sz="18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) </a:t>
                      </a:r>
                      <a:endParaRPr lang="zh-CN" altLang="en-US" sz="18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128.1. 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6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000000.00000001. </a:t>
                      </a: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191.255.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111111.11111111.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65,534</a:t>
                      </a:r>
                    </a:p>
                    <a:p>
                      <a:pPr marL="0" marR="0" indent="0" algn="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16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 </a:t>
                      </a:r>
                      <a:endParaRPr lang="zh-CN" altLang="en-US" sz="1800" kern="1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25%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30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/2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32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) </a:t>
                      </a:r>
                      <a:endParaRPr lang="zh-CN" altLang="en-US" sz="1800" kern="1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2,097,151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1</a:t>
                      </a:r>
                      <a:r>
                        <a:rPr lang="en-US" altLang="zh-CN" sz="18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) </a:t>
                      </a:r>
                      <a:endParaRPr lang="zh-CN" altLang="en-US" sz="18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192.0.1.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000000.00000000.00000001.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223.255.255.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11111.11111111.11111111.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254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12.5%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29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/2</a:t>
                      </a:r>
                      <a:r>
                        <a:rPr lang="en-US" altLang="zh-CN" sz="1800" kern="1200" baseline="300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32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)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582168" y="566929"/>
            <a:ext cx="8317426" cy="1040684"/>
          </a:xfrm>
          <a:prstGeom prst="wedgeRoundRectCallout">
            <a:avLst>
              <a:gd name="adj1" fmla="val -34858"/>
              <a:gd name="adj2" fmla="val 193590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网络号全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地址保留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网络号全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地址保留为环回地址，如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类地址的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127. (01111111.)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19328" y="597409"/>
            <a:ext cx="8317426" cy="1040684"/>
          </a:xfrm>
          <a:prstGeom prst="wedgeRoundRectCallout">
            <a:avLst>
              <a:gd name="adj1" fmla="val 26560"/>
              <a:gd name="adj2" fmla="val 17455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主机全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地址，为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“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网络地址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”</a:t>
            </a: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主机号全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地址，表示该网络内的所有地址，即广播地址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011680" y="1638092"/>
            <a:ext cx="4596384" cy="1040684"/>
          </a:xfrm>
          <a:prstGeom prst="wedgeRoundRectCallout">
            <a:avLst>
              <a:gd name="adj1" fmla="val -49611"/>
              <a:gd name="adj2" fmla="val 193883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128.0. (</a:t>
            </a:r>
            <a:r>
              <a:rPr lang="en-US" altLang="zh-CN" sz="2000" dirty="0">
                <a:solidFill>
                  <a:srgbClr val="FFFF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000000.00000000)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不分配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462785" y="1338372"/>
            <a:ext cx="5815584" cy="1040684"/>
          </a:xfrm>
          <a:prstGeom prst="wedgeRoundRectCallout">
            <a:avLst>
              <a:gd name="adj1" fmla="val -59654"/>
              <a:gd name="adj2" fmla="val 359363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192.0.0. (</a:t>
            </a:r>
            <a:r>
              <a:rPr lang="en-US" altLang="zh-CN" sz="2000" dirty="0">
                <a:solidFill>
                  <a:srgbClr val="FFFF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110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00000.00000000.00000000)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不分配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9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私有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36976" y="2262369"/>
          <a:ext cx="7620002" cy="430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网络类别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所含网络数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98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10.0.0.0 ~ 10.255.255.255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00001010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.00000000.00000000.00000000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~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00001010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.11111111. 11111111. 11111111)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0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172.16.0.0 ~ 172.31.255.255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10101100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0001</a:t>
                      </a:r>
                      <a:r>
                        <a:rPr lang="en-US" altLang="zh-CN" sz="18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.00000000.00000000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~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10101100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0001</a:t>
                      </a:r>
                      <a:r>
                        <a:rPr lang="en-US" altLang="zh-CN" sz="180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.11111111.11111111)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16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0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18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192.168.0.0 ~ 192.168.255.255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11000000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10101000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.00000000.00000000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~ 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11000000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10101000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.11111111.11111111)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810542"/>
          </a:xfrm>
        </p:spPr>
        <p:txBody>
          <a:bodyPr/>
          <a:lstStyle/>
          <a:p>
            <a:r>
              <a:rPr lang="zh-CN" altLang="en-US" dirty="0"/>
              <a:t>有一些特定地址没有被分配，被称为私有地址 </a:t>
            </a:r>
            <a:r>
              <a:rPr lang="en-US" altLang="zh-CN" sz="2000" dirty="0"/>
              <a:t>(private address)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3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地址的重要特点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/>
              <a:t>特点一：</a:t>
            </a:r>
            <a:r>
              <a:rPr lang="en-US" altLang="zh-CN" dirty="0"/>
              <a:t>IP </a:t>
            </a:r>
            <a:r>
              <a:rPr lang="zh-CN" altLang="en-US" dirty="0"/>
              <a:t>地址为两级的层次结构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方便</a:t>
            </a:r>
            <a:r>
              <a:rPr lang="en-US" altLang="zh-CN" dirty="0"/>
              <a:t>IP</a:t>
            </a:r>
            <a:r>
              <a:rPr lang="zh-CN" altLang="en-US" dirty="0"/>
              <a:t>地址管理</a:t>
            </a:r>
            <a:endParaRPr lang="en-US" altLang="zh-CN" dirty="0"/>
          </a:p>
          <a:p>
            <a:pPr marL="1044000" lvl="2">
              <a:lnSpc>
                <a:spcPct val="150000"/>
              </a:lnSpc>
            </a:pPr>
            <a:r>
              <a:rPr lang="en-US" altLang="zh-CN" sz="2000" dirty="0"/>
              <a:t>IP </a:t>
            </a:r>
            <a:r>
              <a:rPr lang="zh-CN" altLang="en-US" sz="2000" dirty="0"/>
              <a:t>地址管理机构在分配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地址时只分配网络号，而剩下的主机号则由得到该网络号的单位自行分配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减小路由表存储空间</a:t>
            </a:r>
            <a:endParaRPr lang="en-US" altLang="zh-CN" dirty="0"/>
          </a:p>
          <a:p>
            <a:pPr marL="1044000" lvl="2">
              <a:lnSpc>
                <a:spcPct val="150000"/>
              </a:lnSpc>
            </a:pPr>
            <a:r>
              <a:rPr lang="zh-CN" altLang="en-US" sz="2000" dirty="0"/>
              <a:t>路由器仅根据目的主机所连接的网络号来转发分组（而不考虑目的主机号），这样就可以使路由表中的项目数大幅度减少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3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将交换网络扩展到全球范围？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/>
              <a:t>问题一：扩展</a:t>
            </a:r>
            <a:r>
              <a:rPr lang="zh-CN" altLang="en-US"/>
              <a:t>能力有限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sz="1800"/>
              <a:t>类扁平</a:t>
            </a:r>
            <a:r>
              <a:rPr lang="zh-CN" altLang="en-US" sz="1800" dirty="0"/>
              <a:t>结构，</a:t>
            </a:r>
            <a:r>
              <a:rPr lang="zh-CN" altLang="en-US" sz="1800"/>
              <a:t>线性扩展</a:t>
            </a:r>
            <a:endParaRPr lang="en-US" altLang="zh-CN" sz="1800" dirty="0"/>
          </a:p>
          <a:p>
            <a:pPr lvl="1"/>
            <a:r>
              <a:rPr lang="en-US" altLang="zh-CN" sz="1800" dirty="0"/>
              <a:t>MAC</a:t>
            </a:r>
            <a:r>
              <a:rPr lang="zh-CN" altLang="en-US" sz="1800" dirty="0"/>
              <a:t>地址不反应拓扑信息，</a:t>
            </a:r>
            <a:r>
              <a:rPr lang="en-US" altLang="zh-CN" sz="1800" dirty="0"/>
              <a:t>FDB</a:t>
            </a:r>
            <a:r>
              <a:rPr lang="zh-CN" altLang="en-US" sz="1800" dirty="0"/>
              <a:t>爆表</a:t>
            </a:r>
            <a:endParaRPr lang="en-US" altLang="zh-CN" sz="1800" dirty="0"/>
          </a:p>
          <a:p>
            <a:pPr lvl="1"/>
            <a:r>
              <a:rPr lang="zh-CN" altLang="en-US" sz="1800" dirty="0"/>
              <a:t>大规模路由（</a:t>
            </a:r>
            <a:r>
              <a:rPr lang="en-US" altLang="zh-CN" sz="1800" dirty="0"/>
              <a:t>100</a:t>
            </a:r>
            <a:r>
              <a:rPr lang="zh-CN" altLang="en-US" sz="1800" dirty="0"/>
              <a:t>万</a:t>
            </a:r>
            <a:r>
              <a:rPr lang="en-US" altLang="zh-CN" sz="1800" dirty="0"/>
              <a:t>--100</a:t>
            </a:r>
            <a:r>
              <a:rPr lang="zh-CN" altLang="en-US" sz="1800" dirty="0"/>
              <a:t>亿个节点）、寻址难以实现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生成树的</a:t>
            </a:r>
            <a:r>
              <a:rPr lang="zh-CN" altLang="en-US" sz="1800"/>
              <a:t>收敛问题</a:t>
            </a:r>
            <a:endParaRPr lang="en-US" altLang="zh-CN" sz="1800" dirty="0"/>
          </a:p>
          <a:p>
            <a:r>
              <a:rPr lang="zh-CN" altLang="en-US" dirty="0"/>
              <a:t>问题二：存在多种类型的异构网络</a:t>
            </a:r>
            <a:endParaRPr lang="en-US" altLang="zh-CN" dirty="0"/>
          </a:p>
          <a:p>
            <a:pPr lvl="1"/>
            <a:r>
              <a:rPr lang="zh-CN" altLang="en-US" sz="1800" dirty="0"/>
              <a:t>以太网、</a:t>
            </a:r>
            <a:r>
              <a:rPr lang="en-US" altLang="zh-CN" sz="1800" dirty="0" err="1"/>
              <a:t>WiFi</a:t>
            </a:r>
            <a:r>
              <a:rPr lang="zh-CN" altLang="en-US" sz="1800"/>
              <a:t>、</a:t>
            </a:r>
            <a:r>
              <a:rPr lang="en-US" altLang="zh-CN" sz="1800"/>
              <a:t>4G/5G</a:t>
            </a:r>
            <a:r>
              <a:rPr lang="zh-CN" altLang="en-US" sz="1800"/>
              <a:t>、</a:t>
            </a:r>
            <a:r>
              <a:rPr lang="zh-CN" altLang="en-US" sz="1800" dirty="0"/>
              <a:t>点</a:t>
            </a:r>
            <a:r>
              <a:rPr lang="en-US" altLang="zh-CN" sz="1800" dirty="0"/>
              <a:t>-</a:t>
            </a:r>
            <a:r>
              <a:rPr lang="zh-CN" altLang="en-US" sz="1800" dirty="0"/>
              <a:t>点链路及各种交换网络</a:t>
            </a:r>
          </a:p>
          <a:p>
            <a:pPr lvl="1"/>
            <a:r>
              <a:rPr lang="zh-CN" altLang="en-US" sz="1800" dirty="0"/>
              <a:t>每个都有自己的地址模式、介质访问协议及服务模型等</a:t>
            </a:r>
            <a:endParaRPr lang="en-US" altLang="zh-CN" sz="1800" dirty="0"/>
          </a:p>
          <a:p>
            <a:pPr>
              <a:spcBef>
                <a:spcPts val="3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网络互联技术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网际协议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IP (Internet Protocol)</a:t>
            </a:r>
          </a:p>
          <a:p>
            <a:pPr lvl="1"/>
            <a:r>
              <a:rPr lang="zh-CN" altLang="zh-CN" sz="1800" dirty="0"/>
              <a:t>连接各种异构网络</a:t>
            </a:r>
            <a:r>
              <a:rPr lang="zh-CN" altLang="en-US" sz="1800" dirty="0"/>
              <a:t>，任意</a:t>
            </a:r>
            <a:r>
              <a:rPr lang="zh-CN" altLang="zh-CN" sz="1800" dirty="0"/>
              <a:t>规模</a:t>
            </a:r>
            <a:r>
              <a:rPr lang="zh-CN" altLang="en-US" sz="1800" dirty="0"/>
              <a:t>扩展，大规模</a:t>
            </a:r>
            <a:r>
              <a:rPr lang="zh-CN" altLang="zh-CN" sz="1800" dirty="0"/>
              <a:t>路由</a:t>
            </a:r>
            <a:endParaRPr lang="en-US" altLang="zh-CN" sz="1800" dirty="0"/>
          </a:p>
          <a:p>
            <a:pPr lvl="1"/>
            <a:r>
              <a:rPr lang="zh-CN" altLang="en-US" sz="1800" dirty="0"/>
              <a:t>从互联网体系结构模型角度看，对底层网络技术进行抽象，为上层网络应用提供统一的接口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4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地址的重要特点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/>
              <a:t>特点二：</a:t>
            </a:r>
            <a:r>
              <a:rPr lang="en-US" altLang="zh-CN" dirty="0"/>
              <a:t>IP </a:t>
            </a:r>
            <a:r>
              <a:rPr lang="zh-CN" altLang="en-US" dirty="0"/>
              <a:t>地址实际标识的是一个结点和一条链路的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接口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当一个结点 </a:t>
            </a:r>
            <a:r>
              <a:rPr lang="en-US" altLang="zh-CN" dirty="0"/>
              <a:t>(</a:t>
            </a:r>
            <a:r>
              <a:rPr lang="zh-CN" altLang="en-US" dirty="0"/>
              <a:t>主机或路由器</a:t>
            </a:r>
            <a:r>
              <a:rPr lang="en-US" altLang="zh-CN" dirty="0"/>
              <a:t>) </a:t>
            </a:r>
            <a:r>
              <a:rPr lang="zh-CN" altLang="en-US" dirty="0"/>
              <a:t>同时连接到两个网络上时，必须同时具有两个相应的 </a:t>
            </a:r>
            <a:r>
              <a:rPr lang="en-US" altLang="zh-CN" dirty="0"/>
              <a:t>IP </a:t>
            </a:r>
            <a:r>
              <a:rPr lang="zh-CN" altLang="en-US" dirty="0"/>
              <a:t>地址，其网络号 </a:t>
            </a:r>
            <a:r>
              <a:rPr lang="en-US" altLang="zh-CN" dirty="0"/>
              <a:t>net-id </a:t>
            </a:r>
            <a:r>
              <a:rPr lang="zh-CN" altLang="en-US" dirty="0"/>
              <a:t>必须是不同的</a:t>
            </a:r>
            <a:endParaRPr lang="en-US" altLang="zh-CN" dirty="0"/>
          </a:p>
          <a:p>
            <a:pPr marL="1044000" lvl="2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这种主机称为多归属主机</a:t>
            </a:r>
            <a:r>
              <a:rPr lang="en-US" altLang="zh-CN" dirty="0"/>
              <a:t>(</a:t>
            </a:r>
            <a:r>
              <a:rPr lang="en-US" altLang="zh-CN" dirty="0" err="1"/>
              <a:t>multihomed</a:t>
            </a:r>
            <a:r>
              <a:rPr lang="en-US" altLang="zh-CN" dirty="0"/>
              <a:t> host)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路由器至少应当有两个不同的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044000" lvl="2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因为其至少应同时连接到两个网络 ，才能将 </a:t>
            </a:r>
            <a:r>
              <a:rPr lang="en-US" altLang="zh-CN"/>
              <a:t>IP </a:t>
            </a:r>
            <a:r>
              <a:rPr lang="zh-CN" altLang="en-US"/>
              <a:t>数据包从</a:t>
            </a:r>
            <a:r>
              <a:rPr lang="zh-CN" altLang="en-US" dirty="0"/>
              <a:t>一个网络转发到另一个网络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1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6231" y="763508"/>
            <a:ext cx="8510588" cy="5580987"/>
            <a:chOff x="381000" y="965293"/>
            <a:chExt cx="8510588" cy="5580987"/>
          </a:xfrm>
        </p:grpSpPr>
        <p:sp>
          <p:nvSpPr>
            <p:cNvPr id="8" name="AutoShape 350"/>
            <p:cNvSpPr>
              <a:spLocks noChangeArrowheads="1"/>
            </p:cNvSpPr>
            <p:nvPr/>
          </p:nvSpPr>
          <p:spPr bwMode="auto">
            <a:xfrm>
              <a:off x="1350963" y="1793875"/>
              <a:ext cx="6521450" cy="3902075"/>
            </a:xfrm>
            <a:prstGeom prst="roundRect">
              <a:avLst>
                <a:gd name="adj" fmla="val 19163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055938" y="2538413"/>
              <a:ext cx="4789487" cy="3170237"/>
            </a:xfrm>
            <a:custGeom>
              <a:avLst/>
              <a:gdLst>
                <a:gd name="T0" fmla="*/ 2890513 w 3246"/>
                <a:gd name="T1" fmla="*/ 2023680 h 2165"/>
                <a:gd name="T2" fmla="*/ 3240207 w 3246"/>
                <a:gd name="T3" fmla="*/ 1632709 h 2165"/>
                <a:gd name="T4" fmla="*/ 3443827 w 3246"/>
                <a:gd name="T5" fmla="*/ 1254916 h 2165"/>
                <a:gd name="T6" fmla="*/ 3650398 w 3246"/>
                <a:gd name="T7" fmla="*/ 626726 h 2165"/>
                <a:gd name="T8" fmla="*/ 3666628 w 3246"/>
                <a:gd name="T9" fmla="*/ 581332 h 2165"/>
                <a:gd name="T10" fmla="*/ 3693187 w 3246"/>
                <a:gd name="T11" fmla="*/ 465651 h 2165"/>
                <a:gd name="T12" fmla="*/ 3724173 w 3246"/>
                <a:gd name="T13" fmla="*/ 352899 h 2165"/>
                <a:gd name="T14" fmla="*/ 3746305 w 3246"/>
                <a:gd name="T15" fmla="*/ 310434 h 2165"/>
                <a:gd name="T16" fmla="*/ 3772865 w 3246"/>
                <a:gd name="T17" fmla="*/ 279684 h 2165"/>
                <a:gd name="T18" fmla="*/ 3834836 w 3246"/>
                <a:gd name="T19" fmla="*/ 248933 h 2165"/>
                <a:gd name="T20" fmla="*/ 3880576 w 3246"/>
                <a:gd name="T21" fmla="*/ 225504 h 2165"/>
                <a:gd name="T22" fmla="*/ 3945499 w 3246"/>
                <a:gd name="T23" fmla="*/ 191825 h 2165"/>
                <a:gd name="T24" fmla="*/ 3997141 w 3246"/>
                <a:gd name="T25" fmla="*/ 161074 h 2165"/>
                <a:gd name="T26" fmla="*/ 4060588 w 3246"/>
                <a:gd name="T27" fmla="*/ 115681 h 2165"/>
                <a:gd name="T28" fmla="*/ 4082720 w 3246"/>
                <a:gd name="T29" fmla="*/ 109823 h 2165"/>
                <a:gd name="T30" fmla="*/ 4159447 w 3246"/>
                <a:gd name="T31" fmla="*/ 76144 h 2165"/>
                <a:gd name="T32" fmla="*/ 4247977 w 3246"/>
                <a:gd name="T33" fmla="*/ 39536 h 2165"/>
                <a:gd name="T34" fmla="*/ 4327654 w 3246"/>
                <a:gd name="T35" fmla="*/ 19036 h 2165"/>
                <a:gd name="T36" fmla="*/ 4355689 w 3246"/>
                <a:gd name="T37" fmla="*/ 19036 h 2165"/>
                <a:gd name="T38" fmla="*/ 4386674 w 3246"/>
                <a:gd name="T39" fmla="*/ 8786 h 2165"/>
                <a:gd name="T40" fmla="*/ 4481107 w 3246"/>
                <a:gd name="T41" fmla="*/ 0 h 2165"/>
                <a:gd name="T42" fmla="*/ 4588818 w 3246"/>
                <a:gd name="T43" fmla="*/ 5857 h 2165"/>
                <a:gd name="T44" fmla="*/ 4655216 w 3246"/>
                <a:gd name="T45" fmla="*/ 21965 h 2165"/>
                <a:gd name="T46" fmla="*/ 4689153 w 3246"/>
                <a:gd name="T47" fmla="*/ 36608 h 2165"/>
                <a:gd name="T48" fmla="*/ 4708334 w 3246"/>
                <a:gd name="T49" fmla="*/ 82002 h 2165"/>
                <a:gd name="T50" fmla="*/ 4737844 w 3246"/>
                <a:gd name="T51" fmla="*/ 169860 h 2165"/>
                <a:gd name="T52" fmla="*/ 4780634 w 3246"/>
                <a:gd name="T53" fmla="*/ 402686 h 2165"/>
                <a:gd name="T54" fmla="*/ 4780634 w 3246"/>
                <a:gd name="T55" fmla="*/ 519831 h 2165"/>
                <a:gd name="T56" fmla="*/ 4789487 w 3246"/>
                <a:gd name="T57" fmla="*/ 692620 h 2165"/>
                <a:gd name="T58" fmla="*/ 4771781 w 3246"/>
                <a:gd name="T59" fmla="*/ 1149485 h 2165"/>
                <a:gd name="T60" fmla="*/ 4765879 w 3246"/>
                <a:gd name="T61" fmla="*/ 1468706 h 2165"/>
                <a:gd name="T62" fmla="*/ 4768830 w 3246"/>
                <a:gd name="T63" fmla="*/ 1613673 h 2165"/>
                <a:gd name="T64" fmla="*/ 4754075 w 3246"/>
                <a:gd name="T65" fmla="*/ 1799640 h 2165"/>
                <a:gd name="T66" fmla="*/ 4754075 w 3246"/>
                <a:gd name="T67" fmla="*/ 2098360 h 2165"/>
                <a:gd name="T68" fmla="*/ 4745222 w 3246"/>
                <a:gd name="T69" fmla="*/ 2590369 h 2165"/>
                <a:gd name="T70" fmla="*/ 4479631 w 3246"/>
                <a:gd name="T71" fmla="*/ 2897875 h 2165"/>
                <a:gd name="T72" fmla="*/ 3948450 w 3246"/>
                <a:gd name="T73" fmla="*/ 2924232 h 2165"/>
                <a:gd name="T74" fmla="*/ 2770997 w 3246"/>
                <a:gd name="T75" fmla="*/ 2985734 h 2165"/>
                <a:gd name="T76" fmla="*/ 1521245 w 3246"/>
                <a:gd name="T77" fmla="*/ 3133629 h 2165"/>
                <a:gd name="T78" fmla="*/ 973833 w 3246"/>
                <a:gd name="T79" fmla="*/ 3099950 h 2165"/>
                <a:gd name="T80" fmla="*/ 327562 w 3246"/>
                <a:gd name="T81" fmla="*/ 3117522 h 2165"/>
                <a:gd name="T82" fmla="*/ 0 w 3246"/>
                <a:gd name="T83" fmla="*/ 2906661 h 2165"/>
                <a:gd name="T84" fmla="*/ 53118 w 3246"/>
                <a:gd name="T85" fmla="*/ 2713371 h 2165"/>
                <a:gd name="T86" fmla="*/ 752507 w 3246"/>
                <a:gd name="T87" fmla="*/ 2634299 h 2165"/>
                <a:gd name="T88" fmla="*/ 1531573 w 3246"/>
                <a:gd name="T89" fmla="*/ 2590369 h 2165"/>
                <a:gd name="T90" fmla="*/ 2638202 w 3246"/>
                <a:gd name="T91" fmla="*/ 2334114 h 21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246" h="2165">
                  <a:moveTo>
                    <a:pt x="1926" y="1499"/>
                  </a:moveTo>
                  <a:lnTo>
                    <a:pt x="1959" y="1382"/>
                  </a:lnTo>
                  <a:lnTo>
                    <a:pt x="2016" y="1319"/>
                  </a:lnTo>
                  <a:lnTo>
                    <a:pt x="2196" y="1115"/>
                  </a:lnTo>
                  <a:lnTo>
                    <a:pt x="2256" y="1025"/>
                  </a:lnTo>
                  <a:lnTo>
                    <a:pt x="2334" y="857"/>
                  </a:lnTo>
                  <a:lnTo>
                    <a:pt x="2424" y="635"/>
                  </a:lnTo>
                  <a:lnTo>
                    <a:pt x="2474" y="428"/>
                  </a:lnTo>
                  <a:lnTo>
                    <a:pt x="2478" y="413"/>
                  </a:lnTo>
                  <a:lnTo>
                    <a:pt x="2485" y="397"/>
                  </a:lnTo>
                  <a:lnTo>
                    <a:pt x="2493" y="359"/>
                  </a:lnTo>
                  <a:lnTo>
                    <a:pt x="2503" y="318"/>
                  </a:lnTo>
                  <a:lnTo>
                    <a:pt x="2514" y="278"/>
                  </a:lnTo>
                  <a:lnTo>
                    <a:pt x="2524" y="241"/>
                  </a:lnTo>
                  <a:lnTo>
                    <a:pt x="2532" y="224"/>
                  </a:lnTo>
                  <a:lnTo>
                    <a:pt x="2539" y="212"/>
                  </a:lnTo>
                  <a:lnTo>
                    <a:pt x="2547" y="199"/>
                  </a:lnTo>
                  <a:lnTo>
                    <a:pt x="2557" y="191"/>
                  </a:lnTo>
                  <a:lnTo>
                    <a:pt x="2580" y="179"/>
                  </a:lnTo>
                  <a:lnTo>
                    <a:pt x="2599" y="170"/>
                  </a:lnTo>
                  <a:lnTo>
                    <a:pt x="2615" y="160"/>
                  </a:lnTo>
                  <a:lnTo>
                    <a:pt x="2630" y="154"/>
                  </a:lnTo>
                  <a:lnTo>
                    <a:pt x="2655" y="141"/>
                  </a:lnTo>
                  <a:lnTo>
                    <a:pt x="2674" y="131"/>
                  </a:lnTo>
                  <a:lnTo>
                    <a:pt x="2690" y="121"/>
                  </a:lnTo>
                  <a:lnTo>
                    <a:pt x="2709" y="110"/>
                  </a:lnTo>
                  <a:lnTo>
                    <a:pt x="2728" y="98"/>
                  </a:lnTo>
                  <a:lnTo>
                    <a:pt x="2752" y="79"/>
                  </a:lnTo>
                  <a:lnTo>
                    <a:pt x="2759" y="77"/>
                  </a:lnTo>
                  <a:lnTo>
                    <a:pt x="2767" y="75"/>
                  </a:lnTo>
                  <a:lnTo>
                    <a:pt x="2790" y="64"/>
                  </a:lnTo>
                  <a:lnTo>
                    <a:pt x="2819" y="52"/>
                  </a:lnTo>
                  <a:lnTo>
                    <a:pt x="2850" y="40"/>
                  </a:lnTo>
                  <a:lnTo>
                    <a:pt x="2879" y="27"/>
                  </a:lnTo>
                  <a:lnTo>
                    <a:pt x="2908" y="19"/>
                  </a:lnTo>
                  <a:lnTo>
                    <a:pt x="2933" y="13"/>
                  </a:lnTo>
                  <a:lnTo>
                    <a:pt x="2943" y="13"/>
                  </a:lnTo>
                  <a:lnTo>
                    <a:pt x="2952" y="13"/>
                  </a:lnTo>
                  <a:lnTo>
                    <a:pt x="2962" y="11"/>
                  </a:lnTo>
                  <a:lnTo>
                    <a:pt x="2973" y="6"/>
                  </a:lnTo>
                  <a:lnTo>
                    <a:pt x="3002" y="2"/>
                  </a:lnTo>
                  <a:lnTo>
                    <a:pt x="3037" y="0"/>
                  </a:lnTo>
                  <a:lnTo>
                    <a:pt x="3072" y="0"/>
                  </a:lnTo>
                  <a:lnTo>
                    <a:pt x="3110" y="4"/>
                  </a:lnTo>
                  <a:lnTo>
                    <a:pt x="3141" y="8"/>
                  </a:lnTo>
                  <a:lnTo>
                    <a:pt x="3155" y="15"/>
                  </a:lnTo>
                  <a:lnTo>
                    <a:pt x="3168" y="19"/>
                  </a:lnTo>
                  <a:lnTo>
                    <a:pt x="3178" y="25"/>
                  </a:lnTo>
                  <a:lnTo>
                    <a:pt x="3184" y="33"/>
                  </a:lnTo>
                  <a:lnTo>
                    <a:pt x="3191" y="56"/>
                  </a:lnTo>
                  <a:lnTo>
                    <a:pt x="3199" y="85"/>
                  </a:lnTo>
                  <a:lnTo>
                    <a:pt x="3211" y="116"/>
                  </a:lnTo>
                  <a:lnTo>
                    <a:pt x="3222" y="209"/>
                  </a:lnTo>
                  <a:lnTo>
                    <a:pt x="3240" y="275"/>
                  </a:lnTo>
                  <a:lnTo>
                    <a:pt x="3240" y="343"/>
                  </a:lnTo>
                  <a:lnTo>
                    <a:pt x="3240" y="355"/>
                  </a:lnTo>
                  <a:lnTo>
                    <a:pt x="3245" y="367"/>
                  </a:lnTo>
                  <a:lnTo>
                    <a:pt x="3246" y="473"/>
                  </a:lnTo>
                  <a:lnTo>
                    <a:pt x="3234" y="545"/>
                  </a:lnTo>
                  <a:lnTo>
                    <a:pt x="3234" y="785"/>
                  </a:lnTo>
                  <a:lnTo>
                    <a:pt x="3232" y="930"/>
                  </a:lnTo>
                  <a:lnTo>
                    <a:pt x="3230" y="1003"/>
                  </a:lnTo>
                  <a:lnTo>
                    <a:pt x="3232" y="1050"/>
                  </a:lnTo>
                  <a:lnTo>
                    <a:pt x="3232" y="1102"/>
                  </a:lnTo>
                  <a:lnTo>
                    <a:pt x="3234" y="1158"/>
                  </a:lnTo>
                  <a:lnTo>
                    <a:pt x="3222" y="1229"/>
                  </a:lnTo>
                  <a:lnTo>
                    <a:pt x="3222" y="1331"/>
                  </a:lnTo>
                  <a:lnTo>
                    <a:pt x="3222" y="1433"/>
                  </a:lnTo>
                  <a:lnTo>
                    <a:pt x="3222" y="1583"/>
                  </a:lnTo>
                  <a:lnTo>
                    <a:pt x="3216" y="1769"/>
                  </a:lnTo>
                  <a:lnTo>
                    <a:pt x="3156" y="1931"/>
                  </a:lnTo>
                  <a:lnTo>
                    <a:pt x="3036" y="1979"/>
                  </a:lnTo>
                  <a:lnTo>
                    <a:pt x="2886" y="1991"/>
                  </a:lnTo>
                  <a:lnTo>
                    <a:pt x="2676" y="1997"/>
                  </a:lnTo>
                  <a:lnTo>
                    <a:pt x="2454" y="2003"/>
                  </a:lnTo>
                  <a:lnTo>
                    <a:pt x="1878" y="2039"/>
                  </a:lnTo>
                  <a:lnTo>
                    <a:pt x="1236" y="2153"/>
                  </a:lnTo>
                  <a:lnTo>
                    <a:pt x="1031" y="2140"/>
                  </a:lnTo>
                  <a:lnTo>
                    <a:pt x="840" y="2129"/>
                  </a:lnTo>
                  <a:lnTo>
                    <a:pt x="660" y="2117"/>
                  </a:lnTo>
                  <a:lnTo>
                    <a:pt x="408" y="2165"/>
                  </a:lnTo>
                  <a:lnTo>
                    <a:pt x="222" y="2129"/>
                  </a:lnTo>
                  <a:lnTo>
                    <a:pt x="72" y="2057"/>
                  </a:lnTo>
                  <a:lnTo>
                    <a:pt x="0" y="1985"/>
                  </a:lnTo>
                  <a:lnTo>
                    <a:pt x="0" y="1907"/>
                  </a:lnTo>
                  <a:lnTo>
                    <a:pt x="36" y="1853"/>
                  </a:lnTo>
                  <a:lnTo>
                    <a:pt x="156" y="1811"/>
                  </a:lnTo>
                  <a:lnTo>
                    <a:pt x="510" y="1799"/>
                  </a:lnTo>
                  <a:lnTo>
                    <a:pt x="744" y="1787"/>
                  </a:lnTo>
                  <a:lnTo>
                    <a:pt x="1038" y="1769"/>
                  </a:lnTo>
                  <a:lnTo>
                    <a:pt x="1608" y="1703"/>
                  </a:lnTo>
                  <a:lnTo>
                    <a:pt x="1788" y="1594"/>
                  </a:lnTo>
                  <a:lnTo>
                    <a:pt x="1926" y="1499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878388" y="5426075"/>
              <a:ext cx="0" cy="855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640138" y="5403850"/>
              <a:ext cx="0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199063" y="5192713"/>
              <a:ext cx="2478087" cy="211137"/>
            </a:xfrm>
            <a:custGeom>
              <a:avLst/>
              <a:gdLst>
                <a:gd name="T0" fmla="*/ 0 w 1680"/>
                <a:gd name="T1" fmla="*/ 211137 h 192"/>
                <a:gd name="T2" fmla="*/ 0 w 1680"/>
                <a:gd name="T3" fmla="*/ 0 h 192"/>
                <a:gd name="T4" fmla="*/ 2478087 w 1680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" h="192">
                  <a:moveTo>
                    <a:pt x="0" y="192"/>
                  </a:moveTo>
                  <a:lnTo>
                    <a:pt x="0" y="0"/>
                  </a:lnTo>
                  <a:lnTo>
                    <a:pt x="16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13100" y="4514850"/>
              <a:ext cx="1679575" cy="255588"/>
            </a:xfrm>
            <a:custGeom>
              <a:avLst/>
              <a:gdLst>
                <a:gd name="T0" fmla="*/ 66416 w 1138"/>
                <a:gd name="T1" fmla="*/ 30847 h 174"/>
                <a:gd name="T2" fmla="*/ 88554 w 1138"/>
                <a:gd name="T3" fmla="*/ 14689 h 174"/>
                <a:gd name="T4" fmla="*/ 113644 w 1138"/>
                <a:gd name="T5" fmla="*/ 5876 h 174"/>
                <a:gd name="T6" fmla="*/ 128403 w 1138"/>
                <a:gd name="T7" fmla="*/ 2938 h 174"/>
                <a:gd name="T8" fmla="*/ 146114 w 1138"/>
                <a:gd name="T9" fmla="*/ 0 h 174"/>
                <a:gd name="T10" fmla="*/ 171204 w 1138"/>
                <a:gd name="T11" fmla="*/ 0 h 174"/>
                <a:gd name="T12" fmla="*/ 202198 w 1138"/>
                <a:gd name="T13" fmla="*/ 0 h 174"/>
                <a:gd name="T14" fmla="*/ 236144 w 1138"/>
                <a:gd name="T15" fmla="*/ 0 h 174"/>
                <a:gd name="T16" fmla="*/ 278945 w 1138"/>
                <a:gd name="T17" fmla="*/ 2938 h 174"/>
                <a:gd name="T18" fmla="*/ 321746 w 1138"/>
                <a:gd name="T19" fmla="*/ 8813 h 174"/>
                <a:gd name="T20" fmla="*/ 370451 w 1138"/>
                <a:gd name="T21" fmla="*/ 11751 h 174"/>
                <a:gd name="T22" fmla="*/ 425059 w 1138"/>
                <a:gd name="T23" fmla="*/ 17627 h 174"/>
                <a:gd name="T24" fmla="*/ 478192 w 1138"/>
                <a:gd name="T25" fmla="*/ 23502 h 174"/>
                <a:gd name="T26" fmla="*/ 594788 w 1138"/>
                <a:gd name="T27" fmla="*/ 30847 h 174"/>
                <a:gd name="T28" fmla="*/ 652348 w 1138"/>
                <a:gd name="T29" fmla="*/ 30847 h 174"/>
                <a:gd name="T30" fmla="*/ 717288 w 1138"/>
                <a:gd name="T31" fmla="*/ 33785 h 174"/>
                <a:gd name="T32" fmla="*/ 848643 w 1138"/>
                <a:gd name="T33" fmla="*/ 33785 h 174"/>
                <a:gd name="T34" fmla="*/ 985902 w 1138"/>
                <a:gd name="T35" fmla="*/ 33785 h 174"/>
                <a:gd name="T36" fmla="*/ 1127588 w 1138"/>
                <a:gd name="T37" fmla="*/ 30847 h 174"/>
                <a:gd name="T38" fmla="*/ 1201383 w 1138"/>
                <a:gd name="T39" fmla="*/ 26440 h 174"/>
                <a:gd name="T40" fmla="*/ 1278130 w 1138"/>
                <a:gd name="T41" fmla="*/ 23502 h 174"/>
                <a:gd name="T42" fmla="*/ 1434575 w 1138"/>
                <a:gd name="T43" fmla="*/ 14689 h 174"/>
                <a:gd name="T44" fmla="*/ 1511322 w 1138"/>
                <a:gd name="T45" fmla="*/ 8813 h 174"/>
                <a:gd name="T46" fmla="*/ 1568882 w 1138"/>
                <a:gd name="T47" fmla="*/ 13220 h 174"/>
                <a:gd name="T48" fmla="*/ 1626443 w 1138"/>
                <a:gd name="T49" fmla="*/ 22033 h 174"/>
                <a:gd name="T50" fmla="*/ 1679575 w 1138"/>
                <a:gd name="T51" fmla="*/ 123387 h 174"/>
                <a:gd name="T52" fmla="*/ 1617587 w 1138"/>
                <a:gd name="T53" fmla="*/ 202708 h 174"/>
                <a:gd name="T54" fmla="*/ 1489184 w 1138"/>
                <a:gd name="T55" fmla="*/ 233555 h 174"/>
                <a:gd name="T56" fmla="*/ 1354877 w 1138"/>
                <a:gd name="T57" fmla="*/ 237961 h 174"/>
                <a:gd name="T58" fmla="*/ 1275178 w 1138"/>
                <a:gd name="T59" fmla="*/ 232086 h 174"/>
                <a:gd name="T60" fmla="*/ 1192528 w 1138"/>
                <a:gd name="T61" fmla="*/ 227679 h 174"/>
                <a:gd name="T62" fmla="*/ 1022799 w 1138"/>
                <a:gd name="T63" fmla="*/ 221803 h 174"/>
                <a:gd name="T64" fmla="*/ 943101 w 1138"/>
                <a:gd name="T65" fmla="*/ 218866 h 174"/>
                <a:gd name="T66" fmla="*/ 863402 w 1138"/>
                <a:gd name="T67" fmla="*/ 218866 h 174"/>
                <a:gd name="T68" fmla="*/ 783703 w 1138"/>
                <a:gd name="T69" fmla="*/ 221803 h 174"/>
                <a:gd name="T70" fmla="*/ 704005 w 1138"/>
                <a:gd name="T71" fmla="*/ 224741 h 174"/>
                <a:gd name="T72" fmla="*/ 621354 w 1138"/>
                <a:gd name="T73" fmla="*/ 232086 h 174"/>
                <a:gd name="T74" fmla="*/ 541656 w 1138"/>
                <a:gd name="T75" fmla="*/ 237961 h 174"/>
                <a:gd name="T76" fmla="*/ 467861 w 1138"/>
                <a:gd name="T77" fmla="*/ 243837 h 174"/>
                <a:gd name="T78" fmla="*/ 398493 w 1138"/>
                <a:gd name="T79" fmla="*/ 249712 h 174"/>
                <a:gd name="T80" fmla="*/ 333554 w 1138"/>
                <a:gd name="T81" fmla="*/ 252650 h 174"/>
                <a:gd name="T82" fmla="*/ 281897 w 1138"/>
                <a:gd name="T83" fmla="*/ 255588 h 174"/>
                <a:gd name="T84" fmla="*/ 239096 w 1138"/>
                <a:gd name="T85" fmla="*/ 255588 h 174"/>
                <a:gd name="T86" fmla="*/ 208102 w 1138"/>
                <a:gd name="T87" fmla="*/ 255588 h 174"/>
                <a:gd name="T88" fmla="*/ 183012 w 1138"/>
                <a:gd name="T89" fmla="*/ 252650 h 174"/>
                <a:gd name="T90" fmla="*/ 165301 w 1138"/>
                <a:gd name="T91" fmla="*/ 249712 h 174"/>
                <a:gd name="T92" fmla="*/ 153494 w 1138"/>
                <a:gd name="T93" fmla="*/ 246775 h 174"/>
                <a:gd name="T94" fmla="*/ 137259 w 1138"/>
                <a:gd name="T95" fmla="*/ 243837 h 174"/>
                <a:gd name="T96" fmla="*/ 125452 w 1138"/>
                <a:gd name="T97" fmla="*/ 237961 h 174"/>
                <a:gd name="T98" fmla="*/ 109217 w 1138"/>
                <a:gd name="T99" fmla="*/ 232086 h 174"/>
                <a:gd name="T100" fmla="*/ 73795 w 1138"/>
                <a:gd name="T101" fmla="*/ 215928 h 174"/>
                <a:gd name="T102" fmla="*/ 39849 w 1138"/>
                <a:gd name="T103" fmla="*/ 195363 h 174"/>
                <a:gd name="T104" fmla="*/ 23614 w 1138"/>
                <a:gd name="T105" fmla="*/ 182143 h 174"/>
                <a:gd name="T106" fmla="*/ 11807 w 1138"/>
                <a:gd name="T107" fmla="*/ 170392 h 174"/>
                <a:gd name="T108" fmla="*/ 2952 w 1138"/>
                <a:gd name="T109" fmla="*/ 158641 h 174"/>
                <a:gd name="T110" fmla="*/ 0 w 1138"/>
                <a:gd name="T111" fmla="*/ 145421 h 174"/>
                <a:gd name="T112" fmla="*/ 0 w 1138"/>
                <a:gd name="T113" fmla="*/ 133670 h 174"/>
                <a:gd name="T114" fmla="*/ 2952 w 1138"/>
                <a:gd name="T115" fmla="*/ 118981 h 174"/>
                <a:gd name="T116" fmla="*/ 8855 w 1138"/>
                <a:gd name="T117" fmla="*/ 99885 h 174"/>
                <a:gd name="T118" fmla="*/ 17711 w 1138"/>
                <a:gd name="T119" fmla="*/ 85196 h 174"/>
                <a:gd name="T120" fmla="*/ 42801 w 1138"/>
                <a:gd name="T121" fmla="*/ 54349 h 174"/>
                <a:gd name="T122" fmla="*/ 54608 w 1138"/>
                <a:gd name="T123" fmla="*/ 42598 h 174"/>
                <a:gd name="T124" fmla="*/ 66416 w 1138"/>
                <a:gd name="T125" fmla="*/ 30847 h 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38" h="174">
                  <a:moveTo>
                    <a:pt x="45" y="21"/>
                  </a:moveTo>
                  <a:lnTo>
                    <a:pt x="60" y="10"/>
                  </a:lnTo>
                  <a:lnTo>
                    <a:pt x="77" y="4"/>
                  </a:lnTo>
                  <a:lnTo>
                    <a:pt x="87" y="2"/>
                  </a:lnTo>
                  <a:lnTo>
                    <a:pt x="99" y="0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0" y="0"/>
                  </a:lnTo>
                  <a:lnTo>
                    <a:pt x="189" y="2"/>
                  </a:lnTo>
                  <a:lnTo>
                    <a:pt x="218" y="6"/>
                  </a:lnTo>
                  <a:lnTo>
                    <a:pt x="251" y="8"/>
                  </a:lnTo>
                  <a:lnTo>
                    <a:pt x="288" y="12"/>
                  </a:lnTo>
                  <a:lnTo>
                    <a:pt x="324" y="16"/>
                  </a:lnTo>
                  <a:lnTo>
                    <a:pt x="403" y="21"/>
                  </a:lnTo>
                  <a:lnTo>
                    <a:pt x="442" y="21"/>
                  </a:lnTo>
                  <a:lnTo>
                    <a:pt x="486" y="23"/>
                  </a:lnTo>
                  <a:lnTo>
                    <a:pt x="575" y="23"/>
                  </a:lnTo>
                  <a:lnTo>
                    <a:pt x="668" y="23"/>
                  </a:lnTo>
                  <a:lnTo>
                    <a:pt x="764" y="21"/>
                  </a:lnTo>
                  <a:lnTo>
                    <a:pt x="814" y="18"/>
                  </a:lnTo>
                  <a:lnTo>
                    <a:pt x="866" y="16"/>
                  </a:lnTo>
                  <a:lnTo>
                    <a:pt x="972" y="10"/>
                  </a:lnTo>
                  <a:lnTo>
                    <a:pt x="1024" y="6"/>
                  </a:lnTo>
                  <a:lnTo>
                    <a:pt x="1063" y="9"/>
                  </a:lnTo>
                  <a:lnTo>
                    <a:pt x="1102" y="15"/>
                  </a:lnTo>
                  <a:lnTo>
                    <a:pt x="1138" y="84"/>
                  </a:lnTo>
                  <a:lnTo>
                    <a:pt x="1096" y="138"/>
                  </a:lnTo>
                  <a:lnTo>
                    <a:pt x="1009" y="159"/>
                  </a:lnTo>
                  <a:lnTo>
                    <a:pt x="918" y="162"/>
                  </a:lnTo>
                  <a:lnTo>
                    <a:pt x="864" y="158"/>
                  </a:lnTo>
                  <a:lnTo>
                    <a:pt x="808" y="155"/>
                  </a:lnTo>
                  <a:lnTo>
                    <a:pt x="693" y="151"/>
                  </a:lnTo>
                  <a:lnTo>
                    <a:pt x="639" y="149"/>
                  </a:lnTo>
                  <a:lnTo>
                    <a:pt x="585" y="149"/>
                  </a:lnTo>
                  <a:lnTo>
                    <a:pt x="531" y="151"/>
                  </a:lnTo>
                  <a:lnTo>
                    <a:pt x="477" y="153"/>
                  </a:lnTo>
                  <a:lnTo>
                    <a:pt x="421" y="158"/>
                  </a:lnTo>
                  <a:lnTo>
                    <a:pt x="367" y="162"/>
                  </a:lnTo>
                  <a:lnTo>
                    <a:pt x="317" y="166"/>
                  </a:lnTo>
                  <a:lnTo>
                    <a:pt x="270" y="170"/>
                  </a:lnTo>
                  <a:lnTo>
                    <a:pt x="226" y="172"/>
                  </a:lnTo>
                  <a:lnTo>
                    <a:pt x="191" y="174"/>
                  </a:lnTo>
                  <a:lnTo>
                    <a:pt x="162" y="174"/>
                  </a:lnTo>
                  <a:lnTo>
                    <a:pt x="141" y="174"/>
                  </a:lnTo>
                  <a:lnTo>
                    <a:pt x="124" y="172"/>
                  </a:lnTo>
                  <a:lnTo>
                    <a:pt x="112" y="170"/>
                  </a:lnTo>
                  <a:lnTo>
                    <a:pt x="104" y="168"/>
                  </a:lnTo>
                  <a:lnTo>
                    <a:pt x="93" y="166"/>
                  </a:lnTo>
                  <a:lnTo>
                    <a:pt x="85" y="162"/>
                  </a:lnTo>
                  <a:lnTo>
                    <a:pt x="74" y="158"/>
                  </a:lnTo>
                  <a:lnTo>
                    <a:pt x="50" y="147"/>
                  </a:lnTo>
                  <a:lnTo>
                    <a:pt x="27" y="133"/>
                  </a:lnTo>
                  <a:lnTo>
                    <a:pt x="16" y="124"/>
                  </a:lnTo>
                  <a:lnTo>
                    <a:pt x="8" y="116"/>
                  </a:lnTo>
                  <a:lnTo>
                    <a:pt x="2" y="108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1"/>
                  </a:lnTo>
                  <a:lnTo>
                    <a:pt x="6" y="68"/>
                  </a:lnTo>
                  <a:lnTo>
                    <a:pt x="12" y="58"/>
                  </a:lnTo>
                  <a:lnTo>
                    <a:pt x="29" y="37"/>
                  </a:lnTo>
                  <a:lnTo>
                    <a:pt x="37" y="29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789238" y="4629150"/>
              <a:ext cx="2409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5250" y="2455863"/>
              <a:ext cx="928688" cy="2366962"/>
            </a:xfrm>
            <a:custGeom>
              <a:avLst/>
              <a:gdLst>
                <a:gd name="T0" fmla="*/ 0 w 630"/>
                <a:gd name="T1" fmla="*/ 505010 h 1617"/>
                <a:gd name="T2" fmla="*/ 53068 w 630"/>
                <a:gd name="T3" fmla="*/ 259092 h 1617"/>
                <a:gd name="T4" fmla="*/ 212272 w 630"/>
                <a:gd name="T5" fmla="*/ 0 h 1617"/>
                <a:gd name="T6" fmla="*/ 358208 w 630"/>
                <a:gd name="T7" fmla="*/ 8783 h 1617"/>
                <a:gd name="T8" fmla="*/ 434862 w 630"/>
                <a:gd name="T9" fmla="*/ 30740 h 1617"/>
                <a:gd name="T10" fmla="*/ 511515 w 630"/>
                <a:gd name="T11" fmla="*/ 67335 h 1617"/>
                <a:gd name="T12" fmla="*/ 594065 w 630"/>
                <a:gd name="T13" fmla="*/ 127350 h 1617"/>
                <a:gd name="T14" fmla="*/ 679564 w 630"/>
                <a:gd name="T15" fmla="*/ 209323 h 1617"/>
                <a:gd name="T16" fmla="*/ 759166 w 630"/>
                <a:gd name="T17" fmla="*/ 297151 h 1617"/>
                <a:gd name="T18" fmla="*/ 824026 w 630"/>
                <a:gd name="T19" fmla="*/ 376196 h 1617"/>
                <a:gd name="T20" fmla="*/ 866775 w 630"/>
                <a:gd name="T21" fmla="*/ 440603 h 1617"/>
                <a:gd name="T22" fmla="*/ 891835 w 630"/>
                <a:gd name="T23" fmla="*/ 497691 h 1617"/>
                <a:gd name="T24" fmla="*/ 915421 w 630"/>
                <a:gd name="T25" fmla="*/ 619187 h 1617"/>
                <a:gd name="T26" fmla="*/ 928688 w 630"/>
                <a:gd name="T27" fmla="*/ 728972 h 1617"/>
                <a:gd name="T28" fmla="*/ 925740 w 630"/>
                <a:gd name="T29" fmla="*/ 805089 h 1617"/>
                <a:gd name="T30" fmla="*/ 900680 w 630"/>
                <a:gd name="T31" fmla="*/ 881207 h 1617"/>
                <a:gd name="T32" fmla="*/ 854983 w 630"/>
                <a:gd name="T33" fmla="*/ 932440 h 1617"/>
                <a:gd name="T34" fmla="*/ 803389 w 630"/>
                <a:gd name="T35" fmla="*/ 963179 h 1617"/>
                <a:gd name="T36" fmla="*/ 704624 w 630"/>
                <a:gd name="T37" fmla="*/ 1005629 h 1617"/>
                <a:gd name="T38" fmla="*/ 557213 w 630"/>
                <a:gd name="T39" fmla="*/ 1059790 h 1617"/>
                <a:gd name="T40" fmla="*/ 462870 w 630"/>
                <a:gd name="T41" fmla="*/ 1105168 h 1617"/>
                <a:gd name="T42" fmla="*/ 417173 w 630"/>
                <a:gd name="T43" fmla="*/ 1141763 h 1617"/>
                <a:gd name="T44" fmla="*/ 380320 w 630"/>
                <a:gd name="T45" fmla="*/ 1206170 h 1617"/>
                <a:gd name="T46" fmla="*/ 368527 w 630"/>
                <a:gd name="T47" fmla="*/ 1313027 h 1617"/>
                <a:gd name="T48" fmla="*/ 383268 w 630"/>
                <a:gd name="T49" fmla="*/ 1427203 h 1617"/>
                <a:gd name="T50" fmla="*/ 417173 w 630"/>
                <a:gd name="T51" fmla="*/ 1525278 h 1617"/>
                <a:gd name="T52" fmla="*/ 437810 w 630"/>
                <a:gd name="T53" fmla="*/ 1561873 h 1617"/>
                <a:gd name="T54" fmla="*/ 557213 w 630"/>
                <a:gd name="T55" fmla="*/ 1787298 h 1617"/>
                <a:gd name="T56" fmla="*/ 686934 w 630"/>
                <a:gd name="T57" fmla="*/ 1986374 h 1617"/>
                <a:gd name="T58" fmla="*/ 574902 w 630"/>
                <a:gd name="T59" fmla="*/ 2283525 h 1617"/>
                <a:gd name="T60" fmla="*/ 212272 w 630"/>
                <a:gd name="T61" fmla="*/ 2366962 h 1617"/>
                <a:gd name="T62" fmla="*/ 57490 w 630"/>
                <a:gd name="T63" fmla="*/ 2099087 h 1617"/>
                <a:gd name="T64" fmla="*/ 26534 w 630"/>
                <a:gd name="T65" fmla="*/ 1611642 h 1617"/>
                <a:gd name="T66" fmla="*/ 10319 w 630"/>
                <a:gd name="T67" fmla="*/ 1519423 h 1617"/>
                <a:gd name="T68" fmla="*/ 13267 w 630"/>
                <a:gd name="T69" fmla="*/ 1488683 h 1617"/>
                <a:gd name="T70" fmla="*/ 10319 w 630"/>
                <a:gd name="T71" fmla="*/ 1455016 h 1617"/>
                <a:gd name="T72" fmla="*/ 28008 w 630"/>
                <a:gd name="T73" fmla="*/ 1228127 h 1617"/>
                <a:gd name="T74" fmla="*/ 47171 w 630"/>
                <a:gd name="T75" fmla="*/ 1130052 h 1617"/>
                <a:gd name="T76" fmla="*/ 50120 w 630"/>
                <a:gd name="T77" fmla="*/ 1072964 h 1617"/>
                <a:gd name="T78" fmla="*/ 47171 w 630"/>
                <a:gd name="T79" fmla="*/ 1039297 h 161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0" h="1617">
                  <a:moveTo>
                    <a:pt x="24" y="531"/>
                  </a:moveTo>
                  <a:lnTo>
                    <a:pt x="0" y="345"/>
                  </a:lnTo>
                  <a:lnTo>
                    <a:pt x="24" y="255"/>
                  </a:lnTo>
                  <a:lnTo>
                    <a:pt x="36" y="177"/>
                  </a:lnTo>
                  <a:lnTo>
                    <a:pt x="84" y="57"/>
                  </a:lnTo>
                  <a:lnTo>
                    <a:pt x="144" y="0"/>
                  </a:lnTo>
                  <a:lnTo>
                    <a:pt x="191" y="2"/>
                  </a:lnTo>
                  <a:lnTo>
                    <a:pt x="243" y="6"/>
                  </a:lnTo>
                  <a:lnTo>
                    <a:pt x="268" y="12"/>
                  </a:lnTo>
                  <a:lnTo>
                    <a:pt x="295" y="21"/>
                  </a:lnTo>
                  <a:lnTo>
                    <a:pt x="322" y="31"/>
                  </a:lnTo>
                  <a:lnTo>
                    <a:pt x="347" y="46"/>
                  </a:lnTo>
                  <a:lnTo>
                    <a:pt x="374" y="64"/>
                  </a:lnTo>
                  <a:lnTo>
                    <a:pt x="403" y="87"/>
                  </a:lnTo>
                  <a:lnTo>
                    <a:pt x="432" y="114"/>
                  </a:lnTo>
                  <a:lnTo>
                    <a:pt x="461" y="143"/>
                  </a:lnTo>
                  <a:lnTo>
                    <a:pt x="491" y="172"/>
                  </a:lnTo>
                  <a:lnTo>
                    <a:pt x="515" y="203"/>
                  </a:lnTo>
                  <a:lnTo>
                    <a:pt x="540" y="232"/>
                  </a:lnTo>
                  <a:lnTo>
                    <a:pt x="559" y="257"/>
                  </a:lnTo>
                  <a:lnTo>
                    <a:pt x="576" y="280"/>
                  </a:lnTo>
                  <a:lnTo>
                    <a:pt x="588" y="301"/>
                  </a:lnTo>
                  <a:lnTo>
                    <a:pt x="596" y="322"/>
                  </a:lnTo>
                  <a:lnTo>
                    <a:pt x="605" y="340"/>
                  </a:lnTo>
                  <a:lnTo>
                    <a:pt x="615" y="380"/>
                  </a:lnTo>
                  <a:lnTo>
                    <a:pt x="621" y="423"/>
                  </a:lnTo>
                  <a:lnTo>
                    <a:pt x="628" y="471"/>
                  </a:lnTo>
                  <a:lnTo>
                    <a:pt x="630" y="498"/>
                  </a:lnTo>
                  <a:lnTo>
                    <a:pt x="630" y="525"/>
                  </a:lnTo>
                  <a:lnTo>
                    <a:pt x="628" y="550"/>
                  </a:lnTo>
                  <a:lnTo>
                    <a:pt x="621" y="577"/>
                  </a:lnTo>
                  <a:lnTo>
                    <a:pt x="611" y="602"/>
                  </a:lnTo>
                  <a:lnTo>
                    <a:pt x="592" y="627"/>
                  </a:lnTo>
                  <a:lnTo>
                    <a:pt x="580" y="637"/>
                  </a:lnTo>
                  <a:lnTo>
                    <a:pt x="563" y="648"/>
                  </a:lnTo>
                  <a:lnTo>
                    <a:pt x="545" y="658"/>
                  </a:lnTo>
                  <a:lnTo>
                    <a:pt x="524" y="668"/>
                  </a:lnTo>
                  <a:lnTo>
                    <a:pt x="478" y="687"/>
                  </a:lnTo>
                  <a:lnTo>
                    <a:pt x="428" y="704"/>
                  </a:lnTo>
                  <a:lnTo>
                    <a:pt x="378" y="724"/>
                  </a:lnTo>
                  <a:lnTo>
                    <a:pt x="335" y="743"/>
                  </a:lnTo>
                  <a:lnTo>
                    <a:pt x="314" y="755"/>
                  </a:lnTo>
                  <a:lnTo>
                    <a:pt x="297" y="766"/>
                  </a:lnTo>
                  <a:lnTo>
                    <a:pt x="283" y="780"/>
                  </a:lnTo>
                  <a:lnTo>
                    <a:pt x="272" y="793"/>
                  </a:lnTo>
                  <a:lnTo>
                    <a:pt x="258" y="824"/>
                  </a:lnTo>
                  <a:lnTo>
                    <a:pt x="250" y="859"/>
                  </a:lnTo>
                  <a:lnTo>
                    <a:pt x="250" y="897"/>
                  </a:lnTo>
                  <a:lnTo>
                    <a:pt x="252" y="936"/>
                  </a:lnTo>
                  <a:lnTo>
                    <a:pt x="260" y="975"/>
                  </a:lnTo>
                  <a:lnTo>
                    <a:pt x="270" y="1011"/>
                  </a:lnTo>
                  <a:lnTo>
                    <a:pt x="283" y="1042"/>
                  </a:lnTo>
                  <a:lnTo>
                    <a:pt x="291" y="1054"/>
                  </a:lnTo>
                  <a:lnTo>
                    <a:pt x="297" y="1067"/>
                  </a:lnTo>
                  <a:lnTo>
                    <a:pt x="314" y="1083"/>
                  </a:lnTo>
                  <a:lnTo>
                    <a:pt x="378" y="1221"/>
                  </a:lnTo>
                  <a:lnTo>
                    <a:pt x="434" y="1297"/>
                  </a:lnTo>
                  <a:lnTo>
                    <a:pt x="466" y="1357"/>
                  </a:lnTo>
                  <a:lnTo>
                    <a:pt x="480" y="1473"/>
                  </a:lnTo>
                  <a:lnTo>
                    <a:pt x="390" y="1560"/>
                  </a:lnTo>
                  <a:lnTo>
                    <a:pt x="264" y="1578"/>
                  </a:lnTo>
                  <a:lnTo>
                    <a:pt x="144" y="1617"/>
                  </a:lnTo>
                  <a:lnTo>
                    <a:pt x="72" y="1575"/>
                  </a:lnTo>
                  <a:lnTo>
                    <a:pt x="39" y="1434"/>
                  </a:lnTo>
                  <a:lnTo>
                    <a:pt x="24" y="1317"/>
                  </a:lnTo>
                  <a:lnTo>
                    <a:pt x="18" y="1101"/>
                  </a:lnTo>
                  <a:lnTo>
                    <a:pt x="2" y="1052"/>
                  </a:lnTo>
                  <a:lnTo>
                    <a:pt x="7" y="1038"/>
                  </a:lnTo>
                  <a:lnTo>
                    <a:pt x="9" y="1025"/>
                  </a:lnTo>
                  <a:lnTo>
                    <a:pt x="9" y="1017"/>
                  </a:lnTo>
                  <a:lnTo>
                    <a:pt x="9" y="1011"/>
                  </a:lnTo>
                  <a:lnTo>
                    <a:pt x="7" y="994"/>
                  </a:lnTo>
                  <a:lnTo>
                    <a:pt x="30" y="897"/>
                  </a:lnTo>
                  <a:lnTo>
                    <a:pt x="19" y="839"/>
                  </a:lnTo>
                  <a:lnTo>
                    <a:pt x="27" y="803"/>
                  </a:lnTo>
                  <a:lnTo>
                    <a:pt x="32" y="772"/>
                  </a:lnTo>
                  <a:lnTo>
                    <a:pt x="34" y="749"/>
                  </a:lnTo>
                  <a:lnTo>
                    <a:pt x="34" y="733"/>
                  </a:lnTo>
                  <a:lnTo>
                    <a:pt x="32" y="720"/>
                  </a:lnTo>
                  <a:lnTo>
                    <a:pt x="32" y="710"/>
                  </a:lnTo>
                  <a:lnTo>
                    <a:pt x="24" y="53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54313" y="3086100"/>
              <a:ext cx="1092200" cy="1090613"/>
            </a:xfrm>
            <a:custGeom>
              <a:avLst/>
              <a:gdLst>
                <a:gd name="T0" fmla="*/ 300687 w 741"/>
                <a:gd name="T1" fmla="*/ 949889 h 744"/>
                <a:gd name="T2" fmla="*/ 446608 w 741"/>
                <a:gd name="T3" fmla="*/ 782779 h 744"/>
                <a:gd name="T4" fmla="*/ 477561 w 741"/>
                <a:gd name="T5" fmla="*/ 734405 h 744"/>
                <a:gd name="T6" fmla="*/ 574842 w 741"/>
                <a:gd name="T7" fmla="*/ 620066 h 744"/>
                <a:gd name="T8" fmla="*/ 598425 w 741"/>
                <a:gd name="T9" fmla="*/ 589283 h 744"/>
                <a:gd name="T10" fmla="*/ 654436 w 741"/>
                <a:gd name="T11" fmla="*/ 532114 h 744"/>
                <a:gd name="T12" fmla="*/ 711920 w 741"/>
                <a:gd name="T13" fmla="*/ 473478 h 744"/>
                <a:gd name="T14" fmla="*/ 776774 w 741"/>
                <a:gd name="T15" fmla="*/ 416309 h 744"/>
                <a:gd name="T16" fmla="*/ 837206 w 741"/>
                <a:gd name="T17" fmla="*/ 365004 h 744"/>
                <a:gd name="T18" fmla="*/ 871107 w 741"/>
                <a:gd name="T19" fmla="*/ 343015 h 744"/>
                <a:gd name="T20" fmla="*/ 905008 w 741"/>
                <a:gd name="T21" fmla="*/ 322493 h 744"/>
                <a:gd name="T22" fmla="*/ 978706 w 741"/>
                <a:gd name="T23" fmla="*/ 282914 h 744"/>
                <a:gd name="T24" fmla="*/ 1012606 w 741"/>
                <a:gd name="T25" fmla="*/ 263858 h 744"/>
                <a:gd name="T26" fmla="*/ 1042086 w 741"/>
                <a:gd name="T27" fmla="*/ 246267 h 744"/>
                <a:gd name="T28" fmla="*/ 1067143 w 741"/>
                <a:gd name="T29" fmla="*/ 227211 h 744"/>
                <a:gd name="T30" fmla="*/ 1081882 w 741"/>
                <a:gd name="T31" fmla="*/ 206689 h 744"/>
                <a:gd name="T32" fmla="*/ 1092200 w 741"/>
                <a:gd name="T33" fmla="*/ 184701 h 744"/>
                <a:gd name="T34" fmla="*/ 1092200 w 741"/>
                <a:gd name="T35" fmla="*/ 161247 h 744"/>
                <a:gd name="T36" fmla="*/ 1087778 w 741"/>
                <a:gd name="T37" fmla="*/ 136327 h 744"/>
                <a:gd name="T38" fmla="*/ 1078934 w 741"/>
                <a:gd name="T39" fmla="*/ 112873 h 744"/>
                <a:gd name="T40" fmla="*/ 1067143 w 741"/>
                <a:gd name="T41" fmla="*/ 87953 h 744"/>
                <a:gd name="T42" fmla="*/ 1052403 w 741"/>
                <a:gd name="T43" fmla="*/ 65964 h 744"/>
                <a:gd name="T44" fmla="*/ 1036190 w 741"/>
                <a:gd name="T45" fmla="*/ 51306 h 744"/>
                <a:gd name="T46" fmla="*/ 1021450 w 741"/>
                <a:gd name="T47" fmla="*/ 36647 h 744"/>
                <a:gd name="T48" fmla="*/ 1002289 w 741"/>
                <a:gd name="T49" fmla="*/ 23454 h 744"/>
                <a:gd name="T50" fmla="*/ 981653 w 741"/>
                <a:gd name="T51" fmla="*/ 14659 h 744"/>
                <a:gd name="T52" fmla="*/ 928591 w 741"/>
                <a:gd name="T53" fmla="*/ 2932 h 744"/>
                <a:gd name="T54" fmla="*/ 902060 w 741"/>
                <a:gd name="T55" fmla="*/ 0 h 744"/>
                <a:gd name="T56" fmla="*/ 844576 w 741"/>
                <a:gd name="T57" fmla="*/ 35181 h 744"/>
                <a:gd name="T58" fmla="*/ 700128 w 741"/>
                <a:gd name="T59" fmla="*/ 161247 h 744"/>
                <a:gd name="T60" fmla="*/ 678019 w 741"/>
                <a:gd name="T61" fmla="*/ 187632 h 744"/>
                <a:gd name="T62" fmla="*/ 651488 w 741"/>
                <a:gd name="T63" fmla="*/ 215484 h 744"/>
                <a:gd name="T64" fmla="*/ 623483 w 741"/>
                <a:gd name="T65" fmla="*/ 246267 h 744"/>
                <a:gd name="T66" fmla="*/ 558629 w 741"/>
                <a:gd name="T67" fmla="*/ 316630 h 744"/>
                <a:gd name="T68" fmla="*/ 492301 w 741"/>
                <a:gd name="T69" fmla="*/ 382594 h 744"/>
                <a:gd name="T70" fmla="*/ 458400 w 741"/>
                <a:gd name="T71" fmla="*/ 413378 h 744"/>
                <a:gd name="T72" fmla="*/ 427447 w 741"/>
                <a:gd name="T73" fmla="*/ 444161 h 744"/>
                <a:gd name="T74" fmla="*/ 393546 w 741"/>
                <a:gd name="T75" fmla="*/ 470547 h 744"/>
                <a:gd name="T76" fmla="*/ 356697 w 741"/>
                <a:gd name="T77" fmla="*/ 495467 h 744"/>
                <a:gd name="T78" fmla="*/ 282999 w 741"/>
                <a:gd name="T79" fmla="*/ 540909 h 744"/>
                <a:gd name="T80" fmla="*/ 185718 w 741"/>
                <a:gd name="T81" fmla="*/ 646452 h 744"/>
                <a:gd name="T82" fmla="*/ 106125 w 741"/>
                <a:gd name="T83" fmla="*/ 760791 h 744"/>
                <a:gd name="T84" fmla="*/ 39797 w 741"/>
                <a:gd name="T85" fmla="*/ 883924 h 744"/>
                <a:gd name="T86" fmla="*/ 0 w 741"/>
                <a:gd name="T87" fmla="*/ 989467 h 744"/>
                <a:gd name="T88" fmla="*/ 22109 w 741"/>
                <a:gd name="T89" fmla="*/ 1077420 h 744"/>
                <a:gd name="T90" fmla="*/ 53062 w 741"/>
                <a:gd name="T91" fmla="*/ 1090613 h 744"/>
                <a:gd name="T92" fmla="*/ 154765 w 741"/>
                <a:gd name="T93" fmla="*/ 1090613 h 744"/>
                <a:gd name="T94" fmla="*/ 300687 w 741"/>
                <a:gd name="T95" fmla="*/ 949889 h 7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41" h="744">
                  <a:moveTo>
                    <a:pt x="204" y="648"/>
                  </a:moveTo>
                  <a:lnTo>
                    <a:pt x="303" y="534"/>
                  </a:lnTo>
                  <a:lnTo>
                    <a:pt x="324" y="501"/>
                  </a:lnTo>
                  <a:lnTo>
                    <a:pt x="390" y="423"/>
                  </a:lnTo>
                  <a:lnTo>
                    <a:pt x="406" y="402"/>
                  </a:lnTo>
                  <a:lnTo>
                    <a:pt x="444" y="363"/>
                  </a:lnTo>
                  <a:lnTo>
                    <a:pt x="483" y="323"/>
                  </a:lnTo>
                  <a:lnTo>
                    <a:pt x="527" y="284"/>
                  </a:lnTo>
                  <a:lnTo>
                    <a:pt x="568" y="249"/>
                  </a:lnTo>
                  <a:lnTo>
                    <a:pt x="591" y="234"/>
                  </a:lnTo>
                  <a:lnTo>
                    <a:pt x="614" y="220"/>
                  </a:lnTo>
                  <a:lnTo>
                    <a:pt x="664" y="193"/>
                  </a:lnTo>
                  <a:lnTo>
                    <a:pt x="687" y="180"/>
                  </a:lnTo>
                  <a:lnTo>
                    <a:pt x="707" y="168"/>
                  </a:lnTo>
                  <a:lnTo>
                    <a:pt x="724" y="155"/>
                  </a:lnTo>
                  <a:lnTo>
                    <a:pt x="734" y="141"/>
                  </a:lnTo>
                  <a:lnTo>
                    <a:pt x="741" y="126"/>
                  </a:lnTo>
                  <a:lnTo>
                    <a:pt x="741" y="110"/>
                  </a:lnTo>
                  <a:lnTo>
                    <a:pt x="738" y="93"/>
                  </a:lnTo>
                  <a:lnTo>
                    <a:pt x="732" y="77"/>
                  </a:lnTo>
                  <a:lnTo>
                    <a:pt x="724" y="60"/>
                  </a:lnTo>
                  <a:lnTo>
                    <a:pt x="714" y="45"/>
                  </a:lnTo>
                  <a:lnTo>
                    <a:pt x="703" y="35"/>
                  </a:lnTo>
                  <a:lnTo>
                    <a:pt x="693" y="25"/>
                  </a:lnTo>
                  <a:lnTo>
                    <a:pt x="680" y="16"/>
                  </a:lnTo>
                  <a:lnTo>
                    <a:pt x="666" y="10"/>
                  </a:lnTo>
                  <a:lnTo>
                    <a:pt x="630" y="2"/>
                  </a:lnTo>
                  <a:lnTo>
                    <a:pt x="612" y="0"/>
                  </a:lnTo>
                  <a:lnTo>
                    <a:pt x="573" y="24"/>
                  </a:lnTo>
                  <a:lnTo>
                    <a:pt x="475" y="110"/>
                  </a:lnTo>
                  <a:lnTo>
                    <a:pt x="460" y="128"/>
                  </a:lnTo>
                  <a:lnTo>
                    <a:pt x="442" y="147"/>
                  </a:lnTo>
                  <a:lnTo>
                    <a:pt x="423" y="168"/>
                  </a:lnTo>
                  <a:lnTo>
                    <a:pt x="379" y="216"/>
                  </a:lnTo>
                  <a:lnTo>
                    <a:pt x="334" y="261"/>
                  </a:lnTo>
                  <a:lnTo>
                    <a:pt x="311" y="282"/>
                  </a:lnTo>
                  <a:lnTo>
                    <a:pt x="290" y="303"/>
                  </a:lnTo>
                  <a:lnTo>
                    <a:pt x="267" y="321"/>
                  </a:lnTo>
                  <a:lnTo>
                    <a:pt x="242" y="338"/>
                  </a:lnTo>
                  <a:lnTo>
                    <a:pt x="192" y="369"/>
                  </a:lnTo>
                  <a:lnTo>
                    <a:pt x="126" y="441"/>
                  </a:lnTo>
                  <a:lnTo>
                    <a:pt x="72" y="519"/>
                  </a:lnTo>
                  <a:lnTo>
                    <a:pt x="27" y="603"/>
                  </a:lnTo>
                  <a:lnTo>
                    <a:pt x="0" y="675"/>
                  </a:lnTo>
                  <a:lnTo>
                    <a:pt x="15" y="735"/>
                  </a:lnTo>
                  <a:lnTo>
                    <a:pt x="36" y="744"/>
                  </a:lnTo>
                  <a:lnTo>
                    <a:pt x="105" y="744"/>
                  </a:lnTo>
                  <a:lnTo>
                    <a:pt x="204" y="648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357688" y="3081338"/>
              <a:ext cx="971550" cy="1220787"/>
            </a:xfrm>
            <a:custGeom>
              <a:avLst/>
              <a:gdLst>
                <a:gd name="T0" fmla="*/ 57672 w 657"/>
                <a:gd name="T1" fmla="*/ 24944 h 832"/>
                <a:gd name="T2" fmla="*/ 72460 w 657"/>
                <a:gd name="T3" fmla="*/ 14673 h 832"/>
                <a:gd name="T4" fmla="*/ 88726 w 657"/>
                <a:gd name="T5" fmla="*/ 5869 h 832"/>
                <a:gd name="T6" fmla="*/ 106471 w 657"/>
                <a:gd name="T7" fmla="*/ 2935 h 832"/>
                <a:gd name="T8" fmla="*/ 128653 w 657"/>
                <a:gd name="T9" fmla="*/ 0 h 832"/>
                <a:gd name="T10" fmla="*/ 238082 w 657"/>
                <a:gd name="T11" fmla="*/ 52823 h 832"/>
                <a:gd name="T12" fmla="*/ 427364 w 657"/>
                <a:gd name="T13" fmla="*/ 246505 h 832"/>
                <a:gd name="T14" fmla="*/ 622561 w 657"/>
                <a:gd name="T15" fmla="*/ 469533 h 832"/>
                <a:gd name="T16" fmla="*/ 758608 w 657"/>
                <a:gd name="T17" fmla="*/ 692562 h 832"/>
                <a:gd name="T18" fmla="*/ 971550 w 657"/>
                <a:gd name="T19" fmla="*/ 1109273 h 832"/>
                <a:gd name="T20" fmla="*/ 930145 w 657"/>
                <a:gd name="T21" fmla="*/ 1220787 h 832"/>
                <a:gd name="T22" fmla="*/ 800013 w 657"/>
                <a:gd name="T23" fmla="*/ 1209049 h 832"/>
                <a:gd name="T24" fmla="*/ 640306 w 657"/>
                <a:gd name="T25" fmla="*/ 986020 h 832"/>
                <a:gd name="T26" fmla="*/ 563410 w 657"/>
                <a:gd name="T27" fmla="*/ 815814 h 832"/>
                <a:gd name="T28" fmla="*/ 421449 w 657"/>
                <a:gd name="T29" fmla="*/ 610394 h 832"/>
                <a:gd name="T30" fmla="*/ 350468 w 657"/>
                <a:gd name="T31" fmla="*/ 504748 h 832"/>
                <a:gd name="T32" fmla="*/ 291317 w 657"/>
                <a:gd name="T33" fmla="*/ 446057 h 832"/>
                <a:gd name="T34" fmla="*/ 226251 w 657"/>
                <a:gd name="T35" fmla="*/ 393234 h 832"/>
                <a:gd name="T36" fmla="*/ 183367 w 657"/>
                <a:gd name="T37" fmla="*/ 340412 h 832"/>
                <a:gd name="T38" fmla="*/ 134568 w 657"/>
                <a:gd name="T39" fmla="*/ 314001 h 832"/>
                <a:gd name="T40" fmla="*/ 91684 w 657"/>
                <a:gd name="T41" fmla="*/ 289057 h 832"/>
                <a:gd name="T42" fmla="*/ 48799 w 657"/>
                <a:gd name="T43" fmla="*/ 246505 h 832"/>
                <a:gd name="T44" fmla="*/ 0 w 657"/>
                <a:gd name="T45" fmla="*/ 133524 h 832"/>
                <a:gd name="T46" fmla="*/ 8873 w 657"/>
                <a:gd name="T47" fmla="*/ 107112 h 832"/>
                <a:gd name="T48" fmla="*/ 39927 w 657"/>
                <a:gd name="T49" fmla="*/ 61626 h 832"/>
                <a:gd name="T50" fmla="*/ 51757 w 657"/>
                <a:gd name="T51" fmla="*/ 39617 h 832"/>
                <a:gd name="T52" fmla="*/ 57672 w 657"/>
                <a:gd name="T53" fmla="*/ 24944 h 8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57" h="832">
                  <a:moveTo>
                    <a:pt x="39" y="17"/>
                  </a:moveTo>
                  <a:lnTo>
                    <a:pt x="49" y="10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7" y="0"/>
                  </a:lnTo>
                  <a:lnTo>
                    <a:pt x="161" y="36"/>
                  </a:lnTo>
                  <a:lnTo>
                    <a:pt x="289" y="168"/>
                  </a:lnTo>
                  <a:lnTo>
                    <a:pt x="421" y="320"/>
                  </a:lnTo>
                  <a:lnTo>
                    <a:pt x="513" y="472"/>
                  </a:lnTo>
                  <a:lnTo>
                    <a:pt x="657" y="756"/>
                  </a:lnTo>
                  <a:lnTo>
                    <a:pt x="629" y="832"/>
                  </a:lnTo>
                  <a:lnTo>
                    <a:pt x="541" y="824"/>
                  </a:lnTo>
                  <a:lnTo>
                    <a:pt x="433" y="672"/>
                  </a:lnTo>
                  <a:lnTo>
                    <a:pt x="381" y="556"/>
                  </a:lnTo>
                  <a:lnTo>
                    <a:pt x="285" y="416"/>
                  </a:lnTo>
                  <a:lnTo>
                    <a:pt x="237" y="344"/>
                  </a:lnTo>
                  <a:lnTo>
                    <a:pt x="197" y="304"/>
                  </a:lnTo>
                  <a:lnTo>
                    <a:pt x="153" y="268"/>
                  </a:lnTo>
                  <a:lnTo>
                    <a:pt x="124" y="232"/>
                  </a:lnTo>
                  <a:lnTo>
                    <a:pt x="91" y="214"/>
                  </a:lnTo>
                  <a:lnTo>
                    <a:pt x="62" y="197"/>
                  </a:lnTo>
                  <a:lnTo>
                    <a:pt x="33" y="168"/>
                  </a:lnTo>
                  <a:lnTo>
                    <a:pt x="0" y="91"/>
                  </a:lnTo>
                  <a:lnTo>
                    <a:pt x="6" y="73"/>
                  </a:lnTo>
                  <a:lnTo>
                    <a:pt x="27" y="42"/>
                  </a:lnTo>
                  <a:lnTo>
                    <a:pt x="35" y="2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512888" y="4570413"/>
              <a:ext cx="10318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46150" y="4033838"/>
              <a:ext cx="566738" cy="30162"/>
            </a:xfrm>
            <a:custGeom>
              <a:avLst/>
              <a:gdLst>
                <a:gd name="T0" fmla="*/ 0 w 386"/>
                <a:gd name="T1" fmla="*/ 2873 h 21"/>
                <a:gd name="T2" fmla="*/ 0 w 386"/>
                <a:gd name="T3" fmla="*/ 30162 h 21"/>
                <a:gd name="T4" fmla="*/ 566738 w 386"/>
                <a:gd name="T5" fmla="*/ 27289 h 21"/>
                <a:gd name="T6" fmla="*/ 566738 w 386"/>
                <a:gd name="T7" fmla="*/ 0 h 21"/>
                <a:gd name="T8" fmla="*/ 0 w 386"/>
                <a:gd name="T9" fmla="*/ 287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" h="21">
                  <a:moveTo>
                    <a:pt x="0" y="2"/>
                  </a:moveTo>
                  <a:lnTo>
                    <a:pt x="0" y="21"/>
                  </a:lnTo>
                  <a:lnTo>
                    <a:pt x="386" y="19"/>
                  </a:lnTo>
                  <a:lnTo>
                    <a:pt x="38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46150" y="2930525"/>
              <a:ext cx="5667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466975" y="2846388"/>
              <a:ext cx="1582738" cy="1639887"/>
            </a:xfrm>
            <a:custGeom>
              <a:avLst/>
              <a:gdLst>
                <a:gd name="T0" fmla="*/ 0 w 945"/>
                <a:gd name="T1" fmla="*/ 1617726 h 888"/>
                <a:gd name="T2" fmla="*/ 20098 w 945"/>
                <a:gd name="T3" fmla="*/ 1639887 h 888"/>
                <a:gd name="T4" fmla="*/ 1582738 w 945"/>
                <a:gd name="T5" fmla="*/ 22161 h 888"/>
                <a:gd name="T6" fmla="*/ 1560965 w 945"/>
                <a:gd name="T7" fmla="*/ 0 h 888"/>
                <a:gd name="T8" fmla="*/ 0 w 945"/>
                <a:gd name="T9" fmla="*/ 1617726 h 8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5" h="888">
                  <a:moveTo>
                    <a:pt x="0" y="876"/>
                  </a:moveTo>
                  <a:lnTo>
                    <a:pt x="12" y="888"/>
                  </a:lnTo>
                  <a:lnTo>
                    <a:pt x="945" y="12"/>
                  </a:lnTo>
                  <a:lnTo>
                    <a:pt x="932" y="0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165350" y="1773238"/>
              <a:ext cx="5022850" cy="884237"/>
            </a:xfrm>
            <a:custGeom>
              <a:avLst/>
              <a:gdLst>
                <a:gd name="T0" fmla="*/ 708483 w 3403"/>
                <a:gd name="T1" fmla="*/ 87984 h 603"/>
                <a:gd name="T2" fmla="*/ 1179329 w 3403"/>
                <a:gd name="T3" fmla="*/ 0 h 603"/>
                <a:gd name="T4" fmla="*/ 1507003 w 3403"/>
                <a:gd name="T5" fmla="*/ 39593 h 603"/>
                <a:gd name="T6" fmla="*/ 1648699 w 3403"/>
                <a:gd name="T7" fmla="*/ 51324 h 603"/>
                <a:gd name="T8" fmla="*/ 1737260 w 3403"/>
                <a:gd name="T9" fmla="*/ 51324 h 603"/>
                <a:gd name="T10" fmla="*/ 1862720 w 3403"/>
                <a:gd name="T11" fmla="*/ 51324 h 603"/>
                <a:gd name="T12" fmla="*/ 2050173 w 3403"/>
                <a:gd name="T13" fmla="*/ 54257 h 603"/>
                <a:gd name="T14" fmla="*/ 2340946 w 3403"/>
                <a:gd name="T15" fmla="*/ 45458 h 603"/>
                <a:gd name="T16" fmla="*/ 2540207 w 3403"/>
                <a:gd name="T17" fmla="*/ 36660 h 603"/>
                <a:gd name="T18" fmla="*/ 2844264 w 3403"/>
                <a:gd name="T19" fmla="*/ 39593 h 603"/>
                <a:gd name="T20" fmla="*/ 3043525 w 3403"/>
                <a:gd name="T21" fmla="*/ 67454 h 603"/>
                <a:gd name="T22" fmla="*/ 3279686 w 3403"/>
                <a:gd name="T23" fmla="*/ 104114 h 603"/>
                <a:gd name="T24" fmla="*/ 3388911 w 3403"/>
                <a:gd name="T25" fmla="*/ 109980 h 603"/>
                <a:gd name="T26" fmla="*/ 3548320 w 3403"/>
                <a:gd name="T27" fmla="*/ 112913 h 603"/>
                <a:gd name="T28" fmla="*/ 3800717 w 3403"/>
                <a:gd name="T29" fmla="*/ 82118 h 603"/>
                <a:gd name="T30" fmla="*/ 4177098 w 3403"/>
                <a:gd name="T31" fmla="*/ 27862 h 603"/>
                <a:gd name="T32" fmla="*/ 4262707 w 3403"/>
                <a:gd name="T33" fmla="*/ 30794 h 603"/>
                <a:gd name="T34" fmla="*/ 4459016 w 3403"/>
                <a:gd name="T35" fmla="*/ 36660 h 603"/>
                <a:gd name="T36" fmla="*/ 4655324 w 3403"/>
                <a:gd name="T37" fmla="*/ 48391 h 603"/>
                <a:gd name="T38" fmla="*/ 4746837 w 3403"/>
                <a:gd name="T39" fmla="*/ 64521 h 603"/>
                <a:gd name="T40" fmla="*/ 4928386 w 3403"/>
                <a:gd name="T41" fmla="*/ 164236 h 603"/>
                <a:gd name="T42" fmla="*/ 5022850 w 3403"/>
                <a:gd name="T43" fmla="*/ 291813 h 603"/>
                <a:gd name="T44" fmla="*/ 5011042 w 3403"/>
                <a:gd name="T45" fmla="*/ 574827 h 603"/>
                <a:gd name="T46" fmla="*/ 4977094 w 3403"/>
                <a:gd name="T47" fmla="*/ 617353 h 603"/>
                <a:gd name="T48" fmla="*/ 4848681 w 3403"/>
                <a:gd name="T49" fmla="*/ 678942 h 603"/>
                <a:gd name="T50" fmla="*/ 4729125 w 3403"/>
                <a:gd name="T51" fmla="*/ 703870 h 603"/>
                <a:gd name="T52" fmla="*/ 4655324 w 3403"/>
                <a:gd name="T53" fmla="*/ 727333 h 603"/>
                <a:gd name="T54" fmla="*/ 4569716 w 3403"/>
                <a:gd name="T55" fmla="*/ 730265 h 603"/>
                <a:gd name="T56" fmla="*/ 4504772 w 3403"/>
                <a:gd name="T57" fmla="*/ 727333 h 603"/>
                <a:gd name="T58" fmla="*/ 4407355 w 3403"/>
                <a:gd name="T59" fmla="*/ 721467 h 603"/>
                <a:gd name="T60" fmla="*/ 4250899 w 3403"/>
                <a:gd name="T61" fmla="*/ 690673 h 603"/>
                <a:gd name="T62" fmla="*/ 4051638 w 3403"/>
                <a:gd name="T63" fmla="*/ 648147 h 603"/>
                <a:gd name="T64" fmla="*/ 3757912 w 3403"/>
                <a:gd name="T65" fmla="*/ 624685 h 603"/>
                <a:gd name="T66" fmla="*/ 3419907 w 3403"/>
                <a:gd name="T67" fmla="*/ 611487 h 603"/>
                <a:gd name="T68" fmla="*/ 2501831 w 3403"/>
                <a:gd name="T69" fmla="*/ 595357 h 603"/>
                <a:gd name="T70" fmla="*/ 1905524 w 3403"/>
                <a:gd name="T71" fmla="*/ 583626 h 603"/>
                <a:gd name="T72" fmla="*/ 1310694 w 3403"/>
                <a:gd name="T73" fmla="*/ 699471 h 603"/>
                <a:gd name="T74" fmla="*/ 1099625 w 3403"/>
                <a:gd name="T75" fmla="*/ 715601 h 603"/>
                <a:gd name="T76" fmla="*/ 863464 w 3403"/>
                <a:gd name="T77" fmla="*/ 844644 h 603"/>
                <a:gd name="T78" fmla="*/ 646491 w 3403"/>
                <a:gd name="T79" fmla="*/ 866640 h 603"/>
                <a:gd name="T80" fmla="*/ 318817 w 3403"/>
                <a:gd name="T81" fmla="*/ 884237 h 603"/>
                <a:gd name="T82" fmla="*/ 88560 w 3403"/>
                <a:gd name="T83" fmla="*/ 752261 h 603"/>
                <a:gd name="T84" fmla="*/ 8856 w 3403"/>
                <a:gd name="T85" fmla="*/ 426721 h 603"/>
                <a:gd name="T86" fmla="*/ 349814 w 3403"/>
                <a:gd name="T87" fmla="*/ 123177 h 60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403" h="603">
                  <a:moveTo>
                    <a:pt x="237" y="84"/>
                  </a:moveTo>
                  <a:lnTo>
                    <a:pt x="402" y="60"/>
                  </a:lnTo>
                  <a:lnTo>
                    <a:pt x="480" y="60"/>
                  </a:lnTo>
                  <a:lnTo>
                    <a:pt x="591" y="42"/>
                  </a:lnTo>
                  <a:lnTo>
                    <a:pt x="675" y="21"/>
                  </a:lnTo>
                  <a:lnTo>
                    <a:pt x="799" y="0"/>
                  </a:lnTo>
                  <a:lnTo>
                    <a:pt x="890" y="8"/>
                  </a:lnTo>
                  <a:lnTo>
                    <a:pt x="1000" y="23"/>
                  </a:lnTo>
                  <a:lnTo>
                    <a:pt x="1021" y="27"/>
                  </a:lnTo>
                  <a:lnTo>
                    <a:pt x="1054" y="33"/>
                  </a:lnTo>
                  <a:lnTo>
                    <a:pt x="1086" y="35"/>
                  </a:lnTo>
                  <a:lnTo>
                    <a:pt x="1117" y="35"/>
                  </a:lnTo>
                  <a:lnTo>
                    <a:pt x="1135" y="35"/>
                  </a:lnTo>
                  <a:lnTo>
                    <a:pt x="1156" y="35"/>
                  </a:lnTo>
                  <a:lnTo>
                    <a:pt x="1177" y="35"/>
                  </a:lnTo>
                  <a:lnTo>
                    <a:pt x="1202" y="35"/>
                  </a:lnTo>
                  <a:lnTo>
                    <a:pt x="1231" y="35"/>
                  </a:lnTo>
                  <a:lnTo>
                    <a:pt x="1262" y="35"/>
                  </a:lnTo>
                  <a:lnTo>
                    <a:pt x="1299" y="35"/>
                  </a:lnTo>
                  <a:lnTo>
                    <a:pt x="1341" y="37"/>
                  </a:lnTo>
                  <a:lnTo>
                    <a:pt x="1389" y="37"/>
                  </a:lnTo>
                  <a:lnTo>
                    <a:pt x="1437" y="35"/>
                  </a:lnTo>
                  <a:lnTo>
                    <a:pt x="1538" y="33"/>
                  </a:lnTo>
                  <a:lnTo>
                    <a:pt x="1586" y="31"/>
                  </a:lnTo>
                  <a:lnTo>
                    <a:pt x="1634" y="29"/>
                  </a:lnTo>
                  <a:lnTo>
                    <a:pt x="1680" y="27"/>
                  </a:lnTo>
                  <a:lnTo>
                    <a:pt x="1721" y="25"/>
                  </a:lnTo>
                  <a:lnTo>
                    <a:pt x="1883" y="21"/>
                  </a:lnTo>
                  <a:lnTo>
                    <a:pt x="1904" y="23"/>
                  </a:lnTo>
                  <a:lnTo>
                    <a:pt x="1927" y="27"/>
                  </a:lnTo>
                  <a:lnTo>
                    <a:pt x="1952" y="29"/>
                  </a:lnTo>
                  <a:lnTo>
                    <a:pt x="2006" y="37"/>
                  </a:lnTo>
                  <a:lnTo>
                    <a:pt x="2062" y="46"/>
                  </a:lnTo>
                  <a:lnTo>
                    <a:pt x="2118" y="54"/>
                  </a:lnTo>
                  <a:lnTo>
                    <a:pt x="2174" y="62"/>
                  </a:lnTo>
                  <a:lnTo>
                    <a:pt x="2222" y="71"/>
                  </a:lnTo>
                  <a:lnTo>
                    <a:pt x="2244" y="73"/>
                  </a:lnTo>
                  <a:lnTo>
                    <a:pt x="2263" y="75"/>
                  </a:lnTo>
                  <a:lnTo>
                    <a:pt x="2296" y="75"/>
                  </a:lnTo>
                  <a:lnTo>
                    <a:pt x="2334" y="75"/>
                  </a:lnTo>
                  <a:lnTo>
                    <a:pt x="2377" y="77"/>
                  </a:lnTo>
                  <a:lnTo>
                    <a:pt x="2404" y="77"/>
                  </a:lnTo>
                  <a:lnTo>
                    <a:pt x="2431" y="75"/>
                  </a:lnTo>
                  <a:lnTo>
                    <a:pt x="2504" y="67"/>
                  </a:lnTo>
                  <a:lnTo>
                    <a:pt x="2575" y="56"/>
                  </a:lnTo>
                  <a:lnTo>
                    <a:pt x="2645" y="44"/>
                  </a:lnTo>
                  <a:lnTo>
                    <a:pt x="2791" y="21"/>
                  </a:lnTo>
                  <a:lnTo>
                    <a:pt x="2830" y="19"/>
                  </a:lnTo>
                  <a:lnTo>
                    <a:pt x="2847" y="19"/>
                  </a:lnTo>
                  <a:lnTo>
                    <a:pt x="2867" y="19"/>
                  </a:lnTo>
                  <a:lnTo>
                    <a:pt x="2888" y="21"/>
                  </a:lnTo>
                  <a:lnTo>
                    <a:pt x="2913" y="21"/>
                  </a:lnTo>
                  <a:lnTo>
                    <a:pt x="2965" y="23"/>
                  </a:lnTo>
                  <a:lnTo>
                    <a:pt x="3021" y="25"/>
                  </a:lnTo>
                  <a:lnTo>
                    <a:pt x="3075" y="27"/>
                  </a:lnTo>
                  <a:lnTo>
                    <a:pt x="3129" y="31"/>
                  </a:lnTo>
                  <a:lnTo>
                    <a:pt x="3154" y="33"/>
                  </a:lnTo>
                  <a:lnTo>
                    <a:pt x="3177" y="37"/>
                  </a:lnTo>
                  <a:lnTo>
                    <a:pt x="3198" y="40"/>
                  </a:lnTo>
                  <a:lnTo>
                    <a:pt x="3216" y="44"/>
                  </a:lnTo>
                  <a:lnTo>
                    <a:pt x="3256" y="67"/>
                  </a:lnTo>
                  <a:lnTo>
                    <a:pt x="3297" y="89"/>
                  </a:lnTo>
                  <a:lnTo>
                    <a:pt x="3339" y="112"/>
                  </a:lnTo>
                  <a:lnTo>
                    <a:pt x="3378" y="137"/>
                  </a:lnTo>
                  <a:lnTo>
                    <a:pt x="3391" y="168"/>
                  </a:lnTo>
                  <a:lnTo>
                    <a:pt x="3403" y="199"/>
                  </a:lnTo>
                  <a:lnTo>
                    <a:pt x="3401" y="291"/>
                  </a:lnTo>
                  <a:lnTo>
                    <a:pt x="3397" y="380"/>
                  </a:lnTo>
                  <a:lnTo>
                    <a:pt x="3395" y="392"/>
                  </a:lnTo>
                  <a:lnTo>
                    <a:pt x="3389" y="403"/>
                  </a:lnTo>
                  <a:lnTo>
                    <a:pt x="3380" y="413"/>
                  </a:lnTo>
                  <a:lnTo>
                    <a:pt x="3372" y="421"/>
                  </a:lnTo>
                  <a:lnTo>
                    <a:pt x="3347" y="438"/>
                  </a:lnTo>
                  <a:lnTo>
                    <a:pt x="3316" y="453"/>
                  </a:lnTo>
                  <a:lnTo>
                    <a:pt x="3285" y="463"/>
                  </a:lnTo>
                  <a:lnTo>
                    <a:pt x="3254" y="469"/>
                  </a:lnTo>
                  <a:lnTo>
                    <a:pt x="3227" y="475"/>
                  </a:lnTo>
                  <a:lnTo>
                    <a:pt x="3204" y="480"/>
                  </a:lnTo>
                  <a:lnTo>
                    <a:pt x="3189" y="486"/>
                  </a:lnTo>
                  <a:lnTo>
                    <a:pt x="3175" y="490"/>
                  </a:lnTo>
                  <a:lnTo>
                    <a:pt x="3154" y="496"/>
                  </a:lnTo>
                  <a:lnTo>
                    <a:pt x="3135" y="498"/>
                  </a:lnTo>
                  <a:lnTo>
                    <a:pt x="3117" y="500"/>
                  </a:lnTo>
                  <a:lnTo>
                    <a:pt x="3096" y="498"/>
                  </a:lnTo>
                  <a:lnTo>
                    <a:pt x="3081" y="498"/>
                  </a:lnTo>
                  <a:lnTo>
                    <a:pt x="3069" y="496"/>
                  </a:lnTo>
                  <a:lnTo>
                    <a:pt x="3052" y="496"/>
                  </a:lnTo>
                  <a:lnTo>
                    <a:pt x="3034" y="494"/>
                  </a:lnTo>
                  <a:lnTo>
                    <a:pt x="3011" y="492"/>
                  </a:lnTo>
                  <a:lnTo>
                    <a:pt x="2986" y="492"/>
                  </a:lnTo>
                  <a:lnTo>
                    <a:pt x="2950" y="484"/>
                  </a:lnTo>
                  <a:lnTo>
                    <a:pt x="2915" y="477"/>
                  </a:lnTo>
                  <a:lnTo>
                    <a:pt x="2880" y="471"/>
                  </a:lnTo>
                  <a:lnTo>
                    <a:pt x="2842" y="467"/>
                  </a:lnTo>
                  <a:lnTo>
                    <a:pt x="2793" y="453"/>
                  </a:lnTo>
                  <a:lnTo>
                    <a:pt x="2745" y="442"/>
                  </a:lnTo>
                  <a:lnTo>
                    <a:pt x="2695" y="436"/>
                  </a:lnTo>
                  <a:lnTo>
                    <a:pt x="2645" y="430"/>
                  </a:lnTo>
                  <a:lnTo>
                    <a:pt x="2546" y="426"/>
                  </a:lnTo>
                  <a:lnTo>
                    <a:pt x="2444" y="424"/>
                  </a:lnTo>
                  <a:lnTo>
                    <a:pt x="2379" y="419"/>
                  </a:lnTo>
                  <a:lnTo>
                    <a:pt x="2317" y="417"/>
                  </a:lnTo>
                  <a:lnTo>
                    <a:pt x="2253" y="421"/>
                  </a:lnTo>
                  <a:lnTo>
                    <a:pt x="1907" y="402"/>
                  </a:lnTo>
                  <a:lnTo>
                    <a:pt x="1695" y="406"/>
                  </a:lnTo>
                  <a:lnTo>
                    <a:pt x="1487" y="410"/>
                  </a:lnTo>
                  <a:lnTo>
                    <a:pt x="1407" y="406"/>
                  </a:lnTo>
                  <a:lnTo>
                    <a:pt x="1291" y="398"/>
                  </a:lnTo>
                  <a:lnTo>
                    <a:pt x="1115" y="446"/>
                  </a:lnTo>
                  <a:lnTo>
                    <a:pt x="994" y="471"/>
                  </a:lnTo>
                  <a:lnTo>
                    <a:pt x="888" y="477"/>
                  </a:lnTo>
                  <a:lnTo>
                    <a:pt x="780" y="486"/>
                  </a:lnTo>
                  <a:lnTo>
                    <a:pt x="762" y="488"/>
                  </a:lnTo>
                  <a:lnTo>
                    <a:pt x="745" y="488"/>
                  </a:lnTo>
                  <a:lnTo>
                    <a:pt x="705" y="516"/>
                  </a:lnTo>
                  <a:lnTo>
                    <a:pt x="633" y="549"/>
                  </a:lnTo>
                  <a:lnTo>
                    <a:pt x="585" y="576"/>
                  </a:lnTo>
                  <a:lnTo>
                    <a:pt x="531" y="576"/>
                  </a:lnTo>
                  <a:lnTo>
                    <a:pt x="489" y="588"/>
                  </a:lnTo>
                  <a:lnTo>
                    <a:pt x="438" y="591"/>
                  </a:lnTo>
                  <a:lnTo>
                    <a:pt x="369" y="600"/>
                  </a:lnTo>
                  <a:lnTo>
                    <a:pt x="285" y="591"/>
                  </a:lnTo>
                  <a:lnTo>
                    <a:pt x="216" y="603"/>
                  </a:lnTo>
                  <a:lnTo>
                    <a:pt x="150" y="588"/>
                  </a:lnTo>
                  <a:lnTo>
                    <a:pt x="93" y="546"/>
                  </a:lnTo>
                  <a:lnTo>
                    <a:pt x="60" y="513"/>
                  </a:lnTo>
                  <a:lnTo>
                    <a:pt x="24" y="480"/>
                  </a:lnTo>
                  <a:lnTo>
                    <a:pt x="0" y="399"/>
                  </a:lnTo>
                  <a:lnTo>
                    <a:pt x="6" y="291"/>
                  </a:lnTo>
                  <a:lnTo>
                    <a:pt x="33" y="216"/>
                  </a:lnTo>
                  <a:lnTo>
                    <a:pt x="111" y="132"/>
                  </a:lnTo>
                  <a:lnTo>
                    <a:pt x="237" y="8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224338" y="2828925"/>
              <a:ext cx="1185862" cy="1589088"/>
            </a:xfrm>
            <a:custGeom>
              <a:avLst/>
              <a:gdLst>
                <a:gd name="T0" fmla="*/ 1172854 w 1094"/>
                <a:gd name="T1" fmla="*/ 1589088 h 901"/>
                <a:gd name="T2" fmla="*/ 1185862 w 1094"/>
                <a:gd name="T3" fmla="*/ 1564396 h 901"/>
                <a:gd name="T4" fmla="*/ 13008 w 1094"/>
                <a:gd name="T5" fmla="*/ 0 h 901"/>
                <a:gd name="T6" fmla="*/ 0 w 1094"/>
                <a:gd name="T7" fmla="*/ 26455 h 901"/>
                <a:gd name="T8" fmla="*/ 1172854 w 1094"/>
                <a:gd name="T9" fmla="*/ 1589088 h 9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4" h="901">
                  <a:moveTo>
                    <a:pt x="1082" y="901"/>
                  </a:moveTo>
                  <a:lnTo>
                    <a:pt x="1094" y="887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108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673975" y="4095750"/>
              <a:ext cx="62706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686675" y="3001963"/>
              <a:ext cx="6254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530975" y="4770438"/>
              <a:ext cx="1442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584575" y="5621338"/>
              <a:ext cx="117475" cy="1190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186"/>
            <p:cNvSpPr>
              <a:spLocks noChangeArrowheads="1"/>
            </p:cNvSpPr>
            <p:nvPr/>
          </p:nvSpPr>
          <p:spPr bwMode="auto">
            <a:xfrm>
              <a:off x="1900238" y="192087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187"/>
            <p:cNvSpPr>
              <a:spLocks noChangeArrowheads="1"/>
            </p:cNvSpPr>
            <p:nvPr/>
          </p:nvSpPr>
          <p:spPr bwMode="auto">
            <a:xfrm>
              <a:off x="2343150" y="232410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222.1.1.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188"/>
            <p:cNvSpPr>
              <a:spLocks noChangeArrowheads="1"/>
            </p:cNvSpPr>
            <p:nvPr/>
          </p:nvSpPr>
          <p:spPr bwMode="auto">
            <a:xfrm>
              <a:off x="3568700" y="1482725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189"/>
            <p:cNvSpPr>
              <a:spLocks noChangeArrowheads="1"/>
            </p:cNvSpPr>
            <p:nvPr/>
          </p:nvSpPr>
          <p:spPr bwMode="auto">
            <a:xfrm>
              <a:off x="3484563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222.1.1.1</a:t>
              </a:r>
            </a:p>
          </p:txBody>
        </p:sp>
        <p:sp>
          <p:nvSpPr>
            <p:cNvPr id="33" name="Rectangle 190"/>
            <p:cNvSpPr>
              <a:spLocks noChangeArrowheads="1"/>
            </p:cNvSpPr>
            <p:nvPr/>
          </p:nvSpPr>
          <p:spPr bwMode="auto">
            <a:xfrm>
              <a:off x="511333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Rectangle 191"/>
            <p:cNvSpPr>
              <a:spLocks noChangeArrowheads="1"/>
            </p:cNvSpPr>
            <p:nvPr/>
          </p:nvSpPr>
          <p:spPr bwMode="auto">
            <a:xfrm>
              <a:off x="5006975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222.1.1.2</a:t>
              </a:r>
            </a:p>
          </p:txBody>
        </p:sp>
        <p:sp>
          <p:nvSpPr>
            <p:cNvPr id="35" name="Rectangle 192"/>
            <p:cNvSpPr>
              <a:spLocks noChangeArrowheads="1"/>
            </p:cNvSpPr>
            <p:nvPr/>
          </p:nvSpPr>
          <p:spPr bwMode="auto">
            <a:xfrm>
              <a:off x="670718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193"/>
            <p:cNvSpPr>
              <a:spLocks noChangeArrowheads="1"/>
            </p:cNvSpPr>
            <p:nvPr/>
          </p:nvSpPr>
          <p:spPr bwMode="auto">
            <a:xfrm>
              <a:off x="6554788" y="14128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222.1.1.3</a:t>
              </a:r>
            </a:p>
          </p:txBody>
        </p:sp>
        <p:sp>
          <p:nvSpPr>
            <p:cNvPr id="37" name="Rectangle 194"/>
            <p:cNvSpPr>
              <a:spLocks noChangeArrowheads="1"/>
            </p:cNvSpPr>
            <p:nvPr/>
          </p:nvSpPr>
          <p:spPr bwMode="auto">
            <a:xfrm>
              <a:off x="4168775" y="2138363"/>
              <a:ext cx="26988" cy="538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8" name="Group 195"/>
            <p:cNvGrpSpPr>
              <a:grpSpLocks/>
            </p:cNvGrpSpPr>
            <p:nvPr/>
          </p:nvGrpSpPr>
          <p:grpSpPr bwMode="auto">
            <a:xfrm>
              <a:off x="3822700" y="2630488"/>
              <a:ext cx="647700" cy="385762"/>
              <a:chOff x="2299" y="1622"/>
              <a:chExt cx="439" cy="262"/>
            </a:xfrm>
          </p:grpSpPr>
          <p:sp>
            <p:nvSpPr>
              <p:cNvPr id="183" name="Oval 196"/>
              <p:cNvSpPr>
                <a:spLocks noChangeArrowheads="1"/>
              </p:cNvSpPr>
              <p:nvPr/>
            </p:nvSpPr>
            <p:spPr bwMode="auto">
              <a:xfrm>
                <a:off x="2300" y="1731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4" name="Rectangle 197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" name="Rectangle 198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6" name="Oval 199"/>
              <p:cNvSpPr>
                <a:spLocks noChangeArrowheads="1"/>
              </p:cNvSpPr>
              <p:nvPr/>
            </p:nvSpPr>
            <p:spPr bwMode="auto">
              <a:xfrm>
                <a:off x="2300" y="1622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87" name="Group 200"/>
              <p:cNvGrpSpPr>
                <a:grpSpLocks/>
              </p:cNvGrpSpPr>
              <p:nvPr/>
            </p:nvGrpSpPr>
            <p:grpSpPr bwMode="auto">
              <a:xfrm>
                <a:off x="2365" y="1640"/>
                <a:ext cx="304" cy="117"/>
                <a:chOff x="2365" y="1640"/>
                <a:chExt cx="304" cy="117"/>
              </a:xfrm>
            </p:grpSpPr>
            <p:grpSp>
              <p:nvGrpSpPr>
                <p:cNvPr id="190" name="Group 201"/>
                <p:cNvGrpSpPr>
                  <a:grpSpLocks/>
                </p:cNvGrpSpPr>
                <p:nvPr/>
              </p:nvGrpSpPr>
              <p:grpSpPr bwMode="auto">
                <a:xfrm>
                  <a:off x="2365" y="1640"/>
                  <a:ext cx="302" cy="115"/>
                  <a:chOff x="2365" y="1640"/>
                  <a:chExt cx="302" cy="115"/>
                </a:xfrm>
              </p:grpSpPr>
              <p:sp>
                <p:nvSpPr>
                  <p:cNvPr id="200" name="Freeform 202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1" name="Freeform 203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2" name="Freeform 204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3" name="Freeform 205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4" name="Freeform 206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5" name="Freeform 207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6" name="Freeform 208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7" name="Freeform 209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91" name="Group 210"/>
                <p:cNvGrpSpPr>
                  <a:grpSpLocks/>
                </p:cNvGrpSpPr>
                <p:nvPr/>
              </p:nvGrpSpPr>
              <p:grpSpPr bwMode="auto">
                <a:xfrm>
                  <a:off x="2368" y="1643"/>
                  <a:ext cx="301" cy="114"/>
                  <a:chOff x="2368" y="1643"/>
                  <a:chExt cx="301" cy="114"/>
                </a:xfrm>
              </p:grpSpPr>
              <p:sp>
                <p:nvSpPr>
                  <p:cNvPr id="192" name="Freeform 211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3" name="Freeform 212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4" name="Freeform 213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5" name="Freeform 214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6" name="Freeform 215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7" name="Freeform 216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8" name="Freeform 217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9" name="Freeform 218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88" name="Line 219"/>
              <p:cNvSpPr>
                <a:spLocks noChangeShapeType="1"/>
              </p:cNvSpPr>
              <p:nvPr/>
            </p:nvSpPr>
            <p:spPr bwMode="auto">
              <a:xfrm>
                <a:off x="2299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9" name="Line 220"/>
              <p:cNvSpPr>
                <a:spLocks noChangeShapeType="1"/>
              </p:cNvSpPr>
              <p:nvPr/>
            </p:nvSpPr>
            <p:spPr bwMode="auto">
              <a:xfrm>
                <a:off x="2736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4278313" y="2371725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4241632" y="230872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222.1.1.4</a:t>
              </a:r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3446463" y="2519363"/>
              <a:ext cx="41275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3549650" y="2509838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Oval 225"/>
            <p:cNvSpPr>
              <a:spLocks noChangeArrowheads="1"/>
            </p:cNvSpPr>
            <p:nvPr/>
          </p:nvSpPr>
          <p:spPr bwMode="auto">
            <a:xfrm>
              <a:off x="4129088" y="242252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974850" y="1616075"/>
              <a:ext cx="7207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Oval 227"/>
            <p:cNvSpPr>
              <a:spLocks noChangeArrowheads="1"/>
            </p:cNvSpPr>
            <p:nvPr/>
          </p:nvSpPr>
          <p:spPr bwMode="auto">
            <a:xfrm>
              <a:off x="7786688" y="40671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Oval 228"/>
            <p:cNvSpPr>
              <a:spLocks noChangeArrowheads="1"/>
            </p:cNvSpPr>
            <p:nvPr/>
          </p:nvSpPr>
          <p:spPr bwMode="auto">
            <a:xfrm>
              <a:off x="7791450" y="2960688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6338888" y="3686175"/>
              <a:ext cx="10096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5980463" y="42124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222.1.2.5</a:t>
              </a:r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7883525" y="4197350"/>
              <a:ext cx="10080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7975600" y="42576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222.1.2.2</a:t>
              </a:r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7883525" y="3086100"/>
              <a:ext cx="100806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7975600" y="314801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222.1.2.1</a:t>
              </a:r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499903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222.1.2.3</a:t>
              </a:r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3670300" y="5605463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374808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222.1.2.4</a:t>
              </a:r>
            </a:p>
          </p:txBody>
        </p:sp>
        <p:sp>
          <p:nvSpPr>
            <p:cNvPr id="56" name="Oval 239"/>
            <p:cNvSpPr>
              <a:spLocks noChangeArrowheads="1"/>
            </p:cNvSpPr>
            <p:nvPr/>
          </p:nvSpPr>
          <p:spPr bwMode="auto">
            <a:xfrm>
              <a:off x="4835525" y="5634038"/>
              <a:ext cx="92075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6818313" y="2955925"/>
              <a:ext cx="8953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6827838" y="3589338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222.1.2.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6889750" y="2663825"/>
              <a:ext cx="7207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0" name="Group 243"/>
            <p:cNvGrpSpPr>
              <a:grpSpLocks/>
            </p:cNvGrpSpPr>
            <p:nvPr/>
          </p:nvGrpSpPr>
          <p:grpSpPr bwMode="auto">
            <a:xfrm>
              <a:off x="2222500" y="4386263"/>
              <a:ext cx="649288" cy="384175"/>
              <a:chOff x="1304" y="2569"/>
              <a:chExt cx="439" cy="262"/>
            </a:xfrm>
          </p:grpSpPr>
          <p:sp>
            <p:nvSpPr>
              <p:cNvPr id="158" name="Oval 244"/>
              <p:cNvSpPr>
                <a:spLocks noChangeArrowheads="1"/>
              </p:cNvSpPr>
              <p:nvPr/>
            </p:nvSpPr>
            <p:spPr bwMode="auto">
              <a:xfrm>
                <a:off x="1305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245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246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Oval 247"/>
              <p:cNvSpPr>
                <a:spLocks noChangeArrowheads="1"/>
              </p:cNvSpPr>
              <p:nvPr/>
            </p:nvSpPr>
            <p:spPr bwMode="auto">
              <a:xfrm>
                <a:off x="1305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62" name="Group 248"/>
              <p:cNvGrpSpPr>
                <a:grpSpLocks/>
              </p:cNvGrpSpPr>
              <p:nvPr/>
            </p:nvGrpSpPr>
            <p:grpSpPr bwMode="auto">
              <a:xfrm>
                <a:off x="1371" y="2587"/>
                <a:ext cx="304" cy="117"/>
                <a:chOff x="1371" y="2587"/>
                <a:chExt cx="304" cy="117"/>
              </a:xfrm>
            </p:grpSpPr>
            <p:grpSp>
              <p:nvGrpSpPr>
                <p:cNvPr id="165" name="Group 249"/>
                <p:cNvGrpSpPr>
                  <a:grpSpLocks/>
                </p:cNvGrpSpPr>
                <p:nvPr/>
              </p:nvGrpSpPr>
              <p:grpSpPr bwMode="auto">
                <a:xfrm>
                  <a:off x="1371" y="2587"/>
                  <a:ext cx="301" cy="115"/>
                  <a:chOff x="1371" y="2587"/>
                  <a:chExt cx="301" cy="115"/>
                </a:xfrm>
              </p:grpSpPr>
              <p:sp>
                <p:nvSpPr>
                  <p:cNvPr id="175" name="Freeform 250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6" name="Freeform 251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7" name="Freeform 252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8" name="Freeform 253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9" name="Freeform 254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0" name="Freeform 255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1" name="Freeform 256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2" name="Freeform 257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66" name="Group 258"/>
                <p:cNvGrpSpPr>
                  <a:grpSpLocks/>
                </p:cNvGrpSpPr>
                <p:nvPr/>
              </p:nvGrpSpPr>
              <p:grpSpPr bwMode="auto">
                <a:xfrm>
                  <a:off x="1373" y="2590"/>
                  <a:ext cx="302" cy="114"/>
                  <a:chOff x="1373" y="2590"/>
                  <a:chExt cx="302" cy="114"/>
                </a:xfrm>
              </p:grpSpPr>
              <p:sp>
                <p:nvSpPr>
                  <p:cNvPr id="167" name="Freeform 259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8" name="Freeform 260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9" name="Freeform 261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0" name="Freeform 262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1" name="Freeform 263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2" name="Freeform 264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3" name="Freeform 265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4" name="Freeform 266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" name="Line 267"/>
              <p:cNvSpPr>
                <a:spLocks noChangeShapeType="1"/>
              </p:cNvSpPr>
              <p:nvPr/>
            </p:nvSpPr>
            <p:spPr bwMode="auto">
              <a:xfrm>
                <a:off x="1304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4" name="Line 268"/>
              <p:cNvSpPr>
                <a:spLocks noChangeShapeType="1"/>
              </p:cNvSpPr>
              <p:nvPr/>
            </p:nvSpPr>
            <p:spPr bwMode="auto">
              <a:xfrm>
                <a:off x="1741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61" name="Group 269"/>
            <p:cNvGrpSpPr>
              <a:grpSpLocks/>
            </p:cNvGrpSpPr>
            <p:nvPr/>
          </p:nvGrpSpPr>
          <p:grpSpPr bwMode="auto">
            <a:xfrm>
              <a:off x="5126038" y="4386263"/>
              <a:ext cx="649287" cy="384175"/>
              <a:chOff x="3488" y="2569"/>
              <a:chExt cx="439" cy="262"/>
            </a:xfrm>
          </p:grpSpPr>
          <p:sp>
            <p:nvSpPr>
              <p:cNvPr id="133" name="Oval 270"/>
              <p:cNvSpPr>
                <a:spLocks noChangeArrowheads="1"/>
              </p:cNvSpPr>
              <p:nvPr/>
            </p:nvSpPr>
            <p:spPr bwMode="auto">
              <a:xfrm>
                <a:off x="3489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4" name="Rectangle 271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Rectangle 272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273"/>
              <p:cNvSpPr>
                <a:spLocks noChangeArrowheads="1"/>
              </p:cNvSpPr>
              <p:nvPr/>
            </p:nvSpPr>
            <p:spPr bwMode="auto">
              <a:xfrm>
                <a:off x="3489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37" name="Group 274"/>
              <p:cNvGrpSpPr>
                <a:grpSpLocks/>
              </p:cNvGrpSpPr>
              <p:nvPr/>
            </p:nvGrpSpPr>
            <p:grpSpPr bwMode="auto">
              <a:xfrm>
                <a:off x="3555" y="2587"/>
                <a:ext cx="304" cy="117"/>
                <a:chOff x="3555" y="2587"/>
                <a:chExt cx="304" cy="117"/>
              </a:xfrm>
            </p:grpSpPr>
            <p:grpSp>
              <p:nvGrpSpPr>
                <p:cNvPr id="140" name="Group 275"/>
                <p:cNvGrpSpPr>
                  <a:grpSpLocks/>
                </p:cNvGrpSpPr>
                <p:nvPr/>
              </p:nvGrpSpPr>
              <p:grpSpPr bwMode="auto">
                <a:xfrm>
                  <a:off x="3555" y="2587"/>
                  <a:ext cx="301" cy="115"/>
                  <a:chOff x="3555" y="2587"/>
                  <a:chExt cx="301" cy="115"/>
                </a:xfrm>
              </p:grpSpPr>
              <p:sp>
                <p:nvSpPr>
                  <p:cNvPr id="150" name="Freeform 276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1" name="Freeform 277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2" name="Freeform 278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3" name="Freeform 279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4" name="Freeform 280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5" name="Freeform 281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6" name="Freeform 282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283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41" name="Group 284"/>
                <p:cNvGrpSpPr>
                  <a:grpSpLocks/>
                </p:cNvGrpSpPr>
                <p:nvPr/>
              </p:nvGrpSpPr>
              <p:grpSpPr bwMode="auto">
                <a:xfrm>
                  <a:off x="3557" y="2590"/>
                  <a:ext cx="302" cy="114"/>
                  <a:chOff x="3557" y="2590"/>
                  <a:chExt cx="302" cy="114"/>
                </a:xfrm>
              </p:grpSpPr>
              <p:sp>
                <p:nvSpPr>
                  <p:cNvPr id="142" name="Freeform 285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3" name="Freeform 286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4" name="Freeform 287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288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Freeform 289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7" name="Freeform 290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8" name="Freeform 291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9" name="Freeform 292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>
                <a:off x="3488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>
                <a:off x="3925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2" name="Oval 295"/>
            <p:cNvSpPr>
              <a:spLocks noChangeArrowheads="1"/>
            </p:cNvSpPr>
            <p:nvPr/>
          </p:nvSpPr>
          <p:spPr bwMode="auto">
            <a:xfrm>
              <a:off x="3179763" y="4589463"/>
              <a:ext cx="93662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Oval 296"/>
            <p:cNvSpPr>
              <a:spLocks noChangeArrowheads="1"/>
            </p:cNvSpPr>
            <p:nvPr/>
          </p:nvSpPr>
          <p:spPr bwMode="auto">
            <a:xfrm>
              <a:off x="4845050" y="4583113"/>
              <a:ext cx="92075" cy="9048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Oval 297"/>
            <p:cNvSpPr>
              <a:spLocks noChangeArrowheads="1"/>
            </p:cNvSpPr>
            <p:nvPr/>
          </p:nvSpPr>
          <p:spPr bwMode="auto">
            <a:xfrm>
              <a:off x="5256213" y="4227513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Oval 298"/>
            <p:cNvSpPr>
              <a:spLocks noChangeArrowheads="1"/>
            </p:cNvSpPr>
            <p:nvPr/>
          </p:nvSpPr>
          <p:spPr bwMode="auto">
            <a:xfrm>
              <a:off x="4376738" y="30559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Oval 299"/>
            <p:cNvSpPr>
              <a:spLocks noChangeArrowheads="1"/>
            </p:cNvSpPr>
            <p:nvPr/>
          </p:nvSpPr>
          <p:spPr bwMode="auto">
            <a:xfrm>
              <a:off x="2717800" y="4114800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Oval 300"/>
            <p:cNvSpPr>
              <a:spLocks noChangeArrowheads="1"/>
            </p:cNvSpPr>
            <p:nvPr/>
          </p:nvSpPr>
          <p:spPr bwMode="auto">
            <a:xfrm>
              <a:off x="3708400" y="3079750"/>
              <a:ext cx="90488" cy="90488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Rectangle 301"/>
            <p:cNvSpPr>
              <a:spLocks noChangeArrowheads="1"/>
            </p:cNvSpPr>
            <p:nvPr/>
          </p:nvSpPr>
          <p:spPr bwMode="auto">
            <a:xfrm>
              <a:off x="4548188" y="2724150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302"/>
            <p:cNvSpPr>
              <a:spLocks noChangeArrowheads="1"/>
            </p:cNvSpPr>
            <p:nvPr/>
          </p:nvSpPr>
          <p:spPr bwMode="auto">
            <a:xfrm>
              <a:off x="4510797" y="29349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222.1.6.1</a:t>
              </a:r>
            </a:p>
          </p:txBody>
        </p:sp>
        <p:sp>
          <p:nvSpPr>
            <p:cNvPr id="70" name="Rectangle 303"/>
            <p:cNvSpPr>
              <a:spLocks noChangeArrowheads="1"/>
            </p:cNvSpPr>
            <p:nvPr/>
          </p:nvSpPr>
          <p:spPr bwMode="auto">
            <a:xfrm>
              <a:off x="2636838" y="2868613"/>
              <a:ext cx="100647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2816978" y="2989282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222.1.5.1</a:t>
              </a:r>
            </a:p>
          </p:txBody>
        </p:sp>
        <p:sp>
          <p:nvSpPr>
            <p:cNvPr id="72" name="Rectangle 305"/>
            <p:cNvSpPr>
              <a:spLocks noChangeArrowheads="1"/>
            </p:cNvSpPr>
            <p:nvPr/>
          </p:nvSpPr>
          <p:spPr bwMode="auto">
            <a:xfrm>
              <a:off x="1900238" y="3525838"/>
              <a:ext cx="10096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306"/>
            <p:cNvSpPr>
              <a:spLocks noChangeArrowheads="1"/>
            </p:cNvSpPr>
            <p:nvPr/>
          </p:nvSpPr>
          <p:spPr bwMode="auto">
            <a:xfrm>
              <a:off x="1929001" y="38620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222.1.5.2</a:t>
              </a:r>
            </a:p>
          </p:txBody>
        </p:sp>
        <p:sp>
          <p:nvSpPr>
            <p:cNvPr id="74" name="Rectangle 307"/>
            <p:cNvSpPr>
              <a:spLocks noChangeArrowheads="1"/>
            </p:cNvSpPr>
            <p:nvPr/>
          </p:nvSpPr>
          <p:spPr bwMode="auto">
            <a:xfrm>
              <a:off x="5235575" y="3394075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308"/>
            <p:cNvSpPr>
              <a:spLocks noChangeArrowheads="1"/>
            </p:cNvSpPr>
            <p:nvPr/>
          </p:nvSpPr>
          <p:spPr bwMode="auto">
            <a:xfrm>
              <a:off x="5267675" y="392398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222.1.6.2</a:t>
              </a:r>
            </a:p>
          </p:txBody>
        </p:sp>
        <p:sp>
          <p:nvSpPr>
            <p:cNvPr id="76" name="Rectangle 309"/>
            <p:cNvSpPr>
              <a:spLocks noChangeArrowheads="1"/>
            </p:cNvSpPr>
            <p:nvPr/>
          </p:nvSpPr>
          <p:spPr bwMode="auto">
            <a:xfrm>
              <a:off x="4689475" y="4278313"/>
              <a:ext cx="10096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310"/>
            <p:cNvSpPr>
              <a:spLocks noChangeArrowheads="1"/>
            </p:cNvSpPr>
            <p:nvPr/>
          </p:nvSpPr>
          <p:spPr bwMode="auto">
            <a:xfrm>
              <a:off x="4543425" y="47307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222.1.4.1</a:t>
              </a:r>
            </a:p>
          </p:txBody>
        </p:sp>
        <p:sp>
          <p:nvSpPr>
            <p:cNvPr id="78" name="Rectangle 311"/>
            <p:cNvSpPr>
              <a:spLocks noChangeArrowheads="1"/>
            </p:cNvSpPr>
            <p:nvPr/>
          </p:nvSpPr>
          <p:spPr bwMode="auto">
            <a:xfrm>
              <a:off x="2913063" y="4278313"/>
              <a:ext cx="100647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312"/>
            <p:cNvSpPr>
              <a:spLocks noChangeArrowheads="1"/>
            </p:cNvSpPr>
            <p:nvPr/>
          </p:nvSpPr>
          <p:spPr bwMode="auto">
            <a:xfrm>
              <a:off x="3000375" y="47132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222.1.4.2</a:t>
              </a:r>
            </a:p>
          </p:txBody>
        </p:sp>
        <p:sp>
          <p:nvSpPr>
            <p:cNvPr id="80" name="Rectangle 313"/>
            <p:cNvSpPr>
              <a:spLocks noChangeArrowheads="1"/>
            </p:cNvSpPr>
            <p:nvPr/>
          </p:nvSpPr>
          <p:spPr bwMode="auto">
            <a:xfrm>
              <a:off x="381000" y="3013075"/>
              <a:ext cx="1008063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314"/>
            <p:cNvSpPr>
              <a:spLocks noChangeArrowheads="1"/>
            </p:cNvSpPr>
            <p:nvPr/>
          </p:nvSpPr>
          <p:spPr bwMode="auto">
            <a:xfrm>
              <a:off x="381000" y="30749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222.1.3.3</a:t>
              </a:r>
            </a:p>
          </p:txBody>
        </p:sp>
        <p:sp>
          <p:nvSpPr>
            <p:cNvPr id="82" name="Rectangle 315"/>
            <p:cNvSpPr>
              <a:spLocks noChangeArrowheads="1"/>
            </p:cNvSpPr>
            <p:nvPr/>
          </p:nvSpPr>
          <p:spPr bwMode="auto">
            <a:xfrm>
              <a:off x="1460500" y="4341813"/>
              <a:ext cx="10080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Rectangle 316"/>
            <p:cNvSpPr>
              <a:spLocks noChangeArrowheads="1"/>
            </p:cNvSpPr>
            <p:nvPr/>
          </p:nvSpPr>
          <p:spPr bwMode="auto">
            <a:xfrm>
              <a:off x="1618085" y="468814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222.1.3.2</a:t>
              </a:r>
            </a:p>
          </p:txBody>
        </p:sp>
        <p:sp>
          <p:nvSpPr>
            <p:cNvPr id="84" name="Rectangle 317"/>
            <p:cNvSpPr>
              <a:spLocks noChangeArrowheads="1"/>
            </p:cNvSpPr>
            <p:nvPr/>
          </p:nvSpPr>
          <p:spPr bwMode="auto">
            <a:xfrm>
              <a:off x="381000" y="4121150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318"/>
            <p:cNvSpPr>
              <a:spLocks noChangeArrowheads="1"/>
            </p:cNvSpPr>
            <p:nvPr/>
          </p:nvSpPr>
          <p:spPr bwMode="auto">
            <a:xfrm>
              <a:off x="381000" y="41830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222.1.3.1</a:t>
              </a:r>
            </a:p>
          </p:txBody>
        </p:sp>
        <p:sp>
          <p:nvSpPr>
            <p:cNvPr id="86" name="Oval 319"/>
            <p:cNvSpPr>
              <a:spLocks noChangeArrowheads="1"/>
            </p:cNvSpPr>
            <p:nvPr/>
          </p:nvSpPr>
          <p:spPr bwMode="auto">
            <a:xfrm>
              <a:off x="1317625" y="399891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Oval 320"/>
            <p:cNvSpPr>
              <a:spLocks noChangeArrowheads="1"/>
            </p:cNvSpPr>
            <p:nvPr/>
          </p:nvSpPr>
          <p:spPr bwMode="auto">
            <a:xfrm>
              <a:off x="1309688" y="28908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Oval 321"/>
            <p:cNvSpPr>
              <a:spLocks noChangeArrowheads="1"/>
            </p:cNvSpPr>
            <p:nvPr/>
          </p:nvSpPr>
          <p:spPr bwMode="auto">
            <a:xfrm>
              <a:off x="2011363" y="4537075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Rectangle 322"/>
            <p:cNvSpPr>
              <a:spLocks noChangeArrowheads="1"/>
            </p:cNvSpPr>
            <p:nvPr/>
          </p:nvSpPr>
          <p:spPr bwMode="auto">
            <a:xfrm>
              <a:off x="2535238" y="4398963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Rectangle 323"/>
            <p:cNvSpPr>
              <a:spLocks noChangeArrowheads="1"/>
            </p:cNvSpPr>
            <p:nvPr/>
          </p:nvSpPr>
          <p:spPr bwMode="auto">
            <a:xfrm>
              <a:off x="2879073" y="4213324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Rectangle 324"/>
            <p:cNvSpPr>
              <a:spLocks noChangeArrowheads="1"/>
            </p:cNvSpPr>
            <p:nvPr/>
          </p:nvSpPr>
          <p:spPr bwMode="auto">
            <a:xfrm>
              <a:off x="5805488" y="4340225"/>
              <a:ext cx="414337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325"/>
            <p:cNvSpPr>
              <a:spLocks noChangeArrowheads="1"/>
            </p:cNvSpPr>
            <p:nvPr/>
          </p:nvSpPr>
          <p:spPr bwMode="auto">
            <a:xfrm>
              <a:off x="4933151" y="4187329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1501775" y="3022600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1592263" y="3079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222.1.3.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Rectangle 328"/>
            <p:cNvSpPr>
              <a:spLocks noChangeArrowheads="1"/>
            </p:cNvSpPr>
            <p:nvPr/>
          </p:nvSpPr>
          <p:spPr bwMode="auto">
            <a:xfrm>
              <a:off x="1535113" y="2725738"/>
              <a:ext cx="717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Rectangle 329"/>
            <p:cNvSpPr>
              <a:spLocks noChangeArrowheads="1"/>
            </p:cNvSpPr>
            <p:nvPr/>
          </p:nvSpPr>
          <p:spPr bwMode="auto">
            <a:xfrm>
              <a:off x="1622425" y="2782888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Rectangle 330"/>
            <p:cNvSpPr>
              <a:spLocks noChangeArrowheads="1"/>
            </p:cNvSpPr>
            <p:nvPr/>
          </p:nvSpPr>
          <p:spPr bwMode="auto">
            <a:xfrm>
              <a:off x="3959225" y="3816350"/>
              <a:ext cx="4159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Rectangle 331"/>
            <p:cNvSpPr>
              <a:spLocks noChangeArrowheads="1"/>
            </p:cNvSpPr>
            <p:nvPr/>
          </p:nvSpPr>
          <p:spPr bwMode="auto">
            <a:xfrm>
              <a:off x="4916488" y="3086100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Rectangle 332"/>
            <p:cNvSpPr>
              <a:spLocks noChangeArrowheads="1"/>
            </p:cNvSpPr>
            <p:nvPr/>
          </p:nvSpPr>
          <p:spPr bwMode="auto">
            <a:xfrm>
              <a:off x="4914900" y="32924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Rectangle 333"/>
            <p:cNvSpPr>
              <a:spLocks noChangeArrowheads="1"/>
            </p:cNvSpPr>
            <p:nvPr/>
          </p:nvSpPr>
          <p:spPr bwMode="auto">
            <a:xfrm>
              <a:off x="3298825" y="3451225"/>
              <a:ext cx="4127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Rectangle 334"/>
            <p:cNvSpPr>
              <a:spLocks noChangeArrowheads="1"/>
            </p:cNvSpPr>
            <p:nvPr/>
          </p:nvSpPr>
          <p:spPr bwMode="auto">
            <a:xfrm>
              <a:off x="3214688" y="3714750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Rectangle 335"/>
            <p:cNvSpPr>
              <a:spLocks noChangeArrowheads="1"/>
            </p:cNvSpPr>
            <p:nvPr/>
          </p:nvSpPr>
          <p:spPr bwMode="auto">
            <a:xfrm>
              <a:off x="3832225" y="4222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222.1.4.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Rectangle 336"/>
            <p:cNvSpPr>
              <a:spLocks noChangeArrowheads="1"/>
            </p:cNvSpPr>
            <p:nvPr/>
          </p:nvSpPr>
          <p:spPr bwMode="auto">
            <a:xfrm>
              <a:off x="3592513" y="345122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Rectangle 337"/>
            <p:cNvSpPr>
              <a:spLocks noChangeArrowheads="1"/>
            </p:cNvSpPr>
            <p:nvPr/>
          </p:nvSpPr>
          <p:spPr bwMode="auto">
            <a:xfrm>
              <a:off x="3548063" y="3714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222.1.5.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Rectangle 338"/>
            <p:cNvSpPr>
              <a:spLocks noChangeArrowheads="1"/>
            </p:cNvSpPr>
            <p:nvPr/>
          </p:nvSpPr>
          <p:spPr bwMode="auto">
            <a:xfrm>
              <a:off x="5210175" y="3101975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Rectangle 339"/>
            <p:cNvSpPr>
              <a:spLocks noChangeArrowheads="1"/>
            </p:cNvSpPr>
            <p:nvPr/>
          </p:nvSpPr>
          <p:spPr bwMode="auto">
            <a:xfrm>
              <a:off x="5243513" y="33083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222.1.6.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340"/>
            <p:cNvSpPr>
              <a:spLocks noChangeShapeType="1"/>
            </p:cNvSpPr>
            <p:nvPr/>
          </p:nvSpPr>
          <p:spPr bwMode="auto">
            <a:xfrm>
              <a:off x="1512888" y="2590800"/>
              <a:ext cx="0" cy="2179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Rectangle 341"/>
            <p:cNvSpPr>
              <a:spLocks noChangeArrowheads="1"/>
            </p:cNvSpPr>
            <p:nvPr/>
          </p:nvSpPr>
          <p:spPr bwMode="auto">
            <a:xfrm>
              <a:off x="3498850" y="42068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9" name="Picture 3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663" y="4937125"/>
              <a:ext cx="581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0" name="Line 343"/>
            <p:cNvSpPr>
              <a:spLocks noChangeShapeType="1"/>
            </p:cNvSpPr>
            <p:nvPr/>
          </p:nvSpPr>
          <p:spPr bwMode="auto">
            <a:xfrm>
              <a:off x="7677150" y="2662238"/>
              <a:ext cx="0" cy="2671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344"/>
            <p:cNvSpPr>
              <a:spLocks noChangeShapeType="1"/>
            </p:cNvSpPr>
            <p:nvPr/>
          </p:nvSpPr>
          <p:spPr bwMode="auto">
            <a:xfrm rot="-5400000">
              <a:off x="4276725" y="4270375"/>
              <a:ext cx="0" cy="2266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Line 345"/>
            <p:cNvSpPr>
              <a:spLocks noChangeShapeType="1"/>
            </p:cNvSpPr>
            <p:nvPr/>
          </p:nvSpPr>
          <p:spPr bwMode="auto">
            <a:xfrm>
              <a:off x="5694363" y="4559300"/>
              <a:ext cx="1982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Oval 346"/>
            <p:cNvSpPr>
              <a:spLocks noChangeArrowheads="1"/>
            </p:cNvSpPr>
            <p:nvPr/>
          </p:nvSpPr>
          <p:spPr bwMode="auto">
            <a:xfrm>
              <a:off x="5907088" y="4489450"/>
              <a:ext cx="119062" cy="119063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Rectangle 347"/>
            <p:cNvSpPr>
              <a:spLocks noChangeArrowheads="1"/>
            </p:cNvSpPr>
            <p:nvPr/>
          </p:nvSpPr>
          <p:spPr bwMode="auto">
            <a:xfrm>
              <a:off x="6900863" y="329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5" name="Rectangle 348"/>
            <p:cNvSpPr>
              <a:spLocks noChangeArrowheads="1"/>
            </p:cNvSpPr>
            <p:nvPr/>
          </p:nvSpPr>
          <p:spPr bwMode="auto">
            <a:xfrm>
              <a:off x="2417763" y="202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Line 349"/>
            <p:cNvSpPr>
              <a:spLocks noChangeShapeType="1"/>
            </p:cNvSpPr>
            <p:nvPr/>
          </p:nvSpPr>
          <p:spPr bwMode="auto">
            <a:xfrm rot="-5400000">
              <a:off x="5056982" y="142081"/>
              <a:ext cx="0" cy="396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351"/>
            <p:cNvSpPr>
              <a:spLocks noChangeArrowheads="1"/>
            </p:cNvSpPr>
            <p:nvPr/>
          </p:nvSpPr>
          <p:spPr bwMode="auto">
            <a:xfrm>
              <a:off x="1825725" y="5231646"/>
              <a:ext cx="9233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18" name="Line 353"/>
            <p:cNvSpPr>
              <a:spLocks noChangeShapeType="1"/>
            </p:cNvSpPr>
            <p:nvPr/>
          </p:nvSpPr>
          <p:spPr bwMode="auto">
            <a:xfrm>
              <a:off x="3378200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Oval 354"/>
            <p:cNvSpPr>
              <a:spLocks noChangeArrowheads="1"/>
            </p:cNvSpPr>
            <p:nvPr/>
          </p:nvSpPr>
          <p:spPr bwMode="auto">
            <a:xfrm>
              <a:off x="3322638" y="17303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Line 382"/>
            <p:cNvSpPr>
              <a:spLocks noChangeShapeType="1"/>
            </p:cNvSpPr>
            <p:nvPr/>
          </p:nvSpPr>
          <p:spPr bwMode="auto">
            <a:xfrm>
              <a:off x="6467475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Line 383"/>
            <p:cNvSpPr>
              <a:spLocks noChangeShapeType="1"/>
            </p:cNvSpPr>
            <p:nvPr/>
          </p:nvSpPr>
          <p:spPr bwMode="auto">
            <a:xfrm>
              <a:off x="4922838" y="1333500"/>
              <a:ext cx="0" cy="779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Oval 384"/>
            <p:cNvSpPr>
              <a:spLocks noChangeArrowheads="1"/>
            </p:cNvSpPr>
            <p:nvPr/>
          </p:nvSpPr>
          <p:spPr bwMode="auto">
            <a:xfrm>
              <a:off x="4878388" y="1744663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Oval 412"/>
            <p:cNvSpPr>
              <a:spLocks noChangeArrowheads="1"/>
            </p:cNvSpPr>
            <p:nvPr/>
          </p:nvSpPr>
          <p:spPr bwMode="auto">
            <a:xfrm>
              <a:off x="6423025" y="174466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4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61" y="97097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508" y="97690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5" y="9652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01" y="256209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6" y="364635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86" y="6023426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305" y="603338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612" y="37838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860" y="2647280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0" name="椭圆 209"/>
          <p:cNvSpPr/>
          <p:nvPr/>
        </p:nvSpPr>
        <p:spPr>
          <a:xfrm>
            <a:off x="3915456" y="2026321"/>
            <a:ext cx="1291432" cy="53579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4189506" y="2630698"/>
            <a:ext cx="1235076" cy="53579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2676170" y="2665826"/>
            <a:ext cx="1235076" cy="53579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891382" y="5844210"/>
            <a:ext cx="7106218" cy="906462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路由器，总是具有两个或两个以上的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</a:p>
          <a:p>
            <a:pPr lvl="1"/>
            <a:r>
              <a:rPr lang="zh-CN" altLang="en-US" dirty="0"/>
              <a:t>每一个接口都有一个不同网络号的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214" name="椭圆 213"/>
          <p:cNvSpPr/>
          <p:nvPr/>
        </p:nvSpPr>
        <p:spPr>
          <a:xfrm>
            <a:off x="1777305" y="3557072"/>
            <a:ext cx="1291432" cy="535791"/>
          </a:xfrm>
          <a:prstGeom prst="ellipse">
            <a:avLst/>
          </a:prstGeom>
          <a:noFill/>
          <a:ln w="34925"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2758949" y="4283535"/>
            <a:ext cx="1235076" cy="535791"/>
          </a:xfrm>
          <a:prstGeom prst="ellipse">
            <a:avLst/>
          </a:prstGeom>
          <a:noFill/>
          <a:ln w="34925"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1294039" y="4283534"/>
            <a:ext cx="1235076" cy="535791"/>
          </a:xfrm>
          <a:prstGeom prst="ellipse">
            <a:avLst/>
          </a:prstGeom>
          <a:noFill/>
          <a:ln w="34925"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4957857" y="3691904"/>
            <a:ext cx="1291432" cy="53579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5683290" y="4004258"/>
            <a:ext cx="1235076" cy="53579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4230712" y="4305580"/>
            <a:ext cx="1235076" cy="53579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圆角矩形标注 219"/>
          <p:cNvSpPr/>
          <p:nvPr/>
        </p:nvSpPr>
        <p:spPr>
          <a:xfrm>
            <a:off x="719328" y="366408"/>
            <a:ext cx="8317426" cy="1267731"/>
          </a:xfrm>
          <a:prstGeom prst="wedgeRoundRectCallout">
            <a:avLst>
              <a:gd name="adj1" fmla="val 102"/>
              <a:gd name="adj2" fmla="val 19732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两个路由器直接相连的接口处，可指明也可不指明 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若指明，则这一段连线就构成了一种只包含一段线路的特殊“网络” 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现在通常不指明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4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4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4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地址的重要特点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/>
              <a:t>特点三：同一个网络上的结点的</a:t>
            </a:r>
            <a:r>
              <a:rPr lang="en-US" altLang="zh-CN" dirty="0"/>
              <a:t>IP </a:t>
            </a:r>
            <a:r>
              <a:rPr lang="zh-CN" altLang="en-US" dirty="0"/>
              <a:t>地址的网络号必须一样</a:t>
            </a:r>
            <a:endParaRPr lang="en-US" altLang="zh-CN" dirty="0"/>
          </a:p>
          <a:p>
            <a:pPr lvl="1"/>
            <a:r>
              <a:rPr lang="zh-CN" altLang="en-US" dirty="0"/>
              <a:t>用中继器或网桥连接起来的若干个局域网仍为一个网络，具有同样的网络号 </a:t>
            </a:r>
            <a:r>
              <a:rPr lang="en-US" altLang="zh-CN" dirty="0"/>
              <a:t>net-id</a:t>
            </a:r>
          </a:p>
          <a:p>
            <a:pPr>
              <a:spcBef>
                <a:spcPts val="3000"/>
              </a:spcBef>
            </a:pPr>
            <a:r>
              <a:rPr lang="zh-CN" altLang="en-US" dirty="0"/>
              <a:t>特点四：所有分配到网络号 </a:t>
            </a:r>
            <a:r>
              <a:rPr lang="en-US" altLang="zh-CN" dirty="0"/>
              <a:t>net-id </a:t>
            </a:r>
            <a:r>
              <a:rPr lang="zh-CN" altLang="en-US" dirty="0"/>
              <a:t>的网络都是平等的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无论范围很小的局域网，还是可能覆盖很大地理范围的广域网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2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6231" y="678164"/>
            <a:ext cx="8510588" cy="5580987"/>
            <a:chOff x="381000" y="965293"/>
            <a:chExt cx="8510588" cy="5580987"/>
          </a:xfrm>
        </p:grpSpPr>
        <p:sp>
          <p:nvSpPr>
            <p:cNvPr id="8" name="AutoShape 350"/>
            <p:cNvSpPr>
              <a:spLocks noChangeArrowheads="1"/>
            </p:cNvSpPr>
            <p:nvPr/>
          </p:nvSpPr>
          <p:spPr bwMode="auto">
            <a:xfrm>
              <a:off x="1350963" y="1793875"/>
              <a:ext cx="6521450" cy="3902075"/>
            </a:xfrm>
            <a:prstGeom prst="roundRect">
              <a:avLst>
                <a:gd name="adj" fmla="val 19163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055938" y="2538413"/>
              <a:ext cx="4789487" cy="3170237"/>
            </a:xfrm>
            <a:custGeom>
              <a:avLst/>
              <a:gdLst>
                <a:gd name="T0" fmla="*/ 2890513 w 3246"/>
                <a:gd name="T1" fmla="*/ 2023680 h 2165"/>
                <a:gd name="T2" fmla="*/ 3240207 w 3246"/>
                <a:gd name="T3" fmla="*/ 1632709 h 2165"/>
                <a:gd name="T4" fmla="*/ 3443827 w 3246"/>
                <a:gd name="T5" fmla="*/ 1254916 h 2165"/>
                <a:gd name="T6" fmla="*/ 3650398 w 3246"/>
                <a:gd name="T7" fmla="*/ 626726 h 2165"/>
                <a:gd name="T8" fmla="*/ 3666628 w 3246"/>
                <a:gd name="T9" fmla="*/ 581332 h 2165"/>
                <a:gd name="T10" fmla="*/ 3693187 w 3246"/>
                <a:gd name="T11" fmla="*/ 465651 h 2165"/>
                <a:gd name="T12" fmla="*/ 3724173 w 3246"/>
                <a:gd name="T13" fmla="*/ 352899 h 2165"/>
                <a:gd name="T14" fmla="*/ 3746305 w 3246"/>
                <a:gd name="T15" fmla="*/ 310434 h 2165"/>
                <a:gd name="T16" fmla="*/ 3772865 w 3246"/>
                <a:gd name="T17" fmla="*/ 279684 h 2165"/>
                <a:gd name="T18" fmla="*/ 3834836 w 3246"/>
                <a:gd name="T19" fmla="*/ 248933 h 2165"/>
                <a:gd name="T20" fmla="*/ 3880576 w 3246"/>
                <a:gd name="T21" fmla="*/ 225504 h 2165"/>
                <a:gd name="T22" fmla="*/ 3945499 w 3246"/>
                <a:gd name="T23" fmla="*/ 191825 h 2165"/>
                <a:gd name="T24" fmla="*/ 3997141 w 3246"/>
                <a:gd name="T25" fmla="*/ 161074 h 2165"/>
                <a:gd name="T26" fmla="*/ 4060588 w 3246"/>
                <a:gd name="T27" fmla="*/ 115681 h 2165"/>
                <a:gd name="T28" fmla="*/ 4082720 w 3246"/>
                <a:gd name="T29" fmla="*/ 109823 h 2165"/>
                <a:gd name="T30" fmla="*/ 4159447 w 3246"/>
                <a:gd name="T31" fmla="*/ 76144 h 2165"/>
                <a:gd name="T32" fmla="*/ 4247977 w 3246"/>
                <a:gd name="T33" fmla="*/ 39536 h 2165"/>
                <a:gd name="T34" fmla="*/ 4327654 w 3246"/>
                <a:gd name="T35" fmla="*/ 19036 h 2165"/>
                <a:gd name="T36" fmla="*/ 4355689 w 3246"/>
                <a:gd name="T37" fmla="*/ 19036 h 2165"/>
                <a:gd name="T38" fmla="*/ 4386674 w 3246"/>
                <a:gd name="T39" fmla="*/ 8786 h 2165"/>
                <a:gd name="T40" fmla="*/ 4481107 w 3246"/>
                <a:gd name="T41" fmla="*/ 0 h 2165"/>
                <a:gd name="T42" fmla="*/ 4588818 w 3246"/>
                <a:gd name="T43" fmla="*/ 5857 h 2165"/>
                <a:gd name="T44" fmla="*/ 4655216 w 3246"/>
                <a:gd name="T45" fmla="*/ 21965 h 2165"/>
                <a:gd name="T46" fmla="*/ 4689153 w 3246"/>
                <a:gd name="T47" fmla="*/ 36608 h 2165"/>
                <a:gd name="T48" fmla="*/ 4708334 w 3246"/>
                <a:gd name="T49" fmla="*/ 82002 h 2165"/>
                <a:gd name="T50" fmla="*/ 4737844 w 3246"/>
                <a:gd name="T51" fmla="*/ 169860 h 2165"/>
                <a:gd name="T52" fmla="*/ 4780634 w 3246"/>
                <a:gd name="T53" fmla="*/ 402686 h 2165"/>
                <a:gd name="T54" fmla="*/ 4780634 w 3246"/>
                <a:gd name="T55" fmla="*/ 519831 h 2165"/>
                <a:gd name="T56" fmla="*/ 4789487 w 3246"/>
                <a:gd name="T57" fmla="*/ 692620 h 2165"/>
                <a:gd name="T58" fmla="*/ 4771781 w 3246"/>
                <a:gd name="T59" fmla="*/ 1149485 h 2165"/>
                <a:gd name="T60" fmla="*/ 4765879 w 3246"/>
                <a:gd name="T61" fmla="*/ 1468706 h 2165"/>
                <a:gd name="T62" fmla="*/ 4768830 w 3246"/>
                <a:gd name="T63" fmla="*/ 1613673 h 2165"/>
                <a:gd name="T64" fmla="*/ 4754075 w 3246"/>
                <a:gd name="T65" fmla="*/ 1799640 h 2165"/>
                <a:gd name="T66" fmla="*/ 4754075 w 3246"/>
                <a:gd name="T67" fmla="*/ 2098360 h 2165"/>
                <a:gd name="T68" fmla="*/ 4745222 w 3246"/>
                <a:gd name="T69" fmla="*/ 2590369 h 2165"/>
                <a:gd name="T70" fmla="*/ 4479631 w 3246"/>
                <a:gd name="T71" fmla="*/ 2897875 h 2165"/>
                <a:gd name="T72" fmla="*/ 3948450 w 3246"/>
                <a:gd name="T73" fmla="*/ 2924232 h 2165"/>
                <a:gd name="T74" fmla="*/ 2770997 w 3246"/>
                <a:gd name="T75" fmla="*/ 2985734 h 2165"/>
                <a:gd name="T76" fmla="*/ 1521245 w 3246"/>
                <a:gd name="T77" fmla="*/ 3133629 h 2165"/>
                <a:gd name="T78" fmla="*/ 973833 w 3246"/>
                <a:gd name="T79" fmla="*/ 3099950 h 2165"/>
                <a:gd name="T80" fmla="*/ 327562 w 3246"/>
                <a:gd name="T81" fmla="*/ 3117522 h 2165"/>
                <a:gd name="T82" fmla="*/ 0 w 3246"/>
                <a:gd name="T83" fmla="*/ 2906661 h 2165"/>
                <a:gd name="T84" fmla="*/ 53118 w 3246"/>
                <a:gd name="T85" fmla="*/ 2713371 h 2165"/>
                <a:gd name="T86" fmla="*/ 752507 w 3246"/>
                <a:gd name="T87" fmla="*/ 2634299 h 2165"/>
                <a:gd name="T88" fmla="*/ 1531573 w 3246"/>
                <a:gd name="T89" fmla="*/ 2590369 h 2165"/>
                <a:gd name="T90" fmla="*/ 2638202 w 3246"/>
                <a:gd name="T91" fmla="*/ 2334114 h 21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246" h="2165">
                  <a:moveTo>
                    <a:pt x="1926" y="1499"/>
                  </a:moveTo>
                  <a:lnTo>
                    <a:pt x="1959" y="1382"/>
                  </a:lnTo>
                  <a:lnTo>
                    <a:pt x="2016" y="1319"/>
                  </a:lnTo>
                  <a:lnTo>
                    <a:pt x="2196" y="1115"/>
                  </a:lnTo>
                  <a:lnTo>
                    <a:pt x="2256" y="1025"/>
                  </a:lnTo>
                  <a:lnTo>
                    <a:pt x="2334" y="857"/>
                  </a:lnTo>
                  <a:lnTo>
                    <a:pt x="2424" y="635"/>
                  </a:lnTo>
                  <a:lnTo>
                    <a:pt x="2474" y="428"/>
                  </a:lnTo>
                  <a:lnTo>
                    <a:pt x="2478" y="413"/>
                  </a:lnTo>
                  <a:lnTo>
                    <a:pt x="2485" y="397"/>
                  </a:lnTo>
                  <a:lnTo>
                    <a:pt x="2493" y="359"/>
                  </a:lnTo>
                  <a:lnTo>
                    <a:pt x="2503" y="318"/>
                  </a:lnTo>
                  <a:lnTo>
                    <a:pt x="2514" y="278"/>
                  </a:lnTo>
                  <a:lnTo>
                    <a:pt x="2524" y="241"/>
                  </a:lnTo>
                  <a:lnTo>
                    <a:pt x="2532" y="224"/>
                  </a:lnTo>
                  <a:lnTo>
                    <a:pt x="2539" y="212"/>
                  </a:lnTo>
                  <a:lnTo>
                    <a:pt x="2547" y="199"/>
                  </a:lnTo>
                  <a:lnTo>
                    <a:pt x="2557" y="191"/>
                  </a:lnTo>
                  <a:lnTo>
                    <a:pt x="2580" y="179"/>
                  </a:lnTo>
                  <a:lnTo>
                    <a:pt x="2599" y="170"/>
                  </a:lnTo>
                  <a:lnTo>
                    <a:pt x="2615" y="160"/>
                  </a:lnTo>
                  <a:lnTo>
                    <a:pt x="2630" y="154"/>
                  </a:lnTo>
                  <a:lnTo>
                    <a:pt x="2655" y="141"/>
                  </a:lnTo>
                  <a:lnTo>
                    <a:pt x="2674" y="131"/>
                  </a:lnTo>
                  <a:lnTo>
                    <a:pt x="2690" y="121"/>
                  </a:lnTo>
                  <a:lnTo>
                    <a:pt x="2709" y="110"/>
                  </a:lnTo>
                  <a:lnTo>
                    <a:pt x="2728" y="98"/>
                  </a:lnTo>
                  <a:lnTo>
                    <a:pt x="2752" y="79"/>
                  </a:lnTo>
                  <a:lnTo>
                    <a:pt x="2759" y="77"/>
                  </a:lnTo>
                  <a:lnTo>
                    <a:pt x="2767" y="75"/>
                  </a:lnTo>
                  <a:lnTo>
                    <a:pt x="2790" y="64"/>
                  </a:lnTo>
                  <a:lnTo>
                    <a:pt x="2819" y="52"/>
                  </a:lnTo>
                  <a:lnTo>
                    <a:pt x="2850" y="40"/>
                  </a:lnTo>
                  <a:lnTo>
                    <a:pt x="2879" y="27"/>
                  </a:lnTo>
                  <a:lnTo>
                    <a:pt x="2908" y="19"/>
                  </a:lnTo>
                  <a:lnTo>
                    <a:pt x="2933" y="13"/>
                  </a:lnTo>
                  <a:lnTo>
                    <a:pt x="2943" y="13"/>
                  </a:lnTo>
                  <a:lnTo>
                    <a:pt x="2952" y="13"/>
                  </a:lnTo>
                  <a:lnTo>
                    <a:pt x="2962" y="11"/>
                  </a:lnTo>
                  <a:lnTo>
                    <a:pt x="2973" y="6"/>
                  </a:lnTo>
                  <a:lnTo>
                    <a:pt x="3002" y="2"/>
                  </a:lnTo>
                  <a:lnTo>
                    <a:pt x="3037" y="0"/>
                  </a:lnTo>
                  <a:lnTo>
                    <a:pt x="3072" y="0"/>
                  </a:lnTo>
                  <a:lnTo>
                    <a:pt x="3110" y="4"/>
                  </a:lnTo>
                  <a:lnTo>
                    <a:pt x="3141" y="8"/>
                  </a:lnTo>
                  <a:lnTo>
                    <a:pt x="3155" y="15"/>
                  </a:lnTo>
                  <a:lnTo>
                    <a:pt x="3168" y="19"/>
                  </a:lnTo>
                  <a:lnTo>
                    <a:pt x="3178" y="25"/>
                  </a:lnTo>
                  <a:lnTo>
                    <a:pt x="3184" y="33"/>
                  </a:lnTo>
                  <a:lnTo>
                    <a:pt x="3191" y="56"/>
                  </a:lnTo>
                  <a:lnTo>
                    <a:pt x="3199" y="85"/>
                  </a:lnTo>
                  <a:lnTo>
                    <a:pt x="3211" y="116"/>
                  </a:lnTo>
                  <a:lnTo>
                    <a:pt x="3222" y="209"/>
                  </a:lnTo>
                  <a:lnTo>
                    <a:pt x="3240" y="275"/>
                  </a:lnTo>
                  <a:lnTo>
                    <a:pt x="3240" y="343"/>
                  </a:lnTo>
                  <a:lnTo>
                    <a:pt x="3240" y="355"/>
                  </a:lnTo>
                  <a:lnTo>
                    <a:pt x="3245" y="367"/>
                  </a:lnTo>
                  <a:lnTo>
                    <a:pt x="3246" y="473"/>
                  </a:lnTo>
                  <a:lnTo>
                    <a:pt x="3234" y="545"/>
                  </a:lnTo>
                  <a:lnTo>
                    <a:pt x="3234" y="785"/>
                  </a:lnTo>
                  <a:lnTo>
                    <a:pt x="3232" y="930"/>
                  </a:lnTo>
                  <a:lnTo>
                    <a:pt x="3230" y="1003"/>
                  </a:lnTo>
                  <a:lnTo>
                    <a:pt x="3232" y="1050"/>
                  </a:lnTo>
                  <a:lnTo>
                    <a:pt x="3232" y="1102"/>
                  </a:lnTo>
                  <a:lnTo>
                    <a:pt x="3234" y="1158"/>
                  </a:lnTo>
                  <a:lnTo>
                    <a:pt x="3222" y="1229"/>
                  </a:lnTo>
                  <a:lnTo>
                    <a:pt x="3222" y="1331"/>
                  </a:lnTo>
                  <a:lnTo>
                    <a:pt x="3222" y="1433"/>
                  </a:lnTo>
                  <a:lnTo>
                    <a:pt x="3222" y="1583"/>
                  </a:lnTo>
                  <a:lnTo>
                    <a:pt x="3216" y="1769"/>
                  </a:lnTo>
                  <a:lnTo>
                    <a:pt x="3156" y="1931"/>
                  </a:lnTo>
                  <a:lnTo>
                    <a:pt x="3036" y="1979"/>
                  </a:lnTo>
                  <a:lnTo>
                    <a:pt x="2886" y="1991"/>
                  </a:lnTo>
                  <a:lnTo>
                    <a:pt x="2676" y="1997"/>
                  </a:lnTo>
                  <a:lnTo>
                    <a:pt x="2454" y="2003"/>
                  </a:lnTo>
                  <a:lnTo>
                    <a:pt x="1878" y="2039"/>
                  </a:lnTo>
                  <a:lnTo>
                    <a:pt x="1236" y="2153"/>
                  </a:lnTo>
                  <a:lnTo>
                    <a:pt x="1031" y="2140"/>
                  </a:lnTo>
                  <a:lnTo>
                    <a:pt x="840" y="2129"/>
                  </a:lnTo>
                  <a:lnTo>
                    <a:pt x="660" y="2117"/>
                  </a:lnTo>
                  <a:lnTo>
                    <a:pt x="408" y="2165"/>
                  </a:lnTo>
                  <a:lnTo>
                    <a:pt x="222" y="2129"/>
                  </a:lnTo>
                  <a:lnTo>
                    <a:pt x="72" y="2057"/>
                  </a:lnTo>
                  <a:lnTo>
                    <a:pt x="0" y="1985"/>
                  </a:lnTo>
                  <a:lnTo>
                    <a:pt x="0" y="1907"/>
                  </a:lnTo>
                  <a:lnTo>
                    <a:pt x="36" y="1853"/>
                  </a:lnTo>
                  <a:lnTo>
                    <a:pt x="156" y="1811"/>
                  </a:lnTo>
                  <a:lnTo>
                    <a:pt x="510" y="1799"/>
                  </a:lnTo>
                  <a:lnTo>
                    <a:pt x="744" y="1787"/>
                  </a:lnTo>
                  <a:lnTo>
                    <a:pt x="1038" y="1769"/>
                  </a:lnTo>
                  <a:lnTo>
                    <a:pt x="1608" y="1703"/>
                  </a:lnTo>
                  <a:lnTo>
                    <a:pt x="1788" y="1594"/>
                  </a:lnTo>
                  <a:lnTo>
                    <a:pt x="1926" y="1499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878388" y="5426075"/>
              <a:ext cx="0" cy="855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640138" y="5403850"/>
              <a:ext cx="0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199063" y="5192713"/>
              <a:ext cx="2478087" cy="211137"/>
            </a:xfrm>
            <a:custGeom>
              <a:avLst/>
              <a:gdLst>
                <a:gd name="T0" fmla="*/ 0 w 1680"/>
                <a:gd name="T1" fmla="*/ 211137 h 192"/>
                <a:gd name="T2" fmla="*/ 0 w 1680"/>
                <a:gd name="T3" fmla="*/ 0 h 192"/>
                <a:gd name="T4" fmla="*/ 2478087 w 1680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" h="192">
                  <a:moveTo>
                    <a:pt x="0" y="192"/>
                  </a:moveTo>
                  <a:lnTo>
                    <a:pt x="0" y="0"/>
                  </a:lnTo>
                  <a:lnTo>
                    <a:pt x="16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13100" y="4514850"/>
              <a:ext cx="1679575" cy="255588"/>
            </a:xfrm>
            <a:custGeom>
              <a:avLst/>
              <a:gdLst>
                <a:gd name="T0" fmla="*/ 66416 w 1138"/>
                <a:gd name="T1" fmla="*/ 30847 h 174"/>
                <a:gd name="T2" fmla="*/ 88554 w 1138"/>
                <a:gd name="T3" fmla="*/ 14689 h 174"/>
                <a:gd name="T4" fmla="*/ 113644 w 1138"/>
                <a:gd name="T5" fmla="*/ 5876 h 174"/>
                <a:gd name="T6" fmla="*/ 128403 w 1138"/>
                <a:gd name="T7" fmla="*/ 2938 h 174"/>
                <a:gd name="T8" fmla="*/ 146114 w 1138"/>
                <a:gd name="T9" fmla="*/ 0 h 174"/>
                <a:gd name="T10" fmla="*/ 171204 w 1138"/>
                <a:gd name="T11" fmla="*/ 0 h 174"/>
                <a:gd name="T12" fmla="*/ 202198 w 1138"/>
                <a:gd name="T13" fmla="*/ 0 h 174"/>
                <a:gd name="T14" fmla="*/ 236144 w 1138"/>
                <a:gd name="T15" fmla="*/ 0 h 174"/>
                <a:gd name="T16" fmla="*/ 278945 w 1138"/>
                <a:gd name="T17" fmla="*/ 2938 h 174"/>
                <a:gd name="T18" fmla="*/ 321746 w 1138"/>
                <a:gd name="T19" fmla="*/ 8813 h 174"/>
                <a:gd name="T20" fmla="*/ 370451 w 1138"/>
                <a:gd name="T21" fmla="*/ 11751 h 174"/>
                <a:gd name="T22" fmla="*/ 425059 w 1138"/>
                <a:gd name="T23" fmla="*/ 17627 h 174"/>
                <a:gd name="T24" fmla="*/ 478192 w 1138"/>
                <a:gd name="T25" fmla="*/ 23502 h 174"/>
                <a:gd name="T26" fmla="*/ 594788 w 1138"/>
                <a:gd name="T27" fmla="*/ 30847 h 174"/>
                <a:gd name="T28" fmla="*/ 652348 w 1138"/>
                <a:gd name="T29" fmla="*/ 30847 h 174"/>
                <a:gd name="T30" fmla="*/ 717288 w 1138"/>
                <a:gd name="T31" fmla="*/ 33785 h 174"/>
                <a:gd name="T32" fmla="*/ 848643 w 1138"/>
                <a:gd name="T33" fmla="*/ 33785 h 174"/>
                <a:gd name="T34" fmla="*/ 985902 w 1138"/>
                <a:gd name="T35" fmla="*/ 33785 h 174"/>
                <a:gd name="T36" fmla="*/ 1127588 w 1138"/>
                <a:gd name="T37" fmla="*/ 30847 h 174"/>
                <a:gd name="T38" fmla="*/ 1201383 w 1138"/>
                <a:gd name="T39" fmla="*/ 26440 h 174"/>
                <a:gd name="T40" fmla="*/ 1278130 w 1138"/>
                <a:gd name="T41" fmla="*/ 23502 h 174"/>
                <a:gd name="T42" fmla="*/ 1434575 w 1138"/>
                <a:gd name="T43" fmla="*/ 14689 h 174"/>
                <a:gd name="T44" fmla="*/ 1511322 w 1138"/>
                <a:gd name="T45" fmla="*/ 8813 h 174"/>
                <a:gd name="T46" fmla="*/ 1568882 w 1138"/>
                <a:gd name="T47" fmla="*/ 13220 h 174"/>
                <a:gd name="T48" fmla="*/ 1626443 w 1138"/>
                <a:gd name="T49" fmla="*/ 22033 h 174"/>
                <a:gd name="T50" fmla="*/ 1679575 w 1138"/>
                <a:gd name="T51" fmla="*/ 123387 h 174"/>
                <a:gd name="T52" fmla="*/ 1617587 w 1138"/>
                <a:gd name="T53" fmla="*/ 202708 h 174"/>
                <a:gd name="T54" fmla="*/ 1489184 w 1138"/>
                <a:gd name="T55" fmla="*/ 233555 h 174"/>
                <a:gd name="T56" fmla="*/ 1354877 w 1138"/>
                <a:gd name="T57" fmla="*/ 237961 h 174"/>
                <a:gd name="T58" fmla="*/ 1275178 w 1138"/>
                <a:gd name="T59" fmla="*/ 232086 h 174"/>
                <a:gd name="T60" fmla="*/ 1192528 w 1138"/>
                <a:gd name="T61" fmla="*/ 227679 h 174"/>
                <a:gd name="T62" fmla="*/ 1022799 w 1138"/>
                <a:gd name="T63" fmla="*/ 221803 h 174"/>
                <a:gd name="T64" fmla="*/ 943101 w 1138"/>
                <a:gd name="T65" fmla="*/ 218866 h 174"/>
                <a:gd name="T66" fmla="*/ 863402 w 1138"/>
                <a:gd name="T67" fmla="*/ 218866 h 174"/>
                <a:gd name="T68" fmla="*/ 783703 w 1138"/>
                <a:gd name="T69" fmla="*/ 221803 h 174"/>
                <a:gd name="T70" fmla="*/ 704005 w 1138"/>
                <a:gd name="T71" fmla="*/ 224741 h 174"/>
                <a:gd name="T72" fmla="*/ 621354 w 1138"/>
                <a:gd name="T73" fmla="*/ 232086 h 174"/>
                <a:gd name="T74" fmla="*/ 541656 w 1138"/>
                <a:gd name="T75" fmla="*/ 237961 h 174"/>
                <a:gd name="T76" fmla="*/ 467861 w 1138"/>
                <a:gd name="T77" fmla="*/ 243837 h 174"/>
                <a:gd name="T78" fmla="*/ 398493 w 1138"/>
                <a:gd name="T79" fmla="*/ 249712 h 174"/>
                <a:gd name="T80" fmla="*/ 333554 w 1138"/>
                <a:gd name="T81" fmla="*/ 252650 h 174"/>
                <a:gd name="T82" fmla="*/ 281897 w 1138"/>
                <a:gd name="T83" fmla="*/ 255588 h 174"/>
                <a:gd name="T84" fmla="*/ 239096 w 1138"/>
                <a:gd name="T85" fmla="*/ 255588 h 174"/>
                <a:gd name="T86" fmla="*/ 208102 w 1138"/>
                <a:gd name="T87" fmla="*/ 255588 h 174"/>
                <a:gd name="T88" fmla="*/ 183012 w 1138"/>
                <a:gd name="T89" fmla="*/ 252650 h 174"/>
                <a:gd name="T90" fmla="*/ 165301 w 1138"/>
                <a:gd name="T91" fmla="*/ 249712 h 174"/>
                <a:gd name="T92" fmla="*/ 153494 w 1138"/>
                <a:gd name="T93" fmla="*/ 246775 h 174"/>
                <a:gd name="T94" fmla="*/ 137259 w 1138"/>
                <a:gd name="T95" fmla="*/ 243837 h 174"/>
                <a:gd name="T96" fmla="*/ 125452 w 1138"/>
                <a:gd name="T97" fmla="*/ 237961 h 174"/>
                <a:gd name="T98" fmla="*/ 109217 w 1138"/>
                <a:gd name="T99" fmla="*/ 232086 h 174"/>
                <a:gd name="T100" fmla="*/ 73795 w 1138"/>
                <a:gd name="T101" fmla="*/ 215928 h 174"/>
                <a:gd name="T102" fmla="*/ 39849 w 1138"/>
                <a:gd name="T103" fmla="*/ 195363 h 174"/>
                <a:gd name="T104" fmla="*/ 23614 w 1138"/>
                <a:gd name="T105" fmla="*/ 182143 h 174"/>
                <a:gd name="T106" fmla="*/ 11807 w 1138"/>
                <a:gd name="T107" fmla="*/ 170392 h 174"/>
                <a:gd name="T108" fmla="*/ 2952 w 1138"/>
                <a:gd name="T109" fmla="*/ 158641 h 174"/>
                <a:gd name="T110" fmla="*/ 0 w 1138"/>
                <a:gd name="T111" fmla="*/ 145421 h 174"/>
                <a:gd name="T112" fmla="*/ 0 w 1138"/>
                <a:gd name="T113" fmla="*/ 133670 h 174"/>
                <a:gd name="T114" fmla="*/ 2952 w 1138"/>
                <a:gd name="T115" fmla="*/ 118981 h 174"/>
                <a:gd name="T116" fmla="*/ 8855 w 1138"/>
                <a:gd name="T117" fmla="*/ 99885 h 174"/>
                <a:gd name="T118" fmla="*/ 17711 w 1138"/>
                <a:gd name="T119" fmla="*/ 85196 h 174"/>
                <a:gd name="T120" fmla="*/ 42801 w 1138"/>
                <a:gd name="T121" fmla="*/ 54349 h 174"/>
                <a:gd name="T122" fmla="*/ 54608 w 1138"/>
                <a:gd name="T123" fmla="*/ 42598 h 174"/>
                <a:gd name="T124" fmla="*/ 66416 w 1138"/>
                <a:gd name="T125" fmla="*/ 30847 h 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38" h="174">
                  <a:moveTo>
                    <a:pt x="45" y="21"/>
                  </a:moveTo>
                  <a:lnTo>
                    <a:pt x="60" y="10"/>
                  </a:lnTo>
                  <a:lnTo>
                    <a:pt x="77" y="4"/>
                  </a:lnTo>
                  <a:lnTo>
                    <a:pt x="87" y="2"/>
                  </a:lnTo>
                  <a:lnTo>
                    <a:pt x="99" y="0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0" y="0"/>
                  </a:lnTo>
                  <a:lnTo>
                    <a:pt x="189" y="2"/>
                  </a:lnTo>
                  <a:lnTo>
                    <a:pt x="218" y="6"/>
                  </a:lnTo>
                  <a:lnTo>
                    <a:pt x="251" y="8"/>
                  </a:lnTo>
                  <a:lnTo>
                    <a:pt x="288" y="12"/>
                  </a:lnTo>
                  <a:lnTo>
                    <a:pt x="324" y="16"/>
                  </a:lnTo>
                  <a:lnTo>
                    <a:pt x="403" y="21"/>
                  </a:lnTo>
                  <a:lnTo>
                    <a:pt x="442" y="21"/>
                  </a:lnTo>
                  <a:lnTo>
                    <a:pt x="486" y="23"/>
                  </a:lnTo>
                  <a:lnTo>
                    <a:pt x="575" y="23"/>
                  </a:lnTo>
                  <a:lnTo>
                    <a:pt x="668" y="23"/>
                  </a:lnTo>
                  <a:lnTo>
                    <a:pt x="764" y="21"/>
                  </a:lnTo>
                  <a:lnTo>
                    <a:pt x="814" y="18"/>
                  </a:lnTo>
                  <a:lnTo>
                    <a:pt x="866" y="16"/>
                  </a:lnTo>
                  <a:lnTo>
                    <a:pt x="972" y="10"/>
                  </a:lnTo>
                  <a:lnTo>
                    <a:pt x="1024" y="6"/>
                  </a:lnTo>
                  <a:lnTo>
                    <a:pt x="1063" y="9"/>
                  </a:lnTo>
                  <a:lnTo>
                    <a:pt x="1102" y="15"/>
                  </a:lnTo>
                  <a:lnTo>
                    <a:pt x="1138" y="84"/>
                  </a:lnTo>
                  <a:lnTo>
                    <a:pt x="1096" y="138"/>
                  </a:lnTo>
                  <a:lnTo>
                    <a:pt x="1009" y="159"/>
                  </a:lnTo>
                  <a:lnTo>
                    <a:pt x="918" y="162"/>
                  </a:lnTo>
                  <a:lnTo>
                    <a:pt x="864" y="158"/>
                  </a:lnTo>
                  <a:lnTo>
                    <a:pt x="808" y="155"/>
                  </a:lnTo>
                  <a:lnTo>
                    <a:pt x="693" y="151"/>
                  </a:lnTo>
                  <a:lnTo>
                    <a:pt x="639" y="149"/>
                  </a:lnTo>
                  <a:lnTo>
                    <a:pt x="585" y="149"/>
                  </a:lnTo>
                  <a:lnTo>
                    <a:pt x="531" y="151"/>
                  </a:lnTo>
                  <a:lnTo>
                    <a:pt x="477" y="153"/>
                  </a:lnTo>
                  <a:lnTo>
                    <a:pt x="421" y="158"/>
                  </a:lnTo>
                  <a:lnTo>
                    <a:pt x="367" y="162"/>
                  </a:lnTo>
                  <a:lnTo>
                    <a:pt x="317" y="166"/>
                  </a:lnTo>
                  <a:lnTo>
                    <a:pt x="270" y="170"/>
                  </a:lnTo>
                  <a:lnTo>
                    <a:pt x="226" y="172"/>
                  </a:lnTo>
                  <a:lnTo>
                    <a:pt x="191" y="174"/>
                  </a:lnTo>
                  <a:lnTo>
                    <a:pt x="162" y="174"/>
                  </a:lnTo>
                  <a:lnTo>
                    <a:pt x="141" y="174"/>
                  </a:lnTo>
                  <a:lnTo>
                    <a:pt x="124" y="172"/>
                  </a:lnTo>
                  <a:lnTo>
                    <a:pt x="112" y="170"/>
                  </a:lnTo>
                  <a:lnTo>
                    <a:pt x="104" y="168"/>
                  </a:lnTo>
                  <a:lnTo>
                    <a:pt x="93" y="166"/>
                  </a:lnTo>
                  <a:lnTo>
                    <a:pt x="85" y="162"/>
                  </a:lnTo>
                  <a:lnTo>
                    <a:pt x="74" y="158"/>
                  </a:lnTo>
                  <a:lnTo>
                    <a:pt x="50" y="147"/>
                  </a:lnTo>
                  <a:lnTo>
                    <a:pt x="27" y="133"/>
                  </a:lnTo>
                  <a:lnTo>
                    <a:pt x="16" y="124"/>
                  </a:lnTo>
                  <a:lnTo>
                    <a:pt x="8" y="116"/>
                  </a:lnTo>
                  <a:lnTo>
                    <a:pt x="2" y="108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1"/>
                  </a:lnTo>
                  <a:lnTo>
                    <a:pt x="6" y="68"/>
                  </a:lnTo>
                  <a:lnTo>
                    <a:pt x="12" y="58"/>
                  </a:lnTo>
                  <a:lnTo>
                    <a:pt x="29" y="37"/>
                  </a:lnTo>
                  <a:lnTo>
                    <a:pt x="37" y="29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789238" y="4629150"/>
              <a:ext cx="2409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5250" y="2455863"/>
              <a:ext cx="928688" cy="2366962"/>
            </a:xfrm>
            <a:custGeom>
              <a:avLst/>
              <a:gdLst>
                <a:gd name="T0" fmla="*/ 0 w 630"/>
                <a:gd name="T1" fmla="*/ 505010 h 1617"/>
                <a:gd name="T2" fmla="*/ 53068 w 630"/>
                <a:gd name="T3" fmla="*/ 259092 h 1617"/>
                <a:gd name="T4" fmla="*/ 212272 w 630"/>
                <a:gd name="T5" fmla="*/ 0 h 1617"/>
                <a:gd name="T6" fmla="*/ 358208 w 630"/>
                <a:gd name="T7" fmla="*/ 8783 h 1617"/>
                <a:gd name="T8" fmla="*/ 434862 w 630"/>
                <a:gd name="T9" fmla="*/ 30740 h 1617"/>
                <a:gd name="T10" fmla="*/ 511515 w 630"/>
                <a:gd name="T11" fmla="*/ 67335 h 1617"/>
                <a:gd name="T12" fmla="*/ 594065 w 630"/>
                <a:gd name="T13" fmla="*/ 127350 h 1617"/>
                <a:gd name="T14" fmla="*/ 679564 w 630"/>
                <a:gd name="T15" fmla="*/ 209323 h 1617"/>
                <a:gd name="T16" fmla="*/ 759166 w 630"/>
                <a:gd name="T17" fmla="*/ 297151 h 1617"/>
                <a:gd name="T18" fmla="*/ 824026 w 630"/>
                <a:gd name="T19" fmla="*/ 376196 h 1617"/>
                <a:gd name="T20" fmla="*/ 866775 w 630"/>
                <a:gd name="T21" fmla="*/ 440603 h 1617"/>
                <a:gd name="T22" fmla="*/ 891835 w 630"/>
                <a:gd name="T23" fmla="*/ 497691 h 1617"/>
                <a:gd name="T24" fmla="*/ 915421 w 630"/>
                <a:gd name="T25" fmla="*/ 619187 h 1617"/>
                <a:gd name="T26" fmla="*/ 928688 w 630"/>
                <a:gd name="T27" fmla="*/ 728972 h 1617"/>
                <a:gd name="T28" fmla="*/ 925740 w 630"/>
                <a:gd name="T29" fmla="*/ 805089 h 1617"/>
                <a:gd name="T30" fmla="*/ 900680 w 630"/>
                <a:gd name="T31" fmla="*/ 881207 h 1617"/>
                <a:gd name="T32" fmla="*/ 854983 w 630"/>
                <a:gd name="T33" fmla="*/ 932440 h 1617"/>
                <a:gd name="T34" fmla="*/ 803389 w 630"/>
                <a:gd name="T35" fmla="*/ 963179 h 1617"/>
                <a:gd name="T36" fmla="*/ 704624 w 630"/>
                <a:gd name="T37" fmla="*/ 1005629 h 1617"/>
                <a:gd name="T38" fmla="*/ 557213 w 630"/>
                <a:gd name="T39" fmla="*/ 1059790 h 1617"/>
                <a:gd name="T40" fmla="*/ 462870 w 630"/>
                <a:gd name="T41" fmla="*/ 1105168 h 1617"/>
                <a:gd name="T42" fmla="*/ 417173 w 630"/>
                <a:gd name="T43" fmla="*/ 1141763 h 1617"/>
                <a:gd name="T44" fmla="*/ 380320 w 630"/>
                <a:gd name="T45" fmla="*/ 1206170 h 1617"/>
                <a:gd name="T46" fmla="*/ 368527 w 630"/>
                <a:gd name="T47" fmla="*/ 1313027 h 1617"/>
                <a:gd name="T48" fmla="*/ 383268 w 630"/>
                <a:gd name="T49" fmla="*/ 1427203 h 1617"/>
                <a:gd name="T50" fmla="*/ 417173 w 630"/>
                <a:gd name="T51" fmla="*/ 1525278 h 1617"/>
                <a:gd name="T52" fmla="*/ 437810 w 630"/>
                <a:gd name="T53" fmla="*/ 1561873 h 1617"/>
                <a:gd name="T54" fmla="*/ 557213 w 630"/>
                <a:gd name="T55" fmla="*/ 1787298 h 1617"/>
                <a:gd name="T56" fmla="*/ 686934 w 630"/>
                <a:gd name="T57" fmla="*/ 1986374 h 1617"/>
                <a:gd name="T58" fmla="*/ 574902 w 630"/>
                <a:gd name="T59" fmla="*/ 2283525 h 1617"/>
                <a:gd name="T60" fmla="*/ 212272 w 630"/>
                <a:gd name="T61" fmla="*/ 2366962 h 1617"/>
                <a:gd name="T62" fmla="*/ 57490 w 630"/>
                <a:gd name="T63" fmla="*/ 2099087 h 1617"/>
                <a:gd name="T64" fmla="*/ 26534 w 630"/>
                <a:gd name="T65" fmla="*/ 1611642 h 1617"/>
                <a:gd name="T66" fmla="*/ 10319 w 630"/>
                <a:gd name="T67" fmla="*/ 1519423 h 1617"/>
                <a:gd name="T68" fmla="*/ 13267 w 630"/>
                <a:gd name="T69" fmla="*/ 1488683 h 1617"/>
                <a:gd name="T70" fmla="*/ 10319 w 630"/>
                <a:gd name="T71" fmla="*/ 1455016 h 1617"/>
                <a:gd name="T72" fmla="*/ 28008 w 630"/>
                <a:gd name="T73" fmla="*/ 1228127 h 1617"/>
                <a:gd name="T74" fmla="*/ 47171 w 630"/>
                <a:gd name="T75" fmla="*/ 1130052 h 1617"/>
                <a:gd name="T76" fmla="*/ 50120 w 630"/>
                <a:gd name="T77" fmla="*/ 1072964 h 1617"/>
                <a:gd name="T78" fmla="*/ 47171 w 630"/>
                <a:gd name="T79" fmla="*/ 1039297 h 161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0" h="1617">
                  <a:moveTo>
                    <a:pt x="24" y="531"/>
                  </a:moveTo>
                  <a:lnTo>
                    <a:pt x="0" y="345"/>
                  </a:lnTo>
                  <a:lnTo>
                    <a:pt x="24" y="255"/>
                  </a:lnTo>
                  <a:lnTo>
                    <a:pt x="36" y="177"/>
                  </a:lnTo>
                  <a:lnTo>
                    <a:pt x="84" y="57"/>
                  </a:lnTo>
                  <a:lnTo>
                    <a:pt x="144" y="0"/>
                  </a:lnTo>
                  <a:lnTo>
                    <a:pt x="191" y="2"/>
                  </a:lnTo>
                  <a:lnTo>
                    <a:pt x="243" y="6"/>
                  </a:lnTo>
                  <a:lnTo>
                    <a:pt x="268" y="12"/>
                  </a:lnTo>
                  <a:lnTo>
                    <a:pt x="295" y="21"/>
                  </a:lnTo>
                  <a:lnTo>
                    <a:pt x="322" y="31"/>
                  </a:lnTo>
                  <a:lnTo>
                    <a:pt x="347" y="46"/>
                  </a:lnTo>
                  <a:lnTo>
                    <a:pt x="374" y="64"/>
                  </a:lnTo>
                  <a:lnTo>
                    <a:pt x="403" y="87"/>
                  </a:lnTo>
                  <a:lnTo>
                    <a:pt x="432" y="114"/>
                  </a:lnTo>
                  <a:lnTo>
                    <a:pt x="461" y="143"/>
                  </a:lnTo>
                  <a:lnTo>
                    <a:pt x="491" y="172"/>
                  </a:lnTo>
                  <a:lnTo>
                    <a:pt x="515" y="203"/>
                  </a:lnTo>
                  <a:lnTo>
                    <a:pt x="540" y="232"/>
                  </a:lnTo>
                  <a:lnTo>
                    <a:pt x="559" y="257"/>
                  </a:lnTo>
                  <a:lnTo>
                    <a:pt x="576" y="280"/>
                  </a:lnTo>
                  <a:lnTo>
                    <a:pt x="588" y="301"/>
                  </a:lnTo>
                  <a:lnTo>
                    <a:pt x="596" y="322"/>
                  </a:lnTo>
                  <a:lnTo>
                    <a:pt x="605" y="340"/>
                  </a:lnTo>
                  <a:lnTo>
                    <a:pt x="615" y="380"/>
                  </a:lnTo>
                  <a:lnTo>
                    <a:pt x="621" y="423"/>
                  </a:lnTo>
                  <a:lnTo>
                    <a:pt x="628" y="471"/>
                  </a:lnTo>
                  <a:lnTo>
                    <a:pt x="630" y="498"/>
                  </a:lnTo>
                  <a:lnTo>
                    <a:pt x="630" y="525"/>
                  </a:lnTo>
                  <a:lnTo>
                    <a:pt x="628" y="550"/>
                  </a:lnTo>
                  <a:lnTo>
                    <a:pt x="621" y="577"/>
                  </a:lnTo>
                  <a:lnTo>
                    <a:pt x="611" y="602"/>
                  </a:lnTo>
                  <a:lnTo>
                    <a:pt x="592" y="627"/>
                  </a:lnTo>
                  <a:lnTo>
                    <a:pt x="580" y="637"/>
                  </a:lnTo>
                  <a:lnTo>
                    <a:pt x="563" y="648"/>
                  </a:lnTo>
                  <a:lnTo>
                    <a:pt x="545" y="658"/>
                  </a:lnTo>
                  <a:lnTo>
                    <a:pt x="524" y="668"/>
                  </a:lnTo>
                  <a:lnTo>
                    <a:pt x="478" y="687"/>
                  </a:lnTo>
                  <a:lnTo>
                    <a:pt x="428" y="704"/>
                  </a:lnTo>
                  <a:lnTo>
                    <a:pt x="378" y="724"/>
                  </a:lnTo>
                  <a:lnTo>
                    <a:pt x="335" y="743"/>
                  </a:lnTo>
                  <a:lnTo>
                    <a:pt x="314" y="755"/>
                  </a:lnTo>
                  <a:lnTo>
                    <a:pt x="297" y="766"/>
                  </a:lnTo>
                  <a:lnTo>
                    <a:pt x="283" y="780"/>
                  </a:lnTo>
                  <a:lnTo>
                    <a:pt x="272" y="793"/>
                  </a:lnTo>
                  <a:lnTo>
                    <a:pt x="258" y="824"/>
                  </a:lnTo>
                  <a:lnTo>
                    <a:pt x="250" y="859"/>
                  </a:lnTo>
                  <a:lnTo>
                    <a:pt x="250" y="897"/>
                  </a:lnTo>
                  <a:lnTo>
                    <a:pt x="252" y="936"/>
                  </a:lnTo>
                  <a:lnTo>
                    <a:pt x="260" y="975"/>
                  </a:lnTo>
                  <a:lnTo>
                    <a:pt x="270" y="1011"/>
                  </a:lnTo>
                  <a:lnTo>
                    <a:pt x="283" y="1042"/>
                  </a:lnTo>
                  <a:lnTo>
                    <a:pt x="291" y="1054"/>
                  </a:lnTo>
                  <a:lnTo>
                    <a:pt x="297" y="1067"/>
                  </a:lnTo>
                  <a:lnTo>
                    <a:pt x="314" y="1083"/>
                  </a:lnTo>
                  <a:lnTo>
                    <a:pt x="378" y="1221"/>
                  </a:lnTo>
                  <a:lnTo>
                    <a:pt x="434" y="1297"/>
                  </a:lnTo>
                  <a:lnTo>
                    <a:pt x="466" y="1357"/>
                  </a:lnTo>
                  <a:lnTo>
                    <a:pt x="480" y="1473"/>
                  </a:lnTo>
                  <a:lnTo>
                    <a:pt x="390" y="1560"/>
                  </a:lnTo>
                  <a:lnTo>
                    <a:pt x="264" y="1578"/>
                  </a:lnTo>
                  <a:lnTo>
                    <a:pt x="144" y="1617"/>
                  </a:lnTo>
                  <a:lnTo>
                    <a:pt x="72" y="1575"/>
                  </a:lnTo>
                  <a:lnTo>
                    <a:pt x="39" y="1434"/>
                  </a:lnTo>
                  <a:lnTo>
                    <a:pt x="24" y="1317"/>
                  </a:lnTo>
                  <a:lnTo>
                    <a:pt x="18" y="1101"/>
                  </a:lnTo>
                  <a:lnTo>
                    <a:pt x="2" y="1052"/>
                  </a:lnTo>
                  <a:lnTo>
                    <a:pt x="7" y="1038"/>
                  </a:lnTo>
                  <a:lnTo>
                    <a:pt x="9" y="1025"/>
                  </a:lnTo>
                  <a:lnTo>
                    <a:pt x="9" y="1017"/>
                  </a:lnTo>
                  <a:lnTo>
                    <a:pt x="9" y="1011"/>
                  </a:lnTo>
                  <a:lnTo>
                    <a:pt x="7" y="994"/>
                  </a:lnTo>
                  <a:lnTo>
                    <a:pt x="30" y="897"/>
                  </a:lnTo>
                  <a:lnTo>
                    <a:pt x="19" y="839"/>
                  </a:lnTo>
                  <a:lnTo>
                    <a:pt x="27" y="803"/>
                  </a:lnTo>
                  <a:lnTo>
                    <a:pt x="32" y="772"/>
                  </a:lnTo>
                  <a:lnTo>
                    <a:pt x="34" y="749"/>
                  </a:lnTo>
                  <a:lnTo>
                    <a:pt x="34" y="733"/>
                  </a:lnTo>
                  <a:lnTo>
                    <a:pt x="32" y="720"/>
                  </a:lnTo>
                  <a:lnTo>
                    <a:pt x="32" y="710"/>
                  </a:lnTo>
                  <a:lnTo>
                    <a:pt x="24" y="53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54313" y="3086100"/>
              <a:ext cx="1092200" cy="1090613"/>
            </a:xfrm>
            <a:custGeom>
              <a:avLst/>
              <a:gdLst>
                <a:gd name="T0" fmla="*/ 300687 w 741"/>
                <a:gd name="T1" fmla="*/ 949889 h 744"/>
                <a:gd name="T2" fmla="*/ 446608 w 741"/>
                <a:gd name="T3" fmla="*/ 782779 h 744"/>
                <a:gd name="T4" fmla="*/ 477561 w 741"/>
                <a:gd name="T5" fmla="*/ 734405 h 744"/>
                <a:gd name="T6" fmla="*/ 574842 w 741"/>
                <a:gd name="T7" fmla="*/ 620066 h 744"/>
                <a:gd name="T8" fmla="*/ 598425 w 741"/>
                <a:gd name="T9" fmla="*/ 589283 h 744"/>
                <a:gd name="T10" fmla="*/ 654436 w 741"/>
                <a:gd name="T11" fmla="*/ 532114 h 744"/>
                <a:gd name="T12" fmla="*/ 711920 w 741"/>
                <a:gd name="T13" fmla="*/ 473478 h 744"/>
                <a:gd name="T14" fmla="*/ 776774 w 741"/>
                <a:gd name="T15" fmla="*/ 416309 h 744"/>
                <a:gd name="T16" fmla="*/ 837206 w 741"/>
                <a:gd name="T17" fmla="*/ 365004 h 744"/>
                <a:gd name="T18" fmla="*/ 871107 w 741"/>
                <a:gd name="T19" fmla="*/ 343015 h 744"/>
                <a:gd name="T20" fmla="*/ 905008 w 741"/>
                <a:gd name="T21" fmla="*/ 322493 h 744"/>
                <a:gd name="T22" fmla="*/ 978706 w 741"/>
                <a:gd name="T23" fmla="*/ 282914 h 744"/>
                <a:gd name="T24" fmla="*/ 1012606 w 741"/>
                <a:gd name="T25" fmla="*/ 263858 h 744"/>
                <a:gd name="T26" fmla="*/ 1042086 w 741"/>
                <a:gd name="T27" fmla="*/ 246267 h 744"/>
                <a:gd name="T28" fmla="*/ 1067143 w 741"/>
                <a:gd name="T29" fmla="*/ 227211 h 744"/>
                <a:gd name="T30" fmla="*/ 1081882 w 741"/>
                <a:gd name="T31" fmla="*/ 206689 h 744"/>
                <a:gd name="T32" fmla="*/ 1092200 w 741"/>
                <a:gd name="T33" fmla="*/ 184701 h 744"/>
                <a:gd name="T34" fmla="*/ 1092200 w 741"/>
                <a:gd name="T35" fmla="*/ 161247 h 744"/>
                <a:gd name="T36" fmla="*/ 1087778 w 741"/>
                <a:gd name="T37" fmla="*/ 136327 h 744"/>
                <a:gd name="T38" fmla="*/ 1078934 w 741"/>
                <a:gd name="T39" fmla="*/ 112873 h 744"/>
                <a:gd name="T40" fmla="*/ 1067143 w 741"/>
                <a:gd name="T41" fmla="*/ 87953 h 744"/>
                <a:gd name="T42" fmla="*/ 1052403 w 741"/>
                <a:gd name="T43" fmla="*/ 65964 h 744"/>
                <a:gd name="T44" fmla="*/ 1036190 w 741"/>
                <a:gd name="T45" fmla="*/ 51306 h 744"/>
                <a:gd name="T46" fmla="*/ 1021450 w 741"/>
                <a:gd name="T47" fmla="*/ 36647 h 744"/>
                <a:gd name="T48" fmla="*/ 1002289 w 741"/>
                <a:gd name="T49" fmla="*/ 23454 h 744"/>
                <a:gd name="T50" fmla="*/ 981653 w 741"/>
                <a:gd name="T51" fmla="*/ 14659 h 744"/>
                <a:gd name="T52" fmla="*/ 928591 w 741"/>
                <a:gd name="T53" fmla="*/ 2932 h 744"/>
                <a:gd name="T54" fmla="*/ 902060 w 741"/>
                <a:gd name="T55" fmla="*/ 0 h 744"/>
                <a:gd name="T56" fmla="*/ 844576 w 741"/>
                <a:gd name="T57" fmla="*/ 35181 h 744"/>
                <a:gd name="T58" fmla="*/ 700128 w 741"/>
                <a:gd name="T59" fmla="*/ 161247 h 744"/>
                <a:gd name="T60" fmla="*/ 678019 w 741"/>
                <a:gd name="T61" fmla="*/ 187632 h 744"/>
                <a:gd name="T62" fmla="*/ 651488 w 741"/>
                <a:gd name="T63" fmla="*/ 215484 h 744"/>
                <a:gd name="T64" fmla="*/ 623483 w 741"/>
                <a:gd name="T65" fmla="*/ 246267 h 744"/>
                <a:gd name="T66" fmla="*/ 558629 w 741"/>
                <a:gd name="T67" fmla="*/ 316630 h 744"/>
                <a:gd name="T68" fmla="*/ 492301 w 741"/>
                <a:gd name="T69" fmla="*/ 382594 h 744"/>
                <a:gd name="T70" fmla="*/ 458400 w 741"/>
                <a:gd name="T71" fmla="*/ 413378 h 744"/>
                <a:gd name="T72" fmla="*/ 427447 w 741"/>
                <a:gd name="T73" fmla="*/ 444161 h 744"/>
                <a:gd name="T74" fmla="*/ 393546 w 741"/>
                <a:gd name="T75" fmla="*/ 470547 h 744"/>
                <a:gd name="T76" fmla="*/ 356697 w 741"/>
                <a:gd name="T77" fmla="*/ 495467 h 744"/>
                <a:gd name="T78" fmla="*/ 282999 w 741"/>
                <a:gd name="T79" fmla="*/ 540909 h 744"/>
                <a:gd name="T80" fmla="*/ 185718 w 741"/>
                <a:gd name="T81" fmla="*/ 646452 h 744"/>
                <a:gd name="T82" fmla="*/ 106125 w 741"/>
                <a:gd name="T83" fmla="*/ 760791 h 744"/>
                <a:gd name="T84" fmla="*/ 39797 w 741"/>
                <a:gd name="T85" fmla="*/ 883924 h 744"/>
                <a:gd name="T86" fmla="*/ 0 w 741"/>
                <a:gd name="T87" fmla="*/ 989467 h 744"/>
                <a:gd name="T88" fmla="*/ 22109 w 741"/>
                <a:gd name="T89" fmla="*/ 1077420 h 744"/>
                <a:gd name="T90" fmla="*/ 53062 w 741"/>
                <a:gd name="T91" fmla="*/ 1090613 h 744"/>
                <a:gd name="T92" fmla="*/ 154765 w 741"/>
                <a:gd name="T93" fmla="*/ 1090613 h 744"/>
                <a:gd name="T94" fmla="*/ 300687 w 741"/>
                <a:gd name="T95" fmla="*/ 949889 h 7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41" h="744">
                  <a:moveTo>
                    <a:pt x="204" y="648"/>
                  </a:moveTo>
                  <a:lnTo>
                    <a:pt x="303" y="534"/>
                  </a:lnTo>
                  <a:lnTo>
                    <a:pt x="324" y="501"/>
                  </a:lnTo>
                  <a:lnTo>
                    <a:pt x="390" y="423"/>
                  </a:lnTo>
                  <a:lnTo>
                    <a:pt x="406" y="402"/>
                  </a:lnTo>
                  <a:lnTo>
                    <a:pt x="444" y="363"/>
                  </a:lnTo>
                  <a:lnTo>
                    <a:pt x="483" y="323"/>
                  </a:lnTo>
                  <a:lnTo>
                    <a:pt x="527" y="284"/>
                  </a:lnTo>
                  <a:lnTo>
                    <a:pt x="568" y="249"/>
                  </a:lnTo>
                  <a:lnTo>
                    <a:pt x="591" y="234"/>
                  </a:lnTo>
                  <a:lnTo>
                    <a:pt x="614" y="220"/>
                  </a:lnTo>
                  <a:lnTo>
                    <a:pt x="664" y="193"/>
                  </a:lnTo>
                  <a:lnTo>
                    <a:pt x="687" y="180"/>
                  </a:lnTo>
                  <a:lnTo>
                    <a:pt x="707" y="168"/>
                  </a:lnTo>
                  <a:lnTo>
                    <a:pt x="724" y="155"/>
                  </a:lnTo>
                  <a:lnTo>
                    <a:pt x="734" y="141"/>
                  </a:lnTo>
                  <a:lnTo>
                    <a:pt x="741" y="126"/>
                  </a:lnTo>
                  <a:lnTo>
                    <a:pt x="741" y="110"/>
                  </a:lnTo>
                  <a:lnTo>
                    <a:pt x="738" y="93"/>
                  </a:lnTo>
                  <a:lnTo>
                    <a:pt x="732" y="77"/>
                  </a:lnTo>
                  <a:lnTo>
                    <a:pt x="724" y="60"/>
                  </a:lnTo>
                  <a:lnTo>
                    <a:pt x="714" y="45"/>
                  </a:lnTo>
                  <a:lnTo>
                    <a:pt x="703" y="35"/>
                  </a:lnTo>
                  <a:lnTo>
                    <a:pt x="693" y="25"/>
                  </a:lnTo>
                  <a:lnTo>
                    <a:pt x="680" y="16"/>
                  </a:lnTo>
                  <a:lnTo>
                    <a:pt x="666" y="10"/>
                  </a:lnTo>
                  <a:lnTo>
                    <a:pt x="630" y="2"/>
                  </a:lnTo>
                  <a:lnTo>
                    <a:pt x="612" y="0"/>
                  </a:lnTo>
                  <a:lnTo>
                    <a:pt x="573" y="24"/>
                  </a:lnTo>
                  <a:lnTo>
                    <a:pt x="475" y="110"/>
                  </a:lnTo>
                  <a:lnTo>
                    <a:pt x="460" y="128"/>
                  </a:lnTo>
                  <a:lnTo>
                    <a:pt x="442" y="147"/>
                  </a:lnTo>
                  <a:lnTo>
                    <a:pt x="423" y="168"/>
                  </a:lnTo>
                  <a:lnTo>
                    <a:pt x="379" y="216"/>
                  </a:lnTo>
                  <a:lnTo>
                    <a:pt x="334" y="261"/>
                  </a:lnTo>
                  <a:lnTo>
                    <a:pt x="311" y="282"/>
                  </a:lnTo>
                  <a:lnTo>
                    <a:pt x="290" y="303"/>
                  </a:lnTo>
                  <a:lnTo>
                    <a:pt x="267" y="321"/>
                  </a:lnTo>
                  <a:lnTo>
                    <a:pt x="242" y="338"/>
                  </a:lnTo>
                  <a:lnTo>
                    <a:pt x="192" y="369"/>
                  </a:lnTo>
                  <a:lnTo>
                    <a:pt x="126" y="441"/>
                  </a:lnTo>
                  <a:lnTo>
                    <a:pt x="72" y="519"/>
                  </a:lnTo>
                  <a:lnTo>
                    <a:pt x="27" y="603"/>
                  </a:lnTo>
                  <a:lnTo>
                    <a:pt x="0" y="675"/>
                  </a:lnTo>
                  <a:lnTo>
                    <a:pt x="15" y="735"/>
                  </a:lnTo>
                  <a:lnTo>
                    <a:pt x="36" y="744"/>
                  </a:lnTo>
                  <a:lnTo>
                    <a:pt x="105" y="744"/>
                  </a:lnTo>
                  <a:lnTo>
                    <a:pt x="204" y="648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357688" y="3081338"/>
              <a:ext cx="971550" cy="1220787"/>
            </a:xfrm>
            <a:custGeom>
              <a:avLst/>
              <a:gdLst>
                <a:gd name="T0" fmla="*/ 57672 w 657"/>
                <a:gd name="T1" fmla="*/ 24944 h 832"/>
                <a:gd name="T2" fmla="*/ 72460 w 657"/>
                <a:gd name="T3" fmla="*/ 14673 h 832"/>
                <a:gd name="T4" fmla="*/ 88726 w 657"/>
                <a:gd name="T5" fmla="*/ 5869 h 832"/>
                <a:gd name="T6" fmla="*/ 106471 w 657"/>
                <a:gd name="T7" fmla="*/ 2935 h 832"/>
                <a:gd name="T8" fmla="*/ 128653 w 657"/>
                <a:gd name="T9" fmla="*/ 0 h 832"/>
                <a:gd name="T10" fmla="*/ 238082 w 657"/>
                <a:gd name="T11" fmla="*/ 52823 h 832"/>
                <a:gd name="T12" fmla="*/ 427364 w 657"/>
                <a:gd name="T13" fmla="*/ 246505 h 832"/>
                <a:gd name="T14" fmla="*/ 622561 w 657"/>
                <a:gd name="T15" fmla="*/ 469533 h 832"/>
                <a:gd name="T16" fmla="*/ 758608 w 657"/>
                <a:gd name="T17" fmla="*/ 692562 h 832"/>
                <a:gd name="T18" fmla="*/ 971550 w 657"/>
                <a:gd name="T19" fmla="*/ 1109273 h 832"/>
                <a:gd name="T20" fmla="*/ 930145 w 657"/>
                <a:gd name="T21" fmla="*/ 1220787 h 832"/>
                <a:gd name="T22" fmla="*/ 800013 w 657"/>
                <a:gd name="T23" fmla="*/ 1209049 h 832"/>
                <a:gd name="T24" fmla="*/ 640306 w 657"/>
                <a:gd name="T25" fmla="*/ 986020 h 832"/>
                <a:gd name="T26" fmla="*/ 563410 w 657"/>
                <a:gd name="T27" fmla="*/ 815814 h 832"/>
                <a:gd name="T28" fmla="*/ 421449 w 657"/>
                <a:gd name="T29" fmla="*/ 610394 h 832"/>
                <a:gd name="T30" fmla="*/ 350468 w 657"/>
                <a:gd name="T31" fmla="*/ 504748 h 832"/>
                <a:gd name="T32" fmla="*/ 291317 w 657"/>
                <a:gd name="T33" fmla="*/ 446057 h 832"/>
                <a:gd name="T34" fmla="*/ 226251 w 657"/>
                <a:gd name="T35" fmla="*/ 393234 h 832"/>
                <a:gd name="T36" fmla="*/ 183367 w 657"/>
                <a:gd name="T37" fmla="*/ 340412 h 832"/>
                <a:gd name="T38" fmla="*/ 134568 w 657"/>
                <a:gd name="T39" fmla="*/ 314001 h 832"/>
                <a:gd name="T40" fmla="*/ 91684 w 657"/>
                <a:gd name="T41" fmla="*/ 289057 h 832"/>
                <a:gd name="T42" fmla="*/ 48799 w 657"/>
                <a:gd name="T43" fmla="*/ 246505 h 832"/>
                <a:gd name="T44" fmla="*/ 0 w 657"/>
                <a:gd name="T45" fmla="*/ 133524 h 832"/>
                <a:gd name="T46" fmla="*/ 8873 w 657"/>
                <a:gd name="T47" fmla="*/ 107112 h 832"/>
                <a:gd name="T48" fmla="*/ 39927 w 657"/>
                <a:gd name="T49" fmla="*/ 61626 h 832"/>
                <a:gd name="T50" fmla="*/ 51757 w 657"/>
                <a:gd name="T51" fmla="*/ 39617 h 832"/>
                <a:gd name="T52" fmla="*/ 57672 w 657"/>
                <a:gd name="T53" fmla="*/ 24944 h 8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57" h="832">
                  <a:moveTo>
                    <a:pt x="39" y="17"/>
                  </a:moveTo>
                  <a:lnTo>
                    <a:pt x="49" y="10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7" y="0"/>
                  </a:lnTo>
                  <a:lnTo>
                    <a:pt x="161" y="36"/>
                  </a:lnTo>
                  <a:lnTo>
                    <a:pt x="289" y="168"/>
                  </a:lnTo>
                  <a:lnTo>
                    <a:pt x="421" y="320"/>
                  </a:lnTo>
                  <a:lnTo>
                    <a:pt x="513" y="472"/>
                  </a:lnTo>
                  <a:lnTo>
                    <a:pt x="657" y="756"/>
                  </a:lnTo>
                  <a:lnTo>
                    <a:pt x="629" y="832"/>
                  </a:lnTo>
                  <a:lnTo>
                    <a:pt x="541" y="824"/>
                  </a:lnTo>
                  <a:lnTo>
                    <a:pt x="433" y="672"/>
                  </a:lnTo>
                  <a:lnTo>
                    <a:pt x="381" y="556"/>
                  </a:lnTo>
                  <a:lnTo>
                    <a:pt x="285" y="416"/>
                  </a:lnTo>
                  <a:lnTo>
                    <a:pt x="237" y="344"/>
                  </a:lnTo>
                  <a:lnTo>
                    <a:pt x="197" y="304"/>
                  </a:lnTo>
                  <a:lnTo>
                    <a:pt x="153" y="268"/>
                  </a:lnTo>
                  <a:lnTo>
                    <a:pt x="124" y="232"/>
                  </a:lnTo>
                  <a:lnTo>
                    <a:pt x="91" y="214"/>
                  </a:lnTo>
                  <a:lnTo>
                    <a:pt x="62" y="197"/>
                  </a:lnTo>
                  <a:lnTo>
                    <a:pt x="33" y="168"/>
                  </a:lnTo>
                  <a:lnTo>
                    <a:pt x="0" y="91"/>
                  </a:lnTo>
                  <a:lnTo>
                    <a:pt x="6" y="73"/>
                  </a:lnTo>
                  <a:lnTo>
                    <a:pt x="27" y="42"/>
                  </a:lnTo>
                  <a:lnTo>
                    <a:pt x="35" y="2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512888" y="4570413"/>
              <a:ext cx="10318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46150" y="4033838"/>
              <a:ext cx="566738" cy="30162"/>
            </a:xfrm>
            <a:custGeom>
              <a:avLst/>
              <a:gdLst>
                <a:gd name="T0" fmla="*/ 0 w 386"/>
                <a:gd name="T1" fmla="*/ 2873 h 21"/>
                <a:gd name="T2" fmla="*/ 0 w 386"/>
                <a:gd name="T3" fmla="*/ 30162 h 21"/>
                <a:gd name="T4" fmla="*/ 566738 w 386"/>
                <a:gd name="T5" fmla="*/ 27289 h 21"/>
                <a:gd name="T6" fmla="*/ 566738 w 386"/>
                <a:gd name="T7" fmla="*/ 0 h 21"/>
                <a:gd name="T8" fmla="*/ 0 w 386"/>
                <a:gd name="T9" fmla="*/ 287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" h="21">
                  <a:moveTo>
                    <a:pt x="0" y="2"/>
                  </a:moveTo>
                  <a:lnTo>
                    <a:pt x="0" y="21"/>
                  </a:lnTo>
                  <a:lnTo>
                    <a:pt x="386" y="19"/>
                  </a:lnTo>
                  <a:lnTo>
                    <a:pt x="38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46150" y="2930525"/>
              <a:ext cx="5667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466975" y="2846388"/>
              <a:ext cx="1582738" cy="1639887"/>
            </a:xfrm>
            <a:custGeom>
              <a:avLst/>
              <a:gdLst>
                <a:gd name="T0" fmla="*/ 0 w 945"/>
                <a:gd name="T1" fmla="*/ 1617726 h 888"/>
                <a:gd name="T2" fmla="*/ 20098 w 945"/>
                <a:gd name="T3" fmla="*/ 1639887 h 888"/>
                <a:gd name="T4" fmla="*/ 1582738 w 945"/>
                <a:gd name="T5" fmla="*/ 22161 h 888"/>
                <a:gd name="T6" fmla="*/ 1560965 w 945"/>
                <a:gd name="T7" fmla="*/ 0 h 888"/>
                <a:gd name="T8" fmla="*/ 0 w 945"/>
                <a:gd name="T9" fmla="*/ 1617726 h 8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5" h="888">
                  <a:moveTo>
                    <a:pt x="0" y="876"/>
                  </a:moveTo>
                  <a:lnTo>
                    <a:pt x="12" y="888"/>
                  </a:lnTo>
                  <a:lnTo>
                    <a:pt x="945" y="12"/>
                  </a:lnTo>
                  <a:lnTo>
                    <a:pt x="932" y="0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165350" y="1773238"/>
              <a:ext cx="5022850" cy="884237"/>
            </a:xfrm>
            <a:custGeom>
              <a:avLst/>
              <a:gdLst>
                <a:gd name="T0" fmla="*/ 708483 w 3403"/>
                <a:gd name="T1" fmla="*/ 87984 h 603"/>
                <a:gd name="T2" fmla="*/ 1179329 w 3403"/>
                <a:gd name="T3" fmla="*/ 0 h 603"/>
                <a:gd name="T4" fmla="*/ 1507003 w 3403"/>
                <a:gd name="T5" fmla="*/ 39593 h 603"/>
                <a:gd name="T6" fmla="*/ 1648699 w 3403"/>
                <a:gd name="T7" fmla="*/ 51324 h 603"/>
                <a:gd name="T8" fmla="*/ 1737260 w 3403"/>
                <a:gd name="T9" fmla="*/ 51324 h 603"/>
                <a:gd name="T10" fmla="*/ 1862720 w 3403"/>
                <a:gd name="T11" fmla="*/ 51324 h 603"/>
                <a:gd name="T12" fmla="*/ 2050173 w 3403"/>
                <a:gd name="T13" fmla="*/ 54257 h 603"/>
                <a:gd name="T14" fmla="*/ 2340946 w 3403"/>
                <a:gd name="T15" fmla="*/ 45458 h 603"/>
                <a:gd name="T16" fmla="*/ 2540207 w 3403"/>
                <a:gd name="T17" fmla="*/ 36660 h 603"/>
                <a:gd name="T18" fmla="*/ 2844264 w 3403"/>
                <a:gd name="T19" fmla="*/ 39593 h 603"/>
                <a:gd name="T20" fmla="*/ 3043525 w 3403"/>
                <a:gd name="T21" fmla="*/ 67454 h 603"/>
                <a:gd name="T22" fmla="*/ 3279686 w 3403"/>
                <a:gd name="T23" fmla="*/ 104114 h 603"/>
                <a:gd name="T24" fmla="*/ 3388911 w 3403"/>
                <a:gd name="T25" fmla="*/ 109980 h 603"/>
                <a:gd name="T26" fmla="*/ 3548320 w 3403"/>
                <a:gd name="T27" fmla="*/ 112913 h 603"/>
                <a:gd name="T28" fmla="*/ 3800717 w 3403"/>
                <a:gd name="T29" fmla="*/ 82118 h 603"/>
                <a:gd name="T30" fmla="*/ 4177098 w 3403"/>
                <a:gd name="T31" fmla="*/ 27862 h 603"/>
                <a:gd name="T32" fmla="*/ 4262707 w 3403"/>
                <a:gd name="T33" fmla="*/ 30794 h 603"/>
                <a:gd name="T34" fmla="*/ 4459016 w 3403"/>
                <a:gd name="T35" fmla="*/ 36660 h 603"/>
                <a:gd name="T36" fmla="*/ 4655324 w 3403"/>
                <a:gd name="T37" fmla="*/ 48391 h 603"/>
                <a:gd name="T38" fmla="*/ 4746837 w 3403"/>
                <a:gd name="T39" fmla="*/ 64521 h 603"/>
                <a:gd name="T40" fmla="*/ 4928386 w 3403"/>
                <a:gd name="T41" fmla="*/ 164236 h 603"/>
                <a:gd name="T42" fmla="*/ 5022850 w 3403"/>
                <a:gd name="T43" fmla="*/ 291813 h 603"/>
                <a:gd name="T44" fmla="*/ 5011042 w 3403"/>
                <a:gd name="T45" fmla="*/ 574827 h 603"/>
                <a:gd name="T46" fmla="*/ 4977094 w 3403"/>
                <a:gd name="T47" fmla="*/ 617353 h 603"/>
                <a:gd name="T48" fmla="*/ 4848681 w 3403"/>
                <a:gd name="T49" fmla="*/ 678942 h 603"/>
                <a:gd name="T50" fmla="*/ 4729125 w 3403"/>
                <a:gd name="T51" fmla="*/ 703870 h 603"/>
                <a:gd name="T52" fmla="*/ 4655324 w 3403"/>
                <a:gd name="T53" fmla="*/ 727333 h 603"/>
                <a:gd name="T54" fmla="*/ 4569716 w 3403"/>
                <a:gd name="T55" fmla="*/ 730265 h 603"/>
                <a:gd name="T56" fmla="*/ 4504772 w 3403"/>
                <a:gd name="T57" fmla="*/ 727333 h 603"/>
                <a:gd name="T58" fmla="*/ 4407355 w 3403"/>
                <a:gd name="T59" fmla="*/ 721467 h 603"/>
                <a:gd name="T60" fmla="*/ 4250899 w 3403"/>
                <a:gd name="T61" fmla="*/ 690673 h 603"/>
                <a:gd name="T62" fmla="*/ 4051638 w 3403"/>
                <a:gd name="T63" fmla="*/ 648147 h 603"/>
                <a:gd name="T64" fmla="*/ 3757912 w 3403"/>
                <a:gd name="T65" fmla="*/ 624685 h 603"/>
                <a:gd name="T66" fmla="*/ 3419907 w 3403"/>
                <a:gd name="T67" fmla="*/ 611487 h 603"/>
                <a:gd name="T68" fmla="*/ 2501831 w 3403"/>
                <a:gd name="T69" fmla="*/ 595357 h 603"/>
                <a:gd name="T70" fmla="*/ 1905524 w 3403"/>
                <a:gd name="T71" fmla="*/ 583626 h 603"/>
                <a:gd name="T72" fmla="*/ 1310694 w 3403"/>
                <a:gd name="T73" fmla="*/ 699471 h 603"/>
                <a:gd name="T74" fmla="*/ 1099625 w 3403"/>
                <a:gd name="T75" fmla="*/ 715601 h 603"/>
                <a:gd name="T76" fmla="*/ 863464 w 3403"/>
                <a:gd name="T77" fmla="*/ 844644 h 603"/>
                <a:gd name="T78" fmla="*/ 646491 w 3403"/>
                <a:gd name="T79" fmla="*/ 866640 h 603"/>
                <a:gd name="T80" fmla="*/ 318817 w 3403"/>
                <a:gd name="T81" fmla="*/ 884237 h 603"/>
                <a:gd name="T82" fmla="*/ 88560 w 3403"/>
                <a:gd name="T83" fmla="*/ 752261 h 603"/>
                <a:gd name="T84" fmla="*/ 8856 w 3403"/>
                <a:gd name="T85" fmla="*/ 426721 h 603"/>
                <a:gd name="T86" fmla="*/ 349814 w 3403"/>
                <a:gd name="T87" fmla="*/ 123177 h 60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403" h="603">
                  <a:moveTo>
                    <a:pt x="237" y="84"/>
                  </a:moveTo>
                  <a:lnTo>
                    <a:pt x="402" y="60"/>
                  </a:lnTo>
                  <a:lnTo>
                    <a:pt x="480" y="60"/>
                  </a:lnTo>
                  <a:lnTo>
                    <a:pt x="591" y="42"/>
                  </a:lnTo>
                  <a:lnTo>
                    <a:pt x="675" y="21"/>
                  </a:lnTo>
                  <a:lnTo>
                    <a:pt x="799" y="0"/>
                  </a:lnTo>
                  <a:lnTo>
                    <a:pt x="890" y="8"/>
                  </a:lnTo>
                  <a:lnTo>
                    <a:pt x="1000" y="23"/>
                  </a:lnTo>
                  <a:lnTo>
                    <a:pt x="1021" y="27"/>
                  </a:lnTo>
                  <a:lnTo>
                    <a:pt x="1054" y="33"/>
                  </a:lnTo>
                  <a:lnTo>
                    <a:pt x="1086" y="35"/>
                  </a:lnTo>
                  <a:lnTo>
                    <a:pt x="1117" y="35"/>
                  </a:lnTo>
                  <a:lnTo>
                    <a:pt x="1135" y="35"/>
                  </a:lnTo>
                  <a:lnTo>
                    <a:pt x="1156" y="35"/>
                  </a:lnTo>
                  <a:lnTo>
                    <a:pt x="1177" y="35"/>
                  </a:lnTo>
                  <a:lnTo>
                    <a:pt x="1202" y="35"/>
                  </a:lnTo>
                  <a:lnTo>
                    <a:pt x="1231" y="35"/>
                  </a:lnTo>
                  <a:lnTo>
                    <a:pt x="1262" y="35"/>
                  </a:lnTo>
                  <a:lnTo>
                    <a:pt x="1299" y="35"/>
                  </a:lnTo>
                  <a:lnTo>
                    <a:pt x="1341" y="37"/>
                  </a:lnTo>
                  <a:lnTo>
                    <a:pt x="1389" y="37"/>
                  </a:lnTo>
                  <a:lnTo>
                    <a:pt x="1437" y="35"/>
                  </a:lnTo>
                  <a:lnTo>
                    <a:pt x="1538" y="33"/>
                  </a:lnTo>
                  <a:lnTo>
                    <a:pt x="1586" y="31"/>
                  </a:lnTo>
                  <a:lnTo>
                    <a:pt x="1634" y="29"/>
                  </a:lnTo>
                  <a:lnTo>
                    <a:pt x="1680" y="27"/>
                  </a:lnTo>
                  <a:lnTo>
                    <a:pt x="1721" y="25"/>
                  </a:lnTo>
                  <a:lnTo>
                    <a:pt x="1883" y="21"/>
                  </a:lnTo>
                  <a:lnTo>
                    <a:pt x="1904" y="23"/>
                  </a:lnTo>
                  <a:lnTo>
                    <a:pt x="1927" y="27"/>
                  </a:lnTo>
                  <a:lnTo>
                    <a:pt x="1952" y="29"/>
                  </a:lnTo>
                  <a:lnTo>
                    <a:pt x="2006" y="37"/>
                  </a:lnTo>
                  <a:lnTo>
                    <a:pt x="2062" y="46"/>
                  </a:lnTo>
                  <a:lnTo>
                    <a:pt x="2118" y="54"/>
                  </a:lnTo>
                  <a:lnTo>
                    <a:pt x="2174" y="62"/>
                  </a:lnTo>
                  <a:lnTo>
                    <a:pt x="2222" y="71"/>
                  </a:lnTo>
                  <a:lnTo>
                    <a:pt x="2244" y="73"/>
                  </a:lnTo>
                  <a:lnTo>
                    <a:pt x="2263" y="75"/>
                  </a:lnTo>
                  <a:lnTo>
                    <a:pt x="2296" y="75"/>
                  </a:lnTo>
                  <a:lnTo>
                    <a:pt x="2334" y="75"/>
                  </a:lnTo>
                  <a:lnTo>
                    <a:pt x="2377" y="77"/>
                  </a:lnTo>
                  <a:lnTo>
                    <a:pt x="2404" y="77"/>
                  </a:lnTo>
                  <a:lnTo>
                    <a:pt x="2431" y="75"/>
                  </a:lnTo>
                  <a:lnTo>
                    <a:pt x="2504" y="67"/>
                  </a:lnTo>
                  <a:lnTo>
                    <a:pt x="2575" y="56"/>
                  </a:lnTo>
                  <a:lnTo>
                    <a:pt x="2645" y="44"/>
                  </a:lnTo>
                  <a:lnTo>
                    <a:pt x="2791" y="21"/>
                  </a:lnTo>
                  <a:lnTo>
                    <a:pt x="2830" y="19"/>
                  </a:lnTo>
                  <a:lnTo>
                    <a:pt x="2847" y="19"/>
                  </a:lnTo>
                  <a:lnTo>
                    <a:pt x="2867" y="19"/>
                  </a:lnTo>
                  <a:lnTo>
                    <a:pt x="2888" y="21"/>
                  </a:lnTo>
                  <a:lnTo>
                    <a:pt x="2913" y="21"/>
                  </a:lnTo>
                  <a:lnTo>
                    <a:pt x="2965" y="23"/>
                  </a:lnTo>
                  <a:lnTo>
                    <a:pt x="3021" y="25"/>
                  </a:lnTo>
                  <a:lnTo>
                    <a:pt x="3075" y="27"/>
                  </a:lnTo>
                  <a:lnTo>
                    <a:pt x="3129" y="31"/>
                  </a:lnTo>
                  <a:lnTo>
                    <a:pt x="3154" y="33"/>
                  </a:lnTo>
                  <a:lnTo>
                    <a:pt x="3177" y="37"/>
                  </a:lnTo>
                  <a:lnTo>
                    <a:pt x="3198" y="40"/>
                  </a:lnTo>
                  <a:lnTo>
                    <a:pt x="3216" y="44"/>
                  </a:lnTo>
                  <a:lnTo>
                    <a:pt x="3256" y="67"/>
                  </a:lnTo>
                  <a:lnTo>
                    <a:pt x="3297" y="89"/>
                  </a:lnTo>
                  <a:lnTo>
                    <a:pt x="3339" y="112"/>
                  </a:lnTo>
                  <a:lnTo>
                    <a:pt x="3378" y="137"/>
                  </a:lnTo>
                  <a:lnTo>
                    <a:pt x="3391" y="168"/>
                  </a:lnTo>
                  <a:lnTo>
                    <a:pt x="3403" y="199"/>
                  </a:lnTo>
                  <a:lnTo>
                    <a:pt x="3401" y="291"/>
                  </a:lnTo>
                  <a:lnTo>
                    <a:pt x="3397" y="380"/>
                  </a:lnTo>
                  <a:lnTo>
                    <a:pt x="3395" y="392"/>
                  </a:lnTo>
                  <a:lnTo>
                    <a:pt x="3389" y="403"/>
                  </a:lnTo>
                  <a:lnTo>
                    <a:pt x="3380" y="413"/>
                  </a:lnTo>
                  <a:lnTo>
                    <a:pt x="3372" y="421"/>
                  </a:lnTo>
                  <a:lnTo>
                    <a:pt x="3347" y="438"/>
                  </a:lnTo>
                  <a:lnTo>
                    <a:pt x="3316" y="453"/>
                  </a:lnTo>
                  <a:lnTo>
                    <a:pt x="3285" y="463"/>
                  </a:lnTo>
                  <a:lnTo>
                    <a:pt x="3254" y="469"/>
                  </a:lnTo>
                  <a:lnTo>
                    <a:pt x="3227" y="475"/>
                  </a:lnTo>
                  <a:lnTo>
                    <a:pt x="3204" y="480"/>
                  </a:lnTo>
                  <a:lnTo>
                    <a:pt x="3189" y="486"/>
                  </a:lnTo>
                  <a:lnTo>
                    <a:pt x="3175" y="490"/>
                  </a:lnTo>
                  <a:lnTo>
                    <a:pt x="3154" y="496"/>
                  </a:lnTo>
                  <a:lnTo>
                    <a:pt x="3135" y="498"/>
                  </a:lnTo>
                  <a:lnTo>
                    <a:pt x="3117" y="500"/>
                  </a:lnTo>
                  <a:lnTo>
                    <a:pt x="3096" y="498"/>
                  </a:lnTo>
                  <a:lnTo>
                    <a:pt x="3081" y="498"/>
                  </a:lnTo>
                  <a:lnTo>
                    <a:pt x="3069" y="496"/>
                  </a:lnTo>
                  <a:lnTo>
                    <a:pt x="3052" y="496"/>
                  </a:lnTo>
                  <a:lnTo>
                    <a:pt x="3034" y="494"/>
                  </a:lnTo>
                  <a:lnTo>
                    <a:pt x="3011" y="492"/>
                  </a:lnTo>
                  <a:lnTo>
                    <a:pt x="2986" y="492"/>
                  </a:lnTo>
                  <a:lnTo>
                    <a:pt x="2950" y="484"/>
                  </a:lnTo>
                  <a:lnTo>
                    <a:pt x="2915" y="477"/>
                  </a:lnTo>
                  <a:lnTo>
                    <a:pt x="2880" y="471"/>
                  </a:lnTo>
                  <a:lnTo>
                    <a:pt x="2842" y="467"/>
                  </a:lnTo>
                  <a:lnTo>
                    <a:pt x="2793" y="453"/>
                  </a:lnTo>
                  <a:lnTo>
                    <a:pt x="2745" y="442"/>
                  </a:lnTo>
                  <a:lnTo>
                    <a:pt x="2695" y="436"/>
                  </a:lnTo>
                  <a:lnTo>
                    <a:pt x="2645" y="430"/>
                  </a:lnTo>
                  <a:lnTo>
                    <a:pt x="2546" y="426"/>
                  </a:lnTo>
                  <a:lnTo>
                    <a:pt x="2444" y="424"/>
                  </a:lnTo>
                  <a:lnTo>
                    <a:pt x="2379" y="419"/>
                  </a:lnTo>
                  <a:lnTo>
                    <a:pt x="2317" y="417"/>
                  </a:lnTo>
                  <a:lnTo>
                    <a:pt x="2253" y="421"/>
                  </a:lnTo>
                  <a:lnTo>
                    <a:pt x="1907" y="402"/>
                  </a:lnTo>
                  <a:lnTo>
                    <a:pt x="1695" y="406"/>
                  </a:lnTo>
                  <a:lnTo>
                    <a:pt x="1487" y="410"/>
                  </a:lnTo>
                  <a:lnTo>
                    <a:pt x="1407" y="406"/>
                  </a:lnTo>
                  <a:lnTo>
                    <a:pt x="1291" y="398"/>
                  </a:lnTo>
                  <a:lnTo>
                    <a:pt x="1115" y="446"/>
                  </a:lnTo>
                  <a:lnTo>
                    <a:pt x="994" y="471"/>
                  </a:lnTo>
                  <a:lnTo>
                    <a:pt x="888" y="477"/>
                  </a:lnTo>
                  <a:lnTo>
                    <a:pt x="780" y="486"/>
                  </a:lnTo>
                  <a:lnTo>
                    <a:pt x="762" y="488"/>
                  </a:lnTo>
                  <a:lnTo>
                    <a:pt x="745" y="488"/>
                  </a:lnTo>
                  <a:lnTo>
                    <a:pt x="705" y="516"/>
                  </a:lnTo>
                  <a:lnTo>
                    <a:pt x="633" y="549"/>
                  </a:lnTo>
                  <a:lnTo>
                    <a:pt x="585" y="576"/>
                  </a:lnTo>
                  <a:lnTo>
                    <a:pt x="531" y="576"/>
                  </a:lnTo>
                  <a:lnTo>
                    <a:pt x="489" y="588"/>
                  </a:lnTo>
                  <a:lnTo>
                    <a:pt x="438" y="591"/>
                  </a:lnTo>
                  <a:lnTo>
                    <a:pt x="369" y="600"/>
                  </a:lnTo>
                  <a:lnTo>
                    <a:pt x="285" y="591"/>
                  </a:lnTo>
                  <a:lnTo>
                    <a:pt x="216" y="603"/>
                  </a:lnTo>
                  <a:lnTo>
                    <a:pt x="150" y="588"/>
                  </a:lnTo>
                  <a:lnTo>
                    <a:pt x="93" y="546"/>
                  </a:lnTo>
                  <a:lnTo>
                    <a:pt x="60" y="513"/>
                  </a:lnTo>
                  <a:lnTo>
                    <a:pt x="24" y="480"/>
                  </a:lnTo>
                  <a:lnTo>
                    <a:pt x="0" y="399"/>
                  </a:lnTo>
                  <a:lnTo>
                    <a:pt x="6" y="291"/>
                  </a:lnTo>
                  <a:lnTo>
                    <a:pt x="33" y="216"/>
                  </a:lnTo>
                  <a:lnTo>
                    <a:pt x="111" y="132"/>
                  </a:lnTo>
                  <a:lnTo>
                    <a:pt x="237" y="8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224338" y="2828925"/>
              <a:ext cx="1185862" cy="1589088"/>
            </a:xfrm>
            <a:custGeom>
              <a:avLst/>
              <a:gdLst>
                <a:gd name="T0" fmla="*/ 1172854 w 1094"/>
                <a:gd name="T1" fmla="*/ 1589088 h 901"/>
                <a:gd name="T2" fmla="*/ 1185862 w 1094"/>
                <a:gd name="T3" fmla="*/ 1564396 h 901"/>
                <a:gd name="T4" fmla="*/ 13008 w 1094"/>
                <a:gd name="T5" fmla="*/ 0 h 901"/>
                <a:gd name="T6" fmla="*/ 0 w 1094"/>
                <a:gd name="T7" fmla="*/ 26455 h 901"/>
                <a:gd name="T8" fmla="*/ 1172854 w 1094"/>
                <a:gd name="T9" fmla="*/ 1589088 h 9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4" h="901">
                  <a:moveTo>
                    <a:pt x="1082" y="901"/>
                  </a:moveTo>
                  <a:lnTo>
                    <a:pt x="1094" y="887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108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673975" y="4095750"/>
              <a:ext cx="62706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686675" y="3001963"/>
              <a:ext cx="6254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530975" y="4770438"/>
              <a:ext cx="1442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584575" y="5621338"/>
              <a:ext cx="117475" cy="1190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186"/>
            <p:cNvSpPr>
              <a:spLocks noChangeArrowheads="1"/>
            </p:cNvSpPr>
            <p:nvPr/>
          </p:nvSpPr>
          <p:spPr bwMode="auto">
            <a:xfrm>
              <a:off x="1900238" y="192087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187"/>
            <p:cNvSpPr>
              <a:spLocks noChangeArrowheads="1"/>
            </p:cNvSpPr>
            <p:nvPr/>
          </p:nvSpPr>
          <p:spPr bwMode="auto">
            <a:xfrm>
              <a:off x="2343150" y="232410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222.1.1.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188"/>
            <p:cNvSpPr>
              <a:spLocks noChangeArrowheads="1"/>
            </p:cNvSpPr>
            <p:nvPr/>
          </p:nvSpPr>
          <p:spPr bwMode="auto">
            <a:xfrm>
              <a:off x="3568700" y="1482725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189"/>
            <p:cNvSpPr>
              <a:spLocks noChangeArrowheads="1"/>
            </p:cNvSpPr>
            <p:nvPr/>
          </p:nvSpPr>
          <p:spPr bwMode="auto">
            <a:xfrm>
              <a:off x="3484563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222.1.1.1</a:t>
              </a:r>
            </a:p>
          </p:txBody>
        </p:sp>
        <p:sp>
          <p:nvSpPr>
            <p:cNvPr id="33" name="Rectangle 190"/>
            <p:cNvSpPr>
              <a:spLocks noChangeArrowheads="1"/>
            </p:cNvSpPr>
            <p:nvPr/>
          </p:nvSpPr>
          <p:spPr bwMode="auto">
            <a:xfrm>
              <a:off x="511333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Rectangle 191"/>
            <p:cNvSpPr>
              <a:spLocks noChangeArrowheads="1"/>
            </p:cNvSpPr>
            <p:nvPr/>
          </p:nvSpPr>
          <p:spPr bwMode="auto">
            <a:xfrm>
              <a:off x="5006975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222.1.1.2</a:t>
              </a:r>
            </a:p>
          </p:txBody>
        </p:sp>
        <p:sp>
          <p:nvSpPr>
            <p:cNvPr id="35" name="Rectangle 192"/>
            <p:cNvSpPr>
              <a:spLocks noChangeArrowheads="1"/>
            </p:cNvSpPr>
            <p:nvPr/>
          </p:nvSpPr>
          <p:spPr bwMode="auto">
            <a:xfrm>
              <a:off x="670718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193"/>
            <p:cNvSpPr>
              <a:spLocks noChangeArrowheads="1"/>
            </p:cNvSpPr>
            <p:nvPr/>
          </p:nvSpPr>
          <p:spPr bwMode="auto">
            <a:xfrm>
              <a:off x="6554788" y="14128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222.1.1.3</a:t>
              </a:r>
            </a:p>
          </p:txBody>
        </p:sp>
        <p:sp>
          <p:nvSpPr>
            <p:cNvPr id="37" name="Rectangle 194"/>
            <p:cNvSpPr>
              <a:spLocks noChangeArrowheads="1"/>
            </p:cNvSpPr>
            <p:nvPr/>
          </p:nvSpPr>
          <p:spPr bwMode="auto">
            <a:xfrm>
              <a:off x="4168775" y="2138363"/>
              <a:ext cx="26988" cy="538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8" name="Group 195"/>
            <p:cNvGrpSpPr>
              <a:grpSpLocks/>
            </p:cNvGrpSpPr>
            <p:nvPr/>
          </p:nvGrpSpPr>
          <p:grpSpPr bwMode="auto">
            <a:xfrm>
              <a:off x="3822700" y="2630488"/>
              <a:ext cx="647700" cy="385762"/>
              <a:chOff x="2299" y="1622"/>
              <a:chExt cx="439" cy="262"/>
            </a:xfrm>
          </p:grpSpPr>
          <p:sp>
            <p:nvSpPr>
              <p:cNvPr id="183" name="Oval 196"/>
              <p:cNvSpPr>
                <a:spLocks noChangeArrowheads="1"/>
              </p:cNvSpPr>
              <p:nvPr/>
            </p:nvSpPr>
            <p:spPr bwMode="auto">
              <a:xfrm>
                <a:off x="2300" y="1731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4" name="Rectangle 197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" name="Rectangle 198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6" name="Oval 199"/>
              <p:cNvSpPr>
                <a:spLocks noChangeArrowheads="1"/>
              </p:cNvSpPr>
              <p:nvPr/>
            </p:nvSpPr>
            <p:spPr bwMode="auto">
              <a:xfrm>
                <a:off x="2300" y="1622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87" name="Group 200"/>
              <p:cNvGrpSpPr>
                <a:grpSpLocks/>
              </p:cNvGrpSpPr>
              <p:nvPr/>
            </p:nvGrpSpPr>
            <p:grpSpPr bwMode="auto">
              <a:xfrm>
                <a:off x="2365" y="1640"/>
                <a:ext cx="304" cy="117"/>
                <a:chOff x="2365" y="1640"/>
                <a:chExt cx="304" cy="117"/>
              </a:xfrm>
            </p:grpSpPr>
            <p:grpSp>
              <p:nvGrpSpPr>
                <p:cNvPr id="190" name="Group 201"/>
                <p:cNvGrpSpPr>
                  <a:grpSpLocks/>
                </p:cNvGrpSpPr>
                <p:nvPr/>
              </p:nvGrpSpPr>
              <p:grpSpPr bwMode="auto">
                <a:xfrm>
                  <a:off x="2365" y="1640"/>
                  <a:ext cx="302" cy="115"/>
                  <a:chOff x="2365" y="1640"/>
                  <a:chExt cx="302" cy="115"/>
                </a:xfrm>
              </p:grpSpPr>
              <p:sp>
                <p:nvSpPr>
                  <p:cNvPr id="200" name="Freeform 202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1" name="Freeform 203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2" name="Freeform 204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3" name="Freeform 205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4" name="Freeform 206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5" name="Freeform 207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6" name="Freeform 208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7" name="Freeform 209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91" name="Group 210"/>
                <p:cNvGrpSpPr>
                  <a:grpSpLocks/>
                </p:cNvGrpSpPr>
                <p:nvPr/>
              </p:nvGrpSpPr>
              <p:grpSpPr bwMode="auto">
                <a:xfrm>
                  <a:off x="2368" y="1643"/>
                  <a:ext cx="301" cy="114"/>
                  <a:chOff x="2368" y="1643"/>
                  <a:chExt cx="301" cy="114"/>
                </a:xfrm>
              </p:grpSpPr>
              <p:sp>
                <p:nvSpPr>
                  <p:cNvPr id="192" name="Freeform 211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3" name="Freeform 212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4" name="Freeform 213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5" name="Freeform 214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6" name="Freeform 215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7" name="Freeform 216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8" name="Freeform 217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9" name="Freeform 218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88" name="Line 219"/>
              <p:cNvSpPr>
                <a:spLocks noChangeShapeType="1"/>
              </p:cNvSpPr>
              <p:nvPr/>
            </p:nvSpPr>
            <p:spPr bwMode="auto">
              <a:xfrm>
                <a:off x="2299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9" name="Line 220"/>
              <p:cNvSpPr>
                <a:spLocks noChangeShapeType="1"/>
              </p:cNvSpPr>
              <p:nvPr/>
            </p:nvSpPr>
            <p:spPr bwMode="auto">
              <a:xfrm>
                <a:off x="2736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4278313" y="2371725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4241632" y="230872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222.1.1.4</a:t>
              </a:r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3446463" y="2519363"/>
              <a:ext cx="41275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3549650" y="2509838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Oval 225"/>
            <p:cNvSpPr>
              <a:spLocks noChangeArrowheads="1"/>
            </p:cNvSpPr>
            <p:nvPr/>
          </p:nvSpPr>
          <p:spPr bwMode="auto">
            <a:xfrm>
              <a:off x="4129088" y="242252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974850" y="1616075"/>
              <a:ext cx="7207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Oval 227"/>
            <p:cNvSpPr>
              <a:spLocks noChangeArrowheads="1"/>
            </p:cNvSpPr>
            <p:nvPr/>
          </p:nvSpPr>
          <p:spPr bwMode="auto">
            <a:xfrm>
              <a:off x="7786688" y="40671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Oval 228"/>
            <p:cNvSpPr>
              <a:spLocks noChangeArrowheads="1"/>
            </p:cNvSpPr>
            <p:nvPr/>
          </p:nvSpPr>
          <p:spPr bwMode="auto">
            <a:xfrm>
              <a:off x="7791450" y="2960688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6338888" y="3686175"/>
              <a:ext cx="10096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5980463" y="42124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222.1.2.5</a:t>
              </a:r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7883525" y="4197350"/>
              <a:ext cx="10080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7975600" y="42576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222.1.2.2</a:t>
              </a:r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7883525" y="3086100"/>
              <a:ext cx="100806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7975600" y="314801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222.1.2.1</a:t>
              </a:r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499903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222.1.2.3</a:t>
              </a:r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3670300" y="5605463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374808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222.1.2.4</a:t>
              </a:r>
            </a:p>
          </p:txBody>
        </p:sp>
        <p:sp>
          <p:nvSpPr>
            <p:cNvPr id="56" name="Oval 239"/>
            <p:cNvSpPr>
              <a:spLocks noChangeArrowheads="1"/>
            </p:cNvSpPr>
            <p:nvPr/>
          </p:nvSpPr>
          <p:spPr bwMode="auto">
            <a:xfrm>
              <a:off x="4835525" y="5634038"/>
              <a:ext cx="92075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6818313" y="2955925"/>
              <a:ext cx="8953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6827838" y="3589338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222.1.2.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6889750" y="2663825"/>
              <a:ext cx="7207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0" name="Group 243"/>
            <p:cNvGrpSpPr>
              <a:grpSpLocks/>
            </p:cNvGrpSpPr>
            <p:nvPr/>
          </p:nvGrpSpPr>
          <p:grpSpPr bwMode="auto">
            <a:xfrm>
              <a:off x="2222500" y="4386263"/>
              <a:ext cx="649288" cy="384175"/>
              <a:chOff x="1304" y="2569"/>
              <a:chExt cx="439" cy="262"/>
            </a:xfrm>
          </p:grpSpPr>
          <p:sp>
            <p:nvSpPr>
              <p:cNvPr id="158" name="Oval 244"/>
              <p:cNvSpPr>
                <a:spLocks noChangeArrowheads="1"/>
              </p:cNvSpPr>
              <p:nvPr/>
            </p:nvSpPr>
            <p:spPr bwMode="auto">
              <a:xfrm>
                <a:off x="1305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245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246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Oval 247"/>
              <p:cNvSpPr>
                <a:spLocks noChangeArrowheads="1"/>
              </p:cNvSpPr>
              <p:nvPr/>
            </p:nvSpPr>
            <p:spPr bwMode="auto">
              <a:xfrm>
                <a:off x="1305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62" name="Group 248"/>
              <p:cNvGrpSpPr>
                <a:grpSpLocks/>
              </p:cNvGrpSpPr>
              <p:nvPr/>
            </p:nvGrpSpPr>
            <p:grpSpPr bwMode="auto">
              <a:xfrm>
                <a:off x="1371" y="2587"/>
                <a:ext cx="304" cy="117"/>
                <a:chOff x="1371" y="2587"/>
                <a:chExt cx="304" cy="117"/>
              </a:xfrm>
            </p:grpSpPr>
            <p:grpSp>
              <p:nvGrpSpPr>
                <p:cNvPr id="165" name="Group 249"/>
                <p:cNvGrpSpPr>
                  <a:grpSpLocks/>
                </p:cNvGrpSpPr>
                <p:nvPr/>
              </p:nvGrpSpPr>
              <p:grpSpPr bwMode="auto">
                <a:xfrm>
                  <a:off x="1371" y="2587"/>
                  <a:ext cx="301" cy="115"/>
                  <a:chOff x="1371" y="2587"/>
                  <a:chExt cx="301" cy="115"/>
                </a:xfrm>
              </p:grpSpPr>
              <p:sp>
                <p:nvSpPr>
                  <p:cNvPr id="175" name="Freeform 250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6" name="Freeform 251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7" name="Freeform 252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8" name="Freeform 253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9" name="Freeform 254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0" name="Freeform 255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1" name="Freeform 256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2" name="Freeform 257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66" name="Group 258"/>
                <p:cNvGrpSpPr>
                  <a:grpSpLocks/>
                </p:cNvGrpSpPr>
                <p:nvPr/>
              </p:nvGrpSpPr>
              <p:grpSpPr bwMode="auto">
                <a:xfrm>
                  <a:off x="1373" y="2590"/>
                  <a:ext cx="302" cy="114"/>
                  <a:chOff x="1373" y="2590"/>
                  <a:chExt cx="302" cy="114"/>
                </a:xfrm>
              </p:grpSpPr>
              <p:sp>
                <p:nvSpPr>
                  <p:cNvPr id="167" name="Freeform 259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8" name="Freeform 260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9" name="Freeform 261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0" name="Freeform 262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1" name="Freeform 263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2" name="Freeform 264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3" name="Freeform 265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4" name="Freeform 266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" name="Line 267"/>
              <p:cNvSpPr>
                <a:spLocks noChangeShapeType="1"/>
              </p:cNvSpPr>
              <p:nvPr/>
            </p:nvSpPr>
            <p:spPr bwMode="auto">
              <a:xfrm>
                <a:off x="1304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4" name="Line 268"/>
              <p:cNvSpPr>
                <a:spLocks noChangeShapeType="1"/>
              </p:cNvSpPr>
              <p:nvPr/>
            </p:nvSpPr>
            <p:spPr bwMode="auto">
              <a:xfrm>
                <a:off x="1741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61" name="Group 269"/>
            <p:cNvGrpSpPr>
              <a:grpSpLocks/>
            </p:cNvGrpSpPr>
            <p:nvPr/>
          </p:nvGrpSpPr>
          <p:grpSpPr bwMode="auto">
            <a:xfrm>
              <a:off x="5126038" y="4386263"/>
              <a:ext cx="649287" cy="384175"/>
              <a:chOff x="3488" y="2569"/>
              <a:chExt cx="439" cy="262"/>
            </a:xfrm>
          </p:grpSpPr>
          <p:sp>
            <p:nvSpPr>
              <p:cNvPr id="133" name="Oval 270"/>
              <p:cNvSpPr>
                <a:spLocks noChangeArrowheads="1"/>
              </p:cNvSpPr>
              <p:nvPr/>
            </p:nvSpPr>
            <p:spPr bwMode="auto">
              <a:xfrm>
                <a:off x="3489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4" name="Rectangle 271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Rectangle 272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273"/>
              <p:cNvSpPr>
                <a:spLocks noChangeArrowheads="1"/>
              </p:cNvSpPr>
              <p:nvPr/>
            </p:nvSpPr>
            <p:spPr bwMode="auto">
              <a:xfrm>
                <a:off x="3489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37" name="Group 274"/>
              <p:cNvGrpSpPr>
                <a:grpSpLocks/>
              </p:cNvGrpSpPr>
              <p:nvPr/>
            </p:nvGrpSpPr>
            <p:grpSpPr bwMode="auto">
              <a:xfrm>
                <a:off x="3555" y="2587"/>
                <a:ext cx="304" cy="117"/>
                <a:chOff x="3555" y="2587"/>
                <a:chExt cx="304" cy="117"/>
              </a:xfrm>
            </p:grpSpPr>
            <p:grpSp>
              <p:nvGrpSpPr>
                <p:cNvPr id="140" name="Group 275"/>
                <p:cNvGrpSpPr>
                  <a:grpSpLocks/>
                </p:cNvGrpSpPr>
                <p:nvPr/>
              </p:nvGrpSpPr>
              <p:grpSpPr bwMode="auto">
                <a:xfrm>
                  <a:off x="3555" y="2587"/>
                  <a:ext cx="301" cy="115"/>
                  <a:chOff x="3555" y="2587"/>
                  <a:chExt cx="301" cy="115"/>
                </a:xfrm>
              </p:grpSpPr>
              <p:sp>
                <p:nvSpPr>
                  <p:cNvPr id="150" name="Freeform 276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1" name="Freeform 277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2" name="Freeform 278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3" name="Freeform 279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4" name="Freeform 280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5" name="Freeform 281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6" name="Freeform 282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283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41" name="Group 284"/>
                <p:cNvGrpSpPr>
                  <a:grpSpLocks/>
                </p:cNvGrpSpPr>
                <p:nvPr/>
              </p:nvGrpSpPr>
              <p:grpSpPr bwMode="auto">
                <a:xfrm>
                  <a:off x="3557" y="2590"/>
                  <a:ext cx="302" cy="114"/>
                  <a:chOff x="3557" y="2590"/>
                  <a:chExt cx="302" cy="114"/>
                </a:xfrm>
              </p:grpSpPr>
              <p:sp>
                <p:nvSpPr>
                  <p:cNvPr id="142" name="Freeform 285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3" name="Freeform 286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4" name="Freeform 287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288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Freeform 289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7" name="Freeform 290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8" name="Freeform 291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9" name="Freeform 292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>
                <a:off x="3488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>
                <a:off x="3925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2" name="Oval 295"/>
            <p:cNvSpPr>
              <a:spLocks noChangeArrowheads="1"/>
            </p:cNvSpPr>
            <p:nvPr/>
          </p:nvSpPr>
          <p:spPr bwMode="auto">
            <a:xfrm>
              <a:off x="3179763" y="4589463"/>
              <a:ext cx="93662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Oval 296"/>
            <p:cNvSpPr>
              <a:spLocks noChangeArrowheads="1"/>
            </p:cNvSpPr>
            <p:nvPr/>
          </p:nvSpPr>
          <p:spPr bwMode="auto">
            <a:xfrm>
              <a:off x="4845050" y="4583113"/>
              <a:ext cx="92075" cy="9048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Oval 297"/>
            <p:cNvSpPr>
              <a:spLocks noChangeArrowheads="1"/>
            </p:cNvSpPr>
            <p:nvPr/>
          </p:nvSpPr>
          <p:spPr bwMode="auto">
            <a:xfrm>
              <a:off x="5256213" y="4227513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Oval 298"/>
            <p:cNvSpPr>
              <a:spLocks noChangeArrowheads="1"/>
            </p:cNvSpPr>
            <p:nvPr/>
          </p:nvSpPr>
          <p:spPr bwMode="auto">
            <a:xfrm>
              <a:off x="4376738" y="30559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Oval 299"/>
            <p:cNvSpPr>
              <a:spLocks noChangeArrowheads="1"/>
            </p:cNvSpPr>
            <p:nvPr/>
          </p:nvSpPr>
          <p:spPr bwMode="auto">
            <a:xfrm>
              <a:off x="2717800" y="4114800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Oval 300"/>
            <p:cNvSpPr>
              <a:spLocks noChangeArrowheads="1"/>
            </p:cNvSpPr>
            <p:nvPr/>
          </p:nvSpPr>
          <p:spPr bwMode="auto">
            <a:xfrm>
              <a:off x="3708400" y="3079750"/>
              <a:ext cx="90488" cy="90488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Rectangle 301"/>
            <p:cNvSpPr>
              <a:spLocks noChangeArrowheads="1"/>
            </p:cNvSpPr>
            <p:nvPr/>
          </p:nvSpPr>
          <p:spPr bwMode="auto">
            <a:xfrm>
              <a:off x="4548188" y="2724150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302"/>
            <p:cNvSpPr>
              <a:spLocks noChangeArrowheads="1"/>
            </p:cNvSpPr>
            <p:nvPr/>
          </p:nvSpPr>
          <p:spPr bwMode="auto">
            <a:xfrm>
              <a:off x="4510797" y="29349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222.1.6.1</a:t>
              </a:r>
            </a:p>
          </p:txBody>
        </p:sp>
        <p:sp>
          <p:nvSpPr>
            <p:cNvPr id="70" name="Rectangle 303"/>
            <p:cNvSpPr>
              <a:spLocks noChangeArrowheads="1"/>
            </p:cNvSpPr>
            <p:nvPr/>
          </p:nvSpPr>
          <p:spPr bwMode="auto">
            <a:xfrm>
              <a:off x="2636838" y="2868613"/>
              <a:ext cx="100647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2816978" y="2989282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222.1.5.1</a:t>
              </a:r>
            </a:p>
          </p:txBody>
        </p:sp>
        <p:sp>
          <p:nvSpPr>
            <p:cNvPr id="72" name="Rectangle 305"/>
            <p:cNvSpPr>
              <a:spLocks noChangeArrowheads="1"/>
            </p:cNvSpPr>
            <p:nvPr/>
          </p:nvSpPr>
          <p:spPr bwMode="auto">
            <a:xfrm>
              <a:off x="1900238" y="3525838"/>
              <a:ext cx="10096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306"/>
            <p:cNvSpPr>
              <a:spLocks noChangeArrowheads="1"/>
            </p:cNvSpPr>
            <p:nvPr/>
          </p:nvSpPr>
          <p:spPr bwMode="auto">
            <a:xfrm>
              <a:off x="1929001" y="38620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222.1.5.2</a:t>
              </a:r>
            </a:p>
          </p:txBody>
        </p:sp>
        <p:sp>
          <p:nvSpPr>
            <p:cNvPr id="74" name="Rectangle 307"/>
            <p:cNvSpPr>
              <a:spLocks noChangeArrowheads="1"/>
            </p:cNvSpPr>
            <p:nvPr/>
          </p:nvSpPr>
          <p:spPr bwMode="auto">
            <a:xfrm>
              <a:off x="5235575" y="3394075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308"/>
            <p:cNvSpPr>
              <a:spLocks noChangeArrowheads="1"/>
            </p:cNvSpPr>
            <p:nvPr/>
          </p:nvSpPr>
          <p:spPr bwMode="auto">
            <a:xfrm>
              <a:off x="5267675" y="392398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222.1.6.2</a:t>
              </a:r>
            </a:p>
          </p:txBody>
        </p:sp>
        <p:sp>
          <p:nvSpPr>
            <p:cNvPr id="76" name="Rectangle 309"/>
            <p:cNvSpPr>
              <a:spLocks noChangeArrowheads="1"/>
            </p:cNvSpPr>
            <p:nvPr/>
          </p:nvSpPr>
          <p:spPr bwMode="auto">
            <a:xfrm>
              <a:off x="4689475" y="4278313"/>
              <a:ext cx="10096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310"/>
            <p:cNvSpPr>
              <a:spLocks noChangeArrowheads="1"/>
            </p:cNvSpPr>
            <p:nvPr/>
          </p:nvSpPr>
          <p:spPr bwMode="auto">
            <a:xfrm>
              <a:off x="4543425" y="47307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222.1.4.1</a:t>
              </a:r>
            </a:p>
          </p:txBody>
        </p:sp>
        <p:sp>
          <p:nvSpPr>
            <p:cNvPr id="78" name="Rectangle 311"/>
            <p:cNvSpPr>
              <a:spLocks noChangeArrowheads="1"/>
            </p:cNvSpPr>
            <p:nvPr/>
          </p:nvSpPr>
          <p:spPr bwMode="auto">
            <a:xfrm>
              <a:off x="2913063" y="4278313"/>
              <a:ext cx="100647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312"/>
            <p:cNvSpPr>
              <a:spLocks noChangeArrowheads="1"/>
            </p:cNvSpPr>
            <p:nvPr/>
          </p:nvSpPr>
          <p:spPr bwMode="auto">
            <a:xfrm>
              <a:off x="3000375" y="47132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222.1.4.2</a:t>
              </a:r>
            </a:p>
          </p:txBody>
        </p:sp>
        <p:sp>
          <p:nvSpPr>
            <p:cNvPr id="80" name="Rectangle 313"/>
            <p:cNvSpPr>
              <a:spLocks noChangeArrowheads="1"/>
            </p:cNvSpPr>
            <p:nvPr/>
          </p:nvSpPr>
          <p:spPr bwMode="auto">
            <a:xfrm>
              <a:off x="381000" y="3013075"/>
              <a:ext cx="1008063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314"/>
            <p:cNvSpPr>
              <a:spLocks noChangeArrowheads="1"/>
            </p:cNvSpPr>
            <p:nvPr/>
          </p:nvSpPr>
          <p:spPr bwMode="auto">
            <a:xfrm>
              <a:off x="381000" y="30749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222.1.3.3</a:t>
              </a:r>
            </a:p>
          </p:txBody>
        </p:sp>
        <p:sp>
          <p:nvSpPr>
            <p:cNvPr id="82" name="Rectangle 315"/>
            <p:cNvSpPr>
              <a:spLocks noChangeArrowheads="1"/>
            </p:cNvSpPr>
            <p:nvPr/>
          </p:nvSpPr>
          <p:spPr bwMode="auto">
            <a:xfrm>
              <a:off x="1460500" y="4341813"/>
              <a:ext cx="10080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Rectangle 316"/>
            <p:cNvSpPr>
              <a:spLocks noChangeArrowheads="1"/>
            </p:cNvSpPr>
            <p:nvPr/>
          </p:nvSpPr>
          <p:spPr bwMode="auto">
            <a:xfrm>
              <a:off x="1618085" y="468814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222.1.3.2</a:t>
              </a:r>
            </a:p>
          </p:txBody>
        </p:sp>
        <p:sp>
          <p:nvSpPr>
            <p:cNvPr id="84" name="Rectangle 317"/>
            <p:cNvSpPr>
              <a:spLocks noChangeArrowheads="1"/>
            </p:cNvSpPr>
            <p:nvPr/>
          </p:nvSpPr>
          <p:spPr bwMode="auto">
            <a:xfrm>
              <a:off x="381000" y="4121150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318"/>
            <p:cNvSpPr>
              <a:spLocks noChangeArrowheads="1"/>
            </p:cNvSpPr>
            <p:nvPr/>
          </p:nvSpPr>
          <p:spPr bwMode="auto">
            <a:xfrm>
              <a:off x="381000" y="41830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222.1.3.1</a:t>
              </a:r>
            </a:p>
          </p:txBody>
        </p:sp>
        <p:sp>
          <p:nvSpPr>
            <p:cNvPr id="86" name="Oval 319"/>
            <p:cNvSpPr>
              <a:spLocks noChangeArrowheads="1"/>
            </p:cNvSpPr>
            <p:nvPr/>
          </p:nvSpPr>
          <p:spPr bwMode="auto">
            <a:xfrm>
              <a:off x="1317625" y="399891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Oval 320"/>
            <p:cNvSpPr>
              <a:spLocks noChangeArrowheads="1"/>
            </p:cNvSpPr>
            <p:nvPr/>
          </p:nvSpPr>
          <p:spPr bwMode="auto">
            <a:xfrm>
              <a:off x="1309688" y="28908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Oval 321"/>
            <p:cNvSpPr>
              <a:spLocks noChangeArrowheads="1"/>
            </p:cNvSpPr>
            <p:nvPr/>
          </p:nvSpPr>
          <p:spPr bwMode="auto">
            <a:xfrm>
              <a:off x="2011363" y="4537075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Rectangle 322"/>
            <p:cNvSpPr>
              <a:spLocks noChangeArrowheads="1"/>
            </p:cNvSpPr>
            <p:nvPr/>
          </p:nvSpPr>
          <p:spPr bwMode="auto">
            <a:xfrm>
              <a:off x="2535238" y="4398963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Rectangle 323"/>
            <p:cNvSpPr>
              <a:spLocks noChangeArrowheads="1"/>
            </p:cNvSpPr>
            <p:nvPr/>
          </p:nvSpPr>
          <p:spPr bwMode="auto">
            <a:xfrm>
              <a:off x="2879073" y="4213324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Rectangle 324"/>
            <p:cNvSpPr>
              <a:spLocks noChangeArrowheads="1"/>
            </p:cNvSpPr>
            <p:nvPr/>
          </p:nvSpPr>
          <p:spPr bwMode="auto">
            <a:xfrm>
              <a:off x="5805488" y="4340225"/>
              <a:ext cx="414337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325"/>
            <p:cNvSpPr>
              <a:spLocks noChangeArrowheads="1"/>
            </p:cNvSpPr>
            <p:nvPr/>
          </p:nvSpPr>
          <p:spPr bwMode="auto">
            <a:xfrm>
              <a:off x="4933151" y="4187329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1501775" y="3022600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1592263" y="3079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222.1.3.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Rectangle 328"/>
            <p:cNvSpPr>
              <a:spLocks noChangeArrowheads="1"/>
            </p:cNvSpPr>
            <p:nvPr/>
          </p:nvSpPr>
          <p:spPr bwMode="auto">
            <a:xfrm>
              <a:off x="1535113" y="2725738"/>
              <a:ext cx="717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Rectangle 329"/>
            <p:cNvSpPr>
              <a:spLocks noChangeArrowheads="1"/>
            </p:cNvSpPr>
            <p:nvPr/>
          </p:nvSpPr>
          <p:spPr bwMode="auto">
            <a:xfrm>
              <a:off x="1622425" y="2782888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Rectangle 330"/>
            <p:cNvSpPr>
              <a:spLocks noChangeArrowheads="1"/>
            </p:cNvSpPr>
            <p:nvPr/>
          </p:nvSpPr>
          <p:spPr bwMode="auto">
            <a:xfrm>
              <a:off x="3959225" y="3816350"/>
              <a:ext cx="4159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Rectangle 331"/>
            <p:cNvSpPr>
              <a:spLocks noChangeArrowheads="1"/>
            </p:cNvSpPr>
            <p:nvPr/>
          </p:nvSpPr>
          <p:spPr bwMode="auto">
            <a:xfrm>
              <a:off x="4916488" y="3086100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Rectangle 332"/>
            <p:cNvSpPr>
              <a:spLocks noChangeArrowheads="1"/>
            </p:cNvSpPr>
            <p:nvPr/>
          </p:nvSpPr>
          <p:spPr bwMode="auto">
            <a:xfrm>
              <a:off x="4914900" y="32924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Rectangle 333"/>
            <p:cNvSpPr>
              <a:spLocks noChangeArrowheads="1"/>
            </p:cNvSpPr>
            <p:nvPr/>
          </p:nvSpPr>
          <p:spPr bwMode="auto">
            <a:xfrm>
              <a:off x="3298825" y="3451225"/>
              <a:ext cx="4127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Rectangle 334"/>
            <p:cNvSpPr>
              <a:spLocks noChangeArrowheads="1"/>
            </p:cNvSpPr>
            <p:nvPr/>
          </p:nvSpPr>
          <p:spPr bwMode="auto">
            <a:xfrm>
              <a:off x="3214688" y="3714750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Rectangle 335"/>
            <p:cNvSpPr>
              <a:spLocks noChangeArrowheads="1"/>
            </p:cNvSpPr>
            <p:nvPr/>
          </p:nvSpPr>
          <p:spPr bwMode="auto">
            <a:xfrm>
              <a:off x="3832225" y="4222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222.1.4.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Rectangle 336"/>
            <p:cNvSpPr>
              <a:spLocks noChangeArrowheads="1"/>
            </p:cNvSpPr>
            <p:nvPr/>
          </p:nvSpPr>
          <p:spPr bwMode="auto">
            <a:xfrm>
              <a:off x="3592513" y="345122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Rectangle 337"/>
            <p:cNvSpPr>
              <a:spLocks noChangeArrowheads="1"/>
            </p:cNvSpPr>
            <p:nvPr/>
          </p:nvSpPr>
          <p:spPr bwMode="auto">
            <a:xfrm>
              <a:off x="3548063" y="3714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222.1.5.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Rectangle 338"/>
            <p:cNvSpPr>
              <a:spLocks noChangeArrowheads="1"/>
            </p:cNvSpPr>
            <p:nvPr/>
          </p:nvSpPr>
          <p:spPr bwMode="auto">
            <a:xfrm>
              <a:off x="5210175" y="3101975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Rectangle 339"/>
            <p:cNvSpPr>
              <a:spLocks noChangeArrowheads="1"/>
            </p:cNvSpPr>
            <p:nvPr/>
          </p:nvSpPr>
          <p:spPr bwMode="auto">
            <a:xfrm>
              <a:off x="5243513" y="33083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222.1.6.</a:t>
              </a:r>
              <a:endPara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340"/>
            <p:cNvSpPr>
              <a:spLocks noChangeShapeType="1"/>
            </p:cNvSpPr>
            <p:nvPr/>
          </p:nvSpPr>
          <p:spPr bwMode="auto">
            <a:xfrm>
              <a:off x="1512888" y="2590800"/>
              <a:ext cx="0" cy="2179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Rectangle 341"/>
            <p:cNvSpPr>
              <a:spLocks noChangeArrowheads="1"/>
            </p:cNvSpPr>
            <p:nvPr/>
          </p:nvSpPr>
          <p:spPr bwMode="auto">
            <a:xfrm>
              <a:off x="3498850" y="42068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9" name="Picture 3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663" y="4937125"/>
              <a:ext cx="581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0" name="Line 343"/>
            <p:cNvSpPr>
              <a:spLocks noChangeShapeType="1"/>
            </p:cNvSpPr>
            <p:nvPr/>
          </p:nvSpPr>
          <p:spPr bwMode="auto">
            <a:xfrm>
              <a:off x="7677150" y="2662238"/>
              <a:ext cx="0" cy="2671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344"/>
            <p:cNvSpPr>
              <a:spLocks noChangeShapeType="1"/>
            </p:cNvSpPr>
            <p:nvPr/>
          </p:nvSpPr>
          <p:spPr bwMode="auto">
            <a:xfrm rot="-5400000">
              <a:off x="4276725" y="4270375"/>
              <a:ext cx="0" cy="2266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Line 345"/>
            <p:cNvSpPr>
              <a:spLocks noChangeShapeType="1"/>
            </p:cNvSpPr>
            <p:nvPr/>
          </p:nvSpPr>
          <p:spPr bwMode="auto">
            <a:xfrm>
              <a:off x="5694363" y="4559300"/>
              <a:ext cx="1982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Oval 346"/>
            <p:cNvSpPr>
              <a:spLocks noChangeArrowheads="1"/>
            </p:cNvSpPr>
            <p:nvPr/>
          </p:nvSpPr>
          <p:spPr bwMode="auto">
            <a:xfrm>
              <a:off x="5907088" y="4489450"/>
              <a:ext cx="119062" cy="119063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Rectangle 347"/>
            <p:cNvSpPr>
              <a:spLocks noChangeArrowheads="1"/>
            </p:cNvSpPr>
            <p:nvPr/>
          </p:nvSpPr>
          <p:spPr bwMode="auto">
            <a:xfrm>
              <a:off x="6900863" y="329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5" name="Rectangle 348"/>
            <p:cNvSpPr>
              <a:spLocks noChangeArrowheads="1"/>
            </p:cNvSpPr>
            <p:nvPr/>
          </p:nvSpPr>
          <p:spPr bwMode="auto">
            <a:xfrm>
              <a:off x="2417763" y="202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Line 349"/>
            <p:cNvSpPr>
              <a:spLocks noChangeShapeType="1"/>
            </p:cNvSpPr>
            <p:nvPr/>
          </p:nvSpPr>
          <p:spPr bwMode="auto">
            <a:xfrm rot="-5400000">
              <a:off x="5056982" y="142081"/>
              <a:ext cx="0" cy="396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351"/>
            <p:cNvSpPr>
              <a:spLocks noChangeArrowheads="1"/>
            </p:cNvSpPr>
            <p:nvPr/>
          </p:nvSpPr>
          <p:spPr bwMode="auto">
            <a:xfrm>
              <a:off x="1825725" y="5231646"/>
              <a:ext cx="9233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18" name="Line 353"/>
            <p:cNvSpPr>
              <a:spLocks noChangeShapeType="1"/>
            </p:cNvSpPr>
            <p:nvPr/>
          </p:nvSpPr>
          <p:spPr bwMode="auto">
            <a:xfrm>
              <a:off x="3378200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Oval 354"/>
            <p:cNvSpPr>
              <a:spLocks noChangeArrowheads="1"/>
            </p:cNvSpPr>
            <p:nvPr/>
          </p:nvSpPr>
          <p:spPr bwMode="auto">
            <a:xfrm>
              <a:off x="3322638" y="17303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Line 382"/>
            <p:cNvSpPr>
              <a:spLocks noChangeShapeType="1"/>
            </p:cNvSpPr>
            <p:nvPr/>
          </p:nvSpPr>
          <p:spPr bwMode="auto">
            <a:xfrm>
              <a:off x="6467475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Line 383"/>
            <p:cNvSpPr>
              <a:spLocks noChangeShapeType="1"/>
            </p:cNvSpPr>
            <p:nvPr/>
          </p:nvSpPr>
          <p:spPr bwMode="auto">
            <a:xfrm>
              <a:off x="4922838" y="1333500"/>
              <a:ext cx="0" cy="779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Oval 384"/>
            <p:cNvSpPr>
              <a:spLocks noChangeArrowheads="1"/>
            </p:cNvSpPr>
            <p:nvPr/>
          </p:nvSpPr>
          <p:spPr bwMode="auto">
            <a:xfrm>
              <a:off x="4878388" y="1744663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Oval 412"/>
            <p:cNvSpPr>
              <a:spLocks noChangeArrowheads="1"/>
            </p:cNvSpPr>
            <p:nvPr/>
          </p:nvSpPr>
          <p:spPr bwMode="auto">
            <a:xfrm>
              <a:off x="6423025" y="174466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4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61" y="97097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508" y="97690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5" y="9652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01" y="256209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6" y="364635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86" y="6023426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305" y="603338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612" y="37838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860" y="2647280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3" name="文本框 212"/>
          <p:cNvSpPr txBox="1"/>
          <p:nvPr/>
        </p:nvSpPr>
        <p:spPr>
          <a:xfrm>
            <a:off x="326231" y="6208540"/>
            <a:ext cx="8293513" cy="542132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在同一个网络上的主机或路由器的</a:t>
            </a:r>
            <a:r>
              <a:rPr lang="en-US" altLang="zh-CN" dirty="0"/>
              <a:t>IP </a:t>
            </a:r>
            <a:r>
              <a:rPr lang="zh-CN" altLang="en-US" dirty="0"/>
              <a:t>地址中的网络号必须是一样的</a:t>
            </a:r>
          </a:p>
        </p:txBody>
      </p:sp>
      <p:sp>
        <p:nvSpPr>
          <p:cNvPr id="220" name="Line 442"/>
          <p:cNvSpPr>
            <a:spLocks noChangeShapeType="1"/>
          </p:cNvSpPr>
          <p:nvPr/>
        </p:nvSpPr>
        <p:spPr bwMode="auto">
          <a:xfrm>
            <a:off x="7810246" y="3154571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1" name="Line 442"/>
          <p:cNvSpPr>
            <a:spLocks noChangeShapeType="1"/>
          </p:cNvSpPr>
          <p:nvPr/>
        </p:nvSpPr>
        <p:spPr bwMode="auto">
          <a:xfrm>
            <a:off x="7825581" y="432138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2" name="Line 442"/>
          <p:cNvSpPr>
            <a:spLocks noChangeShapeType="1"/>
          </p:cNvSpPr>
          <p:nvPr/>
        </p:nvSpPr>
        <p:spPr bwMode="auto">
          <a:xfrm>
            <a:off x="4915694" y="5746260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3" name="Line 442"/>
          <p:cNvSpPr>
            <a:spLocks noChangeShapeType="1"/>
          </p:cNvSpPr>
          <p:nvPr/>
        </p:nvSpPr>
        <p:spPr bwMode="auto">
          <a:xfrm>
            <a:off x="3637449" y="5711753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4" name="Line 442"/>
          <p:cNvSpPr>
            <a:spLocks noChangeShapeType="1"/>
          </p:cNvSpPr>
          <p:nvPr/>
        </p:nvSpPr>
        <p:spPr bwMode="auto">
          <a:xfrm>
            <a:off x="5852319" y="4197377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5" name="Line 442"/>
          <p:cNvSpPr>
            <a:spLocks noChangeShapeType="1"/>
          </p:cNvSpPr>
          <p:nvPr/>
        </p:nvSpPr>
        <p:spPr bwMode="auto">
          <a:xfrm>
            <a:off x="1480344" y="467801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6" name="Line 442"/>
          <p:cNvSpPr>
            <a:spLocks noChangeShapeType="1"/>
          </p:cNvSpPr>
          <p:nvPr/>
        </p:nvSpPr>
        <p:spPr bwMode="auto">
          <a:xfrm>
            <a:off x="254039" y="308313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7" name="Line 442"/>
          <p:cNvSpPr>
            <a:spLocks noChangeShapeType="1"/>
          </p:cNvSpPr>
          <p:nvPr/>
        </p:nvSpPr>
        <p:spPr bwMode="auto">
          <a:xfrm>
            <a:off x="254039" y="4151548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6464442" y="2911684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1301006" y="2453366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Line 442"/>
          <p:cNvSpPr>
            <a:spLocks noChangeShapeType="1"/>
          </p:cNvSpPr>
          <p:nvPr/>
        </p:nvSpPr>
        <p:spPr bwMode="auto">
          <a:xfrm>
            <a:off x="3366573" y="1404821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" name="Line 442"/>
          <p:cNvSpPr>
            <a:spLocks noChangeShapeType="1"/>
          </p:cNvSpPr>
          <p:nvPr/>
        </p:nvSpPr>
        <p:spPr bwMode="auto">
          <a:xfrm>
            <a:off x="4907497" y="1443246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" name="Line 442"/>
          <p:cNvSpPr>
            <a:spLocks noChangeShapeType="1"/>
          </p:cNvSpPr>
          <p:nvPr/>
        </p:nvSpPr>
        <p:spPr bwMode="auto">
          <a:xfrm>
            <a:off x="6466251" y="1443246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1966399" y="1654403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Line 442"/>
          <p:cNvSpPr>
            <a:spLocks noChangeShapeType="1"/>
          </p:cNvSpPr>
          <p:nvPr/>
        </p:nvSpPr>
        <p:spPr bwMode="auto">
          <a:xfrm>
            <a:off x="4139262" y="2273462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9" grpId="0" animBg="1"/>
      <p:bldP spid="229" grpId="1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8" name="AutoShape 350"/>
          <p:cNvSpPr>
            <a:spLocks noChangeArrowheads="1"/>
          </p:cNvSpPr>
          <p:nvPr/>
        </p:nvSpPr>
        <p:spPr bwMode="auto">
          <a:xfrm>
            <a:off x="1296194" y="1506746"/>
            <a:ext cx="6521450" cy="3902075"/>
          </a:xfrm>
          <a:prstGeom prst="roundRect">
            <a:avLst>
              <a:gd name="adj" fmla="val 19163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001169" y="2251284"/>
            <a:ext cx="4789487" cy="3170237"/>
          </a:xfrm>
          <a:custGeom>
            <a:avLst/>
            <a:gdLst>
              <a:gd name="T0" fmla="*/ 2890513 w 3246"/>
              <a:gd name="T1" fmla="*/ 2023680 h 2165"/>
              <a:gd name="T2" fmla="*/ 3240207 w 3246"/>
              <a:gd name="T3" fmla="*/ 1632709 h 2165"/>
              <a:gd name="T4" fmla="*/ 3443827 w 3246"/>
              <a:gd name="T5" fmla="*/ 1254916 h 2165"/>
              <a:gd name="T6" fmla="*/ 3650398 w 3246"/>
              <a:gd name="T7" fmla="*/ 626726 h 2165"/>
              <a:gd name="T8" fmla="*/ 3666628 w 3246"/>
              <a:gd name="T9" fmla="*/ 581332 h 2165"/>
              <a:gd name="T10" fmla="*/ 3693187 w 3246"/>
              <a:gd name="T11" fmla="*/ 465651 h 2165"/>
              <a:gd name="T12" fmla="*/ 3724173 w 3246"/>
              <a:gd name="T13" fmla="*/ 352899 h 2165"/>
              <a:gd name="T14" fmla="*/ 3746305 w 3246"/>
              <a:gd name="T15" fmla="*/ 310434 h 2165"/>
              <a:gd name="T16" fmla="*/ 3772865 w 3246"/>
              <a:gd name="T17" fmla="*/ 279684 h 2165"/>
              <a:gd name="T18" fmla="*/ 3834836 w 3246"/>
              <a:gd name="T19" fmla="*/ 248933 h 2165"/>
              <a:gd name="T20" fmla="*/ 3880576 w 3246"/>
              <a:gd name="T21" fmla="*/ 225504 h 2165"/>
              <a:gd name="T22" fmla="*/ 3945499 w 3246"/>
              <a:gd name="T23" fmla="*/ 191825 h 2165"/>
              <a:gd name="T24" fmla="*/ 3997141 w 3246"/>
              <a:gd name="T25" fmla="*/ 161074 h 2165"/>
              <a:gd name="T26" fmla="*/ 4060588 w 3246"/>
              <a:gd name="T27" fmla="*/ 115681 h 2165"/>
              <a:gd name="T28" fmla="*/ 4082720 w 3246"/>
              <a:gd name="T29" fmla="*/ 109823 h 2165"/>
              <a:gd name="T30" fmla="*/ 4159447 w 3246"/>
              <a:gd name="T31" fmla="*/ 76144 h 2165"/>
              <a:gd name="T32" fmla="*/ 4247977 w 3246"/>
              <a:gd name="T33" fmla="*/ 39536 h 2165"/>
              <a:gd name="T34" fmla="*/ 4327654 w 3246"/>
              <a:gd name="T35" fmla="*/ 19036 h 2165"/>
              <a:gd name="T36" fmla="*/ 4355689 w 3246"/>
              <a:gd name="T37" fmla="*/ 19036 h 2165"/>
              <a:gd name="T38" fmla="*/ 4386674 w 3246"/>
              <a:gd name="T39" fmla="*/ 8786 h 2165"/>
              <a:gd name="T40" fmla="*/ 4481107 w 3246"/>
              <a:gd name="T41" fmla="*/ 0 h 2165"/>
              <a:gd name="T42" fmla="*/ 4588818 w 3246"/>
              <a:gd name="T43" fmla="*/ 5857 h 2165"/>
              <a:gd name="T44" fmla="*/ 4655216 w 3246"/>
              <a:gd name="T45" fmla="*/ 21965 h 2165"/>
              <a:gd name="T46" fmla="*/ 4689153 w 3246"/>
              <a:gd name="T47" fmla="*/ 36608 h 2165"/>
              <a:gd name="T48" fmla="*/ 4708334 w 3246"/>
              <a:gd name="T49" fmla="*/ 82002 h 2165"/>
              <a:gd name="T50" fmla="*/ 4737844 w 3246"/>
              <a:gd name="T51" fmla="*/ 169860 h 2165"/>
              <a:gd name="T52" fmla="*/ 4780634 w 3246"/>
              <a:gd name="T53" fmla="*/ 402686 h 2165"/>
              <a:gd name="T54" fmla="*/ 4780634 w 3246"/>
              <a:gd name="T55" fmla="*/ 519831 h 2165"/>
              <a:gd name="T56" fmla="*/ 4789487 w 3246"/>
              <a:gd name="T57" fmla="*/ 692620 h 2165"/>
              <a:gd name="T58" fmla="*/ 4771781 w 3246"/>
              <a:gd name="T59" fmla="*/ 1149485 h 2165"/>
              <a:gd name="T60" fmla="*/ 4765879 w 3246"/>
              <a:gd name="T61" fmla="*/ 1468706 h 2165"/>
              <a:gd name="T62" fmla="*/ 4768830 w 3246"/>
              <a:gd name="T63" fmla="*/ 1613673 h 2165"/>
              <a:gd name="T64" fmla="*/ 4754075 w 3246"/>
              <a:gd name="T65" fmla="*/ 1799640 h 2165"/>
              <a:gd name="T66" fmla="*/ 4754075 w 3246"/>
              <a:gd name="T67" fmla="*/ 2098360 h 2165"/>
              <a:gd name="T68" fmla="*/ 4745222 w 3246"/>
              <a:gd name="T69" fmla="*/ 2590369 h 2165"/>
              <a:gd name="T70" fmla="*/ 4479631 w 3246"/>
              <a:gd name="T71" fmla="*/ 2897875 h 2165"/>
              <a:gd name="T72" fmla="*/ 3948450 w 3246"/>
              <a:gd name="T73" fmla="*/ 2924232 h 2165"/>
              <a:gd name="T74" fmla="*/ 2770997 w 3246"/>
              <a:gd name="T75" fmla="*/ 2985734 h 2165"/>
              <a:gd name="T76" fmla="*/ 1521245 w 3246"/>
              <a:gd name="T77" fmla="*/ 3133629 h 2165"/>
              <a:gd name="T78" fmla="*/ 973833 w 3246"/>
              <a:gd name="T79" fmla="*/ 3099950 h 2165"/>
              <a:gd name="T80" fmla="*/ 327562 w 3246"/>
              <a:gd name="T81" fmla="*/ 3117522 h 2165"/>
              <a:gd name="T82" fmla="*/ 0 w 3246"/>
              <a:gd name="T83" fmla="*/ 2906661 h 2165"/>
              <a:gd name="T84" fmla="*/ 53118 w 3246"/>
              <a:gd name="T85" fmla="*/ 2713371 h 2165"/>
              <a:gd name="T86" fmla="*/ 752507 w 3246"/>
              <a:gd name="T87" fmla="*/ 2634299 h 2165"/>
              <a:gd name="T88" fmla="*/ 1531573 w 3246"/>
              <a:gd name="T89" fmla="*/ 2590369 h 2165"/>
              <a:gd name="T90" fmla="*/ 2638202 w 3246"/>
              <a:gd name="T91" fmla="*/ 2334114 h 21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246" h="2165">
                <a:moveTo>
                  <a:pt x="1926" y="1499"/>
                </a:moveTo>
                <a:lnTo>
                  <a:pt x="1959" y="1382"/>
                </a:lnTo>
                <a:lnTo>
                  <a:pt x="2016" y="1319"/>
                </a:lnTo>
                <a:lnTo>
                  <a:pt x="2196" y="1115"/>
                </a:lnTo>
                <a:lnTo>
                  <a:pt x="2256" y="1025"/>
                </a:lnTo>
                <a:lnTo>
                  <a:pt x="2334" y="857"/>
                </a:lnTo>
                <a:lnTo>
                  <a:pt x="2424" y="635"/>
                </a:lnTo>
                <a:lnTo>
                  <a:pt x="2474" y="428"/>
                </a:lnTo>
                <a:lnTo>
                  <a:pt x="2478" y="413"/>
                </a:lnTo>
                <a:lnTo>
                  <a:pt x="2485" y="397"/>
                </a:lnTo>
                <a:lnTo>
                  <a:pt x="2493" y="359"/>
                </a:lnTo>
                <a:lnTo>
                  <a:pt x="2503" y="318"/>
                </a:lnTo>
                <a:lnTo>
                  <a:pt x="2514" y="278"/>
                </a:lnTo>
                <a:lnTo>
                  <a:pt x="2524" y="241"/>
                </a:lnTo>
                <a:lnTo>
                  <a:pt x="2532" y="224"/>
                </a:lnTo>
                <a:lnTo>
                  <a:pt x="2539" y="212"/>
                </a:lnTo>
                <a:lnTo>
                  <a:pt x="2547" y="199"/>
                </a:lnTo>
                <a:lnTo>
                  <a:pt x="2557" y="191"/>
                </a:lnTo>
                <a:lnTo>
                  <a:pt x="2580" y="179"/>
                </a:lnTo>
                <a:lnTo>
                  <a:pt x="2599" y="170"/>
                </a:lnTo>
                <a:lnTo>
                  <a:pt x="2615" y="160"/>
                </a:lnTo>
                <a:lnTo>
                  <a:pt x="2630" y="154"/>
                </a:lnTo>
                <a:lnTo>
                  <a:pt x="2655" y="141"/>
                </a:lnTo>
                <a:lnTo>
                  <a:pt x="2674" y="131"/>
                </a:lnTo>
                <a:lnTo>
                  <a:pt x="2690" y="121"/>
                </a:lnTo>
                <a:lnTo>
                  <a:pt x="2709" y="110"/>
                </a:lnTo>
                <a:lnTo>
                  <a:pt x="2728" y="98"/>
                </a:lnTo>
                <a:lnTo>
                  <a:pt x="2752" y="79"/>
                </a:lnTo>
                <a:lnTo>
                  <a:pt x="2759" y="77"/>
                </a:lnTo>
                <a:lnTo>
                  <a:pt x="2767" y="75"/>
                </a:lnTo>
                <a:lnTo>
                  <a:pt x="2790" y="64"/>
                </a:lnTo>
                <a:lnTo>
                  <a:pt x="2819" y="52"/>
                </a:lnTo>
                <a:lnTo>
                  <a:pt x="2850" y="40"/>
                </a:lnTo>
                <a:lnTo>
                  <a:pt x="2879" y="27"/>
                </a:lnTo>
                <a:lnTo>
                  <a:pt x="2908" y="19"/>
                </a:lnTo>
                <a:lnTo>
                  <a:pt x="2933" y="13"/>
                </a:lnTo>
                <a:lnTo>
                  <a:pt x="2943" y="13"/>
                </a:lnTo>
                <a:lnTo>
                  <a:pt x="2952" y="13"/>
                </a:lnTo>
                <a:lnTo>
                  <a:pt x="2962" y="11"/>
                </a:lnTo>
                <a:lnTo>
                  <a:pt x="2973" y="6"/>
                </a:lnTo>
                <a:lnTo>
                  <a:pt x="3002" y="2"/>
                </a:lnTo>
                <a:lnTo>
                  <a:pt x="3037" y="0"/>
                </a:lnTo>
                <a:lnTo>
                  <a:pt x="3072" y="0"/>
                </a:lnTo>
                <a:lnTo>
                  <a:pt x="3110" y="4"/>
                </a:lnTo>
                <a:lnTo>
                  <a:pt x="3141" y="8"/>
                </a:lnTo>
                <a:lnTo>
                  <a:pt x="3155" y="15"/>
                </a:lnTo>
                <a:lnTo>
                  <a:pt x="3168" y="19"/>
                </a:lnTo>
                <a:lnTo>
                  <a:pt x="3178" y="25"/>
                </a:lnTo>
                <a:lnTo>
                  <a:pt x="3184" y="33"/>
                </a:lnTo>
                <a:lnTo>
                  <a:pt x="3191" y="56"/>
                </a:lnTo>
                <a:lnTo>
                  <a:pt x="3199" y="85"/>
                </a:lnTo>
                <a:lnTo>
                  <a:pt x="3211" y="116"/>
                </a:lnTo>
                <a:lnTo>
                  <a:pt x="3222" y="209"/>
                </a:lnTo>
                <a:lnTo>
                  <a:pt x="3240" y="275"/>
                </a:lnTo>
                <a:lnTo>
                  <a:pt x="3240" y="343"/>
                </a:lnTo>
                <a:lnTo>
                  <a:pt x="3240" y="355"/>
                </a:lnTo>
                <a:lnTo>
                  <a:pt x="3245" y="367"/>
                </a:lnTo>
                <a:lnTo>
                  <a:pt x="3246" y="473"/>
                </a:lnTo>
                <a:lnTo>
                  <a:pt x="3234" y="545"/>
                </a:lnTo>
                <a:lnTo>
                  <a:pt x="3234" y="785"/>
                </a:lnTo>
                <a:lnTo>
                  <a:pt x="3232" y="930"/>
                </a:lnTo>
                <a:lnTo>
                  <a:pt x="3230" y="1003"/>
                </a:lnTo>
                <a:lnTo>
                  <a:pt x="3232" y="1050"/>
                </a:lnTo>
                <a:lnTo>
                  <a:pt x="3232" y="1102"/>
                </a:lnTo>
                <a:lnTo>
                  <a:pt x="3234" y="1158"/>
                </a:lnTo>
                <a:lnTo>
                  <a:pt x="3222" y="1229"/>
                </a:lnTo>
                <a:lnTo>
                  <a:pt x="3222" y="1331"/>
                </a:lnTo>
                <a:lnTo>
                  <a:pt x="3222" y="1433"/>
                </a:lnTo>
                <a:lnTo>
                  <a:pt x="3222" y="1583"/>
                </a:lnTo>
                <a:lnTo>
                  <a:pt x="3216" y="1769"/>
                </a:lnTo>
                <a:lnTo>
                  <a:pt x="3156" y="1931"/>
                </a:lnTo>
                <a:lnTo>
                  <a:pt x="3036" y="1979"/>
                </a:lnTo>
                <a:lnTo>
                  <a:pt x="2886" y="1991"/>
                </a:lnTo>
                <a:lnTo>
                  <a:pt x="2676" y="1997"/>
                </a:lnTo>
                <a:lnTo>
                  <a:pt x="2454" y="2003"/>
                </a:lnTo>
                <a:lnTo>
                  <a:pt x="1878" y="2039"/>
                </a:lnTo>
                <a:lnTo>
                  <a:pt x="1236" y="2153"/>
                </a:lnTo>
                <a:lnTo>
                  <a:pt x="1031" y="2140"/>
                </a:lnTo>
                <a:lnTo>
                  <a:pt x="840" y="2129"/>
                </a:lnTo>
                <a:lnTo>
                  <a:pt x="660" y="2117"/>
                </a:lnTo>
                <a:lnTo>
                  <a:pt x="408" y="2165"/>
                </a:lnTo>
                <a:lnTo>
                  <a:pt x="222" y="2129"/>
                </a:lnTo>
                <a:lnTo>
                  <a:pt x="72" y="2057"/>
                </a:lnTo>
                <a:lnTo>
                  <a:pt x="0" y="1985"/>
                </a:lnTo>
                <a:lnTo>
                  <a:pt x="0" y="1907"/>
                </a:lnTo>
                <a:lnTo>
                  <a:pt x="36" y="1853"/>
                </a:lnTo>
                <a:lnTo>
                  <a:pt x="156" y="1811"/>
                </a:lnTo>
                <a:lnTo>
                  <a:pt x="510" y="1799"/>
                </a:lnTo>
                <a:lnTo>
                  <a:pt x="744" y="1787"/>
                </a:lnTo>
                <a:lnTo>
                  <a:pt x="1038" y="1769"/>
                </a:lnTo>
                <a:lnTo>
                  <a:pt x="1608" y="1703"/>
                </a:lnTo>
                <a:lnTo>
                  <a:pt x="1788" y="1594"/>
                </a:lnTo>
                <a:lnTo>
                  <a:pt x="1926" y="1499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823619" y="5138946"/>
            <a:ext cx="0" cy="855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585369" y="5116721"/>
            <a:ext cx="0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144294" y="4905584"/>
            <a:ext cx="2478087" cy="211137"/>
          </a:xfrm>
          <a:custGeom>
            <a:avLst/>
            <a:gdLst>
              <a:gd name="T0" fmla="*/ 0 w 1680"/>
              <a:gd name="T1" fmla="*/ 211137 h 192"/>
              <a:gd name="T2" fmla="*/ 0 w 1680"/>
              <a:gd name="T3" fmla="*/ 0 h 192"/>
              <a:gd name="T4" fmla="*/ 2478087 w 1680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192">
                <a:moveTo>
                  <a:pt x="0" y="192"/>
                </a:moveTo>
                <a:lnTo>
                  <a:pt x="0" y="0"/>
                </a:lnTo>
                <a:lnTo>
                  <a:pt x="168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3158331" y="4227721"/>
            <a:ext cx="1679575" cy="255588"/>
          </a:xfrm>
          <a:custGeom>
            <a:avLst/>
            <a:gdLst>
              <a:gd name="T0" fmla="*/ 66416 w 1138"/>
              <a:gd name="T1" fmla="*/ 30847 h 174"/>
              <a:gd name="T2" fmla="*/ 88554 w 1138"/>
              <a:gd name="T3" fmla="*/ 14689 h 174"/>
              <a:gd name="T4" fmla="*/ 113644 w 1138"/>
              <a:gd name="T5" fmla="*/ 5876 h 174"/>
              <a:gd name="T6" fmla="*/ 128403 w 1138"/>
              <a:gd name="T7" fmla="*/ 2938 h 174"/>
              <a:gd name="T8" fmla="*/ 146114 w 1138"/>
              <a:gd name="T9" fmla="*/ 0 h 174"/>
              <a:gd name="T10" fmla="*/ 171204 w 1138"/>
              <a:gd name="T11" fmla="*/ 0 h 174"/>
              <a:gd name="T12" fmla="*/ 202198 w 1138"/>
              <a:gd name="T13" fmla="*/ 0 h 174"/>
              <a:gd name="T14" fmla="*/ 236144 w 1138"/>
              <a:gd name="T15" fmla="*/ 0 h 174"/>
              <a:gd name="T16" fmla="*/ 278945 w 1138"/>
              <a:gd name="T17" fmla="*/ 2938 h 174"/>
              <a:gd name="T18" fmla="*/ 321746 w 1138"/>
              <a:gd name="T19" fmla="*/ 8813 h 174"/>
              <a:gd name="T20" fmla="*/ 370451 w 1138"/>
              <a:gd name="T21" fmla="*/ 11751 h 174"/>
              <a:gd name="T22" fmla="*/ 425059 w 1138"/>
              <a:gd name="T23" fmla="*/ 17627 h 174"/>
              <a:gd name="T24" fmla="*/ 478192 w 1138"/>
              <a:gd name="T25" fmla="*/ 23502 h 174"/>
              <a:gd name="T26" fmla="*/ 594788 w 1138"/>
              <a:gd name="T27" fmla="*/ 30847 h 174"/>
              <a:gd name="T28" fmla="*/ 652348 w 1138"/>
              <a:gd name="T29" fmla="*/ 30847 h 174"/>
              <a:gd name="T30" fmla="*/ 717288 w 1138"/>
              <a:gd name="T31" fmla="*/ 33785 h 174"/>
              <a:gd name="T32" fmla="*/ 848643 w 1138"/>
              <a:gd name="T33" fmla="*/ 33785 h 174"/>
              <a:gd name="T34" fmla="*/ 985902 w 1138"/>
              <a:gd name="T35" fmla="*/ 33785 h 174"/>
              <a:gd name="T36" fmla="*/ 1127588 w 1138"/>
              <a:gd name="T37" fmla="*/ 30847 h 174"/>
              <a:gd name="T38" fmla="*/ 1201383 w 1138"/>
              <a:gd name="T39" fmla="*/ 26440 h 174"/>
              <a:gd name="T40" fmla="*/ 1278130 w 1138"/>
              <a:gd name="T41" fmla="*/ 23502 h 174"/>
              <a:gd name="T42" fmla="*/ 1434575 w 1138"/>
              <a:gd name="T43" fmla="*/ 14689 h 174"/>
              <a:gd name="T44" fmla="*/ 1511322 w 1138"/>
              <a:gd name="T45" fmla="*/ 8813 h 174"/>
              <a:gd name="T46" fmla="*/ 1568882 w 1138"/>
              <a:gd name="T47" fmla="*/ 13220 h 174"/>
              <a:gd name="T48" fmla="*/ 1626443 w 1138"/>
              <a:gd name="T49" fmla="*/ 22033 h 174"/>
              <a:gd name="T50" fmla="*/ 1679575 w 1138"/>
              <a:gd name="T51" fmla="*/ 123387 h 174"/>
              <a:gd name="T52" fmla="*/ 1617587 w 1138"/>
              <a:gd name="T53" fmla="*/ 202708 h 174"/>
              <a:gd name="T54" fmla="*/ 1489184 w 1138"/>
              <a:gd name="T55" fmla="*/ 233555 h 174"/>
              <a:gd name="T56" fmla="*/ 1354877 w 1138"/>
              <a:gd name="T57" fmla="*/ 237961 h 174"/>
              <a:gd name="T58" fmla="*/ 1275178 w 1138"/>
              <a:gd name="T59" fmla="*/ 232086 h 174"/>
              <a:gd name="T60" fmla="*/ 1192528 w 1138"/>
              <a:gd name="T61" fmla="*/ 227679 h 174"/>
              <a:gd name="T62" fmla="*/ 1022799 w 1138"/>
              <a:gd name="T63" fmla="*/ 221803 h 174"/>
              <a:gd name="T64" fmla="*/ 943101 w 1138"/>
              <a:gd name="T65" fmla="*/ 218866 h 174"/>
              <a:gd name="T66" fmla="*/ 863402 w 1138"/>
              <a:gd name="T67" fmla="*/ 218866 h 174"/>
              <a:gd name="T68" fmla="*/ 783703 w 1138"/>
              <a:gd name="T69" fmla="*/ 221803 h 174"/>
              <a:gd name="T70" fmla="*/ 704005 w 1138"/>
              <a:gd name="T71" fmla="*/ 224741 h 174"/>
              <a:gd name="T72" fmla="*/ 621354 w 1138"/>
              <a:gd name="T73" fmla="*/ 232086 h 174"/>
              <a:gd name="T74" fmla="*/ 541656 w 1138"/>
              <a:gd name="T75" fmla="*/ 237961 h 174"/>
              <a:gd name="T76" fmla="*/ 467861 w 1138"/>
              <a:gd name="T77" fmla="*/ 243837 h 174"/>
              <a:gd name="T78" fmla="*/ 398493 w 1138"/>
              <a:gd name="T79" fmla="*/ 249712 h 174"/>
              <a:gd name="T80" fmla="*/ 333554 w 1138"/>
              <a:gd name="T81" fmla="*/ 252650 h 174"/>
              <a:gd name="T82" fmla="*/ 281897 w 1138"/>
              <a:gd name="T83" fmla="*/ 255588 h 174"/>
              <a:gd name="T84" fmla="*/ 239096 w 1138"/>
              <a:gd name="T85" fmla="*/ 255588 h 174"/>
              <a:gd name="T86" fmla="*/ 208102 w 1138"/>
              <a:gd name="T87" fmla="*/ 255588 h 174"/>
              <a:gd name="T88" fmla="*/ 183012 w 1138"/>
              <a:gd name="T89" fmla="*/ 252650 h 174"/>
              <a:gd name="T90" fmla="*/ 165301 w 1138"/>
              <a:gd name="T91" fmla="*/ 249712 h 174"/>
              <a:gd name="T92" fmla="*/ 153494 w 1138"/>
              <a:gd name="T93" fmla="*/ 246775 h 174"/>
              <a:gd name="T94" fmla="*/ 137259 w 1138"/>
              <a:gd name="T95" fmla="*/ 243837 h 174"/>
              <a:gd name="T96" fmla="*/ 125452 w 1138"/>
              <a:gd name="T97" fmla="*/ 237961 h 174"/>
              <a:gd name="T98" fmla="*/ 109217 w 1138"/>
              <a:gd name="T99" fmla="*/ 232086 h 174"/>
              <a:gd name="T100" fmla="*/ 73795 w 1138"/>
              <a:gd name="T101" fmla="*/ 215928 h 174"/>
              <a:gd name="T102" fmla="*/ 39849 w 1138"/>
              <a:gd name="T103" fmla="*/ 195363 h 174"/>
              <a:gd name="T104" fmla="*/ 23614 w 1138"/>
              <a:gd name="T105" fmla="*/ 182143 h 174"/>
              <a:gd name="T106" fmla="*/ 11807 w 1138"/>
              <a:gd name="T107" fmla="*/ 170392 h 174"/>
              <a:gd name="T108" fmla="*/ 2952 w 1138"/>
              <a:gd name="T109" fmla="*/ 158641 h 174"/>
              <a:gd name="T110" fmla="*/ 0 w 1138"/>
              <a:gd name="T111" fmla="*/ 145421 h 174"/>
              <a:gd name="T112" fmla="*/ 0 w 1138"/>
              <a:gd name="T113" fmla="*/ 133670 h 174"/>
              <a:gd name="T114" fmla="*/ 2952 w 1138"/>
              <a:gd name="T115" fmla="*/ 118981 h 174"/>
              <a:gd name="T116" fmla="*/ 8855 w 1138"/>
              <a:gd name="T117" fmla="*/ 99885 h 174"/>
              <a:gd name="T118" fmla="*/ 17711 w 1138"/>
              <a:gd name="T119" fmla="*/ 85196 h 174"/>
              <a:gd name="T120" fmla="*/ 42801 w 1138"/>
              <a:gd name="T121" fmla="*/ 54349 h 174"/>
              <a:gd name="T122" fmla="*/ 54608 w 1138"/>
              <a:gd name="T123" fmla="*/ 42598 h 174"/>
              <a:gd name="T124" fmla="*/ 66416 w 1138"/>
              <a:gd name="T125" fmla="*/ 30847 h 1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38" h="174">
                <a:moveTo>
                  <a:pt x="45" y="21"/>
                </a:moveTo>
                <a:lnTo>
                  <a:pt x="60" y="10"/>
                </a:lnTo>
                <a:lnTo>
                  <a:pt x="77" y="4"/>
                </a:lnTo>
                <a:lnTo>
                  <a:pt x="87" y="2"/>
                </a:lnTo>
                <a:lnTo>
                  <a:pt x="99" y="0"/>
                </a:lnTo>
                <a:lnTo>
                  <a:pt x="116" y="0"/>
                </a:lnTo>
                <a:lnTo>
                  <a:pt x="137" y="0"/>
                </a:lnTo>
                <a:lnTo>
                  <a:pt x="160" y="0"/>
                </a:lnTo>
                <a:lnTo>
                  <a:pt x="189" y="2"/>
                </a:lnTo>
                <a:lnTo>
                  <a:pt x="218" y="6"/>
                </a:lnTo>
                <a:lnTo>
                  <a:pt x="251" y="8"/>
                </a:lnTo>
                <a:lnTo>
                  <a:pt x="288" y="12"/>
                </a:lnTo>
                <a:lnTo>
                  <a:pt x="324" y="16"/>
                </a:lnTo>
                <a:lnTo>
                  <a:pt x="403" y="21"/>
                </a:lnTo>
                <a:lnTo>
                  <a:pt x="442" y="21"/>
                </a:lnTo>
                <a:lnTo>
                  <a:pt x="486" y="23"/>
                </a:lnTo>
                <a:lnTo>
                  <a:pt x="575" y="23"/>
                </a:lnTo>
                <a:lnTo>
                  <a:pt x="668" y="23"/>
                </a:lnTo>
                <a:lnTo>
                  <a:pt x="764" y="21"/>
                </a:lnTo>
                <a:lnTo>
                  <a:pt x="814" y="18"/>
                </a:lnTo>
                <a:lnTo>
                  <a:pt x="866" y="16"/>
                </a:lnTo>
                <a:lnTo>
                  <a:pt x="972" y="10"/>
                </a:lnTo>
                <a:lnTo>
                  <a:pt x="1024" y="6"/>
                </a:lnTo>
                <a:lnTo>
                  <a:pt x="1063" y="9"/>
                </a:lnTo>
                <a:lnTo>
                  <a:pt x="1102" y="15"/>
                </a:lnTo>
                <a:lnTo>
                  <a:pt x="1138" y="84"/>
                </a:lnTo>
                <a:lnTo>
                  <a:pt x="1096" y="138"/>
                </a:lnTo>
                <a:lnTo>
                  <a:pt x="1009" y="159"/>
                </a:lnTo>
                <a:lnTo>
                  <a:pt x="918" y="162"/>
                </a:lnTo>
                <a:lnTo>
                  <a:pt x="864" y="158"/>
                </a:lnTo>
                <a:lnTo>
                  <a:pt x="808" y="155"/>
                </a:lnTo>
                <a:lnTo>
                  <a:pt x="693" y="151"/>
                </a:lnTo>
                <a:lnTo>
                  <a:pt x="639" y="149"/>
                </a:lnTo>
                <a:lnTo>
                  <a:pt x="585" y="149"/>
                </a:lnTo>
                <a:lnTo>
                  <a:pt x="531" y="151"/>
                </a:lnTo>
                <a:lnTo>
                  <a:pt x="477" y="153"/>
                </a:lnTo>
                <a:lnTo>
                  <a:pt x="421" y="158"/>
                </a:lnTo>
                <a:lnTo>
                  <a:pt x="367" y="162"/>
                </a:lnTo>
                <a:lnTo>
                  <a:pt x="317" y="166"/>
                </a:lnTo>
                <a:lnTo>
                  <a:pt x="270" y="170"/>
                </a:lnTo>
                <a:lnTo>
                  <a:pt x="226" y="172"/>
                </a:lnTo>
                <a:lnTo>
                  <a:pt x="191" y="174"/>
                </a:lnTo>
                <a:lnTo>
                  <a:pt x="162" y="174"/>
                </a:lnTo>
                <a:lnTo>
                  <a:pt x="141" y="174"/>
                </a:lnTo>
                <a:lnTo>
                  <a:pt x="124" y="172"/>
                </a:lnTo>
                <a:lnTo>
                  <a:pt x="112" y="170"/>
                </a:lnTo>
                <a:lnTo>
                  <a:pt x="104" y="168"/>
                </a:lnTo>
                <a:lnTo>
                  <a:pt x="93" y="166"/>
                </a:lnTo>
                <a:lnTo>
                  <a:pt x="85" y="162"/>
                </a:lnTo>
                <a:lnTo>
                  <a:pt x="74" y="158"/>
                </a:lnTo>
                <a:lnTo>
                  <a:pt x="50" y="147"/>
                </a:lnTo>
                <a:lnTo>
                  <a:pt x="27" y="133"/>
                </a:lnTo>
                <a:lnTo>
                  <a:pt x="16" y="124"/>
                </a:lnTo>
                <a:lnTo>
                  <a:pt x="8" y="116"/>
                </a:lnTo>
                <a:lnTo>
                  <a:pt x="2" y="108"/>
                </a:lnTo>
                <a:lnTo>
                  <a:pt x="0" y="99"/>
                </a:lnTo>
                <a:lnTo>
                  <a:pt x="0" y="91"/>
                </a:lnTo>
                <a:lnTo>
                  <a:pt x="2" y="81"/>
                </a:lnTo>
                <a:lnTo>
                  <a:pt x="6" y="68"/>
                </a:lnTo>
                <a:lnTo>
                  <a:pt x="12" y="58"/>
                </a:lnTo>
                <a:lnTo>
                  <a:pt x="29" y="37"/>
                </a:lnTo>
                <a:lnTo>
                  <a:pt x="37" y="29"/>
                </a:lnTo>
                <a:lnTo>
                  <a:pt x="45" y="2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734469" y="4342021"/>
            <a:ext cx="2409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310481" y="2168734"/>
            <a:ext cx="928688" cy="2366962"/>
          </a:xfrm>
          <a:custGeom>
            <a:avLst/>
            <a:gdLst>
              <a:gd name="T0" fmla="*/ 0 w 630"/>
              <a:gd name="T1" fmla="*/ 505010 h 1617"/>
              <a:gd name="T2" fmla="*/ 53068 w 630"/>
              <a:gd name="T3" fmla="*/ 259092 h 1617"/>
              <a:gd name="T4" fmla="*/ 212272 w 630"/>
              <a:gd name="T5" fmla="*/ 0 h 1617"/>
              <a:gd name="T6" fmla="*/ 358208 w 630"/>
              <a:gd name="T7" fmla="*/ 8783 h 1617"/>
              <a:gd name="T8" fmla="*/ 434862 w 630"/>
              <a:gd name="T9" fmla="*/ 30740 h 1617"/>
              <a:gd name="T10" fmla="*/ 511515 w 630"/>
              <a:gd name="T11" fmla="*/ 67335 h 1617"/>
              <a:gd name="T12" fmla="*/ 594065 w 630"/>
              <a:gd name="T13" fmla="*/ 127350 h 1617"/>
              <a:gd name="T14" fmla="*/ 679564 w 630"/>
              <a:gd name="T15" fmla="*/ 209323 h 1617"/>
              <a:gd name="T16" fmla="*/ 759166 w 630"/>
              <a:gd name="T17" fmla="*/ 297151 h 1617"/>
              <a:gd name="T18" fmla="*/ 824026 w 630"/>
              <a:gd name="T19" fmla="*/ 376196 h 1617"/>
              <a:gd name="T20" fmla="*/ 866775 w 630"/>
              <a:gd name="T21" fmla="*/ 440603 h 1617"/>
              <a:gd name="T22" fmla="*/ 891835 w 630"/>
              <a:gd name="T23" fmla="*/ 497691 h 1617"/>
              <a:gd name="T24" fmla="*/ 915421 w 630"/>
              <a:gd name="T25" fmla="*/ 619187 h 1617"/>
              <a:gd name="T26" fmla="*/ 928688 w 630"/>
              <a:gd name="T27" fmla="*/ 728972 h 1617"/>
              <a:gd name="T28" fmla="*/ 925740 w 630"/>
              <a:gd name="T29" fmla="*/ 805089 h 1617"/>
              <a:gd name="T30" fmla="*/ 900680 w 630"/>
              <a:gd name="T31" fmla="*/ 881207 h 1617"/>
              <a:gd name="T32" fmla="*/ 854983 w 630"/>
              <a:gd name="T33" fmla="*/ 932440 h 1617"/>
              <a:gd name="T34" fmla="*/ 803389 w 630"/>
              <a:gd name="T35" fmla="*/ 963179 h 1617"/>
              <a:gd name="T36" fmla="*/ 704624 w 630"/>
              <a:gd name="T37" fmla="*/ 1005629 h 1617"/>
              <a:gd name="T38" fmla="*/ 557213 w 630"/>
              <a:gd name="T39" fmla="*/ 1059790 h 1617"/>
              <a:gd name="T40" fmla="*/ 462870 w 630"/>
              <a:gd name="T41" fmla="*/ 1105168 h 1617"/>
              <a:gd name="T42" fmla="*/ 417173 w 630"/>
              <a:gd name="T43" fmla="*/ 1141763 h 1617"/>
              <a:gd name="T44" fmla="*/ 380320 w 630"/>
              <a:gd name="T45" fmla="*/ 1206170 h 1617"/>
              <a:gd name="T46" fmla="*/ 368527 w 630"/>
              <a:gd name="T47" fmla="*/ 1313027 h 1617"/>
              <a:gd name="T48" fmla="*/ 383268 w 630"/>
              <a:gd name="T49" fmla="*/ 1427203 h 1617"/>
              <a:gd name="T50" fmla="*/ 417173 w 630"/>
              <a:gd name="T51" fmla="*/ 1525278 h 1617"/>
              <a:gd name="T52" fmla="*/ 437810 w 630"/>
              <a:gd name="T53" fmla="*/ 1561873 h 1617"/>
              <a:gd name="T54" fmla="*/ 557213 w 630"/>
              <a:gd name="T55" fmla="*/ 1787298 h 1617"/>
              <a:gd name="T56" fmla="*/ 686934 w 630"/>
              <a:gd name="T57" fmla="*/ 1986374 h 1617"/>
              <a:gd name="T58" fmla="*/ 574902 w 630"/>
              <a:gd name="T59" fmla="*/ 2283525 h 1617"/>
              <a:gd name="T60" fmla="*/ 212272 w 630"/>
              <a:gd name="T61" fmla="*/ 2366962 h 1617"/>
              <a:gd name="T62" fmla="*/ 57490 w 630"/>
              <a:gd name="T63" fmla="*/ 2099087 h 1617"/>
              <a:gd name="T64" fmla="*/ 26534 w 630"/>
              <a:gd name="T65" fmla="*/ 1611642 h 1617"/>
              <a:gd name="T66" fmla="*/ 10319 w 630"/>
              <a:gd name="T67" fmla="*/ 1519423 h 1617"/>
              <a:gd name="T68" fmla="*/ 13267 w 630"/>
              <a:gd name="T69" fmla="*/ 1488683 h 1617"/>
              <a:gd name="T70" fmla="*/ 10319 w 630"/>
              <a:gd name="T71" fmla="*/ 1455016 h 1617"/>
              <a:gd name="T72" fmla="*/ 28008 w 630"/>
              <a:gd name="T73" fmla="*/ 1228127 h 1617"/>
              <a:gd name="T74" fmla="*/ 47171 w 630"/>
              <a:gd name="T75" fmla="*/ 1130052 h 1617"/>
              <a:gd name="T76" fmla="*/ 50120 w 630"/>
              <a:gd name="T77" fmla="*/ 1072964 h 1617"/>
              <a:gd name="T78" fmla="*/ 47171 w 630"/>
              <a:gd name="T79" fmla="*/ 1039297 h 161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0" h="1617">
                <a:moveTo>
                  <a:pt x="24" y="531"/>
                </a:moveTo>
                <a:lnTo>
                  <a:pt x="0" y="345"/>
                </a:lnTo>
                <a:lnTo>
                  <a:pt x="24" y="255"/>
                </a:lnTo>
                <a:lnTo>
                  <a:pt x="36" y="177"/>
                </a:lnTo>
                <a:lnTo>
                  <a:pt x="84" y="57"/>
                </a:lnTo>
                <a:lnTo>
                  <a:pt x="144" y="0"/>
                </a:lnTo>
                <a:lnTo>
                  <a:pt x="191" y="2"/>
                </a:lnTo>
                <a:lnTo>
                  <a:pt x="243" y="6"/>
                </a:lnTo>
                <a:lnTo>
                  <a:pt x="268" y="12"/>
                </a:lnTo>
                <a:lnTo>
                  <a:pt x="295" y="21"/>
                </a:lnTo>
                <a:lnTo>
                  <a:pt x="322" y="31"/>
                </a:lnTo>
                <a:lnTo>
                  <a:pt x="347" y="46"/>
                </a:lnTo>
                <a:lnTo>
                  <a:pt x="374" y="64"/>
                </a:lnTo>
                <a:lnTo>
                  <a:pt x="403" y="87"/>
                </a:lnTo>
                <a:lnTo>
                  <a:pt x="432" y="114"/>
                </a:lnTo>
                <a:lnTo>
                  <a:pt x="461" y="143"/>
                </a:lnTo>
                <a:lnTo>
                  <a:pt x="491" y="172"/>
                </a:lnTo>
                <a:lnTo>
                  <a:pt x="515" y="203"/>
                </a:lnTo>
                <a:lnTo>
                  <a:pt x="540" y="232"/>
                </a:lnTo>
                <a:lnTo>
                  <a:pt x="559" y="257"/>
                </a:lnTo>
                <a:lnTo>
                  <a:pt x="576" y="280"/>
                </a:lnTo>
                <a:lnTo>
                  <a:pt x="588" y="301"/>
                </a:lnTo>
                <a:lnTo>
                  <a:pt x="596" y="322"/>
                </a:lnTo>
                <a:lnTo>
                  <a:pt x="605" y="340"/>
                </a:lnTo>
                <a:lnTo>
                  <a:pt x="615" y="380"/>
                </a:lnTo>
                <a:lnTo>
                  <a:pt x="621" y="423"/>
                </a:lnTo>
                <a:lnTo>
                  <a:pt x="628" y="471"/>
                </a:lnTo>
                <a:lnTo>
                  <a:pt x="630" y="498"/>
                </a:lnTo>
                <a:lnTo>
                  <a:pt x="630" y="525"/>
                </a:lnTo>
                <a:lnTo>
                  <a:pt x="628" y="550"/>
                </a:lnTo>
                <a:lnTo>
                  <a:pt x="621" y="577"/>
                </a:lnTo>
                <a:lnTo>
                  <a:pt x="611" y="602"/>
                </a:lnTo>
                <a:lnTo>
                  <a:pt x="592" y="627"/>
                </a:lnTo>
                <a:lnTo>
                  <a:pt x="580" y="637"/>
                </a:lnTo>
                <a:lnTo>
                  <a:pt x="563" y="648"/>
                </a:lnTo>
                <a:lnTo>
                  <a:pt x="545" y="658"/>
                </a:lnTo>
                <a:lnTo>
                  <a:pt x="524" y="668"/>
                </a:lnTo>
                <a:lnTo>
                  <a:pt x="478" y="687"/>
                </a:lnTo>
                <a:lnTo>
                  <a:pt x="428" y="704"/>
                </a:lnTo>
                <a:lnTo>
                  <a:pt x="378" y="724"/>
                </a:lnTo>
                <a:lnTo>
                  <a:pt x="335" y="743"/>
                </a:lnTo>
                <a:lnTo>
                  <a:pt x="314" y="755"/>
                </a:lnTo>
                <a:lnTo>
                  <a:pt x="297" y="766"/>
                </a:lnTo>
                <a:lnTo>
                  <a:pt x="283" y="780"/>
                </a:lnTo>
                <a:lnTo>
                  <a:pt x="272" y="793"/>
                </a:lnTo>
                <a:lnTo>
                  <a:pt x="258" y="824"/>
                </a:lnTo>
                <a:lnTo>
                  <a:pt x="250" y="859"/>
                </a:lnTo>
                <a:lnTo>
                  <a:pt x="250" y="897"/>
                </a:lnTo>
                <a:lnTo>
                  <a:pt x="252" y="936"/>
                </a:lnTo>
                <a:lnTo>
                  <a:pt x="260" y="975"/>
                </a:lnTo>
                <a:lnTo>
                  <a:pt x="270" y="1011"/>
                </a:lnTo>
                <a:lnTo>
                  <a:pt x="283" y="1042"/>
                </a:lnTo>
                <a:lnTo>
                  <a:pt x="291" y="1054"/>
                </a:lnTo>
                <a:lnTo>
                  <a:pt x="297" y="1067"/>
                </a:lnTo>
                <a:lnTo>
                  <a:pt x="314" y="1083"/>
                </a:lnTo>
                <a:lnTo>
                  <a:pt x="378" y="1221"/>
                </a:lnTo>
                <a:lnTo>
                  <a:pt x="434" y="1297"/>
                </a:lnTo>
                <a:lnTo>
                  <a:pt x="466" y="1357"/>
                </a:lnTo>
                <a:lnTo>
                  <a:pt x="480" y="1473"/>
                </a:lnTo>
                <a:lnTo>
                  <a:pt x="390" y="1560"/>
                </a:lnTo>
                <a:lnTo>
                  <a:pt x="264" y="1578"/>
                </a:lnTo>
                <a:lnTo>
                  <a:pt x="144" y="1617"/>
                </a:lnTo>
                <a:lnTo>
                  <a:pt x="72" y="1575"/>
                </a:lnTo>
                <a:lnTo>
                  <a:pt x="39" y="1434"/>
                </a:lnTo>
                <a:lnTo>
                  <a:pt x="24" y="1317"/>
                </a:lnTo>
                <a:lnTo>
                  <a:pt x="18" y="1101"/>
                </a:lnTo>
                <a:lnTo>
                  <a:pt x="2" y="1052"/>
                </a:lnTo>
                <a:lnTo>
                  <a:pt x="7" y="1038"/>
                </a:lnTo>
                <a:lnTo>
                  <a:pt x="9" y="1025"/>
                </a:lnTo>
                <a:lnTo>
                  <a:pt x="9" y="1017"/>
                </a:lnTo>
                <a:lnTo>
                  <a:pt x="9" y="1011"/>
                </a:lnTo>
                <a:lnTo>
                  <a:pt x="7" y="994"/>
                </a:lnTo>
                <a:lnTo>
                  <a:pt x="30" y="897"/>
                </a:lnTo>
                <a:lnTo>
                  <a:pt x="19" y="839"/>
                </a:lnTo>
                <a:lnTo>
                  <a:pt x="27" y="803"/>
                </a:lnTo>
                <a:lnTo>
                  <a:pt x="32" y="772"/>
                </a:lnTo>
                <a:lnTo>
                  <a:pt x="34" y="749"/>
                </a:lnTo>
                <a:lnTo>
                  <a:pt x="34" y="733"/>
                </a:lnTo>
                <a:lnTo>
                  <a:pt x="32" y="720"/>
                </a:lnTo>
                <a:lnTo>
                  <a:pt x="32" y="710"/>
                </a:lnTo>
                <a:lnTo>
                  <a:pt x="24" y="53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699544" y="2798971"/>
            <a:ext cx="1092200" cy="1090613"/>
          </a:xfrm>
          <a:custGeom>
            <a:avLst/>
            <a:gdLst>
              <a:gd name="T0" fmla="*/ 300687 w 741"/>
              <a:gd name="T1" fmla="*/ 949889 h 744"/>
              <a:gd name="T2" fmla="*/ 446608 w 741"/>
              <a:gd name="T3" fmla="*/ 782779 h 744"/>
              <a:gd name="T4" fmla="*/ 477561 w 741"/>
              <a:gd name="T5" fmla="*/ 734405 h 744"/>
              <a:gd name="T6" fmla="*/ 574842 w 741"/>
              <a:gd name="T7" fmla="*/ 620066 h 744"/>
              <a:gd name="T8" fmla="*/ 598425 w 741"/>
              <a:gd name="T9" fmla="*/ 589283 h 744"/>
              <a:gd name="T10" fmla="*/ 654436 w 741"/>
              <a:gd name="T11" fmla="*/ 532114 h 744"/>
              <a:gd name="T12" fmla="*/ 711920 w 741"/>
              <a:gd name="T13" fmla="*/ 473478 h 744"/>
              <a:gd name="T14" fmla="*/ 776774 w 741"/>
              <a:gd name="T15" fmla="*/ 416309 h 744"/>
              <a:gd name="T16" fmla="*/ 837206 w 741"/>
              <a:gd name="T17" fmla="*/ 365004 h 744"/>
              <a:gd name="T18" fmla="*/ 871107 w 741"/>
              <a:gd name="T19" fmla="*/ 343015 h 744"/>
              <a:gd name="T20" fmla="*/ 905008 w 741"/>
              <a:gd name="T21" fmla="*/ 322493 h 744"/>
              <a:gd name="T22" fmla="*/ 978706 w 741"/>
              <a:gd name="T23" fmla="*/ 282914 h 744"/>
              <a:gd name="T24" fmla="*/ 1012606 w 741"/>
              <a:gd name="T25" fmla="*/ 263858 h 744"/>
              <a:gd name="T26" fmla="*/ 1042086 w 741"/>
              <a:gd name="T27" fmla="*/ 246267 h 744"/>
              <a:gd name="T28" fmla="*/ 1067143 w 741"/>
              <a:gd name="T29" fmla="*/ 227211 h 744"/>
              <a:gd name="T30" fmla="*/ 1081882 w 741"/>
              <a:gd name="T31" fmla="*/ 206689 h 744"/>
              <a:gd name="T32" fmla="*/ 1092200 w 741"/>
              <a:gd name="T33" fmla="*/ 184701 h 744"/>
              <a:gd name="T34" fmla="*/ 1092200 w 741"/>
              <a:gd name="T35" fmla="*/ 161247 h 744"/>
              <a:gd name="T36" fmla="*/ 1087778 w 741"/>
              <a:gd name="T37" fmla="*/ 136327 h 744"/>
              <a:gd name="T38" fmla="*/ 1078934 w 741"/>
              <a:gd name="T39" fmla="*/ 112873 h 744"/>
              <a:gd name="T40" fmla="*/ 1067143 w 741"/>
              <a:gd name="T41" fmla="*/ 87953 h 744"/>
              <a:gd name="T42" fmla="*/ 1052403 w 741"/>
              <a:gd name="T43" fmla="*/ 65964 h 744"/>
              <a:gd name="T44" fmla="*/ 1036190 w 741"/>
              <a:gd name="T45" fmla="*/ 51306 h 744"/>
              <a:gd name="T46" fmla="*/ 1021450 w 741"/>
              <a:gd name="T47" fmla="*/ 36647 h 744"/>
              <a:gd name="T48" fmla="*/ 1002289 w 741"/>
              <a:gd name="T49" fmla="*/ 23454 h 744"/>
              <a:gd name="T50" fmla="*/ 981653 w 741"/>
              <a:gd name="T51" fmla="*/ 14659 h 744"/>
              <a:gd name="T52" fmla="*/ 928591 w 741"/>
              <a:gd name="T53" fmla="*/ 2932 h 744"/>
              <a:gd name="T54" fmla="*/ 902060 w 741"/>
              <a:gd name="T55" fmla="*/ 0 h 744"/>
              <a:gd name="T56" fmla="*/ 844576 w 741"/>
              <a:gd name="T57" fmla="*/ 35181 h 744"/>
              <a:gd name="T58" fmla="*/ 700128 w 741"/>
              <a:gd name="T59" fmla="*/ 161247 h 744"/>
              <a:gd name="T60" fmla="*/ 678019 w 741"/>
              <a:gd name="T61" fmla="*/ 187632 h 744"/>
              <a:gd name="T62" fmla="*/ 651488 w 741"/>
              <a:gd name="T63" fmla="*/ 215484 h 744"/>
              <a:gd name="T64" fmla="*/ 623483 w 741"/>
              <a:gd name="T65" fmla="*/ 246267 h 744"/>
              <a:gd name="T66" fmla="*/ 558629 w 741"/>
              <a:gd name="T67" fmla="*/ 316630 h 744"/>
              <a:gd name="T68" fmla="*/ 492301 w 741"/>
              <a:gd name="T69" fmla="*/ 382594 h 744"/>
              <a:gd name="T70" fmla="*/ 458400 w 741"/>
              <a:gd name="T71" fmla="*/ 413378 h 744"/>
              <a:gd name="T72" fmla="*/ 427447 w 741"/>
              <a:gd name="T73" fmla="*/ 444161 h 744"/>
              <a:gd name="T74" fmla="*/ 393546 w 741"/>
              <a:gd name="T75" fmla="*/ 470547 h 744"/>
              <a:gd name="T76" fmla="*/ 356697 w 741"/>
              <a:gd name="T77" fmla="*/ 495467 h 744"/>
              <a:gd name="T78" fmla="*/ 282999 w 741"/>
              <a:gd name="T79" fmla="*/ 540909 h 744"/>
              <a:gd name="T80" fmla="*/ 185718 w 741"/>
              <a:gd name="T81" fmla="*/ 646452 h 744"/>
              <a:gd name="T82" fmla="*/ 106125 w 741"/>
              <a:gd name="T83" fmla="*/ 760791 h 744"/>
              <a:gd name="T84" fmla="*/ 39797 w 741"/>
              <a:gd name="T85" fmla="*/ 883924 h 744"/>
              <a:gd name="T86" fmla="*/ 0 w 741"/>
              <a:gd name="T87" fmla="*/ 989467 h 744"/>
              <a:gd name="T88" fmla="*/ 22109 w 741"/>
              <a:gd name="T89" fmla="*/ 1077420 h 744"/>
              <a:gd name="T90" fmla="*/ 53062 w 741"/>
              <a:gd name="T91" fmla="*/ 1090613 h 744"/>
              <a:gd name="T92" fmla="*/ 154765 w 741"/>
              <a:gd name="T93" fmla="*/ 1090613 h 744"/>
              <a:gd name="T94" fmla="*/ 300687 w 741"/>
              <a:gd name="T95" fmla="*/ 949889 h 7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41" h="744">
                <a:moveTo>
                  <a:pt x="204" y="648"/>
                </a:moveTo>
                <a:lnTo>
                  <a:pt x="303" y="534"/>
                </a:lnTo>
                <a:lnTo>
                  <a:pt x="324" y="501"/>
                </a:lnTo>
                <a:lnTo>
                  <a:pt x="390" y="423"/>
                </a:lnTo>
                <a:lnTo>
                  <a:pt x="406" y="402"/>
                </a:lnTo>
                <a:lnTo>
                  <a:pt x="444" y="363"/>
                </a:lnTo>
                <a:lnTo>
                  <a:pt x="483" y="323"/>
                </a:lnTo>
                <a:lnTo>
                  <a:pt x="527" y="284"/>
                </a:lnTo>
                <a:lnTo>
                  <a:pt x="568" y="249"/>
                </a:lnTo>
                <a:lnTo>
                  <a:pt x="591" y="234"/>
                </a:lnTo>
                <a:lnTo>
                  <a:pt x="614" y="220"/>
                </a:lnTo>
                <a:lnTo>
                  <a:pt x="664" y="193"/>
                </a:lnTo>
                <a:lnTo>
                  <a:pt x="687" y="180"/>
                </a:lnTo>
                <a:lnTo>
                  <a:pt x="707" y="168"/>
                </a:lnTo>
                <a:lnTo>
                  <a:pt x="724" y="155"/>
                </a:lnTo>
                <a:lnTo>
                  <a:pt x="734" y="141"/>
                </a:lnTo>
                <a:lnTo>
                  <a:pt x="741" y="126"/>
                </a:lnTo>
                <a:lnTo>
                  <a:pt x="741" y="110"/>
                </a:lnTo>
                <a:lnTo>
                  <a:pt x="738" y="93"/>
                </a:lnTo>
                <a:lnTo>
                  <a:pt x="732" y="77"/>
                </a:lnTo>
                <a:lnTo>
                  <a:pt x="724" y="60"/>
                </a:lnTo>
                <a:lnTo>
                  <a:pt x="714" y="45"/>
                </a:lnTo>
                <a:lnTo>
                  <a:pt x="703" y="35"/>
                </a:lnTo>
                <a:lnTo>
                  <a:pt x="693" y="25"/>
                </a:lnTo>
                <a:lnTo>
                  <a:pt x="680" y="16"/>
                </a:lnTo>
                <a:lnTo>
                  <a:pt x="666" y="10"/>
                </a:lnTo>
                <a:lnTo>
                  <a:pt x="630" y="2"/>
                </a:lnTo>
                <a:lnTo>
                  <a:pt x="612" y="0"/>
                </a:lnTo>
                <a:lnTo>
                  <a:pt x="573" y="24"/>
                </a:lnTo>
                <a:lnTo>
                  <a:pt x="475" y="110"/>
                </a:lnTo>
                <a:lnTo>
                  <a:pt x="460" y="128"/>
                </a:lnTo>
                <a:lnTo>
                  <a:pt x="442" y="147"/>
                </a:lnTo>
                <a:lnTo>
                  <a:pt x="423" y="168"/>
                </a:lnTo>
                <a:lnTo>
                  <a:pt x="379" y="216"/>
                </a:lnTo>
                <a:lnTo>
                  <a:pt x="334" y="261"/>
                </a:lnTo>
                <a:lnTo>
                  <a:pt x="311" y="282"/>
                </a:lnTo>
                <a:lnTo>
                  <a:pt x="290" y="303"/>
                </a:lnTo>
                <a:lnTo>
                  <a:pt x="267" y="321"/>
                </a:lnTo>
                <a:lnTo>
                  <a:pt x="242" y="338"/>
                </a:lnTo>
                <a:lnTo>
                  <a:pt x="192" y="369"/>
                </a:lnTo>
                <a:lnTo>
                  <a:pt x="126" y="441"/>
                </a:lnTo>
                <a:lnTo>
                  <a:pt x="72" y="519"/>
                </a:lnTo>
                <a:lnTo>
                  <a:pt x="27" y="603"/>
                </a:lnTo>
                <a:lnTo>
                  <a:pt x="0" y="675"/>
                </a:lnTo>
                <a:lnTo>
                  <a:pt x="15" y="735"/>
                </a:lnTo>
                <a:lnTo>
                  <a:pt x="36" y="744"/>
                </a:lnTo>
                <a:lnTo>
                  <a:pt x="105" y="744"/>
                </a:lnTo>
                <a:lnTo>
                  <a:pt x="204" y="648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4302919" y="2794209"/>
            <a:ext cx="971550" cy="1220787"/>
          </a:xfrm>
          <a:custGeom>
            <a:avLst/>
            <a:gdLst>
              <a:gd name="T0" fmla="*/ 57672 w 657"/>
              <a:gd name="T1" fmla="*/ 24944 h 832"/>
              <a:gd name="T2" fmla="*/ 72460 w 657"/>
              <a:gd name="T3" fmla="*/ 14673 h 832"/>
              <a:gd name="T4" fmla="*/ 88726 w 657"/>
              <a:gd name="T5" fmla="*/ 5869 h 832"/>
              <a:gd name="T6" fmla="*/ 106471 w 657"/>
              <a:gd name="T7" fmla="*/ 2935 h 832"/>
              <a:gd name="T8" fmla="*/ 128653 w 657"/>
              <a:gd name="T9" fmla="*/ 0 h 832"/>
              <a:gd name="T10" fmla="*/ 238082 w 657"/>
              <a:gd name="T11" fmla="*/ 52823 h 832"/>
              <a:gd name="T12" fmla="*/ 427364 w 657"/>
              <a:gd name="T13" fmla="*/ 246505 h 832"/>
              <a:gd name="T14" fmla="*/ 622561 w 657"/>
              <a:gd name="T15" fmla="*/ 469533 h 832"/>
              <a:gd name="T16" fmla="*/ 758608 w 657"/>
              <a:gd name="T17" fmla="*/ 692562 h 832"/>
              <a:gd name="T18" fmla="*/ 971550 w 657"/>
              <a:gd name="T19" fmla="*/ 1109273 h 832"/>
              <a:gd name="T20" fmla="*/ 930145 w 657"/>
              <a:gd name="T21" fmla="*/ 1220787 h 832"/>
              <a:gd name="T22" fmla="*/ 800013 w 657"/>
              <a:gd name="T23" fmla="*/ 1209049 h 832"/>
              <a:gd name="T24" fmla="*/ 640306 w 657"/>
              <a:gd name="T25" fmla="*/ 986020 h 832"/>
              <a:gd name="T26" fmla="*/ 563410 w 657"/>
              <a:gd name="T27" fmla="*/ 815814 h 832"/>
              <a:gd name="T28" fmla="*/ 421449 w 657"/>
              <a:gd name="T29" fmla="*/ 610394 h 832"/>
              <a:gd name="T30" fmla="*/ 350468 w 657"/>
              <a:gd name="T31" fmla="*/ 504748 h 832"/>
              <a:gd name="T32" fmla="*/ 291317 w 657"/>
              <a:gd name="T33" fmla="*/ 446057 h 832"/>
              <a:gd name="T34" fmla="*/ 226251 w 657"/>
              <a:gd name="T35" fmla="*/ 393234 h 832"/>
              <a:gd name="T36" fmla="*/ 183367 w 657"/>
              <a:gd name="T37" fmla="*/ 340412 h 832"/>
              <a:gd name="T38" fmla="*/ 134568 w 657"/>
              <a:gd name="T39" fmla="*/ 314001 h 832"/>
              <a:gd name="T40" fmla="*/ 91684 w 657"/>
              <a:gd name="T41" fmla="*/ 289057 h 832"/>
              <a:gd name="T42" fmla="*/ 48799 w 657"/>
              <a:gd name="T43" fmla="*/ 246505 h 832"/>
              <a:gd name="T44" fmla="*/ 0 w 657"/>
              <a:gd name="T45" fmla="*/ 133524 h 832"/>
              <a:gd name="T46" fmla="*/ 8873 w 657"/>
              <a:gd name="T47" fmla="*/ 107112 h 832"/>
              <a:gd name="T48" fmla="*/ 39927 w 657"/>
              <a:gd name="T49" fmla="*/ 61626 h 832"/>
              <a:gd name="T50" fmla="*/ 51757 w 657"/>
              <a:gd name="T51" fmla="*/ 39617 h 832"/>
              <a:gd name="T52" fmla="*/ 57672 w 657"/>
              <a:gd name="T53" fmla="*/ 24944 h 8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7" h="832">
                <a:moveTo>
                  <a:pt x="39" y="17"/>
                </a:moveTo>
                <a:lnTo>
                  <a:pt x="49" y="10"/>
                </a:lnTo>
                <a:lnTo>
                  <a:pt x="60" y="4"/>
                </a:lnTo>
                <a:lnTo>
                  <a:pt x="72" y="2"/>
                </a:lnTo>
                <a:lnTo>
                  <a:pt x="87" y="0"/>
                </a:lnTo>
                <a:lnTo>
                  <a:pt x="161" y="36"/>
                </a:lnTo>
                <a:lnTo>
                  <a:pt x="289" y="168"/>
                </a:lnTo>
                <a:lnTo>
                  <a:pt x="421" y="320"/>
                </a:lnTo>
                <a:lnTo>
                  <a:pt x="513" y="472"/>
                </a:lnTo>
                <a:lnTo>
                  <a:pt x="657" y="756"/>
                </a:lnTo>
                <a:lnTo>
                  <a:pt x="629" y="832"/>
                </a:lnTo>
                <a:lnTo>
                  <a:pt x="541" y="824"/>
                </a:lnTo>
                <a:lnTo>
                  <a:pt x="433" y="672"/>
                </a:lnTo>
                <a:lnTo>
                  <a:pt x="381" y="556"/>
                </a:lnTo>
                <a:lnTo>
                  <a:pt x="285" y="416"/>
                </a:lnTo>
                <a:lnTo>
                  <a:pt x="237" y="344"/>
                </a:lnTo>
                <a:lnTo>
                  <a:pt x="197" y="304"/>
                </a:lnTo>
                <a:lnTo>
                  <a:pt x="153" y="268"/>
                </a:lnTo>
                <a:lnTo>
                  <a:pt x="124" y="232"/>
                </a:lnTo>
                <a:lnTo>
                  <a:pt x="91" y="214"/>
                </a:lnTo>
                <a:lnTo>
                  <a:pt x="62" y="197"/>
                </a:lnTo>
                <a:lnTo>
                  <a:pt x="33" y="168"/>
                </a:lnTo>
                <a:lnTo>
                  <a:pt x="0" y="91"/>
                </a:lnTo>
                <a:lnTo>
                  <a:pt x="6" y="73"/>
                </a:lnTo>
                <a:lnTo>
                  <a:pt x="27" y="42"/>
                </a:lnTo>
                <a:lnTo>
                  <a:pt x="35" y="27"/>
                </a:lnTo>
                <a:lnTo>
                  <a:pt x="39" y="17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458119" y="4283284"/>
            <a:ext cx="1031875" cy="26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891381" y="3746709"/>
            <a:ext cx="566738" cy="30162"/>
          </a:xfrm>
          <a:custGeom>
            <a:avLst/>
            <a:gdLst>
              <a:gd name="T0" fmla="*/ 0 w 386"/>
              <a:gd name="T1" fmla="*/ 2873 h 21"/>
              <a:gd name="T2" fmla="*/ 0 w 386"/>
              <a:gd name="T3" fmla="*/ 30162 h 21"/>
              <a:gd name="T4" fmla="*/ 566738 w 386"/>
              <a:gd name="T5" fmla="*/ 27289 h 21"/>
              <a:gd name="T6" fmla="*/ 566738 w 386"/>
              <a:gd name="T7" fmla="*/ 0 h 21"/>
              <a:gd name="T8" fmla="*/ 0 w 386"/>
              <a:gd name="T9" fmla="*/ 2873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" h="21">
                <a:moveTo>
                  <a:pt x="0" y="2"/>
                </a:moveTo>
                <a:lnTo>
                  <a:pt x="0" y="21"/>
                </a:lnTo>
                <a:lnTo>
                  <a:pt x="386" y="19"/>
                </a:lnTo>
                <a:lnTo>
                  <a:pt x="386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91381" y="2643396"/>
            <a:ext cx="566738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206" y="2559259"/>
            <a:ext cx="1582738" cy="1639887"/>
          </a:xfrm>
          <a:custGeom>
            <a:avLst/>
            <a:gdLst>
              <a:gd name="T0" fmla="*/ 0 w 945"/>
              <a:gd name="T1" fmla="*/ 1617726 h 888"/>
              <a:gd name="T2" fmla="*/ 20098 w 945"/>
              <a:gd name="T3" fmla="*/ 1639887 h 888"/>
              <a:gd name="T4" fmla="*/ 1582738 w 945"/>
              <a:gd name="T5" fmla="*/ 22161 h 888"/>
              <a:gd name="T6" fmla="*/ 1560965 w 945"/>
              <a:gd name="T7" fmla="*/ 0 h 888"/>
              <a:gd name="T8" fmla="*/ 0 w 945"/>
              <a:gd name="T9" fmla="*/ 1617726 h 8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5" h="888">
                <a:moveTo>
                  <a:pt x="0" y="876"/>
                </a:moveTo>
                <a:lnTo>
                  <a:pt x="12" y="888"/>
                </a:lnTo>
                <a:lnTo>
                  <a:pt x="945" y="12"/>
                </a:lnTo>
                <a:lnTo>
                  <a:pt x="932" y="0"/>
                </a:lnTo>
                <a:lnTo>
                  <a:pt x="0" y="876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110581" y="1486109"/>
            <a:ext cx="5022850" cy="884237"/>
          </a:xfrm>
          <a:custGeom>
            <a:avLst/>
            <a:gdLst>
              <a:gd name="T0" fmla="*/ 708483 w 3403"/>
              <a:gd name="T1" fmla="*/ 87984 h 603"/>
              <a:gd name="T2" fmla="*/ 1179329 w 3403"/>
              <a:gd name="T3" fmla="*/ 0 h 603"/>
              <a:gd name="T4" fmla="*/ 1507003 w 3403"/>
              <a:gd name="T5" fmla="*/ 39593 h 603"/>
              <a:gd name="T6" fmla="*/ 1648699 w 3403"/>
              <a:gd name="T7" fmla="*/ 51324 h 603"/>
              <a:gd name="T8" fmla="*/ 1737260 w 3403"/>
              <a:gd name="T9" fmla="*/ 51324 h 603"/>
              <a:gd name="T10" fmla="*/ 1862720 w 3403"/>
              <a:gd name="T11" fmla="*/ 51324 h 603"/>
              <a:gd name="T12" fmla="*/ 2050173 w 3403"/>
              <a:gd name="T13" fmla="*/ 54257 h 603"/>
              <a:gd name="T14" fmla="*/ 2340946 w 3403"/>
              <a:gd name="T15" fmla="*/ 45458 h 603"/>
              <a:gd name="T16" fmla="*/ 2540207 w 3403"/>
              <a:gd name="T17" fmla="*/ 36660 h 603"/>
              <a:gd name="T18" fmla="*/ 2844264 w 3403"/>
              <a:gd name="T19" fmla="*/ 39593 h 603"/>
              <a:gd name="T20" fmla="*/ 3043525 w 3403"/>
              <a:gd name="T21" fmla="*/ 67454 h 603"/>
              <a:gd name="T22" fmla="*/ 3279686 w 3403"/>
              <a:gd name="T23" fmla="*/ 104114 h 603"/>
              <a:gd name="T24" fmla="*/ 3388911 w 3403"/>
              <a:gd name="T25" fmla="*/ 109980 h 603"/>
              <a:gd name="T26" fmla="*/ 3548320 w 3403"/>
              <a:gd name="T27" fmla="*/ 112913 h 603"/>
              <a:gd name="T28" fmla="*/ 3800717 w 3403"/>
              <a:gd name="T29" fmla="*/ 82118 h 603"/>
              <a:gd name="T30" fmla="*/ 4177098 w 3403"/>
              <a:gd name="T31" fmla="*/ 27862 h 603"/>
              <a:gd name="T32" fmla="*/ 4262707 w 3403"/>
              <a:gd name="T33" fmla="*/ 30794 h 603"/>
              <a:gd name="T34" fmla="*/ 4459016 w 3403"/>
              <a:gd name="T35" fmla="*/ 36660 h 603"/>
              <a:gd name="T36" fmla="*/ 4655324 w 3403"/>
              <a:gd name="T37" fmla="*/ 48391 h 603"/>
              <a:gd name="T38" fmla="*/ 4746837 w 3403"/>
              <a:gd name="T39" fmla="*/ 64521 h 603"/>
              <a:gd name="T40" fmla="*/ 4928386 w 3403"/>
              <a:gd name="T41" fmla="*/ 164236 h 603"/>
              <a:gd name="T42" fmla="*/ 5022850 w 3403"/>
              <a:gd name="T43" fmla="*/ 291813 h 603"/>
              <a:gd name="T44" fmla="*/ 5011042 w 3403"/>
              <a:gd name="T45" fmla="*/ 574827 h 603"/>
              <a:gd name="T46" fmla="*/ 4977094 w 3403"/>
              <a:gd name="T47" fmla="*/ 617353 h 603"/>
              <a:gd name="T48" fmla="*/ 4848681 w 3403"/>
              <a:gd name="T49" fmla="*/ 678942 h 603"/>
              <a:gd name="T50" fmla="*/ 4729125 w 3403"/>
              <a:gd name="T51" fmla="*/ 703870 h 603"/>
              <a:gd name="T52" fmla="*/ 4655324 w 3403"/>
              <a:gd name="T53" fmla="*/ 727333 h 603"/>
              <a:gd name="T54" fmla="*/ 4569716 w 3403"/>
              <a:gd name="T55" fmla="*/ 730265 h 603"/>
              <a:gd name="T56" fmla="*/ 4504772 w 3403"/>
              <a:gd name="T57" fmla="*/ 727333 h 603"/>
              <a:gd name="T58" fmla="*/ 4407355 w 3403"/>
              <a:gd name="T59" fmla="*/ 721467 h 603"/>
              <a:gd name="T60" fmla="*/ 4250899 w 3403"/>
              <a:gd name="T61" fmla="*/ 690673 h 603"/>
              <a:gd name="T62" fmla="*/ 4051638 w 3403"/>
              <a:gd name="T63" fmla="*/ 648147 h 603"/>
              <a:gd name="T64" fmla="*/ 3757912 w 3403"/>
              <a:gd name="T65" fmla="*/ 624685 h 603"/>
              <a:gd name="T66" fmla="*/ 3419907 w 3403"/>
              <a:gd name="T67" fmla="*/ 611487 h 603"/>
              <a:gd name="T68" fmla="*/ 2501831 w 3403"/>
              <a:gd name="T69" fmla="*/ 595357 h 603"/>
              <a:gd name="T70" fmla="*/ 1905524 w 3403"/>
              <a:gd name="T71" fmla="*/ 583626 h 603"/>
              <a:gd name="T72" fmla="*/ 1310694 w 3403"/>
              <a:gd name="T73" fmla="*/ 699471 h 603"/>
              <a:gd name="T74" fmla="*/ 1099625 w 3403"/>
              <a:gd name="T75" fmla="*/ 715601 h 603"/>
              <a:gd name="T76" fmla="*/ 863464 w 3403"/>
              <a:gd name="T77" fmla="*/ 844644 h 603"/>
              <a:gd name="T78" fmla="*/ 646491 w 3403"/>
              <a:gd name="T79" fmla="*/ 866640 h 603"/>
              <a:gd name="T80" fmla="*/ 318817 w 3403"/>
              <a:gd name="T81" fmla="*/ 884237 h 603"/>
              <a:gd name="T82" fmla="*/ 88560 w 3403"/>
              <a:gd name="T83" fmla="*/ 752261 h 603"/>
              <a:gd name="T84" fmla="*/ 8856 w 3403"/>
              <a:gd name="T85" fmla="*/ 426721 h 603"/>
              <a:gd name="T86" fmla="*/ 349814 w 3403"/>
              <a:gd name="T87" fmla="*/ 123177 h 60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403" h="603">
                <a:moveTo>
                  <a:pt x="237" y="84"/>
                </a:moveTo>
                <a:lnTo>
                  <a:pt x="402" y="60"/>
                </a:lnTo>
                <a:lnTo>
                  <a:pt x="480" y="60"/>
                </a:lnTo>
                <a:lnTo>
                  <a:pt x="591" y="42"/>
                </a:lnTo>
                <a:lnTo>
                  <a:pt x="675" y="21"/>
                </a:lnTo>
                <a:lnTo>
                  <a:pt x="799" y="0"/>
                </a:lnTo>
                <a:lnTo>
                  <a:pt x="890" y="8"/>
                </a:lnTo>
                <a:lnTo>
                  <a:pt x="1000" y="23"/>
                </a:lnTo>
                <a:lnTo>
                  <a:pt x="1021" y="27"/>
                </a:lnTo>
                <a:lnTo>
                  <a:pt x="1054" y="33"/>
                </a:lnTo>
                <a:lnTo>
                  <a:pt x="1086" y="35"/>
                </a:lnTo>
                <a:lnTo>
                  <a:pt x="1117" y="35"/>
                </a:lnTo>
                <a:lnTo>
                  <a:pt x="1135" y="35"/>
                </a:lnTo>
                <a:lnTo>
                  <a:pt x="1156" y="35"/>
                </a:lnTo>
                <a:lnTo>
                  <a:pt x="1177" y="35"/>
                </a:lnTo>
                <a:lnTo>
                  <a:pt x="1202" y="35"/>
                </a:lnTo>
                <a:lnTo>
                  <a:pt x="1231" y="35"/>
                </a:lnTo>
                <a:lnTo>
                  <a:pt x="1262" y="35"/>
                </a:lnTo>
                <a:lnTo>
                  <a:pt x="1299" y="35"/>
                </a:lnTo>
                <a:lnTo>
                  <a:pt x="1341" y="37"/>
                </a:lnTo>
                <a:lnTo>
                  <a:pt x="1389" y="37"/>
                </a:lnTo>
                <a:lnTo>
                  <a:pt x="1437" y="35"/>
                </a:lnTo>
                <a:lnTo>
                  <a:pt x="1538" y="33"/>
                </a:lnTo>
                <a:lnTo>
                  <a:pt x="1586" y="31"/>
                </a:lnTo>
                <a:lnTo>
                  <a:pt x="1634" y="29"/>
                </a:lnTo>
                <a:lnTo>
                  <a:pt x="1680" y="27"/>
                </a:lnTo>
                <a:lnTo>
                  <a:pt x="1721" y="25"/>
                </a:lnTo>
                <a:lnTo>
                  <a:pt x="1883" y="21"/>
                </a:lnTo>
                <a:lnTo>
                  <a:pt x="1904" y="23"/>
                </a:lnTo>
                <a:lnTo>
                  <a:pt x="1927" y="27"/>
                </a:lnTo>
                <a:lnTo>
                  <a:pt x="1952" y="29"/>
                </a:lnTo>
                <a:lnTo>
                  <a:pt x="2006" y="37"/>
                </a:lnTo>
                <a:lnTo>
                  <a:pt x="2062" y="46"/>
                </a:lnTo>
                <a:lnTo>
                  <a:pt x="2118" y="54"/>
                </a:lnTo>
                <a:lnTo>
                  <a:pt x="2174" y="62"/>
                </a:lnTo>
                <a:lnTo>
                  <a:pt x="2222" y="71"/>
                </a:lnTo>
                <a:lnTo>
                  <a:pt x="2244" y="73"/>
                </a:lnTo>
                <a:lnTo>
                  <a:pt x="2263" y="75"/>
                </a:lnTo>
                <a:lnTo>
                  <a:pt x="2296" y="75"/>
                </a:lnTo>
                <a:lnTo>
                  <a:pt x="2334" y="75"/>
                </a:lnTo>
                <a:lnTo>
                  <a:pt x="2377" y="77"/>
                </a:lnTo>
                <a:lnTo>
                  <a:pt x="2404" y="77"/>
                </a:lnTo>
                <a:lnTo>
                  <a:pt x="2431" y="75"/>
                </a:lnTo>
                <a:lnTo>
                  <a:pt x="2504" y="67"/>
                </a:lnTo>
                <a:lnTo>
                  <a:pt x="2575" y="56"/>
                </a:lnTo>
                <a:lnTo>
                  <a:pt x="2645" y="44"/>
                </a:lnTo>
                <a:lnTo>
                  <a:pt x="2791" y="21"/>
                </a:lnTo>
                <a:lnTo>
                  <a:pt x="2830" y="19"/>
                </a:lnTo>
                <a:lnTo>
                  <a:pt x="2847" y="19"/>
                </a:lnTo>
                <a:lnTo>
                  <a:pt x="2867" y="19"/>
                </a:lnTo>
                <a:lnTo>
                  <a:pt x="2888" y="21"/>
                </a:lnTo>
                <a:lnTo>
                  <a:pt x="2913" y="21"/>
                </a:lnTo>
                <a:lnTo>
                  <a:pt x="2965" y="23"/>
                </a:lnTo>
                <a:lnTo>
                  <a:pt x="3021" y="25"/>
                </a:lnTo>
                <a:lnTo>
                  <a:pt x="3075" y="27"/>
                </a:lnTo>
                <a:lnTo>
                  <a:pt x="3129" y="31"/>
                </a:lnTo>
                <a:lnTo>
                  <a:pt x="3154" y="33"/>
                </a:lnTo>
                <a:lnTo>
                  <a:pt x="3177" y="37"/>
                </a:lnTo>
                <a:lnTo>
                  <a:pt x="3198" y="40"/>
                </a:lnTo>
                <a:lnTo>
                  <a:pt x="3216" y="44"/>
                </a:lnTo>
                <a:lnTo>
                  <a:pt x="3256" y="67"/>
                </a:lnTo>
                <a:lnTo>
                  <a:pt x="3297" y="89"/>
                </a:lnTo>
                <a:lnTo>
                  <a:pt x="3339" y="112"/>
                </a:lnTo>
                <a:lnTo>
                  <a:pt x="3378" y="137"/>
                </a:lnTo>
                <a:lnTo>
                  <a:pt x="3391" y="168"/>
                </a:lnTo>
                <a:lnTo>
                  <a:pt x="3403" y="199"/>
                </a:lnTo>
                <a:lnTo>
                  <a:pt x="3401" y="291"/>
                </a:lnTo>
                <a:lnTo>
                  <a:pt x="3397" y="380"/>
                </a:lnTo>
                <a:lnTo>
                  <a:pt x="3395" y="392"/>
                </a:lnTo>
                <a:lnTo>
                  <a:pt x="3389" y="403"/>
                </a:lnTo>
                <a:lnTo>
                  <a:pt x="3380" y="413"/>
                </a:lnTo>
                <a:lnTo>
                  <a:pt x="3372" y="421"/>
                </a:lnTo>
                <a:lnTo>
                  <a:pt x="3347" y="438"/>
                </a:lnTo>
                <a:lnTo>
                  <a:pt x="3316" y="453"/>
                </a:lnTo>
                <a:lnTo>
                  <a:pt x="3285" y="463"/>
                </a:lnTo>
                <a:lnTo>
                  <a:pt x="3254" y="469"/>
                </a:lnTo>
                <a:lnTo>
                  <a:pt x="3227" y="475"/>
                </a:lnTo>
                <a:lnTo>
                  <a:pt x="3204" y="480"/>
                </a:lnTo>
                <a:lnTo>
                  <a:pt x="3189" y="486"/>
                </a:lnTo>
                <a:lnTo>
                  <a:pt x="3175" y="490"/>
                </a:lnTo>
                <a:lnTo>
                  <a:pt x="3154" y="496"/>
                </a:lnTo>
                <a:lnTo>
                  <a:pt x="3135" y="498"/>
                </a:lnTo>
                <a:lnTo>
                  <a:pt x="3117" y="500"/>
                </a:lnTo>
                <a:lnTo>
                  <a:pt x="3096" y="498"/>
                </a:lnTo>
                <a:lnTo>
                  <a:pt x="3081" y="498"/>
                </a:lnTo>
                <a:lnTo>
                  <a:pt x="3069" y="496"/>
                </a:lnTo>
                <a:lnTo>
                  <a:pt x="3052" y="496"/>
                </a:lnTo>
                <a:lnTo>
                  <a:pt x="3034" y="494"/>
                </a:lnTo>
                <a:lnTo>
                  <a:pt x="3011" y="492"/>
                </a:lnTo>
                <a:lnTo>
                  <a:pt x="2986" y="492"/>
                </a:lnTo>
                <a:lnTo>
                  <a:pt x="2950" y="484"/>
                </a:lnTo>
                <a:lnTo>
                  <a:pt x="2915" y="477"/>
                </a:lnTo>
                <a:lnTo>
                  <a:pt x="2880" y="471"/>
                </a:lnTo>
                <a:lnTo>
                  <a:pt x="2842" y="467"/>
                </a:lnTo>
                <a:lnTo>
                  <a:pt x="2793" y="453"/>
                </a:lnTo>
                <a:lnTo>
                  <a:pt x="2745" y="442"/>
                </a:lnTo>
                <a:lnTo>
                  <a:pt x="2695" y="436"/>
                </a:lnTo>
                <a:lnTo>
                  <a:pt x="2645" y="430"/>
                </a:lnTo>
                <a:lnTo>
                  <a:pt x="2546" y="426"/>
                </a:lnTo>
                <a:lnTo>
                  <a:pt x="2444" y="424"/>
                </a:lnTo>
                <a:lnTo>
                  <a:pt x="2379" y="419"/>
                </a:lnTo>
                <a:lnTo>
                  <a:pt x="2317" y="417"/>
                </a:lnTo>
                <a:lnTo>
                  <a:pt x="2253" y="421"/>
                </a:lnTo>
                <a:lnTo>
                  <a:pt x="1907" y="402"/>
                </a:lnTo>
                <a:lnTo>
                  <a:pt x="1695" y="406"/>
                </a:lnTo>
                <a:lnTo>
                  <a:pt x="1487" y="410"/>
                </a:lnTo>
                <a:lnTo>
                  <a:pt x="1407" y="406"/>
                </a:lnTo>
                <a:lnTo>
                  <a:pt x="1291" y="398"/>
                </a:lnTo>
                <a:lnTo>
                  <a:pt x="1115" y="446"/>
                </a:lnTo>
                <a:lnTo>
                  <a:pt x="994" y="471"/>
                </a:lnTo>
                <a:lnTo>
                  <a:pt x="888" y="477"/>
                </a:lnTo>
                <a:lnTo>
                  <a:pt x="780" y="486"/>
                </a:lnTo>
                <a:lnTo>
                  <a:pt x="762" y="488"/>
                </a:lnTo>
                <a:lnTo>
                  <a:pt x="745" y="488"/>
                </a:lnTo>
                <a:lnTo>
                  <a:pt x="705" y="516"/>
                </a:lnTo>
                <a:lnTo>
                  <a:pt x="633" y="549"/>
                </a:lnTo>
                <a:lnTo>
                  <a:pt x="585" y="576"/>
                </a:lnTo>
                <a:lnTo>
                  <a:pt x="531" y="576"/>
                </a:lnTo>
                <a:lnTo>
                  <a:pt x="489" y="588"/>
                </a:lnTo>
                <a:lnTo>
                  <a:pt x="438" y="591"/>
                </a:lnTo>
                <a:lnTo>
                  <a:pt x="369" y="600"/>
                </a:lnTo>
                <a:lnTo>
                  <a:pt x="285" y="591"/>
                </a:lnTo>
                <a:lnTo>
                  <a:pt x="216" y="603"/>
                </a:lnTo>
                <a:lnTo>
                  <a:pt x="150" y="588"/>
                </a:lnTo>
                <a:lnTo>
                  <a:pt x="93" y="546"/>
                </a:lnTo>
                <a:lnTo>
                  <a:pt x="60" y="513"/>
                </a:lnTo>
                <a:lnTo>
                  <a:pt x="24" y="480"/>
                </a:lnTo>
                <a:lnTo>
                  <a:pt x="0" y="399"/>
                </a:lnTo>
                <a:lnTo>
                  <a:pt x="6" y="291"/>
                </a:lnTo>
                <a:lnTo>
                  <a:pt x="33" y="216"/>
                </a:lnTo>
                <a:lnTo>
                  <a:pt x="111" y="132"/>
                </a:lnTo>
                <a:lnTo>
                  <a:pt x="237" y="84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4169569" y="2541796"/>
            <a:ext cx="1185862" cy="1589088"/>
          </a:xfrm>
          <a:custGeom>
            <a:avLst/>
            <a:gdLst>
              <a:gd name="T0" fmla="*/ 1172854 w 1094"/>
              <a:gd name="T1" fmla="*/ 1589088 h 901"/>
              <a:gd name="T2" fmla="*/ 1185862 w 1094"/>
              <a:gd name="T3" fmla="*/ 1564396 h 901"/>
              <a:gd name="T4" fmla="*/ 13008 w 1094"/>
              <a:gd name="T5" fmla="*/ 0 h 901"/>
              <a:gd name="T6" fmla="*/ 0 w 1094"/>
              <a:gd name="T7" fmla="*/ 26455 h 901"/>
              <a:gd name="T8" fmla="*/ 1172854 w 1094"/>
              <a:gd name="T9" fmla="*/ 1589088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4" h="901">
                <a:moveTo>
                  <a:pt x="1082" y="901"/>
                </a:moveTo>
                <a:lnTo>
                  <a:pt x="1094" y="887"/>
                </a:lnTo>
                <a:lnTo>
                  <a:pt x="12" y="0"/>
                </a:lnTo>
                <a:lnTo>
                  <a:pt x="0" y="15"/>
                </a:lnTo>
                <a:lnTo>
                  <a:pt x="1082" y="9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619206" y="3808621"/>
            <a:ext cx="627063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631906" y="2714834"/>
            <a:ext cx="625475" cy="26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476206" y="4483309"/>
            <a:ext cx="144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1" lang="en-US" altLang="zh-CN" sz="2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529806" y="5334209"/>
            <a:ext cx="117475" cy="1190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auto">
          <a:xfrm>
            <a:off x="1845469" y="1633746"/>
            <a:ext cx="898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auto">
          <a:xfrm>
            <a:off x="2288381" y="203697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222.1.1.</a:t>
            </a:r>
            <a:endParaRPr kumimoji="1" lang="en-US" altLang="zh-CN" sz="2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Rectangle 188"/>
          <p:cNvSpPr>
            <a:spLocks noChangeArrowheads="1"/>
          </p:cNvSpPr>
          <p:nvPr/>
        </p:nvSpPr>
        <p:spPr bwMode="auto">
          <a:xfrm>
            <a:off x="3513931" y="1195596"/>
            <a:ext cx="10080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" name="Rectangle 189"/>
          <p:cNvSpPr>
            <a:spLocks noChangeArrowheads="1"/>
          </p:cNvSpPr>
          <p:nvPr/>
        </p:nvSpPr>
        <p:spPr bwMode="auto">
          <a:xfrm>
            <a:off x="3429794" y="115273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222.1.1.1</a:t>
            </a:r>
          </a:p>
        </p:txBody>
      </p:sp>
      <p:sp>
        <p:nvSpPr>
          <p:cNvPr id="33" name="Rectangle 190"/>
          <p:cNvSpPr>
            <a:spLocks noChangeArrowheads="1"/>
          </p:cNvSpPr>
          <p:nvPr/>
        </p:nvSpPr>
        <p:spPr bwMode="auto">
          <a:xfrm>
            <a:off x="5058569" y="1195596"/>
            <a:ext cx="1006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4" name="Rectangle 191"/>
          <p:cNvSpPr>
            <a:spLocks noChangeArrowheads="1"/>
          </p:cNvSpPr>
          <p:nvPr/>
        </p:nvSpPr>
        <p:spPr bwMode="auto">
          <a:xfrm>
            <a:off x="4952206" y="115273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222.1.1.2</a:t>
            </a:r>
          </a:p>
        </p:txBody>
      </p:sp>
      <p:sp>
        <p:nvSpPr>
          <p:cNvPr id="35" name="Rectangle 192"/>
          <p:cNvSpPr>
            <a:spLocks noChangeArrowheads="1"/>
          </p:cNvSpPr>
          <p:nvPr/>
        </p:nvSpPr>
        <p:spPr bwMode="auto">
          <a:xfrm>
            <a:off x="6652419" y="1195596"/>
            <a:ext cx="1006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6" name="Rectangle 193"/>
          <p:cNvSpPr>
            <a:spLocks noChangeArrowheads="1"/>
          </p:cNvSpPr>
          <p:nvPr/>
        </p:nvSpPr>
        <p:spPr bwMode="auto">
          <a:xfrm>
            <a:off x="6500019" y="11257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222.1.1.3</a:t>
            </a:r>
          </a:p>
        </p:txBody>
      </p:sp>
      <p:sp>
        <p:nvSpPr>
          <p:cNvPr id="37" name="Rectangle 194"/>
          <p:cNvSpPr>
            <a:spLocks noChangeArrowheads="1"/>
          </p:cNvSpPr>
          <p:nvPr/>
        </p:nvSpPr>
        <p:spPr bwMode="auto">
          <a:xfrm>
            <a:off x="4114006" y="1851234"/>
            <a:ext cx="26988" cy="538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8" name="Group 195"/>
          <p:cNvGrpSpPr>
            <a:grpSpLocks/>
          </p:cNvGrpSpPr>
          <p:nvPr/>
        </p:nvGrpSpPr>
        <p:grpSpPr bwMode="auto">
          <a:xfrm>
            <a:off x="3767931" y="2343359"/>
            <a:ext cx="647700" cy="385762"/>
            <a:chOff x="2299" y="1622"/>
            <a:chExt cx="439" cy="262"/>
          </a:xfrm>
        </p:grpSpPr>
        <p:sp>
          <p:nvSpPr>
            <p:cNvPr id="18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8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9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20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9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9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8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9" name="Rectangle 221"/>
          <p:cNvSpPr>
            <a:spLocks noChangeArrowheads="1"/>
          </p:cNvSpPr>
          <p:nvPr/>
        </p:nvSpPr>
        <p:spPr bwMode="auto">
          <a:xfrm>
            <a:off x="4223544" y="2084596"/>
            <a:ext cx="10096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Rectangle 222"/>
          <p:cNvSpPr>
            <a:spLocks noChangeArrowheads="1"/>
          </p:cNvSpPr>
          <p:nvPr/>
        </p:nvSpPr>
        <p:spPr bwMode="auto">
          <a:xfrm>
            <a:off x="4186863" y="2021599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222.1.1.4</a:t>
            </a:r>
          </a:p>
        </p:txBody>
      </p:sp>
      <p:sp>
        <p:nvSpPr>
          <p:cNvPr id="41" name="Rectangle 223"/>
          <p:cNvSpPr>
            <a:spLocks noChangeArrowheads="1"/>
          </p:cNvSpPr>
          <p:nvPr/>
        </p:nvSpPr>
        <p:spPr bwMode="auto">
          <a:xfrm>
            <a:off x="3391694" y="2232234"/>
            <a:ext cx="4127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2" name="Rectangle 224"/>
          <p:cNvSpPr>
            <a:spLocks noChangeArrowheads="1"/>
          </p:cNvSpPr>
          <p:nvPr/>
        </p:nvSpPr>
        <p:spPr bwMode="auto">
          <a:xfrm>
            <a:off x="3494881" y="2222709"/>
            <a:ext cx="230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2000" baseline="-25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3" name="Oval 225"/>
          <p:cNvSpPr>
            <a:spLocks noChangeArrowheads="1"/>
          </p:cNvSpPr>
          <p:nvPr/>
        </p:nvSpPr>
        <p:spPr bwMode="auto">
          <a:xfrm>
            <a:off x="4074319" y="2135396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1920081" y="1328946"/>
            <a:ext cx="7207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5" name="Oval 227"/>
          <p:cNvSpPr>
            <a:spLocks noChangeArrowheads="1"/>
          </p:cNvSpPr>
          <p:nvPr/>
        </p:nvSpPr>
        <p:spPr bwMode="auto">
          <a:xfrm>
            <a:off x="7731919" y="3780046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Oval 228"/>
          <p:cNvSpPr>
            <a:spLocks noChangeArrowheads="1"/>
          </p:cNvSpPr>
          <p:nvPr/>
        </p:nvSpPr>
        <p:spPr bwMode="auto">
          <a:xfrm>
            <a:off x="7736681" y="2673559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Rectangle 229"/>
          <p:cNvSpPr>
            <a:spLocks noChangeArrowheads="1"/>
          </p:cNvSpPr>
          <p:nvPr/>
        </p:nvSpPr>
        <p:spPr bwMode="auto">
          <a:xfrm>
            <a:off x="6284119" y="3399046"/>
            <a:ext cx="1009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8" name="Rectangle 230"/>
          <p:cNvSpPr>
            <a:spLocks noChangeArrowheads="1"/>
          </p:cNvSpPr>
          <p:nvPr/>
        </p:nvSpPr>
        <p:spPr bwMode="auto">
          <a:xfrm>
            <a:off x="5925694" y="392532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222.1.2.5</a:t>
            </a:r>
          </a:p>
        </p:txBody>
      </p:sp>
      <p:sp>
        <p:nvSpPr>
          <p:cNvPr id="49" name="Rectangle 231"/>
          <p:cNvSpPr>
            <a:spLocks noChangeArrowheads="1"/>
          </p:cNvSpPr>
          <p:nvPr/>
        </p:nvSpPr>
        <p:spPr bwMode="auto">
          <a:xfrm>
            <a:off x="7828756" y="3910221"/>
            <a:ext cx="1008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0" name="Rectangle 232"/>
          <p:cNvSpPr>
            <a:spLocks noChangeArrowheads="1"/>
          </p:cNvSpPr>
          <p:nvPr/>
        </p:nvSpPr>
        <p:spPr bwMode="auto">
          <a:xfrm>
            <a:off x="7920831" y="39705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222.1.2.2</a:t>
            </a:r>
          </a:p>
        </p:txBody>
      </p:sp>
      <p:sp>
        <p:nvSpPr>
          <p:cNvPr id="51" name="Rectangle 233"/>
          <p:cNvSpPr>
            <a:spLocks noChangeArrowheads="1"/>
          </p:cNvSpPr>
          <p:nvPr/>
        </p:nvSpPr>
        <p:spPr bwMode="auto">
          <a:xfrm>
            <a:off x="7828756" y="2798971"/>
            <a:ext cx="10080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2" name="Rectangle 234"/>
          <p:cNvSpPr>
            <a:spLocks noChangeArrowheads="1"/>
          </p:cNvSpPr>
          <p:nvPr/>
        </p:nvSpPr>
        <p:spPr bwMode="auto">
          <a:xfrm>
            <a:off x="7920831" y="286088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222.1.2.1</a:t>
            </a:r>
          </a:p>
        </p:txBody>
      </p:sp>
      <p:sp>
        <p:nvSpPr>
          <p:cNvPr id="53" name="Rectangle 236"/>
          <p:cNvSpPr>
            <a:spLocks noChangeArrowheads="1"/>
          </p:cNvSpPr>
          <p:nvPr/>
        </p:nvSpPr>
        <p:spPr bwMode="auto">
          <a:xfrm>
            <a:off x="4944269" y="54310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222.1.2.3</a:t>
            </a:r>
          </a:p>
        </p:txBody>
      </p:sp>
      <p:sp>
        <p:nvSpPr>
          <p:cNvPr id="54" name="Rectangle 237"/>
          <p:cNvSpPr>
            <a:spLocks noChangeArrowheads="1"/>
          </p:cNvSpPr>
          <p:nvPr/>
        </p:nvSpPr>
        <p:spPr bwMode="auto">
          <a:xfrm>
            <a:off x="3615531" y="5318334"/>
            <a:ext cx="1008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Rectangle 238"/>
          <p:cNvSpPr>
            <a:spLocks noChangeArrowheads="1"/>
          </p:cNvSpPr>
          <p:nvPr/>
        </p:nvSpPr>
        <p:spPr bwMode="auto">
          <a:xfrm>
            <a:off x="3693319" y="54310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222.1.2.4</a:t>
            </a:r>
          </a:p>
        </p:txBody>
      </p:sp>
      <p:sp>
        <p:nvSpPr>
          <p:cNvPr id="56" name="Oval 239"/>
          <p:cNvSpPr>
            <a:spLocks noChangeArrowheads="1"/>
          </p:cNvSpPr>
          <p:nvPr/>
        </p:nvSpPr>
        <p:spPr bwMode="auto">
          <a:xfrm>
            <a:off x="4780756" y="5346909"/>
            <a:ext cx="92075" cy="936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Rectangle 240"/>
          <p:cNvSpPr>
            <a:spLocks noChangeArrowheads="1"/>
          </p:cNvSpPr>
          <p:nvPr/>
        </p:nvSpPr>
        <p:spPr bwMode="auto">
          <a:xfrm>
            <a:off x="6763544" y="2668796"/>
            <a:ext cx="895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8" name="Rectangle 241"/>
          <p:cNvSpPr>
            <a:spLocks noChangeArrowheads="1"/>
          </p:cNvSpPr>
          <p:nvPr/>
        </p:nvSpPr>
        <p:spPr bwMode="auto">
          <a:xfrm>
            <a:off x="6773069" y="3302209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222.1.2.</a:t>
            </a:r>
            <a:endParaRPr kumimoji="1" lang="en-US" altLang="zh-CN" sz="2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9" name="Rectangle 242"/>
          <p:cNvSpPr>
            <a:spLocks noChangeArrowheads="1"/>
          </p:cNvSpPr>
          <p:nvPr/>
        </p:nvSpPr>
        <p:spPr bwMode="auto">
          <a:xfrm>
            <a:off x="6834981" y="2376696"/>
            <a:ext cx="7207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60" name="Group 243"/>
          <p:cNvGrpSpPr>
            <a:grpSpLocks/>
          </p:cNvGrpSpPr>
          <p:nvPr/>
        </p:nvGrpSpPr>
        <p:grpSpPr bwMode="auto">
          <a:xfrm>
            <a:off x="2167731" y="4099134"/>
            <a:ext cx="649288" cy="384175"/>
            <a:chOff x="1304" y="2569"/>
            <a:chExt cx="439" cy="262"/>
          </a:xfrm>
        </p:grpSpPr>
        <p:sp>
          <p:nvSpPr>
            <p:cNvPr id="158" name="Oval 244"/>
            <p:cNvSpPr>
              <a:spLocks noChangeArrowheads="1"/>
            </p:cNvSpPr>
            <p:nvPr/>
          </p:nvSpPr>
          <p:spPr bwMode="auto">
            <a:xfrm>
              <a:off x="1305" y="2678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9" name="Rectangle 245"/>
            <p:cNvSpPr>
              <a:spLocks noChangeArrowheads="1"/>
            </p:cNvSpPr>
            <p:nvPr/>
          </p:nvSpPr>
          <p:spPr bwMode="auto">
            <a:xfrm>
              <a:off x="1304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0" name="Rectangle 246"/>
            <p:cNvSpPr>
              <a:spLocks noChangeArrowheads="1"/>
            </p:cNvSpPr>
            <p:nvPr/>
          </p:nvSpPr>
          <p:spPr bwMode="auto">
            <a:xfrm>
              <a:off x="1304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Oval 247"/>
            <p:cNvSpPr>
              <a:spLocks noChangeArrowheads="1"/>
            </p:cNvSpPr>
            <p:nvPr/>
          </p:nvSpPr>
          <p:spPr bwMode="auto">
            <a:xfrm>
              <a:off x="1305" y="2569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2" name="Group 248"/>
            <p:cNvGrpSpPr>
              <a:grpSpLocks/>
            </p:cNvGrpSpPr>
            <p:nvPr/>
          </p:nvGrpSpPr>
          <p:grpSpPr bwMode="auto">
            <a:xfrm>
              <a:off x="1371" y="2587"/>
              <a:ext cx="304" cy="117"/>
              <a:chOff x="1371" y="2587"/>
              <a:chExt cx="304" cy="117"/>
            </a:xfrm>
          </p:grpSpPr>
          <p:grpSp>
            <p:nvGrpSpPr>
              <p:cNvPr id="165" name="Group 249"/>
              <p:cNvGrpSpPr>
                <a:grpSpLocks/>
              </p:cNvGrpSpPr>
              <p:nvPr/>
            </p:nvGrpSpPr>
            <p:grpSpPr bwMode="auto">
              <a:xfrm>
                <a:off x="1371" y="2587"/>
                <a:ext cx="301" cy="115"/>
                <a:chOff x="1371" y="2587"/>
                <a:chExt cx="301" cy="115"/>
              </a:xfrm>
            </p:grpSpPr>
            <p:sp>
              <p:nvSpPr>
                <p:cNvPr id="175" name="Freeform 250"/>
                <p:cNvSpPr>
                  <a:spLocks/>
                </p:cNvSpPr>
                <p:nvPr/>
              </p:nvSpPr>
              <p:spPr bwMode="auto">
                <a:xfrm>
                  <a:off x="1528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6" name="Freeform 251"/>
                <p:cNvSpPr>
                  <a:spLocks/>
                </p:cNvSpPr>
                <p:nvPr/>
              </p:nvSpPr>
              <p:spPr bwMode="auto">
                <a:xfrm>
                  <a:off x="1528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7" name="Freeform 252"/>
                <p:cNvSpPr>
                  <a:spLocks/>
                </p:cNvSpPr>
                <p:nvPr/>
              </p:nvSpPr>
              <p:spPr bwMode="auto">
                <a:xfrm>
                  <a:off x="1371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8" name="Freeform 253"/>
                <p:cNvSpPr>
                  <a:spLocks/>
                </p:cNvSpPr>
                <p:nvPr/>
              </p:nvSpPr>
              <p:spPr bwMode="auto">
                <a:xfrm>
                  <a:off x="1371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9" name="Freeform 254"/>
                <p:cNvSpPr>
                  <a:spLocks/>
                </p:cNvSpPr>
                <p:nvPr/>
              </p:nvSpPr>
              <p:spPr bwMode="auto">
                <a:xfrm>
                  <a:off x="1379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0" name="Freeform 255"/>
                <p:cNvSpPr>
                  <a:spLocks/>
                </p:cNvSpPr>
                <p:nvPr/>
              </p:nvSpPr>
              <p:spPr bwMode="auto">
                <a:xfrm>
                  <a:off x="1379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1" name="Freeform 256"/>
                <p:cNvSpPr>
                  <a:spLocks/>
                </p:cNvSpPr>
                <p:nvPr/>
              </p:nvSpPr>
              <p:spPr bwMode="auto">
                <a:xfrm>
                  <a:off x="1523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2" name="Freeform 257"/>
                <p:cNvSpPr>
                  <a:spLocks/>
                </p:cNvSpPr>
                <p:nvPr/>
              </p:nvSpPr>
              <p:spPr bwMode="auto">
                <a:xfrm>
                  <a:off x="1523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66" name="Group 258"/>
              <p:cNvGrpSpPr>
                <a:grpSpLocks/>
              </p:cNvGrpSpPr>
              <p:nvPr/>
            </p:nvGrpSpPr>
            <p:grpSpPr bwMode="auto">
              <a:xfrm>
                <a:off x="1373" y="2590"/>
                <a:ext cx="302" cy="114"/>
                <a:chOff x="1373" y="2590"/>
                <a:chExt cx="302" cy="114"/>
              </a:xfrm>
            </p:grpSpPr>
            <p:sp>
              <p:nvSpPr>
                <p:cNvPr id="167" name="Freeform 259"/>
                <p:cNvSpPr>
                  <a:spLocks/>
                </p:cNvSpPr>
                <p:nvPr/>
              </p:nvSpPr>
              <p:spPr bwMode="auto">
                <a:xfrm>
                  <a:off x="1531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8" name="Freeform 260"/>
                <p:cNvSpPr>
                  <a:spLocks/>
                </p:cNvSpPr>
                <p:nvPr/>
              </p:nvSpPr>
              <p:spPr bwMode="auto">
                <a:xfrm>
                  <a:off x="1531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9" name="Freeform 261"/>
                <p:cNvSpPr>
                  <a:spLocks/>
                </p:cNvSpPr>
                <p:nvPr/>
              </p:nvSpPr>
              <p:spPr bwMode="auto">
                <a:xfrm>
                  <a:off x="1373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0" name="Freeform 262"/>
                <p:cNvSpPr>
                  <a:spLocks/>
                </p:cNvSpPr>
                <p:nvPr/>
              </p:nvSpPr>
              <p:spPr bwMode="auto">
                <a:xfrm>
                  <a:off x="1373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1" name="Freeform 263"/>
                <p:cNvSpPr>
                  <a:spLocks/>
                </p:cNvSpPr>
                <p:nvPr/>
              </p:nvSpPr>
              <p:spPr bwMode="auto">
                <a:xfrm>
                  <a:off x="1381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2" name="Freeform 264"/>
                <p:cNvSpPr>
                  <a:spLocks/>
                </p:cNvSpPr>
                <p:nvPr/>
              </p:nvSpPr>
              <p:spPr bwMode="auto">
                <a:xfrm>
                  <a:off x="1381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3" name="Freeform 265"/>
                <p:cNvSpPr>
                  <a:spLocks/>
                </p:cNvSpPr>
                <p:nvPr/>
              </p:nvSpPr>
              <p:spPr bwMode="auto">
                <a:xfrm>
                  <a:off x="1525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" name="Freeform 266"/>
                <p:cNvSpPr>
                  <a:spLocks/>
                </p:cNvSpPr>
                <p:nvPr/>
              </p:nvSpPr>
              <p:spPr bwMode="auto">
                <a:xfrm>
                  <a:off x="1525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63" name="Line 267"/>
            <p:cNvSpPr>
              <a:spLocks noChangeShapeType="1"/>
            </p:cNvSpPr>
            <p:nvPr/>
          </p:nvSpPr>
          <p:spPr bwMode="auto">
            <a:xfrm>
              <a:off x="1304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" name="Line 268"/>
            <p:cNvSpPr>
              <a:spLocks noChangeShapeType="1"/>
            </p:cNvSpPr>
            <p:nvPr/>
          </p:nvSpPr>
          <p:spPr bwMode="auto">
            <a:xfrm>
              <a:off x="1741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Group 269"/>
          <p:cNvGrpSpPr>
            <a:grpSpLocks/>
          </p:cNvGrpSpPr>
          <p:nvPr/>
        </p:nvGrpSpPr>
        <p:grpSpPr bwMode="auto">
          <a:xfrm>
            <a:off x="5071269" y="4099134"/>
            <a:ext cx="649287" cy="384175"/>
            <a:chOff x="3488" y="2569"/>
            <a:chExt cx="439" cy="262"/>
          </a:xfrm>
        </p:grpSpPr>
        <p:sp>
          <p:nvSpPr>
            <p:cNvPr id="133" name="Oval 270"/>
            <p:cNvSpPr>
              <a:spLocks noChangeArrowheads="1"/>
            </p:cNvSpPr>
            <p:nvPr/>
          </p:nvSpPr>
          <p:spPr bwMode="auto">
            <a:xfrm>
              <a:off x="3489" y="2678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Rectangle 271"/>
            <p:cNvSpPr>
              <a:spLocks noChangeArrowheads="1"/>
            </p:cNvSpPr>
            <p:nvPr/>
          </p:nvSpPr>
          <p:spPr bwMode="auto">
            <a:xfrm>
              <a:off x="3488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5" name="Rectangle 272"/>
            <p:cNvSpPr>
              <a:spLocks noChangeArrowheads="1"/>
            </p:cNvSpPr>
            <p:nvPr/>
          </p:nvSpPr>
          <p:spPr bwMode="auto">
            <a:xfrm>
              <a:off x="3488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6" name="Oval 273"/>
            <p:cNvSpPr>
              <a:spLocks noChangeArrowheads="1"/>
            </p:cNvSpPr>
            <p:nvPr/>
          </p:nvSpPr>
          <p:spPr bwMode="auto">
            <a:xfrm>
              <a:off x="3489" y="2569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37" name="Group 274"/>
            <p:cNvGrpSpPr>
              <a:grpSpLocks/>
            </p:cNvGrpSpPr>
            <p:nvPr/>
          </p:nvGrpSpPr>
          <p:grpSpPr bwMode="auto">
            <a:xfrm>
              <a:off x="3555" y="2587"/>
              <a:ext cx="304" cy="117"/>
              <a:chOff x="3555" y="2587"/>
              <a:chExt cx="304" cy="117"/>
            </a:xfrm>
          </p:grpSpPr>
          <p:grpSp>
            <p:nvGrpSpPr>
              <p:cNvPr id="140" name="Group 275"/>
              <p:cNvGrpSpPr>
                <a:grpSpLocks/>
              </p:cNvGrpSpPr>
              <p:nvPr/>
            </p:nvGrpSpPr>
            <p:grpSpPr bwMode="auto">
              <a:xfrm>
                <a:off x="3555" y="2587"/>
                <a:ext cx="301" cy="115"/>
                <a:chOff x="3555" y="2587"/>
                <a:chExt cx="301" cy="115"/>
              </a:xfrm>
            </p:grpSpPr>
            <p:sp>
              <p:nvSpPr>
                <p:cNvPr id="150" name="Freeform 276"/>
                <p:cNvSpPr>
                  <a:spLocks/>
                </p:cNvSpPr>
                <p:nvPr/>
              </p:nvSpPr>
              <p:spPr bwMode="auto">
                <a:xfrm>
                  <a:off x="3712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Freeform 277"/>
                <p:cNvSpPr>
                  <a:spLocks/>
                </p:cNvSpPr>
                <p:nvPr/>
              </p:nvSpPr>
              <p:spPr bwMode="auto">
                <a:xfrm>
                  <a:off x="3712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Freeform 278"/>
                <p:cNvSpPr>
                  <a:spLocks/>
                </p:cNvSpPr>
                <p:nvPr/>
              </p:nvSpPr>
              <p:spPr bwMode="auto">
                <a:xfrm>
                  <a:off x="3555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Freeform 279"/>
                <p:cNvSpPr>
                  <a:spLocks/>
                </p:cNvSpPr>
                <p:nvPr/>
              </p:nvSpPr>
              <p:spPr bwMode="auto">
                <a:xfrm>
                  <a:off x="3555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Freeform 280"/>
                <p:cNvSpPr>
                  <a:spLocks/>
                </p:cNvSpPr>
                <p:nvPr/>
              </p:nvSpPr>
              <p:spPr bwMode="auto">
                <a:xfrm>
                  <a:off x="3563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5" name="Freeform 281"/>
                <p:cNvSpPr>
                  <a:spLocks/>
                </p:cNvSpPr>
                <p:nvPr/>
              </p:nvSpPr>
              <p:spPr bwMode="auto">
                <a:xfrm>
                  <a:off x="3563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6" name="Freeform 282"/>
                <p:cNvSpPr>
                  <a:spLocks/>
                </p:cNvSpPr>
                <p:nvPr/>
              </p:nvSpPr>
              <p:spPr bwMode="auto">
                <a:xfrm>
                  <a:off x="3707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7" name="Freeform 283"/>
                <p:cNvSpPr>
                  <a:spLocks/>
                </p:cNvSpPr>
                <p:nvPr/>
              </p:nvSpPr>
              <p:spPr bwMode="auto">
                <a:xfrm>
                  <a:off x="3707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41" name="Group 284"/>
              <p:cNvGrpSpPr>
                <a:grpSpLocks/>
              </p:cNvGrpSpPr>
              <p:nvPr/>
            </p:nvGrpSpPr>
            <p:grpSpPr bwMode="auto">
              <a:xfrm>
                <a:off x="3557" y="2590"/>
                <a:ext cx="302" cy="114"/>
                <a:chOff x="3557" y="2590"/>
                <a:chExt cx="302" cy="114"/>
              </a:xfrm>
            </p:grpSpPr>
            <p:sp>
              <p:nvSpPr>
                <p:cNvPr id="142" name="Freeform 285"/>
                <p:cNvSpPr>
                  <a:spLocks/>
                </p:cNvSpPr>
                <p:nvPr/>
              </p:nvSpPr>
              <p:spPr bwMode="auto">
                <a:xfrm>
                  <a:off x="3715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3" name="Freeform 286"/>
                <p:cNvSpPr>
                  <a:spLocks/>
                </p:cNvSpPr>
                <p:nvPr/>
              </p:nvSpPr>
              <p:spPr bwMode="auto">
                <a:xfrm>
                  <a:off x="3715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4" name="Freeform 287"/>
                <p:cNvSpPr>
                  <a:spLocks/>
                </p:cNvSpPr>
                <p:nvPr/>
              </p:nvSpPr>
              <p:spPr bwMode="auto">
                <a:xfrm>
                  <a:off x="3557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5" name="Freeform 288"/>
                <p:cNvSpPr>
                  <a:spLocks/>
                </p:cNvSpPr>
                <p:nvPr/>
              </p:nvSpPr>
              <p:spPr bwMode="auto">
                <a:xfrm>
                  <a:off x="3557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6" name="Freeform 289"/>
                <p:cNvSpPr>
                  <a:spLocks/>
                </p:cNvSpPr>
                <p:nvPr/>
              </p:nvSpPr>
              <p:spPr bwMode="auto">
                <a:xfrm>
                  <a:off x="3565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7" name="Freeform 290"/>
                <p:cNvSpPr>
                  <a:spLocks/>
                </p:cNvSpPr>
                <p:nvPr/>
              </p:nvSpPr>
              <p:spPr bwMode="auto">
                <a:xfrm>
                  <a:off x="3565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291"/>
                <p:cNvSpPr>
                  <a:spLocks/>
                </p:cNvSpPr>
                <p:nvPr/>
              </p:nvSpPr>
              <p:spPr bwMode="auto">
                <a:xfrm>
                  <a:off x="3709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292"/>
                <p:cNvSpPr>
                  <a:spLocks/>
                </p:cNvSpPr>
                <p:nvPr/>
              </p:nvSpPr>
              <p:spPr bwMode="auto">
                <a:xfrm>
                  <a:off x="3709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38" name="Line 293"/>
            <p:cNvSpPr>
              <a:spLocks noChangeShapeType="1"/>
            </p:cNvSpPr>
            <p:nvPr/>
          </p:nvSpPr>
          <p:spPr bwMode="auto">
            <a:xfrm>
              <a:off x="3488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9" name="Line 294"/>
            <p:cNvSpPr>
              <a:spLocks noChangeShapeType="1"/>
            </p:cNvSpPr>
            <p:nvPr/>
          </p:nvSpPr>
          <p:spPr bwMode="auto">
            <a:xfrm>
              <a:off x="3925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Oval 295"/>
          <p:cNvSpPr>
            <a:spLocks noChangeArrowheads="1"/>
          </p:cNvSpPr>
          <p:nvPr/>
        </p:nvSpPr>
        <p:spPr bwMode="auto">
          <a:xfrm>
            <a:off x="3124994" y="4302334"/>
            <a:ext cx="93662" cy="936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3" name="Oval 296"/>
          <p:cNvSpPr>
            <a:spLocks noChangeArrowheads="1"/>
          </p:cNvSpPr>
          <p:nvPr/>
        </p:nvSpPr>
        <p:spPr bwMode="auto">
          <a:xfrm>
            <a:off x="4790281" y="4295984"/>
            <a:ext cx="92075" cy="90487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4" name="Oval 297"/>
          <p:cNvSpPr>
            <a:spLocks noChangeArrowheads="1"/>
          </p:cNvSpPr>
          <p:nvPr/>
        </p:nvSpPr>
        <p:spPr bwMode="auto">
          <a:xfrm>
            <a:off x="5201444" y="3940384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5" name="Oval 298"/>
          <p:cNvSpPr>
            <a:spLocks noChangeArrowheads="1"/>
          </p:cNvSpPr>
          <p:nvPr/>
        </p:nvSpPr>
        <p:spPr bwMode="auto">
          <a:xfrm>
            <a:off x="4321969" y="2768809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6" name="Oval 299"/>
          <p:cNvSpPr>
            <a:spLocks noChangeArrowheads="1"/>
          </p:cNvSpPr>
          <p:nvPr/>
        </p:nvSpPr>
        <p:spPr bwMode="auto">
          <a:xfrm>
            <a:off x="2663031" y="3827671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7" name="Oval 300"/>
          <p:cNvSpPr>
            <a:spLocks noChangeArrowheads="1"/>
          </p:cNvSpPr>
          <p:nvPr/>
        </p:nvSpPr>
        <p:spPr bwMode="auto">
          <a:xfrm>
            <a:off x="3653631" y="2792621"/>
            <a:ext cx="90488" cy="90488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Rectangle 301"/>
          <p:cNvSpPr>
            <a:spLocks noChangeArrowheads="1"/>
          </p:cNvSpPr>
          <p:nvPr/>
        </p:nvSpPr>
        <p:spPr bwMode="auto">
          <a:xfrm>
            <a:off x="4493419" y="2437021"/>
            <a:ext cx="10096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9" name="Rectangle 302"/>
          <p:cNvSpPr>
            <a:spLocks noChangeArrowheads="1"/>
          </p:cNvSpPr>
          <p:nvPr/>
        </p:nvSpPr>
        <p:spPr bwMode="auto">
          <a:xfrm>
            <a:off x="4456028" y="264777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222.1.6.1</a:t>
            </a:r>
          </a:p>
        </p:txBody>
      </p:sp>
      <p:sp>
        <p:nvSpPr>
          <p:cNvPr id="70" name="Rectangle 303"/>
          <p:cNvSpPr>
            <a:spLocks noChangeArrowheads="1"/>
          </p:cNvSpPr>
          <p:nvPr/>
        </p:nvSpPr>
        <p:spPr bwMode="auto">
          <a:xfrm>
            <a:off x="2582069" y="2581484"/>
            <a:ext cx="1006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1" name="Rectangle 304"/>
          <p:cNvSpPr>
            <a:spLocks noChangeArrowheads="1"/>
          </p:cNvSpPr>
          <p:nvPr/>
        </p:nvSpPr>
        <p:spPr bwMode="auto">
          <a:xfrm>
            <a:off x="2762209" y="2702153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222.1.5.1</a:t>
            </a:r>
          </a:p>
        </p:txBody>
      </p:sp>
      <p:sp>
        <p:nvSpPr>
          <p:cNvPr id="72" name="Rectangle 305"/>
          <p:cNvSpPr>
            <a:spLocks noChangeArrowheads="1"/>
          </p:cNvSpPr>
          <p:nvPr/>
        </p:nvSpPr>
        <p:spPr bwMode="auto">
          <a:xfrm>
            <a:off x="1845469" y="3238709"/>
            <a:ext cx="10096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3" name="Rectangle 306"/>
          <p:cNvSpPr>
            <a:spLocks noChangeArrowheads="1"/>
          </p:cNvSpPr>
          <p:nvPr/>
        </p:nvSpPr>
        <p:spPr bwMode="auto">
          <a:xfrm>
            <a:off x="1874232" y="357487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222.1.5.2</a:t>
            </a:r>
          </a:p>
        </p:txBody>
      </p:sp>
      <p:sp>
        <p:nvSpPr>
          <p:cNvPr id="74" name="Rectangle 307"/>
          <p:cNvSpPr>
            <a:spLocks noChangeArrowheads="1"/>
          </p:cNvSpPr>
          <p:nvPr/>
        </p:nvSpPr>
        <p:spPr bwMode="auto">
          <a:xfrm>
            <a:off x="5180806" y="3106946"/>
            <a:ext cx="1008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5" name="Rectangle 308"/>
          <p:cNvSpPr>
            <a:spLocks noChangeArrowheads="1"/>
          </p:cNvSpPr>
          <p:nvPr/>
        </p:nvSpPr>
        <p:spPr bwMode="auto">
          <a:xfrm>
            <a:off x="5212906" y="3636855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222.1.6.2</a:t>
            </a:r>
          </a:p>
        </p:txBody>
      </p:sp>
      <p:sp>
        <p:nvSpPr>
          <p:cNvPr id="76" name="Rectangle 309"/>
          <p:cNvSpPr>
            <a:spLocks noChangeArrowheads="1"/>
          </p:cNvSpPr>
          <p:nvPr/>
        </p:nvSpPr>
        <p:spPr bwMode="auto">
          <a:xfrm>
            <a:off x="4634706" y="3991184"/>
            <a:ext cx="10096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7" name="Rectangle 310"/>
          <p:cNvSpPr>
            <a:spLocks noChangeArrowheads="1"/>
          </p:cNvSpPr>
          <p:nvPr/>
        </p:nvSpPr>
        <p:spPr bwMode="auto">
          <a:xfrm>
            <a:off x="4488656" y="444362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222.1.4.1</a:t>
            </a:r>
          </a:p>
        </p:txBody>
      </p:sp>
      <p:sp>
        <p:nvSpPr>
          <p:cNvPr id="78" name="Rectangle 311"/>
          <p:cNvSpPr>
            <a:spLocks noChangeArrowheads="1"/>
          </p:cNvSpPr>
          <p:nvPr/>
        </p:nvSpPr>
        <p:spPr bwMode="auto">
          <a:xfrm>
            <a:off x="2858294" y="3991184"/>
            <a:ext cx="1006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9" name="Rectangle 312"/>
          <p:cNvSpPr>
            <a:spLocks noChangeArrowheads="1"/>
          </p:cNvSpPr>
          <p:nvPr/>
        </p:nvSpPr>
        <p:spPr bwMode="auto">
          <a:xfrm>
            <a:off x="2945606" y="4426159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222.1.4.2</a:t>
            </a:r>
          </a:p>
        </p:txBody>
      </p:sp>
      <p:sp>
        <p:nvSpPr>
          <p:cNvPr id="80" name="Rectangle 313"/>
          <p:cNvSpPr>
            <a:spLocks noChangeArrowheads="1"/>
          </p:cNvSpPr>
          <p:nvPr/>
        </p:nvSpPr>
        <p:spPr bwMode="auto">
          <a:xfrm>
            <a:off x="326231" y="2725946"/>
            <a:ext cx="10080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1" name="Rectangle 314"/>
          <p:cNvSpPr>
            <a:spLocks noChangeArrowheads="1"/>
          </p:cNvSpPr>
          <p:nvPr/>
        </p:nvSpPr>
        <p:spPr bwMode="auto">
          <a:xfrm>
            <a:off x="326231" y="2787859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222.1.3.3</a:t>
            </a:r>
          </a:p>
        </p:txBody>
      </p:sp>
      <p:sp>
        <p:nvSpPr>
          <p:cNvPr id="82" name="Rectangle 315"/>
          <p:cNvSpPr>
            <a:spLocks noChangeArrowheads="1"/>
          </p:cNvSpPr>
          <p:nvPr/>
        </p:nvSpPr>
        <p:spPr bwMode="auto">
          <a:xfrm>
            <a:off x="1405731" y="4054684"/>
            <a:ext cx="10080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3" name="Rectangle 316"/>
          <p:cNvSpPr>
            <a:spLocks noChangeArrowheads="1"/>
          </p:cNvSpPr>
          <p:nvPr/>
        </p:nvSpPr>
        <p:spPr bwMode="auto">
          <a:xfrm>
            <a:off x="1563316" y="4401015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Calibri" panose="020F0502020204030204" pitchFamily="34" charset="0"/>
                <a:ea typeface="华文楷体" panose="02010600040101010101" pitchFamily="2" charset="-122"/>
              </a:rPr>
              <a:t>222.1.3.2</a:t>
            </a:r>
          </a:p>
        </p:txBody>
      </p:sp>
      <p:sp>
        <p:nvSpPr>
          <p:cNvPr id="84" name="Rectangle 317"/>
          <p:cNvSpPr>
            <a:spLocks noChangeArrowheads="1"/>
          </p:cNvSpPr>
          <p:nvPr/>
        </p:nvSpPr>
        <p:spPr bwMode="auto">
          <a:xfrm>
            <a:off x="326231" y="3834021"/>
            <a:ext cx="10080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5" name="Rectangle 318"/>
          <p:cNvSpPr>
            <a:spLocks noChangeArrowheads="1"/>
          </p:cNvSpPr>
          <p:nvPr/>
        </p:nvSpPr>
        <p:spPr bwMode="auto">
          <a:xfrm>
            <a:off x="326231" y="389593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latin typeface="Calibri" panose="020F0502020204030204" pitchFamily="34" charset="0"/>
                <a:ea typeface="华文楷体" panose="02010600040101010101" pitchFamily="2" charset="-122"/>
              </a:rPr>
              <a:t>222.1.3.1</a:t>
            </a:r>
          </a:p>
        </p:txBody>
      </p:sp>
      <p:sp>
        <p:nvSpPr>
          <p:cNvPr id="86" name="Oval 319"/>
          <p:cNvSpPr>
            <a:spLocks noChangeArrowheads="1"/>
          </p:cNvSpPr>
          <p:nvPr/>
        </p:nvSpPr>
        <p:spPr bwMode="auto">
          <a:xfrm>
            <a:off x="1262856" y="3711784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7" name="Oval 320"/>
          <p:cNvSpPr>
            <a:spLocks noChangeArrowheads="1"/>
          </p:cNvSpPr>
          <p:nvPr/>
        </p:nvSpPr>
        <p:spPr bwMode="auto">
          <a:xfrm>
            <a:off x="1254919" y="2603709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8" name="Oval 321"/>
          <p:cNvSpPr>
            <a:spLocks noChangeArrowheads="1"/>
          </p:cNvSpPr>
          <p:nvPr/>
        </p:nvSpPr>
        <p:spPr bwMode="auto">
          <a:xfrm>
            <a:off x="1956594" y="4249946"/>
            <a:ext cx="92075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Rectangle 322"/>
          <p:cNvSpPr>
            <a:spLocks noChangeArrowheads="1"/>
          </p:cNvSpPr>
          <p:nvPr/>
        </p:nvSpPr>
        <p:spPr bwMode="auto">
          <a:xfrm>
            <a:off x="2480469" y="4111834"/>
            <a:ext cx="4143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Rectangle 323"/>
          <p:cNvSpPr>
            <a:spLocks noChangeArrowheads="1"/>
          </p:cNvSpPr>
          <p:nvPr/>
        </p:nvSpPr>
        <p:spPr bwMode="auto">
          <a:xfrm>
            <a:off x="2824304" y="3926195"/>
            <a:ext cx="230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000" b="1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kumimoji="1" lang="en-US" altLang="zh-CN" sz="2000" baseline="-25000" dirty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Rectangle 324"/>
          <p:cNvSpPr>
            <a:spLocks noChangeArrowheads="1"/>
          </p:cNvSpPr>
          <p:nvPr/>
        </p:nvSpPr>
        <p:spPr bwMode="auto">
          <a:xfrm>
            <a:off x="5750719" y="4053096"/>
            <a:ext cx="414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Rectangle 325"/>
          <p:cNvSpPr>
            <a:spLocks noChangeArrowheads="1"/>
          </p:cNvSpPr>
          <p:nvPr/>
        </p:nvSpPr>
        <p:spPr bwMode="auto">
          <a:xfrm>
            <a:off x="4878382" y="3900200"/>
            <a:ext cx="230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000" b="1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2000" baseline="-25000" dirty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Rectangle 326"/>
          <p:cNvSpPr>
            <a:spLocks noChangeArrowheads="1"/>
          </p:cNvSpPr>
          <p:nvPr/>
        </p:nvSpPr>
        <p:spPr bwMode="auto">
          <a:xfrm>
            <a:off x="1447006" y="2735471"/>
            <a:ext cx="898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Rectangle 327"/>
          <p:cNvSpPr>
            <a:spLocks noChangeArrowheads="1"/>
          </p:cNvSpPr>
          <p:nvPr/>
        </p:nvSpPr>
        <p:spPr bwMode="auto">
          <a:xfrm>
            <a:off x="1537494" y="27926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222.1.3.</a:t>
            </a:r>
            <a:endParaRPr kumimoji="1" lang="en-US" altLang="zh-CN" sz="2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" name="Rectangle 328"/>
          <p:cNvSpPr>
            <a:spLocks noChangeArrowheads="1"/>
          </p:cNvSpPr>
          <p:nvPr/>
        </p:nvSpPr>
        <p:spPr bwMode="auto">
          <a:xfrm>
            <a:off x="1480344" y="2438609"/>
            <a:ext cx="717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6" name="Rectangle 329"/>
          <p:cNvSpPr>
            <a:spLocks noChangeArrowheads="1"/>
          </p:cNvSpPr>
          <p:nvPr/>
        </p:nvSpPr>
        <p:spPr bwMode="auto">
          <a:xfrm>
            <a:off x="1567656" y="2495759"/>
            <a:ext cx="5193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kumimoji="1" lang="en-US" altLang="zh-CN" sz="2000" baseline="-25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7" name="Rectangle 330"/>
          <p:cNvSpPr>
            <a:spLocks noChangeArrowheads="1"/>
          </p:cNvSpPr>
          <p:nvPr/>
        </p:nvSpPr>
        <p:spPr bwMode="auto">
          <a:xfrm>
            <a:off x="3904456" y="3529221"/>
            <a:ext cx="415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8" name="Rectangle 331"/>
          <p:cNvSpPr>
            <a:spLocks noChangeArrowheads="1"/>
          </p:cNvSpPr>
          <p:nvPr/>
        </p:nvSpPr>
        <p:spPr bwMode="auto">
          <a:xfrm>
            <a:off x="4861719" y="2798971"/>
            <a:ext cx="4143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" name="Rectangle 332"/>
          <p:cNvSpPr>
            <a:spLocks noChangeArrowheads="1"/>
          </p:cNvSpPr>
          <p:nvPr/>
        </p:nvSpPr>
        <p:spPr bwMode="auto">
          <a:xfrm>
            <a:off x="4860131" y="3005346"/>
            <a:ext cx="254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kumimoji="1" lang="en-US" altLang="zh-CN" sz="2000" baseline="-25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" name="Rectangle 333"/>
          <p:cNvSpPr>
            <a:spLocks noChangeArrowheads="1"/>
          </p:cNvSpPr>
          <p:nvPr/>
        </p:nvSpPr>
        <p:spPr bwMode="auto">
          <a:xfrm>
            <a:off x="3244056" y="3164096"/>
            <a:ext cx="4127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Rectangle 334"/>
          <p:cNvSpPr>
            <a:spLocks noChangeArrowheads="1"/>
          </p:cNvSpPr>
          <p:nvPr/>
        </p:nvSpPr>
        <p:spPr bwMode="auto">
          <a:xfrm>
            <a:off x="3159919" y="3427621"/>
            <a:ext cx="254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2000" baseline="-25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Rectangle 335"/>
          <p:cNvSpPr>
            <a:spLocks noChangeArrowheads="1"/>
          </p:cNvSpPr>
          <p:nvPr/>
        </p:nvSpPr>
        <p:spPr bwMode="auto">
          <a:xfrm>
            <a:off x="3777456" y="39356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222.1.4.</a:t>
            </a:r>
            <a:endParaRPr kumimoji="1" lang="en-US" altLang="zh-CN" sz="2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3" name="Rectangle 336"/>
          <p:cNvSpPr>
            <a:spLocks noChangeArrowheads="1"/>
          </p:cNvSpPr>
          <p:nvPr/>
        </p:nvSpPr>
        <p:spPr bwMode="auto">
          <a:xfrm>
            <a:off x="3537744" y="3164096"/>
            <a:ext cx="898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4" name="Rectangle 337"/>
          <p:cNvSpPr>
            <a:spLocks noChangeArrowheads="1"/>
          </p:cNvSpPr>
          <p:nvPr/>
        </p:nvSpPr>
        <p:spPr bwMode="auto">
          <a:xfrm>
            <a:off x="3493294" y="34276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222.1.5.</a:t>
            </a:r>
            <a:endParaRPr kumimoji="1" lang="en-US" altLang="zh-CN" sz="2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338"/>
          <p:cNvSpPr>
            <a:spLocks noChangeArrowheads="1"/>
          </p:cNvSpPr>
          <p:nvPr/>
        </p:nvSpPr>
        <p:spPr bwMode="auto">
          <a:xfrm>
            <a:off x="5155406" y="2814846"/>
            <a:ext cx="898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6" name="Rectangle 339"/>
          <p:cNvSpPr>
            <a:spLocks noChangeArrowheads="1"/>
          </p:cNvSpPr>
          <p:nvPr/>
        </p:nvSpPr>
        <p:spPr bwMode="auto">
          <a:xfrm>
            <a:off x="5188744" y="30212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222.1.6.</a:t>
            </a:r>
            <a:endParaRPr kumimoji="1" lang="en-US" altLang="zh-CN" sz="2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Line 340"/>
          <p:cNvSpPr>
            <a:spLocks noChangeShapeType="1"/>
          </p:cNvSpPr>
          <p:nvPr/>
        </p:nvSpPr>
        <p:spPr bwMode="auto">
          <a:xfrm>
            <a:off x="1458119" y="2303671"/>
            <a:ext cx="0" cy="2179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8" name="Rectangle 341"/>
          <p:cNvSpPr>
            <a:spLocks noChangeArrowheads="1"/>
          </p:cNvSpPr>
          <p:nvPr/>
        </p:nvSpPr>
        <p:spPr bwMode="auto">
          <a:xfrm>
            <a:off x="3444081" y="3919746"/>
            <a:ext cx="254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2000" baseline="-25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9" name="Picture 34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94" y="4649996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10" name="Line 343"/>
          <p:cNvSpPr>
            <a:spLocks noChangeShapeType="1"/>
          </p:cNvSpPr>
          <p:nvPr/>
        </p:nvSpPr>
        <p:spPr bwMode="auto">
          <a:xfrm>
            <a:off x="7622381" y="2375109"/>
            <a:ext cx="0" cy="2671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1" name="Line 344"/>
          <p:cNvSpPr>
            <a:spLocks noChangeShapeType="1"/>
          </p:cNvSpPr>
          <p:nvPr/>
        </p:nvSpPr>
        <p:spPr bwMode="auto">
          <a:xfrm rot="16200000">
            <a:off x="4221956" y="3983246"/>
            <a:ext cx="0" cy="2266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2" name="Line 345"/>
          <p:cNvSpPr>
            <a:spLocks noChangeShapeType="1"/>
          </p:cNvSpPr>
          <p:nvPr/>
        </p:nvSpPr>
        <p:spPr bwMode="auto">
          <a:xfrm>
            <a:off x="5639594" y="4272171"/>
            <a:ext cx="1982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3" name="Oval 346"/>
          <p:cNvSpPr>
            <a:spLocks noChangeArrowheads="1"/>
          </p:cNvSpPr>
          <p:nvPr/>
        </p:nvSpPr>
        <p:spPr bwMode="auto">
          <a:xfrm>
            <a:off x="5852319" y="4202321"/>
            <a:ext cx="119062" cy="119063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4" name="Rectangle 347"/>
          <p:cNvSpPr>
            <a:spLocks noChangeArrowheads="1"/>
          </p:cNvSpPr>
          <p:nvPr/>
        </p:nvSpPr>
        <p:spPr bwMode="auto">
          <a:xfrm>
            <a:off x="6846094" y="3005346"/>
            <a:ext cx="5193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2000" baseline="-25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Rectangle 348"/>
          <p:cNvSpPr>
            <a:spLocks noChangeArrowheads="1"/>
          </p:cNvSpPr>
          <p:nvPr/>
        </p:nvSpPr>
        <p:spPr bwMode="auto">
          <a:xfrm>
            <a:off x="2362994" y="1735346"/>
            <a:ext cx="5193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2000" baseline="-2500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6" name="Line 349"/>
          <p:cNvSpPr>
            <a:spLocks noChangeShapeType="1"/>
          </p:cNvSpPr>
          <p:nvPr/>
        </p:nvSpPr>
        <p:spPr bwMode="auto">
          <a:xfrm rot="16200000">
            <a:off x="5002213" y="-145048"/>
            <a:ext cx="0" cy="3967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7" name="Rectangle 351"/>
          <p:cNvSpPr>
            <a:spLocks noChangeArrowheads="1"/>
          </p:cNvSpPr>
          <p:nvPr/>
        </p:nvSpPr>
        <p:spPr bwMode="auto">
          <a:xfrm>
            <a:off x="1770956" y="4944517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互联网</a:t>
            </a:r>
          </a:p>
        </p:txBody>
      </p:sp>
      <p:sp>
        <p:nvSpPr>
          <p:cNvPr id="118" name="Line 353"/>
          <p:cNvSpPr>
            <a:spLocks noChangeShapeType="1"/>
          </p:cNvSpPr>
          <p:nvPr/>
        </p:nvSpPr>
        <p:spPr bwMode="auto">
          <a:xfrm>
            <a:off x="3323431" y="1060659"/>
            <a:ext cx="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9" name="Oval 354"/>
          <p:cNvSpPr>
            <a:spLocks noChangeArrowheads="1"/>
          </p:cNvSpPr>
          <p:nvPr/>
        </p:nvSpPr>
        <p:spPr bwMode="auto">
          <a:xfrm>
            <a:off x="3267869" y="1443246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0" name="Line 382"/>
          <p:cNvSpPr>
            <a:spLocks noChangeShapeType="1"/>
          </p:cNvSpPr>
          <p:nvPr/>
        </p:nvSpPr>
        <p:spPr bwMode="auto">
          <a:xfrm>
            <a:off x="6412706" y="1060659"/>
            <a:ext cx="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1" name="Line 383"/>
          <p:cNvSpPr>
            <a:spLocks noChangeShapeType="1"/>
          </p:cNvSpPr>
          <p:nvPr/>
        </p:nvSpPr>
        <p:spPr bwMode="auto">
          <a:xfrm>
            <a:off x="4868069" y="1046371"/>
            <a:ext cx="0" cy="779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2" name="Oval 384"/>
          <p:cNvSpPr>
            <a:spLocks noChangeArrowheads="1"/>
          </p:cNvSpPr>
          <p:nvPr/>
        </p:nvSpPr>
        <p:spPr bwMode="auto">
          <a:xfrm>
            <a:off x="4823619" y="1457534"/>
            <a:ext cx="92075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3" name="Oval 412"/>
          <p:cNvSpPr>
            <a:spLocks noChangeArrowheads="1"/>
          </p:cNvSpPr>
          <p:nvPr/>
        </p:nvSpPr>
        <p:spPr bwMode="auto">
          <a:xfrm>
            <a:off x="6368256" y="1457534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24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92" y="683848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9" y="689778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56" y="678164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2" y="2274968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7" y="3359230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217" y="5736297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36" y="5746260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43" y="3496764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91" y="2360151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文本框 212"/>
          <p:cNvSpPr txBox="1"/>
          <p:nvPr/>
        </p:nvSpPr>
        <p:spPr>
          <a:xfrm>
            <a:off x="326231" y="6208540"/>
            <a:ext cx="8293513" cy="5421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用网桥连接起来的若干个局域网仍为一个网络，有同样的 </a:t>
            </a:r>
            <a:r>
              <a:rPr lang="en-US" altLang="zh-CN" dirty="0"/>
              <a:t>net-id</a:t>
            </a:r>
          </a:p>
        </p:txBody>
      </p:sp>
      <p:sp>
        <p:nvSpPr>
          <p:cNvPr id="220" name="Line 442"/>
          <p:cNvSpPr>
            <a:spLocks noChangeShapeType="1"/>
          </p:cNvSpPr>
          <p:nvPr/>
        </p:nvSpPr>
        <p:spPr bwMode="auto">
          <a:xfrm>
            <a:off x="7810246" y="3154571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1" name="Line 442"/>
          <p:cNvSpPr>
            <a:spLocks noChangeShapeType="1"/>
          </p:cNvSpPr>
          <p:nvPr/>
        </p:nvSpPr>
        <p:spPr bwMode="auto">
          <a:xfrm>
            <a:off x="7825581" y="432138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2" name="Line 442"/>
          <p:cNvSpPr>
            <a:spLocks noChangeShapeType="1"/>
          </p:cNvSpPr>
          <p:nvPr/>
        </p:nvSpPr>
        <p:spPr bwMode="auto">
          <a:xfrm>
            <a:off x="4915694" y="5746260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3" name="Line 442"/>
          <p:cNvSpPr>
            <a:spLocks noChangeShapeType="1"/>
          </p:cNvSpPr>
          <p:nvPr/>
        </p:nvSpPr>
        <p:spPr bwMode="auto">
          <a:xfrm>
            <a:off x="3637449" y="5711753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4" name="Line 442"/>
          <p:cNvSpPr>
            <a:spLocks noChangeShapeType="1"/>
          </p:cNvSpPr>
          <p:nvPr/>
        </p:nvSpPr>
        <p:spPr bwMode="auto">
          <a:xfrm>
            <a:off x="5852319" y="4197377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6464442" y="2911684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2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06563" y="2307908"/>
            <a:ext cx="5213350" cy="3058601"/>
            <a:chOff x="1706563" y="2307908"/>
            <a:chExt cx="5213350" cy="3058601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706563" y="5066983"/>
              <a:ext cx="5213350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403475" y="4092258"/>
              <a:ext cx="3819525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076575" y="3009583"/>
              <a:ext cx="3165475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52900" y="2884170"/>
              <a:ext cx="1041400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56063" y="2779395"/>
              <a:ext cx="1144416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报文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36988" y="3989070"/>
              <a:ext cx="966787" cy="173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13163" y="3857308"/>
              <a:ext cx="125412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95725" y="4976495"/>
              <a:ext cx="820738" cy="182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798888" y="4830445"/>
              <a:ext cx="1001941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403475" y="3928745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6223000" y="3928745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089275" y="2803208"/>
              <a:ext cx="1270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6223000" y="2803208"/>
              <a:ext cx="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089275" y="2307908"/>
              <a:ext cx="3133725" cy="48736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3775075" y="2307908"/>
              <a:ext cx="0" cy="487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279900" y="2309495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应用层数据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063875" y="2311083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403475" y="3362008"/>
              <a:ext cx="3819525" cy="48736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089275" y="3362008"/>
              <a:ext cx="0" cy="487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379663" y="3354070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728788" y="4365308"/>
              <a:ext cx="684212" cy="457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719263" y="4335145"/>
              <a:ext cx="5189537" cy="48736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403475" y="4335145"/>
              <a:ext cx="0" cy="487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6223000" y="4335145"/>
              <a:ext cx="0" cy="487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6184900" y="4330383"/>
              <a:ext cx="692150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尾部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708150" y="4330383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2424113" y="4365308"/>
              <a:ext cx="3776662" cy="43338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1716882" y="4807709"/>
              <a:ext cx="1270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6896100" y="4807709"/>
              <a:ext cx="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地址与硬件地址的区别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589713" y="4109720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7021513" y="4117658"/>
            <a:ext cx="1708150" cy="1216025"/>
            <a:chOff x="4423" y="2709"/>
            <a:chExt cx="1076" cy="766"/>
          </a:xfrm>
        </p:grpSpPr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flipV="1">
              <a:off x="4831" y="2709"/>
              <a:ext cx="186" cy="358"/>
            </a:xfrm>
            <a:prstGeom prst="upArrow">
              <a:avLst>
                <a:gd name="adj1" fmla="val 50000"/>
                <a:gd name="adj2" fmla="val 81801"/>
              </a:avLst>
            </a:prstGeom>
            <a:solidFill>
              <a:srgbClr val="33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4423" y="3033"/>
              <a:ext cx="10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链路层及以下</a:t>
              </a:r>
            </a:p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使用硬件地址</a:t>
              </a:r>
            </a:p>
          </p:txBody>
        </p:sp>
      </p:grpSp>
      <p:grpSp>
        <p:nvGrpSpPr>
          <p:cNvPr id="37" name="Group 47"/>
          <p:cNvGrpSpPr>
            <a:grpSpLocks/>
          </p:cNvGrpSpPr>
          <p:nvPr/>
        </p:nvGrpSpPr>
        <p:grpSpPr bwMode="auto">
          <a:xfrm>
            <a:off x="288925" y="3641408"/>
            <a:ext cx="1273175" cy="461963"/>
            <a:chOff x="182" y="2409"/>
            <a:chExt cx="802" cy="291"/>
          </a:xfrm>
        </p:grpSpPr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182" y="2427"/>
              <a:ext cx="802" cy="273"/>
            </a:xfrm>
            <a:prstGeom prst="wedgeRoundRectCallout">
              <a:avLst>
                <a:gd name="adj1" fmla="val 72116"/>
                <a:gd name="adj2" fmla="val 129167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190" y="2409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硬件地址</a:t>
              </a:r>
            </a:p>
          </p:txBody>
        </p:sp>
      </p:grpSp>
      <p:grpSp>
        <p:nvGrpSpPr>
          <p:cNvPr id="43" name="Group 44"/>
          <p:cNvGrpSpPr>
            <a:grpSpLocks/>
          </p:cNvGrpSpPr>
          <p:nvPr/>
        </p:nvGrpSpPr>
        <p:grpSpPr bwMode="auto">
          <a:xfrm>
            <a:off x="6896100" y="2760347"/>
            <a:ext cx="1708150" cy="1349374"/>
            <a:chOff x="4344" y="1854"/>
            <a:chExt cx="1076" cy="855"/>
          </a:xfrm>
        </p:grpSpPr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4831" y="2352"/>
              <a:ext cx="186" cy="357"/>
            </a:xfrm>
            <a:prstGeom prst="upArrow">
              <a:avLst>
                <a:gd name="adj1" fmla="val 50000"/>
                <a:gd name="adj2" fmla="val 69479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344" y="1854"/>
              <a:ext cx="10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网络层及以上</a:t>
              </a:r>
            </a:p>
            <a:p>
              <a:pPr eaLnBrk="1" hangingPunct="1"/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使用 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462088" y="2704783"/>
            <a:ext cx="1038225" cy="414338"/>
            <a:chOff x="921" y="1819"/>
            <a:chExt cx="654" cy="261"/>
          </a:xfrm>
        </p:grpSpPr>
        <p:sp>
          <p:nvSpPr>
            <p:cNvPr id="45" name="AutoShape 40"/>
            <p:cNvSpPr>
              <a:spLocks noChangeArrowheads="1"/>
            </p:cNvSpPr>
            <p:nvPr/>
          </p:nvSpPr>
          <p:spPr bwMode="auto">
            <a:xfrm>
              <a:off x="921" y="1826"/>
              <a:ext cx="654" cy="254"/>
            </a:xfrm>
            <a:prstGeom prst="wedgeRoundRectCallout">
              <a:avLst>
                <a:gd name="adj1" fmla="val 72171"/>
                <a:gd name="adj2" fmla="val 129134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927" y="1819"/>
              <a:ext cx="6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30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96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9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9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0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115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6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7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18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39327" y="3622802"/>
            <a:ext cx="8293513" cy="10176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通信的路径：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→</a:t>
            </a:r>
            <a:r>
              <a:rPr lang="zh-CN" altLang="en-US" dirty="0"/>
              <a:t>经过 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转发→再经过 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转发→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</a:p>
        </p:txBody>
      </p:sp>
      <p:sp>
        <p:nvSpPr>
          <p:cNvPr id="89" name="Arc 109"/>
          <p:cNvSpPr>
            <a:spLocks/>
          </p:cNvSpPr>
          <p:nvPr/>
        </p:nvSpPr>
        <p:spPr bwMode="auto">
          <a:xfrm rot="2655715" flipV="1">
            <a:off x="919846" y="1128703"/>
            <a:ext cx="1584325" cy="1728787"/>
          </a:xfrm>
          <a:custGeom>
            <a:avLst/>
            <a:gdLst>
              <a:gd name="T0" fmla="*/ 0 w 27804"/>
              <a:gd name="T1" fmla="*/ 58461 h 26910"/>
              <a:gd name="T2" fmla="*/ 1546546 w 27804"/>
              <a:gd name="T3" fmla="*/ 1728787 h 26910"/>
              <a:gd name="T4" fmla="*/ 353516 w 27804"/>
              <a:gd name="T5" fmla="*/ 1387655 h 269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lnTo>
                  <a:pt x="0" y="91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</a:endParaRPr>
          </a:p>
        </p:txBody>
      </p:sp>
      <p:sp>
        <p:nvSpPr>
          <p:cNvPr id="91" name="圆角矩形标注 90"/>
          <p:cNvSpPr/>
          <p:nvPr/>
        </p:nvSpPr>
        <p:spPr>
          <a:xfrm>
            <a:off x="2746883" y="2531479"/>
            <a:ext cx="2583942" cy="642164"/>
          </a:xfrm>
          <a:prstGeom prst="wedgeRoundRectCallout">
            <a:avLst>
              <a:gd name="adj1" fmla="val -40577"/>
              <a:gd name="adj2" fmla="val -140085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查找路由表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2" name="Arc 109"/>
          <p:cNvSpPr>
            <a:spLocks/>
          </p:cNvSpPr>
          <p:nvPr/>
        </p:nvSpPr>
        <p:spPr bwMode="auto">
          <a:xfrm rot="2655715" flipV="1">
            <a:off x="3681582" y="1237775"/>
            <a:ext cx="1584325" cy="1728787"/>
          </a:xfrm>
          <a:custGeom>
            <a:avLst/>
            <a:gdLst>
              <a:gd name="T0" fmla="*/ 0 w 27804"/>
              <a:gd name="T1" fmla="*/ 58461 h 26910"/>
              <a:gd name="T2" fmla="*/ 1546546 w 27804"/>
              <a:gd name="T3" fmla="*/ 1728787 h 26910"/>
              <a:gd name="T4" fmla="*/ 353516 w 27804"/>
              <a:gd name="T5" fmla="*/ 1387655 h 269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lnTo>
                  <a:pt x="0" y="91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</a:endParaRPr>
          </a:p>
        </p:txBody>
      </p:sp>
      <p:sp>
        <p:nvSpPr>
          <p:cNvPr id="93" name="圆角矩形标注 92"/>
          <p:cNvSpPr/>
          <p:nvPr/>
        </p:nvSpPr>
        <p:spPr>
          <a:xfrm>
            <a:off x="5510132" y="2536683"/>
            <a:ext cx="2583942" cy="642164"/>
          </a:xfrm>
          <a:prstGeom prst="wedgeRoundRectCallout">
            <a:avLst>
              <a:gd name="adj1" fmla="val -40577"/>
              <a:gd name="adj2" fmla="val -140085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查找路由表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Arc 109"/>
          <p:cNvSpPr>
            <a:spLocks/>
          </p:cNvSpPr>
          <p:nvPr/>
        </p:nvSpPr>
        <p:spPr bwMode="auto">
          <a:xfrm rot="2655715" flipV="1">
            <a:off x="6540235" y="1281286"/>
            <a:ext cx="1584325" cy="1728787"/>
          </a:xfrm>
          <a:custGeom>
            <a:avLst/>
            <a:gdLst>
              <a:gd name="T0" fmla="*/ 0 w 27804"/>
              <a:gd name="T1" fmla="*/ 58461 h 26910"/>
              <a:gd name="T2" fmla="*/ 1546546 w 27804"/>
              <a:gd name="T3" fmla="*/ 1728787 h 26910"/>
              <a:gd name="T4" fmla="*/ 353516 w 27804"/>
              <a:gd name="T5" fmla="*/ 1387655 h 269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lnTo>
                  <a:pt x="0" y="91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</a:endParaRPr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6094095" y="1615045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3384874" y="163985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4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2336795" y="1639768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5064553" y="162877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5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9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89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grpSp>
          <p:nvGrpSpPr>
            <p:cNvPr id="3" name="组合 2"/>
            <p:cNvGrpSpPr/>
            <p:nvPr/>
          </p:nvGrpSpPr>
          <p:grpSpPr>
            <a:xfrm>
              <a:off x="145844" y="3125942"/>
              <a:ext cx="8793369" cy="2667077"/>
              <a:chOff x="145844" y="3125942"/>
              <a:chExt cx="8793369" cy="2667077"/>
            </a:xfrm>
          </p:grpSpPr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2208418" y="5498821"/>
                <a:ext cx="567913" cy="290321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4913132" y="5512527"/>
                <a:ext cx="542900" cy="275180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 rot="16200000">
                <a:off x="8073959" y="5521007"/>
                <a:ext cx="533400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 rot="16200000">
                <a:off x="301419" y="5521007"/>
                <a:ext cx="533400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337931" y="4132769"/>
                <a:ext cx="685800" cy="1482687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2776331" y="4208969"/>
                <a:ext cx="685800" cy="1482687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8083829" y="4132769"/>
                <a:ext cx="685800" cy="1482687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5441744" y="4437569"/>
                <a:ext cx="685800" cy="1304765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5" name="Group 40"/>
              <p:cNvGrpSpPr>
                <a:grpSpLocks/>
              </p:cNvGrpSpPr>
              <p:nvPr/>
            </p:nvGrpSpPr>
            <p:grpSpPr bwMode="auto">
              <a:xfrm>
                <a:off x="145844" y="3329494"/>
                <a:ext cx="8793369" cy="2127250"/>
                <a:chOff x="96" y="1108"/>
                <a:chExt cx="5304" cy="1340"/>
              </a:xfrm>
            </p:grpSpPr>
            <p:sp>
              <p:nvSpPr>
                <p:cNvPr id="134" name="Oval 41"/>
                <p:cNvSpPr>
                  <a:spLocks noChangeArrowheads="1"/>
                </p:cNvSpPr>
                <p:nvPr/>
              </p:nvSpPr>
              <p:spPr bwMode="auto">
                <a:xfrm>
                  <a:off x="3578" y="1602"/>
                  <a:ext cx="1822" cy="756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5" name="Oval 42"/>
                <p:cNvSpPr>
                  <a:spLocks noChangeArrowheads="1"/>
                </p:cNvSpPr>
                <p:nvPr/>
              </p:nvSpPr>
              <p:spPr bwMode="auto">
                <a:xfrm>
                  <a:off x="96" y="1430"/>
                  <a:ext cx="1870" cy="7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Oval 43"/>
                <p:cNvSpPr>
                  <a:spLocks noChangeArrowheads="1"/>
                </p:cNvSpPr>
                <p:nvPr/>
              </p:nvSpPr>
              <p:spPr bwMode="auto">
                <a:xfrm>
                  <a:off x="3365" y="1163"/>
                  <a:ext cx="1903" cy="731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Oval 44"/>
                <p:cNvSpPr>
                  <a:spLocks noChangeArrowheads="1"/>
                </p:cNvSpPr>
                <p:nvPr/>
              </p:nvSpPr>
              <p:spPr bwMode="auto">
                <a:xfrm>
                  <a:off x="2365" y="1821"/>
                  <a:ext cx="1900" cy="627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Oval 45"/>
                <p:cNvSpPr>
                  <a:spLocks noChangeArrowheads="1"/>
                </p:cNvSpPr>
                <p:nvPr/>
              </p:nvSpPr>
              <p:spPr bwMode="auto">
                <a:xfrm>
                  <a:off x="729" y="1752"/>
                  <a:ext cx="1900" cy="661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Oval 46"/>
                <p:cNvSpPr>
                  <a:spLocks noChangeArrowheads="1"/>
                </p:cNvSpPr>
                <p:nvPr/>
              </p:nvSpPr>
              <p:spPr bwMode="auto">
                <a:xfrm>
                  <a:off x="2197" y="1127"/>
                  <a:ext cx="1870" cy="687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Oval 47"/>
                <p:cNvSpPr>
                  <a:spLocks noChangeArrowheads="1"/>
                </p:cNvSpPr>
                <p:nvPr/>
              </p:nvSpPr>
              <p:spPr bwMode="auto">
                <a:xfrm>
                  <a:off x="996" y="1108"/>
                  <a:ext cx="1867" cy="679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Oval 48"/>
                <p:cNvSpPr>
                  <a:spLocks noChangeArrowheads="1"/>
                </p:cNvSpPr>
                <p:nvPr/>
              </p:nvSpPr>
              <p:spPr bwMode="auto">
                <a:xfrm>
                  <a:off x="597" y="1226"/>
                  <a:ext cx="4536" cy="10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261731" y="5789295"/>
                <a:ext cx="2590800" cy="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Text Box 55"/>
              <p:cNvSpPr txBox="1">
                <a:spLocks noChangeArrowheads="1"/>
              </p:cNvSpPr>
              <p:nvPr/>
            </p:nvSpPr>
            <p:spPr bwMode="auto">
              <a:xfrm>
                <a:off x="353396" y="5237868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Text Box 56"/>
              <p:cNvSpPr txBox="1">
                <a:spLocks noChangeArrowheads="1"/>
              </p:cNvSpPr>
              <p:nvPr/>
            </p:nvSpPr>
            <p:spPr bwMode="auto">
              <a:xfrm>
                <a:off x="4968800" y="545446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Text Box 57"/>
              <p:cNvSpPr txBox="1">
                <a:spLocks noChangeArrowheads="1"/>
              </p:cNvSpPr>
              <p:nvPr/>
            </p:nvSpPr>
            <p:spPr bwMode="auto">
              <a:xfrm>
                <a:off x="3346506" y="5447741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Text Box 58"/>
              <p:cNvSpPr txBox="1">
                <a:spLocks noChangeArrowheads="1"/>
              </p:cNvSpPr>
              <p:nvPr/>
            </p:nvSpPr>
            <p:spPr bwMode="auto">
              <a:xfrm>
                <a:off x="2354681" y="545446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1" name="Line 59"/>
              <p:cNvSpPr>
                <a:spLocks noChangeShapeType="1"/>
              </p:cNvSpPr>
              <p:nvPr/>
            </p:nvSpPr>
            <p:spPr bwMode="auto">
              <a:xfrm>
                <a:off x="947531" y="4437569"/>
                <a:ext cx="1905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 flipV="1">
                <a:off x="6052931" y="5779721"/>
                <a:ext cx="2714590" cy="9574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Text Box 61"/>
              <p:cNvSpPr txBox="1">
                <a:spLocks noChangeArrowheads="1"/>
              </p:cNvSpPr>
              <p:nvPr/>
            </p:nvSpPr>
            <p:spPr bwMode="auto">
              <a:xfrm>
                <a:off x="6092076" y="545446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Text Box 62"/>
              <p:cNvSpPr txBox="1">
                <a:spLocks noChangeArrowheads="1"/>
              </p:cNvSpPr>
              <p:nvPr/>
            </p:nvSpPr>
            <p:spPr bwMode="auto">
              <a:xfrm>
                <a:off x="8107157" y="528670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6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6116757" y="4461551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6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AutoShape 66"/>
              <p:cNvSpPr>
                <a:spLocks noChangeArrowheads="1"/>
              </p:cNvSpPr>
              <p:nvPr/>
            </p:nvSpPr>
            <p:spPr bwMode="auto">
              <a:xfrm>
                <a:off x="2776331" y="4085144"/>
                <a:ext cx="685800" cy="609600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67"/>
              <p:cNvSpPr txBox="1">
                <a:spLocks noChangeArrowheads="1"/>
              </p:cNvSpPr>
              <p:nvPr/>
            </p:nvSpPr>
            <p:spPr bwMode="auto">
              <a:xfrm>
                <a:off x="2992277" y="3834869"/>
                <a:ext cx="36580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75"/>
              <p:cNvSpPr txBox="1">
                <a:spLocks noChangeArrowheads="1"/>
              </p:cNvSpPr>
              <p:nvPr/>
            </p:nvSpPr>
            <p:spPr bwMode="auto">
              <a:xfrm>
                <a:off x="3407536" y="4486365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76"/>
              <p:cNvSpPr txBox="1">
                <a:spLocks noChangeArrowheads="1"/>
              </p:cNvSpPr>
              <p:nvPr/>
            </p:nvSpPr>
            <p:spPr bwMode="auto">
              <a:xfrm>
                <a:off x="2444801" y="4510658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3" name="Line 77"/>
              <p:cNvSpPr>
                <a:spLocks noChangeShapeType="1"/>
              </p:cNvSpPr>
              <p:nvPr/>
            </p:nvSpPr>
            <p:spPr bwMode="auto">
              <a:xfrm>
                <a:off x="3385931" y="4437569"/>
                <a:ext cx="2057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4" name="AutoShape 78"/>
              <p:cNvSpPr>
                <a:spLocks noChangeArrowheads="1"/>
              </p:cNvSpPr>
              <p:nvPr/>
            </p:nvSpPr>
            <p:spPr bwMode="auto">
              <a:xfrm>
                <a:off x="5441744" y="4056569"/>
                <a:ext cx="685800" cy="609600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5" name="Line 79"/>
              <p:cNvSpPr>
                <a:spLocks noChangeShapeType="1"/>
              </p:cNvSpPr>
              <p:nvPr/>
            </p:nvSpPr>
            <p:spPr bwMode="auto">
              <a:xfrm flipV="1">
                <a:off x="6052931" y="4434544"/>
                <a:ext cx="2054226" cy="30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6" name="Text Box 80"/>
              <p:cNvSpPr txBox="1">
                <a:spLocks noChangeArrowheads="1"/>
              </p:cNvSpPr>
              <p:nvPr/>
            </p:nvSpPr>
            <p:spPr bwMode="auto">
              <a:xfrm>
                <a:off x="5087215" y="4475285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Line 81"/>
              <p:cNvSpPr>
                <a:spLocks noChangeShapeType="1"/>
              </p:cNvSpPr>
              <p:nvPr/>
            </p:nvSpPr>
            <p:spPr bwMode="auto">
              <a:xfrm>
                <a:off x="3462131" y="5789295"/>
                <a:ext cx="1905000" cy="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Freeform 82"/>
              <p:cNvSpPr>
                <a:spLocks/>
              </p:cNvSpPr>
              <p:nvPr/>
            </p:nvSpPr>
            <p:spPr bwMode="auto">
              <a:xfrm flipH="1">
                <a:off x="6030705" y="5498822"/>
                <a:ext cx="586509" cy="290474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Freeform 83"/>
              <p:cNvSpPr>
                <a:spLocks/>
              </p:cNvSpPr>
              <p:nvPr/>
            </p:nvSpPr>
            <p:spPr bwMode="auto">
              <a:xfrm flipH="1">
                <a:off x="3343068" y="5489932"/>
                <a:ext cx="473591" cy="300950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0" name="Text Box 84"/>
              <p:cNvSpPr txBox="1">
                <a:spLocks noChangeArrowheads="1"/>
              </p:cNvSpPr>
              <p:nvPr/>
            </p:nvSpPr>
            <p:spPr bwMode="auto">
              <a:xfrm>
                <a:off x="5642790" y="3786057"/>
                <a:ext cx="36580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42" name="Group 95"/>
              <p:cNvGrpSpPr>
                <a:grpSpLocks/>
              </p:cNvGrpSpPr>
              <p:nvPr/>
            </p:nvGrpSpPr>
            <p:grpSpPr bwMode="auto">
              <a:xfrm>
                <a:off x="335958" y="3314881"/>
                <a:ext cx="685800" cy="1447800"/>
                <a:chOff x="672" y="528"/>
                <a:chExt cx="432" cy="912"/>
              </a:xfrm>
            </p:grpSpPr>
            <p:sp>
              <p:nvSpPr>
                <p:cNvPr id="143" name="AutoShape 96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AutoShape 97"/>
                <p:cNvSpPr>
                  <a:spLocks noChangeArrowheads="1"/>
                </p:cNvSpPr>
                <p:nvPr/>
              </p:nvSpPr>
              <p:spPr bwMode="auto">
                <a:xfrm>
                  <a:off x="672" y="720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5" name="AutoShape 98"/>
                <p:cNvSpPr>
                  <a:spLocks noChangeArrowheads="1"/>
                </p:cNvSpPr>
                <p:nvPr/>
              </p:nvSpPr>
              <p:spPr bwMode="auto">
                <a:xfrm>
                  <a:off x="672" y="52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8" name="Text Box 54"/>
              <p:cNvSpPr txBox="1">
                <a:spLocks noChangeArrowheads="1"/>
              </p:cNvSpPr>
              <p:nvPr/>
            </p:nvSpPr>
            <p:spPr bwMode="auto">
              <a:xfrm>
                <a:off x="411002" y="4354017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46" name="Group 95"/>
              <p:cNvGrpSpPr>
                <a:grpSpLocks/>
              </p:cNvGrpSpPr>
              <p:nvPr/>
            </p:nvGrpSpPr>
            <p:grpSpPr bwMode="auto">
              <a:xfrm>
                <a:off x="8083829" y="3125942"/>
                <a:ext cx="685800" cy="1447800"/>
                <a:chOff x="672" y="528"/>
                <a:chExt cx="432" cy="912"/>
              </a:xfrm>
            </p:grpSpPr>
            <p:sp>
              <p:nvSpPr>
                <p:cNvPr id="147" name="AutoShape 96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8" name="AutoShape 97"/>
                <p:cNvSpPr>
                  <a:spLocks noChangeArrowheads="1"/>
                </p:cNvSpPr>
                <p:nvPr/>
              </p:nvSpPr>
              <p:spPr bwMode="auto">
                <a:xfrm>
                  <a:off x="672" y="720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" name="AutoShape 98"/>
                <p:cNvSpPr>
                  <a:spLocks noChangeArrowheads="1"/>
                </p:cNvSpPr>
                <p:nvPr/>
              </p:nvSpPr>
              <p:spPr bwMode="auto">
                <a:xfrm>
                  <a:off x="672" y="52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" name="Text Box 74"/>
              <p:cNvSpPr txBox="1">
                <a:spLocks noChangeArrowheads="1"/>
              </p:cNvSpPr>
              <p:nvPr/>
            </p:nvSpPr>
            <p:spPr bwMode="auto">
              <a:xfrm>
                <a:off x="8153402" y="4185308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81" name="Text Box 38"/>
            <p:cNvSpPr txBox="1">
              <a:spLocks noChangeArrowheads="1"/>
            </p:cNvSpPr>
            <p:nvPr/>
          </p:nvSpPr>
          <p:spPr bwMode="auto">
            <a:xfrm>
              <a:off x="4474265" y="4969367"/>
              <a:ext cx="20315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层上的互联网</a:t>
              </a: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1" name="Group 85"/>
          <p:cNvGrpSpPr>
            <a:grpSpLocks/>
          </p:cNvGrpSpPr>
          <p:nvPr/>
        </p:nvGrpSpPr>
        <p:grpSpPr bwMode="auto">
          <a:xfrm>
            <a:off x="191627" y="3688823"/>
            <a:ext cx="1447800" cy="533400"/>
            <a:chOff x="1632" y="2592"/>
            <a:chExt cx="912" cy="336"/>
          </a:xfrm>
        </p:grpSpPr>
        <p:sp>
          <p:nvSpPr>
            <p:cNvPr id="132" name="Rectangle 86"/>
            <p:cNvSpPr>
              <a:spLocks noChangeArrowheads="1"/>
            </p:cNvSpPr>
            <p:nvPr/>
          </p:nvSpPr>
          <p:spPr bwMode="auto">
            <a:xfrm>
              <a:off x="1632" y="2592"/>
              <a:ext cx="720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zh-CN" altLang="en-US" sz="1600" b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数据包</a:t>
              </a:r>
              <a:endParaRPr lang="en-US" altLang="zh-CN" sz="1600" b="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→ 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33" name="AutoShape 87"/>
            <p:cNvSpPr>
              <a:spLocks noChangeArrowheads="1"/>
            </p:cNvSpPr>
            <p:nvPr/>
          </p:nvSpPr>
          <p:spPr bwMode="auto">
            <a:xfrm>
              <a:off x="2352" y="269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27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57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58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9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60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61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2208418" y="565217"/>
            <a:ext cx="4613207" cy="6545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从协议栈的层次上看数据的流动</a:t>
            </a:r>
          </a:p>
        </p:txBody>
      </p:sp>
      <p:sp>
        <p:nvSpPr>
          <p:cNvPr id="164" name="Line 117"/>
          <p:cNvSpPr>
            <a:spLocks noChangeShapeType="1"/>
          </p:cNvSpPr>
          <p:nvPr/>
        </p:nvSpPr>
        <p:spPr bwMode="auto">
          <a:xfrm>
            <a:off x="947531" y="4313985"/>
            <a:ext cx="1869710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5" name="Line 159"/>
          <p:cNvSpPr>
            <a:spLocks noChangeShapeType="1"/>
          </p:cNvSpPr>
          <p:nvPr/>
        </p:nvSpPr>
        <p:spPr bwMode="auto">
          <a:xfrm>
            <a:off x="647928" y="3516819"/>
            <a:ext cx="0" cy="220707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6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7" name="Line 163"/>
          <p:cNvSpPr>
            <a:spLocks noChangeShapeType="1"/>
          </p:cNvSpPr>
          <p:nvPr/>
        </p:nvSpPr>
        <p:spPr bwMode="auto">
          <a:xfrm flipV="1">
            <a:off x="2985464" y="4229280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9" name="Line 163"/>
          <p:cNvSpPr>
            <a:spLocks noChangeShapeType="1"/>
          </p:cNvSpPr>
          <p:nvPr/>
        </p:nvSpPr>
        <p:spPr bwMode="auto">
          <a:xfrm flipV="1">
            <a:off x="3185558" y="4269264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2" name="Line 117"/>
          <p:cNvSpPr>
            <a:spLocks noChangeShapeType="1"/>
          </p:cNvSpPr>
          <p:nvPr/>
        </p:nvSpPr>
        <p:spPr bwMode="auto">
          <a:xfrm>
            <a:off x="34067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6" name="圆角矩形标注 175"/>
          <p:cNvSpPr/>
          <p:nvPr/>
        </p:nvSpPr>
        <p:spPr>
          <a:xfrm>
            <a:off x="2776331" y="2750096"/>
            <a:ext cx="3172268" cy="415986"/>
          </a:xfrm>
          <a:prstGeom prst="wedgeRoundRectCallout">
            <a:avLst>
              <a:gd name="adj1" fmla="val 40023"/>
              <a:gd name="adj2" fmla="val 153633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8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9" name="Line 163"/>
          <p:cNvSpPr>
            <a:spLocks noChangeShapeType="1"/>
          </p:cNvSpPr>
          <p:nvPr/>
        </p:nvSpPr>
        <p:spPr bwMode="auto">
          <a:xfrm flipV="1">
            <a:off x="8294869" y="4216195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0" name="Line 117"/>
          <p:cNvSpPr>
            <a:spLocks noChangeShapeType="1"/>
          </p:cNvSpPr>
          <p:nvPr/>
        </p:nvSpPr>
        <p:spPr bwMode="auto">
          <a:xfrm>
            <a:off x="60920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8" name="圆角矩形标注 167"/>
          <p:cNvSpPr/>
          <p:nvPr/>
        </p:nvSpPr>
        <p:spPr>
          <a:xfrm>
            <a:off x="3286043" y="2770603"/>
            <a:ext cx="3241404" cy="415986"/>
          </a:xfrm>
          <a:prstGeom prst="wedgeRoundRectCallout">
            <a:avLst>
              <a:gd name="adj1" fmla="val -53777"/>
              <a:gd name="adj2" fmla="val 183674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1" name="Line 163"/>
          <p:cNvSpPr>
            <a:spLocks noChangeShapeType="1"/>
          </p:cNvSpPr>
          <p:nvPr/>
        </p:nvSpPr>
        <p:spPr bwMode="auto">
          <a:xfrm flipV="1">
            <a:off x="5630917" y="4222291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7" name="Line 163"/>
          <p:cNvSpPr>
            <a:spLocks noChangeShapeType="1"/>
          </p:cNvSpPr>
          <p:nvPr/>
        </p:nvSpPr>
        <p:spPr bwMode="auto">
          <a:xfrm flipV="1">
            <a:off x="5849510" y="4263168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4" name="Text Box 63"/>
          <p:cNvSpPr txBox="1">
            <a:spLocks noChangeArrowheads="1"/>
          </p:cNvSpPr>
          <p:nvPr/>
        </p:nvSpPr>
        <p:spPr bwMode="auto">
          <a:xfrm>
            <a:off x="6094095" y="1615045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Text Box 75"/>
          <p:cNvSpPr txBox="1">
            <a:spLocks noChangeArrowheads="1"/>
          </p:cNvSpPr>
          <p:nvPr/>
        </p:nvSpPr>
        <p:spPr bwMode="auto">
          <a:xfrm>
            <a:off x="3384874" y="163985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4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6" name="Text Box 76"/>
          <p:cNvSpPr txBox="1">
            <a:spLocks noChangeArrowheads="1"/>
          </p:cNvSpPr>
          <p:nvPr/>
        </p:nvSpPr>
        <p:spPr bwMode="auto">
          <a:xfrm>
            <a:off x="2336795" y="1639768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7" name="Text Box 80"/>
          <p:cNvSpPr txBox="1">
            <a:spLocks noChangeArrowheads="1"/>
          </p:cNvSpPr>
          <p:nvPr/>
        </p:nvSpPr>
        <p:spPr bwMode="auto">
          <a:xfrm>
            <a:off x="5064553" y="162877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5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0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25451 -1.85185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52 -1.85185E-6 L 0.54167 -1.85185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67 -1.85185E-6 L 0.80695 -1.85185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63" grpId="0" animBg="1"/>
      <p:bldP spid="164" grpId="0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9" grpId="0" animBg="1"/>
      <p:bldP spid="169" grpId="1" animBg="1"/>
      <p:bldP spid="170" grpId="0" animBg="1"/>
      <p:bldP spid="170" grpId="1" animBg="1"/>
      <p:bldP spid="172" grpId="0" animBg="1"/>
      <p:bldP spid="176" grpId="0" animBg="1"/>
      <p:bldP spid="176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68" grpId="0" animBg="1"/>
      <p:bldP spid="168" grpId="1" animBg="1"/>
      <p:bldP spid="171" grpId="0" animBg="1"/>
      <p:bldP spid="171" grpId="1" animBg="1"/>
      <p:bldP spid="177" grpId="0" animBg="1"/>
      <p:bldP spid="17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208418" y="5498821"/>
              <a:ext cx="567913" cy="290321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913132" y="5512527"/>
              <a:ext cx="542900" cy="27518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rot="16200000">
              <a:off x="807395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6200000">
              <a:off x="30141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337931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2776331" y="42089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8083829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5441744" y="4437569"/>
              <a:ext cx="685800" cy="1304765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5" name="Group 40"/>
            <p:cNvGrpSpPr>
              <a:grpSpLocks/>
            </p:cNvGrpSpPr>
            <p:nvPr/>
          </p:nvGrpSpPr>
          <p:grpSpPr bwMode="auto">
            <a:xfrm>
              <a:off x="145844" y="3329494"/>
              <a:ext cx="8793369" cy="2127250"/>
              <a:chOff x="96" y="1108"/>
              <a:chExt cx="5304" cy="1340"/>
            </a:xfrm>
          </p:grpSpPr>
          <p:sp>
            <p:nvSpPr>
              <p:cNvPr id="134" name="Oval 41"/>
              <p:cNvSpPr>
                <a:spLocks noChangeArrowheads="1"/>
              </p:cNvSpPr>
              <p:nvPr/>
            </p:nvSpPr>
            <p:spPr bwMode="auto">
              <a:xfrm>
                <a:off x="3578" y="1602"/>
                <a:ext cx="1822" cy="756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Oval 42"/>
              <p:cNvSpPr>
                <a:spLocks noChangeArrowheads="1"/>
              </p:cNvSpPr>
              <p:nvPr/>
            </p:nvSpPr>
            <p:spPr bwMode="auto">
              <a:xfrm>
                <a:off x="96" y="1430"/>
                <a:ext cx="1870" cy="7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43"/>
              <p:cNvSpPr>
                <a:spLocks noChangeArrowheads="1"/>
              </p:cNvSpPr>
              <p:nvPr/>
            </p:nvSpPr>
            <p:spPr bwMode="auto">
              <a:xfrm>
                <a:off x="3365" y="1163"/>
                <a:ext cx="1903" cy="73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Oval 44"/>
              <p:cNvSpPr>
                <a:spLocks noChangeArrowheads="1"/>
              </p:cNvSpPr>
              <p:nvPr/>
            </p:nvSpPr>
            <p:spPr bwMode="auto">
              <a:xfrm>
                <a:off x="2365" y="1821"/>
                <a:ext cx="1900" cy="62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8" name="Oval 45"/>
              <p:cNvSpPr>
                <a:spLocks noChangeArrowheads="1"/>
              </p:cNvSpPr>
              <p:nvPr/>
            </p:nvSpPr>
            <p:spPr bwMode="auto">
              <a:xfrm>
                <a:off x="729" y="1752"/>
                <a:ext cx="1900" cy="66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Oval 46"/>
              <p:cNvSpPr>
                <a:spLocks noChangeArrowheads="1"/>
              </p:cNvSpPr>
              <p:nvPr/>
            </p:nvSpPr>
            <p:spPr bwMode="auto">
              <a:xfrm>
                <a:off x="2197" y="1127"/>
                <a:ext cx="1870" cy="68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0" name="Oval 47"/>
              <p:cNvSpPr>
                <a:spLocks noChangeArrowheads="1"/>
              </p:cNvSpPr>
              <p:nvPr/>
            </p:nvSpPr>
            <p:spPr bwMode="auto">
              <a:xfrm>
                <a:off x="996" y="1108"/>
                <a:ext cx="1867" cy="67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1" name="Oval 48"/>
              <p:cNvSpPr>
                <a:spLocks noChangeArrowheads="1"/>
              </p:cNvSpPr>
              <p:nvPr/>
            </p:nvSpPr>
            <p:spPr bwMode="auto">
              <a:xfrm>
                <a:off x="597" y="1226"/>
                <a:ext cx="4536" cy="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1731" y="5789295"/>
              <a:ext cx="2590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353396" y="5237868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968800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3346506" y="5447741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2354681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947531" y="4437569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6052931" y="5779721"/>
              <a:ext cx="2714590" cy="957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6092076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8107157" y="528670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6116757" y="4461551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AutoShape 66"/>
            <p:cNvSpPr>
              <a:spLocks noChangeArrowheads="1"/>
            </p:cNvSpPr>
            <p:nvPr/>
          </p:nvSpPr>
          <p:spPr bwMode="auto">
            <a:xfrm>
              <a:off x="2776331" y="4085144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2992277" y="3834869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3407536" y="448636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2444801" y="451065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>
              <a:off x="3385931" y="4437569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AutoShape 78"/>
            <p:cNvSpPr>
              <a:spLocks noChangeArrowheads="1"/>
            </p:cNvSpPr>
            <p:nvPr/>
          </p:nvSpPr>
          <p:spPr bwMode="auto">
            <a:xfrm>
              <a:off x="5441744" y="4056569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V="1">
              <a:off x="6052931" y="4434544"/>
              <a:ext cx="2054226" cy="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5087215" y="447528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>
              <a:off x="3462131" y="5789295"/>
              <a:ext cx="19050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 flipH="1">
              <a:off x="6030705" y="5498822"/>
              <a:ext cx="586509" cy="290474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 flipH="1">
              <a:off x="3343068" y="5489932"/>
              <a:ext cx="473591" cy="30095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5642790" y="3786057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2" name="Group 95"/>
            <p:cNvGrpSpPr>
              <a:grpSpLocks/>
            </p:cNvGrpSpPr>
            <p:nvPr/>
          </p:nvGrpSpPr>
          <p:grpSpPr bwMode="auto">
            <a:xfrm>
              <a:off x="335958" y="3314881"/>
              <a:ext cx="685800" cy="1447800"/>
              <a:chOff x="672" y="528"/>
              <a:chExt cx="432" cy="912"/>
            </a:xfrm>
          </p:grpSpPr>
          <p:sp>
            <p:nvSpPr>
              <p:cNvPr id="143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1002" y="4354017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6" name="Group 95"/>
            <p:cNvGrpSpPr>
              <a:grpSpLocks/>
            </p:cNvGrpSpPr>
            <p:nvPr/>
          </p:nvGrpSpPr>
          <p:grpSpPr bwMode="auto">
            <a:xfrm>
              <a:off x="8083829" y="3125942"/>
              <a:ext cx="685800" cy="1447800"/>
              <a:chOff x="672" y="528"/>
              <a:chExt cx="432" cy="912"/>
            </a:xfrm>
          </p:grpSpPr>
          <p:sp>
            <p:nvSpPr>
              <p:cNvPr id="147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Text Box 74"/>
            <p:cNvSpPr txBox="1">
              <a:spLocks noChangeArrowheads="1"/>
            </p:cNvSpPr>
            <p:nvPr/>
          </p:nvSpPr>
          <p:spPr bwMode="auto">
            <a:xfrm>
              <a:off x="8153402" y="418530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27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57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58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9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60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61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2347930" y="552103"/>
            <a:ext cx="4162389" cy="529938"/>
          </a:xfrm>
          <a:prstGeom prst="rect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在链路上看 </a:t>
            </a:r>
            <a:r>
              <a:rPr lang="en-US" altLang="zh-CN" dirty="0"/>
              <a:t>MAC </a:t>
            </a:r>
            <a:r>
              <a:rPr lang="zh-CN" altLang="en-US" dirty="0"/>
              <a:t>帧的流动</a:t>
            </a:r>
          </a:p>
        </p:txBody>
      </p:sp>
      <p:sp>
        <p:nvSpPr>
          <p:cNvPr id="166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8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2" name="圆角矩形标注 111"/>
          <p:cNvSpPr/>
          <p:nvPr/>
        </p:nvSpPr>
        <p:spPr>
          <a:xfrm>
            <a:off x="1195280" y="2682048"/>
            <a:ext cx="6888550" cy="889554"/>
          </a:xfrm>
          <a:prstGeom prst="wedgeRoundRectCallout">
            <a:avLst>
              <a:gd name="adj1" fmla="val -46305"/>
              <a:gd name="adj2" fmla="val 29757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在具体的物理网络的链路层只能看见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帧而看不见 </a:t>
            </a:r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数据包 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4474265" y="4969367"/>
            <a:ext cx="203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2000">
                <a:latin typeface="Calibri" panose="020F0502020204030204" pitchFamily="34" charset="0"/>
                <a:ea typeface="华文楷体" panose="02010600040101010101" pitchFamily="2" charset="-122"/>
              </a:rPr>
              <a:t>层上的互联网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44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6" grpId="0" animBg="1"/>
      <p:bldP spid="170" grpId="0" animBg="1"/>
      <p:bldP spid="178" grpId="0" animBg="1"/>
      <p:bldP spid="1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208418" y="5498821"/>
              <a:ext cx="567913" cy="290321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913132" y="5512527"/>
              <a:ext cx="542900" cy="27518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rot="16200000">
              <a:off x="807395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6200000">
              <a:off x="30141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337931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2776331" y="42089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8083829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5441744" y="4437569"/>
              <a:ext cx="685800" cy="1304765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5" name="Group 40"/>
            <p:cNvGrpSpPr>
              <a:grpSpLocks/>
            </p:cNvGrpSpPr>
            <p:nvPr/>
          </p:nvGrpSpPr>
          <p:grpSpPr bwMode="auto">
            <a:xfrm>
              <a:off x="145844" y="3329494"/>
              <a:ext cx="8793369" cy="2127250"/>
              <a:chOff x="96" y="1108"/>
              <a:chExt cx="5304" cy="1340"/>
            </a:xfrm>
          </p:grpSpPr>
          <p:sp>
            <p:nvSpPr>
              <p:cNvPr id="134" name="Oval 41"/>
              <p:cNvSpPr>
                <a:spLocks noChangeArrowheads="1"/>
              </p:cNvSpPr>
              <p:nvPr/>
            </p:nvSpPr>
            <p:spPr bwMode="auto">
              <a:xfrm>
                <a:off x="3578" y="1602"/>
                <a:ext cx="1822" cy="756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Oval 42"/>
              <p:cNvSpPr>
                <a:spLocks noChangeArrowheads="1"/>
              </p:cNvSpPr>
              <p:nvPr/>
            </p:nvSpPr>
            <p:spPr bwMode="auto">
              <a:xfrm>
                <a:off x="96" y="1430"/>
                <a:ext cx="1870" cy="7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43"/>
              <p:cNvSpPr>
                <a:spLocks noChangeArrowheads="1"/>
              </p:cNvSpPr>
              <p:nvPr/>
            </p:nvSpPr>
            <p:spPr bwMode="auto">
              <a:xfrm>
                <a:off x="3365" y="1163"/>
                <a:ext cx="1903" cy="73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Oval 44"/>
              <p:cNvSpPr>
                <a:spLocks noChangeArrowheads="1"/>
              </p:cNvSpPr>
              <p:nvPr/>
            </p:nvSpPr>
            <p:spPr bwMode="auto">
              <a:xfrm>
                <a:off x="2365" y="1821"/>
                <a:ext cx="1900" cy="62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8" name="Oval 45"/>
              <p:cNvSpPr>
                <a:spLocks noChangeArrowheads="1"/>
              </p:cNvSpPr>
              <p:nvPr/>
            </p:nvSpPr>
            <p:spPr bwMode="auto">
              <a:xfrm>
                <a:off x="729" y="1752"/>
                <a:ext cx="1900" cy="66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Oval 46"/>
              <p:cNvSpPr>
                <a:spLocks noChangeArrowheads="1"/>
              </p:cNvSpPr>
              <p:nvPr/>
            </p:nvSpPr>
            <p:spPr bwMode="auto">
              <a:xfrm>
                <a:off x="2197" y="1127"/>
                <a:ext cx="1870" cy="68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0" name="Oval 47"/>
              <p:cNvSpPr>
                <a:spLocks noChangeArrowheads="1"/>
              </p:cNvSpPr>
              <p:nvPr/>
            </p:nvSpPr>
            <p:spPr bwMode="auto">
              <a:xfrm>
                <a:off x="996" y="1108"/>
                <a:ext cx="1867" cy="67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1" name="Oval 48"/>
              <p:cNvSpPr>
                <a:spLocks noChangeArrowheads="1"/>
              </p:cNvSpPr>
              <p:nvPr/>
            </p:nvSpPr>
            <p:spPr bwMode="auto">
              <a:xfrm>
                <a:off x="597" y="1226"/>
                <a:ext cx="4536" cy="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1731" y="5789295"/>
              <a:ext cx="2590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353396" y="5237868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968800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3346506" y="5447741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2354681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947531" y="4437569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6052931" y="5779721"/>
              <a:ext cx="2714590" cy="957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6092076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8107157" y="528670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6116757" y="4461551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AutoShape 66"/>
            <p:cNvSpPr>
              <a:spLocks noChangeArrowheads="1"/>
            </p:cNvSpPr>
            <p:nvPr/>
          </p:nvSpPr>
          <p:spPr bwMode="auto">
            <a:xfrm>
              <a:off x="2776331" y="4085144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2992277" y="3834869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3407536" y="448636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2444801" y="451065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>
              <a:off x="3385931" y="4437569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AutoShape 78"/>
            <p:cNvSpPr>
              <a:spLocks noChangeArrowheads="1"/>
            </p:cNvSpPr>
            <p:nvPr/>
          </p:nvSpPr>
          <p:spPr bwMode="auto">
            <a:xfrm>
              <a:off x="5441744" y="4056569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V="1">
              <a:off x="6052931" y="4434544"/>
              <a:ext cx="2054226" cy="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5087215" y="447528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>
              <a:off x="3462131" y="5789295"/>
              <a:ext cx="19050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 flipH="1">
              <a:off x="6030705" y="5498822"/>
              <a:ext cx="586509" cy="290474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 flipH="1">
              <a:off x="3343068" y="5489932"/>
              <a:ext cx="473591" cy="30095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5642790" y="3786057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2" name="Group 95"/>
            <p:cNvGrpSpPr>
              <a:grpSpLocks/>
            </p:cNvGrpSpPr>
            <p:nvPr/>
          </p:nvGrpSpPr>
          <p:grpSpPr bwMode="auto">
            <a:xfrm>
              <a:off x="335958" y="3314881"/>
              <a:ext cx="685800" cy="1447800"/>
              <a:chOff x="672" y="528"/>
              <a:chExt cx="432" cy="912"/>
            </a:xfrm>
          </p:grpSpPr>
          <p:sp>
            <p:nvSpPr>
              <p:cNvPr id="143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1002" y="4354017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6" name="Group 95"/>
            <p:cNvGrpSpPr>
              <a:grpSpLocks/>
            </p:cNvGrpSpPr>
            <p:nvPr/>
          </p:nvGrpSpPr>
          <p:grpSpPr bwMode="auto">
            <a:xfrm>
              <a:off x="8083829" y="3125942"/>
              <a:ext cx="685800" cy="1447800"/>
              <a:chOff x="672" y="528"/>
              <a:chExt cx="432" cy="912"/>
            </a:xfrm>
          </p:grpSpPr>
          <p:sp>
            <p:nvSpPr>
              <p:cNvPr id="147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Text Box 74"/>
            <p:cNvSpPr txBox="1">
              <a:spLocks noChangeArrowheads="1"/>
            </p:cNvSpPr>
            <p:nvPr/>
          </p:nvSpPr>
          <p:spPr bwMode="auto">
            <a:xfrm>
              <a:off x="8153402" y="418530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1" name="Group 85"/>
          <p:cNvGrpSpPr>
            <a:grpSpLocks/>
          </p:cNvGrpSpPr>
          <p:nvPr/>
        </p:nvGrpSpPr>
        <p:grpSpPr bwMode="auto">
          <a:xfrm>
            <a:off x="191627" y="3688823"/>
            <a:ext cx="1447800" cy="533400"/>
            <a:chOff x="1632" y="2592"/>
            <a:chExt cx="912" cy="336"/>
          </a:xfrm>
        </p:grpSpPr>
        <p:sp>
          <p:nvSpPr>
            <p:cNvPr id="132" name="Rectangle 86"/>
            <p:cNvSpPr>
              <a:spLocks noChangeArrowheads="1"/>
            </p:cNvSpPr>
            <p:nvPr/>
          </p:nvSpPr>
          <p:spPr bwMode="auto">
            <a:xfrm>
              <a:off x="1632" y="2592"/>
              <a:ext cx="720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  <a:endParaRPr lang="en-US" altLang="zh-CN" sz="1600" b="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→ 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33" name="AutoShape 87"/>
            <p:cNvSpPr>
              <a:spLocks noChangeArrowheads="1"/>
            </p:cNvSpPr>
            <p:nvPr/>
          </p:nvSpPr>
          <p:spPr bwMode="auto">
            <a:xfrm>
              <a:off x="2352" y="269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2444800" y="565217"/>
            <a:ext cx="4711903" cy="654568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z="2000" dirty="0"/>
              <a:t>从虚拟的 </a:t>
            </a:r>
            <a:r>
              <a:rPr lang="en-US" altLang="zh-CN" sz="2000" dirty="0"/>
              <a:t>IP </a:t>
            </a:r>
            <a:r>
              <a:rPr lang="zh-CN" altLang="en-US" sz="2000" dirty="0"/>
              <a:t>层上看 </a:t>
            </a:r>
            <a:r>
              <a:rPr lang="en-US" altLang="zh-CN" sz="2000" dirty="0"/>
              <a:t>IP </a:t>
            </a:r>
            <a:r>
              <a:rPr lang="zh-CN" altLang="en-US" sz="2000" dirty="0"/>
              <a:t>数据报的流动</a:t>
            </a:r>
          </a:p>
        </p:txBody>
      </p:sp>
      <p:sp>
        <p:nvSpPr>
          <p:cNvPr id="164" name="Line 117"/>
          <p:cNvSpPr>
            <a:spLocks noChangeShapeType="1"/>
          </p:cNvSpPr>
          <p:nvPr/>
        </p:nvSpPr>
        <p:spPr bwMode="auto">
          <a:xfrm>
            <a:off x="947531" y="4313985"/>
            <a:ext cx="1869710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117"/>
          <p:cNvSpPr>
            <a:spLocks noChangeShapeType="1"/>
          </p:cNvSpPr>
          <p:nvPr/>
        </p:nvSpPr>
        <p:spPr bwMode="auto">
          <a:xfrm>
            <a:off x="34067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1" name="Line 117"/>
          <p:cNvSpPr>
            <a:spLocks noChangeShapeType="1"/>
          </p:cNvSpPr>
          <p:nvPr/>
        </p:nvSpPr>
        <p:spPr bwMode="auto">
          <a:xfrm>
            <a:off x="60920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2" name="圆角矩形标注 111"/>
          <p:cNvSpPr/>
          <p:nvPr/>
        </p:nvSpPr>
        <p:spPr>
          <a:xfrm>
            <a:off x="821693" y="1619012"/>
            <a:ext cx="6055092" cy="1418538"/>
          </a:xfrm>
          <a:prstGeom prst="wedgeRoundRectCallout">
            <a:avLst>
              <a:gd name="adj1" fmla="val 70561"/>
              <a:gd name="adj2" fmla="val 110716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数据报的源地址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和目的地址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始终不变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路由器只根据目的结点的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地址的网络号进行路由选择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中间路由器的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地址并不出现在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数据报的首部中 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8" name="圆角矩形标注 167"/>
          <p:cNvSpPr/>
          <p:nvPr/>
        </p:nvSpPr>
        <p:spPr>
          <a:xfrm>
            <a:off x="3286043" y="2770603"/>
            <a:ext cx="3241404" cy="415986"/>
          </a:xfrm>
          <a:prstGeom prst="wedgeRoundRectCallout">
            <a:avLst>
              <a:gd name="adj1" fmla="val -49075"/>
              <a:gd name="adj2" fmla="val 150701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6" name="圆角矩形标注 175"/>
          <p:cNvSpPr/>
          <p:nvPr/>
        </p:nvSpPr>
        <p:spPr>
          <a:xfrm>
            <a:off x="2776331" y="2750096"/>
            <a:ext cx="3172268" cy="415986"/>
          </a:xfrm>
          <a:prstGeom prst="wedgeRoundRectCallout">
            <a:avLst>
              <a:gd name="adj1" fmla="val 45307"/>
              <a:gd name="adj2" fmla="val 142642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4474265" y="4969367"/>
            <a:ext cx="203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2000">
                <a:latin typeface="Calibri" panose="020F0502020204030204" pitchFamily="34" charset="0"/>
                <a:ea typeface="华文楷体" panose="02010600040101010101" pitchFamily="2" charset="-122"/>
              </a:rPr>
              <a:t>层上的互联网</a:t>
            </a:r>
          </a:p>
        </p:txBody>
      </p:sp>
      <p:grpSp>
        <p:nvGrpSpPr>
          <p:cNvPr id="11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15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16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7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18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19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0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21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22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3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2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25451 -1.85185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52 -1.85185E-6 L 0.54167 -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67 -1.85185E-6 L 0.80695 -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72" grpId="0" animBg="1"/>
      <p:bldP spid="111" grpId="0" animBg="1"/>
      <p:bldP spid="112" grpId="0" animBg="1"/>
      <p:bldP spid="168" grpId="0" animBg="1"/>
      <p:bldP spid="168" grpId="1" animBg="1"/>
      <p:bldP spid="176" grpId="0" animBg="1"/>
      <p:bldP spid="17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回顾一下网络的构成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318842" y="1420022"/>
            <a:ext cx="7736852" cy="1383204"/>
            <a:chOff x="1158240" y="2067948"/>
            <a:chExt cx="7736852" cy="1383204"/>
          </a:xfrm>
        </p:grpSpPr>
        <p:sp>
          <p:nvSpPr>
            <p:cNvPr id="21" name="圆角矩形 20"/>
            <p:cNvSpPr/>
            <p:nvPr/>
          </p:nvSpPr>
          <p:spPr>
            <a:xfrm>
              <a:off x="1158240" y="2067948"/>
              <a:ext cx="7736852" cy="1355808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直连网络</a:t>
              </a:r>
            </a:p>
          </p:txBody>
        </p:sp>
        <p:sp>
          <p:nvSpPr>
            <p:cNvPr id="5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点对点</a:t>
              </a:r>
              <a:endParaRPr kumimoji="1" lang="zh-CN" altLang="en-US" sz="1400" dirty="0"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5132830" y="2592678"/>
              <a:ext cx="3108961" cy="587909"/>
              <a:chOff x="4901182" y="3031590"/>
              <a:chExt cx="3108961" cy="58790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直接连接符 13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直接连接符 15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ea typeface="黑体" panose="02010609060101010101" pitchFamily="49" charset="-122"/>
                </a:rPr>
                <a:t>多路访问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078746" y="4247429"/>
            <a:ext cx="3644889" cy="2470297"/>
            <a:chOff x="5256174" y="3638792"/>
            <a:chExt cx="3644889" cy="2470297"/>
          </a:xfrm>
        </p:grpSpPr>
        <p:sp>
          <p:nvSpPr>
            <p:cNvPr id="23" name="圆角矩形 22"/>
            <p:cNvSpPr/>
            <p:nvPr/>
          </p:nvSpPr>
          <p:spPr>
            <a:xfrm>
              <a:off x="5256174" y="3638792"/>
              <a:ext cx="3644889" cy="2470297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互联网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308615" y="4163622"/>
              <a:ext cx="3586477" cy="1895889"/>
              <a:chOff x="5320456" y="4287984"/>
              <a:chExt cx="3586477" cy="1895889"/>
            </a:xfrm>
          </p:grpSpPr>
          <p:pic>
            <p:nvPicPr>
              <p:cNvPr id="26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456" y="4287984"/>
                <a:ext cx="3586477" cy="1895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直接连接符 26"/>
              <p:cNvCxnSpPr>
                <a:stCxn id="41" idx="2"/>
              </p:cNvCxnSpPr>
              <p:nvPr/>
            </p:nvCxnSpPr>
            <p:spPr>
              <a:xfrm flipH="1" flipV="1">
                <a:off x="6197941" y="4878906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47" idx="0"/>
              </p:cNvCxnSpPr>
              <p:nvPr/>
            </p:nvCxnSpPr>
            <p:spPr>
              <a:xfrm flipH="1">
                <a:off x="5917762" y="5251901"/>
                <a:ext cx="665021" cy="9954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41" idx="2"/>
              </p:cNvCxnSpPr>
              <p:nvPr/>
            </p:nvCxnSpPr>
            <p:spPr>
              <a:xfrm flipH="1">
                <a:off x="6564077" y="5011954"/>
                <a:ext cx="297748" cy="33255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43" idx="3"/>
              </p:cNvCxnSpPr>
              <p:nvPr/>
            </p:nvCxnSpPr>
            <p:spPr>
              <a:xfrm flipH="1">
                <a:off x="6969920" y="5659232"/>
                <a:ext cx="981114" cy="202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6974366" y="4861581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6796891" y="4546348"/>
                <a:ext cx="545534" cy="30439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7666560" y="4994629"/>
                <a:ext cx="490108" cy="4383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7762455" y="5591604"/>
                <a:ext cx="624530" cy="930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7215909" y="5081086"/>
                <a:ext cx="474163" cy="19742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6038" y="4649921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1940" y="517572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689" y="4334924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5035" y="4719907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2712" y="5336833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3210" y="4791459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892" y="4941677"/>
                <a:ext cx="295825" cy="193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804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4" name="直接连接符 43"/>
              <p:cNvCxnSpPr>
                <a:stCxn id="43" idx="0"/>
              </p:cNvCxnSpPr>
              <p:nvPr/>
            </p:nvCxnSpPr>
            <p:spPr>
              <a:xfrm flipH="1" flipV="1">
                <a:off x="7575993" y="5048009"/>
                <a:ext cx="216426" cy="50097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529883" y="5329925"/>
                <a:ext cx="686026" cy="641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8" idx="3"/>
              </p:cNvCxnSpPr>
              <p:nvPr/>
            </p:nvCxnSpPr>
            <p:spPr>
              <a:xfrm flipH="1" flipV="1">
                <a:off x="6452323" y="5375965"/>
                <a:ext cx="634525" cy="28326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4168" y="5251901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618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888" y="504180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50386" y="3261255"/>
            <a:ext cx="3947816" cy="2465935"/>
            <a:chOff x="925659" y="3659217"/>
            <a:chExt cx="3947816" cy="2465935"/>
          </a:xfrm>
        </p:grpSpPr>
        <p:sp>
          <p:nvSpPr>
            <p:cNvPr id="24" name="圆角矩形 23"/>
            <p:cNvSpPr/>
            <p:nvPr/>
          </p:nvSpPr>
          <p:spPr>
            <a:xfrm>
              <a:off x="925659" y="3659217"/>
              <a:ext cx="3947816" cy="2465935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交换网络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129066" y="4225256"/>
              <a:ext cx="3641091" cy="1601585"/>
              <a:chOff x="837217" y="4368694"/>
              <a:chExt cx="3641091" cy="1715186"/>
            </a:xfrm>
          </p:grpSpPr>
          <p:pic>
            <p:nvPicPr>
              <p:cNvPr id="51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2" name="直接连接符 51"/>
              <p:cNvCxnSpPr>
                <a:endCxn id="68" idx="1"/>
              </p:cNvCxnSpPr>
              <p:nvPr/>
            </p:nvCxnSpPr>
            <p:spPr>
              <a:xfrm>
                <a:off x="1096171" y="4937160"/>
                <a:ext cx="549707" cy="3067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22" y="47663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6" name="直接连接符 55"/>
              <p:cNvCxnSpPr/>
              <p:nvPr/>
            </p:nvCxnSpPr>
            <p:spPr>
              <a:xfrm flipV="1">
                <a:off x="1177279" y="5291224"/>
                <a:ext cx="490732" cy="17481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471" y="503120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8" name="直接连接符 57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2726436" y="5042877"/>
                <a:ext cx="731917" cy="21478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5" idx="2"/>
              </p:cNvCxnSpPr>
              <p:nvPr/>
            </p:nvCxnSpPr>
            <p:spPr>
              <a:xfrm flipH="1">
                <a:off x="2757074" y="4743697"/>
                <a:ext cx="846700" cy="18581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3394365" y="4836662"/>
                <a:ext cx="797210" cy="23791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 flipV="1">
                <a:off x="3437110" y="5085441"/>
                <a:ext cx="635506" cy="25907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410" y="463272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7996" y="436869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17" y="530832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7" name="直接连接符 66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2" name="AutoShape 67"/>
          <p:cNvSpPr>
            <a:spLocks noChangeArrowheads="1"/>
          </p:cNvSpPr>
          <p:nvPr/>
        </p:nvSpPr>
        <p:spPr bwMode="auto">
          <a:xfrm rot="3844141">
            <a:off x="1070747" y="2890760"/>
            <a:ext cx="753933" cy="33734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AutoShape 67"/>
          <p:cNvSpPr>
            <a:spLocks noChangeArrowheads="1"/>
          </p:cNvSpPr>
          <p:nvPr/>
        </p:nvSpPr>
        <p:spPr bwMode="auto">
          <a:xfrm rot="2335691">
            <a:off x="4308138" y="4847849"/>
            <a:ext cx="753933" cy="33734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9" name="矩形标注 78"/>
          <p:cNvSpPr/>
          <p:nvPr/>
        </p:nvSpPr>
        <p:spPr>
          <a:xfrm>
            <a:off x="1309416" y="1739335"/>
            <a:ext cx="5588163" cy="1537469"/>
          </a:xfrm>
          <a:prstGeom prst="wedgeRectCallout">
            <a:avLst>
              <a:gd name="adj1" fmla="val 44942"/>
              <a:gd name="adj2" fmla="val 11676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路由器，将同构、异构的网络和网络互连</a:t>
            </a: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基于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，在网络层形成虚拟统一网络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网络的网络，通过嵌套，任意规模扩展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2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9" grpId="0" animBg="1"/>
      <p:bldP spid="7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208418" y="5498821"/>
              <a:ext cx="567913" cy="290321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913132" y="5512527"/>
              <a:ext cx="542900" cy="27518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rot="16200000">
              <a:off x="807395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6200000">
              <a:off x="30141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337931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2776331" y="42089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8083829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5441744" y="4437569"/>
              <a:ext cx="685800" cy="1304765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5" name="Group 40"/>
            <p:cNvGrpSpPr>
              <a:grpSpLocks/>
            </p:cNvGrpSpPr>
            <p:nvPr/>
          </p:nvGrpSpPr>
          <p:grpSpPr bwMode="auto">
            <a:xfrm>
              <a:off x="145844" y="3329494"/>
              <a:ext cx="8793369" cy="2127250"/>
              <a:chOff x="96" y="1108"/>
              <a:chExt cx="5304" cy="1340"/>
            </a:xfrm>
          </p:grpSpPr>
          <p:sp>
            <p:nvSpPr>
              <p:cNvPr id="134" name="Oval 41"/>
              <p:cNvSpPr>
                <a:spLocks noChangeArrowheads="1"/>
              </p:cNvSpPr>
              <p:nvPr/>
            </p:nvSpPr>
            <p:spPr bwMode="auto">
              <a:xfrm>
                <a:off x="3578" y="1602"/>
                <a:ext cx="1822" cy="756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Oval 42"/>
              <p:cNvSpPr>
                <a:spLocks noChangeArrowheads="1"/>
              </p:cNvSpPr>
              <p:nvPr/>
            </p:nvSpPr>
            <p:spPr bwMode="auto">
              <a:xfrm>
                <a:off x="96" y="1430"/>
                <a:ext cx="1870" cy="7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43"/>
              <p:cNvSpPr>
                <a:spLocks noChangeArrowheads="1"/>
              </p:cNvSpPr>
              <p:nvPr/>
            </p:nvSpPr>
            <p:spPr bwMode="auto">
              <a:xfrm>
                <a:off x="3365" y="1163"/>
                <a:ext cx="1903" cy="73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Oval 44"/>
              <p:cNvSpPr>
                <a:spLocks noChangeArrowheads="1"/>
              </p:cNvSpPr>
              <p:nvPr/>
            </p:nvSpPr>
            <p:spPr bwMode="auto">
              <a:xfrm>
                <a:off x="2365" y="1821"/>
                <a:ext cx="1900" cy="62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8" name="Oval 45"/>
              <p:cNvSpPr>
                <a:spLocks noChangeArrowheads="1"/>
              </p:cNvSpPr>
              <p:nvPr/>
            </p:nvSpPr>
            <p:spPr bwMode="auto">
              <a:xfrm>
                <a:off x="729" y="1752"/>
                <a:ext cx="1900" cy="66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Oval 46"/>
              <p:cNvSpPr>
                <a:spLocks noChangeArrowheads="1"/>
              </p:cNvSpPr>
              <p:nvPr/>
            </p:nvSpPr>
            <p:spPr bwMode="auto">
              <a:xfrm>
                <a:off x="2197" y="1127"/>
                <a:ext cx="1870" cy="68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0" name="Oval 47"/>
              <p:cNvSpPr>
                <a:spLocks noChangeArrowheads="1"/>
              </p:cNvSpPr>
              <p:nvPr/>
            </p:nvSpPr>
            <p:spPr bwMode="auto">
              <a:xfrm>
                <a:off x="996" y="1108"/>
                <a:ext cx="1867" cy="67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1" name="Oval 48"/>
              <p:cNvSpPr>
                <a:spLocks noChangeArrowheads="1"/>
              </p:cNvSpPr>
              <p:nvPr/>
            </p:nvSpPr>
            <p:spPr bwMode="auto">
              <a:xfrm>
                <a:off x="597" y="1226"/>
                <a:ext cx="4536" cy="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1731" y="5789295"/>
              <a:ext cx="2590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353396" y="5237868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968800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3346506" y="5447741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2354681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947531" y="4437569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6052931" y="5779721"/>
              <a:ext cx="2714590" cy="957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6092076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8107157" y="528670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6116757" y="4461551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AutoShape 66"/>
            <p:cNvSpPr>
              <a:spLocks noChangeArrowheads="1"/>
            </p:cNvSpPr>
            <p:nvPr/>
          </p:nvSpPr>
          <p:spPr bwMode="auto">
            <a:xfrm>
              <a:off x="2776331" y="4085144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2992277" y="3834869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3407536" y="448636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2444801" y="451065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>
              <a:off x="3385931" y="4437569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AutoShape 78"/>
            <p:cNvSpPr>
              <a:spLocks noChangeArrowheads="1"/>
            </p:cNvSpPr>
            <p:nvPr/>
          </p:nvSpPr>
          <p:spPr bwMode="auto">
            <a:xfrm>
              <a:off x="5441744" y="4056569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V="1">
              <a:off x="6052931" y="4434544"/>
              <a:ext cx="2054226" cy="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5087215" y="447528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>
              <a:off x="3462131" y="5789295"/>
              <a:ext cx="19050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 flipH="1">
              <a:off x="6030705" y="5498822"/>
              <a:ext cx="586509" cy="290474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 flipH="1">
              <a:off x="3343068" y="5489932"/>
              <a:ext cx="473591" cy="30095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5642790" y="3786057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2" name="Group 95"/>
            <p:cNvGrpSpPr>
              <a:grpSpLocks/>
            </p:cNvGrpSpPr>
            <p:nvPr/>
          </p:nvGrpSpPr>
          <p:grpSpPr bwMode="auto">
            <a:xfrm>
              <a:off x="335958" y="3314881"/>
              <a:ext cx="685800" cy="1447800"/>
              <a:chOff x="672" y="528"/>
              <a:chExt cx="432" cy="912"/>
            </a:xfrm>
          </p:grpSpPr>
          <p:sp>
            <p:nvSpPr>
              <p:cNvPr id="143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1002" y="4354017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6" name="Group 95"/>
            <p:cNvGrpSpPr>
              <a:grpSpLocks/>
            </p:cNvGrpSpPr>
            <p:nvPr/>
          </p:nvGrpSpPr>
          <p:grpSpPr bwMode="auto">
            <a:xfrm>
              <a:off x="8083829" y="3125942"/>
              <a:ext cx="685800" cy="1447800"/>
              <a:chOff x="672" y="528"/>
              <a:chExt cx="432" cy="912"/>
            </a:xfrm>
          </p:grpSpPr>
          <p:sp>
            <p:nvSpPr>
              <p:cNvPr id="147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Text Box 74"/>
            <p:cNvSpPr txBox="1">
              <a:spLocks noChangeArrowheads="1"/>
            </p:cNvSpPr>
            <p:nvPr/>
          </p:nvSpPr>
          <p:spPr bwMode="auto">
            <a:xfrm>
              <a:off x="8153402" y="418530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27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57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58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9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60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61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6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8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01" name="Group 85"/>
          <p:cNvGrpSpPr>
            <a:grpSpLocks/>
          </p:cNvGrpSpPr>
          <p:nvPr/>
        </p:nvGrpSpPr>
        <p:grpSpPr bwMode="auto">
          <a:xfrm>
            <a:off x="7615171" y="3677156"/>
            <a:ext cx="1447800" cy="533400"/>
            <a:chOff x="1632" y="2592"/>
            <a:chExt cx="912" cy="336"/>
          </a:xfrm>
        </p:grpSpPr>
        <p:sp>
          <p:nvSpPr>
            <p:cNvPr id="102" name="Rectangle 86"/>
            <p:cNvSpPr>
              <a:spLocks noChangeArrowheads="1"/>
            </p:cNvSpPr>
            <p:nvPr/>
          </p:nvSpPr>
          <p:spPr bwMode="auto">
            <a:xfrm>
              <a:off x="1632" y="2592"/>
              <a:ext cx="720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zh-CN" altLang="en-US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  <a:endParaRPr lang="en-US" altLang="zh-CN" sz="1600" b="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→ 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03" name="AutoShape 87"/>
            <p:cNvSpPr>
              <a:spLocks noChangeArrowheads="1"/>
            </p:cNvSpPr>
            <p:nvPr/>
          </p:nvSpPr>
          <p:spPr bwMode="auto">
            <a:xfrm>
              <a:off x="2352" y="269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05" name="Line 117"/>
          <p:cNvSpPr>
            <a:spLocks noChangeShapeType="1"/>
          </p:cNvSpPr>
          <p:nvPr/>
        </p:nvSpPr>
        <p:spPr bwMode="auto">
          <a:xfrm>
            <a:off x="947531" y="4313985"/>
            <a:ext cx="1869710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>
            <a:off x="34067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Line 117"/>
          <p:cNvSpPr>
            <a:spLocks noChangeShapeType="1"/>
          </p:cNvSpPr>
          <p:nvPr/>
        </p:nvSpPr>
        <p:spPr bwMode="auto">
          <a:xfrm>
            <a:off x="60920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8" name="圆角矩形标注 107"/>
          <p:cNvSpPr/>
          <p:nvPr/>
        </p:nvSpPr>
        <p:spPr>
          <a:xfrm>
            <a:off x="821693" y="1100454"/>
            <a:ext cx="7330024" cy="1937096"/>
          </a:xfrm>
          <a:prstGeom prst="wedgeRoundRectCallout">
            <a:avLst>
              <a:gd name="adj1" fmla="val 844"/>
              <a:gd name="adj2" fmla="val 88370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层抽象的互联网屏蔽了下层很复杂的细节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在抽象的网络层上讨论问题，就能够使用统一的、抽象的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地址研究主机和主机或主机和路由器之间的通信 </a:t>
            </a:r>
          </a:p>
        </p:txBody>
      </p:sp>
      <p:sp>
        <p:nvSpPr>
          <p:cNvPr id="109" name="Text Box 38"/>
          <p:cNvSpPr txBox="1">
            <a:spLocks noChangeArrowheads="1"/>
          </p:cNvSpPr>
          <p:nvPr/>
        </p:nvSpPr>
        <p:spPr bwMode="auto">
          <a:xfrm>
            <a:off x="4474265" y="4969367"/>
            <a:ext cx="203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2000">
                <a:latin typeface="Calibri" panose="020F0502020204030204" pitchFamily="34" charset="0"/>
                <a:ea typeface="华文楷体" panose="02010600040101010101" pitchFamily="2" charset="-122"/>
              </a:rPr>
              <a:t>层上的互联网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744903" y="2185175"/>
            <a:ext cx="7716545" cy="1352477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z="2400" dirty="0"/>
              <a:t>结点怎么知道应该在</a:t>
            </a:r>
            <a:r>
              <a:rPr lang="en-US" altLang="zh-CN" sz="2400" dirty="0"/>
              <a:t>MAC</a:t>
            </a:r>
            <a:r>
              <a:rPr lang="zh-CN" altLang="en-US" sz="2400" dirty="0"/>
              <a:t>帧首部填入什么硬件地址？</a:t>
            </a:r>
            <a:endParaRPr lang="en-US" altLang="zh-CN" sz="2400" dirty="0"/>
          </a:p>
          <a:p>
            <a:pPr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                          IP</a:t>
            </a:r>
            <a:r>
              <a:rPr lang="zh-CN" altLang="en-US" sz="2400" dirty="0">
                <a:solidFill>
                  <a:srgbClr val="FFFF00"/>
                </a:solidFill>
              </a:rPr>
              <a:t>地址与硬件地址的映射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4.2  </a:t>
            </a:r>
            <a:r>
              <a:rPr lang="zh-CN" altLang="en-US" dirty="0"/>
              <a:t>划分子网和构造超网</a:t>
            </a:r>
            <a:endParaRPr lang="en-US" altLang="zh-CN" dirty="0"/>
          </a:p>
          <a:p>
            <a:r>
              <a:rPr lang="en-US" altLang="zh-CN" dirty="0"/>
              <a:t>4.3  </a:t>
            </a:r>
            <a:r>
              <a:rPr lang="zh-CN" altLang="en-US" dirty="0"/>
              <a:t>网络控制与诊断</a:t>
            </a:r>
            <a:r>
              <a:rPr lang="en-US" altLang="zh-CN" dirty="0"/>
              <a:t>--ICMP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4.4  IP</a:t>
            </a:r>
            <a:r>
              <a:rPr lang="zh-CN" altLang="en-US" dirty="0"/>
              <a:t>路由协议</a:t>
            </a:r>
            <a:endParaRPr lang="en-US" altLang="zh-CN" dirty="0"/>
          </a:p>
          <a:p>
            <a:r>
              <a:rPr lang="en-US" altLang="zh-CN" dirty="0"/>
              <a:t>4.5  IP</a:t>
            </a:r>
            <a:r>
              <a:rPr lang="zh-CN" altLang="en-US" dirty="0"/>
              <a:t>多播</a:t>
            </a:r>
            <a:endParaRPr lang="en-US" altLang="zh-CN" dirty="0"/>
          </a:p>
          <a:p>
            <a:r>
              <a:rPr lang="en-US" altLang="zh-CN" dirty="0"/>
              <a:t>4.6  </a:t>
            </a:r>
            <a:r>
              <a:rPr lang="zh-CN" altLang="en-US" dirty="0"/>
              <a:t>虚拟专用网 </a:t>
            </a:r>
            <a:r>
              <a:rPr lang="en-US" altLang="zh-CN" dirty="0"/>
              <a:t>VPN </a:t>
            </a:r>
          </a:p>
          <a:p>
            <a:r>
              <a:rPr lang="en-US" altLang="zh-CN" dirty="0"/>
              <a:t>4.7  </a:t>
            </a:r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804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4.1.1   IP</a:t>
            </a:r>
            <a:r>
              <a:rPr lang="zh-CN" altLang="en-US" dirty="0"/>
              <a:t>概述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4.1.2  </a:t>
            </a:r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4.1.3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4.1.4  IP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4.1.5  IP</a:t>
            </a:r>
            <a:r>
              <a:rPr lang="zh-CN" altLang="en-US" dirty="0"/>
              <a:t>分片 </a:t>
            </a:r>
            <a:r>
              <a:rPr lang="en-US" altLang="zh-CN" dirty="0"/>
              <a:t>-- </a:t>
            </a:r>
            <a:r>
              <a:rPr lang="zh-CN" altLang="en-US" dirty="0"/>
              <a:t>连接异构网络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4.1.6  IP</a:t>
            </a:r>
            <a:r>
              <a:rPr lang="zh-CN" altLang="en-US" dirty="0"/>
              <a:t>分组转发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4.2  </a:t>
            </a:r>
            <a:r>
              <a:rPr lang="zh-CN" altLang="en-US" dirty="0"/>
              <a:t>划分子网和构造超网</a:t>
            </a:r>
            <a:endParaRPr lang="en-US" altLang="zh-CN" dirty="0"/>
          </a:p>
          <a:p>
            <a:r>
              <a:rPr lang="en-US" altLang="zh-CN" dirty="0"/>
              <a:t>4.3  </a:t>
            </a:r>
            <a:r>
              <a:rPr lang="zh-CN" altLang="en-US" dirty="0"/>
              <a:t>网络控制与诊断</a:t>
            </a:r>
            <a:r>
              <a:rPr lang="en-US" altLang="zh-CN" dirty="0"/>
              <a:t>--ICMP</a:t>
            </a:r>
            <a:r>
              <a:rPr lang="zh-CN" altLang="en-US" dirty="0"/>
              <a:t>协议</a:t>
            </a:r>
          </a:p>
          <a:p>
            <a:r>
              <a:rPr lang="en-US" altLang="zh-CN" dirty="0"/>
              <a:t>4.4  IP</a:t>
            </a:r>
            <a:r>
              <a:rPr lang="zh-CN" altLang="en-US" dirty="0"/>
              <a:t>路由协议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5703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F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F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/>
              <a:t>向上提供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最基本的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简单的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灵活的</a:t>
            </a:r>
            <a:r>
              <a:rPr lang="zh-CN" altLang="en-US" dirty="0"/>
              <a:t>数据报传输服务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无连接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dirty="0"/>
              <a:t>网络发送分组时不需要先在源和目的结点间建立连接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每一个分组</a:t>
            </a:r>
            <a:r>
              <a:rPr lang="en-US" altLang="zh-CN" dirty="0"/>
              <a:t>(IP </a:t>
            </a:r>
            <a:r>
              <a:rPr lang="zh-CN" altLang="en-US" dirty="0"/>
              <a:t>数据报</a:t>
            </a:r>
            <a:r>
              <a:rPr lang="en-US" altLang="zh-CN" dirty="0"/>
              <a:t>) </a:t>
            </a:r>
            <a:r>
              <a:rPr lang="zh-CN" altLang="en-US" dirty="0"/>
              <a:t>独立发送，不进行编号，与其前后的分组无关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尽最大努力交付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(best-effort delivery)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网络层不提供服务质量的承诺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传送的分组可能出错、丢失、重复和乱序，也不保证分组传送的时限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如果主机 </a:t>
            </a:r>
            <a:r>
              <a:rPr lang="en-US" altLang="zh-CN" dirty="0"/>
              <a:t>(</a:t>
            </a:r>
            <a:r>
              <a:rPr lang="zh-CN" altLang="en-US" dirty="0"/>
              <a:t>即端系统</a:t>
            </a:r>
            <a:r>
              <a:rPr lang="en-US" altLang="zh-CN" dirty="0"/>
              <a:t>) </a:t>
            </a:r>
            <a:r>
              <a:rPr lang="zh-CN" altLang="en-US" dirty="0"/>
              <a:t>中的进程之间的通信需要可靠传输，</a:t>
            </a:r>
            <a:r>
              <a:rPr lang="zh-CN" altLang="en-US" dirty="0">
                <a:solidFill>
                  <a:srgbClr val="FF0000"/>
                </a:solidFill>
              </a:rPr>
              <a:t>由主机中的传输层负责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包括差错处理、流量控制等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，与网络结点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路由器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无关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优点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中间转发设备功能简单，成本低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协议设计简单，适应性强，扩展性强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820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设计思路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76430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数据报服务</a:t>
            </a:r>
          </a:p>
        </p:txBody>
      </p:sp>
      <p:sp>
        <p:nvSpPr>
          <p:cNvPr id="144" name="Text Box 76"/>
          <p:cNvSpPr txBox="1">
            <a:spLocks noChangeArrowheads="1"/>
          </p:cNvSpPr>
          <p:nvPr/>
        </p:nvSpPr>
        <p:spPr bwMode="auto">
          <a:xfrm>
            <a:off x="858838" y="5450101"/>
            <a:ext cx="755491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的分组可能沿着不同路径传送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329720" y="2511425"/>
            <a:ext cx="8597210" cy="2241550"/>
            <a:chOff x="329720" y="2511425"/>
            <a:chExt cx="8597210" cy="2241550"/>
          </a:xfrm>
        </p:grpSpPr>
        <p:grpSp>
          <p:nvGrpSpPr>
            <p:cNvPr id="155" name="组合 154"/>
            <p:cNvGrpSpPr/>
            <p:nvPr/>
          </p:nvGrpSpPr>
          <p:grpSpPr>
            <a:xfrm>
              <a:off x="329720" y="2529284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1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2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3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4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146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772" y="319959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6900212" y="2827067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pic>
          <p:nvPicPr>
            <p:cNvPr id="145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709" y="3190018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Line 4"/>
            <p:cNvSpPr>
              <a:spLocks noChangeShapeType="1"/>
            </p:cNvSpPr>
            <p:nvPr/>
          </p:nvSpPr>
          <p:spPr bwMode="auto">
            <a:xfrm>
              <a:off x="4660900" y="2779713"/>
              <a:ext cx="53975" cy="58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AutoShape 5"/>
            <p:cNvSpPr>
              <a:spLocks noChangeArrowheads="1"/>
            </p:cNvSpPr>
            <p:nvPr/>
          </p:nvSpPr>
          <p:spPr bwMode="auto">
            <a:xfrm>
              <a:off x="3792538" y="3946525"/>
              <a:ext cx="636587" cy="627063"/>
            </a:xfrm>
            <a:prstGeom prst="irregularSeal2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2201863" y="3678238"/>
              <a:ext cx="477837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1982149" y="2866256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95" name="Line 25"/>
            <p:cNvSpPr>
              <a:spLocks noChangeShapeType="1"/>
            </p:cNvSpPr>
            <p:nvPr/>
          </p:nvSpPr>
          <p:spPr bwMode="auto">
            <a:xfrm>
              <a:off x="2997200" y="3946525"/>
              <a:ext cx="1511300" cy="627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 flipV="1">
              <a:off x="2917825" y="3497263"/>
              <a:ext cx="1751013" cy="449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27"/>
            <p:cNvSpPr>
              <a:spLocks noChangeShapeType="1"/>
            </p:cNvSpPr>
            <p:nvPr/>
          </p:nvSpPr>
          <p:spPr bwMode="auto">
            <a:xfrm>
              <a:off x="4826000" y="3497263"/>
              <a:ext cx="1433513" cy="538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Line 28"/>
            <p:cNvSpPr>
              <a:spLocks noChangeShapeType="1"/>
            </p:cNvSpPr>
            <p:nvPr/>
          </p:nvSpPr>
          <p:spPr bwMode="auto">
            <a:xfrm flipV="1">
              <a:off x="4668838" y="4125913"/>
              <a:ext cx="1590675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Line 29"/>
            <p:cNvSpPr>
              <a:spLocks noChangeShapeType="1"/>
            </p:cNvSpPr>
            <p:nvPr/>
          </p:nvSpPr>
          <p:spPr bwMode="auto">
            <a:xfrm flipV="1">
              <a:off x="6337300" y="3678238"/>
              <a:ext cx="636588" cy="357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Line 33"/>
            <p:cNvSpPr>
              <a:spLocks noChangeShapeType="1"/>
            </p:cNvSpPr>
            <p:nvPr/>
          </p:nvSpPr>
          <p:spPr bwMode="auto">
            <a:xfrm flipV="1">
              <a:off x="2917825" y="2690813"/>
              <a:ext cx="1670050" cy="1166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34"/>
            <p:cNvSpPr>
              <a:spLocks noChangeShapeType="1"/>
            </p:cNvSpPr>
            <p:nvPr/>
          </p:nvSpPr>
          <p:spPr bwMode="auto">
            <a:xfrm>
              <a:off x="4746625" y="2690813"/>
              <a:ext cx="1590675" cy="1255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5" name="Picture 3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275" y="3767138"/>
              <a:ext cx="574675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6" name="Picture 3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25" y="3319463"/>
              <a:ext cx="576263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75" y="4395788"/>
              <a:ext cx="574675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8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857625"/>
              <a:ext cx="576263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9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163" y="2511425"/>
              <a:ext cx="576262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110" name="Group 40"/>
            <p:cNvGrpSpPr>
              <a:grpSpLocks/>
            </p:cNvGrpSpPr>
            <p:nvPr/>
          </p:nvGrpSpPr>
          <p:grpSpPr bwMode="auto">
            <a:xfrm rot="1386369">
              <a:off x="2281238" y="3856038"/>
              <a:ext cx="300037" cy="130175"/>
              <a:chOff x="2064" y="1776"/>
              <a:chExt cx="171" cy="66"/>
            </a:xfrm>
          </p:grpSpPr>
          <p:sp>
            <p:nvSpPr>
              <p:cNvPr id="111" name="Rectangle 41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Line 42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13" name="Group 43"/>
            <p:cNvGrpSpPr>
              <a:grpSpLocks/>
            </p:cNvGrpSpPr>
            <p:nvPr/>
          </p:nvGrpSpPr>
          <p:grpSpPr bwMode="auto">
            <a:xfrm rot="-875997">
              <a:off x="5145088" y="4214813"/>
              <a:ext cx="300037" cy="130175"/>
              <a:chOff x="2064" y="1776"/>
              <a:chExt cx="171" cy="66"/>
            </a:xfrm>
          </p:grpSpPr>
          <p:sp>
            <p:nvSpPr>
              <p:cNvPr id="114" name="Rectangle 44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5" name="Line 45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16" name="Group 46"/>
            <p:cNvGrpSpPr>
              <a:grpSpLocks/>
            </p:cNvGrpSpPr>
            <p:nvPr/>
          </p:nvGrpSpPr>
          <p:grpSpPr bwMode="auto">
            <a:xfrm rot="-1515501">
              <a:off x="6497638" y="3678238"/>
              <a:ext cx="300037" cy="130175"/>
              <a:chOff x="2064" y="1776"/>
              <a:chExt cx="171" cy="66"/>
            </a:xfrm>
          </p:grpSpPr>
          <p:sp>
            <p:nvSpPr>
              <p:cNvPr id="117" name="Rectangle 47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" name="Line 48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19" name="Group 49"/>
            <p:cNvGrpSpPr>
              <a:grpSpLocks/>
            </p:cNvGrpSpPr>
            <p:nvPr/>
          </p:nvGrpSpPr>
          <p:grpSpPr bwMode="auto">
            <a:xfrm rot="-1937444">
              <a:off x="3554413" y="3049588"/>
              <a:ext cx="300037" cy="130175"/>
              <a:chOff x="2064" y="1776"/>
              <a:chExt cx="171" cy="66"/>
            </a:xfrm>
          </p:grpSpPr>
          <p:sp>
            <p:nvSpPr>
              <p:cNvPr id="120" name="Rectangle 50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Line 51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2" name="Group 52"/>
            <p:cNvGrpSpPr>
              <a:grpSpLocks/>
            </p:cNvGrpSpPr>
            <p:nvPr/>
          </p:nvGrpSpPr>
          <p:grpSpPr bwMode="auto">
            <a:xfrm rot="2078388">
              <a:off x="5224463" y="2959100"/>
              <a:ext cx="300037" cy="131763"/>
              <a:chOff x="2064" y="1776"/>
              <a:chExt cx="171" cy="66"/>
            </a:xfrm>
          </p:grpSpPr>
          <p:sp>
            <p:nvSpPr>
              <p:cNvPr id="123" name="Rectangle 53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Line 54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5" name="Group 55"/>
            <p:cNvGrpSpPr>
              <a:grpSpLocks/>
            </p:cNvGrpSpPr>
            <p:nvPr/>
          </p:nvGrpSpPr>
          <p:grpSpPr bwMode="auto">
            <a:xfrm rot="1117181">
              <a:off x="3951288" y="4214813"/>
              <a:ext cx="300037" cy="130175"/>
              <a:chOff x="2064" y="1776"/>
              <a:chExt cx="171" cy="66"/>
            </a:xfrm>
          </p:grpSpPr>
          <p:sp>
            <p:nvSpPr>
              <p:cNvPr id="126" name="Rectangle 56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7" name="Line 57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8" name="Group 58"/>
            <p:cNvGrpSpPr>
              <a:grpSpLocks/>
            </p:cNvGrpSpPr>
            <p:nvPr/>
          </p:nvGrpSpPr>
          <p:grpSpPr bwMode="auto">
            <a:xfrm rot="-930274">
              <a:off x="4049713" y="3408363"/>
              <a:ext cx="298450" cy="130175"/>
              <a:chOff x="2064" y="1776"/>
              <a:chExt cx="171" cy="66"/>
            </a:xfrm>
          </p:grpSpPr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0" name="Line 60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31" name="Group 61"/>
            <p:cNvGrpSpPr>
              <a:grpSpLocks/>
            </p:cNvGrpSpPr>
            <p:nvPr/>
          </p:nvGrpSpPr>
          <p:grpSpPr bwMode="auto">
            <a:xfrm rot="1197535">
              <a:off x="3316288" y="3946525"/>
              <a:ext cx="300037" cy="130175"/>
              <a:chOff x="2064" y="1776"/>
              <a:chExt cx="171" cy="66"/>
            </a:xfrm>
          </p:grpSpPr>
          <p:sp>
            <p:nvSpPr>
              <p:cNvPr id="132" name="Rectangle 62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3" name="Line 63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35" name="Group 65"/>
            <p:cNvGrpSpPr>
              <a:grpSpLocks/>
            </p:cNvGrpSpPr>
            <p:nvPr/>
          </p:nvGrpSpPr>
          <p:grpSpPr bwMode="auto">
            <a:xfrm rot="1022761">
              <a:off x="5383213" y="3586163"/>
              <a:ext cx="300037" cy="130175"/>
              <a:chOff x="2064" y="1776"/>
              <a:chExt cx="171" cy="66"/>
            </a:xfrm>
          </p:grpSpPr>
          <p:sp>
            <p:nvSpPr>
              <p:cNvPr id="136" name="Rectangle 66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Line 67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38" name="Line 68"/>
            <p:cNvSpPr>
              <a:spLocks noChangeShapeType="1"/>
            </p:cNvSpPr>
            <p:nvPr/>
          </p:nvSpPr>
          <p:spPr bwMode="auto">
            <a:xfrm flipV="1">
              <a:off x="6497638" y="3408363"/>
              <a:ext cx="1035050" cy="7159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9" name="Text Box 69"/>
            <p:cNvSpPr txBox="1">
              <a:spLocks noChangeArrowheads="1"/>
            </p:cNvSpPr>
            <p:nvPr/>
          </p:nvSpPr>
          <p:spPr bwMode="auto">
            <a:xfrm>
              <a:off x="3004971" y="2683626"/>
              <a:ext cx="11063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  <a:endParaRPr lang="zh-CN" altLang="en-US" baseline="-25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0" name="Text Box 71"/>
            <p:cNvSpPr txBox="1">
              <a:spLocks noChangeArrowheads="1"/>
            </p:cNvSpPr>
            <p:nvPr/>
          </p:nvSpPr>
          <p:spPr bwMode="auto">
            <a:xfrm>
              <a:off x="4333875" y="3924300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丢失</a:t>
              </a:r>
              <a:endParaRPr lang="zh-CN" altLang="en-US" sz="2000" baseline="-25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1" name="Group 72"/>
            <p:cNvGrpSpPr>
              <a:grpSpLocks/>
            </p:cNvGrpSpPr>
            <p:nvPr/>
          </p:nvGrpSpPr>
          <p:grpSpPr bwMode="auto">
            <a:xfrm rot="5035623">
              <a:off x="4627563" y="3019425"/>
              <a:ext cx="338138" cy="115887"/>
              <a:chOff x="2064" y="1776"/>
              <a:chExt cx="171" cy="66"/>
            </a:xfrm>
          </p:grpSpPr>
          <p:sp>
            <p:nvSpPr>
              <p:cNvPr id="142" name="Rectangle 73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3" name="Line 74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7532688" y="2601431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7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8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34" name="Line 64"/>
            <p:cNvSpPr>
              <a:spLocks noChangeShapeType="1"/>
            </p:cNvSpPr>
            <p:nvPr/>
          </p:nvSpPr>
          <p:spPr bwMode="auto">
            <a:xfrm>
              <a:off x="1722438" y="3408363"/>
              <a:ext cx="558800" cy="4476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1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设计思路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349794"/>
          </a:xfrm>
        </p:spPr>
        <p:txBody>
          <a:bodyPr/>
          <a:lstStyle/>
          <a:p>
            <a:r>
              <a:rPr lang="zh-CN" altLang="en-US" dirty="0"/>
              <a:t>虚电路</a:t>
            </a:r>
            <a:r>
              <a:rPr lang="en-US" altLang="zh-CN" dirty="0"/>
              <a:t>(Virtual Circuit)</a:t>
            </a:r>
          </a:p>
          <a:p>
            <a:pPr lvl="1"/>
            <a:r>
              <a:rPr lang="zh-CN" altLang="en-US" sz="1800" dirty="0"/>
              <a:t>可能的网络层技术，曾与</a:t>
            </a:r>
            <a:r>
              <a:rPr lang="en-US" altLang="zh-CN" sz="1800" dirty="0"/>
              <a:t>IP</a:t>
            </a:r>
            <a:r>
              <a:rPr lang="zh-CN" altLang="en-US" sz="1800" dirty="0"/>
              <a:t>竞争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面向连接</a:t>
            </a:r>
            <a:r>
              <a:rPr lang="zh-CN" altLang="en-US" sz="1800" dirty="0"/>
              <a:t>的通信方式，源于电信网络的电路交换思想 </a:t>
            </a:r>
          </a:p>
          <a:p>
            <a:pPr lvl="1"/>
            <a:r>
              <a:rPr lang="zh-CN" altLang="en-US" sz="1800" dirty="0"/>
              <a:t>建立虚电路</a:t>
            </a:r>
            <a:r>
              <a:rPr lang="en-US" altLang="zh-CN" sz="1800" dirty="0"/>
              <a:t>(Virtual Circuit)</a:t>
            </a:r>
            <a:r>
              <a:rPr lang="zh-CN" altLang="en-US" sz="1800" dirty="0"/>
              <a:t>，以保证双方通信所需的一切网络资源</a:t>
            </a:r>
            <a:endParaRPr lang="en-US" altLang="zh-CN" sz="1800" dirty="0"/>
          </a:p>
          <a:p>
            <a:pPr lvl="1"/>
            <a:r>
              <a:rPr lang="zh-CN" altLang="en-US" sz="1800" dirty="0"/>
              <a:t>网络保障可靠传输</a:t>
            </a:r>
          </a:p>
        </p:txBody>
      </p:sp>
      <p:sp>
        <p:nvSpPr>
          <p:cNvPr id="144" name="Text Box 76"/>
          <p:cNvSpPr txBox="1">
            <a:spLocks noChangeArrowheads="1"/>
          </p:cNvSpPr>
          <p:nvPr/>
        </p:nvSpPr>
        <p:spPr bwMode="auto">
          <a:xfrm>
            <a:off x="818357" y="6205810"/>
            <a:ext cx="755491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的所有分组都沿着同一条虚电路传送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8347" y="3794773"/>
            <a:ext cx="8783469" cy="2168525"/>
            <a:chOff x="182731" y="3952431"/>
            <a:chExt cx="8783469" cy="2168525"/>
          </a:xfrm>
        </p:grpSpPr>
        <p:pic>
          <p:nvPicPr>
            <p:cNvPr id="184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48" y="4686628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613" y="458331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5" name="组合 154"/>
            <p:cNvGrpSpPr/>
            <p:nvPr/>
          </p:nvGrpSpPr>
          <p:grpSpPr>
            <a:xfrm>
              <a:off x="182731" y="4004332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1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2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3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4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7571958" y="4080047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7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8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48" name="Line 4"/>
            <p:cNvSpPr>
              <a:spLocks noChangeShapeType="1"/>
            </p:cNvSpPr>
            <p:nvPr/>
          </p:nvSpPr>
          <p:spPr bwMode="auto">
            <a:xfrm>
              <a:off x="4537075" y="4214368"/>
              <a:ext cx="58738" cy="561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1944688" y="5081143"/>
              <a:ext cx="508000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5" name="Line 24"/>
            <p:cNvSpPr>
              <a:spLocks noChangeShapeType="1"/>
            </p:cNvSpPr>
            <p:nvPr/>
          </p:nvSpPr>
          <p:spPr bwMode="auto">
            <a:xfrm>
              <a:off x="2789238" y="5339906"/>
              <a:ext cx="1608137" cy="606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6" name="Line 25"/>
            <p:cNvSpPr>
              <a:spLocks noChangeShapeType="1"/>
            </p:cNvSpPr>
            <p:nvPr/>
          </p:nvSpPr>
          <p:spPr bwMode="auto">
            <a:xfrm flipV="1">
              <a:off x="2705100" y="4906518"/>
              <a:ext cx="1862138" cy="433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7" name="Line 26"/>
            <p:cNvSpPr>
              <a:spLocks noChangeShapeType="1"/>
            </p:cNvSpPr>
            <p:nvPr/>
          </p:nvSpPr>
          <p:spPr bwMode="auto">
            <a:xfrm>
              <a:off x="4735513" y="4906518"/>
              <a:ext cx="1524000" cy="519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8" name="Line 27"/>
            <p:cNvSpPr>
              <a:spLocks noChangeShapeType="1"/>
            </p:cNvSpPr>
            <p:nvPr/>
          </p:nvSpPr>
          <p:spPr bwMode="auto">
            <a:xfrm flipV="1">
              <a:off x="4567238" y="5514531"/>
              <a:ext cx="1692275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9" name="Line 28"/>
            <p:cNvSpPr>
              <a:spLocks noChangeShapeType="1"/>
            </p:cNvSpPr>
            <p:nvPr/>
          </p:nvSpPr>
          <p:spPr bwMode="auto">
            <a:xfrm flipV="1">
              <a:off x="6343650" y="5081143"/>
              <a:ext cx="676275" cy="344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3" name="Line 32"/>
            <p:cNvSpPr>
              <a:spLocks noChangeShapeType="1"/>
            </p:cNvSpPr>
            <p:nvPr/>
          </p:nvSpPr>
          <p:spPr bwMode="auto">
            <a:xfrm flipV="1">
              <a:off x="2705100" y="4127056"/>
              <a:ext cx="1776413" cy="1127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4" name="Line 33"/>
            <p:cNvSpPr>
              <a:spLocks noChangeShapeType="1"/>
            </p:cNvSpPr>
            <p:nvPr/>
          </p:nvSpPr>
          <p:spPr bwMode="auto">
            <a:xfrm>
              <a:off x="4651375" y="4127056"/>
              <a:ext cx="1692275" cy="1212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75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13" y="5166868"/>
              <a:ext cx="6111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6" name="Picture 3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238" y="4733481"/>
              <a:ext cx="61277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7" name="Picture 3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5773293"/>
              <a:ext cx="612775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513" y="5254181"/>
              <a:ext cx="612775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9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513" y="3952431"/>
              <a:ext cx="612775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0" name="Freeform 39"/>
            <p:cNvSpPr>
              <a:spLocks/>
            </p:cNvSpPr>
            <p:nvPr/>
          </p:nvSpPr>
          <p:spPr bwMode="auto">
            <a:xfrm>
              <a:off x="1431925" y="4757293"/>
              <a:ext cx="6181725" cy="828675"/>
            </a:xfrm>
            <a:custGeom>
              <a:avLst/>
              <a:gdLst>
                <a:gd name="T0" fmla="*/ 0 w 3314"/>
                <a:gd name="T1" fmla="*/ 0 h 433"/>
                <a:gd name="T2" fmla="*/ 184 w 3314"/>
                <a:gd name="T3" fmla="*/ 158 h 433"/>
                <a:gd name="T4" fmla="*/ 275 w 3314"/>
                <a:gd name="T5" fmla="*/ 249 h 433"/>
                <a:gd name="T6" fmla="*/ 362 w 3314"/>
                <a:gd name="T7" fmla="*/ 300 h 433"/>
                <a:gd name="T8" fmla="*/ 494 w 3314"/>
                <a:gd name="T9" fmla="*/ 364 h 433"/>
                <a:gd name="T10" fmla="*/ 683 w 3314"/>
                <a:gd name="T11" fmla="*/ 385 h 433"/>
                <a:gd name="T12" fmla="*/ 955 w 3314"/>
                <a:gd name="T13" fmla="*/ 339 h 433"/>
                <a:gd name="T14" fmla="*/ 1498 w 3314"/>
                <a:gd name="T15" fmla="*/ 216 h 433"/>
                <a:gd name="T16" fmla="*/ 1854 w 3314"/>
                <a:gd name="T17" fmla="*/ 216 h 433"/>
                <a:gd name="T18" fmla="*/ 2210 w 3314"/>
                <a:gd name="T19" fmla="*/ 316 h 433"/>
                <a:gd name="T20" fmla="*/ 2450 w 3314"/>
                <a:gd name="T21" fmla="*/ 392 h 433"/>
                <a:gd name="T22" fmla="*/ 2633 w 3314"/>
                <a:gd name="T23" fmla="*/ 430 h 433"/>
                <a:gd name="T24" fmla="*/ 2834 w 3314"/>
                <a:gd name="T25" fmla="*/ 372 h 433"/>
                <a:gd name="T26" fmla="*/ 2994 w 3314"/>
                <a:gd name="T27" fmla="*/ 276 h 433"/>
                <a:gd name="T28" fmla="*/ 3314 w 3314"/>
                <a:gd name="T29" fmla="*/ 2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4" h="433">
                  <a:moveTo>
                    <a:pt x="0" y="0"/>
                  </a:moveTo>
                  <a:cubicBezTo>
                    <a:pt x="27" y="26"/>
                    <a:pt x="138" y="116"/>
                    <a:pt x="184" y="158"/>
                  </a:cubicBezTo>
                  <a:cubicBezTo>
                    <a:pt x="230" y="200"/>
                    <a:pt x="245" y="225"/>
                    <a:pt x="275" y="249"/>
                  </a:cubicBezTo>
                  <a:cubicBezTo>
                    <a:pt x="305" y="273"/>
                    <a:pt x="326" y="281"/>
                    <a:pt x="362" y="300"/>
                  </a:cubicBezTo>
                  <a:cubicBezTo>
                    <a:pt x="398" y="319"/>
                    <a:pt x="441" y="350"/>
                    <a:pt x="494" y="364"/>
                  </a:cubicBezTo>
                  <a:cubicBezTo>
                    <a:pt x="547" y="378"/>
                    <a:pt x="606" y="389"/>
                    <a:pt x="683" y="385"/>
                  </a:cubicBezTo>
                  <a:cubicBezTo>
                    <a:pt x="760" y="381"/>
                    <a:pt x="819" y="367"/>
                    <a:pt x="955" y="339"/>
                  </a:cubicBezTo>
                  <a:cubicBezTo>
                    <a:pt x="1091" y="311"/>
                    <a:pt x="1348" y="236"/>
                    <a:pt x="1498" y="216"/>
                  </a:cubicBezTo>
                  <a:cubicBezTo>
                    <a:pt x="1648" y="196"/>
                    <a:pt x="1735" y="199"/>
                    <a:pt x="1854" y="216"/>
                  </a:cubicBezTo>
                  <a:cubicBezTo>
                    <a:pt x="1973" y="233"/>
                    <a:pt x="2111" y="287"/>
                    <a:pt x="2210" y="316"/>
                  </a:cubicBezTo>
                  <a:cubicBezTo>
                    <a:pt x="2309" y="345"/>
                    <a:pt x="2380" y="373"/>
                    <a:pt x="2450" y="392"/>
                  </a:cubicBezTo>
                  <a:cubicBezTo>
                    <a:pt x="2520" y="411"/>
                    <a:pt x="2569" y="433"/>
                    <a:pt x="2633" y="430"/>
                  </a:cubicBezTo>
                  <a:cubicBezTo>
                    <a:pt x="2697" y="427"/>
                    <a:pt x="2774" y="398"/>
                    <a:pt x="2834" y="372"/>
                  </a:cubicBezTo>
                  <a:cubicBezTo>
                    <a:pt x="2894" y="346"/>
                    <a:pt x="2914" y="334"/>
                    <a:pt x="2994" y="276"/>
                  </a:cubicBezTo>
                  <a:cubicBezTo>
                    <a:pt x="3074" y="218"/>
                    <a:pt x="3247" y="75"/>
                    <a:pt x="3314" y="22"/>
                  </a:cubicBezTo>
                </a:path>
              </a:pathLst>
            </a:custGeom>
            <a:noFill/>
            <a:ln w="76200" cmpd="sng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1" name="Text Box 40"/>
            <p:cNvSpPr txBox="1">
              <a:spLocks noChangeArrowheads="1"/>
            </p:cNvSpPr>
            <p:nvPr/>
          </p:nvSpPr>
          <p:spPr bwMode="auto">
            <a:xfrm>
              <a:off x="4141788" y="5176393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3333CC"/>
                  </a:solidFill>
                  <a:ea typeface="黑体" panose="02010609060101010101" pitchFamily="49" charset="-122"/>
                </a:rPr>
                <a:t>虚电路</a:t>
              </a:r>
              <a:endParaRPr lang="zh-CN" altLang="en-US" sz="2400" baseline="-25000">
                <a:solidFill>
                  <a:srgbClr val="3333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2" name="Text Box 23"/>
            <p:cNvSpPr txBox="1">
              <a:spLocks noChangeArrowheads="1"/>
            </p:cNvSpPr>
            <p:nvPr/>
          </p:nvSpPr>
          <p:spPr bwMode="auto">
            <a:xfrm>
              <a:off x="1759472" y="4183203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85" name="Text Box 23"/>
            <p:cNvSpPr txBox="1">
              <a:spLocks noChangeArrowheads="1"/>
            </p:cNvSpPr>
            <p:nvPr/>
          </p:nvSpPr>
          <p:spPr bwMode="auto">
            <a:xfrm>
              <a:off x="7056193" y="4286518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5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36.4|91.7|17.3|120.4|1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6|53.2|5.4|10.8|5.6|6.7|4.5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4.6|29.9|9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36.7|43.1|8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69.2|5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0.7|0.6|49.5|1.2|9.6|1.1|64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32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56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42.4|21.6|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7.6|12.8|18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39.5|6|14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6|30.4|8.1|13.4|4.5|7.2|2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7|65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2.2|22.8|17.8|8.9|8.9|20.5|2.5|7.7|4|1.9|16.7|6.1|11.6|1.4|4|4|15.8|1.5|6.4|2.3|2.2|4.8|3.9|2.5|29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|5.9|19.5|6|16.6|4.7|23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1|5.4|2|7.7|3.7|2.4|5.6|1.2|9|2.2|119|1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6|3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1.6|56.7|108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8|30.1|11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|4.6|15.5|53.4|8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23932</TotalTime>
  <Words>3429</Words>
  <Application>Microsoft Office PowerPoint</Application>
  <PresentationFormat>全屏显示(4:3)</PresentationFormat>
  <Paragraphs>1022</Paragraphs>
  <Slides>41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黑体</vt:lpstr>
      <vt:lpstr>华文楷体</vt:lpstr>
      <vt:lpstr>华文新魏</vt:lpstr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Wingdings 3</vt:lpstr>
      <vt:lpstr>Pixel</vt:lpstr>
      <vt:lpstr>自定义设计方案</vt:lpstr>
      <vt:lpstr>3_自定义设计方案</vt:lpstr>
      <vt:lpstr>4_自定义设计方案</vt:lpstr>
      <vt:lpstr>第四章 网络互联(1)</vt:lpstr>
      <vt:lpstr>回顾一下网络的构成</vt:lpstr>
      <vt:lpstr>将交换网络扩展到全球范围？</vt:lpstr>
      <vt:lpstr>回顾一下网络的构成</vt:lpstr>
      <vt:lpstr>提纲</vt:lpstr>
      <vt:lpstr>提纲</vt:lpstr>
      <vt:lpstr>IP设计思路</vt:lpstr>
      <vt:lpstr>IP设计思路</vt:lpstr>
      <vt:lpstr>IP设计思路</vt:lpstr>
      <vt:lpstr>互联网络</vt:lpstr>
      <vt:lpstr>互联网络</vt:lpstr>
      <vt:lpstr>互联结点</vt:lpstr>
      <vt:lpstr>网络层功能</vt:lpstr>
      <vt:lpstr>分组在互联网中的传送</vt:lpstr>
      <vt:lpstr>分组在互联网中的传送</vt:lpstr>
      <vt:lpstr>IP及相关协议</vt:lpstr>
      <vt:lpstr>IP及相关协议</vt:lpstr>
      <vt:lpstr>提纲</vt:lpstr>
      <vt:lpstr>IP地址及其表示方法</vt:lpstr>
      <vt:lpstr>IP地址的编址方法</vt:lpstr>
      <vt:lpstr>分类的IP地址</vt:lpstr>
      <vt:lpstr>分类的IP地址</vt:lpstr>
      <vt:lpstr>分类的IP地址</vt:lpstr>
      <vt:lpstr>分类的IP地址</vt:lpstr>
      <vt:lpstr>分类的IP地址</vt:lpstr>
      <vt:lpstr>分类的IP地址</vt:lpstr>
      <vt:lpstr>常用的三类IP地址</vt:lpstr>
      <vt:lpstr>私有IP地址</vt:lpstr>
      <vt:lpstr>IP地址的重要特点</vt:lpstr>
      <vt:lpstr>IP地址的重要特点</vt:lpstr>
      <vt:lpstr>PowerPoint 演示文稿</vt:lpstr>
      <vt:lpstr>IP地址的重要特点</vt:lpstr>
      <vt:lpstr>PowerPoint 演示文稿</vt:lpstr>
      <vt:lpstr>PowerPoint 演示文稿</vt:lpstr>
      <vt:lpstr>IP地址与硬件地址的区别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Tang</cp:lastModifiedBy>
  <cp:revision>1144</cp:revision>
  <dcterms:created xsi:type="dcterms:W3CDTF">2017-02-02T15:53:23Z</dcterms:created>
  <dcterms:modified xsi:type="dcterms:W3CDTF">2022-03-23T07:18:59Z</dcterms:modified>
</cp:coreProperties>
</file>