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Lst>
  <p:notesMasterIdLst>
    <p:notesMasterId r:id="rId48"/>
  </p:notesMasterIdLst>
  <p:sldIdLst>
    <p:sldId id="256" r:id="rId5"/>
    <p:sldId id="672" r:id="rId6"/>
    <p:sldId id="673" r:id="rId7"/>
    <p:sldId id="539" r:id="rId8"/>
    <p:sldId id="674" r:id="rId9"/>
    <p:sldId id="675" r:id="rId10"/>
    <p:sldId id="676" r:id="rId11"/>
    <p:sldId id="677" r:id="rId12"/>
    <p:sldId id="678" r:id="rId13"/>
    <p:sldId id="679" r:id="rId14"/>
    <p:sldId id="665" r:id="rId15"/>
    <p:sldId id="680" r:id="rId16"/>
    <p:sldId id="552" r:id="rId17"/>
    <p:sldId id="554" r:id="rId18"/>
    <p:sldId id="551" r:id="rId19"/>
    <p:sldId id="555" r:id="rId20"/>
    <p:sldId id="557" r:id="rId21"/>
    <p:sldId id="558" r:id="rId22"/>
    <p:sldId id="559" r:id="rId23"/>
    <p:sldId id="572" r:id="rId24"/>
    <p:sldId id="573" r:id="rId25"/>
    <p:sldId id="574" r:id="rId26"/>
    <p:sldId id="577" r:id="rId27"/>
    <p:sldId id="578" r:id="rId28"/>
    <p:sldId id="579" r:id="rId29"/>
    <p:sldId id="580" r:id="rId30"/>
    <p:sldId id="581" r:id="rId31"/>
    <p:sldId id="582" r:id="rId32"/>
    <p:sldId id="583" r:id="rId33"/>
    <p:sldId id="585" r:id="rId34"/>
    <p:sldId id="584" r:id="rId35"/>
    <p:sldId id="586" r:id="rId36"/>
    <p:sldId id="587" r:id="rId37"/>
    <p:sldId id="588" r:id="rId38"/>
    <p:sldId id="593" r:id="rId39"/>
    <p:sldId id="594" r:id="rId40"/>
    <p:sldId id="595" r:id="rId41"/>
    <p:sldId id="596" r:id="rId42"/>
    <p:sldId id="600" r:id="rId43"/>
    <p:sldId id="597" r:id="rId44"/>
    <p:sldId id="601" r:id="rId45"/>
    <p:sldId id="598" r:id="rId46"/>
    <p:sldId id="59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E8E8F1"/>
    <a:srgbClr val="CCECFF"/>
    <a:srgbClr val="CC0099"/>
    <a:srgbClr val="FFCCFF"/>
    <a:srgbClr val="FF99FF"/>
    <a:srgbClr val="CC99FF"/>
    <a:srgbClr val="ADADD7"/>
    <a:srgbClr val="C9C9FF"/>
    <a:srgbClr val="C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378" autoAdjust="0"/>
    <p:restoredTop sz="87773" autoAdjust="0"/>
  </p:normalViewPr>
  <p:slideViewPr>
    <p:cSldViewPr snapToGrid="0">
      <p:cViewPr varScale="1">
        <p:scale>
          <a:sx n="59" d="100"/>
          <a:sy n="59" d="100"/>
        </p:scale>
        <p:origin x="79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109977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52661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922107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4119794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1072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381517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3917860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73981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286048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250508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289765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1269548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lnSpc>
                <a:spcPct val="110000"/>
              </a:lnSpc>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294353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39</a:t>
            </a:fld>
            <a:endParaRPr lang="zh-CN" altLang="en-US"/>
          </a:p>
        </p:txBody>
      </p:sp>
    </p:spTree>
    <p:extLst>
      <p:ext uri="{BB962C8B-B14F-4D97-AF65-F5344CB8AC3E}">
        <p14:creationId xmlns:p14="http://schemas.microsoft.com/office/powerpoint/2010/main" val="115678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lnSpc>
                <a:spcPct val="110000"/>
              </a:lnSpc>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40</a:t>
            </a:fld>
            <a:endParaRPr lang="zh-CN" altLang="en-US"/>
          </a:p>
        </p:txBody>
      </p:sp>
    </p:spTree>
    <p:extLst>
      <p:ext uri="{BB962C8B-B14F-4D97-AF65-F5344CB8AC3E}">
        <p14:creationId xmlns:p14="http://schemas.microsoft.com/office/powerpoint/2010/main" val="100644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52732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90000"/>
              </a:lnSpc>
            </a:pPr>
            <a:endParaRPr lang="en-US" altLang="zh-CN"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839855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902238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268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8203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478762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spcBef>
                <a:spcPct val="0"/>
              </a:spcBef>
              <a:buClrTx/>
              <a:buSzTx/>
              <a:buFontTx/>
              <a:buNone/>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1627627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2022/3/22</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2022/3/22</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2022/3/22</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2022/3/22</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2022/3/22</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2022/3/22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2022/3/22</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2022/3/22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2022/3/22</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2022/3/22</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2022/3/22</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2022/3/22</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2022/3/22</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2022/3/22</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2022/3/22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2.wmf"/><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w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网络互联</a:t>
            </a:r>
            <a:r>
              <a:rPr lang="en-US" altLang="zh-CN"/>
              <a:t>(2)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分组转发规则</a:t>
            </a:r>
          </a:p>
        </p:txBody>
      </p:sp>
      <p:sp>
        <p:nvSpPr>
          <p:cNvPr id="3" name="内容占位符 2"/>
          <p:cNvSpPr>
            <a:spLocks noGrp="1"/>
          </p:cNvSpPr>
          <p:nvPr>
            <p:ph idx="1"/>
          </p:nvPr>
        </p:nvSpPr>
        <p:spPr>
          <a:xfrm>
            <a:off x="457199" y="1444978"/>
            <a:ext cx="8370711" cy="5413022"/>
          </a:xfrm>
        </p:spPr>
        <p:txBody>
          <a:bodyPr/>
          <a:lstStyle/>
          <a:p>
            <a:pPr marL="360000" indent="-576000">
              <a:spcBef>
                <a:spcPts val="1200"/>
              </a:spcBef>
              <a:buNone/>
            </a:pPr>
            <a:r>
              <a:rPr lang="en-US" altLang="zh-CN" sz="2000" dirty="0"/>
              <a:t>(1) </a:t>
            </a:r>
            <a:r>
              <a:rPr lang="zh-CN" altLang="en-US" sz="2000"/>
              <a:t>从数据包的</a:t>
            </a:r>
            <a:r>
              <a:rPr lang="zh-CN" altLang="en-US" sz="2000" dirty="0"/>
              <a:t>首部提取目的主机的 </a:t>
            </a:r>
            <a:r>
              <a:rPr lang="en-US" altLang="zh-CN" sz="2000" dirty="0"/>
              <a:t>IP </a:t>
            </a:r>
            <a:r>
              <a:rPr lang="zh-CN" altLang="en-US" sz="2000" dirty="0"/>
              <a:t>地址 </a:t>
            </a:r>
            <a:r>
              <a:rPr lang="en-US" altLang="zh-CN" sz="2000" dirty="0"/>
              <a:t>D, </a:t>
            </a:r>
            <a:r>
              <a:rPr lang="zh-CN" altLang="en-US" sz="2000" dirty="0"/>
              <a:t>得到目的网络地址为 </a:t>
            </a:r>
            <a:r>
              <a:rPr lang="en-US" altLang="zh-CN" sz="2000" dirty="0"/>
              <a:t>N</a:t>
            </a:r>
            <a:endParaRPr lang="zh-CN" altLang="en-US" sz="2000" dirty="0"/>
          </a:p>
          <a:p>
            <a:pPr marL="360000" indent="-576000">
              <a:spcBef>
                <a:spcPts val="1200"/>
              </a:spcBef>
              <a:buNone/>
            </a:pPr>
            <a:r>
              <a:rPr lang="en-US" altLang="zh-CN" sz="2000" dirty="0"/>
              <a:t>(2) </a:t>
            </a:r>
            <a:r>
              <a:rPr lang="zh-CN" altLang="en-US" sz="2000" dirty="0"/>
              <a:t>若</a:t>
            </a:r>
            <a:r>
              <a:rPr lang="en-US" altLang="zh-CN" sz="2000" dirty="0"/>
              <a:t>N</a:t>
            </a:r>
            <a:r>
              <a:rPr lang="zh-CN" altLang="en-US" sz="2000" dirty="0"/>
              <a:t>是与此路由器直接相连的某个网络地址 </a:t>
            </a:r>
            <a:r>
              <a:rPr lang="en-US" altLang="zh-CN" sz="2000" dirty="0"/>
              <a:t>(N</a:t>
            </a:r>
            <a:r>
              <a:rPr lang="zh-CN" altLang="en-US" sz="2000" dirty="0"/>
              <a:t>与自己某接口的网络地址相同</a:t>
            </a:r>
            <a:r>
              <a:rPr lang="en-US" altLang="zh-CN" sz="2000" dirty="0"/>
              <a:t>)</a:t>
            </a:r>
            <a:r>
              <a:rPr lang="zh-CN" altLang="en-US" sz="2000" dirty="0"/>
              <a:t>，则</a:t>
            </a:r>
            <a:r>
              <a:rPr lang="zh-CN" altLang="en-US" sz="2000"/>
              <a:t>把数据包直接</a:t>
            </a:r>
            <a:r>
              <a:rPr lang="zh-CN" altLang="en-US" sz="2000" dirty="0"/>
              <a:t>交付目的主机 </a:t>
            </a:r>
            <a:r>
              <a:rPr lang="en-US" altLang="zh-CN" sz="2000" dirty="0"/>
              <a:t>D</a:t>
            </a:r>
            <a:r>
              <a:rPr lang="zh-CN" altLang="en-US" sz="2000" dirty="0"/>
              <a:t>；否则是间接交付，执行</a:t>
            </a:r>
            <a:r>
              <a:rPr lang="en-US" altLang="zh-CN" sz="2000" dirty="0"/>
              <a:t>(3)</a:t>
            </a:r>
            <a:endParaRPr lang="zh-CN" altLang="en-US" sz="2000" dirty="0"/>
          </a:p>
          <a:p>
            <a:pPr marL="360000" indent="-576000">
              <a:spcBef>
                <a:spcPts val="1200"/>
              </a:spcBef>
              <a:buNone/>
            </a:pPr>
            <a:r>
              <a:rPr lang="en-US" altLang="zh-CN" sz="2000" dirty="0"/>
              <a:t>(3)  </a:t>
            </a:r>
            <a:r>
              <a:rPr lang="zh-CN" altLang="en-US" sz="2000" dirty="0"/>
              <a:t>若</a:t>
            </a:r>
            <a:r>
              <a:rPr lang="en-US" altLang="zh-CN" sz="2000" dirty="0"/>
              <a:t>FIB</a:t>
            </a:r>
            <a:r>
              <a:rPr lang="zh-CN" altLang="en-US" sz="2000" dirty="0"/>
              <a:t>表中有目的地址为 </a:t>
            </a:r>
            <a:r>
              <a:rPr lang="en-US" altLang="zh-CN" sz="2000" dirty="0"/>
              <a:t>D </a:t>
            </a:r>
            <a:r>
              <a:rPr lang="zh-CN" altLang="en-US" sz="2000" dirty="0"/>
              <a:t>的特定主机路由，则</a:t>
            </a:r>
            <a:r>
              <a:rPr lang="zh-CN" altLang="en-US" sz="2000"/>
              <a:t>把数据包传送</a:t>
            </a:r>
            <a:r>
              <a:rPr lang="zh-CN" altLang="en-US" sz="2000" dirty="0"/>
              <a:t>给路由表中所指明的下一跳路由器；否则，执行</a:t>
            </a:r>
            <a:r>
              <a:rPr lang="en-US" altLang="zh-CN" sz="2000" dirty="0"/>
              <a:t>(4)</a:t>
            </a:r>
            <a:endParaRPr lang="zh-CN" altLang="en-US" sz="2000" dirty="0"/>
          </a:p>
          <a:p>
            <a:pPr marL="360000" indent="-576000">
              <a:spcBef>
                <a:spcPts val="1200"/>
              </a:spcBef>
              <a:buNone/>
            </a:pPr>
            <a:r>
              <a:rPr lang="en-US" altLang="zh-CN" sz="2000" dirty="0"/>
              <a:t>(4)  </a:t>
            </a:r>
            <a:r>
              <a:rPr lang="zh-CN" altLang="en-US" sz="2000" dirty="0"/>
              <a:t>若</a:t>
            </a:r>
            <a:r>
              <a:rPr lang="en-US" altLang="zh-CN" sz="2000" dirty="0"/>
              <a:t>FIB</a:t>
            </a:r>
            <a:r>
              <a:rPr lang="zh-CN" altLang="en-US" sz="2000" dirty="0"/>
              <a:t>表中有到达网络 </a:t>
            </a:r>
            <a:r>
              <a:rPr lang="en-US" altLang="zh-CN" sz="2000" dirty="0"/>
              <a:t>N </a:t>
            </a:r>
            <a:r>
              <a:rPr lang="zh-CN" altLang="en-US" sz="2000" dirty="0"/>
              <a:t>的路由，则</a:t>
            </a:r>
            <a:r>
              <a:rPr lang="zh-CN" altLang="en-US" sz="2000"/>
              <a:t>把数据包传送</a:t>
            </a:r>
            <a:r>
              <a:rPr lang="zh-CN" altLang="en-US" sz="2000" dirty="0"/>
              <a:t>给路由表指明的下一跳路由器；否则，执行</a:t>
            </a:r>
            <a:r>
              <a:rPr lang="en-US" altLang="zh-CN" sz="2000" dirty="0"/>
              <a:t>(5)</a:t>
            </a:r>
            <a:endParaRPr lang="zh-CN" altLang="en-US" sz="2000" dirty="0"/>
          </a:p>
          <a:p>
            <a:pPr marL="360000" indent="-576000">
              <a:spcBef>
                <a:spcPts val="1200"/>
              </a:spcBef>
              <a:buNone/>
            </a:pPr>
            <a:r>
              <a:rPr lang="en-US" altLang="zh-CN" sz="2000" dirty="0"/>
              <a:t>(5) </a:t>
            </a:r>
            <a:r>
              <a:rPr lang="zh-CN" altLang="en-US" sz="2000" dirty="0"/>
              <a:t>若</a:t>
            </a:r>
            <a:r>
              <a:rPr lang="en-US" altLang="zh-CN" sz="2000" dirty="0"/>
              <a:t>FIB</a:t>
            </a:r>
            <a:r>
              <a:rPr lang="zh-CN" altLang="en-US" sz="2000" dirty="0"/>
              <a:t>表中有一个默认路由，则</a:t>
            </a:r>
            <a:r>
              <a:rPr lang="zh-CN" altLang="en-US" sz="2000"/>
              <a:t>把数据包送给</a:t>
            </a:r>
            <a:r>
              <a:rPr lang="zh-CN" altLang="en-US" sz="2000" dirty="0"/>
              <a:t>路由表中所指明的默认路由器；否则，执行</a:t>
            </a:r>
            <a:r>
              <a:rPr lang="en-US" altLang="zh-CN" sz="2000" dirty="0"/>
              <a:t>(6)</a:t>
            </a:r>
          </a:p>
          <a:p>
            <a:pPr marL="360000" indent="-576000">
              <a:spcBef>
                <a:spcPts val="1200"/>
              </a:spcBef>
              <a:buNone/>
            </a:pPr>
            <a:r>
              <a:rPr lang="en-US" altLang="zh-CN" sz="2000" dirty="0"/>
              <a:t>(6)  </a:t>
            </a:r>
            <a:r>
              <a:rPr lang="zh-CN" altLang="en-US" sz="2000" dirty="0"/>
              <a:t>报告转发分组出错（</a:t>
            </a:r>
            <a:r>
              <a:rPr lang="en-US" altLang="zh-CN" sz="2000" dirty="0"/>
              <a:t>ICMP</a:t>
            </a:r>
            <a:r>
              <a:rPr lang="zh-CN" altLang="en-US" sz="2000" dirty="0"/>
              <a:t>，目的不可达）</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cxnSp>
        <p:nvCxnSpPr>
          <p:cNvPr id="18" name="直接连接符 17"/>
          <p:cNvCxnSpPr/>
          <p:nvPr/>
        </p:nvCxnSpPr>
        <p:spPr>
          <a:xfrm flipV="1">
            <a:off x="5532120" y="1950720"/>
            <a:ext cx="2788920" cy="152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41362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12029" y="2868853"/>
            <a:ext cx="9131971" cy="3755212"/>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145844" y="3125942"/>
            <a:ext cx="8793369" cy="2667077"/>
            <a:chOff x="145844" y="3125942"/>
            <a:chExt cx="8793369" cy="2667077"/>
          </a:xfrm>
        </p:grpSpPr>
        <p:grpSp>
          <p:nvGrpSpPr>
            <p:cNvPr id="3" name="组合 2"/>
            <p:cNvGrpSpPr/>
            <p:nvPr/>
          </p:nvGrpSpPr>
          <p:grpSpPr>
            <a:xfrm>
              <a:off x="145844" y="3125942"/>
              <a:ext cx="8793369" cy="2667077"/>
              <a:chOff x="145844" y="3125942"/>
              <a:chExt cx="8793369" cy="2667077"/>
            </a:xfrm>
          </p:grpSpPr>
          <p:sp>
            <p:nvSpPr>
              <p:cNvPr id="37" name="Freeform 32"/>
              <p:cNvSpPr>
                <a:spLocks/>
              </p:cNvSpPr>
              <p:nvPr/>
            </p:nvSpPr>
            <p:spPr bwMode="auto">
              <a:xfrm>
                <a:off x="2208418" y="5498821"/>
                <a:ext cx="567913" cy="290321"/>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38" name="Freeform 33"/>
              <p:cNvSpPr>
                <a:spLocks/>
              </p:cNvSpPr>
              <p:nvPr/>
            </p:nvSpPr>
            <p:spPr bwMode="auto">
              <a:xfrm>
                <a:off x="4913132" y="5512527"/>
                <a:ext cx="542900" cy="27518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39" name="Line 34"/>
              <p:cNvSpPr>
                <a:spLocks noChangeShapeType="1"/>
              </p:cNvSpPr>
              <p:nvPr/>
            </p:nvSpPr>
            <p:spPr bwMode="auto">
              <a:xfrm rot="16200000">
                <a:off x="8073959" y="5521007"/>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0" name="Line 35"/>
              <p:cNvSpPr>
                <a:spLocks noChangeShapeType="1"/>
              </p:cNvSpPr>
              <p:nvPr/>
            </p:nvSpPr>
            <p:spPr bwMode="auto">
              <a:xfrm rot="16200000">
                <a:off x="301419" y="5521007"/>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1" name="AutoShape 36"/>
              <p:cNvSpPr>
                <a:spLocks noChangeArrowheads="1"/>
              </p:cNvSpPr>
              <p:nvPr/>
            </p:nvSpPr>
            <p:spPr bwMode="auto">
              <a:xfrm>
                <a:off x="337931" y="4132769"/>
                <a:ext cx="685800" cy="1482687"/>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2" name="AutoShape 37"/>
              <p:cNvSpPr>
                <a:spLocks noChangeArrowheads="1"/>
              </p:cNvSpPr>
              <p:nvPr/>
            </p:nvSpPr>
            <p:spPr bwMode="auto">
              <a:xfrm>
                <a:off x="2776331" y="4208969"/>
                <a:ext cx="685800" cy="1482687"/>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3" name="AutoShape 38"/>
              <p:cNvSpPr>
                <a:spLocks noChangeArrowheads="1"/>
              </p:cNvSpPr>
              <p:nvPr/>
            </p:nvSpPr>
            <p:spPr bwMode="auto">
              <a:xfrm>
                <a:off x="8083829" y="4132769"/>
                <a:ext cx="685800" cy="1482687"/>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4" name="AutoShape 39"/>
              <p:cNvSpPr>
                <a:spLocks noChangeArrowheads="1"/>
              </p:cNvSpPr>
              <p:nvPr/>
            </p:nvSpPr>
            <p:spPr bwMode="auto">
              <a:xfrm>
                <a:off x="5441744" y="4437569"/>
                <a:ext cx="685800" cy="1304765"/>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nvGrpSpPr>
              <p:cNvPr id="45" name="Group 40"/>
              <p:cNvGrpSpPr>
                <a:grpSpLocks/>
              </p:cNvGrpSpPr>
              <p:nvPr/>
            </p:nvGrpSpPr>
            <p:grpSpPr bwMode="auto">
              <a:xfrm>
                <a:off x="145844" y="3329494"/>
                <a:ext cx="8793369" cy="2127250"/>
                <a:chOff x="96" y="1108"/>
                <a:chExt cx="5304" cy="1340"/>
              </a:xfrm>
            </p:grpSpPr>
            <p:sp>
              <p:nvSpPr>
                <p:cNvPr id="134" name="Oval 41"/>
                <p:cNvSpPr>
                  <a:spLocks noChangeArrowheads="1"/>
                </p:cNvSpPr>
                <p:nvPr/>
              </p:nvSpPr>
              <p:spPr bwMode="auto">
                <a:xfrm>
                  <a:off x="3578" y="1602"/>
                  <a:ext cx="1822" cy="756"/>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5" name="Oval 42"/>
                <p:cNvSpPr>
                  <a:spLocks noChangeArrowheads="1"/>
                </p:cNvSpPr>
                <p:nvPr/>
              </p:nvSpPr>
              <p:spPr bwMode="auto">
                <a:xfrm>
                  <a:off x="96" y="1430"/>
                  <a:ext cx="1870" cy="760"/>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6" name="Oval 43"/>
                <p:cNvSpPr>
                  <a:spLocks noChangeArrowheads="1"/>
                </p:cNvSpPr>
                <p:nvPr/>
              </p:nvSpPr>
              <p:spPr bwMode="auto">
                <a:xfrm>
                  <a:off x="3365" y="1163"/>
                  <a:ext cx="1903" cy="731"/>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7" name="Oval 44"/>
                <p:cNvSpPr>
                  <a:spLocks noChangeArrowheads="1"/>
                </p:cNvSpPr>
                <p:nvPr/>
              </p:nvSpPr>
              <p:spPr bwMode="auto">
                <a:xfrm>
                  <a:off x="2365" y="1821"/>
                  <a:ext cx="1900" cy="627"/>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8" name="Oval 45"/>
                <p:cNvSpPr>
                  <a:spLocks noChangeArrowheads="1"/>
                </p:cNvSpPr>
                <p:nvPr/>
              </p:nvSpPr>
              <p:spPr bwMode="auto">
                <a:xfrm>
                  <a:off x="729" y="1752"/>
                  <a:ext cx="1900" cy="661"/>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9" name="Oval 46"/>
                <p:cNvSpPr>
                  <a:spLocks noChangeArrowheads="1"/>
                </p:cNvSpPr>
                <p:nvPr/>
              </p:nvSpPr>
              <p:spPr bwMode="auto">
                <a:xfrm>
                  <a:off x="2197" y="1127"/>
                  <a:ext cx="1870" cy="687"/>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40" name="Oval 47"/>
                <p:cNvSpPr>
                  <a:spLocks noChangeArrowheads="1"/>
                </p:cNvSpPr>
                <p:nvPr/>
              </p:nvSpPr>
              <p:spPr bwMode="auto">
                <a:xfrm>
                  <a:off x="996" y="1108"/>
                  <a:ext cx="1867" cy="679"/>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41" name="Oval 48"/>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sp>
            <p:nvSpPr>
              <p:cNvPr id="46" name="Line 49"/>
              <p:cNvSpPr>
                <a:spLocks noChangeShapeType="1"/>
              </p:cNvSpPr>
              <p:nvPr/>
            </p:nvSpPr>
            <p:spPr bwMode="auto">
              <a:xfrm>
                <a:off x="261731" y="5789295"/>
                <a:ext cx="25908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9" name="Text Box 55"/>
              <p:cNvSpPr txBox="1">
                <a:spLocks noChangeArrowheads="1"/>
              </p:cNvSpPr>
              <p:nvPr/>
            </p:nvSpPr>
            <p:spPr bwMode="auto">
              <a:xfrm>
                <a:off x="353396" y="5237868"/>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0" name="Text Box 56"/>
              <p:cNvSpPr txBox="1">
                <a:spLocks noChangeArrowheads="1"/>
              </p:cNvSpPr>
              <p:nvPr/>
            </p:nvSpPr>
            <p:spPr bwMode="auto">
              <a:xfrm>
                <a:off x="4968800"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4</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1" name="Text Box 57"/>
              <p:cNvSpPr txBox="1">
                <a:spLocks noChangeArrowheads="1"/>
              </p:cNvSpPr>
              <p:nvPr/>
            </p:nvSpPr>
            <p:spPr bwMode="auto">
              <a:xfrm>
                <a:off x="3346506" y="5447741"/>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3</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9" name="Text Box 58"/>
              <p:cNvSpPr txBox="1">
                <a:spLocks noChangeArrowheads="1"/>
              </p:cNvSpPr>
              <p:nvPr/>
            </p:nvSpPr>
            <p:spPr bwMode="auto">
              <a:xfrm>
                <a:off x="2354681"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1" name="Line 59"/>
              <p:cNvSpPr>
                <a:spLocks noChangeShapeType="1"/>
              </p:cNvSpPr>
              <p:nvPr/>
            </p:nvSpPr>
            <p:spPr bwMode="auto">
              <a:xfrm>
                <a:off x="947531" y="4437569"/>
                <a:ext cx="19050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73" name="Line 60"/>
              <p:cNvSpPr>
                <a:spLocks noChangeShapeType="1"/>
              </p:cNvSpPr>
              <p:nvPr/>
            </p:nvSpPr>
            <p:spPr bwMode="auto">
              <a:xfrm flipV="1">
                <a:off x="6052931" y="5779721"/>
                <a:ext cx="2714590" cy="9574"/>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74" name="Text Box 61"/>
              <p:cNvSpPr txBox="1">
                <a:spLocks noChangeArrowheads="1"/>
              </p:cNvSpPr>
              <p:nvPr/>
            </p:nvSpPr>
            <p:spPr bwMode="auto">
              <a:xfrm>
                <a:off x="6092076"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5</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2" name="Text Box 62"/>
              <p:cNvSpPr txBox="1">
                <a:spLocks noChangeArrowheads="1"/>
              </p:cNvSpPr>
              <p:nvPr/>
            </p:nvSpPr>
            <p:spPr bwMode="auto">
              <a:xfrm>
                <a:off x="8107157" y="528670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6</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3" name="Text Box 63"/>
              <p:cNvSpPr txBox="1">
                <a:spLocks noChangeArrowheads="1"/>
              </p:cNvSpPr>
              <p:nvPr/>
            </p:nvSpPr>
            <p:spPr bwMode="auto">
              <a:xfrm>
                <a:off x="6116757" y="4461551"/>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6</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7" name="AutoShape 66"/>
              <p:cNvSpPr>
                <a:spLocks noChangeArrowheads="1"/>
              </p:cNvSpPr>
              <p:nvPr/>
            </p:nvSpPr>
            <p:spPr bwMode="auto">
              <a:xfrm>
                <a:off x="2776331" y="4085144"/>
                <a:ext cx="68580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88" name="Text Box 67"/>
              <p:cNvSpPr txBox="1">
                <a:spLocks noChangeArrowheads="1"/>
              </p:cNvSpPr>
              <p:nvPr/>
            </p:nvSpPr>
            <p:spPr bwMode="auto">
              <a:xfrm>
                <a:off x="2992277" y="3834869"/>
                <a:ext cx="365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1" name="Text Box 75"/>
              <p:cNvSpPr txBox="1">
                <a:spLocks noChangeArrowheads="1"/>
              </p:cNvSpPr>
              <p:nvPr/>
            </p:nvSpPr>
            <p:spPr bwMode="auto">
              <a:xfrm>
                <a:off x="3407536" y="4486365"/>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4</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2" name="Text Box 76"/>
              <p:cNvSpPr txBox="1">
                <a:spLocks noChangeArrowheads="1"/>
              </p:cNvSpPr>
              <p:nvPr/>
            </p:nvSpPr>
            <p:spPr bwMode="auto">
              <a:xfrm>
                <a:off x="2444801" y="4510658"/>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3</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3" name="Line 77"/>
              <p:cNvSpPr>
                <a:spLocks noChangeShapeType="1"/>
              </p:cNvSpPr>
              <p:nvPr/>
            </p:nvSpPr>
            <p:spPr bwMode="auto">
              <a:xfrm>
                <a:off x="3385931" y="4437569"/>
                <a:ext cx="20574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4" name="AutoShape 78"/>
              <p:cNvSpPr>
                <a:spLocks noChangeArrowheads="1"/>
              </p:cNvSpPr>
              <p:nvPr/>
            </p:nvSpPr>
            <p:spPr bwMode="auto">
              <a:xfrm>
                <a:off x="5441744" y="4056569"/>
                <a:ext cx="68580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95" name="Line 79"/>
              <p:cNvSpPr>
                <a:spLocks noChangeShapeType="1"/>
              </p:cNvSpPr>
              <p:nvPr/>
            </p:nvSpPr>
            <p:spPr bwMode="auto">
              <a:xfrm flipV="1">
                <a:off x="6052931" y="4434544"/>
                <a:ext cx="2054226" cy="30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6" name="Text Box 80"/>
              <p:cNvSpPr txBox="1">
                <a:spLocks noChangeArrowheads="1"/>
              </p:cNvSpPr>
              <p:nvPr/>
            </p:nvSpPr>
            <p:spPr bwMode="auto">
              <a:xfrm>
                <a:off x="5087215" y="4475285"/>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5</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7" name="Line 81"/>
              <p:cNvSpPr>
                <a:spLocks noChangeShapeType="1"/>
              </p:cNvSpPr>
              <p:nvPr/>
            </p:nvSpPr>
            <p:spPr bwMode="auto">
              <a:xfrm>
                <a:off x="3462131" y="5789295"/>
                <a:ext cx="19050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8" name="Freeform 82"/>
              <p:cNvSpPr>
                <a:spLocks/>
              </p:cNvSpPr>
              <p:nvPr/>
            </p:nvSpPr>
            <p:spPr bwMode="auto">
              <a:xfrm flipH="1">
                <a:off x="6030705" y="5498822"/>
                <a:ext cx="586509" cy="290474"/>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9" name="Freeform 83"/>
              <p:cNvSpPr>
                <a:spLocks/>
              </p:cNvSpPr>
              <p:nvPr/>
            </p:nvSpPr>
            <p:spPr bwMode="auto">
              <a:xfrm flipH="1">
                <a:off x="3343068" y="5489932"/>
                <a:ext cx="473591" cy="3009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100" name="Text Box 84"/>
              <p:cNvSpPr txBox="1">
                <a:spLocks noChangeArrowheads="1"/>
              </p:cNvSpPr>
              <p:nvPr/>
            </p:nvSpPr>
            <p:spPr bwMode="auto">
              <a:xfrm>
                <a:off x="5642790" y="3786057"/>
                <a:ext cx="365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nvGrpSpPr>
              <p:cNvPr id="142" name="Group 95"/>
              <p:cNvGrpSpPr>
                <a:grpSpLocks/>
              </p:cNvGrpSpPr>
              <p:nvPr/>
            </p:nvGrpSpPr>
            <p:grpSpPr bwMode="auto">
              <a:xfrm>
                <a:off x="335958" y="3314881"/>
                <a:ext cx="685800" cy="1447800"/>
                <a:chOff x="672" y="528"/>
                <a:chExt cx="432" cy="912"/>
              </a:xfrm>
            </p:grpSpPr>
            <p:sp>
              <p:nvSpPr>
                <p:cNvPr id="143"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sp>
              <p:nvSpPr>
                <p:cNvPr id="144"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sp>
              <p:nvSpPr>
                <p:cNvPr id="145"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grpSp>
          <p:sp>
            <p:nvSpPr>
              <p:cNvPr id="48" name="Text Box 54"/>
              <p:cNvSpPr txBox="1">
                <a:spLocks noChangeArrowheads="1"/>
              </p:cNvSpPr>
              <p:nvPr/>
            </p:nvSpPr>
            <p:spPr bwMode="auto">
              <a:xfrm>
                <a:off x="411002" y="4354017"/>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nvGrpSpPr>
              <p:cNvPr id="146" name="Group 95"/>
              <p:cNvGrpSpPr>
                <a:grpSpLocks/>
              </p:cNvGrpSpPr>
              <p:nvPr/>
            </p:nvGrpSpPr>
            <p:grpSpPr bwMode="auto">
              <a:xfrm>
                <a:off x="8083829" y="3125942"/>
                <a:ext cx="685800" cy="1447800"/>
                <a:chOff x="672" y="528"/>
                <a:chExt cx="432" cy="912"/>
              </a:xfrm>
            </p:grpSpPr>
            <p:sp>
              <p:nvSpPr>
                <p:cNvPr id="147"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sp>
              <p:nvSpPr>
                <p:cNvPr id="148"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sp>
              <p:nvSpPr>
                <p:cNvPr id="149"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a:solidFill>
                      <a:srgbClr val="000000"/>
                    </a:solidFill>
                  </a:endParaRPr>
                </a:p>
              </p:txBody>
            </p:sp>
          </p:grpSp>
          <p:sp>
            <p:nvSpPr>
              <p:cNvPr id="90" name="Text Box 74"/>
              <p:cNvSpPr txBox="1">
                <a:spLocks noChangeArrowheads="1"/>
              </p:cNvSpPr>
              <p:nvPr/>
            </p:nvSpPr>
            <p:spPr bwMode="auto">
              <a:xfrm>
                <a:off x="8153402" y="4185308"/>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sp>
          <p:nvSpPr>
            <p:cNvPr id="181" name="Text Box 38"/>
            <p:cNvSpPr txBox="1">
              <a:spLocks noChangeArrowheads="1"/>
            </p:cNvSpPr>
            <p:nvPr/>
          </p:nvSpPr>
          <p:spPr bwMode="auto">
            <a:xfrm>
              <a:off x="4474265" y="4969367"/>
              <a:ext cx="2031518" cy="400110"/>
            </a:xfrm>
            <a:prstGeom prst="rect">
              <a:avLst/>
            </a:prstGeom>
            <a:noFill/>
            <a:ln w="9525">
              <a:noFill/>
              <a:miter lim="800000"/>
              <a:headEnd/>
              <a:tailEnd/>
            </a:ln>
            <a:effec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IP </a:t>
              </a:r>
              <a:r>
                <a:rPr kumimoji="1" lang="zh-CN" altLang="en-US" sz="2000" dirty="0">
                  <a:latin typeface="Calibri" panose="020F0502020204030204" pitchFamily="34" charset="0"/>
                  <a:ea typeface="华文楷体" panose="02010600040101010101" pitchFamily="2" charset="-122"/>
                </a:rPr>
                <a:t>层上的互联网</a:t>
              </a:r>
            </a:p>
          </p:txBody>
        </p:sp>
      </p:grpSp>
      <p:sp>
        <p:nvSpPr>
          <p:cNvPr id="35" name="圆角矩形 34"/>
          <p:cNvSpPr/>
          <p:nvPr/>
        </p:nvSpPr>
        <p:spPr>
          <a:xfrm>
            <a:off x="12029" y="1120140"/>
            <a:ext cx="9131971" cy="1549908"/>
          </a:xfrm>
          <a:prstGeom prst="roundRect">
            <a:avLst>
              <a:gd name="adj" fmla="val 10215"/>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grpSp>
        <p:nvGrpSpPr>
          <p:cNvPr id="5" name="组合 4"/>
          <p:cNvGrpSpPr/>
          <p:nvPr/>
        </p:nvGrpSpPr>
        <p:grpSpPr>
          <a:xfrm>
            <a:off x="71438" y="1100454"/>
            <a:ext cx="9027318" cy="1369315"/>
            <a:chOff x="71438" y="771270"/>
            <a:chExt cx="9027318" cy="1369315"/>
          </a:xfrm>
        </p:grpSpPr>
        <p:sp>
          <p:nvSpPr>
            <p:cNvPr id="54" name="Line 4"/>
            <p:cNvSpPr>
              <a:spLocks noChangeShapeType="1"/>
            </p:cNvSpPr>
            <p:nvPr/>
          </p:nvSpPr>
          <p:spPr bwMode="auto">
            <a:xfrm rot="-5400000">
              <a:off x="8356601" y="1870710"/>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pic>
          <p:nvPicPr>
            <p:cNvPr id="85"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1370" y="1137285"/>
              <a:ext cx="700086" cy="71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ine 5"/>
            <p:cNvSpPr>
              <a:spLocks noChangeShapeType="1"/>
            </p:cNvSpPr>
            <p:nvPr/>
          </p:nvSpPr>
          <p:spPr bwMode="auto">
            <a:xfrm rot="-5400000">
              <a:off x="203201" y="1870710"/>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pic>
          <p:nvPicPr>
            <p:cNvPr id="8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44" y="1123203"/>
              <a:ext cx="700086" cy="71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2"/>
            <p:cNvSpPr>
              <a:spLocks/>
            </p:cNvSpPr>
            <p:nvPr/>
          </p:nvSpPr>
          <p:spPr bwMode="auto">
            <a:xfrm>
              <a:off x="2586038" y="1605598"/>
              <a:ext cx="249237" cy="533400"/>
            </a:xfrm>
            <a:custGeom>
              <a:avLst/>
              <a:gdLst>
                <a:gd name="T0" fmla="*/ 0 w 249"/>
                <a:gd name="T1" fmla="*/ 533400 h 176"/>
                <a:gd name="T2" fmla="*/ 1001 w 249"/>
                <a:gd name="T3" fmla="*/ 0 h 176"/>
                <a:gd name="T4" fmla="*/ 249237 w 249"/>
                <a:gd name="T5" fmla="*/ 27276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3" name="Freeform 3"/>
            <p:cNvSpPr>
              <a:spLocks/>
            </p:cNvSpPr>
            <p:nvPr/>
          </p:nvSpPr>
          <p:spPr bwMode="auto">
            <a:xfrm>
              <a:off x="5330825" y="1605598"/>
              <a:ext cx="169863" cy="531812"/>
            </a:xfrm>
            <a:custGeom>
              <a:avLst/>
              <a:gdLst>
                <a:gd name="T0" fmla="*/ 0 w 249"/>
                <a:gd name="T1" fmla="*/ 531812 h 176"/>
                <a:gd name="T2" fmla="*/ 682 w 249"/>
                <a:gd name="T3" fmla="*/ 0 h 176"/>
                <a:gd name="T4" fmla="*/ 169863 w 249"/>
                <a:gd name="T5" fmla="*/ 27195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6" name="Line 6"/>
            <p:cNvSpPr>
              <a:spLocks noChangeShapeType="1"/>
            </p:cNvSpPr>
            <p:nvPr/>
          </p:nvSpPr>
          <p:spPr bwMode="auto">
            <a:xfrm>
              <a:off x="233363" y="2138998"/>
              <a:ext cx="2587625"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7" name="Text Box 7"/>
            <p:cNvSpPr txBox="1">
              <a:spLocks noChangeArrowheads="1"/>
            </p:cNvSpPr>
            <p:nvPr/>
          </p:nvSpPr>
          <p:spPr bwMode="auto">
            <a:xfrm>
              <a:off x="439327" y="1769667"/>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8" name="Text Box 8"/>
            <p:cNvSpPr txBox="1">
              <a:spLocks noChangeArrowheads="1"/>
            </p:cNvSpPr>
            <p:nvPr/>
          </p:nvSpPr>
          <p:spPr bwMode="auto">
            <a:xfrm>
              <a:off x="4842831" y="1498505"/>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4</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9" name="Text Box 9"/>
            <p:cNvSpPr txBox="1">
              <a:spLocks noChangeArrowheads="1"/>
            </p:cNvSpPr>
            <p:nvPr/>
          </p:nvSpPr>
          <p:spPr bwMode="auto">
            <a:xfrm>
              <a:off x="3454529" y="1503204"/>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3</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0" name="Text Box 10"/>
            <p:cNvSpPr txBox="1">
              <a:spLocks noChangeArrowheads="1"/>
            </p:cNvSpPr>
            <p:nvPr/>
          </p:nvSpPr>
          <p:spPr bwMode="auto">
            <a:xfrm>
              <a:off x="2096973" y="1490782"/>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1" name="Line 11"/>
            <p:cNvSpPr>
              <a:spLocks noChangeShapeType="1"/>
            </p:cNvSpPr>
            <p:nvPr/>
          </p:nvSpPr>
          <p:spPr bwMode="auto">
            <a:xfrm>
              <a:off x="6037263" y="2138998"/>
              <a:ext cx="29019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2" name="Text Box 12"/>
            <p:cNvSpPr txBox="1">
              <a:spLocks noChangeArrowheads="1"/>
            </p:cNvSpPr>
            <p:nvPr/>
          </p:nvSpPr>
          <p:spPr bwMode="auto">
            <a:xfrm>
              <a:off x="6214410" y="1491862"/>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5</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3" name="Text Box 13"/>
            <p:cNvSpPr txBox="1">
              <a:spLocks noChangeArrowheads="1"/>
            </p:cNvSpPr>
            <p:nvPr/>
          </p:nvSpPr>
          <p:spPr bwMode="auto">
            <a:xfrm>
              <a:off x="71438" y="771270"/>
              <a:ext cx="954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dirty="0">
                  <a:solidFill>
                    <a:schemeClr val="tx1">
                      <a:lumMod val="65000"/>
                      <a:lumOff val="35000"/>
                    </a:schemeClr>
                  </a:solidFill>
                  <a:latin typeface="Calibri" panose="020F0502020204030204" pitchFamily="34" charset="0"/>
                  <a:ea typeface="华文楷体" panose="02010600040101010101" pitchFamily="2" charset="-122"/>
                </a:rPr>
                <a:t>主机 </a:t>
              </a: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4" name="Text Box 14"/>
            <p:cNvSpPr txBox="1">
              <a:spLocks noChangeArrowheads="1"/>
            </p:cNvSpPr>
            <p:nvPr/>
          </p:nvSpPr>
          <p:spPr bwMode="auto">
            <a:xfrm>
              <a:off x="8144669" y="802496"/>
              <a:ext cx="954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dirty="0">
                  <a:solidFill>
                    <a:schemeClr val="tx1">
                      <a:lumMod val="65000"/>
                      <a:lumOff val="35000"/>
                    </a:schemeClr>
                  </a:solidFill>
                  <a:latin typeface="Calibri" panose="020F0502020204030204" pitchFamily="34" charset="0"/>
                  <a:ea typeface="华文楷体" panose="02010600040101010101" pitchFamily="2" charset="-122"/>
                </a:rPr>
                <a:t>主机 </a:t>
              </a: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5" name="Line 15"/>
            <p:cNvSpPr>
              <a:spLocks noChangeShapeType="1"/>
            </p:cNvSpPr>
            <p:nvPr/>
          </p:nvSpPr>
          <p:spPr bwMode="auto">
            <a:xfrm>
              <a:off x="3292475" y="2138998"/>
              <a:ext cx="22733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6" name="Freeform 16"/>
            <p:cNvSpPr>
              <a:spLocks/>
            </p:cNvSpPr>
            <p:nvPr/>
          </p:nvSpPr>
          <p:spPr bwMode="auto">
            <a:xfrm flipH="1">
              <a:off x="6037263" y="1605598"/>
              <a:ext cx="234950" cy="533400"/>
            </a:xfrm>
            <a:custGeom>
              <a:avLst/>
              <a:gdLst>
                <a:gd name="T0" fmla="*/ 0 w 249"/>
                <a:gd name="T1" fmla="*/ 533400 h 176"/>
                <a:gd name="T2" fmla="*/ 944 w 249"/>
                <a:gd name="T3" fmla="*/ 0 h 176"/>
                <a:gd name="T4" fmla="*/ 234950 w 249"/>
                <a:gd name="T5" fmla="*/ 27276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7" name="Freeform 17"/>
            <p:cNvSpPr>
              <a:spLocks/>
            </p:cNvSpPr>
            <p:nvPr/>
          </p:nvSpPr>
          <p:spPr bwMode="auto">
            <a:xfrm flipH="1">
              <a:off x="3355975" y="1605598"/>
              <a:ext cx="171450" cy="534987"/>
            </a:xfrm>
            <a:custGeom>
              <a:avLst/>
              <a:gdLst>
                <a:gd name="T0" fmla="*/ 0 w 249"/>
                <a:gd name="T1" fmla="*/ 534987 h 176"/>
                <a:gd name="T2" fmla="*/ 689 w 249"/>
                <a:gd name="T3" fmla="*/ 0 h 176"/>
                <a:gd name="T4" fmla="*/ 171450 w 249"/>
                <a:gd name="T5" fmla="*/ 2735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8" name="Text Box 18"/>
            <p:cNvSpPr txBox="1">
              <a:spLocks noChangeArrowheads="1"/>
            </p:cNvSpPr>
            <p:nvPr/>
          </p:nvSpPr>
          <p:spPr bwMode="auto">
            <a:xfrm>
              <a:off x="2555875" y="1045210"/>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a:solidFill>
                    <a:schemeClr val="tx1">
                      <a:lumMod val="65000"/>
                      <a:lumOff val="35000"/>
                    </a:schemeClr>
                  </a:solidFill>
                  <a:latin typeface="Calibri" panose="020F0502020204030204" pitchFamily="34" charset="0"/>
                  <a:ea typeface="华文楷体" panose="02010600040101010101" pitchFamily="2" charset="-122"/>
                </a:rPr>
                <a:t>路由器 </a:t>
              </a:r>
              <a:r>
                <a:rPr kumimoji="1"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kumimoji="1"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1</a:t>
              </a:r>
            </a:p>
          </p:txBody>
        </p:sp>
        <p:pic>
          <p:nvPicPr>
            <p:cNvPr id="70"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8613" y="1351598"/>
              <a:ext cx="7715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2"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8113" y="1329373"/>
              <a:ext cx="7699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Text Box 25"/>
            <p:cNvSpPr txBox="1">
              <a:spLocks noChangeArrowheads="1"/>
            </p:cNvSpPr>
            <p:nvPr/>
          </p:nvSpPr>
          <p:spPr bwMode="auto">
            <a:xfrm>
              <a:off x="5237163" y="1051560"/>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a:solidFill>
                    <a:schemeClr val="tx1">
                      <a:lumMod val="65000"/>
                      <a:lumOff val="35000"/>
                    </a:schemeClr>
                  </a:solidFill>
                  <a:latin typeface="Calibri" panose="020F0502020204030204" pitchFamily="34" charset="0"/>
                  <a:ea typeface="华文楷体" panose="02010600040101010101" pitchFamily="2" charset="-122"/>
                </a:rPr>
                <a:t>路由器 </a:t>
              </a:r>
              <a:r>
                <a:rPr kumimoji="1"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kumimoji="1"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2</a:t>
              </a:r>
            </a:p>
          </p:txBody>
        </p:sp>
        <p:sp>
          <p:nvSpPr>
            <p:cNvPr id="76" name="Text Box 26"/>
            <p:cNvSpPr txBox="1">
              <a:spLocks noChangeArrowheads="1"/>
            </p:cNvSpPr>
            <p:nvPr/>
          </p:nvSpPr>
          <p:spPr bwMode="auto">
            <a:xfrm>
              <a:off x="7966217" y="1755379"/>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6</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7" name="Text Box 27"/>
            <p:cNvSpPr txBox="1">
              <a:spLocks noChangeArrowheads="1"/>
            </p:cNvSpPr>
            <p:nvPr/>
          </p:nvSpPr>
          <p:spPr bwMode="auto">
            <a:xfrm>
              <a:off x="257152" y="1186742"/>
              <a:ext cx="4395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IP</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8" name="Text Box 28"/>
            <p:cNvSpPr txBox="1">
              <a:spLocks noChangeArrowheads="1"/>
            </p:cNvSpPr>
            <p:nvPr/>
          </p:nvSpPr>
          <p:spPr bwMode="auto">
            <a:xfrm>
              <a:off x="8412259" y="1178591"/>
              <a:ext cx="4395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rPr>
                <a:t>IP</a:t>
              </a:r>
              <a:r>
                <a:rPr kumimoji="1"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9" name="Text Box 29"/>
            <p:cNvSpPr txBox="1">
              <a:spLocks noChangeArrowheads="1"/>
            </p:cNvSpPr>
            <p:nvPr/>
          </p:nvSpPr>
          <p:spPr bwMode="auto">
            <a:xfrm>
              <a:off x="1219200"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0" name="Text Box 30"/>
            <p:cNvSpPr txBox="1">
              <a:spLocks noChangeArrowheads="1"/>
            </p:cNvSpPr>
            <p:nvPr/>
          </p:nvSpPr>
          <p:spPr bwMode="auto">
            <a:xfrm>
              <a:off x="4043363"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1" name="Text Box 31"/>
            <p:cNvSpPr txBox="1">
              <a:spLocks noChangeArrowheads="1"/>
            </p:cNvSpPr>
            <p:nvPr/>
          </p:nvSpPr>
          <p:spPr bwMode="auto">
            <a:xfrm>
              <a:off x="7056438"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a:solidFill>
                  <a:schemeClr val="tx1">
                    <a:lumMod val="65000"/>
                    <a:lumOff val="35000"/>
                  </a:schemeClr>
                </a:solidFill>
                <a:latin typeface="Calibri" panose="020F0502020204030204" pitchFamily="34" charset="0"/>
                <a:ea typeface="华文楷体" panose="02010600040101010101" pitchFamily="2" charset="-122"/>
              </a:endParaRPr>
            </a:p>
          </p:txBody>
        </p:sp>
      </p:grpSp>
      <p:grpSp>
        <p:nvGrpSpPr>
          <p:cNvPr id="101" name="Group 85"/>
          <p:cNvGrpSpPr>
            <a:grpSpLocks/>
          </p:cNvGrpSpPr>
          <p:nvPr/>
        </p:nvGrpSpPr>
        <p:grpSpPr bwMode="auto">
          <a:xfrm>
            <a:off x="191627" y="3688823"/>
            <a:ext cx="1447800" cy="533400"/>
            <a:chOff x="1632" y="2592"/>
            <a:chExt cx="912" cy="336"/>
          </a:xfrm>
        </p:grpSpPr>
        <p:sp>
          <p:nvSpPr>
            <p:cNvPr id="132" name="Rectangle 86"/>
            <p:cNvSpPr>
              <a:spLocks noChangeArrowheads="1"/>
            </p:cNvSpPr>
            <p:nvPr/>
          </p:nvSpPr>
          <p:spPr bwMode="auto">
            <a:xfrm>
              <a:off x="1632" y="2592"/>
              <a:ext cx="720" cy="336"/>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IP</a:t>
              </a:r>
              <a:r>
                <a:rPr lang="zh-CN" altLang="en-US" sz="1600" b="0" dirty="0">
                  <a:solidFill>
                    <a:srgbClr val="333399"/>
                  </a:solidFill>
                  <a:latin typeface="Calibri" panose="020F0502020204030204" pitchFamily="34" charset="0"/>
                  <a:ea typeface="华文楷体" panose="02010600040101010101" pitchFamily="2" charset="-122"/>
                </a:rPr>
                <a:t>数据报</a:t>
              </a:r>
              <a:endParaRPr lang="en-US" altLang="zh-CN" sz="1600" b="0" dirty="0">
                <a:solidFill>
                  <a:srgbClr val="333399"/>
                </a:solidFill>
                <a:latin typeface="Calibri" panose="020F0502020204030204" pitchFamily="34" charset="0"/>
                <a:ea typeface="华文楷体" panose="02010600040101010101" pitchFamily="2" charset="-122"/>
              </a:endParaRPr>
            </a:p>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IP</a:t>
              </a:r>
              <a:r>
                <a:rPr lang="en-US" altLang="zh-CN" sz="1600" b="0" baseline="-25000" dirty="0">
                  <a:solidFill>
                    <a:srgbClr val="333399"/>
                  </a:solidFill>
                  <a:latin typeface="Calibri" panose="020F0502020204030204" pitchFamily="34" charset="0"/>
                  <a:ea typeface="华文楷体" panose="02010600040101010101" pitchFamily="2" charset="-122"/>
                </a:rPr>
                <a:t>1</a:t>
              </a:r>
              <a:r>
                <a:rPr lang="en-US" altLang="zh-CN" sz="1600" b="0" dirty="0">
                  <a:solidFill>
                    <a:srgbClr val="333399"/>
                  </a:solidFill>
                  <a:latin typeface="Calibri" panose="020F0502020204030204" pitchFamily="34" charset="0"/>
                  <a:ea typeface="华文楷体" panose="02010600040101010101" pitchFamily="2" charset="-122"/>
                </a:rPr>
                <a:t> → IP</a:t>
              </a:r>
              <a:r>
                <a:rPr lang="en-US" altLang="zh-CN" sz="1600" b="0" baseline="-25000" dirty="0">
                  <a:solidFill>
                    <a:srgbClr val="333399"/>
                  </a:solidFill>
                  <a:latin typeface="Calibri" panose="020F0502020204030204" pitchFamily="34" charset="0"/>
                  <a:ea typeface="华文楷体" panose="02010600040101010101" pitchFamily="2" charset="-122"/>
                </a:rPr>
                <a:t>2</a:t>
              </a:r>
            </a:p>
          </p:txBody>
        </p:sp>
        <p:sp>
          <p:nvSpPr>
            <p:cNvPr id="133" name="AutoShape 87"/>
            <p:cNvSpPr>
              <a:spLocks noChangeArrowheads="1"/>
            </p:cNvSpPr>
            <p:nvPr/>
          </p:nvSpPr>
          <p:spPr bwMode="auto">
            <a:xfrm>
              <a:off x="2352" y="2698"/>
              <a:ext cx="192" cy="144"/>
            </a:xfrm>
            <a:prstGeom prst="rightArrow">
              <a:avLst>
                <a:gd name="adj1" fmla="val 50000"/>
                <a:gd name="adj2" fmla="val 5416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04" name="Group 94"/>
          <p:cNvGrpSpPr>
            <a:grpSpLocks/>
          </p:cNvGrpSpPr>
          <p:nvPr/>
        </p:nvGrpSpPr>
        <p:grpSpPr bwMode="auto">
          <a:xfrm>
            <a:off x="718931" y="5941699"/>
            <a:ext cx="1981200" cy="588963"/>
            <a:chOff x="480" y="3120"/>
            <a:chExt cx="1248" cy="371"/>
          </a:xfrm>
        </p:grpSpPr>
        <p:sp>
          <p:nvSpPr>
            <p:cNvPr id="126"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MAC</a:t>
              </a:r>
              <a:r>
                <a:rPr lang="zh-CN" altLang="en-US" sz="1600" b="0" dirty="0">
                  <a:solidFill>
                    <a:srgbClr val="333399"/>
                  </a:solidFill>
                  <a:latin typeface="Calibri" panose="020F0502020204030204" pitchFamily="34" charset="0"/>
                  <a:ea typeface="华文楷体" panose="02010600040101010101" pitchFamily="2" charset="-122"/>
                </a:rPr>
                <a:t>帧</a:t>
              </a:r>
              <a:r>
                <a:rPr lang="en-US" altLang="zh-CN" sz="1600" b="0" dirty="0">
                  <a:solidFill>
                    <a:srgbClr val="333399"/>
                  </a:solidFill>
                  <a:latin typeface="Calibri" panose="020F0502020204030204" pitchFamily="34" charset="0"/>
                  <a:ea typeface="华文楷体" panose="02010600040101010101" pitchFamily="2" charset="-122"/>
                </a:rPr>
                <a:t>1</a:t>
              </a:r>
            </a:p>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1</a:t>
              </a:r>
              <a:r>
                <a:rPr lang="en-US" altLang="zh-CN" sz="1600" b="0" dirty="0">
                  <a:solidFill>
                    <a:srgbClr val="333399"/>
                  </a:solidFill>
                  <a:latin typeface="Calibri" panose="020F0502020204030204" pitchFamily="34" charset="0"/>
                  <a:ea typeface="华文楷体" panose="02010600040101010101" pitchFamily="2" charset="-122"/>
                </a:rPr>
                <a:t> -&gt;</a:t>
              </a:r>
              <a:r>
                <a:rPr lang="zh-CN" altLang="en-US" sz="1600" b="0" dirty="0">
                  <a:solidFill>
                    <a:srgbClr val="333399"/>
                  </a:solidFill>
                  <a:latin typeface="Calibri" panose="020F0502020204030204" pitchFamily="34" charset="0"/>
                  <a:ea typeface="华文楷体" panose="02010600040101010101" pitchFamily="2" charset="-122"/>
                </a:rPr>
                <a:t> </a:t>
              </a:r>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2</a:t>
              </a:r>
            </a:p>
          </p:txBody>
        </p:sp>
        <p:sp>
          <p:nvSpPr>
            <p:cNvPr id="127"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56" name="Group 94"/>
          <p:cNvGrpSpPr>
            <a:grpSpLocks/>
          </p:cNvGrpSpPr>
          <p:nvPr/>
        </p:nvGrpSpPr>
        <p:grpSpPr bwMode="auto">
          <a:xfrm>
            <a:off x="3636065" y="5941698"/>
            <a:ext cx="1981200" cy="588963"/>
            <a:chOff x="480" y="3120"/>
            <a:chExt cx="1248" cy="371"/>
          </a:xfrm>
        </p:grpSpPr>
        <p:sp>
          <p:nvSpPr>
            <p:cNvPr id="157"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MAC</a:t>
              </a:r>
              <a:r>
                <a:rPr lang="zh-CN" altLang="en-US" sz="1600" b="0" dirty="0">
                  <a:solidFill>
                    <a:srgbClr val="333399"/>
                  </a:solidFill>
                  <a:latin typeface="Calibri" panose="020F0502020204030204" pitchFamily="34" charset="0"/>
                  <a:ea typeface="华文楷体" panose="02010600040101010101" pitchFamily="2" charset="-122"/>
                </a:rPr>
                <a:t>帧</a:t>
              </a:r>
              <a:r>
                <a:rPr lang="en-US" altLang="zh-CN" sz="1600" b="0" dirty="0">
                  <a:solidFill>
                    <a:srgbClr val="333399"/>
                  </a:solidFill>
                  <a:latin typeface="Calibri" panose="020F0502020204030204" pitchFamily="34" charset="0"/>
                  <a:ea typeface="华文楷体" panose="02010600040101010101" pitchFamily="2" charset="-122"/>
                </a:rPr>
                <a:t>2</a:t>
              </a:r>
            </a:p>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3</a:t>
              </a:r>
              <a:r>
                <a:rPr lang="en-US" altLang="zh-CN" sz="1600" b="0" dirty="0">
                  <a:solidFill>
                    <a:srgbClr val="333399"/>
                  </a:solidFill>
                  <a:latin typeface="Calibri" panose="020F0502020204030204" pitchFamily="34" charset="0"/>
                  <a:ea typeface="华文楷体" panose="02010600040101010101" pitchFamily="2" charset="-122"/>
                </a:rPr>
                <a:t> -&gt;</a:t>
              </a:r>
              <a:r>
                <a:rPr lang="zh-CN" altLang="en-US" sz="1600" b="0" dirty="0">
                  <a:solidFill>
                    <a:srgbClr val="333399"/>
                  </a:solidFill>
                  <a:latin typeface="Calibri" panose="020F0502020204030204" pitchFamily="34" charset="0"/>
                  <a:ea typeface="华文楷体" panose="02010600040101010101" pitchFamily="2" charset="-122"/>
                </a:rPr>
                <a:t> </a:t>
              </a:r>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4</a:t>
              </a:r>
            </a:p>
          </p:txBody>
        </p:sp>
        <p:sp>
          <p:nvSpPr>
            <p:cNvPr id="158"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59" name="Group 94"/>
          <p:cNvGrpSpPr>
            <a:grpSpLocks/>
          </p:cNvGrpSpPr>
          <p:nvPr/>
        </p:nvGrpSpPr>
        <p:grpSpPr bwMode="auto">
          <a:xfrm>
            <a:off x="6305676" y="5908945"/>
            <a:ext cx="1981200" cy="588963"/>
            <a:chOff x="480" y="3120"/>
            <a:chExt cx="1248" cy="371"/>
          </a:xfrm>
        </p:grpSpPr>
        <p:sp>
          <p:nvSpPr>
            <p:cNvPr id="160"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MAC</a:t>
              </a:r>
              <a:r>
                <a:rPr lang="zh-CN" altLang="en-US" sz="1600" b="0" dirty="0">
                  <a:solidFill>
                    <a:srgbClr val="333399"/>
                  </a:solidFill>
                  <a:latin typeface="Calibri" panose="020F0502020204030204" pitchFamily="34" charset="0"/>
                  <a:ea typeface="华文楷体" panose="02010600040101010101" pitchFamily="2" charset="-122"/>
                </a:rPr>
                <a:t>帧</a:t>
              </a:r>
              <a:r>
                <a:rPr lang="en-US" altLang="zh-CN" sz="1600" b="0" dirty="0">
                  <a:solidFill>
                    <a:srgbClr val="333399"/>
                  </a:solidFill>
                  <a:latin typeface="Calibri" panose="020F0502020204030204" pitchFamily="34" charset="0"/>
                  <a:ea typeface="华文楷体" panose="02010600040101010101" pitchFamily="2" charset="-122"/>
                </a:rPr>
                <a:t>3</a:t>
              </a:r>
            </a:p>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5</a:t>
              </a:r>
              <a:r>
                <a:rPr lang="en-US" altLang="zh-CN" sz="1600" b="0" dirty="0">
                  <a:solidFill>
                    <a:srgbClr val="333399"/>
                  </a:solidFill>
                  <a:latin typeface="Calibri" panose="020F0502020204030204" pitchFamily="34" charset="0"/>
                  <a:ea typeface="华文楷体" panose="02010600040101010101" pitchFamily="2" charset="-122"/>
                </a:rPr>
                <a:t> -&gt;</a:t>
              </a:r>
              <a:r>
                <a:rPr lang="zh-CN" altLang="en-US" sz="1600" b="0" dirty="0">
                  <a:solidFill>
                    <a:srgbClr val="333399"/>
                  </a:solidFill>
                  <a:latin typeface="Calibri" panose="020F0502020204030204" pitchFamily="34" charset="0"/>
                  <a:ea typeface="华文楷体" panose="02010600040101010101" pitchFamily="2" charset="-122"/>
                </a:rPr>
                <a:t> </a:t>
              </a:r>
              <a:r>
                <a:rPr lang="en-US" altLang="zh-CN" sz="1600" b="0" dirty="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6</a:t>
              </a:r>
            </a:p>
          </p:txBody>
        </p:sp>
        <p:sp>
          <p:nvSpPr>
            <p:cNvPr id="161"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sp>
        <p:nvSpPr>
          <p:cNvPr id="164" name="Line 117"/>
          <p:cNvSpPr>
            <a:spLocks noChangeShapeType="1"/>
          </p:cNvSpPr>
          <p:nvPr/>
        </p:nvSpPr>
        <p:spPr bwMode="auto">
          <a:xfrm>
            <a:off x="947531" y="4313985"/>
            <a:ext cx="1869710"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65" name="Line 159"/>
          <p:cNvSpPr>
            <a:spLocks noChangeShapeType="1"/>
          </p:cNvSpPr>
          <p:nvPr/>
        </p:nvSpPr>
        <p:spPr bwMode="auto">
          <a:xfrm>
            <a:off x="647928" y="3516819"/>
            <a:ext cx="0" cy="220707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66" name="Line 161"/>
          <p:cNvSpPr>
            <a:spLocks noChangeShapeType="1"/>
          </p:cNvSpPr>
          <p:nvPr/>
        </p:nvSpPr>
        <p:spPr bwMode="auto">
          <a:xfrm>
            <a:off x="635736" y="5795326"/>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67" name="Line 163"/>
          <p:cNvSpPr>
            <a:spLocks noChangeShapeType="1"/>
          </p:cNvSpPr>
          <p:nvPr/>
        </p:nvSpPr>
        <p:spPr bwMode="auto">
          <a:xfrm flipV="1">
            <a:off x="2985464" y="4229280"/>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69" name="Line 163"/>
          <p:cNvSpPr>
            <a:spLocks noChangeShapeType="1"/>
          </p:cNvSpPr>
          <p:nvPr/>
        </p:nvSpPr>
        <p:spPr bwMode="auto">
          <a:xfrm flipV="1">
            <a:off x="3185558" y="4269264"/>
            <a:ext cx="0" cy="1520043"/>
          </a:xfrm>
          <a:prstGeom prst="line">
            <a:avLst/>
          </a:prstGeom>
          <a:noFill/>
          <a:ln w="762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70" name="Line 161"/>
          <p:cNvSpPr>
            <a:spLocks noChangeShapeType="1"/>
          </p:cNvSpPr>
          <p:nvPr/>
        </p:nvSpPr>
        <p:spPr bwMode="auto">
          <a:xfrm>
            <a:off x="3190537" y="5793019"/>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72" name="Line 117"/>
          <p:cNvSpPr>
            <a:spLocks noChangeShapeType="1"/>
          </p:cNvSpPr>
          <p:nvPr/>
        </p:nvSpPr>
        <p:spPr bwMode="auto">
          <a:xfrm>
            <a:off x="3406776" y="4313985"/>
            <a:ext cx="2049256"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78" name="Line 161"/>
          <p:cNvSpPr>
            <a:spLocks noChangeShapeType="1"/>
          </p:cNvSpPr>
          <p:nvPr/>
        </p:nvSpPr>
        <p:spPr bwMode="auto">
          <a:xfrm>
            <a:off x="5854489" y="5786923"/>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79" name="Line 163"/>
          <p:cNvSpPr>
            <a:spLocks noChangeShapeType="1"/>
          </p:cNvSpPr>
          <p:nvPr/>
        </p:nvSpPr>
        <p:spPr bwMode="auto">
          <a:xfrm flipV="1">
            <a:off x="8294869" y="4216195"/>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80" name="Line 117"/>
          <p:cNvSpPr>
            <a:spLocks noChangeShapeType="1"/>
          </p:cNvSpPr>
          <p:nvPr/>
        </p:nvSpPr>
        <p:spPr bwMode="auto">
          <a:xfrm>
            <a:off x="6092076" y="4313985"/>
            <a:ext cx="2049256"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71" name="Line 163"/>
          <p:cNvSpPr>
            <a:spLocks noChangeShapeType="1"/>
          </p:cNvSpPr>
          <p:nvPr/>
        </p:nvSpPr>
        <p:spPr bwMode="auto">
          <a:xfrm flipV="1">
            <a:off x="5630917" y="4222291"/>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77" name="Line 163"/>
          <p:cNvSpPr>
            <a:spLocks noChangeShapeType="1"/>
          </p:cNvSpPr>
          <p:nvPr/>
        </p:nvSpPr>
        <p:spPr bwMode="auto">
          <a:xfrm flipV="1">
            <a:off x="5849510" y="4263168"/>
            <a:ext cx="0" cy="1520043"/>
          </a:xfrm>
          <a:prstGeom prst="line">
            <a:avLst/>
          </a:prstGeom>
          <a:noFill/>
          <a:ln w="762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Tahoma" panose="020B0604030504040204" pitchFamily="34" charset="0"/>
            </a:endParaRPr>
          </a:p>
        </p:txBody>
      </p:sp>
      <p:sp>
        <p:nvSpPr>
          <p:cNvPr id="168" name="圆角矩形标注 167"/>
          <p:cNvSpPr/>
          <p:nvPr/>
        </p:nvSpPr>
        <p:spPr>
          <a:xfrm>
            <a:off x="1418651" y="1448975"/>
            <a:ext cx="6788821" cy="1068054"/>
          </a:xfrm>
          <a:prstGeom prst="wedgeRoundRectCallout">
            <a:avLst>
              <a:gd name="adj1" fmla="val -22315"/>
              <a:gd name="adj2" fmla="val 234690"/>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en-US" altLang="zh-CN"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）根据</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的网络号查找路由表，找到下一跳路由器</a:t>
            </a:r>
            <a:r>
              <a:rPr lang="en-US" altLang="zh-CN" dirty="0">
                <a:solidFill>
                  <a:srgbClr val="FFFFFF"/>
                </a:solidFill>
                <a:latin typeface="Calibri" panose="020F0502020204030204" pitchFamily="34" charset="0"/>
                <a:ea typeface="黑体" panose="02010609060101010101" pitchFamily="49" charset="-122"/>
              </a:rPr>
              <a:t>R</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的</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地址</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5</a:t>
            </a:r>
            <a:endParaRPr lang="en-US" altLang="zh-CN"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）找到</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5</a:t>
            </a:r>
            <a:r>
              <a:rPr lang="zh-CN" altLang="en-US" dirty="0">
                <a:solidFill>
                  <a:srgbClr val="FFFFFF"/>
                </a:solidFill>
                <a:latin typeface="Calibri" panose="020F0502020204030204" pitchFamily="34" charset="0"/>
                <a:ea typeface="黑体" panose="02010609060101010101" pitchFamily="49" charset="-122"/>
              </a:rPr>
              <a:t>对应的硬件地址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4</a:t>
            </a:r>
            <a:r>
              <a:rPr lang="zh-CN" altLang="en-US" dirty="0">
                <a:solidFill>
                  <a:srgbClr val="FFFFFF"/>
                </a:solidFill>
                <a:latin typeface="Calibri" panose="020F0502020204030204" pitchFamily="34" charset="0"/>
                <a:ea typeface="黑体" panose="02010609060101010101" pitchFamily="49" charset="-122"/>
              </a:rPr>
              <a:t> ，组帧</a:t>
            </a:r>
            <a:endParaRPr lang="en-US" altLang="zh-CN" dirty="0">
              <a:solidFill>
                <a:srgbClr val="FFFFFF"/>
              </a:solidFill>
              <a:latin typeface="Calibri" panose="020F0502020204030204" pitchFamily="34" charset="0"/>
              <a:ea typeface="黑体" panose="02010609060101010101" pitchFamily="49" charset="-122"/>
            </a:endParaRPr>
          </a:p>
        </p:txBody>
      </p:sp>
      <p:sp>
        <p:nvSpPr>
          <p:cNvPr id="116" name="圆角矩形标注 115"/>
          <p:cNvSpPr/>
          <p:nvPr/>
        </p:nvSpPr>
        <p:spPr>
          <a:xfrm>
            <a:off x="694944" y="457199"/>
            <a:ext cx="7043158" cy="2542615"/>
          </a:xfrm>
          <a:prstGeom prst="wedgeRoundRectCallout">
            <a:avLst>
              <a:gd name="adj1" fmla="val -47519"/>
              <a:gd name="adj2" fmla="val 111940"/>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）主机</a:t>
            </a:r>
            <a:r>
              <a:rPr lang="en-US" altLang="zh-CN" dirty="0">
                <a:solidFill>
                  <a:srgbClr val="FFFFFF"/>
                </a:solidFill>
                <a:latin typeface="Calibri" panose="020F0502020204030204" pitchFamily="34" charset="0"/>
                <a:ea typeface="黑体" panose="02010609060101010101" pitchFamily="49" charset="-122"/>
              </a:rPr>
              <a:t>H</a:t>
            </a:r>
            <a:r>
              <a:rPr lang="en-US" altLang="zh-CN" baseline="-25000"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网络层发现目的结点</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跟自己不在同一网络，根据配置找到下一跳结点（缺省网关）地址</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3</a:t>
            </a:r>
            <a:endParaRPr lang="en-US" altLang="zh-CN" dirty="0">
              <a:solidFill>
                <a:srgbClr val="FFFFFF"/>
              </a:solidFill>
              <a:latin typeface="Calibri" panose="020F0502020204030204" pitchFamily="34" charset="0"/>
              <a:ea typeface="黑体" panose="02010609060101010101" pitchFamily="49" charset="-122"/>
            </a:endParaRPr>
          </a:p>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）将</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数据报交付给网络适配器时，告知本次传输的目的结点</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地址是</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3</a:t>
            </a:r>
          </a:p>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3</a:t>
            </a:r>
            <a:r>
              <a:rPr lang="zh-CN" altLang="en-US" dirty="0">
                <a:solidFill>
                  <a:srgbClr val="FFFFFF"/>
                </a:solidFill>
                <a:latin typeface="Calibri" panose="020F0502020204030204" pitchFamily="34" charset="0"/>
                <a:ea typeface="黑体" panose="02010609060101010101" pitchFamily="49" charset="-122"/>
              </a:rPr>
              <a:t>）找到</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3</a:t>
            </a:r>
            <a:r>
              <a:rPr lang="zh-CN" altLang="en-US" dirty="0">
                <a:solidFill>
                  <a:srgbClr val="FFFFFF"/>
                </a:solidFill>
                <a:latin typeface="Calibri" panose="020F0502020204030204" pitchFamily="34" charset="0"/>
                <a:ea typeface="黑体" panose="02010609060101010101" pitchFamily="49" charset="-122"/>
              </a:rPr>
              <a:t>对应的硬件地址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 ，组帧：源地址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，目的地址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2</a:t>
            </a:r>
          </a:p>
        </p:txBody>
      </p:sp>
      <p:sp>
        <p:nvSpPr>
          <p:cNvPr id="176" name="圆角矩形标注 175"/>
          <p:cNvSpPr/>
          <p:nvPr/>
        </p:nvSpPr>
        <p:spPr>
          <a:xfrm>
            <a:off x="618298" y="683758"/>
            <a:ext cx="6396722" cy="1638374"/>
          </a:xfrm>
          <a:prstGeom prst="wedgeRoundRectCallout">
            <a:avLst>
              <a:gd name="adj1" fmla="val 33581"/>
              <a:gd name="adj2" fmla="val 162859"/>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）发现目的地址</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与自己在同</a:t>
            </a:r>
            <a:r>
              <a:rPr lang="zh-CN" altLang="en-US">
                <a:solidFill>
                  <a:srgbClr val="FFFFFF"/>
                </a:solidFill>
                <a:latin typeface="Calibri" panose="020F0502020204030204" pitchFamily="34" charset="0"/>
                <a:ea typeface="黑体" panose="02010609060101010101" pitchFamily="49" charset="-122"/>
              </a:rPr>
              <a:t>一网络中，</a:t>
            </a:r>
            <a:r>
              <a:rPr lang="zh-CN" altLang="en-US" dirty="0">
                <a:solidFill>
                  <a:srgbClr val="FFFFFF"/>
                </a:solidFill>
                <a:latin typeface="Calibri" panose="020F0502020204030204" pitchFamily="34" charset="0"/>
                <a:ea typeface="黑体" panose="02010609060101010101" pitchFamily="49" charset="-122"/>
              </a:rPr>
              <a:t>将数据包交付给对应的接口</a:t>
            </a:r>
            <a:r>
              <a:rPr lang="en-US" altLang="zh-CN" dirty="0">
                <a:solidFill>
                  <a:srgbClr val="FFFFFF"/>
                </a:solidFill>
                <a:latin typeface="Calibri" panose="020F0502020204030204" pitchFamily="34" charset="0"/>
                <a:ea typeface="黑体" panose="02010609060101010101" pitchFamily="49" charset="-122"/>
              </a:rPr>
              <a:t>(</a:t>
            </a:r>
            <a:r>
              <a:rPr lang="zh-CN" altLang="en-US" dirty="0">
                <a:solidFill>
                  <a:srgbClr val="FFFFFF"/>
                </a:solidFill>
                <a:latin typeface="Calibri" panose="020F0502020204030204" pitchFamily="34" charset="0"/>
                <a:ea typeface="黑体" panose="02010609060101010101" pitchFamily="49" charset="-122"/>
              </a:rPr>
              <a:t>网络适配器</a:t>
            </a:r>
            <a:r>
              <a:rPr lang="en-US" altLang="zh-CN" dirty="0">
                <a:solidFill>
                  <a:srgbClr val="FFFFFF"/>
                </a:solidFill>
                <a:latin typeface="Calibri" panose="020F0502020204030204" pitchFamily="34" charset="0"/>
                <a:ea typeface="黑体" panose="02010609060101010101" pitchFamily="49" charset="-122"/>
              </a:rPr>
              <a:t>)</a:t>
            </a:r>
            <a:r>
              <a:rPr lang="zh-CN" altLang="en-US" dirty="0">
                <a:solidFill>
                  <a:srgbClr val="FFFFFF"/>
                </a:solidFill>
                <a:latin typeface="Calibri" panose="020F0502020204030204" pitchFamily="34" charset="0"/>
                <a:ea typeface="黑体" panose="02010609060101010101" pitchFamily="49" charset="-122"/>
              </a:rPr>
              <a:t>，告知本次传输的目的地址是</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2</a:t>
            </a:r>
            <a:endParaRPr lang="en-US" altLang="zh-CN" dirty="0">
              <a:solidFill>
                <a:srgbClr val="FFFFFF"/>
              </a:solidFill>
              <a:latin typeface="Calibri" panose="020F0502020204030204" pitchFamily="34" charset="0"/>
              <a:ea typeface="黑体" panose="02010609060101010101" pitchFamily="49" charset="-122"/>
            </a:endParaRPr>
          </a:p>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）找到</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对应的硬件地址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6</a:t>
            </a:r>
            <a:r>
              <a:rPr lang="zh-CN" altLang="en-US" dirty="0">
                <a:solidFill>
                  <a:srgbClr val="FFFFFF"/>
                </a:solidFill>
                <a:latin typeface="Calibri" panose="020F0502020204030204" pitchFamily="34" charset="0"/>
                <a:ea typeface="黑体" panose="02010609060101010101" pitchFamily="49" charset="-122"/>
              </a:rPr>
              <a:t>，组帧，直接交付</a:t>
            </a:r>
            <a:endParaRPr lang="en-US" altLang="zh-CN" dirty="0">
              <a:solidFill>
                <a:srgbClr val="FFFFFF"/>
              </a:solidFill>
              <a:latin typeface="Calibri" panose="020F0502020204030204" pitchFamily="34" charset="0"/>
              <a:ea typeface="黑体" panose="02010609060101010101" pitchFamily="49" charset="-122"/>
            </a:endParaRPr>
          </a:p>
        </p:txBody>
      </p:sp>
      <p:sp>
        <p:nvSpPr>
          <p:cNvPr id="115" name="文本框 114"/>
          <p:cNvSpPr txBox="1"/>
          <p:nvPr/>
        </p:nvSpPr>
        <p:spPr>
          <a:xfrm>
            <a:off x="744903" y="2185175"/>
            <a:ext cx="7716545" cy="1352477"/>
          </a:xfrm>
          <a:prstGeom prst="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nchorCtr="0"/>
          <a:lstStyle>
            <a:defPPr>
              <a:defRPr lang="zh-CN"/>
            </a:defPPr>
            <a:lvl1pPr indent="-180000">
              <a:lnSpc>
                <a:spcPct val="150000"/>
              </a:lnSpc>
              <a:buFont typeface="Arial" panose="020B0604020202020204" pitchFamily="34" charset="0"/>
              <a:buChar char="•"/>
              <a:defRPr>
                <a:solidFill>
                  <a:srgbClr val="FFFFFF"/>
                </a:solidFill>
                <a:latin typeface="Calibri" panose="020F0502020204030204" pitchFamily="34" charset="0"/>
                <a:ea typeface="黑体" panose="02010609060101010101" pitchFamily="49" charset="-122"/>
              </a:defRPr>
            </a:lvl1pPr>
          </a:lstStyle>
          <a:p>
            <a:r>
              <a:rPr lang="zh-CN" altLang="en-US" sz="2400" dirty="0"/>
              <a:t>结点怎么知道应该在</a:t>
            </a:r>
            <a:r>
              <a:rPr lang="en-US" altLang="zh-CN" sz="2400" dirty="0"/>
              <a:t>MAC</a:t>
            </a:r>
            <a:r>
              <a:rPr lang="zh-CN" altLang="en-US" sz="2400" dirty="0"/>
              <a:t>帧首部填入什么硬件地址？</a:t>
            </a:r>
            <a:endParaRPr lang="en-US" altLang="zh-CN" sz="2400" dirty="0"/>
          </a:p>
          <a:p>
            <a:pPr indent="0">
              <a:buNone/>
            </a:pPr>
            <a:r>
              <a:rPr lang="en-US" altLang="zh-CN" sz="2400" dirty="0">
                <a:solidFill>
                  <a:srgbClr val="FFFF00"/>
                </a:solidFill>
              </a:rPr>
              <a:t>                          IP</a:t>
            </a:r>
            <a:r>
              <a:rPr lang="zh-CN" altLang="en-US" sz="2400" dirty="0">
                <a:solidFill>
                  <a:srgbClr val="FFFF00"/>
                </a:solidFill>
              </a:rPr>
              <a:t>地址与硬件地址的映射</a:t>
            </a:r>
          </a:p>
        </p:txBody>
      </p:sp>
    </p:spTree>
    <p:custDataLst>
      <p:tags r:id="rId1"/>
    </p:custDataLst>
    <p:extLst>
      <p:ext uri="{BB962C8B-B14F-4D97-AF65-F5344CB8AC3E}">
        <p14:creationId xmlns:p14="http://schemas.microsoft.com/office/powerpoint/2010/main" val="40010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up)">
                                      <p:cBhvr>
                                        <p:cTn id="12" dur="10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down)">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wipe(left)">
                                      <p:cBhvr>
                                        <p:cTn id="22" dur="10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wipe(down)">
                                      <p:cBhvr>
                                        <p:cTn id="32" dur="1000"/>
                                        <p:tgtEl>
                                          <p:spTgt spid="1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left)">
                                      <p:cBhvr>
                                        <p:cTn id="37" dur="500"/>
                                        <p:tgtEl>
                                          <p:spTgt spid="164"/>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3.61111E-6 -1.85185E-6 L 0.25451 -1.85185E-6 " pathEditMode="relative" rAng="0" ptsTypes="AA">
                                      <p:cBhvr>
                                        <p:cTn id="41" dur="2000" fill="hold"/>
                                        <p:tgtEl>
                                          <p:spTgt spid="101"/>
                                        </p:tgtEl>
                                        <p:attrNameLst>
                                          <p:attrName>ppt_x</p:attrName>
                                          <p:attrName>ppt_y</p:attrName>
                                        </p:attrNameLst>
                                      </p:cBhvr>
                                      <p:rCtr x="13090"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65"/>
                                        </p:tgtEl>
                                      </p:cBhvr>
                                    </p:animEffect>
                                    <p:set>
                                      <p:cBhvr>
                                        <p:cTn id="46" dur="1" fill="hold">
                                          <p:stCondLst>
                                            <p:cond delay="499"/>
                                          </p:stCondLst>
                                        </p:cTn>
                                        <p:tgtEl>
                                          <p:spTgt spid="16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66"/>
                                        </p:tgtEl>
                                      </p:cBhvr>
                                    </p:animEffect>
                                    <p:set>
                                      <p:cBhvr>
                                        <p:cTn id="49" dur="1" fill="hold">
                                          <p:stCondLst>
                                            <p:cond delay="499"/>
                                          </p:stCondLst>
                                        </p:cTn>
                                        <p:tgtEl>
                                          <p:spTgt spid="16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6"/>
                                        </p:tgtEl>
                                      </p:cBhvr>
                                    </p:animEffect>
                                    <p:set>
                                      <p:cBhvr>
                                        <p:cTn id="55" dur="1" fill="hold">
                                          <p:stCondLst>
                                            <p:cond delay="499"/>
                                          </p:stCondLst>
                                        </p:cTn>
                                        <p:tgtEl>
                                          <p:spTgt spid="11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8"/>
                                        </p:tgtEl>
                                        <p:attrNameLst>
                                          <p:attrName>style.visibility</p:attrName>
                                        </p:attrNameLst>
                                      </p:cBhvr>
                                      <p:to>
                                        <p:strVal val="visible"/>
                                      </p:to>
                                    </p:set>
                                    <p:animEffect transition="in" filter="wipe(down)">
                                      <p:cBhvr>
                                        <p:cTn id="60" dur="500"/>
                                        <p:tgtEl>
                                          <p:spTgt spid="1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wipe(up)">
                                      <p:cBhvr>
                                        <p:cTn id="65" dur="1000"/>
                                        <p:tgtEl>
                                          <p:spTgt spid="16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0"/>
                                        </p:tgtEl>
                                        <p:attrNameLst>
                                          <p:attrName>style.visibility</p:attrName>
                                        </p:attrNameLst>
                                      </p:cBhvr>
                                      <p:to>
                                        <p:strVal val="visible"/>
                                      </p:to>
                                    </p:set>
                                    <p:animEffect transition="in" filter="wipe(left)">
                                      <p:cBhvr>
                                        <p:cTn id="70" dur="1000"/>
                                        <p:tgtEl>
                                          <p:spTgt spid="1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56"/>
                                        </p:tgtEl>
                                        <p:attrNameLst>
                                          <p:attrName>style.visibility</p:attrName>
                                        </p:attrNameLst>
                                      </p:cBhvr>
                                      <p:to>
                                        <p:strVal val="visible"/>
                                      </p:to>
                                    </p:set>
                                    <p:animEffect transition="in" filter="wipe(left)">
                                      <p:cBhvr>
                                        <p:cTn id="75" dur="500"/>
                                        <p:tgtEl>
                                          <p:spTgt spid="15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71"/>
                                        </p:tgtEl>
                                        <p:attrNameLst>
                                          <p:attrName>style.visibility</p:attrName>
                                        </p:attrNameLst>
                                      </p:cBhvr>
                                      <p:to>
                                        <p:strVal val="visible"/>
                                      </p:to>
                                    </p:set>
                                    <p:animEffect transition="in" filter="wipe(down)">
                                      <p:cBhvr>
                                        <p:cTn id="80" dur="1000"/>
                                        <p:tgtEl>
                                          <p:spTgt spid="17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2"/>
                                        </p:tgtEl>
                                        <p:attrNameLst>
                                          <p:attrName>style.visibility</p:attrName>
                                        </p:attrNameLst>
                                      </p:cBhvr>
                                      <p:to>
                                        <p:strVal val="visible"/>
                                      </p:to>
                                    </p:set>
                                    <p:animEffect transition="in" filter="wipe(left)">
                                      <p:cBhvr>
                                        <p:cTn id="85" dur="500"/>
                                        <p:tgtEl>
                                          <p:spTgt spid="172"/>
                                        </p:tgtEl>
                                      </p:cBhvr>
                                    </p:animEffect>
                                  </p:childTnLst>
                                </p:cTn>
                              </p:par>
                            </p:childTnLst>
                          </p:cTn>
                        </p:par>
                      </p:childTnLst>
                    </p:cTn>
                  </p:par>
                  <p:par>
                    <p:cTn id="86" fill="hold">
                      <p:stCondLst>
                        <p:cond delay="indefinite"/>
                      </p:stCondLst>
                      <p:childTnLst>
                        <p:par>
                          <p:cTn id="87" fill="hold">
                            <p:stCondLst>
                              <p:cond delay="0"/>
                            </p:stCondLst>
                            <p:childTnLst>
                              <p:par>
                                <p:cTn id="88" presetID="63" presetClass="path" presetSubtype="0" accel="50000" decel="50000" fill="hold" nodeType="clickEffect">
                                  <p:stCondLst>
                                    <p:cond delay="0"/>
                                  </p:stCondLst>
                                  <p:childTnLst>
                                    <p:animMotion origin="layout" path="M 0.25452 -1.85185E-6 L 0.54167 -1.85185E-6 " pathEditMode="relative" rAng="0" ptsTypes="AA">
                                      <p:cBhvr>
                                        <p:cTn id="89" dur="2000" fill="hold"/>
                                        <p:tgtEl>
                                          <p:spTgt spid="101"/>
                                        </p:tgtEl>
                                        <p:attrNameLst>
                                          <p:attrName>ppt_x</p:attrName>
                                          <p:attrName>ppt_y</p:attrName>
                                        </p:attrNameLst>
                                      </p:cBhvr>
                                      <p:rCtr x="14358" y="0"/>
                                    </p:animMotion>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68"/>
                                        </p:tgtEl>
                                      </p:cBhvr>
                                    </p:animEffect>
                                    <p:set>
                                      <p:cBhvr>
                                        <p:cTn id="94" dur="1" fill="hold">
                                          <p:stCondLst>
                                            <p:cond delay="499"/>
                                          </p:stCondLst>
                                        </p:cTn>
                                        <p:tgtEl>
                                          <p:spTgt spid="168"/>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71"/>
                                        </p:tgtEl>
                                      </p:cBhvr>
                                    </p:animEffect>
                                    <p:set>
                                      <p:cBhvr>
                                        <p:cTn id="97" dur="1" fill="hold">
                                          <p:stCondLst>
                                            <p:cond delay="499"/>
                                          </p:stCondLst>
                                        </p:cTn>
                                        <p:tgtEl>
                                          <p:spTgt spid="17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69"/>
                                        </p:tgtEl>
                                      </p:cBhvr>
                                    </p:animEffect>
                                    <p:set>
                                      <p:cBhvr>
                                        <p:cTn id="100" dur="1" fill="hold">
                                          <p:stCondLst>
                                            <p:cond delay="499"/>
                                          </p:stCondLst>
                                        </p:cTn>
                                        <p:tgtEl>
                                          <p:spTgt spid="16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70"/>
                                        </p:tgtEl>
                                      </p:cBhvr>
                                    </p:animEffect>
                                    <p:set>
                                      <p:cBhvr>
                                        <p:cTn id="103" dur="1" fill="hold">
                                          <p:stCondLst>
                                            <p:cond delay="499"/>
                                          </p:stCondLst>
                                        </p:cTn>
                                        <p:tgtEl>
                                          <p:spTgt spid="17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76"/>
                                        </p:tgtEl>
                                        <p:attrNameLst>
                                          <p:attrName>style.visibility</p:attrName>
                                        </p:attrNameLst>
                                      </p:cBhvr>
                                      <p:to>
                                        <p:strVal val="visible"/>
                                      </p:to>
                                    </p:set>
                                    <p:animEffect transition="in" filter="wipe(down)">
                                      <p:cBhvr>
                                        <p:cTn id="108" dur="500"/>
                                        <p:tgtEl>
                                          <p:spTgt spid="17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77"/>
                                        </p:tgtEl>
                                        <p:attrNameLst>
                                          <p:attrName>style.visibility</p:attrName>
                                        </p:attrNameLst>
                                      </p:cBhvr>
                                      <p:to>
                                        <p:strVal val="visible"/>
                                      </p:to>
                                    </p:set>
                                    <p:animEffect transition="in" filter="wipe(up)">
                                      <p:cBhvr>
                                        <p:cTn id="113" dur="1000"/>
                                        <p:tgtEl>
                                          <p:spTgt spid="17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78"/>
                                        </p:tgtEl>
                                        <p:attrNameLst>
                                          <p:attrName>style.visibility</p:attrName>
                                        </p:attrNameLst>
                                      </p:cBhvr>
                                      <p:to>
                                        <p:strVal val="visible"/>
                                      </p:to>
                                    </p:set>
                                    <p:animEffect transition="in" filter="wipe(left)">
                                      <p:cBhvr>
                                        <p:cTn id="118" dur="1000"/>
                                        <p:tgtEl>
                                          <p:spTgt spid="17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59"/>
                                        </p:tgtEl>
                                        <p:attrNameLst>
                                          <p:attrName>style.visibility</p:attrName>
                                        </p:attrNameLst>
                                      </p:cBhvr>
                                      <p:to>
                                        <p:strVal val="visible"/>
                                      </p:to>
                                    </p:set>
                                    <p:animEffect transition="in" filter="wipe(left)">
                                      <p:cBhvr>
                                        <p:cTn id="123" dur="500"/>
                                        <p:tgtEl>
                                          <p:spTgt spid="15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179"/>
                                        </p:tgtEl>
                                        <p:attrNameLst>
                                          <p:attrName>style.visibility</p:attrName>
                                        </p:attrNameLst>
                                      </p:cBhvr>
                                      <p:to>
                                        <p:strVal val="visible"/>
                                      </p:to>
                                    </p:set>
                                    <p:animEffect transition="in" filter="wipe(down)">
                                      <p:cBhvr>
                                        <p:cTn id="128" dur="1000"/>
                                        <p:tgtEl>
                                          <p:spTgt spid="17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80"/>
                                        </p:tgtEl>
                                        <p:attrNameLst>
                                          <p:attrName>style.visibility</p:attrName>
                                        </p:attrNameLst>
                                      </p:cBhvr>
                                      <p:to>
                                        <p:strVal val="visible"/>
                                      </p:to>
                                    </p:set>
                                    <p:animEffect transition="in" filter="wipe(left)">
                                      <p:cBhvr>
                                        <p:cTn id="133" dur="500"/>
                                        <p:tgtEl>
                                          <p:spTgt spid="180"/>
                                        </p:tgtEl>
                                      </p:cBhvr>
                                    </p:animEffect>
                                  </p:childTnLst>
                                </p:cTn>
                              </p:par>
                            </p:childTnLst>
                          </p:cTn>
                        </p:par>
                      </p:childTnLst>
                    </p:cTn>
                  </p:par>
                  <p:par>
                    <p:cTn id="134" fill="hold">
                      <p:stCondLst>
                        <p:cond delay="indefinite"/>
                      </p:stCondLst>
                      <p:childTnLst>
                        <p:par>
                          <p:cTn id="135" fill="hold">
                            <p:stCondLst>
                              <p:cond delay="0"/>
                            </p:stCondLst>
                            <p:childTnLst>
                              <p:par>
                                <p:cTn id="136" presetID="63" presetClass="path" presetSubtype="0" accel="50000" decel="50000" fill="hold" nodeType="clickEffect">
                                  <p:stCondLst>
                                    <p:cond delay="0"/>
                                  </p:stCondLst>
                                  <p:childTnLst>
                                    <p:animMotion origin="layout" path="M 0.54167 -1.85185E-6 L 0.80695 -1.85185E-6 " pathEditMode="relative" rAng="0" ptsTypes="AA">
                                      <p:cBhvr>
                                        <p:cTn id="137" dur="2000" fill="hold"/>
                                        <p:tgtEl>
                                          <p:spTgt spid="101"/>
                                        </p:tgtEl>
                                        <p:attrNameLst>
                                          <p:attrName>ppt_x</p:attrName>
                                          <p:attrName>ppt_y</p:attrName>
                                        </p:attrNameLst>
                                      </p:cBhvr>
                                      <p:rCtr x="13264" y="0"/>
                                    </p:animMotion>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176"/>
                                        </p:tgtEl>
                                      </p:cBhvr>
                                    </p:animEffect>
                                    <p:set>
                                      <p:cBhvr>
                                        <p:cTn id="142" dur="1" fill="hold">
                                          <p:stCondLst>
                                            <p:cond delay="499"/>
                                          </p:stCondLst>
                                        </p:cTn>
                                        <p:tgtEl>
                                          <p:spTgt spid="176"/>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79"/>
                                        </p:tgtEl>
                                      </p:cBhvr>
                                    </p:animEffect>
                                    <p:set>
                                      <p:cBhvr>
                                        <p:cTn id="145" dur="1" fill="hold">
                                          <p:stCondLst>
                                            <p:cond delay="499"/>
                                          </p:stCondLst>
                                        </p:cTn>
                                        <p:tgtEl>
                                          <p:spTgt spid="17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77"/>
                                        </p:tgtEl>
                                      </p:cBhvr>
                                    </p:animEffect>
                                    <p:set>
                                      <p:cBhvr>
                                        <p:cTn id="148" dur="1" fill="hold">
                                          <p:stCondLst>
                                            <p:cond delay="499"/>
                                          </p:stCondLst>
                                        </p:cTn>
                                        <p:tgtEl>
                                          <p:spTgt spid="177"/>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178"/>
                                        </p:tgtEl>
                                      </p:cBhvr>
                                    </p:animEffect>
                                    <p:set>
                                      <p:cBhvr>
                                        <p:cTn id="151" dur="1" fill="hold">
                                          <p:stCondLst>
                                            <p:cond delay="499"/>
                                          </p:stCondLst>
                                        </p:cTn>
                                        <p:tgtEl>
                                          <p:spTgt spid="178"/>
                                        </p:tgtEl>
                                        <p:attrNameLst>
                                          <p:attrName>style.visibility</p:attrName>
                                        </p:attrNameLst>
                                      </p:cBhvr>
                                      <p:to>
                                        <p:strVal val="hidden"/>
                                      </p:to>
                                    </p:set>
                                  </p:childTnLst>
                                </p:cTn>
                              </p:par>
                            </p:childTnLst>
                          </p:cTn>
                        </p:par>
                        <p:par>
                          <p:cTn id="152" fill="hold">
                            <p:stCondLst>
                              <p:cond delay="500"/>
                            </p:stCondLst>
                            <p:childTnLst>
                              <p:par>
                                <p:cTn id="153" presetID="16" presetClass="entr" presetSubtype="37" fill="hold" grpId="0" nodeType="after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barn(outVertical)">
                                      <p:cBhvr>
                                        <p:cTn id="155" dur="500"/>
                                        <p:tgtEl>
                                          <p:spTgt spid="115"/>
                                        </p:tgtEl>
                                      </p:cBhvr>
                                    </p:animEffect>
                                  </p:childTnLst>
                                </p:cTn>
                              </p:par>
                            </p:childTnLst>
                          </p:cTn>
                        </p:par>
                        <p:par>
                          <p:cTn id="156" fill="hold">
                            <p:stCondLst>
                              <p:cond delay="1000"/>
                            </p:stCondLst>
                            <p:childTnLst>
                              <p:par>
                                <p:cTn id="157" presetID="9" presetClass="entr" presetSubtype="0" fill="hold" nodeType="afterEffect">
                                  <p:stCondLst>
                                    <p:cond delay="0"/>
                                  </p:stCondLst>
                                  <p:childTnLst>
                                    <p:set>
                                      <p:cBhvr>
                                        <p:cTn id="158" dur="1" fill="hold">
                                          <p:stCondLst>
                                            <p:cond delay="0"/>
                                          </p:stCondLst>
                                        </p:cTn>
                                        <p:tgtEl>
                                          <p:spTgt spid="115">
                                            <p:txEl>
                                              <p:pRg st="0" end="0"/>
                                            </p:txEl>
                                          </p:spTgt>
                                        </p:tgtEl>
                                        <p:attrNameLst>
                                          <p:attrName>style.visibility</p:attrName>
                                        </p:attrNameLst>
                                      </p:cBhvr>
                                      <p:to>
                                        <p:strVal val="visible"/>
                                      </p:to>
                                    </p:set>
                                    <p:animEffect transition="in" filter="dissolve">
                                      <p:cBhvr>
                                        <p:cTn id="159" dur="500"/>
                                        <p:tgtEl>
                                          <p:spTgt spid="11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115">
                                            <p:txEl>
                                              <p:pRg st="1" end="1"/>
                                            </p:txEl>
                                          </p:spTgt>
                                        </p:tgtEl>
                                        <p:attrNameLst>
                                          <p:attrName>style.visibility</p:attrName>
                                        </p:attrNameLst>
                                      </p:cBhvr>
                                      <p:to>
                                        <p:strVal val="visible"/>
                                      </p:to>
                                    </p:set>
                                    <p:animEffect transition="in" filter="wipe(left)">
                                      <p:cBhvr>
                                        <p:cTn id="164" dur="500"/>
                                        <p:tgtEl>
                                          <p:spTgt spid="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5" grpId="1" animBg="1"/>
      <p:bldP spid="166" grpId="0" animBg="1"/>
      <p:bldP spid="166" grpId="1" animBg="1"/>
      <p:bldP spid="167" grpId="0" animBg="1"/>
      <p:bldP spid="167" grpId="1" animBg="1"/>
      <p:bldP spid="169" grpId="0" animBg="1"/>
      <p:bldP spid="169" grpId="1" animBg="1"/>
      <p:bldP spid="170" grpId="0" animBg="1"/>
      <p:bldP spid="170" grpId="1" animBg="1"/>
      <p:bldP spid="172" grpId="0" animBg="1"/>
      <p:bldP spid="178" grpId="0" animBg="1"/>
      <p:bldP spid="178" grpId="1" animBg="1"/>
      <p:bldP spid="179" grpId="0" animBg="1"/>
      <p:bldP spid="179" grpId="1" animBg="1"/>
      <p:bldP spid="180" grpId="0" animBg="1"/>
      <p:bldP spid="171" grpId="0" animBg="1"/>
      <p:bldP spid="171" grpId="1" animBg="1"/>
      <p:bldP spid="177" grpId="0" animBg="1"/>
      <p:bldP spid="177" grpId="1" animBg="1"/>
      <p:bldP spid="168" grpId="0" animBg="1"/>
      <p:bldP spid="168" grpId="1" animBg="1"/>
      <p:bldP spid="116" grpId="0" animBg="1"/>
      <p:bldP spid="116" grpId="1" animBg="1"/>
      <p:bldP spid="176" grpId="0" animBg="1"/>
      <p:bldP spid="176" grpId="1" animBg="1"/>
      <p:bldP spid="115"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lvl="1">
              <a:spcBef>
                <a:spcPts val="600"/>
              </a:spcBef>
            </a:pPr>
            <a:r>
              <a:rPr lang="en-US" altLang="zh-CN" dirty="0"/>
              <a:t>4.1.1   IP</a:t>
            </a:r>
            <a:r>
              <a:rPr lang="zh-CN" altLang="en-US" dirty="0"/>
              <a:t>概述</a:t>
            </a:r>
            <a:endParaRPr lang="en-US" altLang="zh-CN" dirty="0"/>
          </a:p>
          <a:p>
            <a:pPr lvl="1">
              <a:spcBef>
                <a:spcPts val="1200"/>
              </a:spcBef>
            </a:pPr>
            <a:r>
              <a:rPr lang="en-US" altLang="zh-CN" dirty="0"/>
              <a:t>4.1.2  </a:t>
            </a:r>
            <a:r>
              <a:rPr lang="zh-CN" altLang="en-US" dirty="0"/>
              <a:t>分类的</a:t>
            </a:r>
            <a:r>
              <a:rPr lang="en-US" altLang="zh-CN" dirty="0"/>
              <a:t>IP</a:t>
            </a:r>
            <a:r>
              <a:rPr lang="zh-CN" altLang="en-US" dirty="0"/>
              <a:t>地址</a:t>
            </a:r>
            <a:endParaRPr lang="en-US" altLang="zh-CN" dirty="0"/>
          </a:p>
          <a:p>
            <a:pPr lvl="1">
              <a:spcBef>
                <a:spcPts val="1200"/>
              </a:spcBef>
            </a:pPr>
            <a:r>
              <a:rPr lang="en-US" altLang="zh-CN" dirty="0"/>
              <a:t>4.1.3  IP</a:t>
            </a:r>
            <a:r>
              <a:rPr lang="zh-CN" altLang="en-US" dirty="0"/>
              <a:t>分组转发</a:t>
            </a:r>
            <a:endParaRPr lang="en-US" altLang="zh-CN" dirty="0"/>
          </a:p>
          <a:p>
            <a:pPr lvl="1">
              <a:spcBef>
                <a:spcPts val="1200"/>
              </a:spcBef>
            </a:pPr>
            <a:r>
              <a:rPr lang="en-US" altLang="zh-CN" dirty="0"/>
              <a:t>4.1.4  IP</a:t>
            </a:r>
            <a:r>
              <a:rPr lang="zh-CN" altLang="en-US" dirty="0"/>
              <a:t>地址与硬件地址映射 </a:t>
            </a:r>
            <a:r>
              <a:rPr lang="en-US" altLang="zh-CN" dirty="0"/>
              <a:t>-- </a:t>
            </a:r>
            <a:r>
              <a:rPr lang="zh-CN" altLang="en-US" dirty="0"/>
              <a:t>地址解析协议</a:t>
            </a:r>
            <a:r>
              <a:rPr lang="en-US" altLang="zh-CN" dirty="0"/>
              <a:t>ARP</a:t>
            </a:r>
          </a:p>
          <a:p>
            <a:pPr lvl="1">
              <a:spcBef>
                <a:spcPts val="1200"/>
              </a:spcBef>
            </a:pPr>
            <a:r>
              <a:rPr lang="en-US" altLang="zh-CN" dirty="0"/>
              <a:t>4.1.5 IP</a:t>
            </a:r>
            <a:r>
              <a:rPr lang="zh-CN" altLang="en-US" dirty="0"/>
              <a:t>报文格式</a:t>
            </a:r>
            <a:endParaRPr lang="en-US" altLang="zh-CN" dirty="0"/>
          </a:p>
          <a:p>
            <a:pPr lvl="1">
              <a:spcBef>
                <a:spcPts val="1200"/>
              </a:spcBef>
            </a:pPr>
            <a:r>
              <a:rPr lang="en-US" altLang="zh-CN" dirty="0"/>
              <a:t>4.1.6  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a:solidFill>
                  <a:schemeClr val="bg1">
                    <a:lumMod val="75000"/>
                  </a:schemeClr>
                </a:solidFill>
              </a:rPr>
              <a:t>4.2  </a:t>
            </a:r>
            <a:r>
              <a:rPr lang="zh-CN" altLang="en-US" dirty="0">
                <a:solidFill>
                  <a:schemeClr val="bg1">
                    <a:lumMod val="75000"/>
                  </a:schemeClr>
                </a:solidFill>
              </a:rPr>
              <a:t>划分子网和构造超网</a:t>
            </a:r>
            <a:endParaRPr lang="en-US" altLang="zh-CN" dirty="0">
              <a:solidFill>
                <a:schemeClr val="bg1">
                  <a:lumMod val="75000"/>
                </a:schemeClr>
              </a:solidFill>
            </a:endParaRPr>
          </a:p>
          <a:p>
            <a:r>
              <a:rPr lang="en-US" altLang="zh-CN" dirty="0">
                <a:solidFill>
                  <a:schemeClr val="bg1">
                    <a:lumMod val="75000"/>
                  </a:schemeClr>
                </a:solidFill>
              </a:rPr>
              <a:t>4.3  </a:t>
            </a:r>
            <a:r>
              <a:rPr lang="zh-CN" altLang="en-US" dirty="0">
                <a:solidFill>
                  <a:schemeClr val="bg1">
                    <a:lumMod val="75000"/>
                  </a:schemeClr>
                </a:solidFill>
              </a:rPr>
              <a:t>网络控制与诊断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路由协议</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573091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18" presetClass="emph" presetSubtype="0" fill="hold" nodeType="withEffect">
                                  <p:stCondLst>
                                    <p:cond delay="0"/>
                                  </p:stCondLst>
                                  <p:childTnLst>
                                    <p:set>
                                      <p:cBhvr override="childStyle">
                                        <p:cTn id="15" dur="500" fill="hold"/>
                                        <p:tgtEl>
                                          <p:spTgt spid="3">
                                            <p:txEl>
                                              <p:pRg st="4" end="4"/>
                                            </p:txEl>
                                          </p:spTgt>
                                        </p:tgtEl>
                                        <p:attrNameLst>
                                          <p:attrName>style.textDecorationUnderline</p:attrName>
                                        </p:attrNameLst>
                                      </p:cBhvr>
                                      <p:to>
                                        <p:strVal val="true"/>
                                      </p:to>
                                    </p:set>
                                  </p:childTnLst>
                                </p:cTn>
                              </p:par>
                              <p:par>
                                <p:cTn id="16" presetID="3" presetClass="emph" presetSubtype="2"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CC0000"/>
                                      </p:to>
                                    </p:animClr>
                                  </p:childTnLst>
                                </p:cTn>
                              </p:par>
                              <p:par>
                                <p:cTn id="18" presetID="9" presetClass="emph" presetSubtype="0" nodeType="withEffect">
                                  <p:stCondLst>
                                    <p:cond delay="0"/>
                                  </p:stCondLst>
                                  <p:childTnLst>
                                    <p:set>
                                      <p:cBhvr rctx="PPT">
                                        <p:cTn id="19" dur="indefinite"/>
                                        <p:tgtEl>
                                          <p:spTgt spid="3">
                                            <p:txEl>
                                              <p:pRg st="5" end="5"/>
                                            </p:txEl>
                                          </p:spTgt>
                                        </p:tgtEl>
                                        <p:attrNameLst>
                                          <p:attrName>style.opacity</p:attrName>
                                        </p:attrNameLst>
                                      </p:cBhvr>
                                      <p:to>
                                        <p:strVal val="0.25"/>
                                      </p:to>
                                    </p:set>
                                    <p:animEffect filter="image" prLst="opacity: 0.25">
                                      <p:cBhvr rctx="IE">
                                        <p:cTn id="20" dur="indefinite"/>
                                        <p:tgtEl>
                                          <p:spTgt spid="3">
                                            <p:txEl>
                                              <p:pRg st="5" end="5"/>
                                            </p:txEl>
                                          </p:spTgt>
                                        </p:tgtEl>
                                      </p:cBhvr>
                                    </p:animEffect>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par>
                                <p:cTn id="24" presetID="9" presetClass="emph" presetSubtype="0" nodeType="withEffect">
                                  <p:stCondLst>
                                    <p:cond delay="0"/>
                                  </p:stCondLst>
                                  <p:childTnLst>
                                    <p:set>
                                      <p:cBhvr rctx="PPT">
                                        <p:cTn id="25" dur="indefinite"/>
                                        <p:tgtEl>
                                          <p:spTgt spid="3">
                                            <p:txEl>
                                              <p:pRg st="7" end="7"/>
                                            </p:txEl>
                                          </p:spTgt>
                                        </p:tgtEl>
                                        <p:attrNameLst>
                                          <p:attrName>style.opacity</p:attrName>
                                        </p:attrNameLst>
                                      </p:cBhvr>
                                      <p:to>
                                        <p:strVal val="0.25"/>
                                      </p:to>
                                    </p:set>
                                    <p:animEffect filter="image" prLst="opacity: 0.25">
                                      <p:cBhvr rctx="IE">
                                        <p:cTn id="2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200" y="1444978"/>
            <a:ext cx="8229600" cy="5034843"/>
          </a:xfrm>
        </p:spPr>
        <p:txBody>
          <a:bodyPr/>
          <a:lstStyle/>
          <a:p>
            <a:r>
              <a:rPr lang="zh-CN" altLang="en-US" dirty="0"/>
              <a:t>问题</a:t>
            </a:r>
            <a:endParaRPr lang="en-US" altLang="zh-CN" dirty="0"/>
          </a:p>
          <a:p>
            <a:pPr lvl="1"/>
            <a:r>
              <a:rPr lang="zh-CN" altLang="en-US" dirty="0"/>
              <a:t>主机或路由器的物理接口硬件在转发数据时，只能理解特定网络的编址方案（硬件地址，如 </a:t>
            </a:r>
            <a:r>
              <a:rPr lang="en-US" altLang="zh-CN" dirty="0"/>
              <a:t>MAC</a:t>
            </a:r>
            <a:r>
              <a:rPr lang="zh-CN" altLang="en-US" dirty="0"/>
              <a:t>地址 ）</a:t>
            </a:r>
          </a:p>
          <a:p>
            <a:pPr>
              <a:spcBef>
                <a:spcPts val="3000"/>
              </a:spcBef>
            </a:pPr>
            <a:r>
              <a:rPr lang="zh-CN" altLang="en-US" dirty="0"/>
              <a:t>地址解析：</a:t>
            </a:r>
            <a:r>
              <a:rPr lang="en-US" altLang="zh-CN" dirty="0">
                <a:solidFill>
                  <a:schemeClr val="accent5">
                    <a:lumMod val="50000"/>
                  </a:schemeClr>
                </a:solidFill>
              </a:rPr>
              <a:t>IP</a:t>
            </a:r>
            <a:r>
              <a:rPr lang="zh-CN" altLang="en-US" dirty="0">
                <a:solidFill>
                  <a:schemeClr val="accent5">
                    <a:lumMod val="50000"/>
                  </a:schemeClr>
                </a:solidFill>
              </a:rPr>
              <a:t>地址</a:t>
            </a:r>
            <a:r>
              <a:rPr lang="en-US" altLang="zh-CN" dirty="0">
                <a:solidFill>
                  <a:schemeClr val="accent5">
                    <a:lumMod val="50000"/>
                  </a:schemeClr>
                </a:solidFill>
                <a:sym typeface="Wingdings 3" panose="05040102010807070707" pitchFamily="18" charset="2"/>
              </a:rPr>
              <a:t></a:t>
            </a:r>
            <a:r>
              <a:rPr lang="zh-CN" altLang="en-US" dirty="0">
                <a:solidFill>
                  <a:schemeClr val="accent5">
                    <a:lumMod val="50000"/>
                  </a:schemeClr>
                </a:solidFill>
                <a:sym typeface="Wingdings 3" panose="05040102010807070707" pitchFamily="18" charset="2"/>
              </a:rPr>
              <a:t>硬件地址</a:t>
            </a:r>
            <a:endParaRPr lang="en-US" altLang="zh-CN" dirty="0">
              <a:solidFill>
                <a:schemeClr val="accent5">
                  <a:lumMod val="50000"/>
                </a:schemeClr>
              </a:solidFill>
            </a:endParaRPr>
          </a:p>
          <a:p>
            <a:pPr lvl="1"/>
            <a:r>
              <a:rPr lang="en-US" altLang="zh-CN" dirty="0"/>
              <a:t>IP</a:t>
            </a:r>
            <a:r>
              <a:rPr lang="zh-CN" altLang="en-US" dirty="0"/>
              <a:t>数据报在逐跳转发过程中，每一个结点需要根据本次传输的目的结点</a:t>
            </a:r>
            <a:r>
              <a:rPr lang="en-US" altLang="zh-CN" dirty="0"/>
              <a:t>IP</a:t>
            </a:r>
            <a:r>
              <a:rPr lang="zh-CN" altLang="en-US" dirty="0"/>
              <a:t>找到对应的目的结点的硬件地址</a:t>
            </a:r>
            <a:r>
              <a:rPr lang="en-US" altLang="zh-CN" dirty="0">
                <a:solidFill>
                  <a:schemeClr val="accent5">
                    <a:lumMod val="50000"/>
                  </a:schemeClr>
                </a:solidFill>
              </a:rPr>
              <a:t>(</a:t>
            </a:r>
            <a:r>
              <a:rPr lang="zh-CN" altLang="en-US" dirty="0">
                <a:solidFill>
                  <a:schemeClr val="accent5">
                    <a:lumMod val="50000"/>
                  </a:schemeClr>
                </a:solidFill>
              </a:rPr>
              <a:t>仅仅是本跳传输的直接接收结点</a:t>
            </a:r>
            <a:r>
              <a:rPr lang="en-US" altLang="zh-CN" dirty="0">
                <a:solidFill>
                  <a:schemeClr val="accent5">
                    <a:lumMod val="50000"/>
                  </a:schemeClr>
                </a:solidFill>
              </a:rPr>
              <a:t>)</a:t>
            </a:r>
            <a:r>
              <a:rPr lang="zh-CN" altLang="en-US" dirty="0"/>
              <a:t> </a:t>
            </a:r>
            <a:endParaRPr lang="en-US" altLang="zh-CN" dirty="0"/>
          </a:p>
          <a:p>
            <a:pPr lvl="1">
              <a:spcBef>
                <a:spcPts val="1200"/>
              </a:spcBef>
            </a:pPr>
            <a:r>
              <a:rPr lang="zh-CN" altLang="en-US" dirty="0"/>
              <a:t>随后，网络适配器把</a:t>
            </a:r>
            <a:r>
              <a:rPr lang="en-US" altLang="zh-CN"/>
              <a:t>IP</a:t>
            </a:r>
            <a:r>
              <a:rPr lang="zh-CN" altLang="en-US"/>
              <a:t>数据包封</a:t>
            </a:r>
            <a:r>
              <a:rPr lang="zh-CN" altLang="en-US" dirty="0"/>
              <a:t>装在目的地址为该硬件地址的帧中，发往本次传输的目的结点（可能是最终目的地，也可能是到达最终目的地的中间路由器 ）</a:t>
            </a:r>
          </a:p>
        </p:txBody>
      </p:sp>
    </p:spTree>
    <p:custDataLst>
      <p:tags r:id="rId1"/>
    </p:custDataLst>
    <p:extLst>
      <p:ext uri="{BB962C8B-B14F-4D97-AF65-F5344CB8AC3E}">
        <p14:creationId xmlns:p14="http://schemas.microsoft.com/office/powerpoint/2010/main" val="809281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dissolve">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wipe(left)">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wipe(left)">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Effect transition="in" filter="wipe(left)">
                                      <p:cBhvr>
                                        <p:cTn id="25"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地址解析为硬件地址的可能方法</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200" y="1444978"/>
            <a:ext cx="8579554" cy="5034843"/>
          </a:xfrm>
        </p:spPr>
        <p:txBody>
          <a:bodyPr/>
          <a:lstStyle/>
          <a:p>
            <a:r>
              <a:rPr lang="zh-CN" altLang="en-US" dirty="0"/>
              <a:t>直接对应：将结点的硬件地址编码到</a:t>
            </a:r>
            <a:r>
              <a:rPr lang="en-US" altLang="zh-CN" dirty="0"/>
              <a:t>IP</a:t>
            </a:r>
            <a:r>
              <a:rPr lang="zh-CN" altLang="en-US" dirty="0"/>
              <a:t>地址的</a:t>
            </a:r>
            <a:r>
              <a:rPr lang="zh-CN" altLang="en-US"/>
              <a:t>主机部分（</a:t>
            </a:r>
            <a:r>
              <a:rPr lang="zh-CN" altLang="en-US">
                <a:solidFill>
                  <a:srgbClr val="FF0000"/>
                </a:solidFill>
              </a:rPr>
              <a:t>直接从</a:t>
            </a:r>
            <a:r>
              <a:rPr lang="en-US" altLang="zh-CN">
                <a:solidFill>
                  <a:srgbClr val="FF0000"/>
                </a:solidFill>
              </a:rPr>
              <a:t>IP</a:t>
            </a:r>
            <a:r>
              <a:rPr lang="zh-CN" altLang="en-US">
                <a:solidFill>
                  <a:srgbClr val="FF0000"/>
                </a:solidFill>
              </a:rPr>
              <a:t>地址中抽取出硬件地址？？？</a:t>
            </a:r>
            <a:r>
              <a:rPr lang="zh-CN" altLang="en-US"/>
              <a:t>）</a:t>
            </a:r>
            <a:endParaRPr lang="zh-CN" altLang="en-US" dirty="0"/>
          </a:p>
          <a:p>
            <a:pPr lvl="1"/>
            <a:r>
              <a:rPr lang="zh-CN" altLang="en-US" dirty="0"/>
              <a:t>例如：硬件地址为</a:t>
            </a:r>
            <a:r>
              <a:rPr lang="en-US" altLang="zh-CN" dirty="0">
                <a:solidFill>
                  <a:srgbClr val="FF0000"/>
                </a:solidFill>
              </a:rPr>
              <a:t>00100001 01010001</a:t>
            </a:r>
            <a:r>
              <a:rPr lang="zh-CN" altLang="en-US" dirty="0"/>
              <a:t>，对应</a:t>
            </a:r>
            <a:r>
              <a:rPr lang="en-US" altLang="zh-CN" dirty="0"/>
              <a:t>IP</a:t>
            </a:r>
            <a:r>
              <a:rPr lang="zh-CN" altLang="en-US" dirty="0"/>
              <a:t>地址为 </a:t>
            </a:r>
            <a:r>
              <a:rPr lang="en-US" altLang="zh-CN" dirty="0"/>
              <a:t>128.96.</a:t>
            </a:r>
            <a:r>
              <a:rPr lang="en-US" altLang="zh-CN" dirty="0">
                <a:solidFill>
                  <a:srgbClr val="FF0000"/>
                </a:solidFill>
              </a:rPr>
              <a:t>33.81</a:t>
            </a:r>
          </a:p>
          <a:p>
            <a:pPr lvl="1"/>
            <a:r>
              <a:rPr lang="zh-CN" altLang="en-US" dirty="0"/>
              <a:t>限制：硬件地址长度有限制，</a:t>
            </a:r>
            <a:r>
              <a:rPr lang="en-US" altLang="zh-CN" dirty="0"/>
              <a:t>C</a:t>
            </a:r>
            <a:r>
              <a:rPr lang="zh-CN" altLang="en-US" dirty="0"/>
              <a:t>类网络中不超过</a:t>
            </a:r>
            <a:r>
              <a:rPr lang="en-US" altLang="zh-CN" dirty="0"/>
              <a:t>8</a:t>
            </a:r>
            <a:r>
              <a:rPr lang="zh-CN" altLang="en-US" dirty="0"/>
              <a:t>比特</a:t>
            </a:r>
            <a:endParaRPr lang="en-US" altLang="zh-CN" dirty="0"/>
          </a:p>
          <a:p>
            <a:pPr lvl="1"/>
            <a:r>
              <a:rPr lang="zh-CN" altLang="en-US" dirty="0"/>
              <a:t>然而，以太网的硬件地址</a:t>
            </a:r>
            <a:r>
              <a:rPr lang="en-US" altLang="zh-CN" dirty="0"/>
              <a:t>48 </a:t>
            </a:r>
            <a:r>
              <a:rPr lang="zh-CN" altLang="en-US" dirty="0"/>
              <a:t>比特</a:t>
            </a:r>
          </a:p>
          <a:p>
            <a:pPr>
              <a:spcBef>
                <a:spcPts val="3000"/>
              </a:spcBef>
            </a:pPr>
            <a:r>
              <a:rPr lang="zh-CN" altLang="en-US" dirty="0"/>
              <a:t>每个结点保留一张对照表：</a:t>
            </a:r>
            <a:r>
              <a:rPr lang="en-US" altLang="zh-CN" dirty="0">
                <a:solidFill>
                  <a:schemeClr val="accent5">
                    <a:lumMod val="50000"/>
                  </a:schemeClr>
                </a:solidFill>
              </a:rPr>
              <a:t>IP</a:t>
            </a:r>
            <a:r>
              <a:rPr lang="zh-CN" altLang="en-US" dirty="0">
                <a:solidFill>
                  <a:schemeClr val="accent5">
                    <a:lumMod val="50000"/>
                  </a:schemeClr>
                </a:solidFill>
              </a:rPr>
              <a:t>地址</a:t>
            </a:r>
            <a:r>
              <a:rPr lang="en-US" altLang="zh-CN" dirty="0">
                <a:solidFill>
                  <a:schemeClr val="accent5">
                    <a:lumMod val="50000"/>
                  </a:schemeClr>
                </a:solidFill>
                <a:sym typeface="Wingdings 3" panose="05040102010807070707" pitchFamily="18" charset="2"/>
              </a:rPr>
              <a:t></a:t>
            </a:r>
            <a:r>
              <a:rPr lang="zh-CN" altLang="en-US" dirty="0">
                <a:solidFill>
                  <a:schemeClr val="accent5">
                    <a:lumMod val="50000"/>
                  </a:schemeClr>
                </a:solidFill>
                <a:sym typeface="Wingdings 3" panose="05040102010807070707" pitchFamily="18" charset="2"/>
              </a:rPr>
              <a:t>硬件地址</a:t>
            </a:r>
            <a:endParaRPr lang="en-US" altLang="zh-CN" dirty="0">
              <a:solidFill>
                <a:schemeClr val="accent5">
                  <a:lumMod val="50000"/>
                </a:schemeClr>
              </a:solidFill>
            </a:endParaRPr>
          </a:p>
          <a:p>
            <a:pPr lvl="1"/>
            <a:r>
              <a:rPr lang="zh-CN" altLang="en-US" dirty="0"/>
              <a:t>地址解析协议 </a:t>
            </a:r>
            <a:r>
              <a:rPr lang="en-US" altLang="zh-CN" dirty="0"/>
              <a:t>(Address Resolution Protocol, ARP)</a:t>
            </a:r>
            <a:r>
              <a:rPr lang="zh-CN" altLang="en-US" dirty="0"/>
              <a:t> </a:t>
            </a:r>
          </a:p>
        </p:txBody>
      </p:sp>
    </p:spTree>
    <p:custDataLst>
      <p:tags r:id="rId1"/>
    </p:custDataLst>
    <p:extLst>
      <p:ext uri="{BB962C8B-B14F-4D97-AF65-F5344CB8AC3E}">
        <p14:creationId xmlns:p14="http://schemas.microsoft.com/office/powerpoint/2010/main" val="8882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dissolv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dissolve">
                                      <p:cBhvr>
                                        <p:cTn id="27" dur="500"/>
                                        <p:tgtEl>
                                          <p:spTgt spid="20">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0">
                                            <p:txEl>
                                              <p:pRg st="5" end="5"/>
                                            </p:txEl>
                                          </p:spTgt>
                                        </p:tgtEl>
                                        <p:attrNameLst>
                                          <p:attrName>style.visibility</p:attrName>
                                        </p:attrNameLst>
                                      </p:cBhvr>
                                      <p:to>
                                        <p:strVal val="visible"/>
                                      </p:to>
                                    </p:set>
                                    <p:animEffect transition="in" filter="dissolve">
                                      <p:cBhvr>
                                        <p:cTn id="30"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26" name="组合 25"/>
          <p:cNvGrpSpPr/>
          <p:nvPr/>
        </p:nvGrpSpPr>
        <p:grpSpPr>
          <a:xfrm>
            <a:off x="647637" y="2340865"/>
            <a:ext cx="7294562" cy="3588384"/>
            <a:chOff x="684213" y="2072641"/>
            <a:chExt cx="7294562" cy="3588384"/>
          </a:xfrm>
        </p:grpSpPr>
        <p:sp>
          <p:nvSpPr>
            <p:cNvPr id="6" name="Line 16"/>
            <p:cNvSpPr>
              <a:spLocks noChangeShapeType="1"/>
            </p:cNvSpPr>
            <p:nvPr/>
          </p:nvSpPr>
          <p:spPr bwMode="auto">
            <a:xfrm>
              <a:off x="1331913" y="2072641"/>
              <a:ext cx="0" cy="2597078"/>
            </a:xfrm>
            <a:prstGeom prst="line">
              <a:avLst/>
            </a:prstGeom>
            <a:noFill/>
            <a:ln w="19050">
              <a:solidFill>
                <a:schemeClr val="tx1">
                  <a:lumMod val="65000"/>
                  <a:lumOff val="35000"/>
                </a:schemeClr>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7" name="Text Box 17"/>
            <p:cNvSpPr txBox="1">
              <a:spLocks noChangeArrowheads="1"/>
            </p:cNvSpPr>
            <p:nvPr/>
          </p:nvSpPr>
          <p:spPr bwMode="auto">
            <a:xfrm>
              <a:off x="684213" y="3079750"/>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a:latin typeface="Times New Roman" panose="02020603050405020304" pitchFamily="18" charset="0"/>
                  <a:ea typeface="华文楷体" panose="02010600040101010101" pitchFamily="2" charset="-122"/>
                </a:rPr>
                <a:t>网络层</a:t>
              </a:r>
            </a:p>
          </p:txBody>
        </p:sp>
        <p:sp>
          <p:nvSpPr>
            <p:cNvPr id="8" name="Rectangle 18"/>
            <p:cNvSpPr>
              <a:spLocks noChangeArrowheads="1"/>
            </p:cNvSpPr>
            <p:nvPr/>
          </p:nvSpPr>
          <p:spPr bwMode="auto">
            <a:xfrm>
              <a:off x="1767841" y="2072641"/>
              <a:ext cx="6188710" cy="2597078"/>
            </a:xfrm>
            <a:prstGeom prst="rect">
              <a:avLst/>
            </a:prstGeom>
            <a:solidFill>
              <a:srgbClr val="FFFF99"/>
            </a:solidFill>
            <a:ln w="9525">
              <a:solidFill>
                <a:schemeClr val="tx1"/>
              </a:solidFill>
              <a:miter lim="800000"/>
              <a:headEnd/>
              <a:tailEnd/>
            </a:ln>
            <a:effectLst>
              <a:outerShdw blurRad="50800" dist="38100" algn="l" rotWithShape="0">
                <a:prstClr val="black">
                  <a:alpha val="40000"/>
                </a:prstClr>
              </a:outerShdw>
            </a:effectLst>
          </p:spPr>
          <p:txBody>
            <a:bodyPr wrap="none" anchor="ctr"/>
            <a:lstStyle/>
            <a:p>
              <a:pPr algn="ctr" fontAlgn="base">
                <a:spcBef>
                  <a:spcPct val="0"/>
                </a:spcBef>
                <a:spcAft>
                  <a:spcPct val="0"/>
                </a:spcAft>
              </a:pPr>
              <a:r>
                <a:rPr lang="en-US" altLang="zh-CN" sz="2800">
                  <a:latin typeface="Calibri" panose="020F0502020204030204" pitchFamily="34" charset="0"/>
                  <a:ea typeface="华文楷体" panose="02010600040101010101" pitchFamily="2" charset="-122"/>
                </a:rPr>
                <a:t>ARP</a:t>
              </a:r>
            </a:p>
            <a:p>
              <a:pPr algn="ctr" fontAlgn="base">
                <a:spcBef>
                  <a:spcPct val="0"/>
                </a:spcBef>
                <a:spcAft>
                  <a:spcPct val="0"/>
                </a:spcAft>
              </a:pPr>
              <a:endParaRPr lang="en-US" altLang="zh-CN" sz="2800">
                <a:latin typeface="Calibri" panose="020F0502020204030204" pitchFamily="34" charset="0"/>
                <a:ea typeface="华文楷体" panose="02010600040101010101" pitchFamily="2" charset="-122"/>
              </a:endParaRPr>
            </a:p>
          </p:txBody>
        </p:sp>
        <p:sp>
          <p:nvSpPr>
            <p:cNvPr id="9" name="Text Box 19"/>
            <p:cNvSpPr txBox="1">
              <a:spLocks noChangeArrowheads="1"/>
            </p:cNvSpPr>
            <p:nvPr/>
          </p:nvSpPr>
          <p:spPr bwMode="auto">
            <a:xfrm>
              <a:off x="6599238" y="2798763"/>
              <a:ext cx="1178528" cy="52322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a:latin typeface="Calibri" panose="020F0502020204030204" pitchFamily="34" charset="0"/>
                  <a:ea typeface="华文楷体" panose="02010600040101010101" pitchFamily="2" charset="-122"/>
                </a:rPr>
                <a:t>IP</a:t>
              </a:r>
              <a:r>
                <a:rPr lang="zh-CN" altLang="en-US" sz="2800">
                  <a:latin typeface="Calibri" panose="020F0502020204030204" pitchFamily="34" charset="0"/>
                  <a:ea typeface="华文楷体" panose="02010600040101010101" pitchFamily="2" charset="-122"/>
                </a:rPr>
                <a:t>地址</a:t>
              </a:r>
            </a:p>
          </p:txBody>
        </p:sp>
        <p:sp>
          <p:nvSpPr>
            <p:cNvPr id="10" name="Text Box 20"/>
            <p:cNvSpPr txBox="1">
              <a:spLocks noChangeArrowheads="1"/>
            </p:cNvSpPr>
            <p:nvPr/>
          </p:nvSpPr>
          <p:spPr bwMode="auto">
            <a:xfrm>
              <a:off x="6372225" y="5141913"/>
              <a:ext cx="16065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a:latin typeface="Calibri" panose="020F0502020204030204" pitchFamily="34" charset="0"/>
                  <a:ea typeface="华文楷体" panose="02010600040101010101" pitchFamily="2" charset="-122"/>
                </a:rPr>
                <a:t>硬件地址</a:t>
              </a:r>
            </a:p>
          </p:txBody>
        </p:sp>
        <p:sp>
          <p:nvSpPr>
            <p:cNvPr id="11" name="Rectangle 22"/>
            <p:cNvSpPr>
              <a:spLocks noChangeArrowheads="1"/>
            </p:cNvSpPr>
            <p:nvPr/>
          </p:nvSpPr>
          <p:spPr bwMode="auto">
            <a:xfrm>
              <a:off x="4427157" y="2981483"/>
              <a:ext cx="1780032" cy="67278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sz="2800">
                  <a:latin typeface="Calibri" panose="020F0502020204030204" pitchFamily="34" charset="0"/>
                  <a:ea typeface="华文楷体" panose="02010600040101010101" pitchFamily="2" charset="-122"/>
                </a:rPr>
                <a:t>IP</a:t>
              </a:r>
            </a:p>
          </p:txBody>
        </p:sp>
        <p:sp>
          <p:nvSpPr>
            <p:cNvPr id="12" name="Rectangle 24"/>
            <p:cNvSpPr>
              <a:spLocks noChangeArrowheads="1"/>
            </p:cNvSpPr>
            <p:nvPr/>
          </p:nvSpPr>
          <p:spPr bwMode="auto">
            <a:xfrm>
              <a:off x="2917825" y="2349500"/>
              <a:ext cx="719138"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dirty="0">
                  <a:latin typeface="Calibri" panose="020F0502020204030204" pitchFamily="34" charset="0"/>
                  <a:ea typeface="华文楷体" panose="02010600040101010101" pitchFamily="2" charset="-122"/>
                </a:rPr>
                <a:t>IGMP</a:t>
              </a:r>
            </a:p>
          </p:txBody>
        </p:sp>
        <p:sp>
          <p:nvSpPr>
            <p:cNvPr id="13" name="Freeform 25"/>
            <p:cNvSpPr>
              <a:spLocks/>
            </p:cNvSpPr>
            <p:nvPr/>
          </p:nvSpPr>
          <p:spPr bwMode="auto">
            <a:xfrm>
              <a:off x="6229350" y="3357563"/>
              <a:ext cx="935038" cy="647700"/>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solidFill>
              <a:srgbClr val="FFFF99"/>
            </a:solidFill>
            <a:ln w="57150" cmpd="sng">
              <a:solidFill>
                <a:schemeClr val="hlink"/>
              </a:solidFill>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4" name="Line 26"/>
            <p:cNvSpPr>
              <a:spLocks noChangeShapeType="1"/>
            </p:cNvSpPr>
            <p:nvPr/>
          </p:nvSpPr>
          <p:spPr bwMode="auto">
            <a:xfrm>
              <a:off x="7164388" y="4437063"/>
              <a:ext cx="0" cy="792162"/>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latin typeface="Calibri" panose="020F0502020204030204" pitchFamily="34" charset="0"/>
                <a:ea typeface="华文楷体" panose="02010600040101010101" pitchFamily="2" charset="-122"/>
              </a:endParaRPr>
            </a:p>
          </p:txBody>
        </p:sp>
        <p:sp>
          <p:nvSpPr>
            <p:cNvPr id="15" name="Rectangle 29"/>
            <p:cNvSpPr>
              <a:spLocks noChangeArrowheads="1"/>
            </p:cNvSpPr>
            <p:nvPr/>
          </p:nvSpPr>
          <p:spPr bwMode="auto">
            <a:xfrm>
              <a:off x="2124075" y="2349500"/>
              <a:ext cx="719138"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a:latin typeface="Calibri" panose="020F0502020204030204" pitchFamily="34" charset="0"/>
                  <a:ea typeface="华文楷体" panose="02010600040101010101" pitchFamily="2" charset="-122"/>
                </a:rPr>
                <a:t>ICMP</a:t>
              </a:r>
            </a:p>
          </p:txBody>
        </p:sp>
        <p:sp>
          <p:nvSpPr>
            <p:cNvPr id="16" name="Rectangle 30"/>
            <p:cNvSpPr>
              <a:spLocks noChangeArrowheads="1"/>
            </p:cNvSpPr>
            <p:nvPr/>
          </p:nvSpPr>
          <p:spPr bwMode="auto">
            <a:xfrm>
              <a:off x="6473952" y="4005263"/>
              <a:ext cx="1266697" cy="454025"/>
            </a:xfrm>
            <a:prstGeom prst="rect">
              <a:avLst/>
            </a:prstGeom>
            <a:solidFill>
              <a:schemeClr val="accent5">
                <a:lumMod val="5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b="1">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ARP</a:t>
              </a:r>
            </a:p>
          </p:txBody>
        </p:sp>
        <p:sp>
          <p:nvSpPr>
            <p:cNvPr id="22" name="Rectangle 4"/>
            <p:cNvSpPr>
              <a:spLocks noChangeArrowheads="1"/>
            </p:cNvSpPr>
            <p:nvPr/>
          </p:nvSpPr>
          <p:spPr bwMode="auto">
            <a:xfrm>
              <a:off x="2097963" y="3058319"/>
              <a:ext cx="1840991" cy="56421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zh-CN" altLang="en-US" dirty="0">
                  <a:latin typeface="Calibri" panose="020F0502020204030204" pitchFamily="34" charset="0"/>
                  <a:ea typeface="华文楷体" panose="02010600040101010101" pitchFamily="2" charset="-122"/>
                </a:rPr>
                <a:t>路由选择协议</a:t>
              </a:r>
              <a:endParaRPr lang="en-US" altLang="zh-CN" dirty="0">
                <a:latin typeface="Calibri" panose="020F0502020204030204" pitchFamily="34" charset="0"/>
                <a:ea typeface="华文楷体" panose="02010600040101010101" pitchFamily="2" charset="-122"/>
              </a:endParaRPr>
            </a:p>
            <a:p>
              <a:pPr algn="ctr" fontAlgn="base">
                <a:spcBef>
                  <a:spcPct val="0"/>
                </a:spcBef>
                <a:spcAft>
                  <a:spcPct val="0"/>
                </a:spcAft>
              </a:pPr>
              <a:r>
                <a:rPr lang="en-US" altLang="zh-CN" dirty="0">
                  <a:latin typeface="Calibri" panose="020F0502020204030204" pitchFamily="34" charset="0"/>
                  <a:ea typeface="华文楷体" panose="02010600040101010101" pitchFamily="2" charset="-122"/>
                </a:rPr>
                <a:t>RIP</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OSPF</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BGP</a:t>
              </a:r>
              <a:endParaRPr lang="zh-CN" altLang="zh-CN" dirty="0">
                <a:latin typeface="Calibri" panose="020F0502020204030204" pitchFamily="34" charset="0"/>
                <a:ea typeface="华文楷体" panose="02010600040101010101" pitchFamily="2" charset="-122"/>
              </a:endParaRPr>
            </a:p>
          </p:txBody>
        </p:sp>
        <p:cxnSp>
          <p:nvCxnSpPr>
            <p:cNvPr id="24" name="直接连接符 23"/>
            <p:cNvCxnSpPr/>
            <p:nvPr/>
          </p:nvCxnSpPr>
          <p:spPr>
            <a:xfrm flipH="1">
              <a:off x="1158240" y="2072641"/>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158240" y="4669719"/>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294022"/>
      </p:ext>
    </p:extLst>
  </p:cSld>
  <p:clrMapOvr>
    <a:masterClrMapping/>
  </p:clrMapOvr>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199" y="1444978"/>
            <a:ext cx="8370711" cy="5260621"/>
          </a:xfrm>
        </p:spPr>
        <p:txBody>
          <a:bodyPr/>
          <a:lstStyle/>
          <a:p>
            <a:r>
              <a:rPr lang="en-US" altLang="zh-CN" dirty="0">
                <a:solidFill>
                  <a:schemeClr val="accent1">
                    <a:lumMod val="75000"/>
                  </a:schemeClr>
                </a:solidFill>
              </a:rPr>
              <a:t>ARP</a:t>
            </a:r>
            <a:r>
              <a:rPr lang="zh-CN" altLang="en-US" dirty="0">
                <a:solidFill>
                  <a:schemeClr val="accent1">
                    <a:lumMod val="75000"/>
                  </a:schemeClr>
                </a:solidFill>
              </a:rPr>
              <a:t>：根据目标主机的</a:t>
            </a:r>
            <a:r>
              <a:rPr lang="en-US" altLang="zh-CN" dirty="0">
                <a:solidFill>
                  <a:schemeClr val="accent1">
                    <a:lumMod val="75000"/>
                  </a:schemeClr>
                </a:solidFill>
              </a:rPr>
              <a:t>IP</a:t>
            </a:r>
            <a:r>
              <a:rPr lang="zh-CN" altLang="en-US" dirty="0">
                <a:solidFill>
                  <a:schemeClr val="accent1">
                    <a:lumMod val="75000"/>
                  </a:schemeClr>
                </a:solidFill>
              </a:rPr>
              <a:t>地址，查询其硬件地址</a:t>
            </a:r>
            <a:endParaRPr lang="en-US" altLang="zh-CN" dirty="0">
              <a:solidFill>
                <a:schemeClr val="accent1">
                  <a:lumMod val="75000"/>
                </a:schemeClr>
              </a:solidFill>
            </a:endParaRPr>
          </a:p>
          <a:p>
            <a:pPr>
              <a:spcBef>
                <a:spcPts val="1200"/>
              </a:spcBef>
            </a:pPr>
            <a:r>
              <a:rPr lang="zh-CN" altLang="en-US" dirty="0"/>
              <a:t>每个三层结点中都有一个</a:t>
            </a:r>
            <a:r>
              <a:rPr lang="en-US" altLang="zh-CN" dirty="0"/>
              <a:t>ARP</a:t>
            </a:r>
            <a:r>
              <a:rPr lang="zh-CN" altLang="en-US" dirty="0"/>
              <a:t>高速缓存 </a:t>
            </a:r>
            <a:r>
              <a:rPr lang="en-US" altLang="zh-CN" dirty="0"/>
              <a:t>(ARP Cache)</a:t>
            </a:r>
            <a:endParaRPr lang="zh-CN" altLang="en-US" dirty="0"/>
          </a:p>
          <a:p>
            <a:pPr lvl="1">
              <a:lnSpc>
                <a:spcPct val="150000"/>
              </a:lnSpc>
            </a:pPr>
            <a:r>
              <a:rPr lang="zh-CN" altLang="en-US" sz="1800" dirty="0"/>
              <a:t>存储结点所在</a:t>
            </a:r>
            <a:r>
              <a:rPr lang="zh-CN" altLang="en-US" sz="1800" b="1" dirty="0">
                <a:solidFill>
                  <a:srgbClr val="FF0000"/>
                </a:solidFill>
              </a:rPr>
              <a:t>局域网内</a:t>
            </a:r>
            <a:r>
              <a:rPr lang="zh-CN" altLang="en-US" sz="1800" dirty="0"/>
              <a:t>各结点的 </a:t>
            </a:r>
            <a:r>
              <a:rPr lang="en-US" altLang="zh-CN" sz="1800" dirty="0"/>
              <a:t>IP </a:t>
            </a:r>
            <a:r>
              <a:rPr lang="zh-CN" altLang="en-US" sz="1800" dirty="0"/>
              <a:t>地址到其硬件地址的映射表</a:t>
            </a:r>
          </a:p>
          <a:p>
            <a:pPr>
              <a:spcBef>
                <a:spcPts val="1200"/>
              </a:spcBef>
            </a:pPr>
            <a:r>
              <a:rPr lang="zh-CN" altLang="en-US" dirty="0"/>
              <a:t>结点</a:t>
            </a:r>
            <a:r>
              <a:rPr lang="en-US" altLang="zh-CN" dirty="0"/>
              <a:t>A</a:t>
            </a:r>
            <a:r>
              <a:rPr lang="zh-CN" altLang="en-US" dirty="0"/>
              <a:t>向局域网内另一结点</a:t>
            </a:r>
            <a:r>
              <a:rPr lang="en-US" altLang="zh-CN" dirty="0"/>
              <a:t>B</a:t>
            </a:r>
            <a:r>
              <a:rPr lang="zh-CN" altLang="en-US" dirty="0"/>
              <a:t>发送</a:t>
            </a:r>
            <a:r>
              <a:rPr lang="en-US" altLang="zh-CN" dirty="0"/>
              <a:t>IP</a:t>
            </a:r>
            <a:r>
              <a:rPr lang="zh-CN" altLang="en-US" dirty="0"/>
              <a:t>报文</a:t>
            </a:r>
            <a:endParaRPr lang="en-US" altLang="zh-CN" dirty="0"/>
          </a:p>
          <a:p>
            <a:pPr lvl="1">
              <a:lnSpc>
                <a:spcPct val="150000"/>
              </a:lnSpc>
            </a:pPr>
            <a:r>
              <a:rPr lang="zh-CN" altLang="en-US" sz="1800" dirty="0"/>
              <a:t>在其 </a:t>
            </a:r>
            <a:r>
              <a:rPr lang="en-US" altLang="zh-CN" sz="1800" dirty="0"/>
              <a:t>ARP Cache </a:t>
            </a:r>
            <a:r>
              <a:rPr lang="zh-CN" altLang="en-US" sz="1800" dirty="0"/>
              <a:t>中查看有无</a:t>
            </a:r>
            <a:r>
              <a:rPr lang="en-US" altLang="zh-CN" sz="1800" dirty="0"/>
              <a:t>B </a:t>
            </a:r>
            <a:r>
              <a:rPr lang="zh-CN" altLang="en-US" sz="1800" dirty="0"/>
              <a:t>的 </a:t>
            </a:r>
            <a:r>
              <a:rPr lang="en-US" altLang="zh-CN" sz="1800" dirty="0"/>
              <a:t>IP </a:t>
            </a:r>
            <a:r>
              <a:rPr lang="zh-CN" altLang="en-US" sz="1800" dirty="0"/>
              <a:t>地址，有则查出其对应的硬件地址，将此硬件地址写入 </a:t>
            </a:r>
            <a:r>
              <a:rPr lang="en-US" altLang="zh-CN" sz="1800" dirty="0"/>
              <a:t>MAC </a:t>
            </a:r>
            <a:r>
              <a:rPr lang="zh-CN" altLang="en-US" sz="1800" dirty="0"/>
              <a:t>帧，通过局域网将该 </a:t>
            </a:r>
            <a:r>
              <a:rPr lang="en-US" altLang="zh-CN" sz="1800" dirty="0"/>
              <a:t>MAC </a:t>
            </a:r>
            <a:r>
              <a:rPr lang="zh-CN" altLang="en-US" sz="1800" dirty="0"/>
              <a:t>帧发往此硬件地址</a:t>
            </a:r>
            <a:endParaRPr lang="en-US" altLang="zh-CN" sz="1800" dirty="0"/>
          </a:p>
          <a:p>
            <a:pPr lvl="1">
              <a:lnSpc>
                <a:spcPct val="150000"/>
              </a:lnSpc>
            </a:pPr>
            <a:r>
              <a:rPr lang="zh-CN" altLang="en-US" sz="1800" dirty="0"/>
              <a:t>否则，</a:t>
            </a:r>
            <a:r>
              <a:rPr lang="en-US" altLang="zh-CN" sz="1800" dirty="0"/>
              <a:t>A</a:t>
            </a:r>
            <a:r>
              <a:rPr lang="zh-CN" altLang="en-US" sz="1800" dirty="0"/>
              <a:t>向局域网内广播</a:t>
            </a:r>
            <a:r>
              <a:rPr lang="en-US" altLang="zh-CN" sz="1800" dirty="0"/>
              <a:t>ARP</a:t>
            </a:r>
            <a:r>
              <a:rPr lang="zh-CN" altLang="en-US" sz="1800" dirty="0"/>
              <a:t>请求，询问</a:t>
            </a:r>
            <a:r>
              <a:rPr lang="en-US" altLang="zh-CN" sz="1800" dirty="0"/>
              <a:t>B</a:t>
            </a:r>
            <a:r>
              <a:rPr lang="zh-CN" altLang="en-US" sz="1800" dirty="0"/>
              <a:t>的</a:t>
            </a:r>
            <a:r>
              <a:rPr lang="en-US" altLang="zh-CN" sz="1800" dirty="0"/>
              <a:t>IP</a:t>
            </a:r>
            <a:r>
              <a:rPr lang="zh-CN" altLang="en-US" sz="1800" dirty="0"/>
              <a:t>地址对应的硬件地址</a:t>
            </a:r>
            <a:endParaRPr lang="en-US" altLang="zh-CN" sz="1800" dirty="0"/>
          </a:p>
          <a:p>
            <a:pPr lvl="2">
              <a:lnSpc>
                <a:spcPct val="150000"/>
              </a:lnSpc>
            </a:pPr>
            <a:r>
              <a:rPr lang="en-US" altLang="zh-CN" dirty="0"/>
              <a:t>B</a:t>
            </a:r>
            <a:r>
              <a:rPr lang="zh-CN" altLang="en-US" dirty="0"/>
              <a:t>收到该请求后，单播回复自己的硬件地址</a:t>
            </a:r>
            <a:endParaRPr lang="en-US" altLang="zh-CN" dirty="0"/>
          </a:p>
          <a:p>
            <a:pPr lvl="2">
              <a:lnSpc>
                <a:spcPct val="150000"/>
              </a:lnSpc>
            </a:pPr>
            <a:r>
              <a:rPr lang="en-US" altLang="zh-CN" dirty="0"/>
              <a:t>A</a:t>
            </a:r>
            <a:r>
              <a:rPr lang="zh-CN" altLang="en-US" dirty="0"/>
              <a:t>和</a:t>
            </a:r>
            <a:r>
              <a:rPr lang="en-US" altLang="zh-CN" dirty="0"/>
              <a:t>B</a:t>
            </a:r>
            <a:r>
              <a:rPr lang="zh-CN" altLang="en-US" dirty="0"/>
              <a:t>都会将对方地址的映射关系写入</a:t>
            </a:r>
            <a:r>
              <a:rPr lang="en-US" altLang="zh-CN" dirty="0"/>
              <a:t>ARP Cache</a:t>
            </a:r>
          </a:p>
        </p:txBody>
      </p:sp>
    </p:spTree>
    <p:custDataLst>
      <p:tags r:id="rId1"/>
    </p:custDataLst>
    <p:extLst>
      <p:ext uri="{BB962C8B-B14F-4D97-AF65-F5344CB8AC3E}">
        <p14:creationId xmlns:p14="http://schemas.microsoft.com/office/powerpoint/2010/main" val="27903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dissolve">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Effect transition="in" filter="dissolve">
                                      <p:cBhvr>
                                        <p:cTn id="25" dur="500"/>
                                        <p:tgtEl>
                                          <p:spTgt spid="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xEl>
                                              <p:pRg st="5" end="5"/>
                                            </p:txEl>
                                          </p:spTgt>
                                        </p:tgtEl>
                                        <p:attrNameLst>
                                          <p:attrName>style.visibility</p:attrName>
                                        </p:attrNameLst>
                                      </p:cBhvr>
                                      <p:to>
                                        <p:strVal val="visible"/>
                                      </p:to>
                                    </p:set>
                                    <p:animEffect transition="in" filter="dissolve">
                                      <p:cBhvr>
                                        <p:cTn id="30" dur="500"/>
                                        <p:tgtEl>
                                          <p:spTgt spid="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animEffect transition="in" filter="dissolve">
                                      <p:cBhvr>
                                        <p:cTn id="35" dur="500"/>
                                        <p:tgtEl>
                                          <p:spTgt spid="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0">
                                            <p:txEl>
                                              <p:pRg st="7" end="7"/>
                                            </p:txEl>
                                          </p:spTgt>
                                        </p:tgtEl>
                                        <p:attrNameLst>
                                          <p:attrName>style.visibility</p:attrName>
                                        </p:attrNameLst>
                                      </p:cBhvr>
                                      <p:to>
                                        <p:strVal val="visible"/>
                                      </p:to>
                                    </p:set>
                                    <p:animEffect transition="in" filter="dissolve">
                                      <p:cBhvr>
                                        <p:cTn id="40" dur="500"/>
                                        <p:tgtEl>
                                          <p:spTgt spid="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38" name="组合 37"/>
          <p:cNvGrpSpPr/>
          <p:nvPr/>
        </p:nvGrpSpPr>
        <p:grpSpPr>
          <a:xfrm>
            <a:off x="162839" y="2694432"/>
            <a:ext cx="8523962" cy="3295649"/>
            <a:chOff x="162839" y="2694432"/>
            <a:chExt cx="8523962" cy="3295649"/>
          </a:xfrm>
        </p:grpSpPr>
        <p:sp>
          <p:nvSpPr>
            <p:cNvPr id="7" name="圆角矩形 6"/>
            <p:cNvSpPr/>
            <p:nvPr/>
          </p:nvSpPr>
          <p:spPr>
            <a:xfrm>
              <a:off x="162839" y="2694432"/>
              <a:ext cx="8523962" cy="3295649"/>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335117" y="3958908"/>
              <a:ext cx="8175153" cy="1548139"/>
              <a:chOff x="335117" y="3958908"/>
              <a:chExt cx="8175153" cy="1548139"/>
            </a:xfrm>
          </p:grpSpPr>
          <p:sp>
            <p:nvSpPr>
              <p:cNvPr id="8" name="Line 7"/>
              <p:cNvSpPr>
                <a:spLocks noChangeShapeType="1"/>
              </p:cNvSpPr>
              <p:nvPr/>
            </p:nvSpPr>
            <p:spPr bwMode="auto">
              <a:xfrm rot="5400000">
                <a:off x="18983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 name="Line 8"/>
              <p:cNvSpPr>
                <a:spLocks noChangeShapeType="1"/>
              </p:cNvSpPr>
              <p:nvPr/>
            </p:nvSpPr>
            <p:spPr bwMode="auto">
              <a:xfrm rot="5400000">
                <a:off x="3913664" y="425338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0" name="Line 9"/>
              <p:cNvSpPr>
                <a:spLocks noChangeShapeType="1"/>
              </p:cNvSpPr>
              <p:nvPr/>
            </p:nvSpPr>
            <p:spPr bwMode="auto">
              <a:xfrm rot="5400000">
                <a:off x="5646420"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 name="Line 10"/>
              <p:cNvSpPr>
                <a:spLocks noChangeShapeType="1"/>
              </p:cNvSpPr>
              <p:nvPr/>
            </p:nvSpPr>
            <p:spPr bwMode="auto">
              <a:xfrm rot="5400000">
                <a:off x="76895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 name="Line 11"/>
              <p:cNvSpPr>
                <a:spLocks noChangeShapeType="1"/>
              </p:cNvSpPr>
              <p:nvPr/>
            </p:nvSpPr>
            <p:spPr bwMode="auto">
              <a:xfrm rot="5400000">
                <a:off x="5902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7" name="Line 16"/>
              <p:cNvSpPr>
                <a:spLocks noChangeShapeType="1"/>
              </p:cNvSpPr>
              <p:nvPr/>
            </p:nvSpPr>
            <p:spPr bwMode="auto">
              <a:xfrm>
                <a:off x="335117" y="3968946"/>
                <a:ext cx="8175153" cy="1965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8" name="Text Box 17"/>
              <p:cNvSpPr txBox="1">
                <a:spLocks noChangeArrowheads="1"/>
              </p:cNvSpPr>
              <p:nvPr/>
            </p:nvSpPr>
            <p:spPr bwMode="auto">
              <a:xfrm>
                <a:off x="1651153" y="470036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A</a:t>
                </a:r>
              </a:p>
            </p:txBody>
          </p:sp>
          <p:sp>
            <p:nvSpPr>
              <p:cNvPr id="19" name="Text Box 18"/>
              <p:cNvSpPr txBox="1">
                <a:spLocks noChangeArrowheads="1"/>
              </p:cNvSpPr>
              <p:nvPr/>
            </p:nvSpPr>
            <p:spPr bwMode="auto">
              <a:xfrm>
                <a:off x="3681094" y="4715791"/>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Y</a:t>
                </a:r>
              </a:p>
            </p:txBody>
          </p:sp>
          <p:sp>
            <p:nvSpPr>
              <p:cNvPr id="21" name="Text Box 19"/>
              <p:cNvSpPr txBox="1">
                <a:spLocks noChangeArrowheads="1"/>
              </p:cNvSpPr>
              <p:nvPr/>
            </p:nvSpPr>
            <p:spPr bwMode="auto">
              <a:xfrm>
                <a:off x="1003428" y="466693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X</a:t>
                </a:r>
              </a:p>
            </p:txBody>
          </p:sp>
          <p:sp>
            <p:nvSpPr>
              <p:cNvPr id="22" name="Text Box 20"/>
              <p:cNvSpPr txBox="1">
                <a:spLocks noChangeArrowheads="1"/>
              </p:cNvSpPr>
              <p:nvPr/>
            </p:nvSpPr>
            <p:spPr bwMode="auto">
              <a:xfrm>
                <a:off x="5405037" y="4666933"/>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B</a:t>
                </a:r>
              </a:p>
            </p:txBody>
          </p:sp>
          <p:sp>
            <p:nvSpPr>
              <p:cNvPr id="23" name="Text Box 21"/>
              <p:cNvSpPr txBox="1">
                <a:spLocks noChangeArrowheads="1"/>
              </p:cNvSpPr>
              <p:nvPr/>
            </p:nvSpPr>
            <p:spPr bwMode="auto">
              <a:xfrm>
                <a:off x="7420493" y="4700359"/>
                <a:ext cx="304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Z</a:t>
                </a:r>
              </a:p>
            </p:txBody>
          </p:sp>
          <p:sp>
            <p:nvSpPr>
              <p:cNvPr id="24" name="Text Box 55"/>
              <p:cNvSpPr txBox="1">
                <a:spLocks noChangeArrowheads="1"/>
              </p:cNvSpPr>
              <p:nvPr/>
            </p:nvSpPr>
            <p:spPr bwMode="auto">
              <a:xfrm>
                <a:off x="2333569" y="4626849"/>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209.0.0.5</a:t>
                </a:r>
              </a:p>
            </p:txBody>
          </p:sp>
          <p:sp>
            <p:nvSpPr>
              <p:cNvPr id="25" name="Text Box 56"/>
              <p:cNvSpPr txBox="1">
                <a:spLocks noChangeArrowheads="1"/>
              </p:cNvSpPr>
              <p:nvPr/>
            </p:nvSpPr>
            <p:spPr bwMode="auto">
              <a:xfrm>
                <a:off x="6102351" y="4514436"/>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209.0.0.6</a:t>
                </a:r>
              </a:p>
            </p:txBody>
          </p:sp>
          <p:sp>
            <p:nvSpPr>
              <p:cNvPr id="26" name="Text Box 57"/>
              <p:cNvSpPr txBox="1">
                <a:spLocks noChangeArrowheads="1"/>
              </p:cNvSpPr>
              <p:nvPr/>
            </p:nvSpPr>
            <p:spPr bwMode="auto">
              <a:xfrm>
                <a:off x="1276743" y="5106937"/>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00-00-C0-15-AD-18</a:t>
                </a:r>
              </a:p>
            </p:txBody>
          </p:sp>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92" y="4547870"/>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971" y="4542117"/>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9107"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033"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9745"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内容占位符 2"/>
          <p:cNvSpPr>
            <a:spLocks noGrp="1"/>
          </p:cNvSpPr>
          <p:nvPr>
            <p:ph idx="1"/>
          </p:nvPr>
        </p:nvSpPr>
        <p:spPr>
          <a:xfrm>
            <a:off x="457199" y="1444978"/>
            <a:ext cx="8370711" cy="774781"/>
          </a:xfrm>
        </p:spPr>
        <p:txBody>
          <a:bodyPr/>
          <a:lstStyle/>
          <a:p>
            <a:r>
              <a:rPr lang="zh-CN" altLang="en-US" dirty="0"/>
              <a:t>结点</a:t>
            </a:r>
            <a:r>
              <a:rPr lang="en-US" altLang="zh-CN" dirty="0"/>
              <a:t>A</a:t>
            </a:r>
            <a:r>
              <a:rPr lang="zh-CN" altLang="en-US" dirty="0"/>
              <a:t>广播发送</a:t>
            </a:r>
            <a:r>
              <a:rPr lang="en-US" altLang="zh-CN" dirty="0"/>
              <a:t>ARP</a:t>
            </a:r>
            <a:r>
              <a:rPr lang="zh-CN" altLang="en-US" dirty="0"/>
              <a:t>请求分组</a:t>
            </a:r>
            <a:endParaRPr lang="en-US" altLang="zh-CN" dirty="0"/>
          </a:p>
        </p:txBody>
      </p:sp>
      <p:sp>
        <p:nvSpPr>
          <p:cNvPr id="40" name="Rectangle 86"/>
          <p:cNvSpPr>
            <a:spLocks noChangeArrowheads="1"/>
          </p:cNvSpPr>
          <p:nvPr/>
        </p:nvSpPr>
        <p:spPr bwMode="auto">
          <a:xfrm>
            <a:off x="1598285" y="3353879"/>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ARP</a:t>
            </a:r>
            <a:r>
              <a:rPr lang="zh-CN" altLang="en-US" sz="1600" b="0" dirty="0">
                <a:solidFill>
                  <a:srgbClr val="333399"/>
                </a:solidFill>
                <a:latin typeface="Calibri" panose="020F0502020204030204" pitchFamily="34" charset="0"/>
                <a:ea typeface="华文楷体" panose="02010600040101010101" pitchFamily="2" charset="-122"/>
              </a:rPr>
              <a:t>请求</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46" name="Rectangle 86"/>
          <p:cNvSpPr>
            <a:spLocks noChangeArrowheads="1"/>
          </p:cNvSpPr>
          <p:nvPr/>
        </p:nvSpPr>
        <p:spPr bwMode="auto">
          <a:xfrm>
            <a:off x="1600013" y="4097514"/>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ARP</a:t>
            </a:r>
            <a:r>
              <a:rPr lang="zh-CN" altLang="en-US" sz="1600" b="0" dirty="0">
                <a:solidFill>
                  <a:srgbClr val="333399"/>
                </a:solidFill>
                <a:latin typeface="Calibri" panose="020F0502020204030204" pitchFamily="34" charset="0"/>
                <a:ea typeface="华文楷体" panose="02010600040101010101" pitchFamily="2" charset="-122"/>
              </a:rPr>
              <a:t>请求</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48" name="圆角矩形标注 47"/>
          <p:cNvSpPr/>
          <p:nvPr/>
        </p:nvSpPr>
        <p:spPr>
          <a:xfrm>
            <a:off x="1721450" y="1413065"/>
            <a:ext cx="5536988" cy="1068054"/>
          </a:xfrm>
          <a:prstGeom prst="wedgeRoundRectCallout">
            <a:avLst>
              <a:gd name="adj1" fmla="val -33788"/>
              <a:gd name="adj2" fmla="val 213001"/>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我是 </a:t>
            </a:r>
            <a:r>
              <a:rPr lang="en-US" altLang="zh-CN" dirty="0">
                <a:solidFill>
                  <a:srgbClr val="FFFFFF"/>
                </a:solidFill>
                <a:latin typeface="Calibri" panose="020F0502020204030204" pitchFamily="34" charset="0"/>
                <a:ea typeface="黑体" panose="02010609060101010101" pitchFamily="49" charset="-122"/>
              </a:rPr>
              <a:t>209.0.0.5</a:t>
            </a:r>
            <a:r>
              <a:rPr lang="zh-CN" altLang="en-US" dirty="0">
                <a:solidFill>
                  <a:srgbClr val="FFFFFF"/>
                </a:solidFill>
                <a:latin typeface="Calibri" panose="020F0502020204030204" pitchFamily="34" charset="0"/>
                <a:ea typeface="黑体" panose="02010609060101010101" pitchFamily="49" charset="-122"/>
              </a:rPr>
              <a:t>，硬件地址是 </a:t>
            </a:r>
            <a:r>
              <a:rPr lang="en-US" altLang="zh-CN" dirty="0">
                <a:solidFill>
                  <a:srgbClr val="FFFFFF"/>
                </a:solidFill>
                <a:latin typeface="Calibri" panose="020F0502020204030204" pitchFamily="34" charset="0"/>
                <a:ea typeface="黑体" panose="02010609060101010101" pitchFamily="49" charset="-122"/>
              </a:rPr>
              <a:t>00-00-C0-15-AD-18</a:t>
            </a:r>
          </a:p>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我想知道主机 </a:t>
            </a:r>
            <a:r>
              <a:rPr lang="en-US" altLang="zh-CN" dirty="0">
                <a:solidFill>
                  <a:srgbClr val="FFFFFF"/>
                </a:solidFill>
                <a:latin typeface="Calibri" panose="020F0502020204030204" pitchFamily="34" charset="0"/>
                <a:ea typeface="黑体" panose="02010609060101010101" pitchFamily="49" charset="-122"/>
              </a:rPr>
              <a:t>209.0.0.6 </a:t>
            </a:r>
            <a:r>
              <a:rPr lang="zh-CN" altLang="en-US" dirty="0">
                <a:solidFill>
                  <a:srgbClr val="FFFFFF"/>
                </a:solidFill>
                <a:latin typeface="Calibri" panose="020F0502020204030204" pitchFamily="34" charset="0"/>
                <a:ea typeface="黑体" panose="02010609060101010101" pitchFamily="49" charset="-122"/>
              </a:rPr>
              <a:t>的硬件地址</a:t>
            </a:r>
          </a:p>
        </p:txBody>
      </p:sp>
      <p:sp>
        <p:nvSpPr>
          <p:cNvPr id="50" name="圆角矩形标注 49"/>
          <p:cNvSpPr/>
          <p:nvPr/>
        </p:nvSpPr>
        <p:spPr>
          <a:xfrm rot="10800000" flipV="1">
            <a:off x="1115535" y="5674656"/>
            <a:ext cx="6609847" cy="964536"/>
          </a:xfrm>
          <a:prstGeom prst="wedgeRoundRectCallout">
            <a:avLst>
              <a:gd name="adj1" fmla="val 2846"/>
              <a:gd name="adj2" fmla="val -12348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50000"/>
              </a:lnSpc>
            </a:pPr>
            <a:endParaRPr lang="en-US" altLang="zh-CN" dirty="0">
              <a:solidFill>
                <a:srgbClr val="FFFFFF"/>
              </a:solidFill>
              <a:latin typeface="Calibri" panose="020F0502020204030204" pitchFamily="34" charset="0"/>
              <a:ea typeface="黑体" panose="02010609060101010101" pitchFamily="49" charset="-122"/>
            </a:endParaRPr>
          </a:p>
        </p:txBody>
      </p:sp>
      <p:sp>
        <p:nvSpPr>
          <p:cNvPr id="51" name="圆角矩形标注 50"/>
          <p:cNvSpPr/>
          <p:nvPr/>
        </p:nvSpPr>
        <p:spPr>
          <a:xfrm rot="10800000" flipV="1">
            <a:off x="1115534" y="5656371"/>
            <a:ext cx="6867684" cy="964536"/>
          </a:xfrm>
          <a:prstGeom prst="wedgeRoundRectCallout">
            <a:avLst>
              <a:gd name="adj1" fmla="val -19897"/>
              <a:gd name="adj2" fmla="val -126081"/>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chorCtr="0"/>
          <a:lstStyle/>
          <a:p>
            <a:pPr>
              <a:lnSpc>
                <a:spcPct val="150000"/>
              </a:lnSpc>
            </a:pPr>
            <a:r>
              <a:rPr lang="en-US" altLang="zh-CN"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）添加或者更新</a:t>
            </a:r>
            <a:r>
              <a:rPr lang="en-US" altLang="zh-CN" dirty="0">
                <a:solidFill>
                  <a:srgbClr val="FFFFFF"/>
                </a:solidFill>
                <a:latin typeface="Calibri" panose="020F0502020204030204" pitchFamily="34" charset="0"/>
                <a:ea typeface="黑体" panose="02010609060101010101" pitchFamily="49" charset="-122"/>
              </a:rPr>
              <a:t>ARP cache</a:t>
            </a:r>
            <a:r>
              <a:rPr lang="zh-CN" altLang="en-US" dirty="0">
                <a:solidFill>
                  <a:srgbClr val="FFFFFF"/>
                </a:solidFill>
                <a:latin typeface="Calibri" panose="020F0502020204030204" pitchFamily="34" charset="0"/>
                <a:ea typeface="黑体" panose="02010609060101010101" pitchFamily="49" charset="-122"/>
              </a:rPr>
              <a:t>条目： </a:t>
            </a:r>
            <a:r>
              <a:rPr lang="en-US" altLang="zh-CN" dirty="0">
                <a:solidFill>
                  <a:srgbClr val="FFFFFF"/>
                </a:solidFill>
                <a:latin typeface="Calibri" panose="020F0502020204030204" pitchFamily="34" charset="0"/>
                <a:ea typeface="黑体" panose="02010609060101010101" pitchFamily="49" charset="-122"/>
              </a:rPr>
              <a:t>209.0.0.5 </a:t>
            </a:r>
            <a:r>
              <a:rPr lang="zh-CN" altLang="en-US">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a:solidFill>
                  <a:srgbClr val="FFFFFF"/>
                </a:solidFill>
                <a:latin typeface="Calibri" panose="020F0502020204030204" pitchFamily="34" charset="0"/>
                <a:ea typeface="黑体" panose="02010609060101010101" pitchFamily="49" charset="-122"/>
              </a:rPr>
              <a:t>00-00-C0-15-AD-18</a:t>
            </a:r>
            <a:endParaRPr lang="en-US" altLang="zh-CN"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）单播回复</a:t>
            </a:r>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应答分组： </a:t>
            </a:r>
            <a:r>
              <a:rPr lang="en-US" altLang="zh-CN" dirty="0">
                <a:solidFill>
                  <a:srgbClr val="FFFFFF"/>
                </a:solidFill>
                <a:latin typeface="Calibri" panose="020F0502020204030204" pitchFamily="34" charset="0"/>
                <a:ea typeface="黑体" panose="02010609060101010101" pitchFamily="49" charset="-122"/>
              </a:rPr>
              <a:t>209.0.0.6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08-00-2B-00-EE-0A</a:t>
            </a:r>
          </a:p>
        </p:txBody>
      </p:sp>
      <p:sp>
        <p:nvSpPr>
          <p:cNvPr id="49" name="圆角矩形标注 48"/>
          <p:cNvSpPr/>
          <p:nvPr/>
        </p:nvSpPr>
        <p:spPr>
          <a:xfrm rot="10800000" flipV="1">
            <a:off x="335115" y="5663585"/>
            <a:ext cx="8492794" cy="964536"/>
          </a:xfrm>
          <a:prstGeom prst="wedgeRoundRectCallout">
            <a:avLst>
              <a:gd name="adj1" fmla="val 52496"/>
              <a:gd name="adj2" fmla="val -102705"/>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a:t>
            </a:r>
            <a:r>
              <a:rPr lang="en-US" altLang="zh-CN" dirty="0">
                <a:solidFill>
                  <a:srgbClr val="FFFFFF"/>
                </a:solidFill>
                <a:latin typeface="Calibri" panose="020F0502020204030204" pitchFamily="34" charset="0"/>
                <a:ea typeface="黑体" panose="02010609060101010101" pitchFamily="49" charset="-122"/>
              </a:rPr>
              <a:t>ARP cache</a:t>
            </a:r>
            <a:r>
              <a:rPr lang="zh-CN" altLang="en-US" dirty="0">
                <a:solidFill>
                  <a:srgbClr val="FFFFFF"/>
                </a:solidFill>
                <a:latin typeface="Calibri" panose="020F0502020204030204" pitchFamily="34" charset="0"/>
                <a:ea typeface="黑体" panose="02010609060101010101" pitchFamily="49" charset="-122"/>
              </a:rPr>
              <a:t>中有该条目，则更新内容</a:t>
            </a:r>
            <a:r>
              <a:rPr lang="en-US" altLang="zh-CN" dirty="0">
                <a:solidFill>
                  <a:srgbClr val="FFFFFF"/>
                </a:solidFill>
                <a:latin typeface="Calibri" panose="020F0502020204030204" pitchFamily="34" charset="0"/>
                <a:ea typeface="黑体" panose="02010609060101010101" pitchFamily="49" charset="-122"/>
              </a:rPr>
              <a:t>: 209.0.0.5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00-00-C0-15-AD-18</a:t>
            </a:r>
            <a:r>
              <a:rPr lang="zh-CN" altLang="en-US" dirty="0">
                <a:solidFill>
                  <a:srgbClr val="FFFFFF"/>
                </a:solidFill>
                <a:latin typeface="Calibri" panose="020F0502020204030204" pitchFamily="34" charset="0"/>
                <a:ea typeface="黑体" panose="02010609060101010101" pitchFamily="49" charset="-122"/>
              </a:rPr>
              <a:t>，或生命期</a:t>
            </a:r>
            <a:endParaRPr lang="en-US" altLang="zh-CN" dirty="0">
              <a:solidFill>
                <a:srgbClr val="FFFFFF"/>
              </a:solidFill>
              <a:latin typeface="Calibri" panose="020F0502020204030204" pitchFamily="34" charset="0"/>
              <a:ea typeface="黑体" panose="02010609060101010101" pitchFamily="49" charset="-122"/>
            </a:endParaRPr>
          </a:p>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若无，则忽略该</a:t>
            </a:r>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请求消息</a:t>
            </a:r>
            <a:endParaRPr lang="en-US" altLang="zh-CN" dirty="0">
              <a:solidFill>
                <a:srgbClr val="FFFFFF"/>
              </a:solidFill>
              <a:latin typeface="Calibri" panose="020F0502020204030204" pitchFamily="34" charset="0"/>
              <a:ea typeface="黑体" panose="02010609060101010101" pitchFamily="49" charset="-122"/>
            </a:endParaRPr>
          </a:p>
        </p:txBody>
      </p:sp>
      <p:sp>
        <p:nvSpPr>
          <p:cNvPr id="52" name="圆角矩形标注 51"/>
          <p:cNvSpPr/>
          <p:nvPr/>
        </p:nvSpPr>
        <p:spPr>
          <a:xfrm rot="10800000" flipV="1">
            <a:off x="162838" y="5641131"/>
            <a:ext cx="8523961" cy="964536"/>
          </a:xfrm>
          <a:prstGeom prst="wedgeRoundRectCallout">
            <a:avLst>
              <a:gd name="adj1" fmla="val -41202"/>
              <a:gd name="adj2" fmla="val -133907"/>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a:t>
            </a:r>
            <a:r>
              <a:rPr lang="en-US" altLang="zh-CN" dirty="0">
                <a:solidFill>
                  <a:srgbClr val="FFFFFF"/>
                </a:solidFill>
                <a:latin typeface="Calibri" panose="020F0502020204030204" pitchFamily="34" charset="0"/>
                <a:ea typeface="黑体" panose="02010609060101010101" pitchFamily="49" charset="-122"/>
              </a:rPr>
              <a:t>ARP cache</a:t>
            </a:r>
            <a:r>
              <a:rPr lang="zh-CN" altLang="en-US" dirty="0">
                <a:solidFill>
                  <a:srgbClr val="FFFFFF"/>
                </a:solidFill>
                <a:latin typeface="Calibri" panose="020F0502020204030204" pitchFamily="34" charset="0"/>
                <a:ea typeface="黑体" panose="02010609060101010101" pitchFamily="49" charset="-122"/>
              </a:rPr>
              <a:t>中有该条目，则更新内容</a:t>
            </a:r>
            <a:r>
              <a:rPr lang="en-US" altLang="zh-CN" dirty="0">
                <a:solidFill>
                  <a:srgbClr val="FFFFFF"/>
                </a:solidFill>
                <a:latin typeface="Calibri" panose="020F0502020204030204" pitchFamily="34" charset="0"/>
                <a:ea typeface="黑体" panose="02010609060101010101" pitchFamily="49" charset="-122"/>
              </a:rPr>
              <a:t>: 209.0.0.5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00-00-C0-15-AD-18</a:t>
            </a:r>
            <a:r>
              <a:rPr lang="zh-CN" altLang="en-US" dirty="0">
                <a:solidFill>
                  <a:srgbClr val="FFFFFF"/>
                </a:solidFill>
                <a:latin typeface="Calibri" panose="020F0502020204030204" pitchFamily="34" charset="0"/>
                <a:ea typeface="黑体" panose="02010609060101010101" pitchFamily="49" charset="-122"/>
              </a:rPr>
              <a:t>，或生命期</a:t>
            </a:r>
            <a:endParaRPr lang="en-US" altLang="zh-CN" dirty="0">
              <a:solidFill>
                <a:srgbClr val="FFFFFF"/>
              </a:solidFill>
              <a:latin typeface="Calibri" panose="020F0502020204030204" pitchFamily="34" charset="0"/>
              <a:ea typeface="黑体" panose="02010609060101010101" pitchFamily="49" charset="-122"/>
            </a:endParaRPr>
          </a:p>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若无，则忽略该</a:t>
            </a:r>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请求消息</a:t>
            </a:r>
            <a:endParaRPr lang="en-US" altLang="zh-CN"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74792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dissolv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grpId="1" nodeType="clickEffect">
                                  <p:stCondLst>
                                    <p:cond delay="0"/>
                                  </p:stCondLst>
                                  <p:childTnLst>
                                    <p:animMotion origin="layout" path="M 0 -4.81481E-6 L 0 -0.1081 " pathEditMode="relative" rAng="0" ptsTypes="AA">
                                      <p:cBhvr>
                                        <p:cTn id="26" dur="2000" fill="hold"/>
                                        <p:tgtEl>
                                          <p:spTgt spid="46"/>
                                        </p:tgtEl>
                                        <p:attrNameLst>
                                          <p:attrName>ppt_x</p:attrName>
                                          <p:attrName>ppt_y</p:attrName>
                                        </p:attrNameLst>
                                      </p:cBhvr>
                                      <p:rCtr x="0" y="-5417"/>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8"/>
                                        </p:tgtEl>
                                      </p:cBhvr>
                                    </p:animEffect>
                                    <p:set>
                                      <p:cBhvr>
                                        <p:cTn id="34" dur="1" fill="hold">
                                          <p:stCondLst>
                                            <p:cond delay="499"/>
                                          </p:stCondLst>
                                        </p:cTn>
                                        <p:tgtEl>
                                          <p:spTgt spid="48"/>
                                        </p:tgtEl>
                                        <p:attrNameLst>
                                          <p:attrName>style.visibility</p:attrName>
                                        </p:attrNameLst>
                                      </p:cBhvr>
                                      <p:to>
                                        <p:strVal val="hidden"/>
                                      </p:to>
                                    </p:set>
                                  </p:childTnLst>
                                </p:cTn>
                              </p:par>
                              <p:par>
                                <p:cTn id="35" presetID="35" presetClass="path" presetSubtype="0" accel="50000" decel="50000" fill="hold" grpId="3" nodeType="withEffect">
                                  <p:stCondLst>
                                    <p:cond delay="0"/>
                                  </p:stCondLst>
                                  <p:childTnLst>
                                    <p:animMotion origin="layout" path="M 0 -0.11157 L -0.1408 -0.11157 " pathEditMode="relative" rAng="0" ptsTypes="AA">
                                      <p:cBhvr>
                                        <p:cTn id="36" dur="2000" fill="hold"/>
                                        <p:tgtEl>
                                          <p:spTgt spid="46"/>
                                        </p:tgtEl>
                                        <p:attrNameLst>
                                          <p:attrName>ppt_x</p:attrName>
                                          <p:attrName>ppt_y</p:attrName>
                                        </p:attrNameLst>
                                      </p:cBhvr>
                                      <p:rCtr x="-7049" y="0"/>
                                    </p:animMotion>
                                  </p:childTnLst>
                                </p:cTn>
                              </p:par>
                              <p:par>
                                <p:cTn id="37" presetID="63" presetClass="path" presetSubtype="0" accel="50000" decel="50000" fill="hold" grpId="1" nodeType="withEffect">
                                  <p:stCondLst>
                                    <p:cond delay="0"/>
                                  </p:stCondLst>
                                  <p:childTnLst>
                                    <p:animMotion origin="layout" path="M 3.61111E-6 0 L 0.2243 0 " pathEditMode="relative" rAng="0" ptsTypes="AA">
                                      <p:cBhvr>
                                        <p:cTn id="38" dur="2000" fill="hold"/>
                                        <p:tgtEl>
                                          <p:spTgt spid="40"/>
                                        </p:tgtEl>
                                        <p:attrNameLst>
                                          <p:attrName>ppt_x</p:attrName>
                                          <p:attrName>ppt_y</p:attrName>
                                        </p:attrNameLst>
                                      </p:cBhvr>
                                      <p:rCtr x="11215" y="0"/>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up)">
                                      <p:cBhvr>
                                        <p:cTn id="43" dur="500"/>
                                        <p:tgtEl>
                                          <p:spTgt spid="4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up)">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9"/>
                                        </p:tgtEl>
                                      </p:cBhvr>
                                    </p:animEffect>
                                    <p:set>
                                      <p:cBhvr>
                                        <p:cTn id="53" dur="1" fill="hold">
                                          <p:stCondLst>
                                            <p:cond delay="499"/>
                                          </p:stCondLst>
                                        </p:cTn>
                                        <p:tgtEl>
                                          <p:spTgt spid="49"/>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0"/>
                                        </p:tgtEl>
                                      </p:cBhvr>
                                    </p:animEffect>
                                    <p:set>
                                      <p:cBhvr>
                                        <p:cTn id="56" dur="1" fill="hold">
                                          <p:stCondLst>
                                            <p:cond delay="499"/>
                                          </p:stCondLst>
                                        </p:cTn>
                                        <p:tgtEl>
                                          <p:spTgt spid="50"/>
                                        </p:tgtEl>
                                        <p:attrNameLst>
                                          <p:attrName>style.visibility</p:attrName>
                                        </p:attrNameLst>
                                      </p:cBhvr>
                                      <p:to>
                                        <p:strVal val="hidden"/>
                                      </p:to>
                                    </p:set>
                                  </p:childTnLst>
                                </p:cTn>
                              </p:par>
                            </p:childTnLst>
                          </p:cTn>
                        </p:par>
                        <p:par>
                          <p:cTn id="57" fill="hold">
                            <p:stCondLst>
                              <p:cond delay="500"/>
                            </p:stCondLst>
                            <p:childTnLst>
                              <p:par>
                                <p:cTn id="58" presetID="63" presetClass="path" presetSubtype="0" accel="50000" decel="50000" fill="hold" grpId="2" nodeType="afterEffect">
                                  <p:stCondLst>
                                    <p:cond delay="0"/>
                                  </p:stCondLst>
                                  <p:childTnLst>
                                    <p:animMotion origin="layout" path="M 0.2243 0 L 0.41232 0 " pathEditMode="relative" rAng="0" ptsTypes="AA">
                                      <p:cBhvr>
                                        <p:cTn id="59" dur="2000" fill="hold"/>
                                        <p:tgtEl>
                                          <p:spTgt spid="40"/>
                                        </p:tgtEl>
                                        <p:attrNameLst>
                                          <p:attrName>ppt_x</p:attrName>
                                          <p:attrName>ppt_y</p:attrName>
                                        </p:attrNameLst>
                                      </p:cBhvr>
                                      <p:rCtr x="9462" y="0"/>
                                    </p:animMotion>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up)">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51"/>
                                        </p:tgtEl>
                                      </p:cBhvr>
                                    </p:animEffect>
                                    <p:set>
                                      <p:cBhvr>
                                        <p:cTn id="69" dur="1" fill="hold">
                                          <p:stCondLst>
                                            <p:cond delay="499"/>
                                          </p:stCondLst>
                                        </p:cTn>
                                        <p:tgtEl>
                                          <p:spTgt spid="5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grpId="3" nodeType="clickEffect">
                                  <p:stCondLst>
                                    <p:cond delay="0"/>
                                  </p:stCondLst>
                                  <p:childTnLst>
                                    <p:animMotion origin="layout" path="M 0.41232 0 L 0.63576 0 " pathEditMode="relative" rAng="0" ptsTypes="AA">
                                      <p:cBhvr>
                                        <p:cTn id="73" dur="2000" fill="hold"/>
                                        <p:tgtEl>
                                          <p:spTgt spid="40"/>
                                        </p:tgtEl>
                                        <p:attrNameLst>
                                          <p:attrName>ppt_x</p:attrName>
                                          <p:attrName>ppt_y</p:attrName>
                                        </p:attrNameLst>
                                      </p:cBhvr>
                                      <p:rCtr x="11163" y="0"/>
                                    </p:animMotion>
                                  </p:childTnLst>
                                </p:cTn>
                              </p:par>
                            </p:childTnLst>
                          </p:cTn>
                        </p:par>
                        <p:par>
                          <p:cTn id="74" fill="hold">
                            <p:stCondLst>
                              <p:cond delay="2000"/>
                            </p:stCondLst>
                            <p:childTnLst>
                              <p:par>
                                <p:cTn id="75" presetID="22" presetClass="entr" presetSubtype="1"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up)">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52"/>
                                        </p:tgtEl>
                                      </p:cBhvr>
                                    </p:animEffect>
                                    <p:set>
                                      <p:cBhvr>
                                        <p:cTn id="82"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0" grpId="3" animBg="1"/>
      <p:bldP spid="46" grpId="0" animBg="1"/>
      <p:bldP spid="46" grpId="1" animBg="1"/>
      <p:bldP spid="46" grpId="2" animBg="1"/>
      <p:bldP spid="46" grpId="3" animBg="1"/>
      <p:bldP spid="48" grpId="0" animBg="1"/>
      <p:bldP spid="48" grpId="1" animBg="1"/>
      <p:bldP spid="50" grpId="0" animBg="1"/>
      <p:bldP spid="50" grpId="1" animBg="1"/>
      <p:bldP spid="51" grpId="0" animBg="1"/>
      <p:bldP spid="51" grpId="1" animBg="1"/>
      <p:bldP spid="49" grpId="0" animBg="1"/>
      <p:bldP spid="49" grpId="1" animBg="1"/>
      <p:bldP spid="52" grpId="0" animBg="1"/>
      <p:bldP spid="52" grpId="1"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38" name="组合 37"/>
          <p:cNvGrpSpPr/>
          <p:nvPr/>
        </p:nvGrpSpPr>
        <p:grpSpPr>
          <a:xfrm>
            <a:off x="162839" y="2694432"/>
            <a:ext cx="8523962" cy="3295649"/>
            <a:chOff x="162839" y="2694432"/>
            <a:chExt cx="8523962" cy="3295649"/>
          </a:xfrm>
        </p:grpSpPr>
        <p:sp>
          <p:nvSpPr>
            <p:cNvPr id="7" name="圆角矩形 6"/>
            <p:cNvSpPr/>
            <p:nvPr/>
          </p:nvSpPr>
          <p:spPr>
            <a:xfrm>
              <a:off x="162839" y="2694432"/>
              <a:ext cx="8523962" cy="3295649"/>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335117" y="3958908"/>
              <a:ext cx="8175153" cy="1548139"/>
              <a:chOff x="335117" y="3958908"/>
              <a:chExt cx="8175153" cy="1548139"/>
            </a:xfrm>
          </p:grpSpPr>
          <p:sp>
            <p:nvSpPr>
              <p:cNvPr id="8" name="Line 7"/>
              <p:cNvSpPr>
                <a:spLocks noChangeShapeType="1"/>
              </p:cNvSpPr>
              <p:nvPr/>
            </p:nvSpPr>
            <p:spPr bwMode="auto">
              <a:xfrm rot="5400000">
                <a:off x="18983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 name="Line 8"/>
              <p:cNvSpPr>
                <a:spLocks noChangeShapeType="1"/>
              </p:cNvSpPr>
              <p:nvPr/>
            </p:nvSpPr>
            <p:spPr bwMode="auto">
              <a:xfrm rot="5400000">
                <a:off x="3913664" y="425338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0" name="Line 9"/>
              <p:cNvSpPr>
                <a:spLocks noChangeShapeType="1"/>
              </p:cNvSpPr>
              <p:nvPr/>
            </p:nvSpPr>
            <p:spPr bwMode="auto">
              <a:xfrm rot="5400000">
                <a:off x="5646420"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 name="Line 10"/>
              <p:cNvSpPr>
                <a:spLocks noChangeShapeType="1"/>
              </p:cNvSpPr>
              <p:nvPr/>
            </p:nvSpPr>
            <p:spPr bwMode="auto">
              <a:xfrm rot="5400000">
                <a:off x="76895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 name="Line 11"/>
              <p:cNvSpPr>
                <a:spLocks noChangeShapeType="1"/>
              </p:cNvSpPr>
              <p:nvPr/>
            </p:nvSpPr>
            <p:spPr bwMode="auto">
              <a:xfrm rot="5400000">
                <a:off x="5902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7" name="Line 16"/>
              <p:cNvSpPr>
                <a:spLocks noChangeShapeType="1"/>
              </p:cNvSpPr>
              <p:nvPr/>
            </p:nvSpPr>
            <p:spPr bwMode="auto">
              <a:xfrm>
                <a:off x="335117" y="3968946"/>
                <a:ext cx="8175153" cy="1965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8" name="Text Box 17"/>
              <p:cNvSpPr txBox="1">
                <a:spLocks noChangeArrowheads="1"/>
              </p:cNvSpPr>
              <p:nvPr/>
            </p:nvSpPr>
            <p:spPr bwMode="auto">
              <a:xfrm>
                <a:off x="1651153" y="470036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A</a:t>
                </a:r>
              </a:p>
            </p:txBody>
          </p:sp>
          <p:sp>
            <p:nvSpPr>
              <p:cNvPr id="19" name="Text Box 18"/>
              <p:cNvSpPr txBox="1">
                <a:spLocks noChangeArrowheads="1"/>
              </p:cNvSpPr>
              <p:nvPr/>
            </p:nvSpPr>
            <p:spPr bwMode="auto">
              <a:xfrm>
                <a:off x="3681094" y="4715791"/>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Y</a:t>
                </a:r>
              </a:p>
            </p:txBody>
          </p:sp>
          <p:sp>
            <p:nvSpPr>
              <p:cNvPr id="21" name="Text Box 19"/>
              <p:cNvSpPr txBox="1">
                <a:spLocks noChangeArrowheads="1"/>
              </p:cNvSpPr>
              <p:nvPr/>
            </p:nvSpPr>
            <p:spPr bwMode="auto">
              <a:xfrm>
                <a:off x="1003428" y="466693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X</a:t>
                </a:r>
              </a:p>
            </p:txBody>
          </p:sp>
          <p:sp>
            <p:nvSpPr>
              <p:cNvPr id="22" name="Text Box 20"/>
              <p:cNvSpPr txBox="1">
                <a:spLocks noChangeArrowheads="1"/>
              </p:cNvSpPr>
              <p:nvPr/>
            </p:nvSpPr>
            <p:spPr bwMode="auto">
              <a:xfrm>
                <a:off x="5405037" y="4666933"/>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B</a:t>
                </a:r>
              </a:p>
            </p:txBody>
          </p:sp>
          <p:sp>
            <p:nvSpPr>
              <p:cNvPr id="23" name="Text Box 21"/>
              <p:cNvSpPr txBox="1">
                <a:spLocks noChangeArrowheads="1"/>
              </p:cNvSpPr>
              <p:nvPr/>
            </p:nvSpPr>
            <p:spPr bwMode="auto">
              <a:xfrm>
                <a:off x="7420493" y="4700359"/>
                <a:ext cx="304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latin typeface="Calibri" panose="020F0502020204030204" pitchFamily="34" charset="0"/>
                    <a:ea typeface="华文楷体" panose="02010600040101010101" pitchFamily="2" charset="-122"/>
                  </a:rPr>
                  <a:t>Z</a:t>
                </a:r>
              </a:p>
            </p:txBody>
          </p:sp>
          <p:sp>
            <p:nvSpPr>
              <p:cNvPr id="24" name="Text Box 55"/>
              <p:cNvSpPr txBox="1">
                <a:spLocks noChangeArrowheads="1"/>
              </p:cNvSpPr>
              <p:nvPr/>
            </p:nvSpPr>
            <p:spPr bwMode="auto">
              <a:xfrm>
                <a:off x="2333569" y="4626849"/>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209.0.0.5</a:t>
                </a:r>
              </a:p>
            </p:txBody>
          </p:sp>
          <p:sp>
            <p:nvSpPr>
              <p:cNvPr id="25" name="Text Box 56"/>
              <p:cNvSpPr txBox="1">
                <a:spLocks noChangeArrowheads="1"/>
              </p:cNvSpPr>
              <p:nvPr/>
            </p:nvSpPr>
            <p:spPr bwMode="auto">
              <a:xfrm>
                <a:off x="6102351" y="4514436"/>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209.0.0.6</a:t>
                </a:r>
              </a:p>
            </p:txBody>
          </p:sp>
          <p:sp>
            <p:nvSpPr>
              <p:cNvPr id="26" name="Text Box 57"/>
              <p:cNvSpPr txBox="1">
                <a:spLocks noChangeArrowheads="1"/>
              </p:cNvSpPr>
              <p:nvPr/>
            </p:nvSpPr>
            <p:spPr bwMode="auto">
              <a:xfrm>
                <a:off x="1276743" y="5106937"/>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00-00-C0-15-AD-18</a:t>
                </a:r>
              </a:p>
            </p:txBody>
          </p:sp>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92" y="4547870"/>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971" y="4542117"/>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9107"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033"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9745"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内容占位符 2"/>
          <p:cNvSpPr>
            <a:spLocks noGrp="1"/>
          </p:cNvSpPr>
          <p:nvPr>
            <p:ph idx="1"/>
          </p:nvPr>
        </p:nvSpPr>
        <p:spPr>
          <a:xfrm>
            <a:off x="457199" y="1444978"/>
            <a:ext cx="8370711" cy="774781"/>
          </a:xfrm>
        </p:spPr>
        <p:txBody>
          <a:bodyPr/>
          <a:lstStyle/>
          <a:p>
            <a:r>
              <a:rPr lang="zh-CN" altLang="en-US" dirty="0"/>
              <a:t>结点</a:t>
            </a:r>
            <a:r>
              <a:rPr lang="en-US" altLang="zh-CN" dirty="0"/>
              <a:t>B</a:t>
            </a:r>
            <a:r>
              <a:rPr lang="zh-CN" altLang="en-US" dirty="0"/>
              <a:t>单播回复</a:t>
            </a:r>
            <a:r>
              <a:rPr lang="en-US" altLang="zh-CN" dirty="0"/>
              <a:t>ARP</a:t>
            </a:r>
            <a:r>
              <a:rPr lang="zh-CN" altLang="en-US" dirty="0"/>
              <a:t>应答分组</a:t>
            </a:r>
            <a:endParaRPr lang="en-US" altLang="zh-CN" dirty="0"/>
          </a:p>
        </p:txBody>
      </p:sp>
      <p:sp>
        <p:nvSpPr>
          <p:cNvPr id="40" name="Rectangle 86"/>
          <p:cNvSpPr>
            <a:spLocks noChangeArrowheads="1"/>
          </p:cNvSpPr>
          <p:nvPr/>
        </p:nvSpPr>
        <p:spPr bwMode="auto">
          <a:xfrm>
            <a:off x="5392357" y="4502208"/>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a:solidFill>
                  <a:srgbClr val="333399"/>
                </a:solidFill>
                <a:latin typeface="Calibri" panose="020F0502020204030204" pitchFamily="34" charset="0"/>
                <a:ea typeface="华文楷体" panose="02010600040101010101" pitchFamily="2" charset="-122"/>
              </a:rPr>
              <a:t>ARP</a:t>
            </a:r>
            <a:r>
              <a:rPr lang="zh-CN" altLang="en-US" sz="1600" b="0" dirty="0">
                <a:solidFill>
                  <a:srgbClr val="333399"/>
                </a:solidFill>
                <a:latin typeface="Calibri" panose="020F0502020204030204" pitchFamily="34" charset="0"/>
                <a:ea typeface="华文楷体" panose="02010600040101010101" pitchFamily="2" charset="-122"/>
              </a:rPr>
              <a:t>应答</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39" name="Text Box 57"/>
          <p:cNvSpPr txBox="1">
            <a:spLocks noChangeArrowheads="1"/>
          </p:cNvSpPr>
          <p:nvPr/>
        </p:nvSpPr>
        <p:spPr bwMode="auto">
          <a:xfrm>
            <a:off x="4981772" y="5105045"/>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08-00-2B-00-EE-0A</a:t>
            </a:r>
          </a:p>
        </p:txBody>
      </p:sp>
      <p:sp>
        <p:nvSpPr>
          <p:cNvPr id="41" name="圆角矩形标注 40"/>
          <p:cNvSpPr/>
          <p:nvPr/>
        </p:nvSpPr>
        <p:spPr>
          <a:xfrm>
            <a:off x="3489655" y="1470114"/>
            <a:ext cx="5218946" cy="986981"/>
          </a:xfrm>
          <a:prstGeom prst="wedgeRoundRectCallout">
            <a:avLst>
              <a:gd name="adj1" fmla="val 3048"/>
              <a:gd name="adj2" fmla="val 263399"/>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s-ES" dirty="0">
                <a:solidFill>
                  <a:srgbClr val="FFFFFF"/>
                </a:solidFill>
                <a:latin typeface="Calibri" panose="020F0502020204030204" pitchFamily="34" charset="0"/>
                <a:ea typeface="黑体" panose="02010609060101010101" pitchFamily="49" charset="-122"/>
              </a:rPr>
              <a:t>我是 </a:t>
            </a:r>
            <a:r>
              <a:rPr lang="es-ES" altLang="zh-CN" dirty="0">
                <a:solidFill>
                  <a:srgbClr val="FFFFFF"/>
                </a:solidFill>
                <a:latin typeface="Calibri" panose="020F0502020204030204" pitchFamily="34" charset="0"/>
                <a:ea typeface="黑体" panose="02010609060101010101" pitchFamily="49" charset="-122"/>
              </a:rPr>
              <a:t>209.0.0.6</a:t>
            </a:r>
            <a:r>
              <a:rPr lang="zh-CN" altLang="en-US" dirty="0">
                <a:solidFill>
                  <a:srgbClr val="FFFFFF"/>
                </a:solidFill>
                <a:latin typeface="Calibri" panose="020F0502020204030204" pitchFamily="34" charset="0"/>
                <a:ea typeface="黑体" panose="02010609060101010101" pitchFamily="49" charset="-122"/>
              </a:rPr>
              <a:t>，</a:t>
            </a:r>
            <a:r>
              <a:rPr lang="zh-CN" altLang="es-ES" dirty="0">
                <a:solidFill>
                  <a:srgbClr val="FFFFFF"/>
                </a:solidFill>
                <a:latin typeface="Calibri" panose="020F0502020204030204" pitchFamily="34" charset="0"/>
                <a:ea typeface="黑体" panose="02010609060101010101" pitchFamily="49" charset="-122"/>
              </a:rPr>
              <a:t>硬件地址是 </a:t>
            </a:r>
            <a:r>
              <a:rPr lang="es-ES" altLang="zh-CN" dirty="0">
                <a:solidFill>
                  <a:srgbClr val="FFFFFF"/>
                </a:solidFill>
                <a:latin typeface="Calibri" panose="020F0502020204030204" pitchFamily="34" charset="0"/>
                <a:ea typeface="黑体" panose="02010609060101010101" pitchFamily="49" charset="-122"/>
              </a:rPr>
              <a:t>08-00-2B-00-EE-0A</a:t>
            </a:r>
          </a:p>
        </p:txBody>
      </p:sp>
      <p:sp>
        <p:nvSpPr>
          <p:cNvPr id="42" name="圆角矩形标注 41"/>
          <p:cNvSpPr/>
          <p:nvPr/>
        </p:nvSpPr>
        <p:spPr>
          <a:xfrm rot="10800000" flipV="1">
            <a:off x="1003428" y="6003983"/>
            <a:ext cx="6867684" cy="777816"/>
          </a:xfrm>
          <a:prstGeom prst="wedgeRoundRectCallout">
            <a:avLst>
              <a:gd name="adj1" fmla="val 31764"/>
              <a:gd name="adj2" fmla="val -17573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chorCtr="0"/>
          <a:lstStyle/>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添加</a:t>
            </a:r>
            <a:r>
              <a:rPr lang="en-US" altLang="zh-CN" dirty="0">
                <a:solidFill>
                  <a:srgbClr val="FFFFFF"/>
                </a:solidFill>
                <a:latin typeface="Calibri" panose="020F0502020204030204" pitchFamily="34" charset="0"/>
                <a:ea typeface="黑体" panose="02010609060101010101" pitchFamily="49" charset="-122"/>
              </a:rPr>
              <a:t>ARP cache</a:t>
            </a:r>
            <a:r>
              <a:rPr lang="zh-CN" altLang="en-US" dirty="0">
                <a:solidFill>
                  <a:srgbClr val="FFFFFF"/>
                </a:solidFill>
                <a:latin typeface="Calibri" panose="020F0502020204030204" pitchFamily="34" charset="0"/>
                <a:ea typeface="黑体" panose="02010609060101010101" pitchFamily="49" charset="-122"/>
              </a:rPr>
              <a:t>条目： </a:t>
            </a:r>
            <a:r>
              <a:rPr lang="en-US" altLang="zh-CN" dirty="0">
                <a:solidFill>
                  <a:srgbClr val="FFFFFF"/>
                </a:solidFill>
                <a:latin typeface="Calibri" panose="020F0502020204030204" pitchFamily="34" charset="0"/>
                <a:ea typeface="黑体" panose="02010609060101010101" pitchFamily="49" charset="-122"/>
              </a:rPr>
              <a:t>209.0.0.6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08-00-2B-00-EE-0A</a:t>
            </a:r>
          </a:p>
        </p:txBody>
      </p:sp>
    </p:spTree>
    <p:custDataLst>
      <p:tags r:id="rId1"/>
    </p:custDataLst>
    <p:extLst>
      <p:ext uri="{BB962C8B-B14F-4D97-AF65-F5344CB8AC3E}">
        <p14:creationId xmlns:p14="http://schemas.microsoft.com/office/powerpoint/2010/main" val="3294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0" nodeType="clickEffect">
                                  <p:stCondLst>
                                    <p:cond delay="0"/>
                                  </p:stCondLst>
                                  <p:childTnLst>
                                    <p:animMotion origin="layout" path="M 3.05556E-6 -3.7037E-7 L 3.05556E-6 -0.11806 " pathEditMode="relative" rAng="0" ptsTypes="AA">
                                      <p:cBhvr>
                                        <p:cTn id="20" dur="2000" fill="hold"/>
                                        <p:tgtEl>
                                          <p:spTgt spid="40"/>
                                        </p:tgtEl>
                                        <p:attrNameLst>
                                          <p:attrName>ppt_x</p:attrName>
                                          <p:attrName>ppt_y</p:attrName>
                                        </p:attrNameLst>
                                      </p:cBhvr>
                                      <p:rCtr x="0" y="-5903"/>
                                    </p:animMotion>
                                  </p:childTnLst>
                                </p:cTn>
                              </p:par>
                            </p:childTnLst>
                          </p:cTn>
                        </p:par>
                        <p:par>
                          <p:cTn id="21" fill="hold">
                            <p:stCondLst>
                              <p:cond delay="2000"/>
                            </p:stCondLst>
                            <p:childTnLst>
                              <p:par>
                                <p:cTn id="22" presetID="35" presetClass="path" presetSubtype="0" accel="50000" decel="50000" fill="hold" grpId="1" nodeType="afterEffect">
                                  <p:stCondLst>
                                    <p:cond delay="0"/>
                                  </p:stCondLst>
                                  <p:childTnLst>
                                    <p:animMotion origin="layout" path="M 3.05556E-6 -0.11273 L -0.4125 -0.11273 " pathEditMode="relative" rAng="0" ptsTypes="AA">
                                      <p:cBhvr>
                                        <p:cTn id="23" dur="2000" fill="hold"/>
                                        <p:tgtEl>
                                          <p:spTgt spid="40"/>
                                        </p:tgtEl>
                                        <p:attrNameLst>
                                          <p:attrName>ppt_x</p:attrName>
                                          <p:attrName>ppt_y</p:attrName>
                                        </p:attrNameLst>
                                      </p:cBhvr>
                                      <p:rCtr x="-20625" y="0"/>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2"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应当注意的问题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199" y="1444978"/>
            <a:ext cx="8370711" cy="5260621"/>
          </a:xfrm>
        </p:spPr>
        <p:txBody>
          <a:bodyPr/>
          <a:lstStyle/>
          <a:p>
            <a:pPr>
              <a:lnSpc>
                <a:spcPct val="100000"/>
              </a:lnSpc>
            </a:pPr>
            <a:r>
              <a:rPr lang="en-US" altLang="zh-CN" dirty="0"/>
              <a:t>ARP </a:t>
            </a:r>
            <a:r>
              <a:rPr lang="zh-CN" altLang="en-US" dirty="0"/>
              <a:t>实现同一局域网内结点</a:t>
            </a:r>
            <a:r>
              <a:rPr lang="en-US" altLang="zh-CN" dirty="0"/>
              <a:t>IP </a:t>
            </a:r>
            <a:r>
              <a:rPr lang="zh-CN" altLang="en-US" dirty="0"/>
              <a:t>地址和硬件地址的映射</a:t>
            </a:r>
          </a:p>
          <a:p>
            <a:pPr lvl="1"/>
            <a:r>
              <a:rPr lang="zh-CN" altLang="en-US" sz="1800" dirty="0"/>
              <a:t>若目的结点和源结点不在同一局域网内</a:t>
            </a:r>
            <a:endParaRPr lang="en-US" altLang="zh-CN" sz="1800" dirty="0"/>
          </a:p>
          <a:p>
            <a:pPr marL="1044000" lvl="2"/>
            <a:r>
              <a:rPr lang="zh-CN" altLang="en-US" dirty="0"/>
              <a:t>通过 </a:t>
            </a:r>
            <a:r>
              <a:rPr lang="en-US" altLang="zh-CN" dirty="0"/>
              <a:t>ARP </a:t>
            </a:r>
            <a:r>
              <a:rPr lang="zh-CN" altLang="en-US" dirty="0"/>
              <a:t>找到本局域网内某路由器的硬件地址，把分组发送给该路由器，该路由器把分组转发给下一个网络</a:t>
            </a:r>
            <a:endParaRPr lang="en-US" altLang="zh-CN" dirty="0"/>
          </a:p>
          <a:p>
            <a:pPr>
              <a:lnSpc>
                <a:spcPct val="100000"/>
              </a:lnSpc>
              <a:spcBef>
                <a:spcPts val="1800"/>
              </a:spcBef>
            </a:pPr>
            <a:r>
              <a:rPr lang="en-US" altLang="zh-CN" dirty="0"/>
              <a:t>IP</a:t>
            </a:r>
            <a:r>
              <a:rPr lang="zh-CN" altLang="en-US" dirty="0"/>
              <a:t>地址到硬件地址的解析自动进行</a:t>
            </a:r>
            <a:endParaRPr lang="en-US" altLang="zh-CN" dirty="0"/>
          </a:p>
          <a:p>
            <a:pPr lvl="1"/>
            <a:r>
              <a:rPr lang="zh-CN" altLang="en-US" sz="1800" dirty="0"/>
              <a:t>主机用户感知不到地址解析过程</a:t>
            </a:r>
            <a:endParaRPr lang="en-US" altLang="zh-CN" sz="1800" dirty="0"/>
          </a:p>
          <a:p>
            <a:pPr>
              <a:lnSpc>
                <a:spcPct val="100000"/>
              </a:lnSpc>
              <a:spcBef>
                <a:spcPts val="1800"/>
              </a:spcBef>
            </a:pPr>
            <a:r>
              <a:rPr lang="en-US" altLang="zh-CN" dirty="0"/>
              <a:t>APR</a:t>
            </a:r>
            <a:r>
              <a:rPr lang="zh-CN" altLang="en-US" dirty="0"/>
              <a:t>缓存中的条目有生命期</a:t>
            </a:r>
            <a:endParaRPr lang="en-US" altLang="zh-CN" dirty="0"/>
          </a:p>
          <a:p>
            <a:pPr lvl="1"/>
            <a:r>
              <a:rPr lang="zh-CN" altLang="en-US" sz="1800" dirty="0"/>
              <a:t>超时会被删除，一般每</a:t>
            </a:r>
            <a:r>
              <a:rPr lang="en-US" altLang="zh-CN" sz="1800" dirty="0"/>
              <a:t>15</a:t>
            </a:r>
            <a:r>
              <a:rPr lang="zh-CN" altLang="en-US" sz="1800" dirty="0"/>
              <a:t>分钟一次</a:t>
            </a:r>
            <a:endParaRPr lang="en-US" altLang="zh-CN" sz="1800" dirty="0"/>
          </a:p>
          <a:p>
            <a:pPr>
              <a:lnSpc>
                <a:spcPct val="100000"/>
              </a:lnSpc>
              <a:spcBef>
                <a:spcPts val="1800"/>
              </a:spcBef>
            </a:pPr>
            <a:r>
              <a:rPr lang="en-US" altLang="zh-CN" dirty="0"/>
              <a:t>ARP </a:t>
            </a:r>
            <a:r>
              <a:rPr lang="zh-CN" altLang="en-US" dirty="0"/>
              <a:t>分组不是</a:t>
            </a:r>
            <a:r>
              <a:rPr lang="en-US" altLang="zh-CN" dirty="0"/>
              <a:t>IP </a:t>
            </a:r>
            <a:r>
              <a:rPr lang="zh-CN" altLang="en-US" dirty="0"/>
              <a:t>协议的一部分，不包括</a:t>
            </a:r>
            <a:r>
              <a:rPr lang="en-US" altLang="zh-CN" dirty="0"/>
              <a:t>IP</a:t>
            </a:r>
            <a:r>
              <a:rPr lang="zh-CN" altLang="en-US" dirty="0"/>
              <a:t>头</a:t>
            </a:r>
          </a:p>
          <a:p>
            <a:pPr lvl="1"/>
            <a:r>
              <a:rPr lang="en-US" altLang="zh-CN" sz="1800" dirty="0">
                <a:solidFill>
                  <a:srgbClr val="FF0000"/>
                </a:solidFill>
              </a:rPr>
              <a:t>ARP</a:t>
            </a:r>
            <a:r>
              <a:rPr lang="zh-CN" altLang="en-US" sz="1800" dirty="0">
                <a:solidFill>
                  <a:srgbClr val="FF0000"/>
                </a:solidFill>
              </a:rPr>
              <a:t>分组直接放在以太网帧的数据部分</a:t>
            </a:r>
          </a:p>
          <a:p>
            <a:pPr lvl="1"/>
            <a:r>
              <a:rPr lang="zh-CN" altLang="en-US" sz="1800" dirty="0"/>
              <a:t>以太网中将</a:t>
            </a:r>
            <a:r>
              <a:rPr lang="en-US" altLang="zh-CN" sz="1800" dirty="0"/>
              <a:t>ARP</a:t>
            </a:r>
            <a:r>
              <a:rPr lang="zh-CN" altLang="en-US" sz="1800" dirty="0"/>
              <a:t>请求和响应分组定义为</a:t>
            </a:r>
            <a:r>
              <a:rPr lang="en-US" altLang="zh-CN" sz="1800" dirty="0"/>
              <a:t>0x0806 </a:t>
            </a:r>
            <a:r>
              <a:rPr lang="zh-CN" altLang="en-US" sz="1800" dirty="0"/>
              <a:t>以太类型</a:t>
            </a:r>
          </a:p>
        </p:txBody>
      </p:sp>
      <p:sp>
        <p:nvSpPr>
          <p:cNvPr id="6" name="TextBox 5"/>
          <p:cNvSpPr txBox="1"/>
          <p:nvPr/>
        </p:nvSpPr>
        <p:spPr>
          <a:xfrm>
            <a:off x="1905000" y="6233160"/>
            <a:ext cx="5303520" cy="461665"/>
          </a:xfrm>
          <a:prstGeom prst="rect">
            <a:avLst/>
          </a:prstGeom>
          <a:noFill/>
        </p:spPr>
        <p:txBody>
          <a:bodyPr wrap="square" rtlCol="0">
            <a:spAutoFit/>
          </a:bodyPr>
          <a:lstStyle/>
          <a:p>
            <a:pPr algn="ctr"/>
            <a:r>
              <a:rPr lang="en-US" altLang="zh-CN" sz="2400" b="1">
                <a:solidFill>
                  <a:schemeClr val="accent5">
                    <a:lumMod val="50000"/>
                  </a:schemeClr>
                </a:solidFill>
              </a:rPr>
              <a:t>IPv6</a:t>
            </a:r>
            <a:r>
              <a:rPr lang="zh-CN" altLang="en-US" sz="2400" b="1">
                <a:solidFill>
                  <a:schemeClr val="accent5">
                    <a:lumMod val="50000"/>
                  </a:schemeClr>
                </a:solidFill>
              </a:rPr>
              <a:t>中同样功能放在</a:t>
            </a:r>
            <a:r>
              <a:rPr lang="en-US" altLang="zh-CN" sz="2400" b="1">
                <a:solidFill>
                  <a:schemeClr val="accent5">
                    <a:lumMod val="50000"/>
                  </a:schemeClr>
                </a:solidFill>
              </a:rPr>
              <a:t>IP</a:t>
            </a:r>
            <a:r>
              <a:rPr lang="zh-CN" altLang="en-US" sz="2400" b="1">
                <a:solidFill>
                  <a:schemeClr val="accent5">
                    <a:lumMod val="50000"/>
                  </a:schemeClr>
                </a:solidFill>
              </a:rPr>
              <a:t>协议中</a:t>
            </a:r>
          </a:p>
        </p:txBody>
      </p:sp>
    </p:spTree>
    <p:custDataLst>
      <p:tags r:id="rId1"/>
    </p:custDataLst>
    <p:extLst>
      <p:ext uri="{BB962C8B-B14F-4D97-AF65-F5344CB8AC3E}">
        <p14:creationId xmlns:p14="http://schemas.microsoft.com/office/powerpoint/2010/main" val="31583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dissolve">
                                      <p:cBhvr>
                                        <p:cTn id="10" dur="500"/>
                                        <p:tgtEl>
                                          <p:spTgt spid="2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dissolve">
                                      <p:cBhvr>
                                        <p:cTn id="13" dur="500"/>
                                        <p:tgtEl>
                                          <p:spTgt spid="2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dissolve">
                                      <p:cBhvr>
                                        <p:cTn id="18" dur="500"/>
                                        <p:tgtEl>
                                          <p:spTgt spid="2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Effect transition="in" filter="dissolve">
                                      <p:cBhvr>
                                        <p:cTn id="21" dur="500"/>
                                        <p:tgtEl>
                                          <p:spTgt spid="2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0">
                                            <p:txEl>
                                              <p:pRg st="5" end="5"/>
                                            </p:txEl>
                                          </p:spTgt>
                                        </p:tgtEl>
                                        <p:attrNameLst>
                                          <p:attrName>style.visibility</p:attrName>
                                        </p:attrNameLst>
                                      </p:cBhvr>
                                      <p:to>
                                        <p:strVal val="visible"/>
                                      </p:to>
                                    </p:set>
                                    <p:animEffect transition="in" filter="dissolve">
                                      <p:cBhvr>
                                        <p:cTn id="26" dur="500"/>
                                        <p:tgtEl>
                                          <p:spTgt spid="20">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0">
                                            <p:txEl>
                                              <p:pRg st="6" end="6"/>
                                            </p:txEl>
                                          </p:spTgt>
                                        </p:tgtEl>
                                        <p:attrNameLst>
                                          <p:attrName>style.visibility</p:attrName>
                                        </p:attrNameLst>
                                      </p:cBhvr>
                                      <p:to>
                                        <p:strVal val="visible"/>
                                      </p:to>
                                    </p:set>
                                    <p:animEffect transition="in" filter="dissolve">
                                      <p:cBhvr>
                                        <p:cTn id="29" dur="500"/>
                                        <p:tgtEl>
                                          <p:spTgt spid="20">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0">
                                            <p:txEl>
                                              <p:pRg st="7" end="7"/>
                                            </p:txEl>
                                          </p:spTgt>
                                        </p:tgtEl>
                                        <p:attrNameLst>
                                          <p:attrName>style.visibility</p:attrName>
                                        </p:attrNameLst>
                                      </p:cBhvr>
                                      <p:to>
                                        <p:strVal val="visible"/>
                                      </p:to>
                                    </p:set>
                                    <p:animEffect transition="in" filter="dissolve">
                                      <p:cBhvr>
                                        <p:cTn id="34" dur="500"/>
                                        <p:tgtEl>
                                          <p:spTgt spid="20">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0">
                                            <p:txEl>
                                              <p:pRg st="8" end="8"/>
                                            </p:txEl>
                                          </p:spTgt>
                                        </p:tgtEl>
                                        <p:attrNameLst>
                                          <p:attrName>style.visibility</p:attrName>
                                        </p:attrNameLst>
                                      </p:cBhvr>
                                      <p:to>
                                        <p:strVal val="visible"/>
                                      </p:to>
                                    </p:set>
                                    <p:animEffect transition="in" filter="dissolve">
                                      <p:cBhvr>
                                        <p:cTn id="37" dur="500"/>
                                        <p:tgtEl>
                                          <p:spTgt spid="20">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0">
                                            <p:txEl>
                                              <p:pRg st="9" end="9"/>
                                            </p:txEl>
                                          </p:spTgt>
                                        </p:tgtEl>
                                        <p:attrNameLst>
                                          <p:attrName>style.visibility</p:attrName>
                                        </p:attrNameLst>
                                      </p:cBhvr>
                                      <p:to>
                                        <p:strVal val="visible"/>
                                      </p:to>
                                    </p:set>
                                    <p:animEffect transition="in" filter="dissolve">
                                      <p:cBhvr>
                                        <p:cTn id="40" dur="500"/>
                                        <p:tgtEl>
                                          <p:spTgt spid="20">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分组在互联网中的传送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grpSp>
        <p:nvGrpSpPr>
          <p:cNvPr id="577" name="组合 576"/>
          <p:cNvGrpSpPr/>
          <p:nvPr/>
        </p:nvGrpSpPr>
        <p:grpSpPr>
          <a:xfrm>
            <a:off x="544931" y="1127166"/>
            <a:ext cx="7675234" cy="5111688"/>
            <a:chOff x="603134" y="1593911"/>
            <a:chExt cx="7675234" cy="5111688"/>
          </a:xfrm>
        </p:grpSpPr>
        <p:sp>
          <p:nvSpPr>
            <p:cNvPr id="290" name="Rectangle 221"/>
            <p:cNvSpPr>
              <a:spLocks noChangeArrowheads="1"/>
            </p:cNvSpPr>
            <p:nvPr/>
          </p:nvSpPr>
          <p:spPr bwMode="auto">
            <a:xfrm>
              <a:off x="1117536" y="1876447"/>
              <a:ext cx="552203" cy="996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Rectangle 219"/>
            <p:cNvSpPr>
              <a:spLocks noChangeArrowheads="1"/>
            </p:cNvSpPr>
            <p:nvPr/>
          </p:nvSpPr>
          <p:spPr bwMode="auto">
            <a:xfrm>
              <a:off x="1125757" y="2278768"/>
              <a:ext cx="538501" cy="210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92" name="Text Box 220"/>
            <p:cNvSpPr txBox="1">
              <a:spLocks noChangeArrowheads="1"/>
            </p:cNvSpPr>
            <p:nvPr/>
          </p:nvSpPr>
          <p:spPr bwMode="auto">
            <a:xfrm>
              <a:off x="1258462" y="1841293"/>
              <a:ext cx="28405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5</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4</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3</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2</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1</a:t>
              </a:r>
            </a:p>
          </p:txBody>
        </p:sp>
        <p:sp>
          <p:nvSpPr>
            <p:cNvPr id="293" name="Line 222"/>
            <p:cNvSpPr>
              <a:spLocks noChangeShapeType="1"/>
            </p:cNvSpPr>
            <p:nvPr/>
          </p:nvSpPr>
          <p:spPr bwMode="auto">
            <a:xfrm>
              <a:off x="1117536" y="2088674"/>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Line 223"/>
            <p:cNvSpPr>
              <a:spLocks noChangeShapeType="1"/>
            </p:cNvSpPr>
            <p:nvPr/>
          </p:nvSpPr>
          <p:spPr bwMode="auto">
            <a:xfrm>
              <a:off x="1117536" y="2285278"/>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Line 224"/>
            <p:cNvSpPr>
              <a:spLocks noChangeShapeType="1"/>
            </p:cNvSpPr>
            <p:nvPr/>
          </p:nvSpPr>
          <p:spPr bwMode="auto">
            <a:xfrm>
              <a:off x="1117536" y="2481881"/>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Line 225"/>
            <p:cNvSpPr>
              <a:spLocks noChangeShapeType="1"/>
            </p:cNvSpPr>
            <p:nvPr/>
          </p:nvSpPr>
          <p:spPr bwMode="auto">
            <a:xfrm>
              <a:off x="1117536" y="2679787"/>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4"/>
            <p:cNvSpPr>
              <a:spLocks/>
            </p:cNvSpPr>
            <p:nvPr/>
          </p:nvSpPr>
          <p:spPr bwMode="auto">
            <a:xfrm>
              <a:off x="7375385" y="3308657"/>
              <a:ext cx="269936" cy="1476478"/>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98" name="Group 5"/>
            <p:cNvGrpSpPr>
              <a:grpSpLocks/>
            </p:cNvGrpSpPr>
            <p:nvPr/>
          </p:nvGrpSpPr>
          <p:grpSpPr bwMode="auto">
            <a:xfrm>
              <a:off x="2796070" y="5536395"/>
              <a:ext cx="552204" cy="1169204"/>
              <a:chOff x="617" y="262"/>
              <a:chExt cx="403" cy="898"/>
            </a:xfrm>
          </p:grpSpPr>
          <p:sp>
            <p:nvSpPr>
              <p:cNvPr id="299" name="Rectangle 6"/>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0" name="Text Box 7"/>
              <p:cNvSpPr txBox="1">
                <a:spLocks noChangeArrowheads="1"/>
              </p:cNvSpPr>
              <p:nvPr/>
            </p:nvSpPr>
            <p:spPr bwMode="auto">
              <a:xfrm>
                <a:off x="720" y="262"/>
                <a:ext cx="207" cy="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4</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301" name="Rectangle 8"/>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2" name="Line 9"/>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3" name="Line 10"/>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4" name="Line 11"/>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5" name="Line 12"/>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06" name="Line 13"/>
            <p:cNvSpPr>
              <a:spLocks noChangeShapeType="1"/>
            </p:cNvSpPr>
            <p:nvPr/>
          </p:nvSpPr>
          <p:spPr bwMode="auto">
            <a:xfrm flipV="1">
              <a:off x="3168773" y="3250067"/>
              <a:ext cx="4350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7" name="Line 14"/>
            <p:cNvSpPr>
              <a:spLocks noChangeShapeType="1"/>
            </p:cNvSpPr>
            <p:nvPr/>
          </p:nvSpPr>
          <p:spPr bwMode="auto">
            <a:xfrm flipV="1">
              <a:off x="3727827" y="4785136"/>
              <a:ext cx="746777" cy="1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8" name="Line 15"/>
            <p:cNvSpPr>
              <a:spLocks noChangeShapeType="1"/>
            </p:cNvSpPr>
            <p:nvPr/>
          </p:nvSpPr>
          <p:spPr bwMode="auto">
            <a:xfrm>
              <a:off x="1242227"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309"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913" y="4667955"/>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0" name="Group 17"/>
            <p:cNvGrpSpPr>
              <a:grpSpLocks/>
            </p:cNvGrpSpPr>
            <p:nvPr/>
          </p:nvGrpSpPr>
          <p:grpSpPr bwMode="auto">
            <a:xfrm>
              <a:off x="3604506" y="2954511"/>
              <a:ext cx="1242801" cy="708293"/>
              <a:chOff x="385" y="2795"/>
              <a:chExt cx="1769" cy="816"/>
            </a:xfrm>
          </p:grpSpPr>
          <p:sp>
            <p:nvSpPr>
              <p:cNvPr id="311" name="Oval 1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2" name="Oval 1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3" name="Oval 2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4" name="Oval 2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5" name="Oval 2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6" name="Oval 2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7" name="Oval 2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8" name="Oval 2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9" name="Oval 2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0" name="Oval 2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1" name="Oval 2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2" name="Oval 2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3" name="Oval 3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4" name="Oval 3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5" name="Oval 3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6" name="Oval 3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7" name="Freeform 3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28" name="Text Box 35"/>
            <p:cNvSpPr txBox="1">
              <a:spLocks noChangeArrowheads="1"/>
            </p:cNvSpPr>
            <p:nvPr/>
          </p:nvSpPr>
          <p:spPr bwMode="auto">
            <a:xfrm>
              <a:off x="603134" y="2950605"/>
              <a:ext cx="5437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1400">
                  <a:solidFill>
                    <a:srgbClr val="3333CC"/>
                  </a:solidFill>
                  <a:latin typeface="Calibri" panose="020F0502020204030204" pitchFamily="34" charset="0"/>
                  <a:ea typeface="华文楷体" panose="02010600040101010101" pitchFamily="2" charset="-122"/>
                </a:rPr>
                <a:t>主机</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H</a:t>
              </a:r>
              <a:r>
                <a:rPr lang="en-US" altLang="zh-CN" sz="1400" baseline="-25000">
                  <a:solidFill>
                    <a:srgbClr val="3333CC"/>
                  </a:solidFill>
                  <a:latin typeface="Calibri" panose="020F0502020204030204" pitchFamily="34" charset="0"/>
                  <a:ea typeface="华文楷体" panose="02010600040101010101" pitchFamily="2" charset="-122"/>
                </a:rPr>
                <a:t>1</a:t>
              </a:r>
            </a:p>
          </p:txBody>
        </p:sp>
        <p:pic>
          <p:nvPicPr>
            <p:cNvPr id="329"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52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30" name="Group 37"/>
            <p:cNvGrpSpPr>
              <a:grpSpLocks/>
            </p:cNvGrpSpPr>
            <p:nvPr/>
          </p:nvGrpSpPr>
          <p:grpSpPr bwMode="auto">
            <a:xfrm>
              <a:off x="5779065" y="2954511"/>
              <a:ext cx="1242800" cy="708293"/>
              <a:chOff x="385" y="2795"/>
              <a:chExt cx="1769" cy="816"/>
            </a:xfrm>
          </p:grpSpPr>
          <p:sp>
            <p:nvSpPr>
              <p:cNvPr id="331" name="Oval 3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2" name="Oval 3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3" name="Oval 4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4" name="Oval 4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5" name="Oval 4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6" name="Oval 4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7" name="Oval 4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8" name="Oval 4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9" name="Oval 4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0" name="Oval 4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1" name="Oval 4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2" name="Oval 4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3" name="Oval 5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4" name="Oval 5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5" name="Oval 5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6" name="Oval 5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7" name="Freeform 5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48" name="Group 55"/>
            <p:cNvGrpSpPr>
              <a:grpSpLocks/>
            </p:cNvGrpSpPr>
            <p:nvPr/>
          </p:nvGrpSpPr>
          <p:grpSpPr bwMode="auto">
            <a:xfrm>
              <a:off x="4411573" y="4312506"/>
              <a:ext cx="359001" cy="414039"/>
              <a:chOff x="4416" y="2717"/>
              <a:chExt cx="404" cy="577"/>
            </a:xfrm>
          </p:grpSpPr>
          <p:sp>
            <p:nvSpPr>
              <p:cNvPr id="349" name="AutoShape 56"/>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50" name="Group 57"/>
              <p:cNvGrpSpPr>
                <a:grpSpLocks/>
              </p:cNvGrpSpPr>
              <p:nvPr/>
            </p:nvGrpSpPr>
            <p:grpSpPr bwMode="auto">
              <a:xfrm>
                <a:off x="4562" y="3066"/>
                <a:ext cx="13" cy="70"/>
                <a:chOff x="4562" y="3066"/>
                <a:chExt cx="13" cy="70"/>
              </a:xfrm>
            </p:grpSpPr>
            <p:sp>
              <p:nvSpPr>
                <p:cNvPr id="395" name="Rectangle 58"/>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6" name="Line 59"/>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sp>
            <p:nvSpPr>
              <p:cNvPr id="351" name="Rectangle 60"/>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2" name="Freeform 61"/>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3" name="Freeform 62"/>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4" name="Freeform 63"/>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5" name="Freeform 64"/>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6" name="Freeform 65"/>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7" name="Freeform 66"/>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8" name="Rectangle 67"/>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9" name="Line 68"/>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0" name="Freeform 69"/>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1" name="Freeform 70"/>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2" name="Freeform 71"/>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3" name="Rectangle 72"/>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4" name="Rectangle 73"/>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5" name="Rectangle 74"/>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6" name="Rectangle 75"/>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7" name="Oval 76"/>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8" name="Rectangle 77"/>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9" name="Freeform 78"/>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70" name="Group 79"/>
              <p:cNvGrpSpPr>
                <a:grpSpLocks/>
              </p:cNvGrpSpPr>
              <p:nvPr/>
            </p:nvGrpSpPr>
            <p:grpSpPr bwMode="auto">
              <a:xfrm>
                <a:off x="4455" y="2913"/>
                <a:ext cx="126" cy="116"/>
                <a:chOff x="4455" y="2913"/>
                <a:chExt cx="126" cy="116"/>
              </a:xfrm>
            </p:grpSpPr>
            <p:sp>
              <p:nvSpPr>
                <p:cNvPr id="393" name="Oval 80"/>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4" name="Oval 81"/>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nvGrpSpPr>
              <p:cNvPr id="371" name="Group 82"/>
              <p:cNvGrpSpPr>
                <a:grpSpLocks/>
              </p:cNvGrpSpPr>
              <p:nvPr/>
            </p:nvGrpSpPr>
            <p:grpSpPr bwMode="auto">
              <a:xfrm>
                <a:off x="4504" y="3136"/>
                <a:ext cx="43" cy="112"/>
                <a:chOff x="4504" y="3136"/>
                <a:chExt cx="43" cy="112"/>
              </a:xfrm>
            </p:grpSpPr>
            <p:sp>
              <p:nvSpPr>
                <p:cNvPr id="384" name="Rectangle 83"/>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85" name="Group 84"/>
                <p:cNvGrpSpPr>
                  <a:grpSpLocks/>
                </p:cNvGrpSpPr>
                <p:nvPr/>
              </p:nvGrpSpPr>
              <p:grpSpPr bwMode="auto">
                <a:xfrm>
                  <a:off x="4504" y="3149"/>
                  <a:ext cx="43" cy="87"/>
                  <a:chOff x="4504" y="3149"/>
                  <a:chExt cx="43" cy="87"/>
                </a:xfrm>
              </p:grpSpPr>
              <p:sp>
                <p:nvSpPr>
                  <p:cNvPr id="386" name="Line 85"/>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7" name="Line 86"/>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8" name="Line 87"/>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9" name="Line 88"/>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0" name="Line 89"/>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1" name="Line 90"/>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2" name="Line 91"/>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sp>
            <p:nvSpPr>
              <p:cNvPr id="372" name="Rectangle 92"/>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3" name="Freeform 93"/>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4" name="Freeform 94"/>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5" name="Freeform 95"/>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6" name="Freeform 96"/>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7" name="Freeform 97"/>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8" name="Freeform 98"/>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9" name="Freeform 99"/>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0" name="Freeform 100"/>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1" name="Freeform 101"/>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2" name="Freeform 102"/>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3" name="Freeform 103"/>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pic>
          <p:nvPicPr>
            <p:cNvPr id="397"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6362" y="3839877"/>
              <a:ext cx="853654" cy="29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8" name="Picture 10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289" y="4666653"/>
              <a:ext cx="449436" cy="23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9" name="Picture 10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93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00" name="Group 107"/>
            <p:cNvGrpSpPr>
              <a:grpSpLocks/>
            </p:cNvGrpSpPr>
            <p:nvPr/>
          </p:nvGrpSpPr>
          <p:grpSpPr bwMode="auto">
            <a:xfrm flipH="1">
              <a:off x="7471301" y="4372399"/>
              <a:ext cx="359001" cy="414039"/>
              <a:chOff x="4416" y="2717"/>
              <a:chExt cx="404" cy="577"/>
            </a:xfrm>
          </p:grpSpPr>
          <p:sp>
            <p:nvSpPr>
              <p:cNvPr id="401" name="AutoShape 108"/>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02" name="Group 109"/>
              <p:cNvGrpSpPr>
                <a:grpSpLocks/>
              </p:cNvGrpSpPr>
              <p:nvPr/>
            </p:nvGrpSpPr>
            <p:grpSpPr bwMode="auto">
              <a:xfrm>
                <a:off x="4562" y="3066"/>
                <a:ext cx="13" cy="70"/>
                <a:chOff x="4562" y="3066"/>
                <a:chExt cx="13" cy="70"/>
              </a:xfrm>
            </p:grpSpPr>
            <p:sp>
              <p:nvSpPr>
                <p:cNvPr id="447" name="Rectangle 110"/>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8" name="Line 111"/>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sp>
            <p:nvSpPr>
              <p:cNvPr id="403" name="Rectangle 112"/>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4" name="Freeform 113"/>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5" name="Freeform 114"/>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6" name="Freeform 115"/>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7" name="Freeform 116"/>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8" name="Freeform 117"/>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9" name="Freeform 118"/>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0" name="Rectangle 119"/>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1" name="Line 120"/>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2" name="Freeform 121"/>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3" name="Freeform 122"/>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4" name="Freeform 123"/>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5" name="Rectangle 124"/>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6" name="Rectangle 125"/>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7" name="Rectangle 126"/>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8" name="Rectangle 127"/>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9" name="Oval 128"/>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0" name="Rectangle 129"/>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1" name="Freeform 130"/>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22" name="Group 131"/>
              <p:cNvGrpSpPr>
                <a:grpSpLocks/>
              </p:cNvGrpSpPr>
              <p:nvPr/>
            </p:nvGrpSpPr>
            <p:grpSpPr bwMode="auto">
              <a:xfrm>
                <a:off x="4455" y="2913"/>
                <a:ext cx="126" cy="116"/>
                <a:chOff x="4455" y="2913"/>
                <a:chExt cx="126" cy="116"/>
              </a:xfrm>
            </p:grpSpPr>
            <p:sp>
              <p:nvSpPr>
                <p:cNvPr id="445" name="Oval 132"/>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6" name="Oval 133"/>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nvGrpSpPr>
              <p:cNvPr id="423" name="Group 134"/>
              <p:cNvGrpSpPr>
                <a:grpSpLocks/>
              </p:cNvGrpSpPr>
              <p:nvPr/>
            </p:nvGrpSpPr>
            <p:grpSpPr bwMode="auto">
              <a:xfrm>
                <a:off x="4504" y="3136"/>
                <a:ext cx="43" cy="112"/>
                <a:chOff x="4504" y="3136"/>
                <a:chExt cx="43" cy="112"/>
              </a:xfrm>
            </p:grpSpPr>
            <p:sp>
              <p:nvSpPr>
                <p:cNvPr id="436" name="Rectangle 135"/>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37" name="Group 136"/>
                <p:cNvGrpSpPr>
                  <a:grpSpLocks/>
                </p:cNvGrpSpPr>
                <p:nvPr/>
              </p:nvGrpSpPr>
              <p:grpSpPr bwMode="auto">
                <a:xfrm>
                  <a:off x="4504" y="3149"/>
                  <a:ext cx="43" cy="87"/>
                  <a:chOff x="4504" y="3149"/>
                  <a:chExt cx="43" cy="87"/>
                </a:xfrm>
              </p:grpSpPr>
              <p:sp>
                <p:nvSpPr>
                  <p:cNvPr id="438" name="Line 137"/>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9" name="Line 138"/>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0" name="Line 139"/>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1" name="Line 140"/>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2" name="Line 141"/>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3" name="Line 142"/>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4" name="Line 143"/>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sp>
            <p:nvSpPr>
              <p:cNvPr id="424" name="Rectangle 144"/>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5" name="Freeform 145"/>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6" name="Freeform 146"/>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7" name="Freeform 147"/>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8" name="Freeform 148"/>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9" name="Freeform 149"/>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0" name="Freeform 150"/>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1" name="Freeform 151"/>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2" name="Freeform 152"/>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3" name="Freeform 153"/>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4" name="Freeform 154"/>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5" name="Freeform 155"/>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pic>
          <p:nvPicPr>
            <p:cNvPr id="449" name="Picture 156"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922" y="4477862"/>
              <a:ext cx="646749" cy="511689"/>
            </a:xfrm>
            <a:prstGeom prst="rect">
              <a:avLst/>
            </a:prstGeom>
            <a:noFill/>
            <a:extLst>
              <a:ext uri="{909E8E84-426E-40DD-AFC4-6F175D3DCCD1}">
                <a14:hiddenFill xmlns:a14="http://schemas.microsoft.com/office/drawing/2010/main">
                  <a:solidFill>
                    <a:srgbClr val="FFFFFF"/>
                  </a:solidFill>
                </a14:hiddenFill>
              </a:ext>
            </a:extLst>
          </p:spPr>
        </p:pic>
        <p:grpSp>
          <p:nvGrpSpPr>
            <p:cNvPr id="450" name="Group 157"/>
            <p:cNvGrpSpPr>
              <a:grpSpLocks/>
            </p:cNvGrpSpPr>
            <p:nvPr/>
          </p:nvGrpSpPr>
          <p:grpSpPr bwMode="auto">
            <a:xfrm>
              <a:off x="2298676" y="4608063"/>
              <a:ext cx="579608" cy="406227"/>
              <a:chOff x="762" y="2391"/>
              <a:chExt cx="423" cy="312"/>
            </a:xfrm>
          </p:grpSpPr>
          <p:grpSp>
            <p:nvGrpSpPr>
              <p:cNvPr id="451" name="Group 158"/>
              <p:cNvGrpSpPr>
                <a:grpSpLocks/>
              </p:cNvGrpSpPr>
              <p:nvPr/>
            </p:nvGrpSpPr>
            <p:grpSpPr bwMode="auto">
              <a:xfrm>
                <a:off x="867" y="2432"/>
                <a:ext cx="318" cy="271"/>
                <a:chOff x="657" y="1570"/>
                <a:chExt cx="318" cy="311"/>
              </a:xfrm>
            </p:grpSpPr>
            <p:sp>
              <p:nvSpPr>
                <p:cNvPr id="459" name="Line 15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0" name="Picture 16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2" name="Group 161"/>
              <p:cNvGrpSpPr>
                <a:grpSpLocks/>
              </p:cNvGrpSpPr>
              <p:nvPr/>
            </p:nvGrpSpPr>
            <p:grpSpPr bwMode="auto">
              <a:xfrm>
                <a:off x="762" y="2391"/>
                <a:ext cx="306" cy="90"/>
                <a:chOff x="748" y="2251"/>
                <a:chExt cx="306" cy="90"/>
              </a:xfrm>
            </p:grpSpPr>
            <p:sp>
              <p:nvSpPr>
                <p:cNvPr id="453" name="AutoShape 16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4" name="AutoShape 16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5" name="AutoShape 16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6" name="AutoShape 16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7" name="AutoShape 16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8" name="AutoShape 16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61" name="Freeform 168"/>
            <p:cNvSpPr>
              <a:spLocks/>
            </p:cNvSpPr>
            <p:nvPr/>
          </p:nvSpPr>
          <p:spPr bwMode="auto">
            <a:xfrm rot="1390605">
              <a:off x="3583953" y="4253916"/>
              <a:ext cx="175390" cy="24607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462" name="Group 169"/>
            <p:cNvGrpSpPr>
              <a:grpSpLocks/>
            </p:cNvGrpSpPr>
            <p:nvPr/>
          </p:nvGrpSpPr>
          <p:grpSpPr bwMode="auto">
            <a:xfrm>
              <a:off x="1180567" y="3544321"/>
              <a:ext cx="434363" cy="561166"/>
              <a:chOff x="431" y="1479"/>
              <a:chExt cx="317" cy="431"/>
            </a:xfrm>
          </p:grpSpPr>
          <p:sp>
            <p:nvSpPr>
              <p:cNvPr id="463" name="Line 17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4"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65" name="Picture 17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5875" y="2984457"/>
              <a:ext cx="434364" cy="4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6" name="Line 173"/>
            <p:cNvSpPr>
              <a:spLocks noChangeShapeType="1"/>
            </p:cNvSpPr>
            <p:nvPr/>
          </p:nvSpPr>
          <p:spPr bwMode="auto">
            <a:xfrm flipV="1">
              <a:off x="806493" y="3544321"/>
              <a:ext cx="2611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67" name="Line 174"/>
            <p:cNvSpPr>
              <a:spLocks noChangeShapeType="1"/>
            </p:cNvSpPr>
            <p:nvPr/>
          </p:nvSpPr>
          <p:spPr bwMode="auto">
            <a:xfrm>
              <a:off x="3230434"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8"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380"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69" name="Group 176"/>
            <p:cNvGrpSpPr>
              <a:grpSpLocks/>
            </p:cNvGrpSpPr>
            <p:nvPr/>
          </p:nvGrpSpPr>
          <p:grpSpPr bwMode="auto">
            <a:xfrm>
              <a:off x="1614930" y="5080692"/>
              <a:ext cx="579609" cy="406227"/>
              <a:chOff x="762" y="2391"/>
              <a:chExt cx="423" cy="312"/>
            </a:xfrm>
          </p:grpSpPr>
          <p:grpSp>
            <p:nvGrpSpPr>
              <p:cNvPr id="470" name="Group 177"/>
              <p:cNvGrpSpPr>
                <a:grpSpLocks/>
              </p:cNvGrpSpPr>
              <p:nvPr/>
            </p:nvGrpSpPr>
            <p:grpSpPr bwMode="auto">
              <a:xfrm>
                <a:off x="867" y="2432"/>
                <a:ext cx="318" cy="271"/>
                <a:chOff x="657" y="1570"/>
                <a:chExt cx="318" cy="311"/>
              </a:xfrm>
            </p:grpSpPr>
            <p:sp>
              <p:nvSpPr>
                <p:cNvPr id="478" name="Line 178"/>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79" name="Picture 17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1" name="Group 180"/>
              <p:cNvGrpSpPr>
                <a:grpSpLocks/>
              </p:cNvGrpSpPr>
              <p:nvPr/>
            </p:nvGrpSpPr>
            <p:grpSpPr bwMode="auto">
              <a:xfrm>
                <a:off x="762" y="2391"/>
                <a:ext cx="306" cy="90"/>
                <a:chOff x="748" y="2251"/>
                <a:chExt cx="306" cy="90"/>
              </a:xfrm>
            </p:grpSpPr>
            <p:sp>
              <p:nvSpPr>
                <p:cNvPr id="472" name="AutoShape 1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3" name="AutoShape 1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4" name="AutoShape 1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5" name="AutoShape 1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6" name="AutoShape 1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7" name="AutoShape 1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grpSp>
          <p:nvGrpSpPr>
            <p:cNvPr id="480" name="Group 187"/>
            <p:cNvGrpSpPr>
              <a:grpSpLocks/>
            </p:cNvGrpSpPr>
            <p:nvPr/>
          </p:nvGrpSpPr>
          <p:grpSpPr bwMode="auto">
            <a:xfrm>
              <a:off x="2360336" y="5434838"/>
              <a:ext cx="579609" cy="406227"/>
              <a:chOff x="762" y="2391"/>
              <a:chExt cx="423" cy="312"/>
            </a:xfrm>
          </p:grpSpPr>
          <p:grpSp>
            <p:nvGrpSpPr>
              <p:cNvPr id="481" name="Group 188"/>
              <p:cNvGrpSpPr>
                <a:grpSpLocks/>
              </p:cNvGrpSpPr>
              <p:nvPr/>
            </p:nvGrpSpPr>
            <p:grpSpPr bwMode="auto">
              <a:xfrm>
                <a:off x="867" y="2432"/>
                <a:ext cx="318" cy="271"/>
                <a:chOff x="657" y="1570"/>
                <a:chExt cx="318" cy="311"/>
              </a:xfrm>
            </p:grpSpPr>
            <p:sp>
              <p:nvSpPr>
                <p:cNvPr id="489" name="Line 18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0" name="Picture 19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2" name="Group 191"/>
              <p:cNvGrpSpPr>
                <a:grpSpLocks/>
              </p:cNvGrpSpPr>
              <p:nvPr/>
            </p:nvGrpSpPr>
            <p:grpSpPr bwMode="auto">
              <a:xfrm>
                <a:off x="762" y="2391"/>
                <a:ext cx="306" cy="90"/>
                <a:chOff x="748" y="2251"/>
                <a:chExt cx="306" cy="90"/>
              </a:xfrm>
            </p:grpSpPr>
            <p:sp>
              <p:nvSpPr>
                <p:cNvPr id="483" name="AutoShape 19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4" name="AutoShape 19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5" name="AutoShape 19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6" name="AutoShape 19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AutoShape 19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AutoShape 19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91" name="Line 198"/>
            <p:cNvSpPr>
              <a:spLocks noChangeShapeType="1"/>
            </p:cNvSpPr>
            <p:nvPr/>
          </p:nvSpPr>
          <p:spPr bwMode="auto">
            <a:xfrm>
              <a:off x="6214799" y="4016950"/>
              <a:ext cx="1304461" cy="532521"/>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99"/>
            <p:cNvSpPr>
              <a:spLocks noChangeShapeType="1"/>
            </p:cNvSpPr>
            <p:nvPr/>
          </p:nvSpPr>
          <p:spPr bwMode="auto">
            <a:xfrm flipH="1">
              <a:off x="4784277" y="4076843"/>
              <a:ext cx="620715" cy="354146"/>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Freeform 200"/>
            <p:cNvSpPr>
              <a:spLocks/>
            </p:cNvSpPr>
            <p:nvPr/>
          </p:nvSpPr>
          <p:spPr bwMode="auto">
            <a:xfrm rot="1901313">
              <a:off x="2900207" y="4549472"/>
              <a:ext cx="175390" cy="24608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Freeform 201"/>
            <p:cNvSpPr>
              <a:spLocks/>
            </p:cNvSpPr>
            <p:nvPr/>
          </p:nvSpPr>
          <p:spPr bwMode="auto">
            <a:xfrm rot="18818791" flipH="1">
              <a:off x="2903889" y="4347072"/>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Freeform 202"/>
            <p:cNvSpPr>
              <a:spLocks/>
            </p:cNvSpPr>
            <p:nvPr/>
          </p:nvSpPr>
          <p:spPr bwMode="auto">
            <a:xfrm rot="3575381">
              <a:off x="3630112" y="4395247"/>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6" name="Text Box 203"/>
            <p:cNvSpPr txBox="1">
              <a:spLocks noChangeArrowheads="1"/>
            </p:cNvSpPr>
            <p:nvPr/>
          </p:nvSpPr>
          <p:spPr bwMode="auto">
            <a:xfrm>
              <a:off x="1739621" y="5552019"/>
              <a:ext cx="7970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a:t>
              </a:r>
              <a:r>
                <a:rPr lang="zh-CN" altLang="en-US" sz="1400">
                  <a:solidFill>
                    <a:srgbClr val="3333CC"/>
                  </a:solidFill>
                  <a:latin typeface="Calibri" panose="020F0502020204030204" pitchFamily="34" charset="0"/>
                  <a:ea typeface="华文楷体" panose="02010600040101010101" pitchFamily="2" charset="-122"/>
                </a:rPr>
                <a:t>主机 </a:t>
              </a:r>
              <a:r>
                <a:rPr lang="en-US" altLang="zh-CN" sz="1400">
                  <a:solidFill>
                    <a:srgbClr val="3333CC"/>
                  </a:solidFill>
                  <a:latin typeface="Calibri" panose="020F0502020204030204" pitchFamily="34" charset="0"/>
                  <a:ea typeface="华文楷体" panose="02010600040101010101" pitchFamily="2" charset="-122"/>
                </a:rPr>
                <a:t>H</a:t>
              </a:r>
              <a:r>
                <a:rPr lang="en-US" altLang="zh-CN" sz="1400" baseline="-25000">
                  <a:solidFill>
                    <a:srgbClr val="3333CC"/>
                  </a:solidFill>
                  <a:latin typeface="Calibri" panose="020F0502020204030204" pitchFamily="34" charset="0"/>
                  <a:ea typeface="华文楷体" panose="02010600040101010101" pitchFamily="2" charset="-122"/>
                </a:rPr>
                <a:t>2</a:t>
              </a:r>
            </a:p>
          </p:txBody>
        </p:sp>
        <p:grpSp>
          <p:nvGrpSpPr>
            <p:cNvPr id="497" name="Group 204"/>
            <p:cNvGrpSpPr>
              <a:grpSpLocks/>
            </p:cNvGrpSpPr>
            <p:nvPr/>
          </p:nvGrpSpPr>
          <p:grpSpPr bwMode="auto">
            <a:xfrm>
              <a:off x="1864312" y="3545623"/>
              <a:ext cx="434364" cy="561166"/>
              <a:chOff x="431" y="1479"/>
              <a:chExt cx="317" cy="431"/>
            </a:xfrm>
          </p:grpSpPr>
          <p:sp>
            <p:nvSpPr>
              <p:cNvPr id="498" name="Line 20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9" name="Picture 20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0" name="Group 207"/>
            <p:cNvGrpSpPr>
              <a:grpSpLocks/>
            </p:cNvGrpSpPr>
            <p:nvPr/>
          </p:nvGrpSpPr>
          <p:grpSpPr bwMode="auto">
            <a:xfrm>
              <a:off x="2734410" y="3546925"/>
              <a:ext cx="434363" cy="561166"/>
              <a:chOff x="431" y="1479"/>
              <a:chExt cx="317" cy="431"/>
            </a:xfrm>
          </p:grpSpPr>
          <p:sp>
            <p:nvSpPr>
              <p:cNvPr id="501" name="Line 208"/>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02" name="Picture 20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3" name="Text Box 210"/>
            <p:cNvSpPr txBox="1">
              <a:spLocks noChangeArrowheads="1"/>
            </p:cNvSpPr>
            <p:nvPr/>
          </p:nvSpPr>
          <p:spPr bwMode="auto">
            <a:xfrm>
              <a:off x="2783738"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1</a:t>
              </a:r>
            </a:p>
          </p:txBody>
        </p:sp>
        <p:sp>
          <p:nvSpPr>
            <p:cNvPr id="504" name="Text Box 211"/>
            <p:cNvSpPr txBox="1">
              <a:spLocks noChangeArrowheads="1"/>
            </p:cNvSpPr>
            <p:nvPr/>
          </p:nvSpPr>
          <p:spPr bwMode="auto">
            <a:xfrm>
              <a:off x="7320575"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4</a:t>
              </a:r>
            </a:p>
          </p:txBody>
        </p:sp>
        <p:sp>
          <p:nvSpPr>
            <p:cNvPr id="505" name="Text Box 212"/>
            <p:cNvSpPr txBox="1">
              <a:spLocks noChangeArrowheads="1"/>
            </p:cNvSpPr>
            <p:nvPr/>
          </p:nvSpPr>
          <p:spPr bwMode="auto">
            <a:xfrm>
              <a:off x="4100530" y="444921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5</a:t>
              </a:r>
            </a:p>
          </p:txBody>
        </p:sp>
        <p:sp>
          <p:nvSpPr>
            <p:cNvPr id="506" name="Text Box 213"/>
            <p:cNvSpPr txBox="1">
              <a:spLocks noChangeArrowheads="1"/>
            </p:cNvSpPr>
            <p:nvPr/>
          </p:nvSpPr>
          <p:spPr bwMode="auto">
            <a:xfrm>
              <a:off x="4896636"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2</a:t>
              </a:r>
            </a:p>
          </p:txBody>
        </p:sp>
        <p:sp>
          <p:nvSpPr>
            <p:cNvPr id="507" name="Text Box 214"/>
            <p:cNvSpPr txBox="1">
              <a:spLocks noChangeArrowheads="1"/>
            </p:cNvSpPr>
            <p:nvPr/>
          </p:nvSpPr>
          <p:spPr bwMode="auto">
            <a:xfrm>
              <a:off x="7134224" y="297273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3</a:t>
              </a:r>
            </a:p>
          </p:txBody>
        </p:sp>
        <p:sp>
          <p:nvSpPr>
            <p:cNvPr id="508" name="Text Box 215"/>
            <p:cNvSpPr txBox="1">
              <a:spLocks noChangeArrowheads="1"/>
            </p:cNvSpPr>
            <p:nvPr/>
          </p:nvSpPr>
          <p:spPr bwMode="auto">
            <a:xfrm>
              <a:off x="3107113" y="194936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1</a:t>
              </a:r>
            </a:p>
          </p:txBody>
        </p:sp>
        <p:sp>
          <p:nvSpPr>
            <p:cNvPr id="509" name="Text Box 216"/>
            <p:cNvSpPr txBox="1">
              <a:spLocks noChangeArrowheads="1"/>
            </p:cNvSpPr>
            <p:nvPr/>
          </p:nvSpPr>
          <p:spPr bwMode="auto">
            <a:xfrm>
              <a:off x="5269339"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2</a:t>
              </a:r>
            </a:p>
          </p:txBody>
        </p:sp>
        <p:sp>
          <p:nvSpPr>
            <p:cNvPr id="510" name="Text Box 217"/>
            <p:cNvSpPr txBox="1">
              <a:spLocks noChangeArrowheads="1"/>
            </p:cNvSpPr>
            <p:nvPr/>
          </p:nvSpPr>
          <p:spPr bwMode="auto">
            <a:xfrm>
              <a:off x="7383606"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3</a:t>
              </a:r>
            </a:p>
          </p:txBody>
        </p:sp>
        <p:sp>
          <p:nvSpPr>
            <p:cNvPr id="511" name="Text Box 226"/>
            <p:cNvSpPr txBox="1">
              <a:spLocks noChangeArrowheads="1"/>
            </p:cNvSpPr>
            <p:nvPr/>
          </p:nvSpPr>
          <p:spPr bwMode="auto">
            <a:xfrm>
              <a:off x="1235376" y="15939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dirty="0">
                  <a:solidFill>
                    <a:srgbClr val="3333CC"/>
                  </a:solidFill>
                  <a:latin typeface="Calibri" panose="020F0502020204030204" pitchFamily="34" charset="0"/>
                  <a:ea typeface="华文楷体" panose="02010600040101010101" pitchFamily="2" charset="-122"/>
                </a:rPr>
                <a:t>H</a:t>
              </a:r>
              <a:r>
                <a:rPr lang="en-US" altLang="zh-CN" sz="1400" baseline="-25000" dirty="0">
                  <a:solidFill>
                    <a:srgbClr val="3333CC"/>
                  </a:solidFill>
                  <a:latin typeface="Calibri" panose="020F0502020204030204" pitchFamily="34" charset="0"/>
                  <a:ea typeface="华文楷体" panose="02010600040101010101" pitchFamily="2" charset="-122"/>
                </a:rPr>
                <a:t>1</a:t>
              </a:r>
            </a:p>
          </p:txBody>
        </p:sp>
        <p:sp>
          <p:nvSpPr>
            <p:cNvPr id="512" name="Text Box 227"/>
            <p:cNvSpPr txBox="1">
              <a:spLocks noChangeArrowheads="1"/>
            </p:cNvSpPr>
            <p:nvPr/>
          </p:nvSpPr>
          <p:spPr bwMode="auto">
            <a:xfrm>
              <a:off x="4411573"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5</a:t>
              </a:r>
            </a:p>
          </p:txBody>
        </p:sp>
        <p:sp>
          <p:nvSpPr>
            <p:cNvPr id="513" name="Text Box 228"/>
            <p:cNvSpPr txBox="1">
              <a:spLocks noChangeArrowheads="1"/>
            </p:cNvSpPr>
            <p:nvPr/>
          </p:nvSpPr>
          <p:spPr bwMode="auto">
            <a:xfrm>
              <a:off x="3293464" y="5433536"/>
              <a:ext cx="3978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H</a:t>
              </a:r>
              <a:r>
                <a:rPr lang="en-US" altLang="zh-CN" sz="1400" baseline="-25000">
                  <a:solidFill>
                    <a:srgbClr val="3333CC"/>
                  </a:solidFill>
                  <a:latin typeface="Calibri" panose="020F0502020204030204" pitchFamily="34" charset="0"/>
                  <a:ea typeface="华文楷体" panose="02010600040101010101" pitchFamily="2" charset="-122"/>
                </a:rPr>
                <a:t>2</a:t>
              </a:r>
            </a:p>
          </p:txBody>
        </p:sp>
        <p:grpSp>
          <p:nvGrpSpPr>
            <p:cNvPr id="514" name="Group 229"/>
            <p:cNvGrpSpPr>
              <a:grpSpLocks/>
            </p:cNvGrpSpPr>
            <p:nvPr/>
          </p:nvGrpSpPr>
          <p:grpSpPr bwMode="auto">
            <a:xfrm>
              <a:off x="6649162" y="3604213"/>
              <a:ext cx="1242801" cy="708293"/>
              <a:chOff x="385" y="2795"/>
              <a:chExt cx="1769" cy="816"/>
            </a:xfrm>
          </p:grpSpPr>
          <p:sp>
            <p:nvSpPr>
              <p:cNvPr id="515" name="Oval 230"/>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6" name="Oval 231"/>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7" name="Oval 232"/>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8" name="Oval 233"/>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9" name="Oval 234"/>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0" name="Oval 235"/>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1" name="Oval 236"/>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2" name="Oval 237"/>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3" name="Oval 238"/>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4" name="Oval 239"/>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5" name="Oval 240"/>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6" name="Oval 241"/>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7" name="Oval 242"/>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8" name="Oval 243"/>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9" name="Oval 244"/>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0" name="Oval 245"/>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1" name="Freeform 246"/>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32" name="Text Box 247"/>
            <p:cNvSpPr txBox="1">
              <a:spLocks noChangeArrowheads="1"/>
            </p:cNvSpPr>
            <p:nvPr/>
          </p:nvSpPr>
          <p:spPr bwMode="auto">
            <a:xfrm>
              <a:off x="7021865" y="44296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4</a:t>
              </a:r>
            </a:p>
          </p:txBody>
        </p:sp>
        <p:sp>
          <p:nvSpPr>
            <p:cNvPr id="533" name="AutoShape 248"/>
            <p:cNvSpPr>
              <a:spLocks noChangeArrowheads="1"/>
            </p:cNvSpPr>
            <p:nvPr/>
          </p:nvSpPr>
          <p:spPr bwMode="auto">
            <a:xfrm>
              <a:off x="3792229" y="3283919"/>
              <a:ext cx="1179769" cy="260402"/>
            </a:xfrm>
            <a:prstGeom prst="rightArrow">
              <a:avLst>
                <a:gd name="adj1" fmla="val 59778"/>
                <a:gd name="adj2" fmla="val 116374"/>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4" name="AutoShape 249"/>
            <p:cNvSpPr>
              <a:spLocks noChangeArrowheads="1"/>
            </p:cNvSpPr>
            <p:nvPr/>
          </p:nvSpPr>
          <p:spPr bwMode="auto">
            <a:xfrm>
              <a:off x="5779065" y="3286523"/>
              <a:ext cx="1367491" cy="31769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5" name="AutoShape 250"/>
            <p:cNvSpPr>
              <a:spLocks noChangeArrowheads="1"/>
            </p:cNvSpPr>
            <p:nvPr/>
          </p:nvSpPr>
          <p:spPr bwMode="auto">
            <a:xfrm>
              <a:off x="1676591" y="3071692"/>
              <a:ext cx="1059189" cy="295556"/>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6" name="AutoShape 251"/>
            <p:cNvSpPr>
              <a:spLocks noChangeArrowheads="1"/>
            </p:cNvSpPr>
            <p:nvPr/>
          </p:nvSpPr>
          <p:spPr bwMode="auto">
            <a:xfrm rot="6744589" flipV="1">
              <a:off x="7175275" y="3714302"/>
              <a:ext cx="1122332" cy="31104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7" name="AutoShape 252"/>
            <p:cNvSpPr>
              <a:spLocks noChangeArrowheads="1"/>
            </p:cNvSpPr>
            <p:nvPr/>
          </p:nvSpPr>
          <p:spPr bwMode="auto">
            <a:xfrm flipH="1">
              <a:off x="5158349" y="4608063"/>
              <a:ext cx="1740195" cy="294254"/>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8" name="AutoShape 253"/>
            <p:cNvSpPr>
              <a:spLocks noChangeArrowheads="1"/>
            </p:cNvSpPr>
            <p:nvPr/>
          </p:nvSpPr>
          <p:spPr bwMode="auto">
            <a:xfrm rot="20314671" flipH="1">
              <a:off x="2920761" y="5020799"/>
              <a:ext cx="1304461" cy="294254"/>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直接交付</a:t>
              </a:r>
            </a:p>
          </p:txBody>
        </p:sp>
        <p:grpSp>
          <p:nvGrpSpPr>
            <p:cNvPr id="539" name="Group 254"/>
            <p:cNvGrpSpPr>
              <a:grpSpLocks/>
            </p:cNvGrpSpPr>
            <p:nvPr/>
          </p:nvGrpSpPr>
          <p:grpSpPr bwMode="auto">
            <a:xfrm>
              <a:off x="2948166" y="2230594"/>
              <a:ext cx="656341" cy="738240"/>
              <a:chOff x="1721" y="561"/>
              <a:chExt cx="479" cy="567"/>
            </a:xfrm>
          </p:grpSpPr>
          <p:sp>
            <p:nvSpPr>
              <p:cNvPr id="540" name="Rectangle 255"/>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1" name="Rectangle 256"/>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2" name="Line 257"/>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Line 258"/>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Line 259"/>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Text Box 260"/>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46" name="Group 261"/>
            <p:cNvGrpSpPr>
              <a:grpSpLocks/>
            </p:cNvGrpSpPr>
            <p:nvPr/>
          </p:nvGrpSpPr>
          <p:grpSpPr bwMode="auto">
            <a:xfrm>
              <a:off x="5122723" y="2230594"/>
              <a:ext cx="656342" cy="738240"/>
              <a:chOff x="1721" y="561"/>
              <a:chExt cx="479" cy="567"/>
            </a:xfrm>
          </p:grpSpPr>
          <p:sp>
            <p:nvSpPr>
              <p:cNvPr id="547" name="Rectangle 26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Rectangle 26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Line 26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Line 26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1" name="Line 26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Text Box 267"/>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53" name="Group 268"/>
            <p:cNvGrpSpPr>
              <a:grpSpLocks/>
            </p:cNvGrpSpPr>
            <p:nvPr/>
          </p:nvGrpSpPr>
          <p:grpSpPr bwMode="auto">
            <a:xfrm>
              <a:off x="7332908" y="2230594"/>
              <a:ext cx="656341" cy="738240"/>
              <a:chOff x="1721" y="561"/>
              <a:chExt cx="479" cy="567"/>
            </a:xfrm>
          </p:grpSpPr>
          <p:sp>
            <p:nvSpPr>
              <p:cNvPr id="554" name="Rectangle 26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Rectangle 27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6" name="Line 27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7" name="Line 27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8" name="Line 27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9" name="Text Box 274"/>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0" name="Group 275"/>
            <p:cNvGrpSpPr>
              <a:grpSpLocks/>
            </p:cNvGrpSpPr>
            <p:nvPr/>
          </p:nvGrpSpPr>
          <p:grpSpPr bwMode="auto">
            <a:xfrm>
              <a:off x="4252627" y="5110638"/>
              <a:ext cx="656341" cy="738240"/>
              <a:chOff x="1721" y="561"/>
              <a:chExt cx="479" cy="567"/>
            </a:xfrm>
          </p:grpSpPr>
          <p:sp>
            <p:nvSpPr>
              <p:cNvPr id="561" name="Rectangle 27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2" name="Rectangle 27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3" name="Line 27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4" name="Line 27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5" name="Line 28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6" name="Text Box 281"/>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7" name="Group 282"/>
            <p:cNvGrpSpPr>
              <a:grpSpLocks/>
            </p:cNvGrpSpPr>
            <p:nvPr/>
          </p:nvGrpSpPr>
          <p:grpSpPr bwMode="auto">
            <a:xfrm>
              <a:off x="7173961" y="5110638"/>
              <a:ext cx="656341" cy="738240"/>
              <a:chOff x="1721" y="561"/>
              <a:chExt cx="479" cy="567"/>
            </a:xfrm>
          </p:grpSpPr>
          <p:sp>
            <p:nvSpPr>
              <p:cNvPr id="568" name="Rectangle 28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9" name="Rectangle 28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0" name="Line 28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1" name="Line 28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2" name="Line 28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3" name="Text Box 288"/>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sp>
          <p:nvSpPr>
            <p:cNvPr id="574" name="Freeform 289"/>
            <p:cNvSpPr>
              <a:spLocks/>
            </p:cNvSpPr>
            <p:nvPr/>
          </p:nvSpPr>
          <p:spPr bwMode="auto">
            <a:xfrm>
              <a:off x="1553270" y="1950662"/>
              <a:ext cx="6725098" cy="47471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41275"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Tree>
    <p:extLst>
      <p:ext uri="{BB962C8B-B14F-4D97-AF65-F5344CB8AC3E}">
        <p14:creationId xmlns:p14="http://schemas.microsoft.com/office/powerpoint/2010/main" val="42225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7"/>
                                        </p:tgtEl>
                                        <p:attrNameLst>
                                          <p:attrName>style.visibility</p:attrName>
                                        </p:attrNameLst>
                                      </p:cBhvr>
                                      <p:to>
                                        <p:strVal val="visible"/>
                                      </p:to>
                                    </p:set>
                                    <p:animEffect transition="in" filter="dissolve">
                                      <p:cBhvr>
                                        <p:cTn id="7"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ARP</a:t>
            </a:r>
            <a:r>
              <a:rPr lang="zh-CN" altLang="en-US" dirty="0"/>
              <a:t>分组格式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4.1.4   </a:t>
            </a:r>
            <a:r>
              <a:rPr lang="zh-CN" altLang="en-US" sz="1800" dirty="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832338579"/>
              </p:ext>
            </p:extLst>
          </p:nvPr>
        </p:nvGraphicFramePr>
        <p:xfrm>
          <a:off x="518160" y="1621396"/>
          <a:ext cx="7120128" cy="5099443"/>
        </p:xfrm>
        <a:graphic>
          <a:graphicData uri="http://schemas.openxmlformats.org/drawingml/2006/table">
            <a:tbl>
              <a:tblPr firstRow="1" bandRow="1">
                <a:tableStyleId>{5C22544A-7EE6-4342-B048-85BDC9FD1C3A}</a:tableStyleId>
              </a:tblPr>
              <a:tblGrid>
                <a:gridCol w="3681502">
                  <a:extLst>
                    <a:ext uri="{9D8B030D-6E8A-4147-A177-3AD203B41FA5}">
                      <a16:colId xmlns:a16="http://schemas.microsoft.com/office/drawing/2014/main" val="20000"/>
                    </a:ext>
                  </a:extLst>
                </a:gridCol>
                <a:gridCol w="3438626">
                  <a:extLst>
                    <a:ext uri="{9D8B030D-6E8A-4147-A177-3AD203B41FA5}">
                      <a16:colId xmlns:a16="http://schemas.microsoft.com/office/drawing/2014/main" val="20001"/>
                    </a:ext>
                  </a:extLst>
                </a:gridCol>
              </a:tblGrid>
              <a:tr h="789416">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硬件类型 </a:t>
                      </a:r>
                      <a:r>
                        <a:rPr kumimoji="0" lang="en-US" altLang="zh-CN" sz="1800" b="1" i="0" u="none" strike="noStrike" cap="none" normalizeH="0" baseline="0" dirty="0" err="1">
                          <a:ln>
                            <a:noFill/>
                          </a:ln>
                          <a:solidFill>
                            <a:schemeClr val="bg1"/>
                          </a:solidFill>
                          <a:effectLst/>
                          <a:latin typeface="仿宋" panose="02010609060101010101" pitchFamily="49" charset="-122"/>
                          <a:ea typeface="仿宋" panose="02010609060101010101" pitchFamily="49" charset="-122"/>
                        </a:rPr>
                        <a:t>HardwareType</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lnB w="9525" cap="flat" cmpd="sng" algn="ctr">
                      <a:solidFill>
                        <a:schemeClr val="bg1"/>
                      </a:solidFill>
                      <a:prstDash val="solid"/>
                      <a:round/>
                      <a:headEnd type="none" w="med" len="med"/>
                      <a:tailEnd type="none" w="med" len="med"/>
                    </a:lnB>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0"/>
                  </a:ext>
                </a:extLst>
              </a:tr>
              <a:tr h="516460">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协议类型</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 </a:t>
                      </a:r>
                      <a:r>
                        <a:rPr kumimoji="0" lang="en-US" altLang="zh-CN" sz="1800" b="1" i="0" u="none" strike="noStrike" cap="none" normalizeH="0" baseline="0" dirty="0" err="1">
                          <a:ln>
                            <a:noFill/>
                          </a:ln>
                          <a:solidFill>
                            <a:schemeClr val="bg1"/>
                          </a:solidFill>
                          <a:effectLst/>
                          <a:latin typeface="仿宋" panose="02010609060101010101" pitchFamily="49" charset="-122"/>
                          <a:ea typeface="仿宋" panose="02010609060101010101" pitchFamily="49" charset="-122"/>
                        </a:rPr>
                        <a:t>ProtocolType</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1"/>
                  </a:ext>
                </a:extLst>
              </a:tr>
              <a:tr h="530560">
                <a:tc>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硬件地址长度</a:t>
                      </a:r>
                      <a:r>
                        <a:rPr kumimoji="0" lang="en-US" altLang="zh-CN" sz="1800" b="1" i="0" u="none" strike="noStrike" cap="none" normalizeH="0" baseline="0" dirty="0" err="1">
                          <a:ln>
                            <a:noFill/>
                          </a:ln>
                          <a:solidFill>
                            <a:schemeClr val="bg1"/>
                          </a:solidFill>
                          <a:effectLst/>
                          <a:latin typeface="仿宋" panose="02010609060101010101" pitchFamily="49" charset="-122"/>
                          <a:ea typeface="仿宋" panose="02010609060101010101" pitchFamily="49" charset="-122"/>
                        </a:rPr>
                        <a:t>HLen</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1</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=48</a:t>
                      </a:r>
                    </a:p>
                  </a:txBody>
                  <a:tcPr anchor="ctr" anchorCtr="1" horzOverflow="overflow">
                    <a:solidFill>
                      <a:schemeClr val="bg2">
                        <a:lumMod val="20000"/>
                        <a:lumOff val="80000"/>
                      </a:schemeClr>
                    </a:solidFill>
                  </a:tcPr>
                </a:tc>
                <a:tc>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协议地址长度</a:t>
                      </a:r>
                      <a:r>
                        <a:rPr kumimoji="0" lang="en-US" altLang="zh-CN" sz="1800" b="1" i="0" u="none" strike="noStrike" cap="none" normalizeH="0" baseline="0" dirty="0" err="1">
                          <a:ln>
                            <a:noFill/>
                          </a:ln>
                          <a:solidFill>
                            <a:schemeClr val="bg1"/>
                          </a:solidFill>
                          <a:effectLst/>
                          <a:latin typeface="仿宋" panose="02010609060101010101" pitchFamily="49" charset="-122"/>
                          <a:ea typeface="仿宋" panose="02010609060101010101" pitchFamily="49" charset="-122"/>
                        </a:rPr>
                        <a:t>PLen</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1</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=32</a:t>
                      </a:r>
                    </a:p>
                  </a:txBody>
                  <a:tcPr anchor="ctr" anchorCtr="1" horzOverflow="overflow">
                    <a:solidFill>
                      <a:schemeClr val="bg2">
                        <a:lumMod val="20000"/>
                        <a:lumOff val="80000"/>
                      </a:schemeClr>
                    </a:solidFill>
                  </a:tcPr>
                </a:tc>
                <a:extLst>
                  <a:ext uri="{0D108BD9-81ED-4DB2-BD59-A6C34878D82A}">
                    <a16:rowId xmlns:a16="http://schemas.microsoft.com/office/drawing/2014/main" val="10002"/>
                  </a:ext>
                </a:extLst>
              </a:tr>
              <a:tr h="483231">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操作</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 </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Operation</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3"/>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仿宋" panose="02010609060101010101" pitchFamily="49" charset="-122"/>
                          <a:ea typeface="仿宋" panose="02010609060101010101" pitchFamily="49" charset="-122"/>
                        </a:rPr>
                        <a:t>源端物理地址</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6</a:t>
                      </a:r>
                      <a:r>
                        <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字节）</a:t>
                      </a:r>
                      <a:endPar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rPr>
                        <a:t>Source Hardware Address </a:t>
                      </a:r>
                      <a:endParaRPr kumimoji="0" lang="zh-CN" altLang="en-US" sz="1800" b="1" i="0" u="none" strike="noStrike" cap="none" normalizeH="0" baseline="0" dirty="0">
                        <a:ln>
                          <a:noFill/>
                        </a:ln>
                        <a:solidFill>
                          <a:schemeClr val="bg1"/>
                        </a:solidFill>
                        <a:effectLst/>
                        <a:latin typeface="仿宋" panose="02010609060101010101" pitchFamily="49" charset="-122"/>
                        <a:ea typeface="仿宋" panose="02010609060101010101" pitchFamily="49" charset="-122"/>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4"/>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源端协议地址</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4</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字节） </a:t>
                      </a:r>
                      <a:endPar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Source Protocol (IP) Address</a:t>
                      </a:r>
                      <a:endPar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5"/>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目的物理地址</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6</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字节）</a:t>
                      </a:r>
                      <a:endPar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Destination Hardware Address </a:t>
                      </a:r>
                      <a:endPar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6"/>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a:ln>
                            <a:noFill/>
                          </a:ln>
                          <a:solidFill>
                            <a:srgbClr val="FFFF00"/>
                          </a:solidFill>
                          <a:effectLst/>
                          <a:latin typeface="仿宋" panose="02010609060101010101" pitchFamily="49" charset="-122"/>
                          <a:ea typeface="仿宋" panose="02010609060101010101" pitchFamily="49" charset="-122"/>
                          <a:cs typeface="+mn-cs"/>
                        </a:rPr>
                        <a:t>目的协议地址</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4</a:t>
                      </a:r>
                      <a:r>
                        <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字节）</a:t>
                      </a:r>
                      <a:endPar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rPr>
                        <a:t>Destination Protocol (IP) Address </a:t>
                      </a:r>
                      <a:endParaRPr kumimoji="0" lang="zh-CN" altLang="en-US" sz="1800" b="1" i="0" u="none" strike="noStrike" kern="1200" cap="none" normalizeH="0" baseline="0" dirty="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7"/>
                  </a:ext>
                </a:extLst>
              </a:tr>
            </a:tbl>
          </a:graphicData>
        </a:graphic>
      </p:graphicFrame>
      <p:sp>
        <p:nvSpPr>
          <p:cNvPr id="8" name="文本框 7"/>
          <p:cNvSpPr txBox="1"/>
          <p:nvPr/>
        </p:nvSpPr>
        <p:spPr>
          <a:xfrm>
            <a:off x="518160" y="1368082"/>
            <a:ext cx="7327392"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8                 		                          15</a:t>
            </a:r>
            <a:endParaRPr lang="zh-CN" altLang="en-US" dirty="0">
              <a:latin typeface="Calibri" panose="020F0502020204030204" pitchFamily="34" charset="0"/>
              <a:ea typeface="华文楷体" panose="02010600040101010101" pitchFamily="2" charset="-122"/>
            </a:endParaRPr>
          </a:p>
        </p:txBody>
      </p:sp>
      <p:sp>
        <p:nvSpPr>
          <p:cNvPr id="9" name="圆角矩形标注 8"/>
          <p:cNvSpPr/>
          <p:nvPr/>
        </p:nvSpPr>
        <p:spPr>
          <a:xfrm>
            <a:off x="786384" y="928351"/>
            <a:ext cx="3692658" cy="547207"/>
          </a:xfrm>
          <a:prstGeom prst="wedgeRoundRectCallout">
            <a:avLst>
              <a:gd name="adj1" fmla="val 33949"/>
              <a:gd name="adj2" fmla="val 13404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定义物理网络类型，如以太网 </a:t>
            </a:r>
            <a:r>
              <a:rPr lang="en-US" altLang="zh-CN" dirty="0">
                <a:solidFill>
                  <a:srgbClr val="FFFFFF"/>
                </a:solidFill>
                <a:latin typeface="Calibri" panose="020F0502020204030204" pitchFamily="34" charset="0"/>
                <a:ea typeface="黑体" panose="02010609060101010101" pitchFamily="49" charset="-122"/>
              </a:rPr>
              <a:t>= 1</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0" name="圆角矩形标注 9"/>
          <p:cNvSpPr/>
          <p:nvPr/>
        </p:nvSpPr>
        <p:spPr>
          <a:xfrm>
            <a:off x="5896236" y="862980"/>
            <a:ext cx="2269808" cy="547207"/>
          </a:xfrm>
          <a:prstGeom prst="wedgeRoundRectCallout">
            <a:avLst>
              <a:gd name="adj1" fmla="val -44144"/>
              <a:gd name="adj2" fmla="val 303375"/>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说明高层协议，如</a:t>
            </a:r>
            <a:r>
              <a:rPr lang="en-US" altLang="zh-CN" dirty="0">
                <a:solidFill>
                  <a:srgbClr val="FFFFFF"/>
                </a:solidFill>
                <a:latin typeface="Calibri" panose="020F0502020204030204" pitchFamily="34" charset="0"/>
                <a:ea typeface="黑体" panose="02010609060101010101" pitchFamily="49" charset="-122"/>
              </a:rPr>
              <a:t>IP</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1" name="圆角矩形标注 10"/>
          <p:cNvSpPr/>
          <p:nvPr/>
        </p:nvSpPr>
        <p:spPr>
          <a:xfrm>
            <a:off x="7229856" y="2084833"/>
            <a:ext cx="1806898" cy="864080"/>
          </a:xfrm>
          <a:prstGeom prst="wedgeRoundRectCallout">
            <a:avLst>
              <a:gd name="adj1" fmla="val -84271"/>
              <a:gd name="adj2" fmla="val 15663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a:solidFill>
                  <a:srgbClr val="FFFFFF"/>
                </a:solidFill>
                <a:latin typeface="Calibri" panose="020F0502020204030204" pitchFamily="34" charset="0"/>
                <a:ea typeface="黑体" panose="02010609060101010101" pitchFamily="49" charset="-122"/>
              </a:rPr>
              <a:t>说明是</a:t>
            </a:r>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请求还是应答</a:t>
            </a:r>
          </a:p>
        </p:txBody>
      </p:sp>
      <p:sp>
        <p:nvSpPr>
          <p:cNvPr id="12" name="圆角矩形标注 11"/>
          <p:cNvSpPr/>
          <p:nvPr/>
        </p:nvSpPr>
        <p:spPr>
          <a:xfrm>
            <a:off x="7612549" y="3764986"/>
            <a:ext cx="1424205" cy="543266"/>
          </a:xfrm>
          <a:prstGeom prst="wedgeRoundRectCallout">
            <a:avLst>
              <a:gd name="adj1" fmla="val -110809"/>
              <a:gd name="adj2" fmla="val 8706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a:solidFill>
                  <a:srgbClr val="FFFFFF"/>
                </a:solidFill>
                <a:latin typeface="Calibri" panose="020F0502020204030204" pitchFamily="34" charset="0"/>
                <a:ea typeface="黑体" panose="02010609060101010101" pitchFamily="49" charset="-122"/>
              </a:rPr>
              <a:t>请求者填充</a:t>
            </a:r>
          </a:p>
        </p:txBody>
      </p:sp>
      <p:sp>
        <p:nvSpPr>
          <p:cNvPr id="13" name="圆角矩形标注 12"/>
          <p:cNvSpPr/>
          <p:nvPr/>
        </p:nvSpPr>
        <p:spPr>
          <a:xfrm>
            <a:off x="7611308" y="3764986"/>
            <a:ext cx="1424205" cy="543266"/>
          </a:xfrm>
          <a:prstGeom prst="wedgeRoundRectCallout">
            <a:avLst>
              <a:gd name="adj1" fmla="val -98824"/>
              <a:gd name="adj2" fmla="val 20600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a:solidFill>
                  <a:srgbClr val="FFFFFF"/>
                </a:solidFill>
                <a:latin typeface="Calibri" panose="020F0502020204030204" pitchFamily="34" charset="0"/>
                <a:ea typeface="黑体" panose="02010609060101010101" pitchFamily="49" charset="-122"/>
              </a:rPr>
              <a:t>请求者填充</a:t>
            </a:r>
          </a:p>
        </p:txBody>
      </p:sp>
      <p:sp>
        <p:nvSpPr>
          <p:cNvPr id="14" name="圆角矩形标注 13"/>
          <p:cNvSpPr/>
          <p:nvPr/>
        </p:nvSpPr>
        <p:spPr>
          <a:xfrm>
            <a:off x="7611308" y="3764986"/>
            <a:ext cx="1424205" cy="543266"/>
          </a:xfrm>
          <a:prstGeom prst="wedgeRoundRectCallout">
            <a:avLst>
              <a:gd name="adj1" fmla="val -72286"/>
              <a:gd name="adj2" fmla="val 443892"/>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a:solidFill>
                  <a:srgbClr val="FFFFFF"/>
                </a:solidFill>
                <a:latin typeface="Calibri" panose="020F0502020204030204" pitchFamily="34" charset="0"/>
                <a:ea typeface="黑体" panose="02010609060101010101" pitchFamily="49" charset="-122"/>
              </a:rPr>
              <a:t>请求者填充</a:t>
            </a:r>
          </a:p>
        </p:txBody>
      </p:sp>
      <p:sp>
        <p:nvSpPr>
          <p:cNvPr id="15" name="圆角矩形标注 14"/>
          <p:cNvSpPr/>
          <p:nvPr/>
        </p:nvSpPr>
        <p:spPr>
          <a:xfrm>
            <a:off x="1" y="3414227"/>
            <a:ext cx="1767840" cy="814899"/>
          </a:xfrm>
          <a:prstGeom prst="wedgeRoundRectCallout">
            <a:avLst>
              <a:gd name="adj1" fmla="val 59305"/>
              <a:gd name="adj2" fmla="val 238922"/>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请求中</a:t>
            </a:r>
            <a:r>
              <a:rPr lang="en-US" altLang="zh-CN" dirty="0">
                <a:solidFill>
                  <a:srgbClr val="FFFFFF"/>
                </a:solidFill>
                <a:latin typeface="Calibri" panose="020F0502020204030204" pitchFamily="34" charset="0"/>
                <a:ea typeface="黑体" panose="02010609060101010101" pitchFamily="49" charset="-122"/>
              </a:rPr>
              <a:t>=0</a:t>
            </a:r>
          </a:p>
        </p:txBody>
      </p:sp>
    </p:spTree>
    <p:custDataLst>
      <p:tags r:id="rId1"/>
    </p:custDataLst>
    <p:extLst>
      <p:ext uri="{BB962C8B-B14F-4D97-AF65-F5344CB8AC3E}">
        <p14:creationId xmlns:p14="http://schemas.microsoft.com/office/powerpoint/2010/main" val="108046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lvl="1">
              <a:spcBef>
                <a:spcPts val="600"/>
              </a:spcBef>
            </a:pPr>
            <a:r>
              <a:rPr lang="en-US" altLang="zh-CN" dirty="0"/>
              <a:t>4.1.1   IP</a:t>
            </a:r>
            <a:r>
              <a:rPr lang="zh-CN" altLang="en-US" dirty="0"/>
              <a:t>概述</a:t>
            </a:r>
            <a:endParaRPr lang="en-US" altLang="zh-CN" dirty="0"/>
          </a:p>
          <a:p>
            <a:pPr lvl="1">
              <a:spcBef>
                <a:spcPts val="1200"/>
              </a:spcBef>
            </a:pPr>
            <a:r>
              <a:rPr lang="en-US" altLang="zh-CN" dirty="0"/>
              <a:t>4.1.2  </a:t>
            </a:r>
            <a:r>
              <a:rPr lang="zh-CN" altLang="en-US" dirty="0"/>
              <a:t>分类的</a:t>
            </a:r>
            <a:r>
              <a:rPr lang="en-US" altLang="zh-CN" dirty="0"/>
              <a:t>IP</a:t>
            </a:r>
            <a:r>
              <a:rPr lang="zh-CN" altLang="en-US" dirty="0"/>
              <a:t>地址</a:t>
            </a:r>
            <a:endParaRPr lang="en-US" altLang="zh-CN" dirty="0"/>
          </a:p>
          <a:p>
            <a:pPr lvl="1">
              <a:spcBef>
                <a:spcPts val="1200"/>
              </a:spcBef>
            </a:pPr>
            <a:r>
              <a:rPr lang="en-US" altLang="zh-CN" dirty="0"/>
              <a:t>4.1.3  IP</a:t>
            </a:r>
            <a:r>
              <a:rPr lang="zh-CN" altLang="en-US" dirty="0"/>
              <a:t>分组转发</a:t>
            </a:r>
            <a:endParaRPr lang="en-US" altLang="zh-CN" dirty="0"/>
          </a:p>
          <a:p>
            <a:pPr lvl="1">
              <a:spcBef>
                <a:spcPts val="1200"/>
              </a:spcBef>
            </a:pPr>
            <a:r>
              <a:rPr lang="en-US" altLang="zh-CN" dirty="0"/>
              <a:t>4.1.4  IP</a:t>
            </a:r>
            <a:r>
              <a:rPr lang="zh-CN" altLang="en-US" dirty="0"/>
              <a:t>地址与硬件地址映射 </a:t>
            </a:r>
            <a:r>
              <a:rPr lang="en-US" altLang="zh-CN" dirty="0"/>
              <a:t>-- </a:t>
            </a:r>
            <a:r>
              <a:rPr lang="zh-CN" altLang="en-US" dirty="0"/>
              <a:t>地址解析协议</a:t>
            </a:r>
            <a:r>
              <a:rPr lang="en-US" altLang="zh-CN" dirty="0"/>
              <a:t>ARP</a:t>
            </a:r>
          </a:p>
          <a:p>
            <a:pPr lvl="1">
              <a:spcBef>
                <a:spcPts val="1200"/>
              </a:spcBef>
            </a:pPr>
            <a:r>
              <a:rPr lang="en-US" altLang="zh-CN" dirty="0"/>
              <a:t>4.1.5  IP</a:t>
            </a:r>
            <a:r>
              <a:rPr lang="zh-CN" altLang="en-US" dirty="0"/>
              <a:t>报文格式</a:t>
            </a:r>
            <a:endParaRPr lang="en-US" altLang="zh-CN" dirty="0"/>
          </a:p>
          <a:p>
            <a:pPr lvl="1">
              <a:spcBef>
                <a:spcPts val="1200"/>
              </a:spcBef>
            </a:pPr>
            <a:r>
              <a:rPr lang="en-US" altLang="zh-CN" dirty="0"/>
              <a:t>4.1.6  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a:solidFill>
                  <a:schemeClr val="bg1">
                    <a:lumMod val="75000"/>
                  </a:schemeClr>
                </a:solidFill>
              </a:rPr>
              <a:t>4.2  </a:t>
            </a:r>
            <a:r>
              <a:rPr lang="zh-CN" altLang="en-US" dirty="0">
                <a:solidFill>
                  <a:schemeClr val="bg1">
                    <a:lumMod val="75000"/>
                  </a:schemeClr>
                </a:solidFill>
              </a:rPr>
              <a:t>划分子网和构造超网</a:t>
            </a:r>
            <a:endParaRPr lang="en-US" altLang="zh-CN" dirty="0">
              <a:solidFill>
                <a:schemeClr val="bg1">
                  <a:lumMod val="75000"/>
                </a:schemeClr>
              </a:solidFill>
            </a:endParaRPr>
          </a:p>
          <a:p>
            <a:r>
              <a:rPr lang="en-US" altLang="zh-CN" dirty="0">
                <a:solidFill>
                  <a:schemeClr val="bg1">
                    <a:lumMod val="75000"/>
                  </a:schemeClr>
                </a:solidFill>
              </a:rPr>
              <a:t>4.3  </a:t>
            </a:r>
            <a:r>
              <a:rPr lang="zh-CN" altLang="en-US" dirty="0">
                <a:solidFill>
                  <a:schemeClr val="bg1">
                    <a:lumMod val="75000"/>
                  </a:schemeClr>
                </a:solidFill>
              </a:rPr>
              <a:t>网络控制与诊断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路由协议</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custDataLst>
      <p:tags r:id="rId1"/>
    </p:custDataLst>
    <p:extLst>
      <p:ext uri="{BB962C8B-B14F-4D97-AF65-F5344CB8AC3E}">
        <p14:creationId xmlns:p14="http://schemas.microsoft.com/office/powerpoint/2010/main" val="1237416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18" presetClass="emph" presetSubtype="0" fill="hold" nodeType="withEffect">
                                  <p:stCondLst>
                                    <p:cond delay="0"/>
                                  </p:stCondLst>
                                  <p:childTnLst>
                                    <p:set>
                                      <p:cBhvr override="childStyle">
                                        <p:cTn id="18" dur="500" fill="hold"/>
                                        <p:tgtEl>
                                          <p:spTgt spid="3">
                                            <p:txEl>
                                              <p:pRg st="5" end="5"/>
                                            </p:txEl>
                                          </p:spTgt>
                                        </p:tgtEl>
                                        <p:attrNameLst>
                                          <p:attrName>style.textDecorationUnderline</p:attrName>
                                        </p:attrNameLst>
                                      </p:cBhvr>
                                      <p:to>
                                        <p:strVal val="true"/>
                                      </p:to>
                                    </p:set>
                                  </p:childTnLst>
                                </p:cTn>
                              </p:par>
                              <p:par>
                                <p:cTn id="19" presetID="3" presetClass="emph" presetSubtype="2" fill="hold" nodeType="withEffect">
                                  <p:stCondLst>
                                    <p:cond delay="0"/>
                                  </p:stCondLst>
                                  <p:childTnLst>
                                    <p:animClr clrSpc="rgb" dir="cw">
                                      <p:cBhvr override="childStyle">
                                        <p:cTn id="20" dur="500" fill="hold"/>
                                        <p:tgtEl>
                                          <p:spTgt spid="3">
                                            <p:txEl>
                                              <p:pRg st="5" end="5"/>
                                            </p:txEl>
                                          </p:spTgt>
                                        </p:tgtEl>
                                        <p:attrNameLst>
                                          <p:attrName>style.color</p:attrName>
                                        </p:attrNameLst>
                                      </p:cBhvr>
                                      <p:to>
                                        <a:srgbClr val="CC0099"/>
                                      </p:to>
                                    </p:animClr>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报文格式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20" name="内容占位符 2"/>
          <p:cNvSpPr>
            <a:spLocks noGrp="1"/>
          </p:cNvSpPr>
          <p:nvPr>
            <p:ph idx="1"/>
          </p:nvPr>
        </p:nvSpPr>
        <p:spPr>
          <a:xfrm>
            <a:off x="457199" y="1444979"/>
            <a:ext cx="8370711" cy="1438918"/>
          </a:xfrm>
        </p:spPr>
        <p:txBody>
          <a:bodyPr/>
          <a:lstStyle/>
          <a:p>
            <a:r>
              <a:rPr lang="zh-CN" altLang="en-US" dirty="0"/>
              <a:t>一个 </a:t>
            </a:r>
            <a:r>
              <a:rPr lang="en-US" altLang="zh-CN"/>
              <a:t>IP </a:t>
            </a:r>
            <a:r>
              <a:rPr lang="zh-CN" altLang="en-US"/>
              <a:t>数据包由</a:t>
            </a:r>
            <a:r>
              <a:rPr lang="zh-CN" altLang="en-US" dirty="0">
                <a:solidFill>
                  <a:schemeClr val="accent5">
                    <a:lumMod val="50000"/>
                  </a:schemeClr>
                </a:solidFill>
              </a:rPr>
              <a:t>首部</a:t>
            </a:r>
            <a:r>
              <a:rPr lang="en-US" altLang="zh-CN" dirty="0">
                <a:solidFill>
                  <a:schemeClr val="accent5">
                    <a:lumMod val="50000"/>
                  </a:schemeClr>
                </a:solidFill>
              </a:rPr>
              <a:t>(header)</a:t>
            </a:r>
            <a:r>
              <a:rPr lang="zh-CN" altLang="en-US" dirty="0"/>
              <a:t>和</a:t>
            </a:r>
            <a:r>
              <a:rPr lang="zh-CN" altLang="en-US" dirty="0">
                <a:solidFill>
                  <a:schemeClr val="accent5">
                    <a:lumMod val="50000"/>
                  </a:schemeClr>
                </a:solidFill>
              </a:rPr>
              <a:t>数据</a:t>
            </a:r>
            <a:r>
              <a:rPr lang="en-US" altLang="zh-CN" dirty="0">
                <a:solidFill>
                  <a:schemeClr val="accent5">
                    <a:lumMod val="50000"/>
                  </a:schemeClr>
                </a:solidFill>
              </a:rPr>
              <a:t>(data)</a:t>
            </a:r>
            <a:r>
              <a:rPr lang="zh-CN" altLang="en-US" dirty="0"/>
              <a:t>两部分组成</a:t>
            </a:r>
          </a:p>
          <a:p>
            <a:pPr lvl="1"/>
            <a:r>
              <a:rPr lang="en-US" altLang="zh-CN" sz="1800" dirty="0"/>
              <a:t>header</a:t>
            </a:r>
            <a:r>
              <a:rPr lang="zh-CN" altLang="en-US" sz="1800" dirty="0"/>
              <a:t>的前面部分固定长度，</a:t>
            </a:r>
            <a:r>
              <a:rPr lang="en-US" altLang="zh-CN" sz="1800" dirty="0"/>
              <a:t>20 </a:t>
            </a:r>
            <a:r>
              <a:rPr lang="zh-CN" altLang="en-US" sz="1800" dirty="0"/>
              <a:t>字节；后面是可选字段，长度可变</a:t>
            </a:r>
            <a:endParaRPr lang="en-US" altLang="zh-CN" sz="1800" dirty="0"/>
          </a:p>
          <a:p>
            <a:pPr lvl="1"/>
            <a:r>
              <a:rPr lang="zh-CN" altLang="en-US" sz="1800" dirty="0"/>
              <a:t>分组格式几乎都设计成</a:t>
            </a:r>
            <a:r>
              <a:rPr lang="en-US" altLang="zh-CN" sz="1800" dirty="0"/>
              <a:t>32 bits</a:t>
            </a:r>
            <a:r>
              <a:rPr lang="zh-CN" altLang="en-US" sz="1800" dirty="0"/>
              <a:t>对齐，以简化软件对它们的处理</a:t>
            </a:r>
            <a:endParaRPr lang="en-US" altLang="zh-CN" sz="1800"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6386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dissolve">
                                      <p:cBhvr>
                                        <p:cTn id="16" dur="5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par>
                                <p:cTn id="22" presetID="22" presetClass="entr" presetSubtype="2"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Effect transition="in" filter="dissolve">
                                      <p:cBhvr>
                                        <p:cTn id="33" dur="500"/>
                                        <p:tgtEl>
                                          <p:spTgt spid="2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0">
                                            <p:txEl>
                                              <p:pRg st="2" end="2"/>
                                            </p:txEl>
                                          </p:spTgt>
                                        </p:tgtEl>
                                        <p:attrNameLst>
                                          <p:attrName>style.visibility</p:attrName>
                                        </p:attrNameLst>
                                      </p:cBhvr>
                                      <p:to>
                                        <p:strVal val="visible"/>
                                      </p:to>
                                    </p:set>
                                    <p:animEffect transition="in" filter="dissolve">
                                      <p:cBhvr>
                                        <p:cTn id="5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animBg="1"/>
    </p:bld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20" name="内容占位符 2"/>
          <p:cNvSpPr>
            <a:spLocks noGrp="1"/>
          </p:cNvSpPr>
          <p:nvPr>
            <p:ph idx="1"/>
          </p:nvPr>
        </p:nvSpPr>
        <p:spPr>
          <a:xfrm>
            <a:off x="457199" y="1444979"/>
            <a:ext cx="8370711" cy="548820"/>
          </a:xfrm>
          <a:solidFill>
            <a:schemeClr val="accent5">
              <a:lumMod val="50000"/>
            </a:schemeClr>
          </a:solidFill>
        </p:spPr>
        <p:txBody>
          <a:bodyPr/>
          <a:lstStyle/>
          <a:p>
            <a:pPr>
              <a:buClr>
                <a:schemeClr val="bg1"/>
              </a:buClr>
            </a:pPr>
            <a:r>
              <a:rPr lang="en-US" altLang="zh-CN" sz="1800" dirty="0">
                <a:solidFill>
                  <a:srgbClr val="FFFF00"/>
                </a:solidFill>
              </a:rPr>
              <a:t>Version</a:t>
            </a:r>
            <a:r>
              <a:rPr lang="zh-CN" altLang="en-US" sz="1800" dirty="0">
                <a:solidFill>
                  <a:schemeClr val="bg1"/>
                </a:solidFill>
              </a:rPr>
              <a:t>：版本，</a:t>
            </a:r>
            <a:r>
              <a:rPr lang="en-US" altLang="zh-CN" sz="1800" dirty="0">
                <a:solidFill>
                  <a:schemeClr val="bg1"/>
                </a:solidFill>
              </a:rPr>
              <a:t>4bits</a:t>
            </a:r>
            <a:r>
              <a:rPr lang="zh-CN" altLang="en-US" sz="1800" dirty="0">
                <a:solidFill>
                  <a:schemeClr val="bg1"/>
                </a:solidFill>
              </a:rPr>
              <a:t>，目前的 </a:t>
            </a:r>
            <a:r>
              <a:rPr lang="en-US" altLang="zh-CN" sz="1800" dirty="0">
                <a:solidFill>
                  <a:schemeClr val="bg1"/>
                </a:solidFill>
              </a:rPr>
              <a:t>IP </a:t>
            </a:r>
            <a:r>
              <a:rPr lang="zh-CN" altLang="en-US" sz="1800" dirty="0">
                <a:solidFill>
                  <a:schemeClr val="bg1"/>
                </a:solidFill>
              </a:rPr>
              <a:t>协议版本号为 </a:t>
            </a:r>
            <a:r>
              <a:rPr lang="en-US" altLang="zh-CN" sz="1800" dirty="0">
                <a:solidFill>
                  <a:schemeClr val="bg1"/>
                </a:solidFill>
              </a:rPr>
              <a:t>4 (</a:t>
            </a:r>
            <a:r>
              <a:rPr lang="zh-CN" altLang="en-US" sz="1800" dirty="0">
                <a:solidFill>
                  <a:schemeClr val="bg1"/>
                </a:solidFill>
              </a:rPr>
              <a:t>即 </a:t>
            </a:r>
            <a:r>
              <a:rPr lang="en-US" altLang="zh-CN" sz="1800" dirty="0">
                <a:solidFill>
                  <a:schemeClr val="bg1"/>
                </a:solidFill>
              </a:rPr>
              <a:t>IPv4)</a:t>
            </a:r>
            <a:endParaRPr lang="en-US" altLang="zh-CN" sz="2000" dirty="0">
              <a:solidFill>
                <a:schemeClr val="bg1"/>
              </a:solidFill>
            </a:endParaRPr>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08050" y="3441669"/>
            <a:ext cx="877824"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p:cNvSpPr txBox="1">
            <a:spLocks/>
          </p:cNvSpPr>
          <p:nvPr/>
        </p:nvSpPr>
        <p:spPr bwMode="auto">
          <a:xfrm>
            <a:off x="445008" y="2156168"/>
            <a:ext cx="8370711" cy="948896"/>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en-US" altLang="zh-CN" sz="1800" kern="0" dirty="0" err="1">
                <a:solidFill>
                  <a:srgbClr val="FFFF00"/>
                </a:solidFill>
              </a:rPr>
              <a:t>HLen</a:t>
            </a:r>
            <a:r>
              <a:rPr lang="zh-CN" altLang="en-US" sz="1800" kern="0" dirty="0">
                <a:solidFill>
                  <a:schemeClr val="bg1"/>
                </a:solidFill>
              </a:rPr>
              <a:t>：首部长度，</a:t>
            </a:r>
            <a:r>
              <a:rPr lang="en-US" altLang="zh-CN" sz="1800" kern="0" dirty="0">
                <a:solidFill>
                  <a:schemeClr val="bg1"/>
                </a:solidFill>
              </a:rPr>
              <a:t>4bits</a:t>
            </a:r>
            <a:r>
              <a:rPr lang="zh-CN" altLang="en-US" sz="1800" kern="0" dirty="0">
                <a:solidFill>
                  <a:schemeClr val="bg1"/>
                </a:solidFill>
              </a:rPr>
              <a:t>，可表示的最大数值是 </a:t>
            </a:r>
            <a:r>
              <a:rPr lang="en-US" altLang="zh-CN" sz="1800" kern="0" dirty="0">
                <a:solidFill>
                  <a:schemeClr val="bg1"/>
                </a:solidFill>
              </a:rPr>
              <a:t>15 </a:t>
            </a:r>
            <a:r>
              <a:rPr lang="zh-CN" altLang="en-US" sz="1800" kern="0" dirty="0">
                <a:solidFill>
                  <a:schemeClr val="bg1"/>
                </a:solidFill>
              </a:rPr>
              <a:t>个单位</a:t>
            </a:r>
            <a:r>
              <a:rPr lang="en-US" altLang="zh-CN" sz="1800" kern="0" dirty="0">
                <a:solidFill>
                  <a:schemeClr val="bg1"/>
                </a:solidFill>
              </a:rPr>
              <a:t>(1</a:t>
            </a:r>
            <a:r>
              <a:rPr lang="zh-CN" altLang="en-US" sz="1800" kern="0" dirty="0">
                <a:solidFill>
                  <a:schemeClr val="bg1"/>
                </a:solidFill>
              </a:rPr>
              <a:t>个单位为 </a:t>
            </a:r>
            <a:r>
              <a:rPr lang="en-US" altLang="zh-CN" sz="1800" kern="0" dirty="0">
                <a:solidFill>
                  <a:schemeClr val="bg1"/>
                </a:solidFill>
              </a:rPr>
              <a:t>4 </a:t>
            </a:r>
            <a:r>
              <a:rPr lang="zh-CN" altLang="en-US" sz="1800" kern="0" dirty="0">
                <a:solidFill>
                  <a:schemeClr val="bg1"/>
                </a:solidFill>
              </a:rPr>
              <a:t>字节</a:t>
            </a:r>
            <a:r>
              <a:rPr lang="en-US" altLang="zh-CN" sz="1800" kern="0" dirty="0">
                <a:solidFill>
                  <a:schemeClr val="bg1"/>
                </a:solidFill>
              </a:rPr>
              <a:t>)</a:t>
            </a:r>
            <a:r>
              <a:rPr lang="zh-CN" altLang="en-US" sz="1800" kern="0" dirty="0">
                <a:solidFill>
                  <a:schemeClr val="bg1"/>
                </a:solidFill>
              </a:rPr>
              <a:t>，即首部最长</a:t>
            </a:r>
            <a:r>
              <a:rPr lang="en-US" altLang="zh-CN" sz="1800" kern="0" dirty="0">
                <a:solidFill>
                  <a:schemeClr val="bg1"/>
                </a:solidFill>
              </a:rPr>
              <a:t>60</a:t>
            </a:r>
            <a:r>
              <a:rPr lang="zh-CN" altLang="en-US" sz="1800" kern="0" dirty="0">
                <a:solidFill>
                  <a:schemeClr val="bg1"/>
                </a:solidFill>
              </a:rPr>
              <a:t>字节；最小</a:t>
            </a:r>
            <a:r>
              <a:rPr lang="en-US" altLang="zh-CN" sz="1800" kern="0" dirty="0">
                <a:solidFill>
                  <a:schemeClr val="bg1"/>
                </a:solidFill>
              </a:rPr>
              <a:t>5</a:t>
            </a:r>
            <a:r>
              <a:rPr lang="zh-CN" altLang="en-US" sz="1800" kern="0" dirty="0">
                <a:solidFill>
                  <a:schemeClr val="bg1"/>
                </a:solidFill>
              </a:rPr>
              <a:t>，即</a:t>
            </a:r>
            <a:r>
              <a:rPr lang="en-US" altLang="zh-CN" sz="1800" kern="0" dirty="0">
                <a:solidFill>
                  <a:schemeClr val="bg1"/>
                </a:solidFill>
              </a:rPr>
              <a:t>20</a:t>
            </a:r>
            <a:r>
              <a:rPr lang="zh-CN" altLang="en-US" sz="1800" kern="0" dirty="0">
                <a:solidFill>
                  <a:schemeClr val="bg1"/>
                </a:solidFill>
              </a:rPr>
              <a:t>字节</a:t>
            </a:r>
            <a:r>
              <a:rPr lang="en-US" altLang="zh-CN" sz="1800" kern="0" dirty="0">
                <a:solidFill>
                  <a:schemeClr val="bg1"/>
                </a:solidFill>
              </a:rPr>
              <a:t>(</a:t>
            </a:r>
            <a:r>
              <a:rPr lang="zh-CN" altLang="en-US" sz="1800" kern="0" dirty="0">
                <a:solidFill>
                  <a:schemeClr val="bg1"/>
                </a:solidFill>
              </a:rPr>
              <a:t>仅包含首部的固定部分</a:t>
            </a:r>
            <a:r>
              <a:rPr lang="en-US" altLang="zh-CN" sz="1800" kern="0" dirty="0">
                <a:solidFill>
                  <a:schemeClr val="bg1"/>
                </a:solidFill>
              </a:rPr>
              <a:t>)</a:t>
            </a:r>
            <a:endParaRPr lang="en-US" altLang="zh-CN" sz="2000" kern="0" dirty="0">
              <a:solidFill>
                <a:schemeClr val="bg1"/>
              </a:solidFill>
            </a:endParaRPr>
          </a:p>
          <a:p>
            <a:pPr>
              <a:buClr>
                <a:schemeClr val="bg1"/>
              </a:buClr>
            </a:pPr>
            <a:endParaRPr lang="en-US" altLang="zh-CN" sz="2000" kern="0" dirty="0">
              <a:solidFill>
                <a:schemeClr val="bg1"/>
              </a:solidFill>
            </a:endParaRPr>
          </a:p>
        </p:txBody>
      </p:sp>
    </p:spTree>
    <p:custDataLst>
      <p:tags r:id="rId1"/>
    </p:custDataLst>
    <p:extLst>
      <p:ext uri="{BB962C8B-B14F-4D97-AF65-F5344CB8AC3E}">
        <p14:creationId xmlns:p14="http://schemas.microsoft.com/office/powerpoint/2010/main" val="178653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bg/>
                                          </p:spTgt>
                                        </p:tgtEl>
                                        <p:attrNameLst>
                                          <p:attrName>style.visibility</p:attrName>
                                        </p:attrNameLst>
                                      </p:cBhvr>
                                      <p:to>
                                        <p:strVal val="visible"/>
                                      </p:to>
                                    </p:set>
                                    <p:animEffect transition="in" filter="wipe(left)">
                                      <p:cBhvr>
                                        <p:cTn id="12" dur="500"/>
                                        <p:tgtEl>
                                          <p:spTgt spid="2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left)">
                                      <p:cBhvr>
                                        <p:cTn id="15" dur="500"/>
                                        <p:tgtEl>
                                          <p:spTgt spid="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1" nodeType="clickEffect">
                                  <p:stCondLst>
                                    <p:cond delay="0"/>
                                  </p:stCondLst>
                                  <p:childTnLst>
                                    <p:animMotion origin="layout" path="M -2.22222E-6 -2.96296E-6 L 0.08924 -2.96296E-6 " pathEditMode="relative" rAng="0" ptsTypes="AA">
                                      <p:cBhvr>
                                        <p:cTn id="19" dur="2000" fill="hold"/>
                                        <p:tgtEl>
                                          <p:spTgt spid="3"/>
                                        </p:tgtEl>
                                        <p:attrNameLst>
                                          <p:attrName>ppt_x</p:attrName>
                                          <p:attrName>ppt_y</p:attrName>
                                        </p:attrNameLst>
                                      </p:cBhvr>
                                      <p:rCtr x="4462"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animBg="1"/>
      <p:bldP spid="3" grpId="0" animBg="1"/>
      <p:bldP spid="3" grpId="1" animBg="1"/>
      <p:bldP spid="21" grpId="0" animBg="1"/>
    </p:bld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20" name="内容占位符 2"/>
          <p:cNvSpPr>
            <a:spLocks noGrp="1"/>
          </p:cNvSpPr>
          <p:nvPr>
            <p:ph idx="1"/>
          </p:nvPr>
        </p:nvSpPr>
        <p:spPr>
          <a:xfrm>
            <a:off x="158496" y="1444979"/>
            <a:ext cx="8778239" cy="1310058"/>
          </a:xfrm>
          <a:solidFill>
            <a:schemeClr val="accent5">
              <a:lumMod val="50000"/>
            </a:schemeClr>
          </a:solidFill>
        </p:spPr>
        <p:txBody>
          <a:bodyPr/>
          <a:lstStyle/>
          <a:p>
            <a:pPr>
              <a:buClr>
                <a:schemeClr val="bg1"/>
              </a:buClr>
            </a:pPr>
            <a:r>
              <a:rPr lang="en-US" altLang="zh-CN" sz="1800" dirty="0">
                <a:solidFill>
                  <a:srgbClr val="FFFF00"/>
                </a:solidFill>
              </a:rPr>
              <a:t>TOS</a:t>
            </a:r>
            <a:r>
              <a:rPr lang="zh-CN" altLang="en-US" sz="1800" dirty="0">
                <a:solidFill>
                  <a:schemeClr val="bg1"/>
                </a:solidFill>
              </a:rPr>
              <a:t>：区分服务，</a:t>
            </a:r>
            <a:r>
              <a:rPr lang="en-US" altLang="zh-CN" sz="1800" dirty="0">
                <a:solidFill>
                  <a:schemeClr val="bg1"/>
                </a:solidFill>
              </a:rPr>
              <a:t>8 </a:t>
            </a:r>
            <a:r>
              <a:rPr lang="zh-CN" altLang="en-US" sz="1800" dirty="0">
                <a:solidFill>
                  <a:schemeClr val="bg1"/>
                </a:solidFill>
              </a:rPr>
              <a:t>位，用来获得更好的服务</a:t>
            </a:r>
            <a:endParaRPr lang="en-US" altLang="zh-CN" sz="1800" dirty="0">
              <a:solidFill>
                <a:schemeClr val="bg1"/>
              </a:solidFill>
            </a:endParaRPr>
          </a:p>
          <a:p>
            <a:pPr lvl="1">
              <a:spcBef>
                <a:spcPts val="600"/>
              </a:spcBef>
              <a:buClr>
                <a:schemeClr val="bg1"/>
              </a:buClr>
            </a:pPr>
            <a:r>
              <a:rPr lang="zh-CN" altLang="en-US" sz="1600" dirty="0">
                <a:solidFill>
                  <a:schemeClr val="bg1"/>
                </a:solidFill>
              </a:rPr>
              <a:t>在旧标准中叫做服务类型，但实际上一直未被使用过，</a:t>
            </a:r>
            <a:r>
              <a:rPr lang="en-US" altLang="zh-CN" sz="1600" dirty="0">
                <a:solidFill>
                  <a:schemeClr val="bg1"/>
                </a:solidFill>
              </a:rPr>
              <a:t>1998 </a:t>
            </a:r>
            <a:r>
              <a:rPr lang="zh-CN" altLang="en-US" sz="1600" dirty="0">
                <a:solidFill>
                  <a:schemeClr val="bg1"/>
                </a:solidFill>
              </a:rPr>
              <a:t>年这个字段改名为区分服务</a:t>
            </a:r>
            <a:endParaRPr lang="en-US" altLang="zh-CN" sz="1600" dirty="0">
              <a:solidFill>
                <a:schemeClr val="bg1"/>
              </a:solidFill>
            </a:endParaRPr>
          </a:p>
          <a:p>
            <a:pPr lvl="1">
              <a:spcBef>
                <a:spcPts val="600"/>
              </a:spcBef>
              <a:buClr>
                <a:schemeClr val="bg1"/>
              </a:buClr>
            </a:pPr>
            <a:r>
              <a:rPr lang="zh-CN" altLang="en-US" sz="1600" dirty="0">
                <a:solidFill>
                  <a:schemeClr val="bg1"/>
                </a:solidFill>
              </a:rPr>
              <a:t>只有在使用区分服务（</a:t>
            </a:r>
            <a:r>
              <a:rPr lang="en-US" altLang="zh-CN" sz="1600" dirty="0" err="1">
                <a:solidFill>
                  <a:schemeClr val="bg1"/>
                </a:solidFill>
              </a:rPr>
              <a:t>DiffServ</a:t>
            </a:r>
            <a:r>
              <a:rPr lang="zh-CN" altLang="en-US" sz="1600" dirty="0">
                <a:solidFill>
                  <a:schemeClr val="bg1"/>
                </a:solidFill>
              </a:rPr>
              <a:t>）时，这个字段才起作用，一般情况下不使用 </a:t>
            </a:r>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05202" y="3441669"/>
            <a:ext cx="1620366"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443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bg/>
                                          </p:spTgt>
                                        </p:tgtEl>
                                        <p:attrNameLst>
                                          <p:attrName>style.visibility</p:attrName>
                                        </p:attrNameLst>
                                      </p:cBhvr>
                                      <p:to>
                                        <p:strVal val="visible"/>
                                      </p:to>
                                    </p:set>
                                    <p:animEffect transition="in" filter="wipe(left)">
                                      <p:cBhvr>
                                        <p:cTn id="11" dur="500"/>
                                        <p:tgtEl>
                                          <p:spTgt spid="20">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wipe(left)">
                                      <p:cBhvr>
                                        <p:cTn id="14" dur="500"/>
                                        <p:tgtEl>
                                          <p:spTgt spid="20">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left)">
                                      <p:cBhvr>
                                        <p:cTn id="17" dur="500"/>
                                        <p:tgtEl>
                                          <p:spTgt spid="20">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xEl>
                                              <p:pRg st="2" end="2"/>
                                            </p:txEl>
                                          </p:spTgt>
                                        </p:tgtEl>
                                        <p:attrNameLst>
                                          <p:attrName>style.visibility</p:attrName>
                                        </p:attrNameLst>
                                      </p:cBhvr>
                                      <p:to>
                                        <p:strVal val="visible"/>
                                      </p:to>
                                    </p:set>
                                    <p:animEffect transition="in" filter="wipe(left)">
                                      <p:cBhvr>
                                        <p:cTn id="2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animBg="1"/>
      <p:bldP spid="3" grpId="0" animBg="1"/>
    </p:bld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20" name="内容占位符 2"/>
          <p:cNvSpPr>
            <a:spLocks noGrp="1"/>
          </p:cNvSpPr>
          <p:nvPr>
            <p:ph idx="1"/>
          </p:nvPr>
        </p:nvSpPr>
        <p:spPr>
          <a:xfrm>
            <a:off x="158496" y="1444979"/>
            <a:ext cx="8778239" cy="1310058"/>
          </a:xfrm>
          <a:solidFill>
            <a:schemeClr val="accent5">
              <a:lumMod val="50000"/>
            </a:schemeClr>
          </a:solidFill>
        </p:spPr>
        <p:txBody>
          <a:bodyPr/>
          <a:lstStyle/>
          <a:p>
            <a:pPr>
              <a:buClr>
                <a:schemeClr val="bg1"/>
              </a:buClr>
            </a:pPr>
            <a:r>
              <a:rPr lang="en-US" altLang="zh-CN" sz="1800" dirty="0">
                <a:solidFill>
                  <a:srgbClr val="FFFF00"/>
                </a:solidFill>
              </a:rPr>
              <a:t>Length</a:t>
            </a:r>
            <a:r>
              <a:rPr lang="zh-CN" altLang="en-US" sz="1800" dirty="0">
                <a:solidFill>
                  <a:schemeClr val="bg1"/>
                </a:solidFill>
              </a:rPr>
              <a:t>：总长度，</a:t>
            </a:r>
            <a:r>
              <a:rPr lang="en-US" altLang="zh-CN" sz="1800" dirty="0">
                <a:solidFill>
                  <a:schemeClr val="bg1"/>
                </a:solidFill>
              </a:rPr>
              <a:t>16 </a:t>
            </a:r>
            <a:r>
              <a:rPr lang="zh-CN" altLang="en-US" sz="1800" dirty="0">
                <a:solidFill>
                  <a:schemeClr val="bg1"/>
                </a:solidFill>
              </a:rPr>
              <a:t>位，指首部和数据之和的长度，单位为字节</a:t>
            </a:r>
            <a:endParaRPr lang="en-US" altLang="zh-CN" sz="1800" dirty="0">
              <a:solidFill>
                <a:schemeClr val="bg1"/>
              </a:solidFill>
            </a:endParaRPr>
          </a:p>
          <a:p>
            <a:pPr lvl="1">
              <a:spcBef>
                <a:spcPts val="600"/>
              </a:spcBef>
              <a:buClr>
                <a:schemeClr val="bg1"/>
              </a:buClr>
            </a:pPr>
            <a:r>
              <a:rPr lang="zh-CN" altLang="en-US" sz="1600">
                <a:solidFill>
                  <a:schemeClr val="bg1"/>
                </a:solidFill>
              </a:rPr>
              <a:t>数据包的</a:t>
            </a:r>
            <a:r>
              <a:rPr lang="zh-CN" altLang="en-US" sz="1600" dirty="0">
                <a:solidFill>
                  <a:schemeClr val="bg1"/>
                </a:solidFill>
              </a:rPr>
              <a:t>最大长度为 </a:t>
            </a:r>
            <a:r>
              <a:rPr lang="en-US" altLang="zh-CN" sz="1600" dirty="0">
                <a:solidFill>
                  <a:schemeClr val="bg1"/>
                </a:solidFill>
              </a:rPr>
              <a:t>65535 </a:t>
            </a:r>
            <a:r>
              <a:rPr lang="zh-CN" altLang="en-US" sz="1600" dirty="0">
                <a:solidFill>
                  <a:schemeClr val="bg1"/>
                </a:solidFill>
              </a:rPr>
              <a:t>字节</a:t>
            </a:r>
            <a:endParaRPr lang="en-US" altLang="zh-CN" sz="1600" dirty="0">
              <a:solidFill>
                <a:schemeClr val="bg1"/>
              </a:solidFill>
            </a:endParaRPr>
          </a:p>
          <a:p>
            <a:pPr lvl="1">
              <a:spcBef>
                <a:spcPts val="600"/>
              </a:spcBef>
              <a:buClr>
                <a:schemeClr val="bg1"/>
              </a:buClr>
            </a:pPr>
            <a:r>
              <a:rPr lang="zh-CN" altLang="en-US" sz="1600" dirty="0">
                <a:solidFill>
                  <a:schemeClr val="bg1"/>
                </a:solidFill>
              </a:rPr>
              <a:t>总长度必须不超过最大传送单元 </a:t>
            </a:r>
            <a:r>
              <a:rPr lang="en-US" altLang="zh-CN" sz="1600" dirty="0">
                <a:solidFill>
                  <a:schemeClr val="bg1"/>
                </a:solidFill>
              </a:rPr>
              <a:t>MTU</a:t>
            </a:r>
            <a:endParaRPr lang="zh-CN" altLang="en-US" sz="1600" dirty="0">
              <a:solidFill>
                <a:schemeClr val="bg1"/>
              </a:solidFill>
            </a:endParaRPr>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902353" y="3441669"/>
            <a:ext cx="3119981"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82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bg/>
                                          </p:spTgt>
                                        </p:tgtEl>
                                        <p:attrNameLst>
                                          <p:attrName>style.visibility</p:attrName>
                                        </p:attrNameLst>
                                      </p:cBhvr>
                                      <p:to>
                                        <p:strVal val="visible"/>
                                      </p:to>
                                    </p:set>
                                    <p:animEffect transition="in" filter="wipe(left)">
                                      <p:cBhvr>
                                        <p:cTn id="11" dur="500"/>
                                        <p:tgtEl>
                                          <p:spTgt spid="20">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wipe(left)">
                                      <p:cBhvr>
                                        <p:cTn id="14" dur="500"/>
                                        <p:tgtEl>
                                          <p:spTgt spid="20">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left)">
                                      <p:cBhvr>
                                        <p:cTn id="17" dur="500"/>
                                        <p:tgtEl>
                                          <p:spTgt spid="20">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xEl>
                                              <p:pRg st="2" end="2"/>
                                            </p:txEl>
                                          </p:spTgt>
                                        </p:tgtEl>
                                        <p:attrNameLst>
                                          <p:attrName>style.visibility</p:attrName>
                                        </p:attrNameLst>
                                      </p:cBhvr>
                                      <p:to>
                                        <p:strVal val="visible"/>
                                      </p:to>
                                    </p:set>
                                    <p:animEffect transition="in" filter="wipe(left)">
                                      <p:cBhvr>
                                        <p:cTn id="2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P spid="3" grpId="0" animBg="1"/>
    </p:bld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20" name="内容占位符 2"/>
          <p:cNvSpPr>
            <a:spLocks noGrp="1"/>
          </p:cNvSpPr>
          <p:nvPr>
            <p:ph idx="1"/>
          </p:nvPr>
        </p:nvSpPr>
        <p:spPr>
          <a:xfrm>
            <a:off x="158496" y="1761971"/>
            <a:ext cx="8778239" cy="601145"/>
          </a:xfrm>
          <a:solidFill>
            <a:schemeClr val="accent5">
              <a:lumMod val="50000"/>
            </a:schemeClr>
          </a:solidFill>
        </p:spPr>
        <p:txBody>
          <a:bodyPr/>
          <a:lstStyle/>
          <a:p>
            <a:pPr>
              <a:buClr>
                <a:schemeClr val="bg1"/>
              </a:buClr>
            </a:pPr>
            <a:r>
              <a:rPr lang="en-US" altLang="zh-CN" sz="1800" dirty="0">
                <a:solidFill>
                  <a:srgbClr val="FFFF00"/>
                </a:solidFill>
              </a:rPr>
              <a:t>Identification</a:t>
            </a:r>
            <a:r>
              <a:rPr lang="zh-CN" altLang="en-US" sz="1800" dirty="0">
                <a:solidFill>
                  <a:srgbClr val="FFFF00"/>
                </a:solidFill>
              </a:rPr>
              <a:t>标识、</a:t>
            </a:r>
            <a:r>
              <a:rPr lang="en-US" altLang="zh-CN" sz="1800" dirty="0">
                <a:solidFill>
                  <a:srgbClr val="FFFF00"/>
                </a:solidFill>
              </a:rPr>
              <a:t>Flag</a:t>
            </a:r>
            <a:r>
              <a:rPr lang="zh-CN" altLang="en-US" sz="1800" dirty="0">
                <a:solidFill>
                  <a:srgbClr val="FFFF00"/>
                </a:solidFill>
              </a:rPr>
              <a:t>标志、</a:t>
            </a:r>
            <a:r>
              <a:rPr lang="en-US" altLang="zh-CN" sz="1800" dirty="0">
                <a:solidFill>
                  <a:srgbClr val="FFFF00"/>
                </a:solidFill>
              </a:rPr>
              <a:t>Offset</a:t>
            </a:r>
            <a:r>
              <a:rPr lang="zh-CN" altLang="en-US" sz="1800" dirty="0">
                <a:solidFill>
                  <a:srgbClr val="FFFF00"/>
                </a:solidFill>
              </a:rPr>
              <a:t>片偏移</a:t>
            </a:r>
            <a:r>
              <a:rPr lang="zh-CN" altLang="en-US" sz="1800" dirty="0">
                <a:solidFill>
                  <a:schemeClr val="bg1"/>
                </a:solidFill>
              </a:rPr>
              <a:t>：三个字段共</a:t>
            </a:r>
            <a:r>
              <a:rPr lang="en-US" altLang="zh-CN" sz="1800" dirty="0">
                <a:solidFill>
                  <a:schemeClr val="bg1"/>
                </a:solidFill>
              </a:rPr>
              <a:t>32 </a:t>
            </a:r>
            <a:r>
              <a:rPr lang="zh-CN" altLang="en-US" sz="1800" dirty="0">
                <a:solidFill>
                  <a:schemeClr val="bg1"/>
                </a:solidFill>
              </a:rPr>
              <a:t>位，用于</a:t>
            </a:r>
            <a:r>
              <a:rPr lang="en-US" altLang="zh-CN" sz="1800">
                <a:solidFill>
                  <a:schemeClr val="bg1"/>
                </a:solidFill>
              </a:rPr>
              <a:t>IP</a:t>
            </a:r>
            <a:r>
              <a:rPr lang="zh-CN" altLang="en-US" sz="1800">
                <a:solidFill>
                  <a:schemeClr val="bg1"/>
                </a:solidFill>
              </a:rPr>
              <a:t>数据包分片</a:t>
            </a:r>
            <a:endParaRPr lang="en-US" altLang="zh-CN" sz="1600" dirty="0">
              <a:solidFill>
                <a:schemeClr val="bg1"/>
              </a:solidFill>
            </a:endParaRPr>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22824" y="3832741"/>
            <a:ext cx="6299511"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bg/>
                                          </p:spTgt>
                                        </p:tgtEl>
                                        <p:attrNameLst>
                                          <p:attrName>style.visibility</p:attrName>
                                        </p:attrNameLst>
                                      </p:cBhvr>
                                      <p:to>
                                        <p:strVal val="visible"/>
                                      </p:to>
                                    </p:set>
                                    <p:animEffect transition="in" filter="wipe(left)">
                                      <p:cBhvr>
                                        <p:cTn id="11" dur="500"/>
                                        <p:tgtEl>
                                          <p:spTgt spid="20">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wipe(left)">
                                      <p:cBhvr>
                                        <p:cTn id="1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P spid="3" grpId="0" animBg="1"/>
    </p:bld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内容占位符 2"/>
          <p:cNvSpPr txBox="1">
            <a:spLocks/>
          </p:cNvSpPr>
          <p:nvPr/>
        </p:nvSpPr>
        <p:spPr bwMode="auto">
          <a:xfrm>
            <a:off x="182880" y="1366486"/>
            <a:ext cx="8778239" cy="1568379"/>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en-US" altLang="zh-CN" sz="1800" kern="0" dirty="0">
                <a:solidFill>
                  <a:srgbClr val="FFFF00"/>
                </a:solidFill>
              </a:rPr>
              <a:t>TTL</a:t>
            </a:r>
            <a:r>
              <a:rPr lang="zh-CN" altLang="en-US" sz="1800" kern="0" dirty="0">
                <a:solidFill>
                  <a:schemeClr val="bg1"/>
                </a:solidFill>
              </a:rPr>
              <a:t>：生存时间</a:t>
            </a:r>
            <a:r>
              <a:rPr lang="en-US" altLang="zh-CN" sz="1800" kern="0" dirty="0">
                <a:solidFill>
                  <a:schemeClr val="bg1"/>
                </a:solidFill>
              </a:rPr>
              <a:t>(Time To Live)</a:t>
            </a:r>
            <a:r>
              <a:rPr lang="zh-CN" altLang="en-US" sz="1800" kern="0" dirty="0">
                <a:solidFill>
                  <a:schemeClr val="bg1"/>
                </a:solidFill>
              </a:rPr>
              <a:t>，</a:t>
            </a:r>
            <a:r>
              <a:rPr lang="en-US" altLang="zh-CN" sz="1800" kern="0" dirty="0">
                <a:solidFill>
                  <a:schemeClr val="bg1"/>
                </a:solidFill>
              </a:rPr>
              <a:t>8 </a:t>
            </a:r>
            <a:r>
              <a:rPr lang="zh-CN" altLang="en-US" sz="1800" kern="0" dirty="0">
                <a:solidFill>
                  <a:schemeClr val="bg1"/>
                </a:solidFill>
              </a:rPr>
              <a:t>位，数据报在网络中可通过的路由器跳数</a:t>
            </a:r>
            <a:endParaRPr lang="en-US" altLang="zh-CN" sz="1800" kern="0" dirty="0">
              <a:solidFill>
                <a:schemeClr val="bg1"/>
              </a:solidFill>
            </a:endParaRPr>
          </a:p>
          <a:p>
            <a:pPr lvl="1">
              <a:buClr>
                <a:schemeClr val="bg1"/>
              </a:buClr>
            </a:pPr>
            <a:r>
              <a:rPr lang="zh-CN" altLang="en-US" sz="1600" kern="0" dirty="0">
                <a:solidFill>
                  <a:schemeClr val="bg1"/>
                </a:solidFill>
              </a:rPr>
              <a:t>引入原因：数据分组单独寻径，从源到目的的延迟是随机变化的，可能路由器出错导致分组在网上无休止传输</a:t>
            </a:r>
            <a:endParaRPr lang="en-US" altLang="zh-CN" sz="1600" kern="0" dirty="0">
              <a:solidFill>
                <a:schemeClr val="bg1"/>
              </a:solidFill>
            </a:endParaRPr>
          </a:p>
          <a:p>
            <a:pPr lvl="1">
              <a:buClr>
                <a:schemeClr val="bg1"/>
              </a:buClr>
            </a:pPr>
            <a:r>
              <a:rPr lang="zh-CN" altLang="en-US" sz="1600" kern="0" dirty="0">
                <a:solidFill>
                  <a:schemeClr val="bg1"/>
                </a:solidFill>
              </a:rPr>
              <a:t>理论最大值</a:t>
            </a:r>
            <a:r>
              <a:rPr lang="en-US" altLang="zh-CN" sz="1600" kern="0" dirty="0">
                <a:solidFill>
                  <a:schemeClr val="bg1"/>
                </a:solidFill>
              </a:rPr>
              <a:t>255</a:t>
            </a:r>
            <a:r>
              <a:rPr lang="zh-CN" altLang="en-US" sz="1600" kern="0" dirty="0">
                <a:solidFill>
                  <a:schemeClr val="bg1"/>
                </a:solidFill>
              </a:rPr>
              <a:t>，实际值一般不超过</a:t>
            </a:r>
            <a:r>
              <a:rPr lang="en-US" altLang="zh-CN" sz="1600" kern="0" dirty="0">
                <a:solidFill>
                  <a:schemeClr val="bg1"/>
                </a:solidFill>
              </a:rPr>
              <a:t>64</a:t>
            </a:r>
            <a:r>
              <a:rPr lang="zh-CN" altLang="en-US" sz="1600" kern="0" dirty="0">
                <a:solidFill>
                  <a:schemeClr val="bg1"/>
                </a:solidFill>
              </a:rPr>
              <a:t>；发送结点设置该值，分组每经过一个路由器时，将其值减</a:t>
            </a:r>
            <a:r>
              <a:rPr lang="en-US" altLang="zh-CN" sz="1600" kern="0" dirty="0">
                <a:solidFill>
                  <a:schemeClr val="bg1"/>
                </a:solidFill>
              </a:rPr>
              <a:t>1</a:t>
            </a:r>
            <a:r>
              <a:rPr lang="zh-CN" altLang="en-US" sz="1600" kern="0" dirty="0">
                <a:solidFill>
                  <a:schemeClr val="bg1"/>
                </a:solidFill>
              </a:rPr>
              <a:t>，</a:t>
            </a:r>
            <a:r>
              <a:rPr lang="en-US" altLang="zh-CN" sz="1600" kern="0" dirty="0">
                <a:solidFill>
                  <a:schemeClr val="bg1"/>
                </a:solidFill>
              </a:rPr>
              <a:t>TTL=0 </a:t>
            </a:r>
            <a:r>
              <a:rPr lang="zh-CN" altLang="en-US" sz="1600" kern="0" dirty="0">
                <a:solidFill>
                  <a:schemeClr val="bg1"/>
                </a:solidFill>
              </a:rPr>
              <a:t>时丢弃该包</a:t>
            </a:r>
            <a:endParaRPr lang="en-US" altLang="zh-CN" sz="1600" kern="0" dirty="0">
              <a:solidFill>
                <a:schemeClr val="bg1"/>
              </a:solidFill>
            </a:endParaRPr>
          </a:p>
        </p:txBody>
      </p:sp>
      <p:sp>
        <p:nvSpPr>
          <p:cNvPr id="25" name="矩形 24"/>
          <p:cNvSpPr/>
          <p:nvPr/>
        </p:nvSpPr>
        <p:spPr>
          <a:xfrm>
            <a:off x="1761252" y="4249084"/>
            <a:ext cx="1599496"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81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bg/>
                                          </p:spTgt>
                                        </p:tgtEl>
                                        <p:attrNameLst>
                                          <p:attrName>style.visibility</p:attrName>
                                        </p:attrNameLst>
                                      </p:cBhvr>
                                      <p:to>
                                        <p:strVal val="visible"/>
                                      </p:to>
                                    </p:set>
                                    <p:animEffect transition="in" filter="wipe(left)">
                                      <p:cBhvr>
                                        <p:cTn id="11" dur="500"/>
                                        <p:tgtEl>
                                          <p:spTgt spid="2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wipe(left)">
                                      <p:cBhvr>
                                        <p:cTn id="17" dur="500"/>
                                        <p:tgtEl>
                                          <p:spTgt spid="21">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wipe(left)">
                                      <p:cBhvr>
                                        <p:cTn id="20"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5" grpId="0" animBg="1"/>
    </p:bld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内容占位符 2"/>
          <p:cNvSpPr txBox="1">
            <a:spLocks/>
          </p:cNvSpPr>
          <p:nvPr/>
        </p:nvSpPr>
        <p:spPr bwMode="auto">
          <a:xfrm>
            <a:off x="182880" y="1366486"/>
            <a:ext cx="8778239" cy="1617576"/>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en-US" altLang="zh-CN" sz="1800" kern="0" dirty="0">
                <a:solidFill>
                  <a:srgbClr val="FFFF00"/>
                </a:solidFill>
              </a:rPr>
              <a:t>Protocol</a:t>
            </a:r>
            <a:r>
              <a:rPr lang="zh-CN" altLang="en-US" sz="1800" kern="0" dirty="0">
                <a:solidFill>
                  <a:schemeClr val="bg1"/>
                </a:solidFill>
              </a:rPr>
              <a:t>：协议，</a:t>
            </a:r>
            <a:r>
              <a:rPr lang="en-US" altLang="zh-CN" sz="1800" kern="0" dirty="0">
                <a:solidFill>
                  <a:schemeClr val="bg1"/>
                </a:solidFill>
              </a:rPr>
              <a:t>8 </a:t>
            </a:r>
            <a:r>
              <a:rPr lang="zh-CN" altLang="en-US" sz="1800" kern="0" dirty="0">
                <a:solidFill>
                  <a:schemeClr val="bg1"/>
                </a:solidFill>
              </a:rPr>
              <a:t>位，指出此数据报携带的数据是上层哪一个协议发来的</a:t>
            </a:r>
          </a:p>
        </p:txBody>
      </p:sp>
      <p:sp>
        <p:nvSpPr>
          <p:cNvPr id="25" name="矩形 24"/>
          <p:cNvSpPr/>
          <p:nvPr/>
        </p:nvSpPr>
        <p:spPr>
          <a:xfrm>
            <a:off x="3309636" y="4249084"/>
            <a:ext cx="1599496"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nvPr>
        </p:nvGraphicFramePr>
        <p:xfrm>
          <a:off x="1139756" y="1946677"/>
          <a:ext cx="5865138" cy="741680"/>
        </p:xfrm>
        <a:graphic>
          <a:graphicData uri="http://schemas.openxmlformats.org/drawingml/2006/table">
            <a:tbl>
              <a:tblPr firstRow="1" bandRow="1">
                <a:tableStyleId>{5C22544A-7EE6-4342-B048-85BDC9FD1C3A}</a:tableStyleId>
              </a:tblPr>
              <a:tblGrid>
                <a:gridCol w="651682">
                  <a:extLst>
                    <a:ext uri="{9D8B030D-6E8A-4147-A177-3AD203B41FA5}">
                      <a16:colId xmlns:a16="http://schemas.microsoft.com/office/drawing/2014/main" val="20000"/>
                    </a:ext>
                  </a:extLst>
                </a:gridCol>
                <a:gridCol w="651682">
                  <a:extLst>
                    <a:ext uri="{9D8B030D-6E8A-4147-A177-3AD203B41FA5}">
                      <a16:colId xmlns:a16="http://schemas.microsoft.com/office/drawing/2014/main" val="20001"/>
                    </a:ext>
                  </a:extLst>
                </a:gridCol>
                <a:gridCol w="651682">
                  <a:extLst>
                    <a:ext uri="{9D8B030D-6E8A-4147-A177-3AD203B41FA5}">
                      <a16:colId xmlns:a16="http://schemas.microsoft.com/office/drawing/2014/main" val="20002"/>
                    </a:ext>
                  </a:extLst>
                </a:gridCol>
                <a:gridCol w="651682">
                  <a:extLst>
                    <a:ext uri="{9D8B030D-6E8A-4147-A177-3AD203B41FA5}">
                      <a16:colId xmlns:a16="http://schemas.microsoft.com/office/drawing/2014/main" val="20003"/>
                    </a:ext>
                  </a:extLst>
                </a:gridCol>
                <a:gridCol w="651682">
                  <a:extLst>
                    <a:ext uri="{9D8B030D-6E8A-4147-A177-3AD203B41FA5}">
                      <a16:colId xmlns:a16="http://schemas.microsoft.com/office/drawing/2014/main" val="20004"/>
                    </a:ext>
                  </a:extLst>
                </a:gridCol>
                <a:gridCol w="651682">
                  <a:extLst>
                    <a:ext uri="{9D8B030D-6E8A-4147-A177-3AD203B41FA5}">
                      <a16:colId xmlns:a16="http://schemas.microsoft.com/office/drawing/2014/main" val="20005"/>
                    </a:ext>
                  </a:extLst>
                </a:gridCol>
                <a:gridCol w="651682">
                  <a:extLst>
                    <a:ext uri="{9D8B030D-6E8A-4147-A177-3AD203B41FA5}">
                      <a16:colId xmlns:a16="http://schemas.microsoft.com/office/drawing/2014/main" val="20006"/>
                    </a:ext>
                  </a:extLst>
                </a:gridCol>
                <a:gridCol w="651682">
                  <a:extLst>
                    <a:ext uri="{9D8B030D-6E8A-4147-A177-3AD203B41FA5}">
                      <a16:colId xmlns:a16="http://schemas.microsoft.com/office/drawing/2014/main" val="20007"/>
                    </a:ext>
                  </a:extLst>
                </a:gridCol>
                <a:gridCol w="651682">
                  <a:extLst>
                    <a:ext uri="{9D8B030D-6E8A-4147-A177-3AD203B41FA5}">
                      <a16:colId xmlns:a16="http://schemas.microsoft.com/office/drawing/2014/main" val="20008"/>
                    </a:ext>
                  </a:extLst>
                </a:gridCol>
              </a:tblGrid>
              <a:tr h="370840">
                <a:tc>
                  <a:txBody>
                    <a:bodyPr/>
                    <a:lstStyle/>
                    <a:p>
                      <a:pPr algn="ctr"/>
                      <a:r>
                        <a:rPr lang="en-US" altLang="zh-CN" sz="1600" b="0" baseline="0" dirty="0">
                          <a:latin typeface="Calibri" panose="020F0502020204030204" pitchFamily="34" charset="0"/>
                        </a:rPr>
                        <a:t>ICMP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IGMP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IP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TCP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EGP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IGP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UDP</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IPv6</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latin typeface="Calibri" panose="020F0502020204030204" pitchFamily="34" charset="0"/>
                        </a:rPr>
                        <a:t>OSPF</a:t>
                      </a:r>
                      <a:endParaRPr lang="zh-CN" altLang="en-US" sz="1600" b="0" baseline="0" dirty="0">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1600" b="0" baseline="0" dirty="0">
                          <a:solidFill>
                            <a:schemeClr val="bg1"/>
                          </a:solidFill>
                          <a:latin typeface="Calibri" panose="020F0502020204030204" pitchFamily="34" charset="0"/>
                        </a:rPr>
                        <a:t>1</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2</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4</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6</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7</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9</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17</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41</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1600" b="0" baseline="0" dirty="0">
                          <a:solidFill>
                            <a:schemeClr val="bg1"/>
                          </a:solidFill>
                          <a:latin typeface="Calibri" panose="020F0502020204030204" pitchFamily="34" charset="0"/>
                        </a:rPr>
                        <a:t>89</a:t>
                      </a:r>
                      <a:endParaRPr lang="zh-CN" altLang="en-US" sz="1600" b="0" baseline="0" dirty="0">
                        <a:solidFill>
                          <a:schemeClr val="bg1"/>
                        </a:solidFill>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49369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bg/>
                                          </p:spTgt>
                                        </p:tgtEl>
                                        <p:attrNameLst>
                                          <p:attrName>style.visibility</p:attrName>
                                        </p:attrNameLst>
                                      </p:cBhvr>
                                      <p:to>
                                        <p:strVal val="visible"/>
                                      </p:to>
                                    </p:set>
                                    <p:animEffect transition="in" filter="wipe(left)">
                                      <p:cBhvr>
                                        <p:cTn id="11" dur="500"/>
                                        <p:tgtEl>
                                          <p:spTgt spid="2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5" grpId="0" animBg="1"/>
    </p:bld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sp>
        <p:nvSpPr>
          <p:cNvPr id="20" name="Rectangle 4"/>
          <p:cNvSpPr>
            <a:spLocks noChangeArrowheads="1"/>
          </p:cNvSpPr>
          <p:nvPr/>
        </p:nvSpPr>
        <p:spPr bwMode="auto">
          <a:xfrm>
            <a:off x="250825" y="2133600"/>
            <a:ext cx="8642350" cy="6286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zh-CN">
              <a:latin typeface="Calibri" panose="020F0502020204030204" pitchFamily="34" charset="0"/>
              <a:ea typeface="华文楷体" panose="02010600040101010101" pitchFamily="2" charset="-122"/>
            </a:endParaRPr>
          </a:p>
        </p:txBody>
      </p:sp>
      <p:sp>
        <p:nvSpPr>
          <p:cNvPr id="26" name="Rectangle 5"/>
          <p:cNvSpPr>
            <a:spLocks noChangeArrowheads="1"/>
          </p:cNvSpPr>
          <p:nvPr/>
        </p:nvSpPr>
        <p:spPr bwMode="auto">
          <a:xfrm>
            <a:off x="250825" y="2762250"/>
            <a:ext cx="8642350" cy="1743075"/>
          </a:xfrm>
          <a:prstGeom prst="rect">
            <a:avLst/>
          </a:prstGeom>
          <a:solidFill>
            <a:srgbClr val="CCECFF"/>
          </a:solidFill>
          <a:ln w="2857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Calibri" panose="020F0502020204030204" pitchFamily="34" charset="0"/>
              <a:ea typeface="华文楷体" panose="02010600040101010101" pitchFamily="2" charset="-122"/>
            </a:endParaRPr>
          </a:p>
        </p:txBody>
      </p:sp>
      <p:sp>
        <p:nvSpPr>
          <p:cNvPr id="27" name="Rectangle 11"/>
          <p:cNvSpPr>
            <a:spLocks noChangeArrowheads="1"/>
          </p:cNvSpPr>
          <p:nvPr/>
        </p:nvSpPr>
        <p:spPr bwMode="auto">
          <a:xfrm>
            <a:off x="2951163" y="3389377"/>
            <a:ext cx="4486275" cy="484124"/>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chemeClr val="tx1"/>
                </a:solidFill>
                <a:latin typeface="Calibri" panose="020F0502020204030204" pitchFamily="34" charset="0"/>
                <a:ea typeface="华文楷体" panose="02010600040101010101" pitchFamily="2" charset="-122"/>
              </a:rPr>
              <a:t>数据部分</a:t>
            </a:r>
          </a:p>
        </p:txBody>
      </p:sp>
      <p:sp>
        <p:nvSpPr>
          <p:cNvPr id="29" name="Text Box 7"/>
          <p:cNvSpPr txBox="1">
            <a:spLocks noChangeArrowheads="1"/>
          </p:cNvSpPr>
          <p:nvPr/>
        </p:nvSpPr>
        <p:spPr bwMode="auto">
          <a:xfrm>
            <a:off x="508000" y="21764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dirty="0">
                <a:latin typeface="Calibri" panose="020F0502020204030204" pitchFamily="34" charset="0"/>
                <a:ea typeface="华文楷体" panose="02010600040101010101" pitchFamily="2" charset="-122"/>
              </a:rPr>
              <a:t>传输层</a:t>
            </a:r>
          </a:p>
        </p:txBody>
      </p:sp>
      <p:sp>
        <p:nvSpPr>
          <p:cNvPr id="30" name="Text Box 8"/>
          <p:cNvSpPr txBox="1">
            <a:spLocks noChangeArrowheads="1"/>
          </p:cNvSpPr>
          <p:nvPr/>
        </p:nvSpPr>
        <p:spPr bwMode="auto">
          <a:xfrm>
            <a:off x="508000" y="32162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Calibri" panose="020F0502020204030204" pitchFamily="34" charset="0"/>
                <a:ea typeface="华文楷体" panose="02010600040101010101" pitchFamily="2" charset="-122"/>
              </a:rPr>
              <a:t>网络层</a:t>
            </a:r>
          </a:p>
        </p:txBody>
      </p:sp>
      <p:sp>
        <p:nvSpPr>
          <p:cNvPr id="33" name="Rectangle 13"/>
          <p:cNvSpPr>
            <a:spLocks noChangeArrowheads="1"/>
          </p:cNvSpPr>
          <p:nvPr/>
        </p:nvSpPr>
        <p:spPr bwMode="auto">
          <a:xfrm>
            <a:off x="4187825" y="2273300"/>
            <a:ext cx="1025525" cy="349250"/>
          </a:xfrm>
          <a:prstGeom prst="rect">
            <a:avLst/>
          </a:prstGeom>
          <a:solidFill>
            <a:schemeClr val="accent5">
              <a:lumMod val="50000"/>
            </a:schemeClr>
          </a:solidFill>
          <a:ln w="9525">
            <a:solidFill>
              <a:schemeClr val="tx1"/>
            </a:solidFill>
            <a:miter lim="800000"/>
            <a:headEnd/>
            <a:tailEnd/>
          </a:ln>
          <a:effectLst/>
        </p:spPr>
        <p:txBody>
          <a:bodyPr wrap="none" anchor="ctr"/>
          <a:lstStyle/>
          <a:p>
            <a:pPr algn="ctr">
              <a:spcBef>
                <a:spcPct val="0"/>
              </a:spcBef>
            </a:pPr>
            <a:r>
              <a:rPr lang="en-US" altLang="zh-CN" sz="2000" dirty="0">
                <a:solidFill>
                  <a:schemeClr val="bg1"/>
                </a:solidFill>
                <a:latin typeface="Calibri" panose="020F0502020204030204" pitchFamily="34" charset="0"/>
                <a:ea typeface="华文楷体" panose="02010600040101010101" pitchFamily="2" charset="-122"/>
              </a:rPr>
              <a:t>TCP</a:t>
            </a:r>
            <a:endParaRPr lang="zh-CN" altLang="en-US" sz="2000" dirty="0">
              <a:solidFill>
                <a:schemeClr val="bg1"/>
              </a:solidFill>
              <a:latin typeface="Calibri" panose="020F0502020204030204" pitchFamily="34" charset="0"/>
              <a:ea typeface="华文楷体" panose="02010600040101010101" pitchFamily="2" charset="-122"/>
            </a:endParaRPr>
          </a:p>
        </p:txBody>
      </p:sp>
      <p:sp>
        <p:nvSpPr>
          <p:cNvPr id="35" name="Rectangle 15"/>
          <p:cNvSpPr>
            <a:spLocks noChangeArrowheads="1"/>
          </p:cNvSpPr>
          <p:nvPr/>
        </p:nvSpPr>
        <p:spPr bwMode="auto">
          <a:xfrm>
            <a:off x="5470525" y="2273300"/>
            <a:ext cx="1027113" cy="349250"/>
          </a:xfrm>
          <a:prstGeom prst="rect">
            <a:avLst/>
          </a:prstGeom>
          <a:solidFill>
            <a:schemeClr val="accent5">
              <a:lumMod val="50000"/>
            </a:schemeClr>
          </a:solidFill>
          <a:ln w="9525">
            <a:solidFill>
              <a:schemeClr val="tx1"/>
            </a:solidFill>
            <a:miter lim="800000"/>
            <a:headEnd/>
            <a:tailEnd/>
          </a:ln>
          <a:effectLst/>
        </p:spPr>
        <p:txBody>
          <a:bodyPr wrap="none" anchor="ctr"/>
          <a:lstStyle/>
          <a:p>
            <a:pPr algn="ctr">
              <a:spcBef>
                <a:spcPct val="0"/>
              </a:spcBef>
            </a:pPr>
            <a:r>
              <a:rPr lang="en-US" altLang="zh-CN" sz="2000" dirty="0">
                <a:solidFill>
                  <a:schemeClr val="bg1"/>
                </a:solidFill>
                <a:latin typeface="Calibri" panose="020F0502020204030204" pitchFamily="34" charset="0"/>
                <a:ea typeface="华文楷体" panose="02010600040101010101" pitchFamily="2" charset="-122"/>
              </a:rPr>
              <a:t>UDP</a:t>
            </a:r>
            <a:endParaRPr lang="zh-CN" altLang="en-US" sz="2000" dirty="0">
              <a:solidFill>
                <a:schemeClr val="bg1"/>
              </a:solidFill>
              <a:latin typeface="Calibri" panose="020F0502020204030204" pitchFamily="34" charset="0"/>
              <a:ea typeface="华文楷体" panose="02010600040101010101" pitchFamily="2" charset="-122"/>
            </a:endParaRPr>
          </a:p>
        </p:txBody>
      </p:sp>
      <p:sp>
        <p:nvSpPr>
          <p:cNvPr id="37" name="Rectangle 17"/>
          <p:cNvSpPr>
            <a:spLocks noChangeArrowheads="1"/>
          </p:cNvSpPr>
          <p:nvPr/>
        </p:nvSpPr>
        <p:spPr bwMode="auto">
          <a:xfrm>
            <a:off x="2047875" y="2892425"/>
            <a:ext cx="1027113" cy="349250"/>
          </a:xfrm>
          <a:prstGeom prst="rect">
            <a:avLst/>
          </a:prstGeom>
          <a:solidFill>
            <a:schemeClr val="accent5">
              <a:lumMod val="50000"/>
            </a:schemeClr>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solidFill>
                  <a:schemeClr val="bg1"/>
                </a:solidFill>
                <a:latin typeface="Calibri" panose="020F0502020204030204" pitchFamily="34" charset="0"/>
                <a:ea typeface="华文楷体" panose="02010600040101010101" pitchFamily="2" charset="-122"/>
              </a:rPr>
              <a:t>ICMP</a:t>
            </a:r>
            <a:endParaRPr lang="zh-CN" altLang="en-US" sz="2000" dirty="0">
              <a:solidFill>
                <a:schemeClr val="bg1"/>
              </a:solidFill>
              <a:latin typeface="Calibri" panose="020F0502020204030204" pitchFamily="34" charset="0"/>
              <a:ea typeface="华文楷体" panose="02010600040101010101" pitchFamily="2" charset="-122"/>
            </a:endParaRPr>
          </a:p>
        </p:txBody>
      </p:sp>
      <p:sp>
        <p:nvSpPr>
          <p:cNvPr id="39" name="Rectangle 19"/>
          <p:cNvSpPr>
            <a:spLocks noChangeArrowheads="1"/>
          </p:cNvSpPr>
          <p:nvPr/>
        </p:nvSpPr>
        <p:spPr bwMode="auto">
          <a:xfrm>
            <a:off x="3246438" y="2892425"/>
            <a:ext cx="1025525" cy="349250"/>
          </a:xfrm>
          <a:prstGeom prst="rect">
            <a:avLst/>
          </a:prstGeom>
          <a:solidFill>
            <a:schemeClr val="accent5">
              <a:lumMod val="50000"/>
            </a:schemeClr>
          </a:solidFill>
          <a:ln w="9525">
            <a:solidFill>
              <a:schemeClr val="tx1"/>
            </a:solidFill>
            <a:miter lim="800000"/>
            <a:headEnd/>
            <a:tailEnd/>
          </a:ln>
          <a:effectLst/>
        </p:spPr>
        <p:txBody>
          <a:bodyPr wrap="none" anchor="ctr"/>
          <a:lstStyle/>
          <a:p>
            <a:pPr algn="ctr">
              <a:spcBef>
                <a:spcPct val="0"/>
              </a:spcBef>
            </a:pPr>
            <a:r>
              <a:rPr lang="en-US" altLang="zh-CN" sz="2000" dirty="0">
                <a:solidFill>
                  <a:schemeClr val="bg1"/>
                </a:solidFill>
                <a:latin typeface="Calibri" panose="020F0502020204030204" pitchFamily="34" charset="0"/>
                <a:ea typeface="华文楷体" panose="02010600040101010101" pitchFamily="2" charset="-122"/>
              </a:rPr>
              <a:t>IGMP</a:t>
            </a:r>
            <a:endParaRPr lang="zh-CN" altLang="en-US" sz="2000" dirty="0">
              <a:solidFill>
                <a:schemeClr val="bg1"/>
              </a:solidFill>
              <a:latin typeface="Calibri" panose="020F0502020204030204" pitchFamily="34" charset="0"/>
              <a:ea typeface="华文楷体" panose="02010600040101010101" pitchFamily="2" charset="-122"/>
            </a:endParaRPr>
          </a:p>
        </p:txBody>
      </p:sp>
      <p:sp>
        <p:nvSpPr>
          <p:cNvPr id="41" name="Rectangle 21"/>
          <p:cNvSpPr>
            <a:spLocks noChangeArrowheads="1"/>
          </p:cNvSpPr>
          <p:nvPr/>
        </p:nvSpPr>
        <p:spPr bwMode="auto">
          <a:xfrm>
            <a:off x="6804025" y="2892425"/>
            <a:ext cx="1025525" cy="349250"/>
          </a:xfrm>
          <a:prstGeom prst="rect">
            <a:avLst/>
          </a:prstGeom>
          <a:solidFill>
            <a:schemeClr val="accent5">
              <a:lumMod val="50000"/>
            </a:schemeClr>
          </a:solidFill>
          <a:ln w="9525">
            <a:solidFill>
              <a:schemeClr val="tx1"/>
            </a:solidFill>
            <a:miter lim="800000"/>
            <a:headEnd/>
            <a:tailEnd/>
          </a:ln>
          <a:effectLst/>
        </p:spPr>
        <p:txBody>
          <a:bodyPr wrap="none" anchor="ctr"/>
          <a:lstStyle/>
          <a:p>
            <a:pPr algn="ctr">
              <a:spcBef>
                <a:spcPct val="0"/>
              </a:spcBef>
            </a:pPr>
            <a:r>
              <a:rPr lang="en-US" altLang="zh-CN" sz="2000" dirty="0">
                <a:solidFill>
                  <a:schemeClr val="bg1"/>
                </a:solidFill>
                <a:latin typeface="Calibri" panose="020F0502020204030204" pitchFamily="34" charset="0"/>
                <a:ea typeface="华文楷体" panose="02010600040101010101" pitchFamily="2" charset="-122"/>
              </a:rPr>
              <a:t>OSPF</a:t>
            </a:r>
            <a:endParaRPr lang="zh-CN" altLang="en-US" sz="2000" dirty="0">
              <a:solidFill>
                <a:schemeClr val="bg1"/>
              </a:solidFill>
              <a:latin typeface="Calibri" panose="020F0502020204030204" pitchFamily="34" charset="0"/>
              <a:ea typeface="华文楷体" panose="02010600040101010101" pitchFamily="2" charset="-122"/>
            </a:endParaRPr>
          </a:p>
        </p:txBody>
      </p:sp>
      <p:sp>
        <p:nvSpPr>
          <p:cNvPr id="43" name="Line 25"/>
          <p:cNvSpPr>
            <a:spLocks noChangeShapeType="1"/>
          </p:cNvSpPr>
          <p:nvPr/>
        </p:nvSpPr>
        <p:spPr bwMode="auto">
          <a:xfrm flipV="1">
            <a:off x="5556250" y="2622550"/>
            <a:ext cx="428625" cy="976313"/>
          </a:xfrm>
          <a:prstGeom prst="line">
            <a:avLst/>
          </a:prstGeom>
          <a:noFill/>
          <a:ln w="762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44" name="Line 27"/>
          <p:cNvSpPr>
            <a:spLocks noChangeShapeType="1"/>
          </p:cNvSpPr>
          <p:nvPr/>
        </p:nvSpPr>
        <p:spPr bwMode="auto">
          <a:xfrm flipH="1" flipV="1">
            <a:off x="4699000" y="2622550"/>
            <a:ext cx="868363" cy="996950"/>
          </a:xfrm>
          <a:prstGeom prst="line">
            <a:avLst/>
          </a:prstGeom>
          <a:noFill/>
          <a:ln w="762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45" name="Line 28"/>
          <p:cNvSpPr>
            <a:spLocks noChangeShapeType="1"/>
          </p:cNvSpPr>
          <p:nvPr/>
        </p:nvSpPr>
        <p:spPr bwMode="auto">
          <a:xfrm flipH="1" flipV="1">
            <a:off x="4294188" y="3175000"/>
            <a:ext cx="1303337" cy="463550"/>
          </a:xfrm>
          <a:prstGeom prst="line">
            <a:avLst/>
          </a:prstGeom>
          <a:noFill/>
          <a:ln w="762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46" name="Line 29"/>
          <p:cNvSpPr>
            <a:spLocks noChangeShapeType="1"/>
          </p:cNvSpPr>
          <p:nvPr/>
        </p:nvSpPr>
        <p:spPr bwMode="auto">
          <a:xfrm flipH="1" flipV="1">
            <a:off x="2811463" y="3255963"/>
            <a:ext cx="2782887" cy="373062"/>
          </a:xfrm>
          <a:prstGeom prst="line">
            <a:avLst/>
          </a:prstGeom>
          <a:noFill/>
          <a:ln w="762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alibri" panose="020F0502020204030204" pitchFamily="34" charset="0"/>
              <a:ea typeface="华文楷体" panose="02010600040101010101" pitchFamily="2" charset="-122"/>
            </a:endParaRPr>
          </a:p>
        </p:txBody>
      </p:sp>
      <p:sp>
        <p:nvSpPr>
          <p:cNvPr id="47" name="Line 30"/>
          <p:cNvSpPr>
            <a:spLocks noChangeShapeType="1"/>
          </p:cNvSpPr>
          <p:nvPr/>
        </p:nvSpPr>
        <p:spPr bwMode="auto">
          <a:xfrm flipV="1">
            <a:off x="5581650" y="3173413"/>
            <a:ext cx="1195388" cy="447675"/>
          </a:xfrm>
          <a:prstGeom prst="line">
            <a:avLst/>
          </a:prstGeom>
          <a:noFill/>
          <a:ln w="762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49" name="Line 32"/>
          <p:cNvSpPr>
            <a:spLocks noChangeShapeType="1"/>
          </p:cNvSpPr>
          <p:nvPr/>
        </p:nvSpPr>
        <p:spPr bwMode="auto">
          <a:xfrm>
            <a:off x="1873758" y="4156075"/>
            <a:ext cx="556368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50" name="Text Box 33"/>
          <p:cNvSpPr txBox="1">
            <a:spLocks noChangeArrowheads="1"/>
          </p:cNvSpPr>
          <p:nvPr/>
        </p:nvSpPr>
        <p:spPr bwMode="auto">
          <a:xfrm>
            <a:off x="3929063" y="3927475"/>
            <a:ext cx="1255712"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latin typeface="Calibri" panose="020F0502020204030204" pitchFamily="34" charset="0"/>
                <a:ea typeface="华文楷体" panose="02010600040101010101" pitchFamily="2" charset="-122"/>
              </a:rPr>
              <a:t>IP </a:t>
            </a:r>
            <a:r>
              <a:rPr kumimoji="1" lang="zh-CN" altLang="en-US" sz="2000" dirty="0">
                <a:latin typeface="Calibri" panose="020F0502020204030204" pitchFamily="34" charset="0"/>
                <a:ea typeface="华文楷体" panose="02010600040101010101" pitchFamily="2" charset="-122"/>
              </a:rPr>
              <a:t>数据报</a:t>
            </a:r>
          </a:p>
        </p:txBody>
      </p:sp>
      <p:sp>
        <p:nvSpPr>
          <p:cNvPr id="55" name="Rectangle 11"/>
          <p:cNvSpPr>
            <a:spLocks noChangeArrowheads="1"/>
          </p:cNvSpPr>
          <p:nvPr/>
        </p:nvSpPr>
        <p:spPr bwMode="auto">
          <a:xfrm>
            <a:off x="1873758" y="3396167"/>
            <a:ext cx="1098550" cy="484124"/>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chemeClr val="tx1"/>
                </a:solidFill>
                <a:latin typeface="Calibri" panose="020F0502020204030204" pitchFamily="34" charset="0"/>
                <a:ea typeface="华文楷体" panose="02010600040101010101" pitchFamily="2" charset="-122"/>
              </a:rPr>
              <a:t>头部</a:t>
            </a:r>
          </a:p>
        </p:txBody>
      </p:sp>
      <p:grpSp>
        <p:nvGrpSpPr>
          <p:cNvPr id="51" name="Group 38"/>
          <p:cNvGrpSpPr>
            <a:grpSpLocks/>
          </p:cNvGrpSpPr>
          <p:nvPr/>
        </p:nvGrpSpPr>
        <p:grpSpPr bwMode="auto">
          <a:xfrm>
            <a:off x="2590800" y="3644900"/>
            <a:ext cx="4222750" cy="1871663"/>
            <a:chOff x="1632" y="2296"/>
            <a:chExt cx="2660" cy="1179"/>
          </a:xfrm>
        </p:grpSpPr>
        <p:sp>
          <p:nvSpPr>
            <p:cNvPr id="52" name="Rectangle 34"/>
            <p:cNvSpPr>
              <a:spLocks noChangeArrowheads="1"/>
            </p:cNvSpPr>
            <p:nvPr/>
          </p:nvSpPr>
          <p:spPr bwMode="auto">
            <a:xfrm>
              <a:off x="1632" y="2296"/>
              <a:ext cx="227" cy="106"/>
            </a:xfrm>
            <a:prstGeom prst="rect">
              <a:avLst/>
            </a:prstGeom>
            <a:solidFill>
              <a:srgbClr val="99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Calibri" panose="020F0502020204030204" pitchFamily="34" charset="0"/>
                <a:ea typeface="华文楷体" panose="02010600040101010101" pitchFamily="2" charset="-122"/>
              </a:endParaRPr>
            </a:p>
          </p:txBody>
        </p:sp>
        <p:sp>
          <p:nvSpPr>
            <p:cNvPr id="53" name="AutoShape 35"/>
            <p:cNvSpPr>
              <a:spLocks noChangeArrowheads="1"/>
            </p:cNvSpPr>
            <p:nvPr/>
          </p:nvSpPr>
          <p:spPr bwMode="auto">
            <a:xfrm>
              <a:off x="2439" y="3033"/>
              <a:ext cx="1853" cy="442"/>
            </a:xfrm>
            <a:prstGeom prst="wedgeRoundRectCallout">
              <a:avLst>
                <a:gd name="adj1" fmla="val -87560"/>
                <a:gd name="adj2" fmla="val -194569"/>
                <a:gd name="adj3" fmla="val 16667"/>
              </a:avLst>
            </a:prstGeom>
            <a:solidFill>
              <a:srgbClr val="99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000" dirty="0">
                  <a:solidFill>
                    <a:schemeClr val="bg1"/>
                  </a:solidFill>
                  <a:latin typeface="Calibri" panose="020F0502020204030204" pitchFamily="34" charset="0"/>
                  <a:ea typeface="华文楷体" panose="02010600040101010101" pitchFamily="2" charset="-122"/>
                </a:rPr>
                <a:t>协议字段指出应将数据</a:t>
              </a:r>
            </a:p>
            <a:p>
              <a:pPr algn="ctr">
                <a:spcBef>
                  <a:spcPct val="0"/>
                </a:spcBef>
                <a:buClrTx/>
                <a:buSzTx/>
                <a:buNone/>
              </a:pPr>
              <a:r>
                <a:rPr kumimoji="1" lang="zh-CN" altLang="en-US" sz="2000" dirty="0">
                  <a:solidFill>
                    <a:schemeClr val="bg1"/>
                  </a:solidFill>
                  <a:latin typeface="Calibri" panose="020F0502020204030204" pitchFamily="34" charset="0"/>
                  <a:ea typeface="华文楷体" panose="02010600040101010101" pitchFamily="2" charset="-122"/>
                </a:rPr>
                <a:t>部分交给哪一个进程</a:t>
              </a:r>
            </a:p>
            <a:p>
              <a:pPr algn="ctr" eaLnBrk="1" hangingPunct="1">
                <a:spcBef>
                  <a:spcPct val="0"/>
                </a:spcBef>
                <a:buClrTx/>
                <a:buSzTx/>
                <a:buFontTx/>
                <a:buNone/>
              </a:pPr>
              <a:endParaRPr kumimoji="1" lang="zh-CN" altLang="zh-CN" sz="1800" dirty="0">
                <a:solidFill>
                  <a:schemeClr val="bg1"/>
                </a:solidFill>
                <a:latin typeface="Calibri" panose="020F0502020204030204" pitchFamily="34" charset="0"/>
                <a:ea typeface="华文楷体" panose="02010600040101010101" pitchFamily="2" charset="-122"/>
              </a:endParaRPr>
            </a:p>
          </p:txBody>
        </p:sp>
      </p:grpSp>
    </p:spTree>
    <p:extLst>
      <p:ext uri="{BB962C8B-B14F-4D97-AF65-F5344CB8AC3E}">
        <p14:creationId xmlns:p14="http://schemas.microsoft.com/office/powerpoint/2010/main" val="31781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51"/>
                                        </p:tgtEl>
                                        <p:attrNameLst>
                                          <p:attrName>style.visibility</p:attrName>
                                        </p:attrNameLst>
                                      </p:cBhvr>
                                      <p:tavLst>
                                        <p:tav tm="0">
                                          <p:val>
                                            <p:strVal val="hidden"/>
                                          </p:val>
                                        </p:tav>
                                        <p:tav tm="50000">
                                          <p:val>
                                            <p:strVal val="visible"/>
                                          </p:val>
                                        </p:tav>
                                      </p:tavLst>
                                    </p:anim>
                                  </p:childTnLst>
                                </p:cTn>
                              </p:par>
                            </p:childTnLst>
                          </p:cTn>
                        </p:par>
                        <p:par>
                          <p:cTn id="7" fill="hold">
                            <p:stCondLst>
                              <p:cond delay="2500"/>
                            </p:stCondLst>
                            <p:childTnLst>
                              <p:par>
                                <p:cTn id="8" presetID="22" presetClass="entr" presetSubtype="2" fill="hold" grpId="0" nodeType="after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right)">
                                      <p:cBhvr>
                                        <p:cTn id="10" dur="500"/>
                                        <p:tgtEl>
                                          <p:spTgt spid="46"/>
                                        </p:tgtEl>
                                      </p:cBhvr>
                                    </p:animEffect>
                                  </p:childTnLst>
                                </p:cTn>
                              </p:par>
                            </p:childTnLst>
                          </p:cTn>
                        </p:par>
                        <p:par>
                          <p:cTn id="11" fill="hold">
                            <p:stCondLst>
                              <p:cond delay="3000"/>
                            </p:stCondLst>
                            <p:childTnLst>
                              <p:par>
                                <p:cTn id="12" presetID="22" presetClass="entr" presetSubtype="2"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right)">
                                      <p:cBhvr>
                                        <p:cTn id="14" dur="500"/>
                                        <p:tgtEl>
                                          <p:spTgt spid="45"/>
                                        </p:tgtEl>
                                      </p:cBhvr>
                                    </p:animEffect>
                                  </p:childTnLst>
                                </p:cTn>
                              </p:par>
                            </p:childTnLst>
                          </p:cTn>
                        </p:par>
                        <p:par>
                          <p:cTn id="15" fill="hold">
                            <p:stCondLst>
                              <p:cond delay="3500"/>
                            </p:stCondLst>
                            <p:childTnLst>
                              <p:par>
                                <p:cTn id="16" presetID="22" presetClass="entr" presetSubtype="4"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down)">
                                      <p:cBhvr>
                                        <p:cTn id="18" dur="500"/>
                                        <p:tgtEl>
                                          <p:spTgt spid="44"/>
                                        </p:tgtEl>
                                      </p:cBhvr>
                                    </p:animEffect>
                                  </p:childTnLst>
                                </p:cTn>
                              </p:par>
                            </p:childTnLst>
                          </p:cTn>
                        </p:par>
                        <p:par>
                          <p:cTn id="19" fill="hold">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par>
                          <p:cTn id="23" fill="hold">
                            <p:stCondLst>
                              <p:cond delay="4500"/>
                            </p:stCondLst>
                            <p:childTnLst>
                              <p:par>
                                <p:cTn id="24" presetID="22" presetClass="entr" presetSubtype="8"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分组在互联网中的传送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grpSp>
        <p:nvGrpSpPr>
          <p:cNvPr id="577" name="组合 576"/>
          <p:cNvGrpSpPr/>
          <p:nvPr/>
        </p:nvGrpSpPr>
        <p:grpSpPr>
          <a:xfrm>
            <a:off x="544931" y="1127166"/>
            <a:ext cx="7675234" cy="5111688"/>
            <a:chOff x="603134" y="1593911"/>
            <a:chExt cx="7675234" cy="5111688"/>
          </a:xfrm>
        </p:grpSpPr>
        <p:sp>
          <p:nvSpPr>
            <p:cNvPr id="290" name="Rectangle 221"/>
            <p:cNvSpPr>
              <a:spLocks noChangeArrowheads="1"/>
            </p:cNvSpPr>
            <p:nvPr/>
          </p:nvSpPr>
          <p:spPr bwMode="auto">
            <a:xfrm>
              <a:off x="1117536" y="1876447"/>
              <a:ext cx="552203" cy="996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Rectangle 219"/>
            <p:cNvSpPr>
              <a:spLocks noChangeArrowheads="1"/>
            </p:cNvSpPr>
            <p:nvPr/>
          </p:nvSpPr>
          <p:spPr bwMode="auto">
            <a:xfrm>
              <a:off x="1125757" y="2278768"/>
              <a:ext cx="538501" cy="210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92" name="Text Box 220"/>
            <p:cNvSpPr txBox="1">
              <a:spLocks noChangeArrowheads="1"/>
            </p:cNvSpPr>
            <p:nvPr/>
          </p:nvSpPr>
          <p:spPr bwMode="auto">
            <a:xfrm>
              <a:off x="1258462" y="1841293"/>
              <a:ext cx="28405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5</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4</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3</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2</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1</a:t>
              </a:r>
            </a:p>
          </p:txBody>
        </p:sp>
        <p:sp>
          <p:nvSpPr>
            <p:cNvPr id="293" name="Line 222"/>
            <p:cNvSpPr>
              <a:spLocks noChangeShapeType="1"/>
            </p:cNvSpPr>
            <p:nvPr/>
          </p:nvSpPr>
          <p:spPr bwMode="auto">
            <a:xfrm>
              <a:off x="1117536" y="2088674"/>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Line 223"/>
            <p:cNvSpPr>
              <a:spLocks noChangeShapeType="1"/>
            </p:cNvSpPr>
            <p:nvPr/>
          </p:nvSpPr>
          <p:spPr bwMode="auto">
            <a:xfrm>
              <a:off x="1117536" y="2285278"/>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Line 224"/>
            <p:cNvSpPr>
              <a:spLocks noChangeShapeType="1"/>
            </p:cNvSpPr>
            <p:nvPr/>
          </p:nvSpPr>
          <p:spPr bwMode="auto">
            <a:xfrm>
              <a:off x="1117536" y="2481881"/>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Line 225"/>
            <p:cNvSpPr>
              <a:spLocks noChangeShapeType="1"/>
            </p:cNvSpPr>
            <p:nvPr/>
          </p:nvSpPr>
          <p:spPr bwMode="auto">
            <a:xfrm>
              <a:off x="1117536" y="2679787"/>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4"/>
            <p:cNvSpPr>
              <a:spLocks/>
            </p:cNvSpPr>
            <p:nvPr/>
          </p:nvSpPr>
          <p:spPr bwMode="auto">
            <a:xfrm>
              <a:off x="7375385" y="3308657"/>
              <a:ext cx="269936" cy="1476478"/>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98" name="Group 5"/>
            <p:cNvGrpSpPr>
              <a:grpSpLocks/>
            </p:cNvGrpSpPr>
            <p:nvPr/>
          </p:nvGrpSpPr>
          <p:grpSpPr bwMode="auto">
            <a:xfrm>
              <a:off x="2796070" y="5536395"/>
              <a:ext cx="552204" cy="1169204"/>
              <a:chOff x="617" y="262"/>
              <a:chExt cx="403" cy="898"/>
            </a:xfrm>
          </p:grpSpPr>
          <p:sp>
            <p:nvSpPr>
              <p:cNvPr id="299" name="Rectangle 6"/>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0" name="Text Box 7"/>
              <p:cNvSpPr txBox="1">
                <a:spLocks noChangeArrowheads="1"/>
              </p:cNvSpPr>
              <p:nvPr/>
            </p:nvSpPr>
            <p:spPr bwMode="auto">
              <a:xfrm>
                <a:off x="720" y="262"/>
                <a:ext cx="207" cy="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4</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301" name="Rectangle 8"/>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2" name="Line 9"/>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3" name="Line 10"/>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4" name="Line 11"/>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5" name="Line 12"/>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06" name="Line 13"/>
            <p:cNvSpPr>
              <a:spLocks noChangeShapeType="1"/>
            </p:cNvSpPr>
            <p:nvPr/>
          </p:nvSpPr>
          <p:spPr bwMode="auto">
            <a:xfrm flipV="1">
              <a:off x="3168773" y="3250067"/>
              <a:ext cx="4350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7" name="Line 14"/>
            <p:cNvSpPr>
              <a:spLocks noChangeShapeType="1"/>
            </p:cNvSpPr>
            <p:nvPr/>
          </p:nvSpPr>
          <p:spPr bwMode="auto">
            <a:xfrm flipV="1">
              <a:off x="3727827" y="4785136"/>
              <a:ext cx="746777" cy="1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8" name="Line 15"/>
            <p:cNvSpPr>
              <a:spLocks noChangeShapeType="1"/>
            </p:cNvSpPr>
            <p:nvPr/>
          </p:nvSpPr>
          <p:spPr bwMode="auto">
            <a:xfrm>
              <a:off x="1242227"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309"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913" y="4667955"/>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0" name="Group 17"/>
            <p:cNvGrpSpPr>
              <a:grpSpLocks/>
            </p:cNvGrpSpPr>
            <p:nvPr/>
          </p:nvGrpSpPr>
          <p:grpSpPr bwMode="auto">
            <a:xfrm>
              <a:off x="3604506" y="2954511"/>
              <a:ext cx="1242801" cy="708293"/>
              <a:chOff x="385" y="2795"/>
              <a:chExt cx="1769" cy="816"/>
            </a:xfrm>
          </p:grpSpPr>
          <p:sp>
            <p:nvSpPr>
              <p:cNvPr id="311" name="Oval 1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2" name="Oval 1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3" name="Oval 2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4" name="Oval 2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5" name="Oval 2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6" name="Oval 2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7" name="Oval 2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8" name="Oval 2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9" name="Oval 2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0" name="Oval 2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1" name="Oval 2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2" name="Oval 2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3" name="Oval 3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4" name="Oval 3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5" name="Oval 3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6" name="Oval 3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7" name="Freeform 3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28" name="Text Box 35"/>
            <p:cNvSpPr txBox="1">
              <a:spLocks noChangeArrowheads="1"/>
            </p:cNvSpPr>
            <p:nvPr/>
          </p:nvSpPr>
          <p:spPr bwMode="auto">
            <a:xfrm>
              <a:off x="603134" y="2950605"/>
              <a:ext cx="5437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1400">
                  <a:solidFill>
                    <a:srgbClr val="3333CC"/>
                  </a:solidFill>
                  <a:latin typeface="Calibri" panose="020F0502020204030204" pitchFamily="34" charset="0"/>
                  <a:ea typeface="华文楷体" panose="02010600040101010101" pitchFamily="2" charset="-122"/>
                </a:rPr>
                <a:t>主机</a:t>
              </a:r>
            </a:p>
            <a:p>
              <a:pPr algn="ct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H</a:t>
              </a:r>
              <a:r>
                <a:rPr lang="en-US" altLang="zh-CN" sz="1400" baseline="-25000">
                  <a:solidFill>
                    <a:srgbClr val="3333CC"/>
                  </a:solidFill>
                  <a:latin typeface="Calibri" panose="020F0502020204030204" pitchFamily="34" charset="0"/>
                  <a:ea typeface="华文楷体" panose="02010600040101010101" pitchFamily="2" charset="-122"/>
                </a:rPr>
                <a:t>1</a:t>
              </a:r>
            </a:p>
          </p:txBody>
        </p:sp>
        <p:pic>
          <p:nvPicPr>
            <p:cNvPr id="329"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52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30" name="Group 37"/>
            <p:cNvGrpSpPr>
              <a:grpSpLocks/>
            </p:cNvGrpSpPr>
            <p:nvPr/>
          </p:nvGrpSpPr>
          <p:grpSpPr bwMode="auto">
            <a:xfrm>
              <a:off x="5779065" y="2954511"/>
              <a:ext cx="1242800" cy="708293"/>
              <a:chOff x="385" y="2795"/>
              <a:chExt cx="1769" cy="816"/>
            </a:xfrm>
          </p:grpSpPr>
          <p:sp>
            <p:nvSpPr>
              <p:cNvPr id="331" name="Oval 3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2" name="Oval 3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3" name="Oval 4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4" name="Oval 4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5" name="Oval 4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6" name="Oval 4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7" name="Oval 4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8" name="Oval 4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9" name="Oval 4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0" name="Oval 4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1" name="Oval 4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2" name="Oval 4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3" name="Oval 5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4" name="Oval 5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5" name="Oval 5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6" name="Oval 5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7" name="Freeform 5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48" name="Group 55"/>
            <p:cNvGrpSpPr>
              <a:grpSpLocks/>
            </p:cNvGrpSpPr>
            <p:nvPr/>
          </p:nvGrpSpPr>
          <p:grpSpPr bwMode="auto">
            <a:xfrm>
              <a:off x="4411573" y="4312506"/>
              <a:ext cx="359001" cy="414039"/>
              <a:chOff x="4416" y="2717"/>
              <a:chExt cx="404" cy="577"/>
            </a:xfrm>
          </p:grpSpPr>
          <p:sp>
            <p:nvSpPr>
              <p:cNvPr id="349" name="AutoShape 56"/>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50" name="Group 57"/>
              <p:cNvGrpSpPr>
                <a:grpSpLocks/>
              </p:cNvGrpSpPr>
              <p:nvPr/>
            </p:nvGrpSpPr>
            <p:grpSpPr bwMode="auto">
              <a:xfrm>
                <a:off x="4562" y="3066"/>
                <a:ext cx="13" cy="70"/>
                <a:chOff x="4562" y="3066"/>
                <a:chExt cx="13" cy="70"/>
              </a:xfrm>
            </p:grpSpPr>
            <p:sp>
              <p:nvSpPr>
                <p:cNvPr id="395" name="Rectangle 58"/>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6" name="Line 59"/>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sp>
            <p:nvSpPr>
              <p:cNvPr id="351" name="Rectangle 60"/>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2" name="Freeform 61"/>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3" name="Freeform 62"/>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4" name="Freeform 63"/>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5" name="Freeform 64"/>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6" name="Freeform 65"/>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7" name="Freeform 66"/>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8" name="Rectangle 67"/>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59" name="Line 68"/>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0" name="Freeform 69"/>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1" name="Freeform 70"/>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2" name="Freeform 71"/>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3" name="Rectangle 72"/>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4" name="Rectangle 73"/>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5" name="Rectangle 74"/>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6" name="Rectangle 75"/>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7" name="Oval 76"/>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8" name="Rectangle 77"/>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69" name="Freeform 78"/>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70" name="Group 79"/>
              <p:cNvGrpSpPr>
                <a:grpSpLocks/>
              </p:cNvGrpSpPr>
              <p:nvPr/>
            </p:nvGrpSpPr>
            <p:grpSpPr bwMode="auto">
              <a:xfrm>
                <a:off x="4455" y="2913"/>
                <a:ext cx="126" cy="116"/>
                <a:chOff x="4455" y="2913"/>
                <a:chExt cx="126" cy="116"/>
              </a:xfrm>
            </p:grpSpPr>
            <p:sp>
              <p:nvSpPr>
                <p:cNvPr id="393" name="Oval 80"/>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4" name="Oval 81"/>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nvGrpSpPr>
              <p:cNvPr id="371" name="Group 82"/>
              <p:cNvGrpSpPr>
                <a:grpSpLocks/>
              </p:cNvGrpSpPr>
              <p:nvPr/>
            </p:nvGrpSpPr>
            <p:grpSpPr bwMode="auto">
              <a:xfrm>
                <a:off x="4504" y="3136"/>
                <a:ext cx="43" cy="112"/>
                <a:chOff x="4504" y="3136"/>
                <a:chExt cx="43" cy="112"/>
              </a:xfrm>
            </p:grpSpPr>
            <p:sp>
              <p:nvSpPr>
                <p:cNvPr id="384" name="Rectangle 83"/>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385" name="Group 84"/>
                <p:cNvGrpSpPr>
                  <a:grpSpLocks/>
                </p:cNvGrpSpPr>
                <p:nvPr/>
              </p:nvGrpSpPr>
              <p:grpSpPr bwMode="auto">
                <a:xfrm>
                  <a:off x="4504" y="3149"/>
                  <a:ext cx="43" cy="87"/>
                  <a:chOff x="4504" y="3149"/>
                  <a:chExt cx="43" cy="87"/>
                </a:xfrm>
              </p:grpSpPr>
              <p:sp>
                <p:nvSpPr>
                  <p:cNvPr id="386" name="Line 85"/>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7" name="Line 86"/>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8" name="Line 87"/>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9" name="Line 88"/>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0" name="Line 89"/>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1" name="Line 90"/>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92" name="Line 91"/>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sp>
            <p:nvSpPr>
              <p:cNvPr id="372" name="Rectangle 92"/>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3" name="Freeform 93"/>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4" name="Freeform 94"/>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5" name="Freeform 95"/>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6" name="Freeform 96"/>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7" name="Freeform 97"/>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8" name="Freeform 98"/>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79" name="Freeform 99"/>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0" name="Freeform 100"/>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1" name="Freeform 101"/>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2" name="Freeform 102"/>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383" name="Freeform 103"/>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pic>
          <p:nvPicPr>
            <p:cNvPr id="397"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6362" y="3839877"/>
              <a:ext cx="853654" cy="29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8" name="Picture 10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289" y="4666653"/>
              <a:ext cx="449436" cy="23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9" name="Picture 10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93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00" name="Group 107"/>
            <p:cNvGrpSpPr>
              <a:grpSpLocks/>
            </p:cNvGrpSpPr>
            <p:nvPr/>
          </p:nvGrpSpPr>
          <p:grpSpPr bwMode="auto">
            <a:xfrm flipH="1">
              <a:off x="7471301" y="4372399"/>
              <a:ext cx="359001" cy="414039"/>
              <a:chOff x="4416" y="2717"/>
              <a:chExt cx="404" cy="577"/>
            </a:xfrm>
          </p:grpSpPr>
          <p:sp>
            <p:nvSpPr>
              <p:cNvPr id="401" name="AutoShape 108"/>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02" name="Group 109"/>
              <p:cNvGrpSpPr>
                <a:grpSpLocks/>
              </p:cNvGrpSpPr>
              <p:nvPr/>
            </p:nvGrpSpPr>
            <p:grpSpPr bwMode="auto">
              <a:xfrm>
                <a:off x="4562" y="3066"/>
                <a:ext cx="13" cy="70"/>
                <a:chOff x="4562" y="3066"/>
                <a:chExt cx="13" cy="70"/>
              </a:xfrm>
            </p:grpSpPr>
            <p:sp>
              <p:nvSpPr>
                <p:cNvPr id="447" name="Rectangle 110"/>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8" name="Line 111"/>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sp>
            <p:nvSpPr>
              <p:cNvPr id="403" name="Rectangle 112"/>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4" name="Freeform 113"/>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5" name="Freeform 114"/>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6" name="Freeform 115"/>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7" name="Freeform 116"/>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8" name="Freeform 117"/>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09" name="Freeform 118"/>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0" name="Rectangle 119"/>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1" name="Line 120"/>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2" name="Freeform 121"/>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3" name="Freeform 122"/>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4" name="Freeform 123"/>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5" name="Rectangle 124"/>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6" name="Rectangle 125"/>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7" name="Rectangle 126"/>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8" name="Rectangle 127"/>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19" name="Oval 128"/>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0" name="Rectangle 129"/>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1" name="Freeform 130"/>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22" name="Group 131"/>
              <p:cNvGrpSpPr>
                <a:grpSpLocks/>
              </p:cNvGrpSpPr>
              <p:nvPr/>
            </p:nvGrpSpPr>
            <p:grpSpPr bwMode="auto">
              <a:xfrm>
                <a:off x="4455" y="2913"/>
                <a:ext cx="126" cy="116"/>
                <a:chOff x="4455" y="2913"/>
                <a:chExt cx="126" cy="116"/>
              </a:xfrm>
            </p:grpSpPr>
            <p:sp>
              <p:nvSpPr>
                <p:cNvPr id="445" name="Oval 132"/>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6" name="Oval 133"/>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nvGrpSpPr>
              <p:cNvPr id="423" name="Group 134"/>
              <p:cNvGrpSpPr>
                <a:grpSpLocks/>
              </p:cNvGrpSpPr>
              <p:nvPr/>
            </p:nvGrpSpPr>
            <p:grpSpPr bwMode="auto">
              <a:xfrm>
                <a:off x="4504" y="3136"/>
                <a:ext cx="43" cy="112"/>
                <a:chOff x="4504" y="3136"/>
                <a:chExt cx="43" cy="112"/>
              </a:xfrm>
            </p:grpSpPr>
            <p:sp>
              <p:nvSpPr>
                <p:cNvPr id="436" name="Rectangle 135"/>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437" name="Group 136"/>
                <p:cNvGrpSpPr>
                  <a:grpSpLocks/>
                </p:cNvGrpSpPr>
                <p:nvPr/>
              </p:nvGrpSpPr>
              <p:grpSpPr bwMode="auto">
                <a:xfrm>
                  <a:off x="4504" y="3149"/>
                  <a:ext cx="43" cy="87"/>
                  <a:chOff x="4504" y="3149"/>
                  <a:chExt cx="43" cy="87"/>
                </a:xfrm>
              </p:grpSpPr>
              <p:sp>
                <p:nvSpPr>
                  <p:cNvPr id="438" name="Line 137"/>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9" name="Line 138"/>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0" name="Line 139"/>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1" name="Line 140"/>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2" name="Line 141"/>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3" name="Line 142"/>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44" name="Line 143"/>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grpSp>
          <p:sp>
            <p:nvSpPr>
              <p:cNvPr id="424" name="Rectangle 144"/>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5" name="Freeform 145"/>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6" name="Freeform 146"/>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7" name="Freeform 147"/>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8" name="Freeform 148"/>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29" name="Freeform 149"/>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0" name="Freeform 150"/>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1" name="Freeform 151"/>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2" name="Freeform 152"/>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3" name="Freeform 153"/>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4" name="Freeform 154"/>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435" name="Freeform 155"/>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pic>
          <p:nvPicPr>
            <p:cNvPr id="449" name="Picture 156"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922" y="4477862"/>
              <a:ext cx="646749" cy="511689"/>
            </a:xfrm>
            <a:prstGeom prst="rect">
              <a:avLst/>
            </a:prstGeom>
            <a:noFill/>
            <a:extLst>
              <a:ext uri="{909E8E84-426E-40DD-AFC4-6F175D3DCCD1}">
                <a14:hiddenFill xmlns:a14="http://schemas.microsoft.com/office/drawing/2010/main">
                  <a:solidFill>
                    <a:srgbClr val="FFFFFF"/>
                  </a:solidFill>
                </a14:hiddenFill>
              </a:ext>
            </a:extLst>
          </p:spPr>
        </p:pic>
        <p:grpSp>
          <p:nvGrpSpPr>
            <p:cNvPr id="450" name="Group 157"/>
            <p:cNvGrpSpPr>
              <a:grpSpLocks/>
            </p:cNvGrpSpPr>
            <p:nvPr/>
          </p:nvGrpSpPr>
          <p:grpSpPr bwMode="auto">
            <a:xfrm>
              <a:off x="2298676" y="4608063"/>
              <a:ext cx="579608" cy="406227"/>
              <a:chOff x="762" y="2391"/>
              <a:chExt cx="423" cy="312"/>
            </a:xfrm>
          </p:grpSpPr>
          <p:grpSp>
            <p:nvGrpSpPr>
              <p:cNvPr id="451" name="Group 158"/>
              <p:cNvGrpSpPr>
                <a:grpSpLocks/>
              </p:cNvGrpSpPr>
              <p:nvPr/>
            </p:nvGrpSpPr>
            <p:grpSpPr bwMode="auto">
              <a:xfrm>
                <a:off x="867" y="2432"/>
                <a:ext cx="318" cy="271"/>
                <a:chOff x="657" y="1570"/>
                <a:chExt cx="318" cy="311"/>
              </a:xfrm>
            </p:grpSpPr>
            <p:sp>
              <p:nvSpPr>
                <p:cNvPr id="459" name="Line 15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0" name="Picture 16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2" name="Group 161"/>
              <p:cNvGrpSpPr>
                <a:grpSpLocks/>
              </p:cNvGrpSpPr>
              <p:nvPr/>
            </p:nvGrpSpPr>
            <p:grpSpPr bwMode="auto">
              <a:xfrm>
                <a:off x="762" y="2391"/>
                <a:ext cx="306" cy="90"/>
                <a:chOff x="748" y="2251"/>
                <a:chExt cx="306" cy="90"/>
              </a:xfrm>
            </p:grpSpPr>
            <p:sp>
              <p:nvSpPr>
                <p:cNvPr id="453" name="AutoShape 16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4" name="AutoShape 16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5" name="AutoShape 16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6" name="AutoShape 16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7" name="AutoShape 16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8" name="AutoShape 16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61" name="Freeform 168"/>
            <p:cNvSpPr>
              <a:spLocks/>
            </p:cNvSpPr>
            <p:nvPr/>
          </p:nvSpPr>
          <p:spPr bwMode="auto">
            <a:xfrm rot="1390605">
              <a:off x="3583953" y="4253916"/>
              <a:ext cx="175390" cy="24607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462" name="Group 169"/>
            <p:cNvGrpSpPr>
              <a:grpSpLocks/>
            </p:cNvGrpSpPr>
            <p:nvPr/>
          </p:nvGrpSpPr>
          <p:grpSpPr bwMode="auto">
            <a:xfrm>
              <a:off x="1180567" y="3544321"/>
              <a:ext cx="434363" cy="561166"/>
              <a:chOff x="431" y="1479"/>
              <a:chExt cx="317" cy="431"/>
            </a:xfrm>
          </p:grpSpPr>
          <p:sp>
            <p:nvSpPr>
              <p:cNvPr id="463" name="Line 17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4"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65" name="Picture 17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5875" y="2984457"/>
              <a:ext cx="434364" cy="4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6" name="Line 173"/>
            <p:cNvSpPr>
              <a:spLocks noChangeShapeType="1"/>
            </p:cNvSpPr>
            <p:nvPr/>
          </p:nvSpPr>
          <p:spPr bwMode="auto">
            <a:xfrm flipV="1">
              <a:off x="806493" y="3544321"/>
              <a:ext cx="2611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67" name="Line 174"/>
            <p:cNvSpPr>
              <a:spLocks noChangeShapeType="1"/>
            </p:cNvSpPr>
            <p:nvPr/>
          </p:nvSpPr>
          <p:spPr bwMode="auto">
            <a:xfrm>
              <a:off x="3230434"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8"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380"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69" name="Group 176"/>
            <p:cNvGrpSpPr>
              <a:grpSpLocks/>
            </p:cNvGrpSpPr>
            <p:nvPr/>
          </p:nvGrpSpPr>
          <p:grpSpPr bwMode="auto">
            <a:xfrm>
              <a:off x="1614930" y="5080692"/>
              <a:ext cx="579609" cy="406227"/>
              <a:chOff x="762" y="2391"/>
              <a:chExt cx="423" cy="312"/>
            </a:xfrm>
          </p:grpSpPr>
          <p:grpSp>
            <p:nvGrpSpPr>
              <p:cNvPr id="470" name="Group 177"/>
              <p:cNvGrpSpPr>
                <a:grpSpLocks/>
              </p:cNvGrpSpPr>
              <p:nvPr/>
            </p:nvGrpSpPr>
            <p:grpSpPr bwMode="auto">
              <a:xfrm>
                <a:off x="867" y="2432"/>
                <a:ext cx="318" cy="271"/>
                <a:chOff x="657" y="1570"/>
                <a:chExt cx="318" cy="311"/>
              </a:xfrm>
            </p:grpSpPr>
            <p:sp>
              <p:nvSpPr>
                <p:cNvPr id="478" name="Line 178"/>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79" name="Picture 17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1" name="Group 180"/>
              <p:cNvGrpSpPr>
                <a:grpSpLocks/>
              </p:cNvGrpSpPr>
              <p:nvPr/>
            </p:nvGrpSpPr>
            <p:grpSpPr bwMode="auto">
              <a:xfrm>
                <a:off x="762" y="2391"/>
                <a:ext cx="306" cy="90"/>
                <a:chOff x="748" y="2251"/>
                <a:chExt cx="306" cy="90"/>
              </a:xfrm>
            </p:grpSpPr>
            <p:sp>
              <p:nvSpPr>
                <p:cNvPr id="472" name="AutoShape 1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3" name="AutoShape 1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4" name="AutoShape 1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5" name="AutoShape 1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6" name="AutoShape 1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7" name="AutoShape 1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grpSp>
          <p:nvGrpSpPr>
            <p:cNvPr id="480" name="Group 187"/>
            <p:cNvGrpSpPr>
              <a:grpSpLocks/>
            </p:cNvGrpSpPr>
            <p:nvPr/>
          </p:nvGrpSpPr>
          <p:grpSpPr bwMode="auto">
            <a:xfrm>
              <a:off x="2360336" y="5434838"/>
              <a:ext cx="579609" cy="406227"/>
              <a:chOff x="762" y="2391"/>
              <a:chExt cx="423" cy="312"/>
            </a:xfrm>
          </p:grpSpPr>
          <p:grpSp>
            <p:nvGrpSpPr>
              <p:cNvPr id="481" name="Group 188"/>
              <p:cNvGrpSpPr>
                <a:grpSpLocks/>
              </p:cNvGrpSpPr>
              <p:nvPr/>
            </p:nvGrpSpPr>
            <p:grpSpPr bwMode="auto">
              <a:xfrm>
                <a:off x="867" y="2432"/>
                <a:ext cx="318" cy="271"/>
                <a:chOff x="657" y="1570"/>
                <a:chExt cx="318" cy="311"/>
              </a:xfrm>
            </p:grpSpPr>
            <p:sp>
              <p:nvSpPr>
                <p:cNvPr id="489" name="Line 18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0" name="Picture 19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2" name="Group 191"/>
              <p:cNvGrpSpPr>
                <a:grpSpLocks/>
              </p:cNvGrpSpPr>
              <p:nvPr/>
            </p:nvGrpSpPr>
            <p:grpSpPr bwMode="auto">
              <a:xfrm>
                <a:off x="762" y="2391"/>
                <a:ext cx="306" cy="90"/>
                <a:chOff x="748" y="2251"/>
                <a:chExt cx="306" cy="90"/>
              </a:xfrm>
            </p:grpSpPr>
            <p:sp>
              <p:nvSpPr>
                <p:cNvPr id="483" name="AutoShape 19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4" name="AutoShape 19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5" name="AutoShape 19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6" name="AutoShape 19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AutoShape 19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AutoShape 19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91" name="Line 198"/>
            <p:cNvSpPr>
              <a:spLocks noChangeShapeType="1"/>
            </p:cNvSpPr>
            <p:nvPr/>
          </p:nvSpPr>
          <p:spPr bwMode="auto">
            <a:xfrm>
              <a:off x="6214799" y="4016950"/>
              <a:ext cx="1304461" cy="532521"/>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99"/>
            <p:cNvSpPr>
              <a:spLocks noChangeShapeType="1"/>
            </p:cNvSpPr>
            <p:nvPr/>
          </p:nvSpPr>
          <p:spPr bwMode="auto">
            <a:xfrm flipH="1">
              <a:off x="4784277" y="4076843"/>
              <a:ext cx="620715" cy="354146"/>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Freeform 200"/>
            <p:cNvSpPr>
              <a:spLocks/>
            </p:cNvSpPr>
            <p:nvPr/>
          </p:nvSpPr>
          <p:spPr bwMode="auto">
            <a:xfrm rot="1901313">
              <a:off x="2900207" y="4549472"/>
              <a:ext cx="175390" cy="24608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Freeform 201"/>
            <p:cNvSpPr>
              <a:spLocks/>
            </p:cNvSpPr>
            <p:nvPr/>
          </p:nvSpPr>
          <p:spPr bwMode="auto">
            <a:xfrm rot="18818791" flipH="1">
              <a:off x="2903889" y="4347072"/>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Freeform 202"/>
            <p:cNvSpPr>
              <a:spLocks/>
            </p:cNvSpPr>
            <p:nvPr/>
          </p:nvSpPr>
          <p:spPr bwMode="auto">
            <a:xfrm rot="3575381">
              <a:off x="3630112" y="4395247"/>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6" name="Text Box 203"/>
            <p:cNvSpPr txBox="1">
              <a:spLocks noChangeArrowheads="1"/>
            </p:cNvSpPr>
            <p:nvPr/>
          </p:nvSpPr>
          <p:spPr bwMode="auto">
            <a:xfrm>
              <a:off x="1739621" y="5552019"/>
              <a:ext cx="7970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a:t>
              </a:r>
              <a:r>
                <a:rPr lang="zh-CN" altLang="en-US" sz="1400">
                  <a:solidFill>
                    <a:srgbClr val="3333CC"/>
                  </a:solidFill>
                  <a:latin typeface="Calibri" panose="020F0502020204030204" pitchFamily="34" charset="0"/>
                  <a:ea typeface="华文楷体" panose="02010600040101010101" pitchFamily="2" charset="-122"/>
                </a:rPr>
                <a:t>主机 </a:t>
              </a:r>
              <a:r>
                <a:rPr lang="en-US" altLang="zh-CN" sz="1400">
                  <a:solidFill>
                    <a:srgbClr val="3333CC"/>
                  </a:solidFill>
                  <a:latin typeface="Calibri" panose="020F0502020204030204" pitchFamily="34" charset="0"/>
                  <a:ea typeface="华文楷体" panose="02010600040101010101" pitchFamily="2" charset="-122"/>
                </a:rPr>
                <a:t>H</a:t>
              </a:r>
              <a:r>
                <a:rPr lang="en-US" altLang="zh-CN" sz="1400" baseline="-25000">
                  <a:solidFill>
                    <a:srgbClr val="3333CC"/>
                  </a:solidFill>
                  <a:latin typeface="Calibri" panose="020F0502020204030204" pitchFamily="34" charset="0"/>
                  <a:ea typeface="华文楷体" panose="02010600040101010101" pitchFamily="2" charset="-122"/>
                </a:rPr>
                <a:t>2</a:t>
              </a:r>
            </a:p>
          </p:txBody>
        </p:sp>
        <p:grpSp>
          <p:nvGrpSpPr>
            <p:cNvPr id="497" name="Group 204"/>
            <p:cNvGrpSpPr>
              <a:grpSpLocks/>
            </p:cNvGrpSpPr>
            <p:nvPr/>
          </p:nvGrpSpPr>
          <p:grpSpPr bwMode="auto">
            <a:xfrm>
              <a:off x="1864312" y="3545623"/>
              <a:ext cx="434364" cy="561166"/>
              <a:chOff x="431" y="1479"/>
              <a:chExt cx="317" cy="431"/>
            </a:xfrm>
          </p:grpSpPr>
          <p:sp>
            <p:nvSpPr>
              <p:cNvPr id="498" name="Line 20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9" name="Picture 20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0" name="Group 207"/>
            <p:cNvGrpSpPr>
              <a:grpSpLocks/>
            </p:cNvGrpSpPr>
            <p:nvPr/>
          </p:nvGrpSpPr>
          <p:grpSpPr bwMode="auto">
            <a:xfrm>
              <a:off x="2734410" y="3546925"/>
              <a:ext cx="434363" cy="561166"/>
              <a:chOff x="431" y="1479"/>
              <a:chExt cx="317" cy="431"/>
            </a:xfrm>
          </p:grpSpPr>
          <p:sp>
            <p:nvSpPr>
              <p:cNvPr id="501" name="Line 208"/>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02" name="Picture 20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3" name="Text Box 210"/>
            <p:cNvSpPr txBox="1">
              <a:spLocks noChangeArrowheads="1"/>
            </p:cNvSpPr>
            <p:nvPr/>
          </p:nvSpPr>
          <p:spPr bwMode="auto">
            <a:xfrm>
              <a:off x="2783738"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1</a:t>
              </a:r>
            </a:p>
          </p:txBody>
        </p:sp>
        <p:sp>
          <p:nvSpPr>
            <p:cNvPr id="504" name="Text Box 211"/>
            <p:cNvSpPr txBox="1">
              <a:spLocks noChangeArrowheads="1"/>
            </p:cNvSpPr>
            <p:nvPr/>
          </p:nvSpPr>
          <p:spPr bwMode="auto">
            <a:xfrm>
              <a:off x="7320575"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4</a:t>
              </a:r>
            </a:p>
          </p:txBody>
        </p:sp>
        <p:sp>
          <p:nvSpPr>
            <p:cNvPr id="505" name="Text Box 212"/>
            <p:cNvSpPr txBox="1">
              <a:spLocks noChangeArrowheads="1"/>
            </p:cNvSpPr>
            <p:nvPr/>
          </p:nvSpPr>
          <p:spPr bwMode="auto">
            <a:xfrm>
              <a:off x="4100530" y="444921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5</a:t>
              </a:r>
            </a:p>
          </p:txBody>
        </p:sp>
        <p:sp>
          <p:nvSpPr>
            <p:cNvPr id="506" name="Text Box 213"/>
            <p:cNvSpPr txBox="1">
              <a:spLocks noChangeArrowheads="1"/>
            </p:cNvSpPr>
            <p:nvPr/>
          </p:nvSpPr>
          <p:spPr bwMode="auto">
            <a:xfrm>
              <a:off x="4896636"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2</a:t>
              </a:r>
            </a:p>
          </p:txBody>
        </p:sp>
        <p:sp>
          <p:nvSpPr>
            <p:cNvPr id="507" name="Text Box 214"/>
            <p:cNvSpPr txBox="1">
              <a:spLocks noChangeArrowheads="1"/>
            </p:cNvSpPr>
            <p:nvPr/>
          </p:nvSpPr>
          <p:spPr bwMode="auto">
            <a:xfrm>
              <a:off x="7134224" y="297273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3</a:t>
              </a:r>
            </a:p>
          </p:txBody>
        </p:sp>
        <p:sp>
          <p:nvSpPr>
            <p:cNvPr id="508" name="Text Box 215"/>
            <p:cNvSpPr txBox="1">
              <a:spLocks noChangeArrowheads="1"/>
            </p:cNvSpPr>
            <p:nvPr/>
          </p:nvSpPr>
          <p:spPr bwMode="auto">
            <a:xfrm>
              <a:off x="3107113" y="194936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1</a:t>
              </a:r>
            </a:p>
          </p:txBody>
        </p:sp>
        <p:sp>
          <p:nvSpPr>
            <p:cNvPr id="509" name="Text Box 216"/>
            <p:cNvSpPr txBox="1">
              <a:spLocks noChangeArrowheads="1"/>
            </p:cNvSpPr>
            <p:nvPr/>
          </p:nvSpPr>
          <p:spPr bwMode="auto">
            <a:xfrm>
              <a:off x="5269339"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2</a:t>
              </a:r>
            </a:p>
          </p:txBody>
        </p:sp>
        <p:sp>
          <p:nvSpPr>
            <p:cNvPr id="510" name="Text Box 217"/>
            <p:cNvSpPr txBox="1">
              <a:spLocks noChangeArrowheads="1"/>
            </p:cNvSpPr>
            <p:nvPr/>
          </p:nvSpPr>
          <p:spPr bwMode="auto">
            <a:xfrm>
              <a:off x="7383606"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3</a:t>
              </a:r>
            </a:p>
          </p:txBody>
        </p:sp>
        <p:sp>
          <p:nvSpPr>
            <p:cNvPr id="511" name="Text Box 226"/>
            <p:cNvSpPr txBox="1">
              <a:spLocks noChangeArrowheads="1"/>
            </p:cNvSpPr>
            <p:nvPr/>
          </p:nvSpPr>
          <p:spPr bwMode="auto">
            <a:xfrm>
              <a:off x="1235376" y="15939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dirty="0">
                  <a:solidFill>
                    <a:srgbClr val="3333CC"/>
                  </a:solidFill>
                  <a:latin typeface="Calibri" panose="020F0502020204030204" pitchFamily="34" charset="0"/>
                  <a:ea typeface="华文楷体" panose="02010600040101010101" pitchFamily="2" charset="-122"/>
                </a:rPr>
                <a:t>H</a:t>
              </a:r>
              <a:r>
                <a:rPr lang="en-US" altLang="zh-CN" sz="1400" baseline="-25000" dirty="0">
                  <a:solidFill>
                    <a:srgbClr val="3333CC"/>
                  </a:solidFill>
                  <a:latin typeface="Calibri" panose="020F0502020204030204" pitchFamily="34" charset="0"/>
                  <a:ea typeface="华文楷体" panose="02010600040101010101" pitchFamily="2" charset="-122"/>
                </a:rPr>
                <a:t>1</a:t>
              </a:r>
            </a:p>
          </p:txBody>
        </p:sp>
        <p:sp>
          <p:nvSpPr>
            <p:cNvPr id="512" name="Text Box 227"/>
            <p:cNvSpPr txBox="1">
              <a:spLocks noChangeArrowheads="1"/>
            </p:cNvSpPr>
            <p:nvPr/>
          </p:nvSpPr>
          <p:spPr bwMode="auto">
            <a:xfrm>
              <a:off x="4411573"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5</a:t>
              </a:r>
            </a:p>
          </p:txBody>
        </p:sp>
        <p:sp>
          <p:nvSpPr>
            <p:cNvPr id="513" name="Text Box 228"/>
            <p:cNvSpPr txBox="1">
              <a:spLocks noChangeArrowheads="1"/>
            </p:cNvSpPr>
            <p:nvPr/>
          </p:nvSpPr>
          <p:spPr bwMode="auto">
            <a:xfrm>
              <a:off x="3293464" y="5433536"/>
              <a:ext cx="3978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H</a:t>
              </a:r>
              <a:r>
                <a:rPr lang="en-US" altLang="zh-CN" sz="1400" baseline="-25000">
                  <a:solidFill>
                    <a:srgbClr val="3333CC"/>
                  </a:solidFill>
                  <a:latin typeface="Calibri" panose="020F0502020204030204" pitchFamily="34" charset="0"/>
                  <a:ea typeface="华文楷体" panose="02010600040101010101" pitchFamily="2" charset="-122"/>
                </a:rPr>
                <a:t>2</a:t>
              </a:r>
            </a:p>
          </p:txBody>
        </p:sp>
        <p:grpSp>
          <p:nvGrpSpPr>
            <p:cNvPr id="514" name="Group 229"/>
            <p:cNvGrpSpPr>
              <a:grpSpLocks/>
            </p:cNvGrpSpPr>
            <p:nvPr/>
          </p:nvGrpSpPr>
          <p:grpSpPr bwMode="auto">
            <a:xfrm>
              <a:off x="6649162" y="3604213"/>
              <a:ext cx="1242801" cy="708293"/>
              <a:chOff x="385" y="2795"/>
              <a:chExt cx="1769" cy="816"/>
            </a:xfrm>
          </p:grpSpPr>
          <p:sp>
            <p:nvSpPr>
              <p:cNvPr id="515" name="Oval 230"/>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6" name="Oval 231"/>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7" name="Oval 232"/>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8" name="Oval 233"/>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9" name="Oval 234"/>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0" name="Oval 235"/>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1" name="Oval 236"/>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2" name="Oval 237"/>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3" name="Oval 238"/>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4" name="Oval 239"/>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5" name="Oval 240"/>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6" name="Oval 241"/>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7" name="Oval 242"/>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8" name="Oval 243"/>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9" name="Oval 244"/>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0" name="Oval 245"/>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1" name="Freeform 246"/>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32" name="Text Box 247"/>
            <p:cNvSpPr txBox="1">
              <a:spLocks noChangeArrowheads="1"/>
            </p:cNvSpPr>
            <p:nvPr/>
          </p:nvSpPr>
          <p:spPr bwMode="auto">
            <a:xfrm>
              <a:off x="7021865" y="44296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a:solidFill>
                    <a:srgbClr val="3333CC"/>
                  </a:solidFill>
                  <a:latin typeface="Calibri" panose="020F0502020204030204" pitchFamily="34" charset="0"/>
                  <a:ea typeface="华文楷体" panose="02010600040101010101" pitchFamily="2" charset="-122"/>
                </a:rPr>
                <a:t> R</a:t>
              </a:r>
              <a:r>
                <a:rPr lang="en-US" altLang="zh-CN" sz="1400" baseline="-25000">
                  <a:solidFill>
                    <a:srgbClr val="3333CC"/>
                  </a:solidFill>
                  <a:latin typeface="Calibri" panose="020F0502020204030204" pitchFamily="34" charset="0"/>
                  <a:ea typeface="华文楷体" panose="02010600040101010101" pitchFamily="2" charset="-122"/>
                </a:rPr>
                <a:t>4</a:t>
              </a:r>
            </a:p>
          </p:txBody>
        </p:sp>
        <p:sp>
          <p:nvSpPr>
            <p:cNvPr id="533" name="AutoShape 248"/>
            <p:cNvSpPr>
              <a:spLocks noChangeArrowheads="1"/>
            </p:cNvSpPr>
            <p:nvPr/>
          </p:nvSpPr>
          <p:spPr bwMode="auto">
            <a:xfrm>
              <a:off x="3792229" y="3283919"/>
              <a:ext cx="1179769" cy="260402"/>
            </a:xfrm>
            <a:prstGeom prst="rightArrow">
              <a:avLst>
                <a:gd name="adj1" fmla="val 59778"/>
                <a:gd name="adj2" fmla="val 116374"/>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4" name="AutoShape 249"/>
            <p:cNvSpPr>
              <a:spLocks noChangeArrowheads="1"/>
            </p:cNvSpPr>
            <p:nvPr/>
          </p:nvSpPr>
          <p:spPr bwMode="auto">
            <a:xfrm>
              <a:off x="5779065" y="3286523"/>
              <a:ext cx="1367491" cy="31769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5" name="AutoShape 250"/>
            <p:cNvSpPr>
              <a:spLocks noChangeArrowheads="1"/>
            </p:cNvSpPr>
            <p:nvPr/>
          </p:nvSpPr>
          <p:spPr bwMode="auto">
            <a:xfrm>
              <a:off x="1676591" y="3071692"/>
              <a:ext cx="1059189" cy="295556"/>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6" name="AutoShape 251"/>
            <p:cNvSpPr>
              <a:spLocks noChangeArrowheads="1"/>
            </p:cNvSpPr>
            <p:nvPr/>
          </p:nvSpPr>
          <p:spPr bwMode="auto">
            <a:xfrm rot="6744589" flipV="1">
              <a:off x="7175275" y="3714302"/>
              <a:ext cx="1122332" cy="31104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7" name="AutoShape 252"/>
            <p:cNvSpPr>
              <a:spLocks noChangeArrowheads="1"/>
            </p:cNvSpPr>
            <p:nvPr/>
          </p:nvSpPr>
          <p:spPr bwMode="auto">
            <a:xfrm flipH="1">
              <a:off x="5158349" y="4608063"/>
              <a:ext cx="1740195" cy="294254"/>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8" name="AutoShape 253"/>
            <p:cNvSpPr>
              <a:spLocks noChangeArrowheads="1"/>
            </p:cNvSpPr>
            <p:nvPr/>
          </p:nvSpPr>
          <p:spPr bwMode="auto">
            <a:xfrm rot="20314671" flipH="1">
              <a:off x="2920761" y="5020799"/>
              <a:ext cx="1304461" cy="294254"/>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直接交付</a:t>
              </a:r>
            </a:p>
          </p:txBody>
        </p:sp>
        <p:grpSp>
          <p:nvGrpSpPr>
            <p:cNvPr id="539" name="Group 254"/>
            <p:cNvGrpSpPr>
              <a:grpSpLocks/>
            </p:cNvGrpSpPr>
            <p:nvPr/>
          </p:nvGrpSpPr>
          <p:grpSpPr bwMode="auto">
            <a:xfrm>
              <a:off x="2948166" y="2230594"/>
              <a:ext cx="656341" cy="738240"/>
              <a:chOff x="1721" y="561"/>
              <a:chExt cx="479" cy="567"/>
            </a:xfrm>
          </p:grpSpPr>
          <p:sp>
            <p:nvSpPr>
              <p:cNvPr id="540" name="Rectangle 255"/>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1" name="Rectangle 256"/>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2" name="Line 257"/>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Line 258"/>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Line 259"/>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Text Box 260"/>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46" name="Group 261"/>
            <p:cNvGrpSpPr>
              <a:grpSpLocks/>
            </p:cNvGrpSpPr>
            <p:nvPr/>
          </p:nvGrpSpPr>
          <p:grpSpPr bwMode="auto">
            <a:xfrm>
              <a:off x="5122723" y="2230594"/>
              <a:ext cx="656342" cy="738240"/>
              <a:chOff x="1721" y="561"/>
              <a:chExt cx="479" cy="567"/>
            </a:xfrm>
          </p:grpSpPr>
          <p:sp>
            <p:nvSpPr>
              <p:cNvPr id="547" name="Rectangle 26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Rectangle 26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Line 26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Line 26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1" name="Line 26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Text Box 267"/>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53" name="Group 268"/>
            <p:cNvGrpSpPr>
              <a:grpSpLocks/>
            </p:cNvGrpSpPr>
            <p:nvPr/>
          </p:nvGrpSpPr>
          <p:grpSpPr bwMode="auto">
            <a:xfrm>
              <a:off x="7332908" y="2230594"/>
              <a:ext cx="656341" cy="738240"/>
              <a:chOff x="1721" y="561"/>
              <a:chExt cx="479" cy="567"/>
            </a:xfrm>
          </p:grpSpPr>
          <p:sp>
            <p:nvSpPr>
              <p:cNvPr id="554" name="Rectangle 26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Rectangle 27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6" name="Line 27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7" name="Line 27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8" name="Line 27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9" name="Text Box 274"/>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0" name="Group 275"/>
            <p:cNvGrpSpPr>
              <a:grpSpLocks/>
            </p:cNvGrpSpPr>
            <p:nvPr/>
          </p:nvGrpSpPr>
          <p:grpSpPr bwMode="auto">
            <a:xfrm>
              <a:off x="4252627" y="5110638"/>
              <a:ext cx="656341" cy="738240"/>
              <a:chOff x="1721" y="561"/>
              <a:chExt cx="479" cy="567"/>
            </a:xfrm>
          </p:grpSpPr>
          <p:sp>
            <p:nvSpPr>
              <p:cNvPr id="561" name="Rectangle 27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2" name="Rectangle 27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3" name="Line 27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4" name="Line 27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5" name="Line 28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6" name="Text Box 281"/>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7" name="Group 282"/>
            <p:cNvGrpSpPr>
              <a:grpSpLocks/>
            </p:cNvGrpSpPr>
            <p:nvPr/>
          </p:nvGrpSpPr>
          <p:grpSpPr bwMode="auto">
            <a:xfrm>
              <a:off x="7173961" y="5110638"/>
              <a:ext cx="656341" cy="738240"/>
              <a:chOff x="1721" y="561"/>
              <a:chExt cx="479" cy="567"/>
            </a:xfrm>
          </p:grpSpPr>
          <p:sp>
            <p:nvSpPr>
              <p:cNvPr id="568" name="Rectangle 28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9" name="Rectangle 28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0" name="Line 28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1" name="Line 28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2" name="Line 28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3" name="Text Box 288"/>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1     1</a:t>
                </a:r>
              </a:p>
            </p:txBody>
          </p:sp>
        </p:grpSp>
        <p:sp>
          <p:nvSpPr>
            <p:cNvPr id="574" name="Freeform 289"/>
            <p:cNvSpPr>
              <a:spLocks/>
            </p:cNvSpPr>
            <p:nvPr/>
          </p:nvSpPr>
          <p:spPr bwMode="auto">
            <a:xfrm>
              <a:off x="1553270" y="1950662"/>
              <a:ext cx="6725098" cy="47471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41275"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649" name="组合 648"/>
          <p:cNvGrpSpPr/>
          <p:nvPr/>
        </p:nvGrpSpPr>
        <p:grpSpPr>
          <a:xfrm>
            <a:off x="41958" y="5409385"/>
            <a:ext cx="9051138" cy="1386186"/>
            <a:chOff x="41958" y="5409385"/>
            <a:chExt cx="9051138" cy="1386186"/>
          </a:xfrm>
        </p:grpSpPr>
        <p:sp>
          <p:nvSpPr>
            <p:cNvPr id="648" name="圆角矩形 647"/>
            <p:cNvSpPr/>
            <p:nvPr/>
          </p:nvSpPr>
          <p:spPr>
            <a:xfrm>
              <a:off x="41958" y="5422495"/>
              <a:ext cx="9051138" cy="1373076"/>
            </a:xfrm>
            <a:prstGeom prst="roundRect">
              <a:avLst>
                <a:gd name="adj" fmla="val 7446"/>
              </a:avLst>
            </a:prstGeom>
            <a:solidFill>
              <a:srgbClr val="FFFFA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3" name="组合 612"/>
            <p:cNvGrpSpPr/>
            <p:nvPr/>
          </p:nvGrpSpPr>
          <p:grpSpPr>
            <a:xfrm>
              <a:off x="165937" y="5409385"/>
              <a:ext cx="8788400" cy="1353582"/>
              <a:chOff x="179388" y="2946400"/>
              <a:chExt cx="8788400" cy="1353582"/>
            </a:xfrm>
          </p:grpSpPr>
          <p:sp>
            <p:nvSpPr>
              <p:cNvPr id="614" name="Line 4"/>
              <p:cNvSpPr>
                <a:spLocks noChangeShapeType="1"/>
              </p:cNvSpPr>
              <p:nvPr/>
            </p:nvSpPr>
            <p:spPr bwMode="auto">
              <a:xfrm>
                <a:off x="755650" y="3811588"/>
                <a:ext cx="7704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615" name="Rectangle 5"/>
              <p:cNvSpPr>
                <a:spLocks noChangeArrowheads="1"/>
              </p:cNvSpPr>
              <p:nvPr/>
            </p:nvSpPr>
            <p:spPr bwMode="auto">
              <a:xfrm>
                <a:off x="179388"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dirty="0">
                    <a:solidFill>
                      <a:schemeClr val="bg1"/>
                    </a:solidFill>
                    <a:latin typeface="Calibri" panose="020F0502020204030204" pitchFamily="34" charset="0"/>
                    <a:ea typeface="华文楷体" panose="02010600040101010101" pitchFamily="2" charset="-122"/>
                  </a:rPr>
                  <a:t>网络层</a:t>
                </a:r>
              </a:p>
            </p:txBody>
          </p:sp>
          <p:sp>
            <p:nvSpPr>
              <p:cNvPr id="616" name="Rectangle 6"/>
              <p:cNvSpPr>
                <a:spLocks noChangeArrowheads="1"/>
              </p:cNvSpPr>
              <p:nvPr/>
            </p:nvSpPr>
            <p:spPr bwMode="auto">
              <a:xfrm>
                <a:off x="1511300"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7" name="Rectangle 7"/>
              <p:cNvSpPr>
                <a:spLocks noChangeArrowheads="1"/>
              </p:cNvSpPr>
              <p:nvPr/>
            </p:nvSpPr>
            <p:spPr bwMode="auto">
              <a:xfrm>
                <a:off x="4176713"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8" name="Rectangle 8"/>
              <p:cNvSpPr>
                <a:spLocks noChangeArrowheads="1"/>
              </p:cNvSpPr>
              <p:nvPr/>
            </p:nvSpPr>
            <p:spPr bwMode="auto">
              <a:xfrm>
                <a:off x="5510213"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9" name="Rectangle 9"/>
              <p:cNvSpPr>
                <a:spLocks noChangeArrowheads="1"/>
              </p:cNvSpPr>
              <p:nvPr/>
            </p:nvSpPr>
            <p:spPr bwMode="auto">
              <a:xfrm>
                <a:off x="6842125"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0" name="Rectangle 10"/>
              <p:cNvSpPr>
                <a:spLocks noChangeArrowheads="1"/>
              </p:cNvSpPr>
              <p:nvPr/>
            </p:nvSpPr>
            <p:spPr bwMode="auto">
              <a:xfrm>
                <a:off x="8175625"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1" name="Rectangle 11"/>
              <p:cNvSpPr>
                <a:spLocks noChangeArrowheads="1"/>
              </p:cNvSpPr>
              <p:nvPr/>
            </p:nvSpPr>
            <p:spPr bwMode="auto">
              <a:xfrm>
                <a:off x="2844800"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2" name="Text Box 12"/>
              <p:cNvSpPr txBox="1">
                <a:spLocks noChangeArrowheads="1"/>
              </p:cNvSpPr>
              <p:nvPr/>
            </p:nvSpPr>
            <p:spPr bwMode="auto">
              <a:xfrm>
                <a:off x="755650" y="2946400"/>
                <a:ext cx="11063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Calibri" panose="020F0502020204030204" pitchFamily="34" charset="0"/>
                    <a:ea typeface="华文楷体" panose="02010600040101010101" pitchFamily="2" charset="-122"/>
                  </a:rPr>
                  <a:t>IP </a:t>
                </a:r>
                <a:r>
                  <a:rPr lang="zh-CN" altLang="en-US" sz="1800">
                    <a:latin typeface="Calibri" panose="020F0502020204030204" pitchFamily="34" charset="0"/>
                    <a:ea typeface="华文楷体" panose="02010600040101010101" pitchFamily="2" charset="-122"/>
                  </a:rPr>
                  <a:t>数据包</a:t>
                </a:r>
                <a:endParaRPr lang="zh-CN" altLang="en-US" sz="1800" dirty="0">
                  <a:latin typeface="Calibri" panose="020F0502020204030204" pitchFamily="34" charset="0"/>
                  <a:ea typeface="华文楷体" panose="02010600040101010101" pitchFamily="2" charset="-122"/>
                </a:endParaRPr>
              </a:p>
            </p:txBody>
          </p:sp>
          <p:sp>
            <p:nvSpPr>
              <p:cNvPr id="623" name="Text Box 13"/>
              <p:cNvSpPr txBox="1">
                <a:spLocks noChangeArrowheads="1"/>
              </p:cNvSpPr>
              <p:nvPr/>
            </p:nvSpPr>
            <p:spPr bwMode="auto">
              <a:xfrm>
                <a:off x="355600" y="3930650"/>
                <a:ext cx="407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H</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1</a:t>
                </a:r>
              </a:p>
            </p:txBody>
          </p:sp>
          <p:sp>
            <p:nvSpPr>
              <p:cNvPr id="624" name="Text Box 14"/>
              <p:cNvSpPr txBox="1">
                <a:spLocks noChangeArrowheads="1"/>
              </p:cNvSpPr>
              <p:nvPr/>
            </p:nvSpPr>
            <p:spPr bwMode="auto">
              <a:xfrm>
                <a:off x="170338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1</a:t>
                </a:r>
              </a:p>
            </p:txBody>
          </p:sp>
          <p:sp>
            <p:nvSpPr>
              <p:cNvPr id="625" name="Text Box 15"/>
              <p:cNvSpPr txBox="1">
                <a:spLocks noChangeArrowheads="1"/>
              </p:cNvSpPr>
              <p:nvPr/>
            </p:nvSpPr>
            <p:spPr bwMode="auto">
              <a:xfrm>
                <a:off x="3040063"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2</a:t>
                </a:r>
              </a:p>
            </p:txBody>
          </p:sp>
          <p:sp>
            <p:nvSpPr>
              <p:cNvPr id="626" name="Text Box 16"/>
              <p:cNvSpPr txBox="1">
                <a:spLocks noChangeArrowheads="1"/>
              </p:cNvSpPr>
              <p:nvPr/>
            </p:nvSpPr>
            <p:spPr bwMode="auto">
              <a:xfrm>
                <a:off x="437673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3</a:t>
                </a:r>
              </a:p>
            </p:txBody>
          </p:sp>
          <p:sp>
            <p:nvSpPr>
              <p:cNvPr id="627" name="Text Box 17"/>
              <p:cNvSpPr txBox="1">
                <a:spLocks noChangeArrowheads="1"/>
              </p:cNvSpPr>
              <p:nvPr/>
            </p:nvSpPr>
            <p:spPr bwMode="auto">
              <a:xfrm>
                <a:off x="5713413"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4</a:t>
                </a:r>
              </a:p>
            </p:txBody>
          </p:sp>
          <p:sp>
            <p:nvSpPr>
              <p:cNvPr id="628" name="Text Box 18"/>
              <p:cNvSpPr txBox="1">
                <a:spLocks noChangeArrowheads="1"/>
              </p:cNvSpPr>
              <p:nvPr/>
            </p:nvSpPr>
            <p:spPr bwMode="auto">
              <a:xfrm>
                <a:off x="705008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5</a:t>
                </a:r>
              </a:p>
            </p:txBody>
          </p:sp>
          <p:sp>
            <p:nvSpPr>
              <p:cNvPr id="629" name="Text Box 19"/>
              <p:cNvSpPr txBox="1">
                <a:spLocks noChangeArrowheads="1"/>
              </p:cNvSpPr>
              <p:nvPr/>
            </p:nvSpPr>
            <p:spPr bwMode="auto">
              <a:xfrm>
                <a:off x="8388350" y="3930650"/>
                <a:ext cx="407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H</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2</a:t>
                </a:r>
              </a:p>
            </p:txBody>
          </p:sp>
          <p:grpSp>
            <p:nvGrpSpPr>
              <p:cNvPr id="630" name="Group 20"/>
              <p:cNvGrpSpPr>
                <a:grpSpLocks/>
              </p:cNvGrpSpPr>
              <p:nvPr/>
            </p:nvGrpSpPr>
            <p:grpSpPr bwMode="auto">
              <a:xfrm>
                <a:off x="971550" y="3308350"/>
                <a:ext cx="720725" cy="215900"/>
                <a:chOff x="1156" y="2432"/>
                <a:chExt cx="454" cy="136"/>
              </a:xfrm>
              <a:solidFill>
                <a:schemeClr val="accent5">
                  <a:lumMod val="50000"/>
                </a:schemeClr>
              </a:solidFill>
            </p:grpSpPr>
            <p:sp>
              <p:nvSpPr>
                <p:cNvPr id="646" name="Rectangle 21"/>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7" name="Line 22"/>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1" name="Group 23"/>
              <p:cNvGrpSpPr>
                <a:grpSpLocks/>
              </p:cNvGrpSpPr>
              <p:nvPr/>
            </p:nvGrpSpPr>
            <p:grpSpPr bwMode="auto">
              <a:xfrm>
                <a:off x="2309813" y="3308350"/>
                <a:ext cx="720725" cy="215900"/>
                <a:chOff x="1156" y="2432"/>
                <a:chExt cx="454" cy="136"/>
              </a:xfrm>
              <a:solidFill>
                <a:schemeClr val="accent5">
                  <a:lumMod val="50000"/>
                </a:schemeClr>
              </a:solidFill>
            </p:grpSpPr>
            <p:sp>
              <p:nvSpPr>
                <p:cNvPr id="644" name="Rectangle 24"/>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5" name="Line 25"/>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2" name="Group 26"/>
              <p:cNvGrpSpPr>
                <a:grpSpLocks/>
              </p:cNvGrpSpPr>
              <p:nvPr/>
            </p:nvGrpSpPr>
            <p:grpSpPr bwMode="auto">
              <a:xfrm>
                <a:off x="3649663" y="3308350"/>
                <a:ext cx="720725" cy="215900"/>
                <a:chOff x="1156" y="2432"/>
                <a:chExt cx="454" cy="136"/>
              </a:xfrm>
              <a:solidFill>
                <a:schemeClr val="accent5">
                  <a:lumMod val="50000"/>
                </a:schemeClr>
              </a:solidFill>
            </p:grpSpPr>
            <p:sp>
              <p:nvSpPr>
                <p:cNvPr id="642" name="Rectangle 27"/>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3" name="Line 28"/>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3" name="Group 29"/>
              <p:cNvGrpSpPr>
                <a:grpSpLocks/>
              </p:cNvGrpSpPr>
              <p:nvPr/>
            </p:nvGrpSpPr>
            <p:grpSpPr bwMode="auto">
              <a:xfrm>
                <a:off x="4987925" y="3308350"/>
                <a:ext cx="720725" cy="215900"/>
                <a:chOff x="1156" y="2432"/>
                <a:chExt cx="454" cy="136"/>
              </a:xfrm>
              <a:solidFill>
                <a:schemeClr val="accent5">
                  <a:lumMod val="50000"/>
                </a:schemeClr>
              </a:solidFill>
            </p:grpSpPr>
            <p:sp>
              <p:nvSpPr>
                <p:cNvPr id="640" name="Rectangle 30"/>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1" name="Line 31"/>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4" name="Group 32"/>
              <p:cNvGrpSpPr>
                <a:grpSpLocks/>
              </p:cNvGrpSpPr>
              <p:nvPr/>
            </p:nvGrpSpPr>
            <p:grpSpPr bwMode="auto">
              <a:xfrm>
                <a:off x="6327775" y="3308350"/>
                <a:ext cx="720725" cy="215900"/>
                <a:chOff x="1156" y="2432"/>
                <a:chExt cx="454" cy="136"/>
              </a:xfrm>
              <a:solidFill>
                <a:schemeClr val="accent5">
                  <a:lumMod val="50000"/>
                </a:schemeClr>
              </a:solidFill>
            </p:grpSpPr>
            <p:sp>
              <p:nvSpPr>
                <p:cNvPr id="638" name="Rectangle 33"/>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39" name="Line 34"/>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5" name="Group 35"/>
              <p:cNvGrpSpPr>
                <a:grpSpLocks/>
              </p:cNvGrpSpPr>
              <p:nvPr/>
            </p:nvGrpSpPr>
            <p:grpSpPr bwMode="auto">
              <a:xfrm>
                <a:off x="7667625" y="3308350"/>
                <a:ext cx="720725" cy="215900"/>
                <a:chOff x="1156" y="2432"/>
                <a:chExt cx="454" cy="136"/>
              </a:xfrm>
              <a:solidFill>
                <a:schemeClr val="accent5">
                  <a:lumMod val="50000"/>
                </a:schemeClr>
              </a:solidFill>
            </p:grpSpPr>
            <p:sp>
              <p:nvSpPr>
                <p:cNvPr id="636" name="Rectangle 36"/>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37" name="Line 37"/>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grpSp>
      <p:sp>
        <p:nvSpPr>
          <p:cNvPr id="575" name="矩形标注 574"/>
          <p:cNvSpPr/>
          <p:nvPr/>
        </p:nvSpPr>
        <p:spPr>
          <a:xfrm>
            <a:off x="3917065" y="4105479"/>
            <a:ext cx="3533952" cy="693032"/>
          </a:xfrm>
          <a:prstGeom prst="wedgeRectCallout">
            <a:avLst>
              <a:gd name="adj1" fmla="val -41994"/>
              <a:gd name="adj2" fmla="val 165403"/>
            </a:avLst>
          </a:prstGeom>
          <a:solidFill>
            <a:srgbClr val="3333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80000" indent="-180000">
              <a:lnSpc>
                <a:spcPct val="150000"/>
              </a:lnSpc>
              <a:buFont typeface="Arial" panose="020B0604020202020204" pitchFamily="34" charset="0"/>
              <a:buChar char="•"/>
            </a:pPr>
            <a:r>
              <a:rPr lang="zh-CN" altLang="en-US" sz="2000" dirty="0">
                <a:solidFill>
                  <a:srgbClr val="FFFFFF"/>
                </a:solidFill>
                <a:latin typeface="Calibri" panose="020F0502020204030204" pitchFamily="34" charset="0"/>
                <a:ea typeface="黑体" panose="02010609060101010101" pitchFamily="49" charset="-122"/>
              </a:rPr>
              <a:t>从网络层看 </a:t>
            </a:r>
            <a:r>
              <a:rPr lang="en-US" altLang="zh-CN" sz="2000">
                <a:solidFill>
                  <a:srgbClr val="FFFFFF"/>
                </a:solidFill>
                <a:latin typeface="Calibri" panose="020F0502020204030204" pitchFamily="34" charset="0"/>
                <a:ea typeface="黑体" panose="02010609060101010101" pitchFamily="49" charset="-122"/>
              </a:rPr>
              <a:t>IP </a:t>
            </a:r>
            <a:r>
              <a:rPr lang="zh-CN" altLang="en-US" sz="2000">
                <a:solidFill>
                  <a:srgbClr val="FFFFFF"/>
                </a:solidFill>
                <a:latin typeface="Calibri" panose="020F0502020204030204" pitchFamily="34" charset="0"/>
                <a:ea typeface="黑体" panose="02010609060101010101" pitchFamily="49" charset="-122"/>
              </a:rPr>
              <a:t>数据包的</a:t>
            </a:r>
            <a:r>
              <a:rPr lang="zh-CN" altLang="en-US" sz="2000" dirty="0">
                <a:solidFill>
                  <a:srgbClr val="FFFFFF"/>
                </a:solidFill>
                <a:latin typeface="Calibri" panose="020F0502020204030204" pitchFamily="34" charset="0"/>
                <a:ea typeface="黑体" panose="02010609060101010101" pitchFamily="49" charset="-122"/>
              </a:rPr>
              <a:t>传送</a:t>
            </a:r>
          </a:p>
        </p:txBody>
      </p:sp>
    </p:spTree>
    <p:extLst>
      <p:ext uri="{BB962C8B-B14F-4D97-AF65-F5344CB8AC3E}">
        <p14:creationId xmlns:p14="http://schemas.microsoft.com/office/powerpoint/2010/main" val="381673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49"/>
                                        </p:tgtEl>
                                        <p:attrNameLst>
                                          <p:attrName>style.visibility</p:attrName>
                                        </p:attrNameLst>
                                      </p:cBhvr>
                                      <p:to>
                                        <p:strVal val="visible"/>
                                      </p:to>
                                    </p:set>
                                    <p:animEffect transition="in" filter="wipe(left)">
                                      <p:cBhvr>
                                        <p:cTn id="7" dur="500"/>
                                        <p:tgtEl>
                                          <p:spTgt spid="6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5"/>
                                        </p:tgtEl>
                                        <p:attrNameLst>
                                          <p:attrName>style.visibility</p:attrName>
                                        </p:attrNameLst>
                                      </p:cBhvr>
                                      <p:to>
                                        <p:strVal val="visible"/>
                                      </p:to>
                                    </p:set>
                                    <p:animEffect transition="in" filter="wipe(down)">
                                      <p:cBhvr>
                                        <p:cTn id="11" dur="500"/>
                                        <p:tgtEl>
                                          <p:spTgt spid="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p:bldLst>
  </p:timing>
  <p:extLst mod="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内容占位符 2"/>
          <p:cNvSpPr txBox="1">
            <a:spLocks/>
          </p:cNvSpPr>
          <p:nvPr/>
        </p:nvSpPr>
        <p:spPr bwMode="auto">
          <a:xfrm>
            <a:off x="457200" y="1373770"/>
            <a:ext cx="8132063" cy="1278833"/>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en-US" altLang="zh-CN" sz="2000" kern="0" dirty="0">
                <a:solidFill>
                  <a:srgbClr val="FFFF00"/>
                </a:solidFill>
              </a:rPr>
              <a:t>Checksum</a:t>
            </a:r>
            <a:r>
              <a:rPr lang="zh-CN" altLang="en-US" sz="2000" kern="0" dirty="0">
                <a:solidFill>
                  <a:schemeClr val="bg1"/>
                </a:solidFill>
              </a:rPr>
              <a:t>：首部校验和，</a:t>
            </a:r>
            <a:r>
              <a:rPr lang="en-US" altLang="zh-CN" sz="2000" kern="0" dirty="0">
                <a:solidFill>
                  <a:schemeClr val="bg1"/>
                </a:solidFill>
              </a:rPr>
              <a:t>16 </a:t>
            </a:r>
            <a:r>
              <a:rPr lang="zh-CN" altLang="en-US" sz="2000" kern="0" dirty="0">
                <a:solidFill>
                  <a:schemeClr val="bg1"/>
                </a:solidFill>
              </a:rPr>
              <a:t>位</a:t>
            </a:r>
          </a:p>
          <a:p>
            <a:pPr lvl="1">
              <a:buClr>
                <a:schemeClr val="bg1"/>
              </a:buClr>
            </a:pPr>
            <a:r>
              <a:rPr lang="zh-CN" altLang="en-US" kern="0" dirty="0">
                <a:solidFill>
                  <a:schemeClr val="bg1"/>
                </a:solidFill>
              </a:rPr>
              <a:t>只</a:t>
            </a:r>
            <a:r>
              <a:rPr lang="zh-CN" altLang="en-US" kern="0">
                <a:solidFill>
                  <a:schemeClr val="bg1"/>
                </a:solidFill>
              </a:rPr>
              <a:t>检验数据包的</a:t>
            </a:r>
            <a:r>
              <a:rPr lang="zh-CN" altLang="en-US" kern="0" dirty="0">
                <a:solidFill>
                  <a:schemeClr val="bg1"/>
                </a:solidFill>
              </a:rPr>
              <a:t>首部不检验数据部分</a:t>
            </a:r>
            <a:endParaRPr lang="en-US" altLang="zh-CN" kern="0" dirty="0">
              <a:solidFill>
                <a:schemeClr val="bg1"/>
              </a:solidFill>
            </a:endParaRPr>
          </a:p>
        </p:txBody>
      </p:sp>
      <p:sp>
        <p:nvSpPr>
          <p:cNvPr id="25" name="矩形 24"/>
          <p:cNvSpPr/>
          <p:nvPr/>
        </p:nvSpPr>
        <p:spPr>
          <a:xfrm>
            <a:off x="4898133" y="4274860"/>
            <a:ext cx="3124202" cy="49477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37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bg/>
                                          </p:spTgt>
                                        </p:tgtEl>
                                        <p:attrNameLst>
                                          <p:attrName>style.visibility</p:attrName>
                                        </p:attrNameLst>
                                      </p:cBhvr>
                                      <p:to>
                                        <p:strVal val="visible"/>
                                      </p:to>
                                    </p:set>
                                    <p:animEffect transition="in" filter="wipe(left)">
                                      <p:cBhvr>
                                        <p:cTn id="11" dur="500"/>
                                        <p:tgtEl>
                                          <p:spTgt spid="2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wipe(left)">
                                      <p:cBhvr>
                                        <p:cTn id="17"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5" grpId="0" animBg="1"/>
    </p:bld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pSp>
        <p:nvGrpSpPr>
          <p:cNvPr id="5" name="组合 4"/>
          <p:cNvGrpSpPr/>
          <p:nvPr/>
        </p:nvGrpSpPr>
        <p:grpSpPr>
          <a:xfrm>
            <a:off x="182880" y="1268760"/>
            <a:ext cx="8503921" cy="5395023"/>
            <a:chOff x="0" y="188913"/>
            <a:chExt cx="8893177" cy="5761037"/>
          </a:xfrm>
        </p:grpSpPr>
        <p:sp>
          <p:nvSpPr>
            <p:cNvPr id="169" name="Rectangle 66"/>
            <p:cNvSpPr>
              <a:spLocks noChangeArrowheads="1"/>
            </p:cNvSpPr>
            <p:nvPr/>
          </p:nvSpPr>
          <p:spPr bwMode="auto">
            <a:xfrm>
              <a:off x="3570288" y="4687888"/>
              <a:ext cx="1755775" cy="871537"/>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Text Box 4"/>
            <p:cNvSpPr txBox="1">
              <a:spLocks noChangeArrowheads="1"/>
            </p:cNvSpPr>
            <p:nvPr/>
          </p:nvSpPr>
          <p:spPr bwMode="auto">
            <a:xfrm>
              <a:off x="468313" y="188913"/>
              <a:ext cx="2303462" cy="406400"/>
            </a:xfrm>
            <a:prstGeom prst="rect">
              <a:avLst/>
            </a:prstGeom>
            <a:solidFill>
              <a:srgbClr val="99FF33"/>
            </a:solidFill>
            <a:ln w="9525">
              <a:solidFill>
                <a:srgbClr val="3333CC"/>
              </a:solidFill>
              <a:miter lim="800000"/>
              <a:headEnd/>
              <a:tailEnd/>
            </a:ln>
            <a:effectLst>
              <a:outerShdw dist="35921" dir="2700000" algn="ctr" rotWithShape="0">
                <a:srgbClr val="1C1C1C"/>
              </a:outerShdw>
            </a:effec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发送端</a:t>
              </a:r>
            </a:p>
          </p:txBody>
        </p:sp>
        <p:sp>
          <p:nvSpPr>
            <p:cNvPr id="171" name="Text Box 5"/>
            <p:cNvSpPr txBox="1">
              <a:spLocks noChangeArrowheads="1"/>
            </p:cNvSpPr>
            <p:nvPr/>
          </p:nvSpPr>
          <p:spPr bwMode="auto">
            <a:xfrm>
              <a:off x="6011863" y="188913"/>
              <a:ext cx="2232025" cy="406400"/>
            </a:xfrm>
            <a:prstGeom prst="rect">
              <a:avLst/>
            </a:prstGeom>
            <a:solidFill>
              <a:srgbClr val="CCCCFF"/>
            </a:solidFill>
            <a:ln w="9525">
              <a:solidFill>
                <a:srgbClr val="3333CC"/>
              </a:solidFill>
              <a:miter lim="800000"/>
              <a:headEnd/>
              <a:tailEnd/>
            </a:ln>
            <a:effectLst>
              <a:outerShdw dist="35921" dir="2700000" algn="ctr" rotWithShape="0">
                <a:srgbClr val="1C1C1C"/>
              </a:outerShdw>
            </a:effec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接收端</a:t>
              </a:r>
            </a:p>
          </p:txBody>
        </p:sp>
        <p:sp>
          <p:nvSpPr>
            <p:cNvPr id="172" name="Rectangle 6"/>
            <p:cNvSpPr>
              <a:spLocks noChangeArrowheads="1"/>
            </p:cNvSpPr>
            <p:nvPr/>
          </p:nvSpPr>
          <p:spPr bwMode="auto">
            <a:xfrm>
              <a:off x="1416050" y="812800"/>
              <a:ext cx="1350963" cy="29686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173" name="Text Box 7"/>
            <p:cNvSpPr txBox="1">
              <a:spLocks noChangeArrowheads="1"/>
            </p:cNvSpPr>
            <p:nvPr/>
          </p:nvSpPr>
          <p:spPr bwMode="auto">
            <a:xfrm>
              <a:off x="727075" y="752475"/>
              <a:ext cx="612214"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a:t>
              </a:r>
            </a:p>
          </p:txBody>
        </p:sp>
        <p:sp>
          <p:nvSpPr>
            <p:cNvPr id="174" name="Rectangle 8"/>
            <p:cNvSpPr>
              <a:spLocks noChangeArrowheads="1"/>
            </p:cNvSpPr>
            <p:nvPr/>
          </p:nvSpPr>
          <p:spPr bwMode="auto">
            <a:xfrm>
              <a:off x="1416050" y="1230313"/>
              <a:ext cx="1350963" cy="29527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175" name="Text Box 9"/>
            <p:cNvSpPr txBox="1">
              <a:spLocks noChangeArrowheads="1"/>
            </p:cNvSpPr>
            <p:nvPr/>
          </p:nvSpPr>
          <p:spPr bwMode="auto">
            <a:xfrm>
              <a:off x="727075" y="1168400"/>
              <a:ext cx="612214"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2</a:t>
              </a:r>
            </a:p>
          </p:txBody>
        </p:sp>
        <p:grpSp>
          <p:nvGrpSpPr>
            <p:cNvPr id="176" name="Group 67"/>
            <p:cNvGrpSpPr>
              <a:grpSpLocks/>
            </p:cNvGrpSpPr>
            <p:nvPr/>
          </p:nvGrpSpPr>
          <p:grpSpPr bwMode="auto">
            <a:xfrm>
              <a:off x="468313" y="1763713"/>
              <a:ext cx="2298700" cy="398462"/>
              <a:chOff x="295" y="1111"/>
              <a:chExt cx="1448" cy="251"/>
            </a:xfrm>
          </p:grpSpPr>
          <p:sp>
            <p:nvSpPr>
              <p:cNvPr id="177" name="Rectangle 10"/>
              <p:cNvSpPr>
                <a:spLocks noChangeArrowheads="1"/>
              </p:cNvSpPr>
              <p:nvPr/>
            </p:nvSpPr>
            <p:spPr bwMode="auto">
              <a:xfrm>
                <a:off x="892" y="1158"/>
                <a:ext cx="851" cy="186"/>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置为全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0</a:t>
                </a:r>
              </a:p>
            </p:txBody>
          </p:sp>
          <p:sp>
            <p:nvSpPr>
              <p:cNvPr id="178" name="Text Box 11"/>
              <p:cNvSpPr txBox="1">
                <a:spLocks noChangeArrowheads="1"/>
              </p:cNvSpPr>
              <p:nvPr/>
            </p:nvSpPr>
            <p:spPr bwMode="auto">
              <a:xfrm>
                <a:off x="295" y="1111"/>
                <a:ext cx="5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检验和</a:t>
                </a:r>
              </a:p>
            </p:txBody>
          </p:sp>
        </p:grpSp>
        <p:sp>
          <p:nvSpPr>
            <p:cNvPr id="179" name="Rectangle 12"/>
            <p:cNvSpPr>
              <a:spLocks noChangeArrowheads="1"/>
            </p:cNvSpPr>
            <p:nvPr/>
          </p:nvSpPr>
          <p:spPr bwMode="auto">
            <a:xfrm>
              <a:off x="1416050" y="2446338"/>
              <a:ext cx="1350963" cy="29686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180" name="Text Box 13"/>
            <p:cNvSpPr txBox="1">
              <a:spLocks noChangeArrowheads="1"/>
            </p:cNvSpPr>
            <p:nvPr/>
          </p:nvSpPr>
          <p:spPr bwMode="auto">
            <a:xfrm>
              <a:off x="727075" y="2386013"/>
              <a:ext cx="617243"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n</a:t>
              </a:r>
            </a:p>
          </p:txBody>
        </p:sp>
        <p:grpSp>
          <p:nvGrpSpPr>
            <p:cNvPr id="181" name="Group 68"/>
            <p:cNvGrpSpPr>
              <a:grpSpLocks/>
            </p:cNvGrpSpPr>
            <p:nvPr/>
          </p:nvGrpSpPr>
          <p:grpSpPr bwMode="auto">
            <a:xfrm>
              <a:off x="263525" y="3109917"/>
              <a:ext cx="2503488" cy="393700"/>
              <a:chOff x="166" y="1959"/>
              <a:chExt cx="1577" cy="248"/>
            </a:xfrm>
          </p:grpSpPr>
          <p:sp>
            <p:nvSpPr>
              <p:cNvPr id="182" name="Rectangle 14"/>
              <p:cNvSpPr>
                <a:spLocks noChangeArrowheads="1"/>
              </p:cNvSpPr>
              <p:nvPr/>
            </p:nvSpPr>
            <p:spPr bwMode="auto">
              <a:xfrm>
                <a:off x="892" y="2000"/>
                <a:ext cx="851" cy="188"/>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183" name="Text Box 15"/>
              <p:cNvSpPr txBox="1">
                <a:spLocks noChangeArrowheads="1"/>
              </p:cNvSpPr>
              <p:nvPr/>
            </p:nvSpPr>
            <p:spPr bwMode="auto">
              <a:xfrm>
                <a:off x="166" y="1959"/>
                <a:ext cx="73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rPr>
                  <a:t>算术求和</a:t>
                </a:r>
              </a:p>
            </p:txBody>
          </p:sp>
        </p:grpSp>
        <p:sp>
          <p:nvSpPr>
            <p:cNvPr id="184" name="Text Box 19"/>
            <p:cNvSpPr txBox="1">
              <a:spLocks noChangeArrowheads="1"/>
            </p:cNvSpPr>
            <p:nvPr/>
          </p:nvSpPr>
          <p:spPr bwMode="auto">
            <a:xfrm>
              <a:off x="1770063" y="1444625"/>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a:t>
              </a:r>
            </a:p>
          </p:txBody>
        </p:sp>
        <p:sp>
          <p:nvSpPr>
            <p:cNvPr id="185" name="Text Box 20"/>
            <p:cNvSpPr txBox="1">
              <a:spLocks noChangeArrowheads="1"/>
            </p:cNvSpPr>
            <p:nvPr/>
          </p:nvSpPr>
          <p:spPr bwMode="auto">
            <a:xfrm>
              <a:off x="1754188" y="2035175"/>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a:t>
              </a:r>
            </a:p>
          </p:txBody>
        </p:sp>
        <p:sp>
          <p:nvSpPr>
            <p:cNvPr id="186" name="Line 21"/>
            <p:cNvSpPr>
              <a:spLocks noChangeShapeType="1"/>
            </p:cNvSpPr>
            <p:nvPr/>
          </p:nvSpPr>
          <p:spPr bwMode="auto">
            <a:xfrm>
              <a:off x="557213" y="2879725"/>
              <a:ext cx="27035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187" name="Group 69"/>
            <p:cNvGrpSpPr>
              <a:grpSpLocks/>
            </p:cNvGrpSpPr>
            <p:nvPr/>
          </p:nvGrpSpPr>
          <p:grpSpPr bwMode="auto">
            <a:xfrm>
              <a:off x="1214438" y="3576638"/>
              <a:ext cx="998537" cy="501650"/>
              <a:chOff x="765" y="2253"/>
              <a:chExt cx="629" cy="316"/>
            </a:xfrm>
          </p:grpSpPr>
          <p:sp>
            <p:nvSpPr>
              <p:cNvPr id="188" name="AutoShape 18"/>
              <p:cNvSpPr>
                <a:spLocks noChangeArrowheads="1"/>
              </p:cNvSpPr>
              <p:nvPr/>
            </p:nvSpPr>
            <p:spPr bwMode="auto">
              <a:xfrm>
                <a:off x="1293" y="2253"/>
                <a:ext cx="101" cy="316"/>
              </a:xfrm>
              <a:prstGeom prst="downArrow">
                <a:avLst>
                  <a:gd name="adj1" fmla="val 50000"/>
                  <a:gd name="adj2" fmla="val 78218"/>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Text Box 22"/>
              <p:cNvSpPr txBox="1">
                <a:spLocks noChangeArrowheads="1"/>
              </p:cNvSpPr>
              <p:nvPr/>
            </p:nvSpPr>
            <p:spPr bwMode="auto">
              <a:xfrm>
                <a:off x="765" y="226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取反码</a:t>
                </a:r>
              </a:p>
            </p:txBody>
          </p:sp>
        </p:grpSp>
        <p:sp>
          <p:nvSpPr>
            <p:cNvPr id="190" name="AutoShape 23"/>
            <p:cNvSpPr>
              <a:spLocks/>
            </p:cNvSpPr>
            <p:nvPr/>
          </p:nvSpPr>
          <p:spPr bwMode="auto">
            <a:xfrm>
              <a:off x="396875" y="827088"/>
              <a:ext cx="160338" cy="1931987"/>
            </a:xfrm>
            <a:prstGeom prst="leftBrace">
              <a:avLst>
                <a:gd name="adj1" fmla="val 10041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Text Box 24"/>
            <p:cNvSpPr txBox="1">
              <a:spLocks noChangeArrowheads="1"/>
            </p:cNvSpPr>
            <p:nvPr/>
          </p:nvSpPr>
          <p:spPr bwMode="auto">
            <a:xfrm>
              <a:off x="0" y="1022350"/>
              <a:ext cx="43815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据</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报</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首</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部</a:t>
              </a:r>
            </a:p>
          </p:txBody>
        </p:sp>
        <p:sp>
          <p:nvSpPr>
            <p:cNvPr id="192" name="Rectangle 25"/>
            <p:cNvSpPr>
              <a:spLocks noChangeArrowheads="1"/>
            </p:cNvSpPr>
            <p:nvPr/>
          </p:nvSpPr>
          <p:spPr bwMode="auto">
            <a:xfrm>
              <a:off x="3578225" y="3933825"/>
              <a:ext cx="1747838" cy="742950"/>
            </a:xfrm>
            <a:prstGeom prst="rect">
              <a:avLst/>
            </a:prstGeom>
            <a:solidFill>
              <a:srgbClr val="CCEC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Rectangle 26"/>
            <p:cNvSpPr>
              <a:spLocks noChangeArrowheads="1"/>
            </p:cNvSpPr>
            <p:nvPr/>
          </p:nvSpPr>
          <p:spPr bwMode="auto">
            <a:xfrm>
              <a:off x="4462463" y="4240213"/>
              <a:ext cx="855662" cy="1349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194" name="Text Box 27"/>
            <p:cNvSpPr txBox="1">
              <a:spLocks noChangeArrowheads="1"/>
            </p:cNvSpPr>
            <p:nvPr/>
          </p:nvSpPr>
          <p:spPr bwMode="auto">
            <a:xfrm>
              <a:off x="3908426" y="3548063"/>
              <a:ext cx="1157037"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IP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数据报</a:t>
              </a:r>
            </a:p>
          </p:txBody>
        </p:sp>
        <p:sp>
          <p:nvSpPr>
            <p:cNvPr id="195" name="Line 28"/>
            <p:cNvSpPr>
              <a:spLocks noChangeShapeType="1"/>
            </p:cNvSpPr>
            <p:nvPr/>
          </p:nvSpPr>
          <p:spPr bwMode="auto">
            <a:xfrm>
              <a:off x="3578225" y="4081463"/>
              <a:ext cx="1747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6" name="Line 29"/>
            <p:cNvSpPr>
              <a:spLocks noChangeShapeType="1"/>
            </p:cNvSpPr>
            <p:nvPr/>
          </p:nvSpPr>
          <p:spPr bwMode="auto">
            <a:xfrm>
              <a:off x="3578225" y="4232275"/>
              <a:ext cx="1747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7" name="Line 30"/>
            <p:cNvSpPr>
              <a:spLocks noChangeShapeType="1"/>
            </p:cNvSpPr>
            <p:nvPr/>
          </p:nvSpPr>
          <p:spPr bwMode="auto">
            <a:xfrm>
              <a:off x="3578225" y="4379913"/>
              <a:ext cx="1747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8" name="Line 31"/>
            <p:cNvSpPr>
              <a:spLocks noChangeShapeType="1"/>
            </p:cNvSpPr>
            <p:nvPr/>
          </p:nvSpPr>
          <p:spPr bwMode="auto">
            <a:xfrm>
              <a:off x="3578225" y="4527550"/>
              <a:ext cx="1747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9" name="Line 32"/>
            <p:cNvSpPr>
              <a:spLocks noChangeShapeType="1"/>
            </p:cNvSpPr>
            <p:nvPr/>
          </p:nvSpPr>
          <p:spPr bwMode="auto">
            <a:xfrm>
              <a:off x="3578225" y="4676775"/>
              <a:ext cx="1747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0" name="Line 33"/>
            <p:cNvSpPr>
              <a:spLocks noChangeShapeType="1"/>
            </p:cNvSpPr>
            <p:nvPr/>
          </p:nvSpPr>
          <p:spPr bwMode="auto">
            <a:xfrm>
              <a:off x="4452938" y="3933825"/>
              <a:ext cx="0" cy="4460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1" name="Line 34"/>
            <p:cNvSpPr>
              <a:spLocks noChangeShapeType="1"/>
            </p:cNvSpPr>
            <p:nvPr/>
          </p:nvSpPr>
          <p:spPr bwMode="auto">
            <a:xfrm>
              <a:off x="4054475" y="4232275"/>
              <a:ext cx="0" cy="1476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2" name="Line 35"/>
            <p:cNvSpPr>
              <a:spLocks noChangeShapeType="1"/>
            </p:cNvSpPr>
            <p:nvPr/>
          </p:nvSpPr>
          <p:spPr bwMode="auto">
            <a:xfrm>
              <a:off x="4054475" y="3933825"/>
              <a:ext cx="0" cy="1476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Line 36"/>
            <p:cNvSpPr>
              <a:spLocks noChangeShapeType="1"/>
            </p:cNvSpPr>
            <p:nvPr/>
          </p:nvSpPr>
          <p:spPr bwMode="auto">
            <a:xfrm>
              <a:off x="3817938" y="3933825"/>
              <a:ext cx="0" cy="1476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Line 37"/>
            <p:cNvSpPr>
              <a:spLocks noChangeShapeType="1"/>
            </p:cNvSpPr>
            <p:nvPr/>
          </p:nvSpPr>
          <p:spPr bwMode="auto">
            <a:xfrm>
              <a:off x="4586288" y="4081463"/>
              <a:ext cx="0" cy="150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Line 38"/>
            <p:cNvSpPr>
              <a:spLocks noChangeShapeType="1"/>
            </p:cNvSpPr>
            <p:nvPr/>
          </p:nvSpPr>
          <p:spPr bwMode="auto">
            <a:xfrm>
              <a:off x="4849813" y="4527550"/>
              <a:ext cx="0" cy="149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06" name="Group 71"/>
            <p:cNvGrpSpPr>
              <a:grpSpLocks/>
            </p:cNvGrpSpPr>
            <p:nvPr/>
          </p:nvGrpSpPr>
          <p:grpSpPr bwMode="auto">
            <a:xfrm>
              <a:off x="508000" y="4086230"/>
              <a:ext cx="2259013" cy="393701"/>
              <a:chOff x="320" y="2574"/>
              <a:chExt cx="1423" cy="248"/>
            </a:xfrm>
          </p:grpSpPr>
          <p:sp>
            <p:nvSpPr>
              <p:cNvPr id="207" name="Rectangle 16"/>
              <p:cNvSpPr>
                <a:spLocks noChangeArrowheads="1"/>
              </p:cNvSpPr>
              <p:nvPr/>
            </p:nvSpPr>
            <p:spPr bwMode="auto">
              <a:xfrm>
                <a:off x="892" y="2619"/>
                <a:ext cx="851" cy="186"/>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08" name="Text Box 17"/>
              <p:cNvSpPr txBox="1">
                <a:spLocks noChangeArrowheads="1"/>
              </p:cNvSpPr>
              <p:nvPr/>
            </p:nvSpPr>
            <p:spPr bwMode="auto">
              <a:xfrm>
                <a:off x="320" y="2574"/>
                <a:ext cx="57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检验和</a:t>
                </a:r>
              </a:p>
            </p:txBody>
          </p:sp>
        </p:grpSp>
        <p:sp>
          <p:nvSpPr>
            <p:cNvPr id="209" name="Line 39"/>
            <p:cNvSpPr>
              <a:spLocks noChangeShapeType="1"/>
            </p:cNvSpPr>
            <p:nvPr/>
          </p:nvSpPr>
          <p:spPr bwMode="auto">
            <a:xfrm>
              <a:off x="2784475" y="4318000"/>
              <a:ext cx="214471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sp>
          <p:nvSpPr>
            <p:cNvPr id="210" name="Rectangle 40"/>
            <p:cNvSpPr>
              <a:spLocks noChangeArrowheads="1"/>
            </p:cNvSpPr>
            <p:nvPr/>
          </p:nvSpPr>
          <p:spPr bwMode="auto">
            <a:xfrm>
              <a:off x="6878638" y="812800"/>
              <a:ext cx="1350962" cy="29686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11" name="Text Box 41"/>
            <p:cNvSpPr txBox="1">
              <a:spLocks noChangeArrowheads="1"/>
            </p:cNvSpPr>
            <p:nvPr/>
          </p:nvSpPr>
          <p:spPr bwMode="auto">
            <a:xfrm>
              <a:off x="6188075" y="752475"/>
              <a:ext cx="612214"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a:t>
              </a:r>
            </a:p>
          </p:txBody>
        </p:sp>
        <p:sp>
          <p:nvSpPr>
            <p:cNvPr id="212" name="Rectangle 42"/>
            <p:cNvSpPr>
              <a:spLocks noChangeArrowheads="1"/>
            </p:cNvSpPr>
            <p:nvPr/>
          </p:nvSpPr>
          <p:spPr bwMode="auto">
            <a:xfrm>
              <a:off x="6878638" y="1230313"/>
              <a:ext cx="1350962" cy="29527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13" name="Text Box 43"/>
            <p:cNvSpPr txBox="1">
              <a:spLocks noChangeArrowheads="1"/>
            </p:cNvSpPr>
            <p:nvPr/>
          </p:nvSpPr>
          <p:spPr bwMode="auto">
            <a:xfrm>
              <a:off x="6188075" y="1168400"/>
              <a:ext cx="612214"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2</a:t>
              </a:r>
            </a:p>
          </p:txBody>
        </p:sp>
        <p:grpSp>
          <p:nvGrpSpPr>
            <p:cNvPr id="214" name="Group 73"/>
            <p:cNvGrpSpPr>
              <a:grpSpLocks/>
            </p:cNvGrpSpPr>
            <p:nvPr/>
          </p:nvGrpSpPr>
          <p:grpSpPr bwMode="auto">
            <a:xfrm>
              <a:off x="5959475" y="1749425"/>
              <a:ext cx="2270125" cy="398463"/>
              <a:chOff x="3754" y="1102"/>
              <a:chExt cx="1430" cy="251"/>
            </a:xfrm>
          </p:grpSpPr>
          <p:sp>
            <p:nvSpPr>
              <p:cNvPr id="215" name="Rectangle 44"/>
              <p:cNvSpPr>
                <a:spLocks noChangeArrowheads="1"/>
              </p:cNvSpPr>
              <p:nvPr/>
            </p:nvSpPr>
            <p:spPr bwMode="auto">
              <a:xfrm>
                <a:off x="4333" y="1158"/>
                <a:ext cx="851" cy="186"/>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16" name="Text Box 45"/>
              <p:cNvSpPr txBox="1">
                <a:spLocks noChangeArrowheads="1"/>
              </p:cNvSpPr>
              <p:nvPr/>
            </p:nvSpPr>
            <p:spPr bwMode="auto">
              <a:xfrm>
                <a:off x="3754" y="1102"/>
                <a:ext cx="5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检验和</a:t>
                </a:r>
              </a:p>
            </p:txBody>
          </p:sp>
        </p:grpSp>
        <p:sp>
          <p:nvSpPr>
            <p:cNvPr id="217" name="Rectangle 46"/>
            <p:cNvSpPr>
              <a:spLocks noChangeArrowheads="1"/>
            </p:cNvSpPr>
            <p:nvPr/>
          </p:nvSpPr>
          <p:spPr bwMode="auto">
            <a:xfrm>
              <a:off x="6878638" y="2446338"/>
              <a:ext cx="1350962" cy="296862"/>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18" name="Text Box 47"/>
            <p:cNvSpPr txBox="1">
              <a:spLocks noChangeArrowheads="1"/>
            </p:cNvSpPr>
            <p:nvPr/>
          </p:nvSpPr>
          <p:spPr bwMode="auto">
            <a:xfrm>
              <a:off x="6188075" y="2386013"/>
              <a:ext cx="617243" cy="3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字 </a:t>
              </a: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n</a:t>
              </a:r>
            </a:p>
          </p:txBody>
        </p:sp>
        <p:grpSp>
          <p:nvGrpSpPr>
            <p:cNvPr id="219" name="Group 74"/>
            <p:cNvGrpSpPr>
              <a:grpSpLocks/>
            </p:cNvGrpSpPr>
            <p:nvPr/>
          </p:nvGrpSpPr>
          <p:grpSpPr bwMode="auto">
            <a:xfrm>
              <a:off x="5713414" y="3121029"/>
              <a:ext cx="2516188" cy="393700"/>
              <a:chOff x="3599" y="1966"/>
              <a:chExt cx="1585" cy="248"/>
            </a:xfrm>
          </p:grpSpPr>
          <p:sp>
            <p:nvSpPr>
              <p:cNvPr id="220" name="Rectangle 48"/>
              <p:cNvSpPr>
                <a:spLocks noChangeArrowheads="1"/>
              </p:cNvSpPr>
              <p:nvPr/>
            </p:nvSpPr>
            <p:spPr bwMode="auto">
              <a:xfrm>
                <a:off x="4333" y="2000"/>
                <a:ext cx="851" cy="188"/>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21" name="Text Box 49"/>
              <p:cNvSpPr txBox="1">
                <a:spLocks noChangeArrowheads="1"/>
              </p:cNvSpPr>
              <p:nvPr/>
            </p:nvSpPr>
            <p:spPr bwMode="auto">
              <a:xfrm>
                <a:off x="3599" y="1966"/>
                <a:ext cx="73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kern="0" dirty="0">
                    <a:latin typeface="Calibri" panose="020F0502020204030204" pitchFamily="34" charset="0"/>
                    <a:ea typeface="华文楷体" panose="02010600040101010101" pitchFamily="2" charset="-122"/>
                  </a:rPr>
                  <a:t>算术求和</a:t>
                </a:r>
                <a:endParaRPr kumimoji="1" lang="zh-CN" altLang="en-US"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endParaRPr>
              </a:p>
            </p:txBody>
          </p:sp>
        </p:grpSp>
        <p:grpSp>
          <p:nvGrpSpPr>
            <p:cNvPr id="222" name="Group 76"/>
            <p:cNvGrpSpPr>
              <a:grpSpLocks/>
            </p:cNvGrpSpPr>
            <p:nvPr/>
          </p:nvGrpSpPr>
          <p:grpSpPr bwMode="auto">
            <a:xfrm>
              <a:off x="6224588" y="4086230"/>
              <a:ext cx="2005012" cy="400051"/>
              <a:chOff x="3921" y="2574"/>
              <a:chExt cx="1263" cy="252"/>
            </a:xfrm>
          </p:grpSpPr>
          <p:sp>
            <p:nvSpPr>
              <p:cNvPr id="223" name="Rectangle 50"/>
              <p:cNvSpPr>
                <a:spLocks noChangeArrowheads="1"/>
              </p:cNvSpPr>
              <p:nvPr/>
            </p:nvSpPr>
            <p:spPr bwMode="auto">
              <a:xfrm>
                <a:off x="4333" y="2619"/>
                <a:ext cx="851" cy="186"/>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16 </a:t>
                </a: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位</a:t>
                </a:r>
              </a:p>
            </p:txBody>
          </p:sp>
          <p:sp>
            <p:nvSpPr>
              <p:cNvPr id="224" name="Text Box 51"/>
              <p:cNvSpPr txBox="1">
                <a:spLocks noChangeArrowheads="1"/>
              </p:cNvSpPr>
              <p:nvPr/>
            </p:nvSpPr>
            <p:spPr bwMode="auto">
              <a:xfrm>
                <a:off x="3921" y="2574"/>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结果</a:t>
                </a:r>
              </a:p>
            </p:txBody>
          </p:sp>
        </p:grpSp>
        <p:sp>
          <p:nvSpPr>
            <p:cNvPr id="225" name="Text Box 53"/>
            <p:cNvSpPr txBox="1">
              <a:spLocks noChangeArrowheads="1"/>
            </p:cNvSpPr>
            <p:nvPr/>
          </p:nvSpPr>
          <p:spPr bwMode="auto">
            <a:xfrm>
              <a:off x="7232650" y="1444625"/>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a:t>
              </a:r>
            </a:p>
          </p:txBody>
        </p:sp>
        <p:sp>
          <p:nvSpPr>
            <p:cNvPr id="226" name="Text Box 54"/>
            <p:cNvSpPr txBox="1">
              <a:spLocks noChangeArrowheads="1"/>
            </p:cNvSpPr>
            <p:nvPr/>
          </p:nvSpPr>
          <p:spPr bwMode="auto">
            <a:xfrm>
              <a:off x="7216775" y="2035175"/>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a:t>
              </a:r>
            </a:p>
          </p:txBody>
        </p:sp>
        <p:sp>
          <p:nvSpPr>
            <p:cNvPr id="227" name="Line 55"/>
            <p:cNvSpPr>
              <a:spLocks noChangeShapeType="1"/>
            </p:cNvSpPr>
            <p:nvPr/>
          </p:nvSpPr>
          <p:spPr bwMode="auto">
            <a:xfrm>
              <a:off x="6137275" y="2879725"/>
              <a:ext cx="25844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228" name="Group 75"/>
            <p:cNvGrpSpPr>
              <a:grpSpLocks/>
            </p:cNvGrpSpPr>
            <p:nvPr/>
          </p:nvGrpSpPr>
          <p:grpSpPr bwMode="auto">
            <a:xfrm>
              <a:off x="6588125" y="3576638"/>
              <a:ext cx="1084263" cy="501650"/>
              <a:chOff x="4150" y="2253"/>
              <a:chExt cx="683" cy="316"/>
            </a:xfrm>
          </p:grpSpPr>
          <p:sp>
            <p:nvSpPr>
              <p:cNvPr id="229" name="AutoShape 52"/>
              <p:cNvSpPr>
                <a:spLocks noChangeArrowheads="1"/>
              </p:cNvSpPr>
              <p:nvPr/>
            </p:nvSpPr>
            <p:spPr bwMode="auto">
              <a:xfrm>
                <a:off x="4733" y="2253"/>
                <a:ext cx="100" cy="316"/>
              </a:xfrm>
              <a:prstGeom prst="downArrow">
                <a:avLst>
                  <a:gd name="adj1" fmla="val 50000"/>
                  <a:gd name="adj2" fmla="val 79000"/>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Text Box 56"/>
              <p:cNvSpPr txBox="1">
                <a:spLocks noChangeArrowheads="1"/>
              </p:cNvSpPr>
              <p:nvPr/>
            </p:nvSpPr>
            <p:spPr bwMode="auto">
              <a:xfrm>
                <a:off x="4150" y="226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取反码</a:t>
                </a:r>
              </a:p>
            </p:txBody>
          </p:sp>
        </p:grpSp>
        <p:sp>
          <p:nvSpPr>
            <p:cNvPr id="231" name="AutoShape 57"/>
            <p:cNvSpPr>
              <a:spLocks/>
            </p:cNvSpPr>
            <p:nvPr/>
          </p:nvSpPr>
          <p:spPr bwMode="auto">
            <a:xfrm>
              <a:off x="5938838" y="827088"/>
              <a:ext cx="158750" cy="1931987"/>
            </a:xfrm>
            <a:prstGeom prst="leftBrace">
              <a:avLst>
                <a:gd name="adj1" fmla="val 101417"/>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buFontTx/>
                <a:buNone/>
              </a:pPr>
              <a:endParaRPr lang="zh-CN" altLang="zh-CN" sz="2400">
                <a:latin typeface="Calibri" panose="020F0502020204030204" pitchFamily="34" charset="0"/>
                <a:ea typeface="华文楷体" panose="02010600040101010101" pitchFamily="2" charset="-122"/>
              </a:endParaRPr>
            </a:p>
          </p:txBody>
        </p:sp>
        <p:sp>
          <p:nvSpPr>
            <p:cNvPr id="232" name="Text Box 58"/>
            <p:cNvSpPr txBox="1">
              <a:spLocks noChangeArrowheads="1"/>
            </p:cNvSpPr>
            <p:nvPr/>
          </p:nvSpPr>
          <p:spPr bwMode="auto">
            <a:xfrm>
              <a:off x="3895725" y="4902200"/>
              <a:ext cx="1201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a:ln>
                    <a:noFill/>
                  </a:ln>
                  <a:solidFill>
                    <a:srgbClr val="333399"/>
                  </a:solidFill>
                  <a:effectLst/>
                  <a:uLnTx/>
                  <a:uFillTx/>
                  <a:latin typeface="Calibri" panose="020F0502020204030204" pitchFamily="34" charset="0"/>
                  <a:ea typeface="华文楷体" panose="02010600040101010101" pitchFamily="2" charset="-122"/>
                </a:rPr>
                <a:t>数据部分</a:t>
              </a:r>
            </a:p>
          </p:txBody>
        </p:sp>
        <p:sp>
          <p:nvSpPr>
            <p:cNvPr id="233" name="AutoShape 59"/>
            <p:cNvSpPr>
              <a:spLocks/>
            </p:cNvSpPr>
            <p:nvPr/>
          </p:nvSpPr>
          <p:spPr bwMode="auto">
            <a:xfrm>
              <a:off x="5326063" y="3948113"/>
              <a:ext cx="160337" cy="742950"/>
            </a:xfrm>
            <a:prstGeom prst="rightBrace">
              <a:avLst>
                <a:gd name="adj1" fmla="val 38614"/>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60"/>
            <p:cNvSpPr>
              <a:spLocks/>
            </p:cNvSpPr>
            <p:nvPr/>
          </p:nvSpPr>
          <p:spPr bwMode="auto">
            <a:xfrm>
              <a:off x="5486400" y="1792288"/>
              <a:ext cx="454025" cy="2525712"/>
            </a:xfrm>
            <a:custGeom>
              <a:avLst/>
              <a:gdLst>
                <a:gd name="T0" fmla="*/ 0 w 464"/>
                <a:gd name="T1" fmla="*/ 2147483646 h 1624"/>
                <a:gd name="T2" fmla="*/ 53618004 w 464"/>
                <a:gd name="T3" fmla="*/ 2147483646 h 1624"/>
                <a:gd name="T4" fmla="*/ 53618004 w 464"/>
                <a:gd name="T5" fmla="*/ 0 h 1624"/>
                <a:gd name="T6" fmla="*/ 444264441 w 464"/>
                <a:gd name="T7" fmla="*/ 0 h 1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4" h="1624">
                  <a:moveTo>
                    <a:pt x="0" y="1624"/>
                  </a:moveTo>
                  <a:lnTo>
                    <a:pt x="56" y="1624"/>
                  </a:lnTo>
                  <a:lnTo>
                    <a:pt x="56" y="0"/>
                  </a:lnTo>
                  <a:lnTo>
                    <a:pt x="464" y="0"/>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a:solidFill>
                  <a:srgbClr val="000000"/>
                </a:solidFill>
                <a:latin typeface="Calibri" panose="020F0502020204030204" pitchFamily="34" charset="0"/>
                <a:ea typeface="华文楷体" panose="02010600040101010101" pitchFamily="2" charset="-122"/>
              </a:endParaRPr>
            </a:p>
          </p:txBody>
        </p:sp>
        <p:grpSp>
          <p:nvGrpSpPr>
            <p:cNvPr id="235" name="Group 77"/>
            <p:cNvGrpSpPr>
              <a:grpSpLocks/>
            </p:cNvGrpSpPr>
            <p:nvPr/>
          </p:nvGrpSpPr>
          <p:grpSpPr bwMode="auto">
            <a:xfrm>
              <a:off x="6224589" y="4560888"/>
              <a:ext cx="2668588" cy="1389062"/>
              <a:chOff x="3921" y="2873"/>
              <a:chExt cx="1681" cy="875"/>
            </a:xfrm>
          </p:grpSpPr>
          <p:sp>
            <p:nvSpPr>
              <p:cNvPr id="236" name="AutoShape 61"/>
              <p:cNvSpPr>
                <a:spLocks noChangeArrowheads="1"/>
              </p:cNvSpPr>
              <p:nvPr/>
            </p:nvSpPr>
            <p:spPr bwMode="auto">
              <a:xfrm>
                <a:off x="4742" y="2873"/>
                <a:ext cx="101" cy="316"/>
              </a:xfrm>
              <a:prstGeom prst="downArrow">
                <a:avLst>
                  <a:gd name="adj1" fmla="val 50000"/>
                  <a:gd name="adj2" fmla="val 78218"/>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7" name="Rectangle 62"/>
              <p:cNvSpPr>
                <a:spLocks noChangeArrowheads="1"/>
              </p:cNvSpPr>
              <p:nvPr/>
            </p:nvSpPr>
            <p:spPr bwMode="auto">
              <a:xfrm>
                <a:off x="3921" y="3235"/>
                <a:ext cx="1681" cy="513"/>
              </a:xfrm>
              <a:prstGeom prst="rect">
                <a:avLst/>
              </a:prstGeom>
              <a:solidFill>
                <a:srgbClr val="CCECFF"/>
              </a:solidFill>
              <a:ln w="12700">
                <a:solidFill>
                  <a:srgbClr val="333399"/>
                </a:solidFill>
                <a:miter lim="800000"/>
                <a:headEnd/>
                <a:tailEnd/>
              </a:ln>
              <a:effectLst>
                <a:outerShdw dist="35921" dir="2700000" algn="ctr" rotWithShape="0">
                  <a:srgbClr val="1C1C1C"/>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rPr>
                  <a:t>若结果为 </a:t>
                </a:r>
                <a:r>
                  <a:rPr kumimoji="1" lang="en-US" altLang="zh-CN"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rPr>
                  <a:t>0, </a:t>
                </a:r>
                <a:r>
                  <a:rPr kumimoji="1" lang="zh-CN" altLang="en-US"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rPr>
                  <a:t>则保留；</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dirty="0">
                    <a:ln>
                      <a:noFill/>
                    </a:ln>
                    <a:solidFill>
                      <a:srgbClr val="333399"/>
                    </a:solidFill>
                    <a:effectLst/>
                    <a:uLnTx/>
                    <a:uFillTx/>
                    <a:latin typeface="Calibri" panose="020F0502020204030204" pitchFamily="34" charset="0"/>
                    <a:ea typeface="华文楷体" panose="02010600040101010101" pitchFamily="2" charset="-122"/>
                  </a:rPr>
                  <a:t>否则，丢弃该数据报</a:t>
                </a:r>
              </a:p>
            </p:txBody>
          </p:sp>
        </p:grpSp>
        <p:grpSp>
          <p:nvGrpSpPr>
            <p:cNvPr id="238" name="Group 72"/>
            <p:cNvGrpSpPr>
              <a:grpSpLocks/>
            </p:cNvGrpSpPr>
            <p:nvPr/>
          </p:nvGrpSpPr>
          <p:grpSpPr bwMode="auto">
            <a:xfrm>
              <a:off x="879476" y="4887917"/>
              <a:ext cx="2916238" cy="690563"/>
              <a:chOff x="554" y="3079"/>
              <a:chExt cx="1837" cy="435"/>
            </a:xfrm>
          </p:grpSpPr>
          <p:sp>
            <p:nvSpPr>
              <p:cNvPr id="239" name="Text Box 63"/>
              <p:cNvSpPr txBox="1">
                <a:spLocks noChangeArrowheads="1"/>
              </p:cNvSpPr>
              <p:nvPr/>
            </p:nvSpPr>
            <p:spPr bwMode="auto">
              <a:xfrm>
                <a:off x="554" y="3079"/>
                <a:ext cx="1490"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dirty="0">
                    <a:ln>
                      <a:noFill/>
                    </a:ln>
                    <a:solidFill>
                      <a:srgbClr val="CC0099"/>
                    </a:solidFill>
                    <a:effectLst/>
                    <a:uLnTx/>
                    <a:uFillTx/>
                    <a:latin typeface="Calibri" panose="020F0502020204030204" pitchFamily="34" charset="0"/>
                    <a:ea typeface="华文楷体" panose="02010600040101010101" pitchFamily="2" charset="-122"/>
                  </a:rPr>
                  <a:t>数据部分</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noProof="0" dirty="0">
                    <a:ln>
                      <a:noFill/>
                    </a:ln>
                    <a:solidFill>
                      <a:srgbClr val="CC0099"/>
                    </a:solidFill>
                    <a:effectLst/>
                    <a:uLnTx/>
                    <a:uFillTx/>
                    <a:latin typeface="Calibri" panose="020F0502020204030204" pitchFamily="34" charset="0"/>
                    <a:ea typeface="华文楷体" panose="02010600040101010101" pitchFamily="2" charset="-122"/>
                  </a:rPr>
                  <a:t>不参与检验和的计算</a:t>
                </a:r>
              </a:p>
            </p:txBody>
          </p:sp>
          <p:sp>
            <p:nvSpPr>
              <p:cNvPr id="240" name="Line 64"/>
              <p:cNvSpPr>
                <a:spLocks noChangeShapeType="1"/>
              </p:cNvSpPr>
              <p:nvPr/>
            </p:nvSpPr>
            <p:spPr bwMode="auto">
              <a:xfrm>
                <a:off x="2020" y="3266"/>
                <a:ext cx="371"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spTree>
    <p:extLst>
      <p:ext uri="{BB962C8B-B14F-4D97-AF65-F5344CB8AC3E}">
        <p14:creationId xmlns:p14="http://schemas.microsoft.com/office/powerpoint/2010/main" val="3393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内容占位符 2"/>
          <p:cNvSpPr txBox="1">
            <a:spLocks/>
          </p:cNvSpPr>
          <p:nvPr/>
        </p:nvSpPr>
        <p:spPr bwMode="auto">
          <a:xfrm>
            <a:off x="457200" y="1667863"/>
            <a:ext cx="8132063" cy="772331"/>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zh-CN" altLang="en-US" sz="2000" kern="0" dirty="0">
                <a:solidFill>
                  <a:srgbClr val="FFFF00"/>
                </a:solidFill>
              </a:rPr>
              <a:t>源、目的地址</a:t>
            </a:r>
            <a:r>
              <a:rPr lang="zh-CN" altLang="en-US" sz="2000" kern="0" dirty="0">
                <a:solidFill>
                  <a:schemeClr val="bg1"/>
                </a:solidFill>
              </a:rPr>
              <a:t>：各</a:t>
            </a:r>
            <a:r>
              <a:rPr lang="en-US" altLang="zh-CN" sz="2000" kern="0" dirty="0">
                <a:solidFill>
                  <a:schemeClr val="bg1"/>
                </a:solidFill>
              </a:rPr>
              <a:t>32</a:t>
            </a:r>
            <a:r>
              <a:rPr lang="zh-CN" altLang="en-US" sz="2000" kern="0" dirty="0">
                <a:solidFill>
                  <a:schemeClr val="bg1"/>
                </a:solidFill>
              </a:rPr>
              <a:t>位，传输中始终保持不变</a:t>
            </a:r>
            <a:endParaRPr lang="en-US" altLang="zh-CN" kern="0" dirty="0">
              <a:solidFill>
                <a:schemeClr val="bg1"/>
              </a:solidFill>
            </a:endParaRPr>
          </a:p>
        </p:txBody>
      </p:sp>
      <p:sp>
        <p:nvSpPr>
          <p:cNvPr id="25" name="矩形 24"/>
          <p:cNvSpPr/>
          <p:nvPr/>
        </p:nvSpPr>
        <p:spPr>
          <a:xfrm>
            <a:off x="1786575" y="4698095"/>
            <a:ext cx="6235760" cy="76531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497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bg/>
                                          </p:spTgt>
                                        </p:tgtEl>
                                        <p:attrNameLst>
                                          <p:attrName>style.visibility</p:attrName>
                                        </p:attrNameLst>
                                      </p:cBhvr>
                                      <p:to>
                                        <p:strVal val="visible"/>
                                      </p:to>
                                    </p:set>
                                    <p:animEffect transition="in" filter="wipe(left)">
                                      <p:cBhvr>
                                        <p:cTn id="11" dur="500"/>
                                        <p:tgtEl>
                                          <p:spTgt spid="2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报文头部字段说明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
        <p:nvSpPr>
          <p:cNvPr id="6" name="文本框 5"/>
          <p:cNvSpPr txBox="1">
            <a:spLocks noChangeArrowheads="1"/>
          </p:cNvSpPr>
          <p:nvPr/>
        </p:nvSpPr>
        <p:spPr bwMode="auto">
          <a:xfrm>
            <a:off x="6693408" y="87868"/>
            <a:ext cx="209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4.1.5   IP</a:t>
            </a:r>
            <a:r>
              <a:rPr lang="zh-CN" altLang="en-US" sz="1800" dirty="0">
                <a:solidFill>
                  <a:schemeClr val="bg2">
                    <a:lumMod val="75000"/>
                  </a:schemeClr>
                </a:solidFill>
                <a:latin typeface="Calibri" panose="020F0502020204030204" pitchFamily="34" charset="0"/>
                <a:ea typeface="黑体" panose="02010609060101010101" pitchFamily="49" charset="-122"/>
              </a:rPr>
              <a:t>报文格式</a:t>
            </a:r>
          </a:p>
        </p:txBody>
      </p:sp>
      <p:graphicFrame>
        <p:nvGraphicFramePr>
          <p:cNvPr id="10" name="表格 9"/>
          <p:cNvGraphicFramePr>
            <a:graphicFrameLocks noGrp="1"/>
          </p:cNvGraphicFramePr>
          <p:nvPr>
            <p:extLst/>
          </p:nvPr>
        </p:nvGraphicFramePr>
        <p:xfrm>
          <a:off x="1773932" y="3465974"/>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128064" y="3857298"/>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063642" y="5463407"/>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309248" y="3187214"/>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725421" y="3474840"/>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528860" y="3474839"/>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725421" y="3491657"/>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5421" y="6058073"/>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内容占位符 2"/>
          <p:cNvSpPr txBox="1">
            <a:spLocks/>
          </p:cNvSpPr>
          <p:nvPr/>
        </p:nvSpPr>
        <p:spPr bwMode="auto">
          <a:xfrm>
            <a:off x="457200" y="1268761"/>
            <a:ext cx="8132063" cy="1941292"/>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bg1"/>
              </a:buClr>
            </a:pPr>
            <a:r>
              <a:rPr lang="en-US" altLang="zh-CN" sz="2000" kern="0" dirty="0">
                <a:solidFill>
                  <a:srgbClr val="FFFF00"/>
                </a:solidFill>
              </a:rPr>
              <a:t>Options</a:t>
            </a:r>
            <a:r>
              <a:rPr lang="zh-CN" altLang="en-US" sz="2000" kern="0" dirty="0">
                <a:solidFill>
                  <a:schemeClr val="bg1"/>
                </a:solidFill>
              </a:rPr>
              <a:t>：可变长，从 </a:t>
            </a:r>
            <a:r>
              <a:rPr lang="en-US" altLang="zh-CN" sz="2000" kern="0" dirty="0">
                <a:solidFill>
                  <a:schemeClr val="bg1"/>
                </a:solidFill>
              </a:rPr>
              <a:t>1 </a:t>
            </a:r>
            <a:r>
              <a:rPr lang="zh-CN" altLang="en-US" sz="2000" kern="0" dirty="0">
                <a:solidFill>
                  <a:schemeClr val="bg1"/>
                </a:solidFill>
              </a:rPr>
              <a:t>个字节到 </a:t>
            </a:r>
            <a:r>
              <a:rPr lang="en-US" altLang="zh-CN" sz="2000" kern="0" dirty="0">
                <a:solidFill>
                  <a:schemeClr val="bg1"/>
                </a:solidFill>
              </a:rPr>
              <a:t>40 </a:t>
            </a:r>
            <a:r>
              <a:rPr lang="zh-CN" altLang="en-US" sz="2000" kern="0" dirty="0">
                <a:solidFill>
                  <a:schemeClr val="bg1"/>
                </a:solidFill>
              </a:rPr>
              <a:t>个字节不等</a:t>
            </a:r>
            <a:endParaRPr lang="en-US" altLang="zh-CN" sz="2000" kern="0" dirty="0">
              <a:solidFill>
                <a:schemeClr val="bg1"/>
              </a:solidFill>
            </a:endParaRPr>
          </a:p>
          <a:p>
            <a:pPr lvl="1">
              <a:buClr>
                <a:schemeClr val="bg1"/>
              </a:buClr>
            </a:pPr>
            <a:r>
              <a:rPr lang="zh-CN" altLang="en-US" sz="1800" kern="0" dirty="0">
                <a:solidFill>
                  <a:schemeClr val="bg1"/>
                </a:solidFill>
              </a:rPr>
              <a:t>每种选项的第一字节为标识符，标识该选项的类型；若该选项的值是变长的，则还有一个字节表示长度，之后是该选项的值</a:t>
            </a:r>
            <a:endParaRPr lang="en-US" altLang="zh-CN" sz="1800" kern="0" dirty="0">
              <a:solidFill>
                <a:schemeClr val="bg1"/>
              </a:solidFill>
            </a:endParaRPr>
          </a:p>
          <a:p>
            <a:pPr lvl="1">
              <a:buClr>
                <a:schemeClr val="bg1"/>
              </a:buClr>
            </a:pPr>
            <a:r>
              <a:rPr lang="zh-CN" altLang="en-US" sz="1800" kern="0" dirty="0">
                <a:solidFill>
                  <a:schemeClr val="bg1"/>
                </a:solidFill>
              </a:rPr>
              <a:t>主要用于测试和控制，为了增加 </a:t>
            </a:r>
            <a:r>
              <a:rPr lang="en-US" altLang="zh-CN" sz="1800" kern="0">
                <a:solidFill>
                  <a:schemeClr val="bg1"/>
                </a:solidFill>
              </a:rPr>
              <a:t>IP </a:t>
            </a:r>
            <a:r>
              <a:rPr lang="zh-CN" altLang="en-US" sz="1800" kern="0">
                <a:solidFill>
                  <a:schemeClr val="bg1"/>
                </a:solidFill>
              </a:rPr>
              <a:t>数据包的</a:t>
            </a:r>
            <a:r>
              <a:rPr lang="zh-CN" altLang="en-US" sz="1800" kern="0" dirty="0">
                <a:solidFill>
                  <a:schemeClr val="bg1"/>
                </a:solidFill>
              </a:rPr>
              <a:t>功能，但同时也使得 </a:t>
            </a:r>
            <a:r>
              <a:rPr lang="en-US" altLang="zh-CN" sz="1800" kern="0">
                <a:solidFill>
                  <a:schemeClr val="bg1"/>
                </a:solidFill>
              </a:rPr>
              <a:t>IP </a:t>
            </a:r>
            <a:r>
              <a:rPr lang="zh-CN" altLang="en-US" sz="1800" kern="0">
                <a:solidFill>
                  <a:schemeClr val="bg1"/>
                </a:solidFill>
              </a:rPr>
              <a:t>数据包的</a:t>
            </a:r>
            <a:r>
              <a:rPr lang="zh-CN" altLang="en-US" sz="1800" kern="0" dirty="0">
                <a:solidFill>
                  <a:schemeClr val="bg1"/>
                </a:solidFill>
              </a:rPr>
              <a:t>首部长度可变，增加了每一个路由器</a:t>
            </a:r>
            <a:r>
              <a:rPr lang="zh-CN" altLang="en-US" sz="1800" kern="0">
                <a:solidFill>
                  <a:schemeClr val="bg1"/>
                </a:solidFill>
              </a:rPr>
              <a:t>处理数据包的</a:t>
            </a:r>
            <a:r>
              <a:rPr lang="zh-CN" altLang="en-US" sz="1800" kern="0" dirty="0">
                <a:solidFill>
                  <a:schemeClr val="bg1"/>
                </a:solidFill>
              </a:rPr>
              <a:t>开销</a:t>
            </a:r>
            <a:endParaRPr lang="en-US" altLang="zh-CN" sz="1800" kern="0" dirty="0">
              <a:solidFill>
                <a:schemeClr val="bg1"/>
              </a:solidFill>
            </a:endParaRPr>
          </a:p>
        </p:txBody>
      </p:sp>
      <p:sp>
        <p:nvSpPr>
          <p:cNvPr id="25" name="矩形 24"/>
          <p:cNvSpPr/>
          <p:nvPr/>
        </p:nvSpPr>
        <p:spPr>
          <a:xfrm>
            <a:off x="1773932" y="5463408"/>
            <a:ext cx="6235760" cy="64376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07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bg/>
                                          </p:spTgt>
                                        </p:tgtEl>
                                        <p:attrNameLst>
                                          <p:attrName>style.visibility</p:attrName>
                                        </p:attrNameLst>
                                      </p:cBhvr>
                                      <p:to>
                                        <p:strVal val="visible"/>
                                      </p:to>
                                    </p:set>
                                    <p:animEffect transition="in" filter="wipe(left)">
                                      <p:cBhvr>
                                        <p:cTn id="11" dur="500"/>
                                        <p:tgtEl>
                                          <p:spTgt spid="2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left)">
                                      <p:cBhvr>
                                        <p:cTn id="14" dur="500"/>
                                        <p:tgtEl>
                                          <p:spTgt spid="21">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wipe(left)">
                                      <p:cBhvr>
                                        <p:cTn id="17" dur="500"/>
                                        <p:tgtEl>
                                          <p:spTgt spid="21">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wipe(left)">
                                      <p:cBhvr>
                                        <p:cTn id="20"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5" grpId="0" animBg="1"/>
    </p:bldLst>
  </p:timing>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lvl="1">
              <a:spcBef>
                <a:spcPts val="600"/>
              </a:spcBef>
            </a:pPr>
            <a:r>
              <a:rPr lang="en-US" altLang="zh-CN" dirty="0"/>
              <a:t>4.1.1   IP</a:t>
            </a:r>
            <a:r>
              <a:rPr lang="zh-CN" altLang="en-US" dirty="0"/>
              <a:t>概述</a:t>
            </a:r>
            <a:endParaRPr lang="en-US" altLang="zh-CN" dirty="0"/>
          </a:p>
          <a:p>
            <a:pPr lvl="1">
              <a:spcBef>
                <a:spcPts val="1200"/>
              </a:spcBef>
            </a:pPr>
            <a:r>
              <a:rPr lang="en-US" altLang="zh-CN" dirty="0"/>
              <a:t>4.1.2  </a:t>
            </a:r>
            <a:r>
              <a:rPr lang="zh-CN" altLang="en-US" dirty="0"/>
              <a:t>分类的</a:t>
            </a:r>
            <a:r>
              <a:rPr lang="en-US" altLang="zh-CN" dirty="0"/>
              <a:t>IP</a:t>
            </a:r>
            <a:r>
              <a:rPr lang="zh-CN" altLang="en-US" dirty="0"/>
              <a:t>地址</a:t>
            </a:r>
            <a:endParaRPr lang="en-US" altLang="zh-CN" dirty="0"/>
          </a:p>
          <a:p>
            <a:pPr lvl="1">
              <a:spcBef>
                <a:spcPts val="1200"/>
              </a:spcBef>
            </a:pPr>
            <a:r>
              <a:rPr lang="en-US" altLang="zh-CN" dirty="0"/>
              <a:t>4.1.3  IP</a:t>
            </a:r>
            <a:r>
              <a:rPr lang="zh-CN" altLang="en-US" dirty="0"/>
              <a:t>分组转发</a:t>
            </a:r>
            <a:endParaRPr lang="en-US" altLang="zh-CN" dirty="0"/>
          </a:p>
          <a:p>
            <a:pPr lvl="1">
              <a:spcBef>
                <a:spcPts val="1200"/>
              </a:spcBef>
            </a:pPr>
            <a:r>
              <a:rPr lang="en-US" altLang="zh-CN" dirty="0"/>
              <a:t>4.1.4  IP</a:t>
            </a:r>
            <a:r>
              <a:rPr lang="zh-CN" altLang="en-US" dirty="0"/>
              <a:t>地址与硬件地址映射 </a:t>
            </a:r>
            <a:r>
              <a:rPr lang="en-US" altLang="zh-CN" dirty="0"/>
              <a:t>-- </a:t>
            </a:r>
            <a:r>
              <a:rPr lang="zh-CN" altLang="en-US" dirty="0"/>
              <a:t>地址解析协议</a:t>
            </a:r>
            <a:r>
              <a:rPr lang="en-US" altLang="zh-CN" dirty="0"/>
              <a:t>ARP</a:t>
            </a:r>
          </a:p>
          <a:p>
            <a:pPr lvl="1">
              <a:spcBef>
                <a:spcPts val="1200"/>
              </a:spcBef>
            </a:pPr>
            <a:r>
              <a:rPr lang="en-US" altLang="zh-CN" dirty="0"/>
              <a:t>4.1.5  IP</a:t>
            </a:r>
            <a:r>
              <a:rPr lang="zh-CN" altLang="en-US" dirty="0"/>
              <a:t>报文格式</a:t>
            </a:r>
            <a:endParaRPr lang="en-US" altLang="zh-CN" dirty="0"/>
          </a:p>
          <a:p>
            <a:pPr lvl="1">
              <a:spcBef>
                <a:spcPts val="1200"/>
              </a:spcBef>
            </a:pPr>
            <a:r>
              <a:rPr lang="en-US" altLang="zh-CN" dirty="0"/>
              <a:t>4.1.6  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a:solidFill>
                  <a:schemeClr val="bg1">
                    <a:lumMod val="75000"/>
                  </a:schemeClr>
                </a:solidFill>
              </a:rPr>
              <a:t>4.2  </a:t>
            </a:r>
            <a:r>
              <a:rPr lang="zh-CN" altLang="en-US" dirty="0">
                <a:solidFill>
                  <a:schemeClr val="bg1">
                    <a:lumMod val="75000"/>
                  </a:schemeClr>
                </a:solidFill>
              </a:rPr>
              <a:t>划分子网和构造超网</a:t>
            </a:r>
            <a:endParaRPr lang="en-US" altLang="zh-CN" dirty="0">
              <a:solidFill>
                <a:schemeClr val="bg1">
                  <a:lumMod val="75000"/>
                </a:schemeClr>
              </a:solidFill>
            </a:endParaRPr>
          </a:p>
          <a:p>
            <a:r>
              <a:rPr lang="en-US" altLang="zh-CN" dirty="0">
                <a:solidFill>
                  <a:schemeClr val="bg1">
                    <a:lumMod val="75000"/>
                  </a:schemeClr>
                </a:solidFill>
              </a:rPr>
              <a:t>4.3  </a:t>
            </a:r>
            <a:r>
              <a:rPr lang="zh-CN" altLang="en-US" dirty="0">
                <a:solidFill>
                  <a:schemeClr val="bg1">
                    <a:lumMod val="75000"/>
                  </a:schemeClr>
                </a:solidFill>
              </a:rPr>
              <a:t>网络控制与诊断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路由协议</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spTree>
    <p:custDataLst>
      <p:tags r:id="rId1"/>
    </p:custDataLst>
    <p:extLst>
      <p:ext uri="{BB962C8B-B14F-4D97-AF65-F5344CB8AC3E}">
        <p14:creationId xmlns:p14="http://schemas.microsoft.com/office/powerpoint/2010/main" val="1817483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18" presetClass="emph" presetSubtype="0" fill="hold" nodeType="withEffect">
                                  <p:stCondLst>
                                    <p:cond delay="0"/>
                                  </p:stCondLst>
                                  <p:childTnLst>
                                    <p:set>
                                      <p:cBhvr override="childStyle">
                                        <p:cTn id="21" dur="500" fill="hold"/>
                                        <p:tgtEl>
                                          <p:spTgt spid="3">
                                            <p:txEl>
                                              <p:pRg st="6" end="6"/>
                                            </p:txEl>
                                          </p:spTgt>
                                        </p:tgtEl>
                                        <p:attrNameLst>
                                          <p:attrName>style.textDecorationUnderline</p:attrName>
                                        </p:attrNameLst>
                                      </p:cBhvr>
                                      <p:to>
                                        <p:strVal val="true"/>
                                      </p:to>
                                    </p:set>
                                  </p:childTnLst>
                                </p:cTn>
                              </p:par>
                              <p:par>
                                <p:cTn id="22" presetID="3" presetClass="emph" presetSubtype="2" fill="hold" nodeType="withEffect">
                                  <p:stCondLst>
                                    <p:cond delay="0"/>
                                  </p:stCondLst>
                                  <p:childTnLst>
                                    <p:animClr clrSpc="rgb" dir="cw">
                                      <p:cBhvr override="childStyle">
                                        <p:cTn id="23" dur="500" fill="hold"/>
                                        <p:tgtEl>
                                          <p:spTgt spid="3">
                                            <p:txEl>
                                              <p:pRg st="6" end="6"/>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 </a:t>
            </a:r>
            <a:r>
              <a:rPr lang="en-US" altLang="zh-CN" dirty="0"/>
              <a:t>(Fragmentation)</a:t>
            </a:r>
            <a:endParaRPr lang="zh-CN" altLang="en-US" dirty="0"/>
          </a:p>
        </p:txBody>
      </p:sp>
      <p:sp>
        <p:nvSpPr>
          <p:cNvPr id="3" name="内容占位符 2"/>
          <p:cNvSpPr>
            <a:spLocks noGrp="1"/>
          </p:cNvSpPr>
          <p:nvPr>
            <p:ph idx="1"/>
          </p:nvPr>
        </p:nvSpPr>
        <p:spPr>
          <a:xfrm>
            <a:off x="457200" y="1444979"/>
            <a:ext cx="8491728" cy="1127534"/>
          </a:xfrm>
        </p:spPr>
        <p:txBody>
          <a:bodyPr/>
          <a:lstStyle/>
          <a:p>
            <a:r>
              <a:rPr lang="zh-CN" altLang="en-US" dirty="0"/>
              <a:t>不同 </a:t>
            </a:r>
            <a:r>
              <a:rPr lang="en-US" altLang="zh-CN" dirty="0"/>
              <a:t>(</a:t>
            </a:r>
            <a:r>
              <a:rPr lang="zh-CN" altLang="en-US" dirty="0"/>
              <a:t>异构</a:t>
            </a:r>
            <a:r>
              <a:rPr lang="en-US" altLang="zh-CN" dirty="0"/>
              <a:t>) </a:t>
            </a:r>
            <a:r>
              <a:rPr lang="zh-CN" altLang="en-US" dirty="0"/>
              <a:t>网络拥有各自不同的最大传输单元长度</a:t>
            </a:r>
            <a:endParaRPr lang="en-US" altLang="zh-CN" sz="2000" dirty="0"/>
          </a:p>
          <a:p>
            <a:pPr lvl="1"/>
            <a:r>
              <a:rPr lang="en-US" altLang="zh-CN" dirty="0"/>
              <a:t>Maximum Transmission Unit, MTU</a:t>
            </a:r>
            <a:endParaRPr lang="zh-CN" altLang="en-US" dirty="0"/>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graphicFrame>
        <p:nvGraphicFramePr>
          <p:cNvPr id="57" name="表格 56"/>
          <p:cNvGraphicFramePr>
            <a:graphicFrameLocks noGrp="1"/>
          </p:cNvGraphicFramePr>
          <p:nvPr>
            <p:extLst/>
          </p:nvPr>
        </p:nvGraphicFramePr>
        <p:xfrm>
          <a:off x="1280160" y="2487168"/>
          <a:ext cx="6096000" cy="30827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892">
                <a:tc>
                  <a:txBody>
                    <a:bodyPr/>
                    <a:lstStyle/>
                    <a:p>
                      <a:pPr algn="ctr"/>
                      <a:r>
                        <a:rPr lang="zh-CN" altLang="en-US" baseline="0" dirty="0">
                          <a:latin typeface="Calibri" panose="020F0502020204030204" pitchFamily="34" charset="0"/>
                          <a:ea typeface="华文楷体" panose="02010600040101010101" pitchFamily="2" charset="-122"/>
                        </a:rPr>
                        <a:t>协议</a:t>
                      </a:r>
                    </a:p>
                  </a:txBody>
                  <a:tcPr anchor="ctr" anchorCtr="1"/>
                </a:tc>
                <a:tc>
                  <a:txBody>
                    <a:bodyPr/>
                    <a:lstStyle/>
                    <a:p>
                      <a:pPr algn="ctr"/>
                      <a:r>
                        <a:rPr lang="en-US" altLang="zh-CN" baseline="0" dirty="0">
                          <a:latin typeface="Calibri" panose="020F0502020204030204" pitchFamily="34" charset="0"/>
                          <a:ea typeface="华文楷体" panose="02010600040101010101" pitchFamily="2" charset="-122"/>
                        </a:rPr>
                        <a:t>MTU</a:t>
                      </a:r>
                      <a:r>
                        <a:rPr lang="zh-CN" altLang="en-US" baseline="0" dirty="0">
                          <a:latin typeface="Calibri" panose="020F0502020204030204" pitchFamily="34" charset="0"/>
                          <a:ea typeface="华文楷体" panose="02010600040101010101" pitchFamily="2" charset="-122"/>
                        </a:rPr>
                        <a:t>（字节）</a:t>
                      </a:r>
                    </a:p>
                  </a:txBody>
                  <a:tcPr anchor="ctr" anchorCtr="1"/>
                </a:tc>
                <a:extLst>
                  <a:ext uri="{0D108BD9-81ED-4DB2-BD59-A6C34878D82A}">
                    <a16:rowId xmlns:a16="http://schemas.microsoft.com/office/drawing/2014/main" val="10000"/>
                  </a:ext>
                </a:extLst>
              </a:tr>
              <a:tr h="370840">
                <a:tc>
                  <a:txBody>
                    <a:bodyPr/>
                    <a:lstStyle/>
                    <a:p>
                      <a:pPr algn="ctr"/>
                      <a:r>
                        <a:rPr lang="zh-CN" altLang="en-US" baseline="0" dirty="0">
                          <a:latin typeface="Calibri" panose="020F0502020204030204" pitchFamily="34" charset="0"/>
                          <a:ea typeface="华文楷体" panose="02010600040101010101" pitchFamily="2" charset="-122"/>
                        </a:rPr>
                        <a:t>超级通道（</a:t>
                      </a:r>
                      <a:r>
                        <a:rPr lang="en-US" altLang="zh-CN" baseline="0" dirty="0" err="1">
                          <a:latin typeface="Calibri" panose="020F0502020204030204" pitchFamily="34" charset="0"/>
                          <a:ea typeface="华文楷体" panose="02010600040101010101" pitchFamily="2" charset="-122"/>
                        </a:rPr>
                        <a:t>Hyperchannel</a:t>
                      </a:r>
                      <a:r>
                        <a:rPr lang="zh-CN" altLang="en-US" baseline="0" dirty="0">
                          <a:latin typeface="Calibri" panose="020F0502020204030204" pitchFamily="34" charset="0"/>
                          <a:ea typeface="华文楷体" panose="02010600040101010101" pitchFamily="2" charset="-122"/>
                        </a:rPr>
                        <a:t>）</a:t>
                      </a:r>
                    </a:p>
                  </a:txBody>
                  <a:tcPr/>
                </a:tc>
                <a:tc>
                  <a:txBody>
                    <a:bodyPr/>
                    <a:lstStyle/>
                    <a:p>
                      <a:pPr algn="ctr"/>
                      <a:r>
                        <a:rPr lang="en-US" altLang="zh-CN" baseline="0" dirty="0">
                          <a:latin typeface="Calibri" panose="020F0502020204030204" pitchFamily="34" charset="0"/>
                          <a:ea typeface="华文楷体" panose="02010600040101010101" pitchFamily="2" charset="-122"/>
                        </a:rPr>
                        <a:t>65536</a:t>
                      </a:r>
                    </a:p>
                  </a:txBody>
                  <a:tcPr/>
                </a:tc>
                <a:extLst>
                  <a:ext uri="{0D108BD9-81ED-4DB2-BD59-A6C34878D82A}">
                    <a16:rowId xmlns:a16="http://schemas.microsoft.com/office/drawing/2014/main" val="10001"/>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令牌环（</a:t>
                      </a:r>
                      <a:r>
                        <a:rPr lang="en-US" altLang="zh-CN" baseline="0" dirty="0">
                          <a:latin typeface="Calibri" panose="020F0502020204030204" pitchFamily="34" charset="0"/>
                          <a:ea typeface="华文楷体" panose="02010600040101010101" pitchFamily="2" charset="-122"/>
                        </a:rPr>
                        <a:t>16Mbps</a:t>
                      </a:r>
                      <a:r>
                        <a:rPr lang="zh-CN" altLang="en-US" baseline="0" dirty="0">
                          <a:latin typeface="Calibri" panose="020F0502020204030204" pitchFamily="34" charset="0"/>
                          <a:ea typeface="华文楷体" panose="02010600040101010101" pitchFamily="2" charset="-122"/>
                        </a:rPr>
                        <a:t>）</a:t>
                      </a: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latin typeface="Calibri" panose="020F0502020204030204" pitchFamily="34" charset="0"/>
                          <a:ea typeface="华文楷体" panose="02010600040101010101" pitchFamily="2" charset="-122"/>
                          <a:cs typeface="+mn-cs"/>
                        </a:rPr>
                        <a:t>17194</a:t>
                      </a:r>
                    </a:p>
                  </a:txBody>
                  <a:tcPr/>
                </a:tc>
                <a:extLst>
                  <a:ext uri="{0D108BD9-81ED-4DB2-BD59-A6C34878D82A}">
                    <a16:rowId xmlns:a16="http://schemas.microsoft.com/office/drawing/2014/main" val="10002"/>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令牌环（</a:t>
                      </a:r>
                      <a:r>
                        <a:rPr lang="en-US" altLang="zh-CN" baseline="0" dirty="0">
                          <a:latin typeface="Calibri" panose="020F0502020204030204" pitchFamily="34" charset="0"/>
                          <a:ea typeface="华文楷体" panose="02010600040101010101" pitchFamily="2" charset="-122"/>
                        </a:rPr>
                        <a:t>4Mbps</a:t>
                      </a:r>
                      <a:r>
                        <a:rPr lang="zh-CN" altLang="en-US" baseline="0" dirty="0">
                          <a:latin typeface="Calibri" panose="020F0502020204030204" pitchFamily="34" charset="0"/>
                          <a:ea typeface="华文楷体" panose="02010600040101010101" pitchFamily="2" charset="-122"/>
                        </a:rPr>
                        <a:t>）</a:t>
                      </a: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4464</a:t>
                      </a:r>
                    </a:p>
                  </a:txBody>
                  <a:tcPr/>
                </a:tc>
                <a:extLst>
                  <a:ext uri="{0D108BD9-81ED-4DB2-BD59-A6C34878D82A}">
                    <a16:rowId xmlns:a16="http://schemas.microsoft.com/office/drawing/2014/main" val="10003"/>
                  </a:ext>
                </a:extLst>
              </a:tr>
              <a:tr h="370840">
                <a:tc>
                  <a:txBody>
                    <a:bodyPr/>
                    <a:lstStyle/>
                    <a:p>
                      <a:pPr algn="ctr"/>
                      <a:r>
                        <a:rPr lang="en-US" altLang="zh-CN" baseline="0" dirty="0">
                          <a:latin typeface="Calibri" panose="020F0502020204030204" pitchFamily="34" charset="0"/>
                          <a:ea typeface="华文楷体" panose="02010600040101010101" pitchFamily="2" charset="-122"/>
                        </a:rPr>
                        <a:t>FDDI</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4352</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4"/>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以太网</a:t>
                      </a: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1500</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5"/>
                  </a:ext>
                </a:extLst>
              </a:tr>
              <a:tr h="370840">
                <a:tc>
                  <a:txBody>
                    <a:bodyPr/>
                    <a:lstStyle/>
                    <a:p>
                      <a:pPr algn="ctr"/>
                      <a:r>
                        <a:rPr lang="en-US" altLang="zh-CN" baseline="0" dirty="0">
                          <a:latin typeface="Calibri" panose="020F0502020204030204" pitchFamily="34" charset="0"/>
                          <a:ea typeface="华文楷体" panose="02010600040101010101" pitchFamily="2" charset="-122"/>
                        </a:rPr>
                        <a:t>X.25</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576</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6"/>
                  </a:ext>
                </a:extLst>
              </a:tr>
              <a:tr h="370840">
                <a:tc>
                  <a:txBody>
                    <a:bodyPr/>
                    <a:lstStyle/>
                    <a:p>
                      <a:pPr algn="ctr"/>
                      <a:r>
                        <a:rPr lang="en-US" altLang="zh-CN" baseline="0" dirty="0">
                          <a:latin typeface="Calibri" panose="020F0502020204030204" pitchFamily="34" charset="0"/>
                          <a:ea typeface="华文楷体" panose="02010600040101010101" pitchFamily="2" charset="-122"/>
                        </a:rPr>
                        <a:t>PPP</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532</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7"/>
                  </a:ext>
                </a:extLst>
              </a:tr>
            </a:tbl>
          </a:graphicData>
        </a:graphic>
      </p:graphicFrame>
      <p:sp>
        <p:nvSpPr>
          <p:cNvPr id="7" name="Text Box 5"/>
          <p:cNvSpPr txBox="1">
            <a:spLocks noChangeArrowheads="1"/>
          </p:cNvSpPr>
          <p:nvPr/>
        </p:nvSpPr>
        <p:spPr bwMode="auto">
          <a:xfrm>
            <a:off x="659862" y="5741277"/>
            <a:ext cx="7987179" cy="1015663"/>
          </a:xfrm>
          <a:prstGeom prst="rect">
            <a:avLst/>
          </a:prstGeom>
          <a:solidFill>
            <a:schemeClr val="accent5">
              <a:lumMod val="5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216000" indent="-216000" fontAlgn="base">
              <a:spcBef>
                <a:spcPct val="0"/>
              </a:spcBef>
              <a:spcAft>
                <a:spcPct val="0"/>
              </a:spcAft>
              <a:buClrTx/>
              <a:buSzTx/>
              <a:buFont typeface="Arial" panose="020B0604020202020204" pitchFamily="34" charset="0"/>
              <a:buChar char="•"/>
            </a:pPr>
            <a:r>
              <a:rPr lang="zh-CN" altLang="en-US" sz="2400" dirty="0">
                <a:solidFill>
                  <a:schemeClr val="bg1"/>
                </a:solidFill>
                <a:latin typeface="Calibri" panose="020F0502020204030204" pitchFamily="34" charset="0"/>
                <a:ea typeface="华文楷体" panose="02010600040101010101" pitchFamily="2" charset="-122"/>
              </a:rPr>
              <a:t>思考：</a:t>
            </a:r>
            <a:endParaRPr lang="en-US" altLang="zh-CN" sz="2400" dirty="0">
              <a:solidFill>
                <a:schemeClr val="bg1"/>
              </a:solidFill>
              <a:latin typeface="Calibri" panose="020F0502020204030204" pitchFamily="34" charset="0"/>
              <a:ea typeface="华文楷体" panose="02010600040101010101" pitchFamily="2" charset="-122"/>
            </a:endParaRPr>
          </a:p>
          <a:p>
            <a:pPr marL="1028700" lvl="1" fontAlgn="base">
              <a:spcBef>
                <a:spcPct val="0"/>
              </a:spcBef>
              <a:spcAft>
                <a:spcPct val="0"/>
              </a:spcAft>
              <a:buClrTx/>
              <a:buSzTx/>
              <a:buFont typeface="Wingdings" panose="05000000000000000000" pitchFamily="2" charset="2"/>
              <a:buChar char="p"/>
            </a:pPr>
            <a:r>
              <a:rPr lang="zh-CN" altLang="en-US" sz="1800" dirty="0">
                <a:solidFill>
                  <a:schemeClr val="bg1"/>
                </a:solidFill>
                <a:latin typeface="Calibri" panose="020F0502020204030204" pitchFamily="34" charset="0"/>
                <a:ea typeface="华文楷体" panose="02010600040101010101" pitchFamily="2" charset="-122"/>
              </a:rPr>
              <a:t>链路层报头计算在</a:t>
            </a:r>
            <a:r>
              <a:rPr lang="en-US" altLang="zh-CN" sz="1800" dirty="0">
                <a:solidFill>
                  <a:schemeClr val="bg1"/>
                </a:solidFill>
                <a:latin typeface="Calibri" panose="020F0502020204030204" pitchFamily="34" charset="0"/>
                <a:ea typeface="华文楷体" panose="02010600040101010101" pitchFamily="2" charset="-122"/>
              </a:rPr>
              <a:t>MTU</a:t>
            </a:r>
            <a:r>
              <a:rPr lang="zh-CN" altLang="en-US" sz="1800" dirty="0">
                <a:solidFill>
                  <a:schemeClr val="bg1"/>
                </a:solidFill>
                <a:latin typeface="Calibri" panose="020F0502020204030204" pitchFamily="34" charset="0"/>
                <a:ea typeface="华文楷体" panose="02010600040101010101" pitchFamily="2" charset="-122"/>
              </a:rPr>
              <a:t>中吗？</a:t>
            </a:r>
            <a:endParaRPr lang="en-US" altLang="zh-CN" sz="1800" dirty="0">
              <a:solidFill>
                <a:schemeClr val="bg1"/>
              </a:solidFill>
              <a:latin typeface="Calibri" panose="020F0502020204030204" pitchFamily="34" charset="0"/>
              <a:ea typeface="华文楷体" panose="02010600040101010101" pitchFamily="2" charset="-122"/>
            </a:endParaRPr>
          </a:p>
          <a:p>
            <a:pPr marL="1028700" lvl="1" fontAlgn="base">
              <a:spcBef>
                <a:spcPct val="0"/>
              </a:spcBef>
              <a:spcAft>
                <a:spcPct val="0"/>
              </a:spcAft>
              <a:buClrTx/>
              <a:buSzTx/>
              <a:buFont typeface="Wingdings" panose="05000000000000000000" pitchFamily="2" charset="2"/>
              <a:buChar char="p"/>
            </a:pPr>
            <a:r>
              <a:rPr lang="en-US" altLang="zh-CN" sz="1800" dirty="0">
                <a:solidFill>
                  <a:schemeClr val="bg1"/>
                </a:solidFill>
                <a:latin typeface="Calibri" panose="020F0502020204030204" pitchFamily="34" charset="0"/>
                <a:ea typeface="华文楷体" panose="02010600040101010101" pitchFamily="2" charset="-122"/>
              </a:rPr>
              <a:t>IP</a:t>
            </a:r>
            <a:r>
              <a:rPr lang="zh-CN" altLang="en-US" sz="1800" dirty="0">
                <a:solidFill>
                  <a:schemeClr val="bg1"/>
                </a:solidFill>
                <a:latin typeface="Calibri" panose="020F0502020204030204" pitchFamily="34" charset="0"/>
                <a:ea typeface="华文楷体" panose="02010600040101010101" pitchFamily="2" charset="-122"/>
              </a:rPr>
              <a:t>报头计算在</a:t>
            </a:r>
            <a:r>
              <a:rPr lang="en-US" altLang="zh-CN" sz="1800" dirty="0">
                <a:solidFill>
                  <a:schemeClr val="bg1"/>
                </a:solidFill>
                <a:latin typeface="Calibri" panose="020F0502020204030204" pitchFamily="34" charset="0"/>
                <a:ea typeface="华文楷体" panose="02010600040101010101" pitchFamily="2" charset="-122"/>
              </a:rPr>
              <a:t>MTU</a:t>
            </a:r>
            <a:r>
              <a:rPr lang="zh-CN" altLang="en-US" sz="1800" dirty="0">
                <a:solidFill>
                  <a:schemeClr val="bg1"/>
                </a:solidFill>
                <a:latin typeface="Calibri" panose="020F0502020204030204" pitchFamily="34" charset="0"/>
                <a:ea typeface="华文楷体" panose="02010600040101010101" pitchFamily="2" charset="-122"/>
              </a:rPr>
              <a:t>中吗？</a:t>
            </a:r>
            <a:endParaRPr kumimoji="1" lang="en-US" altLang="zh-CN" sz="2400" dirty="0">
              <a:solidFill>
                <a:schemeClr val="bg1"/>
              </a:solidFill>
              <a:latin typeface="Calibri" panose="020F0502020204030204" pitchFamily="34" charset="0"/>
              <a:ea typeface="华文楷体" panose="02010600040101010101" pitchFamily="2" charset="-122"/>
            </a:endParaRPr>
          </a:p>
        </p:txBody>
      </p:sp>
      <p:sp>
        <p:nvSpPr>
          <p:cNvPr id="6" name="矩形: 圆角 5">
            <a:extLst>
              <a:ext uri="{FF2B5EF4-FFF2-40B4-BE49-F238E27FC236}">
                <a16:creationId xmlns:a16="http://schemas.microsoft.com/office/drawing/2014/main" id="{B0F87759-7827-455D-9FB3-1DF31627DB18}"/>
              </a:ext>
            </a:extLst>
          </p:cNvPr>
          <p:cNvSpPr/>
          <p:nvPr/>
        </p:nvSpPr>
        <p:spPr>
          <a:xfrm>
            <a:off x="1280160" y="4430486"/>
            <a:ext cx="6096000" cy="3918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2608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 </a:t>
            </a:r>
            <a:r>
              <a:rPr lang="en-US" altLang="zh-CN" dirty="0"/>
              <a:t>(Fragmentation)</a:t>
            </a:r>
            <a:endParaRPr lang="zh-CN" altLang="en-US" dirty="0"/>
          </a:p>
        </p:txBody>
      </p:sp>
      <p:sp>
        <p:nvSpPr>
          <p:cNvPr id="3" name="内容占位符 2"/>
          <p:cNvSpPr>
            <a:spLocks noGrp="1"/>
          </p:cNvSpPr>
          <p:nvPr>
            <p:ph idx="1"/>
          </p:nvPr>
        </p:nvSpPr>
        <p:spPr>
          <a:xfrm>
            <a:off x="457200" y="1444978"/>
            <a:ext cx="8491728" cy="1676173"/>
          </a:xfrm>
        </p:spPr>
        <p:txBody>
          <a:bodyPr/>
          <a:lstStyle/>
          <a:p>
            <a:r>
              <a:rPr lang="zh-CN" altLang="en-US" dirty="0"/>
              <a:t>不同 </a:t>
            </a:r>
            <a:r>
              <a:rPr lang="en-US" altLang="zh-CN" dirty="0"/>
              <a:t>(</a:t>
            </a:r>
            <a:r>
              <a:rPr lang="zh-CN" altLang="en-US" dirty="0"/>
              <a:t>异构</a:t>
            </a:r>
            <a:r>
              <a:rPr lang="en-US" altLang="zh-CN" dirty="0"/>
              <a:t>) </a:t>
            </a:r>
            <a:r>
              <a:rPr lang="zh-CN" altLang="en-US" dirty="0"/>
              <a:t>网络拥有各自不同的最大传输单元长度</a:t>
            </a:r>
            <a:endParaRPr lang="en-US" altLang="zh-CN" sz="2000" dirty="0"/>
          </a:p>
          <a:p>
            <a:pPr lvl="1"/>
            <a:r>
              <a:rPr lang="en-US" altLang="zh-CN" dirty="0"/>
              <a:t>Maximum Transmission Unit, MTU</a:t>
            </a:r>
            <a:endParaRPr lang="zh-CN" altLang="en-US" dirty="0"/>
          </a:p>
          <a:p>
            <a:pPr lvl="1"/>
            <a:r>
              <a:rPr lang="zh-CN" altLang="en-US" dirty="0"/>
              <a:t>发送方不知道每个中间网络的</a:t>
            </a:r>
            <a:r>
              <a:rPr lang="en-US" altLang="zh-CN" dirty="0"/>
              <a:t>MTU</a:t>
            </a:r>
            <a:r>
              <a:rPr lang="zh-CN" altLang="en-US" dirty="0"/>
              <a:t>值</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grpSp>
        <p:nvGrpSpPr>
          <p:cNvPr id="7" name="组合 6"/>
          <p:cNvGrpSpPr/>
          <p:nvPr/>
        </p:nvGrpSpPr>
        <p:grpSpPr>
          <a:xfrm>
            <a:off x="1160277" y="2860266"/>
            <a:ext cx="6088680" cy="1263430"/>
            <a:chOff x="1335852" y="3665890"/>
            <a:chExt cx="6088680" cy="1263430"/>
          </a:xfrm>
        </p:grpSpPr>
        <p:sp>
          <p:nvSpPr>
            <p:cNvPr id="8" name="云形 7"/>
            <p:cNvSpPr/>
            <p:nvPr/>
          </p:nvSpPr>
          <p:spPr>
            <a:xfrm>
              <a:off x="1620840" y="3787613"/>
              <a:ext cx="2435087" cy="110324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9" name="云形 8"/>
            <p:cNvSpPr/>
            <p:nvPr/>
          </p:nvSpPr>
          <p:spPr>
            <a:xfrm>
              <a:off x="3906079" y="3965713"/>
              <a:ext cx="1182756" cy="66592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云形 9"/>
            <p:cNvSpPr/>
            <p:nvPr/>
          </p:nvSpPr>
          <p:spPr>
            <a:xfrm>
              <a:off x="5009322" y="3665890"/>
              <a:ext cx="2037521" cy="110324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852" y="4152473"/>
              <a:ext cx="569976" cy="37352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4556" y="3965713"/>
              <a:ext cx="569976" cy="373522"/>
            </a:xfrm>
            <a:prstGeom prst="rect">
              <a:avLst/>
            </a:prstGeom>
          </p:spPr>
        </p:pic>
        <p:sp>
          <p:nvSpPr>
            <p:cNvPr id="13" name="任意多边形 12"/>
            <p:cNvSpPr/>
            <p:nvPr/>
          </p:nvSpPr>
          <p:spPr>
            <a:xfrm>
              <a:off x="1818861" y="4164496"/>
              <a:ext cx="5128591" cy="188844"/>
            </a:xfrm>
            <a:custGeom>
              <a:avLst/>
              <a:gdLst>
                <a:gd name="connsiteX0" fmla="*/ 0 w 5128591"/>
                <a:gd name="connsiteY0" fmla="*/ 188844 h 188844"/>
                <a:gd name="connsiteX1" fmla="*/ 2077278 w 5128591"/>
                <a:gd name="connsiteY1" fmla="*/ 129209 h 188844"/>
                <a:gd name="connsiteX2" fmla="*/ 3260034 w 5128591"/>
                <a:gd name="connsiteY2" fmla="*/ 69574 h 188844"/>
                <a:gd name="connsiteX3" fmla="*/ 5128591 w 5128591"/>
                <a:gd name="connsiteY3" fmla="*/ 0 h 188844"/>
              </a:gdLst>
              <a:ahLst/>
              <a:cxnLst>
                <a:cxn ang="0">
                  <a:pos x="connsiteX0" y="connsiteY0"/>
                </a:cxn>
                <a:cxn ang="0">
                  <a:pos x="connsiteX1" y="connsiteY1"/>
                </a:cxn>
                <a:cxn ang="0">
                  <a:pos x="connsiteX2" y="connsiteY2"/>
                </a:cxn>
                <a:cxn ang="0">
                  <a:pos x="connsiteX3" y="connsiteY3"/>
                </a:cxn>
              </a:cxnLst>
              <a:rect l="l" t="t" r="r" b="b"/>
              <a:pathLst>
                <a:path w="5128591" h="188844">
                  <a:moveTo>
                    <a:pt x="0" y="188844"/>
                  </a:moveTo>
                  <a:lnTo>
                    <a:pt x="2077278" y="129209"/>
                  </a:lnTo>
                  <a:cubicBezTo>
                    <a:pt x="2620617" y="109331"/>
                    <a:pt x="3260034" y="69574"/>
                    <a:pt x="3260034" y="69574"/>
                  </a:cubicBezTo>
                  <a:lnTo>
                    <a:pt x="5128591" y="0"/>
                  </a:lnTo>
                </a:path>
              </a:pathLst>
            </a:custGeom>
            <a:noFill/>
            <a:ln w="19050">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545" y="4142534"/>
              <a:ext cx="463203" cy="314613"/>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3634" y="4060204"/>
              <a:ext cx="463203" cy="314613"/>
            </a:xfrm>
            <a:prstGeom prst="rect">
              <a:avLst/>
            </a:prstGeom>
          </p:spPr>
        </p:pic>
        <p:sp>
          <p:nvSpPr>
            <p:cNvPr id="16" name="矩形 15"/>
            <p:cNvSpPr/>
            <p:nvPr/>
          </p:nvSpPr>
          <p:spPr>
            <a:xfrm>
              <a:off x="2008064" y="4348379"/>
              <a:ext cx="1569661" cy="338554"/>
            </a:xfrm>
            <a:prstGeom prst="rect">
              <a:avLst/>
            </a:prstGeom>
          </p:spPr>
          <p:txBody>
            <a:bodyPr wrap="none">
              <a:spAutoFit/>
            </a:bodyPr>
            <a:lstStyle/>
            <a:p>
              <a:pPr algn="ctr"/>
              <a:r>
                <a:rPr lang="en-US" altLang="zh-CN" sz="1600" dirty="0">
                  <a:solidFill>
                    <a:schemeClr val="accent5">
                      <a:lumMod val="50000"/>
                    </a:schemeClr>
                  </a:solidFill>
                </a:rPr>
                <a:t>MTU = 65535B</a:t>
              </a:r>
              <a:endParaRPr lang="zh-CN" altLang="en-US" sz="1600" dirty="0">
                <a:solidFill>
                  <a:schemeClr val="accent5">
                    <a:lumMod val="50000"/>
                  </a:schemeClr>
                </a:solidFill>
              </a:endParaRPr>
            </a:p>
          </p:txBody>
        </p:sp>
        <p:sp>
          <p:nvSpPr>
            <p:cNvPr id="17" name="矩形 16"/>
            <p:cNvSpPr/>
            <p:nvPr/>
          </p:nvSpPr>
          <p:spPr>
            <a:xfrm>
              <a:off x="3861609" y="4590766"/>
              <a:ext cx="1342034" cy="338554"/>
            </a:xfrm>
            <a:prstGeom prst="rect">
              <a:avLst/>
            </a:prstGeom>
          </p:spPr>
          <p:txBody>
            <a:bodyPr wrap="none">
              <a:spAutoFit/>
            </a:bodyPr>
            <a:lstStyle/>
            <a:p>
              <a:pPr algn="ctr"/>
              <a:r>
                <a:rPr lang="en-US" altLang="zh-CN" sz="1600" dirty="0">
                  <a:solidFill>
                    <a:schemeClr val="accent5">
                      <a:lumMod val="50000"/>
                    </a:schemeClr>
                  </a:solidFill>
                </a:rPr>
                <a:t>MTU = 532B</a:t>
              </a:r>
              <a:endParaRPr lang="zh-CN" altLang="en-US" sz="1600" dirty="0">
                <a:solidFill>
                  <a:schemeClr val="accent5">
                    <a:lumMod val="50000"/>
                  </a:schemeClr>
                </a:solidFill>
              </a:endParaRPr>
            </a:p>
          </p:txBody>
        </p:sp>
        <p:sp>
          <p:nvSpPr>
            <p:cNvPr id="18" name="矩形 17"/>
            <p:cNvSpPr/>
            <p:nvPr/>
          </p:nvSpPr>
          <p:spPr>
            <a:xfrm>
              <a:off x="5288667" y="4213504"/>
              <a:ext cx="1455848" cy="338554"/>
            </a:xfrm>
            <a:prstGeom prst="rect">
              <a:avLst/>
            </a:prstGeom>
          </p:spPr>
          <p:txBody>
            <a:bodyPr wrap="none">
              <a:spAutoFit/>
            </a:bodyPr>
            <a:lstStyle/>
            <a:p>
              <a:pPr algn="ctr"/>
              <a:r>
                <a:rPr lang="en-US" altLang="zh-CN" sz="1600" dirty="0">
                  <a:solidFill>
                    <a:schemeClr val="accent5">
                      <a:lumMod val="50000"/>
                    </a:schemeClr>
                  </a:solidFill>
                </a:rPr>
                <a:t>MTU = 1500B</a:t>
              </a:r>
              <a:endParaRPr lang="zh-CN" altLang="en-US" sz="1600" dirty="0">
                <a:solidFill>
                  <a:schemeClr val="accent5">
                    <a:lumMod val="50000"/>
                  </a:schemeClr>
                </a:solidFill>
              </a:endParaRPr>
            </a:p>
          </p:txBody>
        </p:sp>
      </p:grpSp>
      <p:sp>
        <p:nvSpPr>
          <p:cNvPr id="19" name="内容占位符 2"/>
          <p:cNvSpPr txBox="1">
            <a:spLocks/>
          </p:cNvSpPr>
          <p:nvPr/>
        </p:nvSpPr>
        <p:spPr bwMode="auto">
          <a:xfrm>
            <a:off x="457200" y="4418075"/>
            <a:ext cx="8491728" cy="192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a:t>可能的方案：确保所有</a:t>
            </a:r>
            <a:r>
              <a:rPr lang="en-US" altLang="zh-CN" kern="0" dirty="0"/>
              <a:t>IP</a:t>
            </a:r>
            <a:r>
              <a:rPr lang="zh-CN" altLang="en-US" kern="0" dirty="0"/>
              <a:t>数据报足够小？</a:t>
            </a:r>
            <a:endParaRPr lang="en-US" altLang="zh-CN" kern="0" dirty="0"/>
          </a:p>
          <a:p>
            <a:pPr lvl="1"/>
            <a:r>
              <a:rPr lang="zh-CN" altLang="en-US" kern="0" dirty="0"/>
              <a:t>包越小，头部开销比例越大，网络资源浪费越大</a:t>
            </a:r>
            <a:endParaRPr lang="en-US" altLang="zh-CN" kern="0" dirty="0"/>
          </a:p>
          <a:p>
            <a:pPr lvl="1"/>
            <a:r>
              <a:rPr lang="zh-CN" altLang="en-US" kern="0" dirty="0"/>
              <a:t>可能出现的新技术，</a:t>
            </a:r>
            <a:r>
              <a:rPr lang="en-US" altLang="zh-CN" kern="0" dirty="0"/>
              <a:t>MTU</a:t>
            </a:r>
            <a:r>
              <a:rPr lang="zh-CN" altLang="en-US" kern="0" dirty="0"/>
              <a:t>难以预期</a:t>
            </a:r>
            <a:endParaRPr lang="en-US" altLang="zh-CN" kern="0" dirty="0"/>
          </a:p>
          <a:p>
            <a:r>
              <a:rPr lang="zh-CN" altLang="en-US" kern="0" dirty="0"/>
              <a:t>解决方案：</a:t>
            </a:r>
            <a:r>
              <a:rPr lang="en-US" altLang="zh-CN" kern="0" dirty="0">
                <a:solidFill>
                  <a:schemeClr val="accent5">
                    <a:lumMod val="50000"/>
                  </a:schemeClr>
                </a:solidFill>
              </a:rPr>
              <a:t>IP</a:t>
            </a:r>
            <a:r>
              <a:rPr lang="zh-CN" altLang="en-US" kern="0" dirty="0">
                <a:solidFill>
                  <a:schemeClr val="accent5">
                    <a:lumMod val="50000"/>
                  </a:schemeClr>
                </a:solidFill>
              </a:rPr>
              <a:t>分片与重组</a:t>
            </a:r>
          </a:p>
        </p:txBody>
      </p:sp>
    </p:spTree>
    <p:custDataLst>
      <p:tags r:id="rId1"/>
    </p:custDataLst>
    <p:extLst>
      <p:ext uri="{BB962C8B-B14F-4D97-AF65-F5344CB8AC3E}">
        <p14:creationId xmlns:p14="http://schemas.microsoft.com/office/powerpoint/2010/main" val="122328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xEl>
                                              <p:pRg st="1" end="1"/>
                                            </p:txEl>
                                          </p:spTgt>
                                        </p:tgtEl>
                                        <p:attrNameLst>
                                          <p:attrName>style.visibility</p:attrName>
                                        </p:attrNameLst>
                                      </p:cBhvr>
                                      <p:to>
                                        <p:strVal val="visible"/>
                                      </p:to>
                                    </p:set>
                                    <p:animEffect transition="in" filter="dissolve">
                                      <p:cBhvr>
                                        <p:cTn id="22" dur="500"/>
                                        <p:tgtEl>
                                          <p:spTgt spid="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xEl>
                                              <p:pRg st="2" end="2"/>
                                            </p:txEl>
                                          </p:spTgt>
                                        </p:tgtEl>
                                        <p:attrNameLst>
                                          <p:attrName>style.visibility</p:attrName>
                                        </p:attrNameLst>
                                      </p:cBhvr>
                                      <p:to>
                                        <p:strVal val="visible"/>
                                      </p:to>
                                    </p:set>
                                    <p:animEffect transition="in" filter="dissolve">
                                      <p:cBhvr>
                                        <p:cTn id="27" dur="500"/>
                                        <p:tgtEl>
                                          <p:spTgt spid="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3" end="3"/>
                                            </p:txEl>
                                          </p:spTgt>
                                        </p:tgtEl>
                                        <p:attrNameLst>
                                          <p:attrName>style.visibility</p:attrName>
                                        </p:attrNameLst>
                                      </p:cBhvr>
                                      <p:to>
                                        <p:strVal val="visible"/>
                                      </p:to>
                                    </p:set>
                                    <p:animEffect transition="in" filter="wipe(left)">
                                      <p:cBhvr>
                                        <p:cTn id="32"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 </a:t>
            </a:r>
            <a:r>
              <a:rPr lang="en-US" altLang="zh-CN" dirty="0"/>
              <a:t>(Fragmentation)</a:t>
            </a:r>
            <a:endParaRPr lang="zh-CN" altLang="en-US" dirty="0"/>
          </a:p>
        </p:txBody>
      </p:sp>
      <p:sp>
        <p:nvSpPr>
          <p:cNvPr id="3" name="内容占位符 2"/>
          <p:cNvSpPr>
            <a:spLocks noGrp="1"/>
          </p:cNvSpPr>
          <p:nvPr>
            <p:ph idx="1"/>
          </p:nvPr>
        </p:nvSpPr>
        <p:spPr>
          <a:xfrm>
            <a:off x="457200" y="1201138"/>
            <a:ext cx="8334135" cy="4516910"/>
          </a:xfrm>
        </p:spPr>
        <p:txBody>
          <a:bodyPr/>
          <a:lstStyle/>
          <a:p>
            <a:r>
              <a:rPr lang="zh-CN" altLang="en-US" dirty="0"/>
              <a:t>分片</a:t>
            </a:r>
            <a:endParaRPr lang="en-US" altLang="zh-CN" sz="2000" dirty="0"/>
          </a:p>
          <a:p>
            <a:pPr lvl="1">
              <a:spcBef>
                <a:spcPts val="600"/>
              </a:spcBef>
            </a:pPr>
            <a:r>
              <a:rPr lang="zh-CN" altLang="en-US" sz="1800" dirty="0"/>
              <a:t>当分组经历网络的</a:t>
            </a:r>
            <a:r>
              <a:rPr lang="en-US" altLang="zh-CN" sz="1800" dirty="0"/>
              <a:t>MTU</a:t>
            </a:r>
            <a:r>
              <a:rPr lang="zh-CN" altLang="en-US" sz="1800" dirty="0"/>
              <a:t>比分组长度小，路由器把该分组分成小的数据块（称为分片，</a:t>
            </a:r>
            <a:r>
              <a:rPr lang="en-US" altLang="zh-CN" sz="1800" dirty="0"/>
              <a:t>fragment</a:t>
            </a:r>
            <a:r>
              <a:rPr lang="zh-CN" altLang="en-US" sz="1800" dirty="0"/>
              <a:t>）后放进物理帧</a:t>
            </a:r>
          </a:p>
          <a:p>
            <a:pPr lvl="1">
              <a:spcBef>
                <a:spcPts val="1200"/>
              </a:spcBef>
            </a:pPr>
            <a:r>
              <a:rPr lang="zh-CN" altLang="en-US" sz="1800" dirty="0"/>
              <a:t>每片的长度必须为</a:t>
            </a:r>
            <a:r>
              <a:rPr lang="en-US" altLang="zh-CN" sz="1800" dirty="0"/>
              <a:t>8</a:t>
            </a:r>
            <a:r>
              <a:rPr lang="zh-CN" altLang="en-US" sz="1800" dirty="0"/>
              <a:t>的倍数，最后一个可任意小</a:t>
            </a:r>
          </a:p>
          <a:p>
            <a:pPr lvl="1">
              <a:spcBef>
                <a:spcPts val="1200"/>
              </a:spcBef>
            </a:pPr>
            <a:r>
              <a:rPr lang="zh-CN" altLang="en-US" sz="1800" dirty="0"/>
              <a:t>每个分段都含一个</a:t>
            </a:r>
            <a:r>
              <a:rPr lang="en-US" altLang="zh-CN" sz="1800" dirty="0"/>
              <a:t>IP</a:t>
            </a:r>
            <a:r>
              <a:rPr lang="zh-CN" altLang="en-US" sz="1800" dirty="0"/>
              <a:t>数据报头</a:t>
            </a:r>
            <a:endParaRPr lang="en-US" altLang="zh-CN" sz="1800" dirty="0"/>
          </a:p>
          <a:p>
            <a:pPr lvl="2">
              <a:spcBef>
                <a:spcPts val="600"/>
              </a:spcBef>
            </a:pPr>
            <a:r>
              <a:rPr lang="zh-CN" altLang="en-US"/>
              <a:t>除报头中的</a:t>
            </a:r>
            <a:r>
              <a:rPr lang="zh-CN" altLang="en-US" dirty="0"/>
              <a:t>长度</a:t>
            </a:r>
            <a:r>
              <a:rPr lang="en-US" altLang="zh-CN" dirty="0"/>
              <a:t>(</a:t>
            </a:r>
            <a:r>
              <a:rPr lang="en-US" altLang="zh-CN" dirty="0">
                <a:solidFill>
                  <a:prstClr val="black"/>
                </a:solidFill>
                <a:ea typeface="楷体" panose="02010609060101010101" pitchFamily="49" charset="-122"/>
              </a:rPr>
              <a:t>Length) </a:t>
            </a:r>
            <a:r>
              <a:rPr lang="zh-CN" altLang="en-US" dirty="0"/>
              <a:t>、标志</a:t>
            </a:r>
            <a:r>
              <a:rPr lang="en-US" altLang="zh-CN" dirty="0"/>
              <a:t>(Flag)</a:t>
            </a:r>
            <a:r>
              <a:rPr lang="zh-CN" altLang="en-US" dirty="0"/>
              <a:t> 、片偏移</a:t>
            </a:r>
            <a:r>
              <a:rPr lang="en-US" altLang="zh-CN" dirty="0"/>
              <a:t>(Offset)</a:t>
            </a:r>
            <a:r>
              <a:rPr lang="zh-CN" altLang="en-US" dirty="0"/>
              <a:t>、校验和</a:t>
            </a:r>
            <a:r>
              <a:rPr lang="en-US" altLang="zh-CN" dirty="0"/>
              <a:t>(Checksum)</a:t>
            </a:r>
            <a:r>
              <a:rPr lang="zh-CN" altLang="en-US" dirty="0"/>
              <a:t>字段，其它字段与原始</a:t>
            </a:r>
            <a:r>
              <a:rPr lang="en-US" altLang="zh-CN" dirty="0"/>
              <a:t>IP </a:t>
            </a:r>
            <a:r>
              <a:rPr lang="zh-CN" altLang="en-US" dirty="0"/>
              <a:t>数据</a:t>
            </a:r>
            <a:r>
              <a:rPr lang="zh-CN" altLang="en-US"/>
              <a:t>报头相同</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graphicFrame>
        <p:nvGraphicFramePr>
          <p:cNvPr id="6" name="表格 5"/>
          <p:cNvGraphicFramePr>
            <a:graphicFrameLocks noGrp="1"/>
          </p:cNvGraphicFramePr>
          <p:nvPr>
            <p:extLst/>
          </p:nvPr>
        </p:nvGraphicFramePr>
        <p:xfrm>
          <a:off x="3215639" y="4151774"/>
          <a:ext cx="5897880" cy="2054755"/>
        </p:xfrm>
        <a:graphic>
          <a:graphicData uri="http://schemas.openxmlformats.org/drawingml/2006/table">
            <a:tbl>
              <a:tblPr>
                <a:tableStyleId>{5C22544A-7EE6-4342-B048-85BDC9FD1C3A}</a:tableStyleId>
              </a:tblPr>
              <a:tblGrid>
                <a:gridCol w="737235">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1474469">
                  <a:extLst>
                    <a:ext uri="{9D8B030D-6E8A-4147-A177-3AD203B41FA5}">
                      <a16:colId xmlns:a16="http://schemas.microsoft.com/office/drawing/2014/main" val="20002"/>
                    </a:ext>
                  </a:extLst>
                </a:gridCol>
                <a:gridCol w="580235">
                  <a:extLst>
                    <a:ext uri="{9D8B030D-6E8A-4147-A177-3AD203B41FA5}">
                      <a16:colId xmlns:a16="http://schemas.microsoft.com/office/drawing/2014/main" val="20003"/>
                    </a:ext>
                  </a:extLst>
                </a:gridCol>
                <a:gridCol w="2368706">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7" name="内容占位符 2"/>
          <p:cNvSpPr txBox="1">
            <a:spLocks/>
          </p:cNvSpPr>
          <p:nvPr/>
        </p:nvSpPr>
        <p:spPr bwMode="auto">
          <a:xfrm>
            <a:off x="106680" y="3913858"/>
            <a:ext cx="2926079" cy="218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sz="2400" b="0" i="0" u="none" strike="noStrike" kern="0" cap="none" spc="0" normalizeH="0" baseline="0" noProof="0">
                <a:ln>
                  <a:noFill/>
                </a:ln>
                <a:solidFill>
                  <a:schemeClr val="tx1"/>
                </a:solidFill>
                <a:effectLst/>
                <a:uLnTx/>
                <a:uFillTx/>
                <a:latin typeface="Calibri" panose="020F0502020204030204" pitchFamily="34" charset="0"/>
                <a:ea typeface="黑体" panose="02010609060101010101" pitchFamily="49" charset="-122"/>
                <a:cs typeface="+mn-cs"/>
              </a:rPr>
              <a:t>重组</a:t>
            </a:r>
            <a:endParaRPr kumimoji="0" lang="en-US" altLang="zh-CN" sz="2000" b="0" i="0" u="none" strike="noStrike" kern="0" cap="none" spc="0" normalizeH="0" baseline="0" noProof="0">
              <a:ln>
                <a:noFill/>
              </a:ln>
              <a:solidFill>
                <a:schemeClr val="tx1"/>
              </a:solidFill>
              <a:effectLst/>
              <a:uLnTx/>
              <a:uFillTx/>
              <a:latin typeface="Calibri" panose="020F0502020204030204" pitchFamily="34" charset="0"/>
              <a:ea typeface="黑体" panose="02010609060101010101" pitchFamily="49" charset="-122"/>
              <a:cs typeface="+mn-cs"/>
            </a:endParaRPr>
          </a:p>
          <a:p>
            <a:pPr marL="742932" marR="0" lvl="1" indent="-285744"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tabLst/>
              <a:defRPr/>
            </a:pPr>
            <a:r>
              <a:rPr kumimoji="0" lang="zh-CN" altLang="en-US" sz="1800" b="0" i="0" u="none" strike="noStrike" kern="0" cap="none" spc="0" normalizeH="0" baseline="0" noProof="0">
                <a:ln>
                  <a:noFill/>
                </a:ln>
                <a:solidFill>
                  <a:schemeClr val="tx1"/>
                </a:solidFill>
                <a:effectLst/>
                <a:uLnTx/>
                <a:uFillTx/>
                <a:latin typeface="Calibri" panose="020F0502020204030204" pitchFamily="34" charset="0"/>
                <a:ea typeface="黑体" panose="02010609060101010101" pitchFamily="49" charset="-122"/>
              </a:rPr>
              <a:t>分片的反过程，所有分片数据包到达目的主机后，目的主机负责还原原始</a:t>
            </a:r>
            <a:r>
              <a:rPr kumimoji="0" lang="en-US" altLang="zh-CN" sz="1800" b="0" i="0" u="none" strike="noStrike" kern="0" cap="none" spc="0" normalizeH="0" baseline="0" noProof="0">
                <a:ln>
                  <a:noFill/>
                </a:ln>
                <a:solidFill>
                  <a:schemeClr val="tx1"/>
                </a:solidFill>
                <a:effectLst/>
                <a:uLnTx/>
                <a:uFillTx/>
                <a:latin typeface="Calibri" panose="020F0502020204030204" pitchFamily="34" charset="0"/>
                <a:ea typeface="黑体" panose="02010609060101010101" pitchFamily="49" charset="-122"/>
              </a:rPr>
              <a:t>IP</a:t>
            </a:r>
            <a:r>
              <a:rPr kumimoji="0" lang="zh-CN" altLang="en-US" sz="1800" b="0" i="0" u="none" strike="noStrike" kern="0" cap="none" spc="0" normalizeH="0" baseline="0" noProof="0">
                <a:ln>
                  <a:noFill/>
                </a:ln>
                <a:solidFill>
                  <a:schemeClr val="tx1"/>
                </a:solidFill>
                <a:effectLst/>
                <a:uLnTx/>
                <a:uFillTx/>
                <a:latin typeface="Calibri" panose="020F0502020204030204" pitchFamily="34" charset="0"/>
                <a:ea typeface="黑体" panose="02010609060101010101" pitchFamily="49" charset="-122"/>
              </a:rPr>
              <a:t>报文</a:t>
            </a:r>
            <a:endParaRPr kumimoji="0" lang="zh-CN" altLang="en-US" sz="2000" b="0" i="0" u="none" strike="noStrike" kern="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50750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dissolve">
                                      <p:cBhvr>
                                        <p:cTn id="24" dur="500"/>
                                        <p:tgtEl>
                                          <p:spTgt spid="7">
                                            <p:txEl>
                                              <p:pRg st="0" end="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dissolve">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头部有关分片的三个字段</a:t>
            </a:r>
          </a:p>
        </p:txBody>
      </p:sp>
      <p:sp>
        <p:nvSpPr>
          <p:cNvPr id="3" name="内容占位符 2"/>
          <p:cNvSpPr>
            <a:spLocks noGrp="1"/>
          </p:cNvSpPr>
          <p:nvPr>
            <p:ph idx="1"/>
          </p:nvPr>
        </p:nvSpPr>
        <p:spPr>
          <a:xfrm>
            <a:off x="457200" y="1444977"/>
            <a:ext cx="8491728" cy="5260621"/>
          </a:xfrm>
        </p:spPr>
        <p:txBody>
          <a:bodyPr/>
          <a:lstStyle/>
          <a:p>
            <a:r>
              <a:rPr lang="zh-CN" altLang="en-US" dirty="0"/>
              <a:t>标识 </a:t>
            </a:r>
            <a:r>
              <a:rPr lang="en-US" altLang="zh-CN" dirty="0"/>
              <a:t>(Identification)</a:t>
            </a:r>
          </a:p>
          <a:p>
            <a:pPr lvl="1"/>
            <a:r>
              <a:rPr lang="zh-CN" altLang="en-US" sz="1800" dirty="0"/>
              <a:t>一个计数器，用来产生</a:t>
            </a:r>
            <a:r>
              <a:rPr lang="en-US" altLang="zh-CN" sz="1800" dirty="0"/>
              <a:t>IP</a:t>
            </a:r>
            <a:r>
              <a:rPr lang="zh-CN" altLang="en-US" sz="1800" dirty="0"/>
              <a:t>数据报的标识号</a:t>
            </a:r>
            <a:endParaRPr lang="en-US" altLang="zh-CN" sz="1800" dirty="0"/>
          </a:p>
          <a:p>
            <a:pPr lvl="1"/>
            <a:r>
              <a:rPr lang="en-US" altLang="zh-CN" sz="1800" dirty="0"/>
              <a:t>IP</a:t>
            </a:r>
            <a:r>
              <a:rPr lang="zh-CN" altLang="en-US" sz="1800" dirty="0"/>
              <a:t>协议每发送一个数据报则该项加</a:t>
            </a:r>
            <a:r>
              <a:rPr lang="en-US" altLang="zh-CN" sz="1800" dirty="0"/>
              <a:t>1</a:t>
            </a:r>
            <a:r>
              <a:rPr lang="zh-CN" altLang="en-US" sz="1800" dirty="0"/>
              <a:t>，作为下一数据报的标识符</a:t>
            </a:r>
            <a:endParaRPr lang="en-US" altLang="zh-CN" sz="1800" dirty="0"/>
          </a:p>
          <a:p>
            <a:pPr lvl="1"/>
            <a:r>
              <a:rPr lang="zh-CN" altLang="en-US" sz="1800" dirty="0"/>
              <a:t>形成的数据报分片具有与原始数据报相同的源、目的地址和标识号</a:t>
            </a:r>
            <a:endParaRPr lang="en-US" altLang="zh-CN" sz="1800" dirty="0"/>
          </a:p>
          <a:p>
            <a:pPr lvl="1"/>
            <a:r>
              <a:rPr lang="en-US" altLang="zh-CN" sz="1800" dirty="0"/>
              <a:t>16 </a:t>
            </a:r>
            <a:r>
              <a:rPr lang="zh-CN" altLang="en-US" sz="1800" dirty="0"/>
              <a:t>位，保证重复使用一个分组标识符时，具有该标识符的上一分组的所有分段已从网上消失</a:t>
            </a:r>
            <a:endParaRPr lang="en-US" altLang="zh-CN" sz="1800" dirty="0"/>
          </a:p>
          <a:p>
            <a:r>
              <a:rPr lang="zh-CN" altLang="en-US" dirty="0"/>
              <a:t>标志 </a:t>
            </a:r>
            <a:r>
              <a:rPr lang="en-US" altLang="zh-CN" dirty="0"/>
              <a:t>(Flag)</a:t>
            </a:r>
          </a:p>
          <a:p>
            <a:pPr lvl="1"/>
            <a:r>
              <a:rPr lang="en-US" altLang="zh-CN" sz="1800" dirty="0"/>
              <a:t>3 </a:t>
            </a:r>
            <a:r>
              <a:rPr lang="zh-CN" altLang="en-US" sz="1800" dirty="0"/>
              <a:t>位，目前仅低</a:t>
            </a:r>
            <a:r>
              <a:rPr lang="en-US" altLang="zh-CN" sz="1800" dirty="0"/>
              <a:t>2bit</a:t>
            </a:r>
            <a:r>
              <a:rPr lang="zh-CN" altLang="en-US" sz="1800" dirty="0"/>
              <a:t>有用</a:t>
            </a:r>
          </a:p>
          <a:p>
            <a:pPr lvl="1"/>
            <a:r>
              <a:rPr lang="en-US" altLang="zh-CN" sz="1800" dirty="0"/>
              <a:t>MF (More Fragment)</a:t>
            </a:r>
            <a:r>
              <a:rPr lang="zh-CN" altLang="en-US" sz="1800" dirty="0"/>
              <a:t>：置</a:t>
            </a:r>
            <a:r>
              <a:rPr lang="en-US" altLang="zh-CN" sz="1800" dirty="0"/>
              <a:t>1 </a:t>
            </a:r>
            <a:r>
              <a:rPr lang="zh-CN" altLang="en-US" sz="1800" dirty="0"/>
              <a:t>表示后面“还有分片”；置</a:t>
            </a:r>
            <a:r>
              <a:rPr lang="en-US" altLang="zh-CN" sz="1800" dirty="0"/>
              <a:t>0 </a:t>
            </a:r>
            <a:r>
              <a:rPr lang="zh-CN" altLang="en-US" sz="1800" dirty="0"/>
              <a:t>表示最后一个分片</a:t>
            </a:r>
            <a:r>
              <a:rPr lang="en-US" altLang="zh-CN" sz="1800" dirty="0"/>
              <a:t>(</a:t>
            </a:r>
            <a:r>
              <a:rPr lang="zh-CN" altLang="en-US" sz="1800" dirty="0"/>
              <a:t>没有分片也置</a:t>
            </a:r>
            <a:r>
              <a:rPr lang="en-US" altLang="zh-CN" sz="1800" dirty="0"/>
              <a:t>0</a:t>
            </a:r>
            <a:r>
              <a:rPr lang="zh-CN" altLang="en-US" sz="1800" dirty="0"/>
              <a:t>）</a:t>
            </a:r>
          </a:p>
          <a:p>
            <a:pPr lvl="1"/>
            <a:r>
              <a:rPr lang="en-US" altLang="zh-CN" sz="1800" dirty="0"/>
              <a:t>DF (Don‘t Fragment)</a:t>
            </a:r>
            <a:r>
              <a:rPr lang="zh-CN" altLang="en-US" sz="1800" dirty="0"/>
              <a:t>：置</a:t>
            </a:r>
            <a:r>
              <a:rPr lang="en-US" altLang="zh-CN" sz="1800" dirty="0"/>
              <a:t>0</a:t>
            </a:r>
            <a:r>
              <a:rPr lang="zh-CN" altLang="en-US" sz="1800" dirty="0"/>
              <a:t>才允许分片</a:t>
            </a:r>
            <a:endParaRPr lang="en-US" altLang="zh-CN" sz="1800" dirty="0"/>
          </a:p>
          <a:p>
            <a:r>
              <a:rPr lang="zh-CN" altLang="en-US" dirty="0"/>
              <a:t>片偏移</a:t>
            </a:r>
            <a:r>
              <a:rPr lang="en-US" altLang="zh-CN" dirty="0"/>
              <a:t>(Offset)</a:t>
            </a:r>
          </a:p>
          <a:p>
            <a:pPr lvl="1"/>
            <a:r>
              <a:rPr lang="en-US" altLang="zh-CN" sz="1800" dirty="0"/>
              <a:t>13 </a:t>
            </a:r>
            <a:r>
              <a:rPr lang="zh-CN" altLang="en-US" sz="1800" dirty="0"/>
              <a:t>位，指明分片在分组中的位置，采用</a:t>
            </a:r>
            <a:r>
              <a:rPr lang="en-US" altLang="zh-CN" sz="1800" dirty="0"/>
              <a:t>8</a:t>
            </a:r>
            <a:r>
              <a:rPr lang="zh-CN" altLang="en-US" sz="1800" dirty="0"/>
              <a:t>字节为偏移单位，分片必须是</a:t>
            </a:r>
            <a:r>
              <a:rPr lang="en-US" altLang="zh-CN" sz="1800" dirty="0"/>
              <a:t>8</a:t>
            </a:r>
            <a:r>
              <a:rPr lang="zh-CN" altLang="en-US" sz="1800" dirty="0"/>
              <a:t>字节的倍数，</a:t>
            </a:r>
            <a:r>
              <a:rPr lang="zh-CN" altLang="en-US" sz="1800" dirty="0">
                <a:solidFill>
                  <a:srgbClr val="990099"/>
                </a:solidFill>
              </a:rPr>
              <a:t>为什么？</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38</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grpSp>
        <p:nvGrpSpPr>
          <p:cNvPr id="10" name="组合 9"/>
          <p:cNvGrpSpPr/>
          <p:nvPr/>
        </p:nvGrpSpPr>
        <p:grpSpPr>
          <a:xfrm>
            <a:off x="3791712" y="4206240"/>
            <a:ext cx="2386584" cy="338554"/>
            <a:chOff x="4376928" y="4486656"/>
            <a:chExt cx="2386584" cy="338554"/>
          </a:xfrm>
        </p:grpSpPr>
        <p:sp>
          <p:nvSpPr>
            <p:cNvPr id="6" name="文本框 5"/>
            <p:cNvSpPr txBox="1"/>
            <p:nvPr/>
          </p:nvSpPr>
          <p:spPr>
            <a:xfrm>
              <a:off x="4376928" y="4486656"/>
              <a:ext cx="795528" cy="338554"/>
            </a:xfrm>
            <a:prstGeom prst="rect">
              <a:avLst/>
            </a:prstGeom>
            <a:solidFill>
              <a:schemeClr val="accent6">
                <a:lumMod val="20000"/>
                <a:lumOff val="80000"/>
              </a:schemeClr>
            </a:solidFill>
            <a:ln w="6350">
              <a:solidFill>
                <a:schemeClr val="accent6">
                  <a:lumMod val="75000"/>
                </a:schemeClr>
              </a:solidFill>
            </a:ln>
          </p:spPr>
          <p:txBody>
            <a:bodyPr wrap="square" rtlCol="0">
              <a:spAutoFit/>
            </a:bodyPr>
            <a:lstStyle>
              <a:defPPr>
                <a:defRPr lang="zh-CN"/>
              </a:defPPr>
              <a:lvl1pPr algn="ctr">
                <a:defRPr sz="1600">
                  <a:latin typeface="Calibri" panose="020F0502020204030204" pitchFamily="34" charset="0"/>
                  <a:ea typeface="华文楷体" panose="02010600040101010101" pitchFamily="2" charset="-122"/>
                </a:defRPr>
              </a:lvl1pPr>
            </a:lstStyle>
            <a:p>
              <a:r>
                <a:rPr lang="zh-CN" altLang="en-US" dirty="0"/>
                <a:t>未用</a:t>
              </a:r>
            </a:p>
          </p:txBody>
        </p:sp>
        <p:sp>
          <p:nvSpPr>
            <p:cNvPr id="8" name="文本框 7"/>
            <p:cNvSpPr txBox="1"/>
            <p:nvPr/>
          </p:nvSpPr>
          <p:spPr>
            <a:xfrm>
              <a:off x="5172456" y="4486656"/>
              <a:ext cx="795528" cy="338554"/>
            </a:xfrm>
            <a:prstGeom prst="rect">
              <a:avLst/>
            </a:prstGeom>
            <a:solidFill>
              <a:schemeClr val="accent6">
                <a:lumMod val="20000"/>
                <a:lumOff val="80000"/>
              </a:schemeClr>
            </a:solidFill>
            <a:ln w="6350">
              <a:solidFill>
                <a:schemeClr val="accent6">
                  <a:lumMod val="75000"/>
                </a:schemeClr>
              </a:solidFill>
            </a:ln>
          </p:spPr>
          <p:txBody>
            <a:bodyPr wrap="square" rtlCol="0">
              <a:spAutoFit/>
            </a:bodyPr>
            <a:lstStyle>
              <a:defPPr>
                <a:defRPr lang="zh-CN"/>
              </a:defPPr>
              <a:lvl1pPr algn="ctr">
                <a:defRPr sz="1600">
                  <a:latin typeface="Calibri" panose="020F0502020204030204" pitchFamily="34" charset="0"/>
                  <a:ea typeface="华文楷体" panose="02010600040101010101" pitchFamily="2" charset="-122"/>
                </a:defRPr>
              </a:lvl1pPr>
            </a:lstStyle>
            <a:p>
              <a:r>
                <a:rPr lang="en-US" altLang="zh-CN" dirty="0"/>
                <a:t>DF</a:t>
              </a:r>
              <a:endParaRPr lang="zh-CN" altLang="en-US" dirty="0"/>
            </a:p>
          </p:txBody>
        </p:sp>
        <p:sp>
          <p:nvSpPr>
            <p:cNvPr id="9" name="文本框 8"/>
            <p:cNvSpPr txBox="1"/>
            <p:nvPr/>
          </p:nvSpPr>
          <p:spPr>
            <a:xfrm>
              <a:off x="5967984" y="4486656"/>
              <a:ext cx="795528" cy="338554"/>
            </a:xfrm>
            <a:prstGeom prst="rect">
              <a:avLst/>
            </a:prstGeom>
            <a:solidFill>
              <a:schemeClr val="accent6">
                <a:lumMod val="20000"/>
                <a:lumOff val="80000"/>
              </a:schemeClr>
            </a:solidFill>
            <a:ln w="6350">
              <a:solidFill>
                <a:schemeClr val="accent6">
                  <a:lumMod val="75000"/>
                </a:schemeClr>
              </a:solidFill>
            </a:ln>
          </p:spPr>
          <p:txBody>
            <a:bodyPr wrap="square" rtlCol="0">
              <a:spAutoFit/>
            </a:bodyPr>
            <a:lstStyle>
              <a:defPPr>
                <a:defRPr lang="zh-CN"/>
              </a:defPPr>
              <a:lvl1pPr algn="ctr">
                <a:defRPr sz="1600">
                  <a:latin typeface="Calibri" panose="020F0502020204030204" pitchFamily="34" charset="0"/>
                  <a:ea typeface="华文楷体" panose="02010600040101010101" pitchFamily="2" charset="-122"/>
                </a:defRPr>
              </a:lvl1pPr>
            </a:lstStyle>
            <a:p>
              <a:r>
                <a:rPr lang="en-US" altLang="zh-CN" dirty="0"/>
                <a:t>MF</a:t>
              </a:r>
              <a:endParaRPr lang="zh-CN" altLang="en-US" dirty="0"/>
            </a:p>
          </p:txBody>
        </p:sp>
      </p:grpSp>
    </p:spTree>
    <p:custDataLst>
      <p:tags r:id="rId1"/>
    </p:custDataLst>
    <p:extLst>
      <p:ext uri="{BB962C8B-B14F-4D97-AF65-F5344CB8AC3E}">
        <p14:creationId xmlns:p14="http://schemas.microsoft.com/office/powerpoint/2010/main" val="24064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dissolv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dissolve">
                                      <p:cBhvr>
                                        <p:cTn id="54" dur="500"/>
                                        <p:tgtEl>
                                          <p:spTgt spid="3">
                                            <p:txEl>
                                              <p:pRg st="9" end="9"/>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dissolv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graphicFrame>
        <p:nvGraphicFramePr>
          <p:cNvPr id="10" name="表格 9"/>
          <p:cNvGraphicFramePr>
            <a:graphicFrameLocks noGrp="1"/>
          </p:cNvGraphicFramePr>
          <p:nvPr>
            <p:extLst/>
          </p:nvPr>
        </p:nvGraphicFramePr>
        <p:xfrm>
          <a:off x="1923017" y="1696811"/>
          <a:ext cx="6248403" cy="3342988"/>
        </p:xfrm>
        <a:graphic>
          <a:graphicData uri="http://schemas.openxmlformats.org/drawingml/2006/table">
            <a:tbl>
              <a:tblPr>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614720">
                  <a:extLst>
                    <a:ext uri="{9D8B030D-6E8A-4147-A177-3AD203B41FA5}">
                      <a16:colId xmlns:a16="http://schemas.microsoft.com/office/drawing/2014/main" val="20003"/>
                    </a:ext>
                  </a:extLst>
                </a:gridCol>
                <a:gridCol w="2509483">
                  <a:extLst>
                    <a:ext uri="{9D8B030D-6E8A-4147-A177-3AD203B41FA5}">
                      <a16:colId xmlns:a16="http://schemas.microsoft.com/office/drawing/2014/main" val="20004"/>
                    </a:ext>
                  </a:extLst>
                </a:gridCol>
              </a:tblGrid>
              <a:tr h="410951">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Vers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err="1">
                          <a:solidFill>
                            <a:schemeClr val="tx1">
                              <a:lumMod val="95000"/>
                              <a:lumOff val="5000"/>
                            </a:schemeClr>
                          </a:solidFill>
                          <a:latin typeface="Calibri" panose="020F0502020204030204" pitchFamily="34" charset="0"/>
                          <a:ea typeface="华文楷体" panose="02010600040101010101" pitchFamily="2" charset="-122"/>
                        </a:rPr>
                        <a:t>HLen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TOS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Length</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0"/>
                  </a:ext>
                </a:extLst>
              </a:tr>
              <a:tr h="410951">
                <a:tc gridSpan="3">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Identification</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Flag</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Offset</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extLst>
                  <a:ext uri="{0D108BD9-81ED-4DB2-BD59-A6C34878D82A}">
                    <a16:rowId xmlns:a16="http://schemas.microsoft.com/office/drawing/2014/main" val="10001"/>
                  </a:ext>
                </a:extLst>
              </a:tr>
              <a:tr h="410951">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TTL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Protocol</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gridSpan="2">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Checksum</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extLst>
                  <a:ext uri="{0D108BD9-81ED-4DB2-BD59-A6C34878D82A}">
                    <a16:rowId xmlns:a16="http://schemas.microsoft.com/office/drawing/2014/main" val="10002"/>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Source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3"/>
                  </a:ext>
                </a:extLst>
              </a:tr>
              <a:tr h="410951">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Destination Address</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C9C9FF"/>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4"/>
                  </a:ext>
                </a:extLst>
              </a:tr>
              <a:tr h="538695">
                <a:tc gridSpan="5">
                  <a:txBody>
                    <a:bodyPr/>
                    <a:lstStyle/>
                    <a:p>
                      <a:pPr algn="ctr"/>
                      <a:r>
                        <a:rPr lang="en-US" altLang="zh-CN" b="0" dirty="0">
                          <a:solidFill>
                            <a:schemeClr val="tx1">
                              <a:lumMod val="95000"/>
                              <a:lumOff val="5000"/>
                            </a:schemeClr>
                          </a:solidFill>
                          <a:latin typeface="Calibri" panose="020F0502020204030204" pitchFamily="34" charset="0"/>
                          <a:ea typeface="华文楷体" panose="02010600040101010101" pitchFamily="2" charset="-122"/>
                        </a:rPr>
                        <a:t>Options</a:t>
                      </a:r>
                      <a:r>
                        <a:rPr lang="en-US" altLang="zh-CN" b="0" baseline="0" dirty="0">
                          <a:solidFill>
                            <a:schemeClr val="tx1">
                              <a:lumMod val="95000"/>
                              <a:lumOff val="5000"/>
                            </a:schemeClr>
                          </a:solidFill>
                          <a:latin typeface="Calibri" panose="020F0502020204030204" pitchFamily="34" charset="0"/>
                          <a:ea typeface="华文楷体" panose="02010600040101010101" pitchFamily="2" charset="-122"/>
                        </a:rPr>
                        <a:t> (if any)</a:t>
                      </a:r>
                      <a:endParaRPr lang="zh-CN" altLang="en-US" b="0" dirty="0">
                        <a:solidFill>
                          <a:schemeClr val="tx1">
                            <a:lumMod val="95000"/>
                            <a:lumOff val="5000"/>
                          </a:schemeClr>
                        </a:solidFill>
                        <a:latin typeface="Calibri" panose="020F0502020204030204" pitchFamily="34" charset="0"/>
                        <a:ea typeface="华文楷体" panose="02010600040101010101" pitchFamily="2" charset="-122"/>
                      </a:endParaRPr>
                    </a:p>
                  </a:txBody>
                  <a:tcPr anchor="ctr">
                    <a:solidFill>
                      <a:srgbClr val="92D050"/>
                    </a:solidFill>
                  </a:tcPr>
                </a:tc>
                <a:tc hMerge="1">
                  <a:txBody>
                    <a:bodyPr/>
                    <a:lstStyle/>
                    <a:p>
                      <a:endParaRPr lang="zh-CN" altLang="en-US"/>
                    </a:p>
                  </a:txBody>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005"/>
                  </a:ext>
                </a:extLst>
              </a:tr>
              <a:tr h="749538">
                <a:tc gridSpan="5">
                  <a:txBody>
                    <a:bodyPr/>
                    <a:lstStyle/>
                    <a:p>
                      <a:pPr algn="ctr"/>
                      <a:r>
                        <a:rPr lang="en-US" altLang="zh-CN" b="0" dirty="0">
                          <a:solidFill>
                            <a:schemeClr val="bg1"/>
                          </a:solidFill>
                          <a:latin typeface="Calibri" panose="020F0502020204030204" pitchFamily="34" charset="0"/>
                          <a:ea typeface="华文楷体" panose="02010600040101010101" pitchFamily="2" charset="-122"/>
                        </a:rPr>
                        <a:t>Data</a:t>
                      </a:r>
                      <a:endParaRPr lang="zh-CN" altLang="en-US" b="0" dirty="0">
                        <a:solidFill>
                          <a:schemeClr val="bg1"/>
                        </a:solidFill>
                        <a:latin typeface="Calibri" panose="020F0502020204030204" pitchFamily="34" charset="0"/>
                        <a:ea typeface="华文楷体" panose="02010600040101010101" pitchFamily="2" charset="-122"/>
                      </a:endParaRPr>
                    </a:p>
                  </a:txBody>
                  <a:tcPr anchor="ctr">
                    <a:solidFill>
                      <a:schemeClr val="accent2">
                        <a:lumMod val="75000"/>
                      </a:schemeClr>
                    </a:solidFill>
                  </a:tcPr>
                </a:tc>
                <a:tc hMerge="1">
                  <a:txBody>
                    <a:bodyPr/>
                    <a:lstStyle/>
                    <a:p>
                      <a:endParaRPr lang="zh-CN" altLang="en-US"/>
                    </a:p>
                  </a:txBody>
                  <a:tcPr/>
                </a:tc>
                <a:tc hMerge="1">
                  <a:txBody>
                    <a:bodyPr/>
                    <a:lstStyle/>
                    <a:p>
                      <a:pPr algn="ctr"/>
                      <a:endParaRPr lang="zh-CN" altLang="en-US"/>
                    </a:p>
                  </a:txBody>
                  <a:tcPr anchor="ctr"/>
                </a:tc>
                <a:tc hMerge="1">
                  <a:txBody>
                    <a:bodyPr/>
                    <a:lstStyle/>
                    <a:p>
                      <a:pPr algn="ctr"/>
                      <a:endParaRPr lang="zh-CN" altLang="en-US"/>
                    </a:p>
                  </a:txBody>
                  <a:tcPr anchor="ct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2" name="Rectangle 45"/>
          <p:cNvSpPr>
            <a:spLocks noChangeArrowheads="1"/>
          </p:cNvSpPr>
          <p:nvPr/>
        </p:nvSpPr>
        <p:spPr bwMode="auto">
          <a:xfrm>
            <a:off x="1277149" y="2088135"/>
            <a:ext cx="413576" cy="108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固</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定</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a:p>
            <a:pPr>
              <a:lnSpc>
                <a:spcPct val="90000"/>
              </a:lnSpc>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分</a:t>
            </a:r>
          </a:p>
        </p:txBody>
      </p:sp>
      <p:sp>
        <p:nvSpPr>
          <p:cNvPr id="13" name="Rectangle 54"/>
          <p:cNvSpPr>
            <a:spLocks noChangeArrowheads="1"/>
          </p:cNvSpPr>
          <p:nvPr/>
        </p:nvSpPr>
        <p:spPr bwMode="auto">
          <a:xfrm>
            <a:off x="1212727" y="3694244"/>
            <a:ext cx="64440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可变</a:t>
            </a:r>
          </a:p>
          <a:p>
            <a:pPr>
              <a:spcBef>
                <a:spcPct val="0"/>
              </a:spcBef>
              <a:buClrTx/>
              <a:buSzTx/>
              <a:buFontTx/>
              <a:buNone/>
            </a:pPr>
            <a:r>
              <a:rPr kumimoji="1" lang="zh-CN" altLang="en-US" sz="1800" dirty="0">
                <a:solidFill>
                  <a:schemeClr val="accent5">
                    <a:lumMod val="50000"/>
                  </a:schemeClr>
                </a:solidFill>
                <a:latin typeface="华文楷体" panose="02010600040101010101" pitchFamily="2" charset="-122"/>
                <a:ea typeface="华文楷体" panose="02010600040101010101" pitchFamily="2" charset="-122"/>
              </a:rPr>
              <a:t>部分</a:t>
            </a:r>
          </a:p>
        </p:txBody>
      </p:sp>
      <p:grpSp>
        <p:nvGrpSpPr>
          <p:cNvPr id="24" name="组合 23"/>
          <p:cNvGrpSpPr/>
          <p:nvPr/>
        </p:nvGrpSpPr>
        <p:grpSpPr>
          <a:xfrm>
            <a:off x="1458333" y="1418051"/>
            <a:ext cx="6851283" cy="369332"/>
            <a:chOff x="1309248" y="2918990"/>
            <a:chExt cx="6851283" cy="369332"/>
          </a:xfrm>
        </p:grpSpPr>
        <p:sp>
          <p:nvSpPr>
            <p:cNvPr id="11" name="文本框 10"/>
            <p:cNvSpPr txBox="1"/>
            <p:nvPr/>
          </p:nvSpPr>
          <p:spPr>
            <a:xfrm>
              <a:off x="1661024" y="2918990"/>
              <a:ext cx="6499507" cy="369332"/>
            </a:xfrm>
            <a:prstGeom prst="rect">
              <a:avLst/>
            </a:prstGeom>
            <a:noFill/>
          </p:spPr>
          <p:txBody>
            <a:bodyPr wrap="square" rtlCol="0">
              <a:spAutoFit/>
            </a:bodyPr>
            <a:lstStyle/>
            <a:p>
              <a:r>
                <a:rPr lang="en-US" altLang="zh-CN" dirty="0">
                  <a:latin typeface="Calibri" panose="020F0502020204030204" pitchFamily="34" charset="0"/>
                  <a:ea typeface="华文楷体" panose="02010600040101010101" pitchFamily="2" charset="-122"/>
                </a:rPr>
                <a:t>0            4             8                          16       19                                         31</a:t>
              </a:r>
              <a:endParaRPr lang="zh-CN" altLang="en-US" dirty="0">
                <a:latin typeface="Calibri" panose="020F0502020204030204" pitchFamily="34" charset="0"/>
                <a:ea typeface="华文楷体" panose="02010600040101010101" pitchFamily="2" charset="-122"/>
              </a:endParaRPr>
            </a:p>
          </p:txBody>
        </p:sp>
        <p:sp>
          <p:nvSpPr>
            <p:cNvPr id="14" name="Rectangle 43"/>
            <p:cNvSpPr>
              <a:spLocks noChangeArrowheads="1"/>
            </p:cNvSpPr>
            <p:nvPr/>
          </p:nvSpPr>
          <p:spPr bwMode="auto">
            <a:xfrm>
              <a:off x="1309248" y="2918990"/>
              <a:ext cx="41357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位</a:t>
              </a:r>
            </a:p>
          </p:txBody>
        </p:sp>
      </p:grpSp>
      <p:grpSp>
        <p:nvGrpSpPr>
          <p:cNvPr id="23" name="组合 22"/>
          <p:cNvGrpSpPr/>
          <p:nvPr/>
        </p:nvGrpSpPr>
        <p:grpSpPr>
          <a:xfrm>
            <a:off x="874506" y="1705677"/>
            <a:ext cx="414338" cy="2583234"/>
            <a:chOff x="725421" y="3023736"/>
            <a:chExt cx="414338" cy="2583234"/>
          </a:xfrm>
        </p:grpSpPr>
        <p:sp>
          <p:nvSpPr>
            <p:cNvPr id="16" name="Line 89"/>
            <p:cNvSpPr>
              <a:spLocks noChangeShapeType="1"/>
            </p:cNvSpPr>
            <p:nvPr/>
          </p:nvSpPr>
          <p:spPr bwMode="auto">
            <a:xfrm>
              <a:off x="944496" y="3023736"/>
              <a:ext cx="0" cy="2583234"/>
            </a:xfrm>
            <a:prstGeom prst="line">
              <a:avLst/>
            </a:prstGeom>
            <a:noFill/>
            <a:ln w="28575">
              <a:solidFill>
                <a:schemeClr val="tx1">
                  <a:lumMod val="65000"/>
                  <a:lumOff val="35000"/>
                </a:schemeClr>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5">
                    <a:lumMod val="50000"/>
                  </a:schemeClr>
                </a:solidFill>
                <a:latin typeface="Calibri" panose="020F0502020204030204" pitchFamily="34" charset="0"/>
                <a:ea typeface="华文楷体" panose="02010600040101010101" pitchFamily="2" charset="-122"/>
              </a:endParaRPr>
            </a:p>
          </p:txBody>
        </p:sp>
        <p:sp>
          <p:nvSpPr>
            <p:cNvPr id="17" name="Rectangle 78"/>
            <p:cNvSpPr>
              <a:spLocks noChangeArrowheads="1"/>
            </p:cNvSpPr>
            <p:nvPr/>
          </p:nvSpPr>
          <p:spPr bwMode="auto">
            <a:xfrm>
              <a:off x="725421" y="3861209"/>
              <a:ext cx="414338" cy="6434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首</a:t>
              </a:r>
            </a:p>
            <a:p>
              <a:pPr>
                <a:spcBef>
                  <a:spcPct val="0"/>
                </a:spcBef>
                <a:buClrTx/>
                <a:buSzTx/>
                <a:buFontTx/>
                <a:buNone/>
              </a:pPr>
              <a:r>
                <a:rPr kumimoji="1" lang="zh-CN" altLang="en-US" sz="1800" dirty="0">
                  <a:solidFill>
                    <a:schemeClr val="accent5">
                      <a:lumMod val="50000"/>
                    </a:schemeClr>
                  </a:solidFill>
                  <a:latin typeface="Calibri" panose="020F0502020204030204" pitchFamily="34" charset="0"/>
                  <a:ea typeface="华文楷体" panose="02010600040101010101" pitchFamily="2" charset="-122"/>
                </a:rPr>
                <a:t>部</a:t>
              </a:r>
            </a:p>
          </p:txBody>
        </p:sp>
      </p:grpSp>
      <p:sp>
        <p:nvSpPr>
          <p:cNvPr id="18" name="AutoShape 97"/>
          <p:cNvSpPr>
            <a:spLocks/>
          </p:cNvSpPr>
          <p:nvPr/>
        </p:nvSpPr>
        <p:spPr bwMode="auto">
          <a:xfrm>
            <a:off x="1677945" y="1705676"/>
            <a:ext cx="215899" cy="1993762"/>
          </a:xfrm>
          <a:prstGeom prst="leftBrace">
            <a:avLst>
              <a:gd name="adj1" fmla="val 108016"/>
              <a:gd name="adj2" fmla="val 50000"/>
            </a:avLst>
          </a:prstGeom>
          <a:noFill/>
          <a:ln w="19050">
            <a:solidFill>
              <a:schemeClr val="tx1">
                <a:lumMod val="65000"/>
                <a:lumOff val="3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accent5">
                  <a:lumMod val="50000"/>
                </a:schemeClr>
              </a:solidFill>
              <a:latin typeface="Calibri" panose="020F0502020204030204" pitchFamily="34" charset="0"/>
              <a:ea typeface="华文楷体" panose="02010600040101010101" pitchFamily="2" charset="-122"/>
            </a:endParaRPr>
          </a:p>
        </p:txBody>
      </p:sp>
      <p:cxnSp>
        <p:nvCxnSpPr>
          <p:cNvPr id="19" name="直接连接符 18"/>
          <p:cNvCxnSpPr/>
          <p:nvPr/>
        </p:nvCxnSpPr>
        <p:spPr>
          <a:xfrm>
            <a:off x="874506" y="1722494"/>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74506" y="4288910"/>
            <a:ext cx="10528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645424" y="2512628"/>
            <a:ext cx="2525996" cy="4571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052386" y="2038860"/>
            <a:ext cx="3119034" cy="4927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76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a:t>4.1  </a:t>
            </a:r>
            <a:r>
              <a:rPr lang="zh-CN" altLang="en-US" dirty="0"/>
              <a:t>网际协议</a:t>
            </a:r>
            <a:r>
              <a:rPr lang="en-US" altLang="zh-CN" dirty="0"/>
              <a:t>IP</a:t>
            </a:r>
          </a:p>
          <a:p>
            <a:pPr lvl="1">
              <a:spcBef>
                <a:spcPts val="600"/>
              </a:spcBef>
            </a:pPr>
            <a:r>
              <a:rPr lang="en-US" altLang="zh-CN" dirty="0"/>
              <a:t>4.1.1   IP</a:t>
            </a:r>
            <a:r>
              <a:rPr lang="zh-CN" altLang="en-US" dirty="0"/>
              <a:t>概述</a:t>
            </a:r>
            <a:endParaRPr lang="en-US" altLang="zh-CN" dirty="0"/>
          </a:p>
          <a:p>
            <a:pPr lvl="1">
              <a:spcBef>
                <a:spcPts val="1200"/>
              </a:spcBef>
            </a:pPr>
            <a:r>
              <a:rPr lang="en-US" altLang="zh-CN" dirty="0"/>
              <a:t>4.1.2  </a:t>
            </a:r>
            <a:r>
              <a:rPr lang="zh-CN" altLang="en-US" dirty="0"/>
              <a:t>分类的</a:t>
            </a:r>
            <a:r>
              <a:rPr lang="en-US" altLang="zh-CN" dirty="0"/>
              <a:t>IP</a:t>
            </a:r>
            <a:r>
              <a:rPr lang="zh-CN" altLang="en-US" dirty="0"/>
              <a:t>地址</a:t>
            </a:r>
            <a:endParaRPr lang="en-US" altLang="zh-CN" dirty="0"/>
          </a:p>
          <a:p>
            <a:pPr lvl="1">
              <a:spcBef>
                <a:spcPts val="1200"/>
              </a:spcBef>
            </a:pPr>
            <a:r>
              <a:rPr lang="en-US" altLang="zh-CN" dirty="0"/>
              <a:t>4.1.3  IP</a:t>
            </a:r>
            <a:r>
              <a:rPr lang="zh-CN" altLang="en-US" dirty="0"/>
              <a:t>分组转发</a:t>
            </a:r>
            <a:endParaRPr lang="en-US" altLang="zh-CN" dirty="0"/>
          </a:p>
          <a:p>
            <a:pPr lvl="1">
              <a:spcBef>
                <a:spcPts val="1200"/>
              </a:spcBef>
            </a:pPr>
            <a:r>
              <a:rPr lang="en-US" altLang="zh-CN" dirty="0"/>
              <a:t>4.1.4  IP</a:t>
            </a:r>
            <a:r>
              <a:rPr lang="zh-CN" altLang="en-US" dirty="0"/>
              <a:t>地址与硬件地址映射 </a:t>
            </a:r>
            <a:r>
              <a:rPr lang="en-US" altLang="zh-CN" dirty="0"/>
              <a:t>-- </a:t>
            </a:r>
            <a:r>
              <a:rPr lang="zh-CN" altLang="en-US" dirty="0"/>
              <a:t>地址解析协议</a:t>
            </a:r>
            <a:r>
              <a:rPr lang="en-US" altLang="zh-CN" dirty="0"/>
              <a:t>ARP</a:t>
            </a:r>
          </a:p>
          <a:p>
            <a:pPr lvl="1">
              <a:spcBef>
                <a:spcPts val="1200"/>
              </a:spcBef>
            </a:pPr>
            <a:r>
              <a:rPr lang="en-US" altLang="zh-CN" dirty="0"/>
              <a:t>4.1.5 IP</a:t>
            </a:r>
            <a:r>
              <a:rPr lang="zh-CN" altLang="en-US" dirty="0"/>
              <a:t>报文格式</a:t>
            </a:r>
            <a:endParaRPr lang="en-US" altLang="zh-CN" dirty="0"/>
          </a:p>
          <a:p>
            <a:pPr lvl="1">
              <a:spcBef>
                <a:spcPts val="1200"/>
              </a:spcBef>
            </a:pPr>
            <a:r>
              <a:rPr lang="en-US" altLang="zh-CN" dirty="0"/>
              <a:t>4.1.6  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a:solidFill>
                  <a:schemeClr val="bg1">
                    <a:lumMod val="75000"/>
                  </a:schemeClr>
                </a:solidFill>
              </a:rPr>
              <a:t>4.2  </a:t>
            </a:r>
            <a:r>
              <a:rPr lang="zh-CN" altLang="en-US" dirty="0">
                <a:solidFill>
                  <a:schemeClr val="bg1">
                    <a:lumMod val="75000"/>
                  </a:schemeClr>
                </a:solidFill>
              </a:rPr>
              <a:t>划分子网和构造超网</a:t>
            </a:r>
            <a:endParaRPr lang="en-US" altLang="zh-CN" dirty="0">
              <a:solidFill>
                <a:schemeClr val="bg1">
                  <a:lumMod val="75000"/>
                </a:schemeClr>
              </a:solidFill>
            </a:endParaRPr>
          </a:p>
          <a:p>
            <a:r>
              <a:rPr lang="en-US" altLang="zh-CN" dirty="0">
                <a:solidFill>
                  <a:schemeClr val="bg1">
                    <a:lumMod val="75000"/>
                  </a:schemeClr>
                </a:solidFill>
              </a:rPr>
              <a:t>4.3  </a:t>
            </a:r>
            <a:r>
              <a:rPr lang="zh-CN" altLang="en-US" dirty="0">
                <a:solidFill>
                  <a:schemeClr val="bg1">
                    <a:lumMod val="75000"/>
                  </a:schemeClr>
                </a:solidFill>
              </a:rPr>
              <a:t>网络控制与诊断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路由协议</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Tree>
    <p:custDataLst>
      <p:tags r:id="rId1"/>
    </p:custDataLst>
    <p:extLst>
      <p:ext uri="{BB962C8B-B14F-4D97-AF65-F5344CB8AC3E}">
        <p14:creationId xmlns:p14="http://schemas.microsoft.com/office/powerpoint/2010/main" val="266791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18" presetClass="emph" presetSubtype="0" fill="hold" nodeType="withEffect">
                                  <p:stCondLst>
                                    <p:cond delay="0"/>
                                  </p:stCondLst>
                                  <p:childTnLst>
                                    <p:set>
                                      <p:cBhvr override="childStyle">
                                        <p:cTn id="12" dur="500" fill="hold"/>
                                        <p:tgtEl>
                                          <p:spTgt spid="3">
                                            <p:txEl>
                                              <p:pRg st="3" end="3"/>
                                            </p:txEl>
                                          </p:spTgt>
                                        </p:tgtEl>
                                        <p:attrNameLst>
                                          <p:attrName>style.textDecorationUnderline</p:attrName>
                                        </p:attrNameLst>
                                      </p:cBhvr>
                                      <p:to>
                                        <p:strVal val="true"/>
                                      </p:to>
                                    </p:set>
                                  </p:childTnLst>
                                </p:cTn>
                              </p:par>
                              <p:par>
                                <p:cTn id="13" presetID="3" presetClass="emph" presetSubtype="2" fill="hold" nodeType="withEffect">
                                  <p:stCondLst>
                                    <p:cond delay="0"/>
                                  </p:stCondLst>
                                  <p:childTnLst>
                                    <p:animClr clrSpc="rgb" dir="cw">
                                      <p:cBhvr override="childStyle">
                                        <p:cTn id="14" dur="500" fill="hold"/>
                                        <p:tgtEl>
                                          <p:spTgt spid="3">
                                            <p:txEl>
                                              <p:pRg st="3" end="3"/>
                                            </p:txEl>
                                          </p:spTgt>
                                        </p:tgtEl>
                                        <p:attrNameLst>
                                          <p:attrName>style.color</p:attrName>
                                        </p:attrNameLst>
                                      </p:cBhvr>
                                      <p:to>
                                        <a:srgbClr val="CC3399"/>
                                      </p:to>
                                    </p:animClr>
                                  </p:childTnLst>
                                </p:cTn>
                              </p:par>
                              <p:par>
                                <p:cTn id="15" presetID="9" presetClass="emph" presetSubtype="0" nodeType="withEffect">
                                  <p:stCondLst>
                                    <p:cond delay="0"/>
                                  </p:stCondLst>
                                  <p:childTnLst>
                                    <p:set>
                                      <p:cBhvr rctx="PPT">
                                        <p:cTn id="16" dur="indefinite"/>
                                        <p:tgtEl>
                                          <p:spTgt spid="3">
                                            <p:txEl>
                                              <p:pRg st="4" end="4"/>
                                            </p:txEl>
                                          </p:spTgt>
                                        </p:tgtEl>
                                        <p:attrNameLst>
                                          <p:attrName>style.opacity</p:attrName>
                                        </p:attrNameLst>
                                      </p:cBhvr>
                                      <p:to>
                                        <p:strVal val="0.25"/>
                                      </p:to>
                                    </p:set>
                                    <p:animEffect filter="image" prLst="opacity: 0.25">
                                      <p:cBhvr rctx="IE">
                                        <p:cTn id="17" dur="indefinite"/>
                                        <p:tgtEl>
                                          <p:spTgt spid="3">
                                            <p:txEl>
                                              <p:pRg st="4" end="4"/>
                                            </p:txEl>
                                          </p:spTgt>
                                        </p:tgtEl>
                                      </p:cBhvr>
                                    </p:animEffect>
                                  </p:childTnLst>
                                </p:cTn>
                              </p:par>
                              <p:par>
                                <p:cTn id="18" presetID="9" presetClass="emph" presetSubtype="0" nodeType="withEffect">
                                  <p:stCondLst>
                                    <p:cond delay="0"/>
                                  </p:stCondLst>
                                  <p:childTnLst>
                                    <p:set>
                                      <p:cBhvr rctx="PPT">
                                        <p:cTn id="19" dur="indefinite"/>
                                        <p:tgtEl>
                                          <p:spTgt spid="3">
                                            <p:txEl>
                                              <p:pRg st="5" end="5"/>
                                            </p:txEl>
                                          </p:spTgt>
                                        </p:tgtEl>
                                        <p:attrNameLst>
                                          <p:attrName>style.opacity</p:attrName>
                                        </p:attrNameLst>
                                      </p:cBhvr>
                                      <p:to>
                                        <p:strVal val="0.25"/>
                                      </p:to>
                                    </p:set>
                                    <p:animEffect filter="image" prLst="opacity: 0.25">
                                      <p:cBhvr rctx="IE">
                                        <p:cTn id="20" dur="indefinite"/>
                                        <p:tgtEl>
                                          <p:spTgt spid="3">
                                            <p:txEl>
                                              <p:pRg st="5" end="5"/>
                                            </p:txEl>
                                          </p:spTgt>
                                        </p:tgtEl>
                                      </p:cBhvr>
                                    </p:animEffect>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par>
                                <p:cTn id="24" presetID="9" presetClass="emph" presetSubtype="0" nodeType="withEffect">
                                  <p:stCondLst>
                                    <p:cond delay="0"/>
                                  </p:stCondLst>
                                  <p:childTnLst>
                                    <p:set>
                                      <p:cBhvr rctx="PPT">
                                        <p:cTn id="25" dur="indefinite"/>
                                        <p:tgtEl>
                                          <p:spTgt spid="3">
                                            <p:txEl>
                                              <p:pRg st="7" end="7"/>
                                            </p:txEl>
                                          </p:spTgt>
                                        </p:tgtEl>
                                        <p:attrNameLst>
                                          <p:attrName>style.opacity</p:attrName>
                                        </p:attrNameLst>
                                      </p:cBhvr>
                                      <p:to>
                                        <p:strVal val="0.25"/>
                                      </p:to>
                                    </p:set>
                                    <p:animEffect filter="image" prLst="opacity: 0.25">
                                      <p:cBhvr rctx="IE">
                                        <p:cTn id="2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分片举例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40</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sp>
        <p:nvSpPr>
          <p:cNvPr id="12" name="Text Box 5"/>
          <p:cNvSpPr txBox="1">
            <a:spLocks noChangeArrowheads="1"/>
          </p:cNvSpPr>
          <p:nvPr/>
        </p:nvSpPr>
        <p:spPr bwMode="auto">
          <a:xfrm>
            <a:off x="411386" y="5641886"/>
            <a:ext cx="2014462" cy="1015663"/>
          </a:xfrm>
          <a:prstGeom prst="rect">
            <a:avLst/>
          </a:prstGeom>
          <a:solidFill>
            <a:schemeClr val="accent5">
              <a:lumMod val="50000"/>
            </a:schemeClr>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216000" indent="-216000" fontAlgn="base">
              <a:spcBef>
                <a:spcPct val="0"/>
              </a:spcBef>
              <a:spcAft>
                <a:spcPct val="0"/>
              </a:spcAft>
              <a:buClrTx/>
              <a:buSzTx/>
              <a:buFont typeface="Arial" panose="020B0604020202020204" pitchFamily="34" charset="0"/>
              <a:buChar char="•"/>
            </a:pPr>
            <a:r>
              <a:rPr lang="en-US" altLang="zh-CN" sz="2000" dirty="0">
                <a:solidFill>
                  <a:schemeClr val="bg1"/>
                </a:solidFill>
                <a:latin typeface="Calibri" panose="020F0502020204030204" pitchFamily="34" charset="0"/>
                <a:ea typeface="华文楷体" panose="02010600040101010101" pitchFamily="2" charset="-122"/>
              </a:rPr>
              <a:t>Length = 1420</a:t>
            </a:r>
          </a:p>
          <a:p>
            <a:pPr marL="216000" indent="-216000" fontAlgn="base">
              <a:spcBef>
                <a:spcPct val="0"/>
              </a:spcBef>
              <a:spcAft>
                <a:spcPct val="0"/>
              </a:spcAft>
              <a:buClrTx/>
              <a:buSzTx/>
              <a:buFont typeface="Arial" panose="020B0604020202020204" pitchFamily="34" charset="0"/>
              <a:buChar char="•"/>
            </a:pPr>
            <a:r>
              <a:rPr kumimoji="1" lang="en-US" altLang="zh-CN" sz="2000" dirty="0">
                <a:solidFill>
                  <a:schemeClr val="bg1"/>
                </a:solidFill>
                <a:latin typeface="Calibri" panose="020F0502020204030204" pitchFamily="34" charset="0"/>
                <a:ea typeface="华文楷体" panose="02010600040101010101" pitchFamily="2" charset="-122"/>
              </a:rPr>
              <a:t>DF=0</a:t>
            </a:r>
            <a:r>
              <a:rPr kumimoji="1" lang="zh-CN" altLang="en-US" sz="2000" dirty="0">
                <a:solidFill>
                  <a:schemeClr val="bg1"/>
                </a:solidFill>
                <a:latin typeface="Calibri" panose="020F0502020204030204" pitchFamily="34" charset="0"/>
                <a:ea typeface="华文楷体" panose="02010600040101010101" pitchFamily="2" charset="-122"/>
              </a:rPr>
              <a:t>， </a:t>
            </a:r>
            <a:r>
              <a:rPr kumimoji="1" lang="en-US" altLang="zh-CN" sz="2000" dirty="0">
                <a:solidFill>
                  <a:schemeClr val="bg1"/>
                </a:solidFill>
                <a:latin typeface="Calibri" panose="020F0502020204030204" pitchFamily="34" charset="0"/>
                <a:ea typeface="华文楷体" panose="02010600040101010101" pitchFamily="2" charset="-122"/>
              </a:rPr>
              <a:t>MF = 1</a:t>
            </a:r>
          </a:p>
          <a:p>
            <a:pPr marL="216000" indent="-216000" fontAlgn="base">
              <a:spcBef>
                <a:spcPct val="0"/>
              </a:spcBef>
              <a:spcAft>
                <a:spcPct val="0"/>
              </a:spcAft>
              <a:buClrTx/>
              <a:buSzTx/>
              <a:buFont typeface="Arial" panose="020B0604020202020204" pitchFamily="34" charset="0"/>
              <a:buChar char="•"/>
            </a:pPr>
            <a:r>
              <a:rPr kumimoji="1" lang="en-US" altLang="zh-CN" sz="2000" dirty="0">
                <a:solidFill>
                  <a:schemeClr val="bg1"/>
                </a:solidFill>
                <a:latin typeface="Calibri" panose="020F0502020204030204" pitchFamily="34" charset="0"/>
                <a:ea typeface="华文楷体" panose="02010600040101010101" pitchFamily="2" charset="-122"/>
              </a:rPr>
              <a:t>Offset = 0/8 = 0</a:t>
            </a:r>
          </a:p>
        </p:txBody>
      </p:sp>
      <p:sp>
        <p:nvSpPr>
          <p:cNvPr id="26" name="Line 19"/>
          <p:cNvSpPr>
            <a:spLocks noChangeShapeType="1"/>
          </p:cNvSpPr>
          <p:nvPr/>
        </p:nvSpPr>
        <p:spPr bwMode="auto">
          <a:xfrm flipV="1">
            <a:off x="7493000" y="2703513"/>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27" name="Line 20"/>
          <p:cNvSpPr>
            <a:spLocks noChangeShapeType="1"/>
          </p:cNvSpPr>
          <p:nvPr/>
        </p:nvSpPr>
        <p:spPr bwMode="auto">
          <a:xfrm flipV="1">
            <a:off x="2849563" y="2703513"/>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8" name="Text Box 31"/>
          <p:cNvSpPr txBox="1">
            <a:spLocks noChangeArrowheads="1"/>
          </p:cNvSpPr>
          <p:nvPr/>
        </p:nvSpPr>
        <p:spPr bwMode="auto">
          <a:xfrm>
            <a:off x="7119938" y="2957513"/>
            <a:ext cx="70403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3799</a:t>
            </a:r>
          </a:p>
        </p:txBody>
      </p:sp>
      <p:sp>
        <p:nvSpPr>
          <p:cNvPr id="39" name="Text Box 32"/>
          <p:cNvSpPr txBox="1">
            <a:spLocks noChangeArrowheads="1"/>
          </p:cNvSpPr>
          <p:nvPr/>
        </p:nvSpPr>
        <p:spPr bwMode="auto">
          <a:xfrm>
            <a:off x="563563" y="2060575"/>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buFontTx/>
              <a:buNone/>
            </a:pPr>
            <a:r>
              <a:rPr kumimoji="1" lang="zh-CN" altLang="en-US" sz="2000" dirty="0">
                <a:solidFill>
                  <a:schemeClr val="accent5">
                    <a:lumMod val="50000"/>
                  </a:schemeClr>
                </a:solidFill>
                <a:latin typeface="Calibri" panose="020F0502020204030204" pitchFamily="34" charset="0"/>
              </a:rPr>
              <a:t>需分片的</a:t>
            </a:r>
          </a:p>
          <a:p>
            <a:pPr algn="ctr" fontAlgn="base">
              <a:spcBef>
                <a:spcPct val="0"/>
              </a:spcBef>
              <a:spcAft>
                <a:spcPct val="0"/>
              </a:spcAft>
              <a:buClrTx/>
              <a:buSzTx/>
              <a:buFontTx/>
              <a:buNone/>
            </a:pPr>
            <a:r>
              <a:rPr kumimoji="1" lang="zh-CN" altLang="en-US" sz="2000" dirty="0">
                <a:solidFill>
                  <a:schemeClr val="accent5">
                    <a:lumMod val="50000"/>
                  </a:schemeClr>
                </a:solidFill>
                <a:latin typeface="Calibri" panose="020F0502020204030204" pitchFamily="34" charset="0"/>
              </a:rPr>
              <a:t>数据报</a:t>
            </a:r>
          </a:p>
        </p:txBody>
      </p:sp>
      <p:sp>
        <p:nvSpPr>
          <p:cNvPr id="41" name="Text Box 33"/>
          <p:cNvSpPr txBox="1">
            <a:spLocks noChangeArrowheads="1"/>
          </p:cNvSpPr>
          <p:nvPr/>
        </p:nvSpPr>
        <p:spPr bwMode="auto">
          <a:xfrm>
            <a:off x="814295" y="5275234"/>
            <a:ext cx="140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dirty="0">
                <a:solidFill>
                  <a:schemeClr val="accent5">
                    <a:lumMod val="50000"/>
                  </a:schemeClr>
                </a:solidFill>
                <a:latin typeface="Calibri" panose="020F0502020204030204" pitchFamily="34" charset="0"/>
                <a:ea typeface="华文楷体" panose="02010600040101010101" pitchFamily="2" charset="-122"/>
              </a:rPr>
              <a:t>数据报片 </a:t>
            </a: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1</a:t>
            </a:r>
          </a:p>
        </p:txBody>
      </p:sp>
      <p:sp>
        <p:nvSpPr>
          <p:cNvPr id="44" name="Rectangle 36"/>
          <p:cNvSpPr>
            <a:spLocks noChangeArrowheads="1"/>
          </p:cNvSpPr>
          <p:nvPr/>
        </p:nvSpPr>
        <p:spPr bwMode="auto">
          <a:xfrm>
            <a:off x="133350" y="4192588"/>
            <a:ext cx="877888"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lang="zh-CN" altLang="en-US" sz="2000" dirty="0">
                <a:solidFill>
                  <a:schemeClr val="tx1"/>
                </a:solidFill>
                <a:latin typeface="Calibri" panose="020F0502020204030204" pitchFamily="34" charset="0"/>
              </a:rPr>
              <a:t>头部</a:t>
            </a:r>
            <a:r>
              <a:rPr lang="en-US" altLang="zh-CN" sz="2000" dirty="0">
                <a:solidFill>
                  <a:schemeClr val="tx1"/>
                </a:solidFill>
                <a:latin typeface="Calibri" panose="020F0502020204030204" pitchFamily="34" charset="0"/>
              </a:rPr>
              <a:t>1</a:t>
            </a:r>
            <a:endParaRPr lang="zh-CN" altLang="en-US" sz="2000" dirty="0">
              <a:solidFill>
                <a:schemeClr val="tx1"/>
              </a:solidFill>
              <a:latin typeface="Calibri" panose="020F0502020204030204" pitchFamily="34" charset="0"/>
            </a:endParaRPr>
          </a:p>
        </p:txBody>
      </p:sp>
      <p:sp>
        <p:nvSpPr>
          <p:cNvPr id="47" name="Line 39"/>
          <p:cNvSpPr>
            <a:spLocks noChangeShapeType="1"/>
          </p:cNvSpPr>
          <p:nvPr/>
        </p:nvSpPr>
        <p:spPr bwMode="auto">
          <a:xfrm flipV="1">
            <a:off x="1011238" y="2703513"/>
            <a:ext cx="1754187"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48" name="Line 40"/>
          <p:cNvSpPr>
            <a:spLocks noChangeShapeType="1"/>
          </p:cNvSpPr>
          <p:nvPr/>
        </p:nvSpPr>
        <p:spPr bwMode="auto">
          <a:xfrm flipV="1">
            <a:off x="2765425" y="2703513"/>
            <a:ext cx="1757363"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nvGrpSpPr>
          <p:cNvPr id="83" name="组合 82"/>
          <p:cNvGrpSpPr/>
          <p:nvPr/>
        </p:nvGrpSpPr>
        <p:grpSpPr>
          <a:xfrm>
            <a:off x="3783013" y="4192588"/>
            <a:ext cx="2282014" cy="1139885"/>
            <a:chOff x="3783013" y="4192588"/>
            <a:chExt cx="2282014" cy="1139885"/>
          </a:xfrm>
        </p:grpSpPr>
        <p:sp>
          <p:nvSpPr>
            <p:cNvPr id="29" name="Line 22"/>
            <p:cNvSpPr>
              <a:spLocks noChangeShapeType="1"/>
            </p:cNvSpPr>
            <p:nvPr/>
          </p:nvSpPr>
          <p:spPr bwMode="auto">
            <a:xfrm flipV="1">
              <a:off x="4170363"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0" name="Line 23"/>
            <p:cNvSpPr>
              <a:spLocks noChangeShapeType="1"/>
            </p:cNvSpPr>
            <p:nvPr/>
          </p:nvSpPr>
          <p:spPr bwMode="auto">
            <a:xfrm flipV="1">
              <a:off x="5751513"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3" name="Text Box 26"/>
            <p:cNvSpPr txBox="1">
              <a:spLocks noChangeArrowheads="1"/>
            </p:cNvSpPr>
            <p:nvPr/>
          </p:nvSpPr>
          <p:spPr bwMode="auto">
            <a:xfrm>
              <a:off x="3783013" y="4932363"/>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1400</a:t>
              </a:r>
            </a:p>
          </p:txBody>
        </p:sp>
        <p:sp>
          <p:nvSpPr>
            <p:cNvPr id="36" name="Text Box 29"/>
            <p:cNvSpPr txBox="1">
              <a:spLocks noChangeArrowheads="1"/>
            </p:cNvSpPr>
            <p:nvPr/>
          </p:nvSpPr>
          <p:spPr bwMode="auto">
            <a:xfrm>
              <a:off x="5360988" y="491013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2799</a:t>
              </a:r>
            </a:p>
          </p:txBody>
        </p:sp>
        <p:sp>
          <p:nvSpPr>
            <p:cNvPr id="49" name="Rectangle 41"/>
            <p:cNvSpPr>
              <a:spLocks noChangeArrowheads="1"/>
            </p:cNvSpPr>
            <p:nvPr/>
          </p:nvSpPr>
          <p:spPr bwMode="auto">
            <a:xfrm>
              <a:off x="4084638" y="4192588"/>
              <a:ext cx="1754187"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chemeClr val="tx1"/>
                </a:solidFill>
                <a:latin typeface="Calibri" panose="020F0502020204030204" pitchFamily="34" charset="0"/>
              </a:endParaRPr>
            </a:p>
          </p:txBody>
        </p:sp>
        <p:sp>
          <p:nvSpPr>
            <p:cNvPr id="50" name="Line 42"/>
            <p:cNvSpPr>
              <a:spLocks noChangeShapeType="1"/>
            </p:cNvSpPr>
            <p:nvPr/>
          </p:nvSpPr>
          <p:spPr bwMode="auto">
            <a:xfrm>
              <a:off x="4259263"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51" name="Line 43"/>
            <p:cNvSpPr>
              <a:spLocks noChangeShapeType="1"/>
            </p:cNvSpPr>
            <p:nvPr/>
          </p:nvSpPr>
          <p:spPr bwMode="auto">
            <a:xfrm>
              <a:off x="4433888"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52" name="Line 44"/>
            <p:cNvSpPr>
              <a:spLocks noChangeShapeType="1"/>
            </p:cNvSpPr>
            <p:nvPr/>
          </p:nvSpPr>
          <p:spPr bwMode="auto">
            <a:xfrm>
              <a:off x="4610100"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53" name="Line 45"/>
            <p:cNvSpPr>
              <a:spLocks noChangeShapeType="1"/>
            </p:cNvSpPr>
            <p:nvPr/>
          </p:nvSpPr>
          <p:spPr bwMode="auto">
            <a:xfrm>
              <a:off x="5662613"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sp>
        <p:nvSpPr>
          <p:cNvPr id="54" name="Rectangle 46"/>
          <p:cNvSpPr>
            <a:spLocks noChangeArrowheads="1"/>
          </p:cNvSpPr>
          <p:nvPr/>
        </p:nvSpPr>
        <p:spPr bwMode="auto">
          <a:xfrm>
            <a:off x="3206750" y="4192588"/>
            <a:ext cx="877888"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fontAlgn="base">
              <a:spcBef>
                <a:spcPct val="0"/>
              </a:spcBef>
              <a:spcAft>
                <a:spcPct val="0"/>
              </a:spcAft>
              <a:buClrTx/>
              <a:buSzTx/>
              <a:buNone/>
            </a:pPr>
            <a:r>
              <a:rPr lang="zh-CN" altLang="en-US" sz="2000" dirty="0">
                <a:solidFill>
                  <a:schemeClr val="tx1"/>
                </a:solidFill>
                <a:latin typeface="Calibri" panose="020F0502020204030204" pitchFamily="34" charset="0"/>
              </a:rPr>
              <a:t>头部</a:t>
            </a:r>
            <a:r>
              <a:rPr lang="en-US" altLang="zh-CN" sz="2000" dirty="0">
                <a:solidFill>
                  <a:schemeClr val="tx1"/>
                </a:solidFill>
                <a:latin typeface="Calibri" panose="020F0502020204030204" pitchFamily="34" charset="0"/>
              </a:rPr>
              <a:t>2</a:t>
            </a:r>
            <a:endParaRPr lang="zh-CN" altLang="en-US" sz="2000" dirty="0">
              <a:solidFill>
                <a:schemeClr val="tx1"/>
              </a:solidFill>
              <a:latin typeface="Calibri" panose="020F0502020204030204" pitchFamily="34" charset="0"/>
            </a:endParaRPr>
          </a:p>
        </p:txBody>
      </p:sp>
      <p:sp>
        <p:nvSpPr>
          <p:cNvPr id="55" name="Line 47"/>
          <p:cNvSpPr>
            <a:spLocks noChangeShapeType="1"/>
          </p:cNvSpPr>
          <p:nvPr/>
        </p:nvSpPr>
        <p:spPr bwMode="auto">
          <a:xfrm flipV="1">
            <a:off x="4084638" y="2703513"/>
            <a:ext cx="438150"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56" name="Line 48"/>
          <p:cNvSpPr>
            <a:spLocks noChangeShapeType="1"/>
          </p:cNvSpPr>
          <p:nvPr/>
        </p:nvSpPr>
        <p:spPr bwMode="auto">
          <a:xfrm flipV="1">
            <a:off x="5838825" y="2703513"/>
            <a:ext cx="439738"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nvGrpSpPr>
          <p:cNvPr id="87" name="组合 86"/>
          <p:cNvGrpSpPr/>
          <p:nvPr/>
        </p:nvGrpSpPr>
        <p:grpSpPr>
          <a:xfrm>
            <a:off x="6943725" y="4192588"/>
            <a:ext cx="1847039" cy="1139885"/>
            <a:chOff x="6943725" y="4192588"/>
            <a:chExt cx="1847039" cy="1139885"/>
          </a:xfrm>
        </p:grpSpPr>
        <p:sp>
          <p:nvSpPr>
            <p:cNvPr id="34" name="Text Box 27"/>
            <p:cNvSpPr txBox="1">
              <a:spLocks noChangeArrowheads="1"/>
            </p:cNvSpPr>
            <p:nvPr/>
          </p:nvSpPr>
          <p:spPr bwMode="auto">
            <a:xfrm>
              <a:off x="6943725" y="4932363"/>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dirty="0">
                  <a:solidFill>
                    <a:schemeClr val="tx1"/>
                  </a:solidFill>
                  <a:latin typeface="Calibri" panose="020F0502020204030204" pitchFamily="34" charset="0"/>
                </a:rPr>
                <a:t>2800</a:t>
              </a:r>
            </a:p>
          </p:txBody>
        </p:sp>
        <p:grpSp>
          <p:nvGrpSpPr>
            <p:cNvPr id="84" name="组合 83"/>
            <p:cNvGrpSpPr/>
            <p:nvPr/>
          </p:nvGrpSpPr>
          <p:grpSpPr>
            <a:xfrm>
              <a:off x="7243763" y="4192588"/>
              <a:ext cx="1547001" cy="1117660"/>
              <a:chOff x="7243763" y="4192588"/>
              <a:chExt cx="1547001" cy="1117660"/>
            </a:xfrm>
          </p:grpSpPr>
          <p:sp>
            <p:nvSpPr>
              <p:cNvPr id="31" name="Line 24"/>
              <p:cNvSpPr>
                <a:spLocks noChangeShapeType="1"/>
              </p:cNvSpPr>
              <p:nvPr/>
            </p:nvSpPr>
            <p:spPr bwMode="auto">
              <a:xfrm flipV="1">
                <a:off x="7316788"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2" name="Line 25"/>
              <p:cNvSpPr>
                <a:spLocks noChangeShapeType="1"/>
              </p:cNvSpPr>
              <p:nvPr/>
            </p:nvSpPr>
            <p:spPr bwMode="auto">
              <a:xfrm flipV="1">
                <a:off x="8474075"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5" name="Text Box 28"/>
              <p:cNvSpPr txBox="1">
                <a:spLocks noChangeArrowheads="1"/>
              </p:cNvSpPr>
              <p:nvPr/>
            </p:nvSpPr>
            <p:spPr bwMode="auto">
              <a:xfrm>
                <a:off x="8086725" y="491013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3799</a:t>
                </a:r>
              </a:p>
            </p:txBody>
          </p:sp>
          <p:sp>
            <p:nvSpPr>
              <p:cNvPr id="57" name="Rectangle 49"/>
              <p:cNvSpPr>
                <a:spLocks noChangeArrowheads="1"/>
              </p:cNvSpPr>
              <p:nvPr/>
            </p:nvSpPr>
            <p:spPr bwMode="auto">
              <a:xfrm>
                <a:off x="7243763" y="4192588"/>
                <a:ext cx="1317625"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chemeClr val="tx1"/>
                  </a:solidFill>
                  <a:latin typeface="Calibri" panose="020F0502020204030204" pitchFamily="34" charset="0"/>
                </a:endParaRPr>
              </a:p>
            </p:txBody>
          </p:sp>
          <p:sp>
            <p:nvSpPr>
              <p:cNvPr id="58" name="Line 50"/>
              <p:cNvSpPr>
                <a:spLocks noChangeShapeType="1"/>
              </p:cNvSpPr>
              <p:nvPr/>
            </p:nvSpPr>
            <p:spPr bwMode="auto">
              <a:xfrm>
                <a:off x="7419975"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59" name="Line 51"/>
              <p:cNvSpPr>
                <a:spLocks noChangeShapeType="1"/>
              </p:cNvSpPr>
              <p:nvPr/>
            </p:nvSpPr>
            <p:spPr bwMode="auto">
              <a:xfrm>
                <a:off x="7596188"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60" name="Line 52"/>
              <p:cNvSpPr>
                <a:spLocks noChangeShapeType="1"/>
              </p:cNvSpPr>
              <p:nvPr/>
            </p:nvSpPr>
            <p:spPr bwMode="auto">
              <a:xfrm>
                <a:off x="7772400"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61" name="Line 53"/>
              <p:cNvSpPr>
                <a:spLocks noChangeShapeType="1"/>
              </p:cNvSpPr>
              <p:nvPr/>
            </p:nvSpPr>
            <p:spPr bwMode="auto">
              <a:xfrm>
                <a:off x="8386763"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grpSp>
      <p:sp>
        <p:nvSpPr>
          <p:cNvPr id="62" name="Rectangle 54"/>
          <p:cNvSpPr>
            <a:spLocks noChangeArrowheads="1"/>
          </p:cNvSpPr>
          <p:nvPr/>
        </p:nvSpPr>
        <p:spPr bwMode="auto">
          <a:xfrm>
            <a:off x="6367463" y="4192588"/>
            <a:ext cx="876300"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r>
              <a:rPr lang="zh-CN" altLang="en-US" sz="2000" dirty="0">
                <a:solidFill>
                  <a:schemeClr val="tx1"/>
                </a:solidFill>
                <a:latin typeface="Calibri" panose="020F0502020204030204" pitchFamily="34" charset="0"/>
              </a:rPr>
              <a:t>头部</a:t>
            </a:r>
            <a:r>
              <a:rPr lang="en-US" altLang="zh-CN" sz="2000" dirty="0">
                <a:solidFill>
                  <a:schemeClr val="tx1"/>
                </a:solidFill>
                <a:latin typeface="Calibri" panose="020F0502020204030204" pitchFamily="34" charset="0"/>
              </a:rPr>
              <a:t>3</a:t>
            </a:r>
            <a:endParaRPr lang="zh-CN" altLang="en-US" sz="2000" dirty="0">
              <a:solidFill>
                <a:schemeClr val="tx1"/>
              </a:solidFill>
              <a:latin typeface="Calibri" panose="020F0502020204030204" pitchFamily="34" charset="0"/>
            </a:endParaRPr>
          </a:p>
        </p:txBody>
      </p:sp>
      <p:sp>
        <p:nvSpPr>
          <p:cNvPr id="63" name="Line 55"/>
          <p:cNvSpPr>
            <a:spLocks noChangeShapeType="1"/>
          </p:cNvSpPr>
          <p:nvPr/>
        </p:nvSpPr>
        <p:spPr bwMode="auto">
          <a:xfrm flipH="1" flipV="1">
            <a:off x="7596188" y="2703513"/>
            <a:ext cx="965200"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64" name="Line 56"/>
          <p:cNvSpPr>
            <a:spLocks noChangeShapeType="1"/>
          </p:cNvSpPr>
          <p:nvPr/>
        </p:nvSpPr>
        <p:spPr bwMode="auto">
          <a:xfrm flipH="1" flipV="1">
            <a:off x="6278563" y="2703513"/>
            <a:ext cx="965200" cy="1489075"/>
          </a:xfrm>
          <a:prstGeom prst="line">
            <a:avLst/>
          </a:prstGeom>
          <a:noFill/>
          <a:ln w="9525">
            <a:solidFill>
              <a:srgbClr val="ADADD7"/>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nvGrpSpPr>
          <p:cNvPr id="82" name="组合 81"/>
          <p:cNvGrpSpPr/>
          <p:nvPr/>
        </p:nvGrpSpPr>
        <p:grpSpPr>
          <a:xfrm>
            <a:off x="336550" y="4192588"/>
            <a:ext cx="2658252" cy="1154112"/>
            <a:chOff x="336550" y="4192588"/>
            <a:chExt cx="2658252" cy="1154112"/>
          </a:xfrm>
        </p:grpSpPr>
        <p:sp>
          <p:nvSpPr>
            <p:cNvPr id="18" name="Rectangle 11"/>
            <p:cNvSpPr>
              <a:spLocks noChangeArrowheads="1"/>
            </p:cNvSpPr>
            <p:nvPr/>
          </p:nvSpPr>
          <p:spPr bwMode="auto">
            <a:xfrm>
              <a:off x="1011238" y="4192588"/>
              <a:ext cx="1754187"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chemeClr val="tx1"/>
                </a:solidFill>
                <a:latin typeface="Calibri" panose="020F0502020204030204" pitchFamily="34" charset="0"/>
              </a:endParaRPr>
            </a:p>
          </p:txBody>
        </p:sp>
        <p:sp>
          <p:nvSpPr>
            <p:cNvPr id="19" name="Line 12"/>
            <p:cNvSpPr>
              <a:spLocks noChangeShapeType="1"/>
            </p:cNvSpPr>
            <p:nvPr/>
          </p:nvSpPr>
          <p:spPr bwMode="auto">
            <a:xfrm>
              <a:off x="1185863"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20" name="Line 13"/>
            <p:cNvSpPr>
              <a:spLocks noChangeShapeType="1"/>
            </p:cNvSpPr>
            <p:nvPr/>
          </p:nvSpPr>
          <p:spPr bwMode="auto">
            <a:xfrm>
              <a:off x="1362075"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21" name="Line 14"/>
            <p:cNvSpPr>
              <a:spLocks noChangeShapeType="1"/>
            </p:cNvSpPr>
            <p:nvPr/>
          </p:nvSpPr>
          <p:spPr bwMode="auto">
            <a:xfrm>
              <a:off x="1538288"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22" name="Line 15"/>
            <p:cNvSpPr>
              <a:spLocks noChangeShapeType="1"/>
            </p:cNvSpPr>
            <p:nvPr/>
          </p:nvSpPr>
          <p:spPr bwMode="auto">
            <a:xfrm>
              <a:off x="2589213" y="419258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28" name="Line 21"/>
            <p:cNvSpPr>
              <a:spLocks noChangeShapeType="1"/>
            </p:cNvSpPr>
            <p:nvPr/>
          </p:nvSpPr>
          <p:spPr bwMode="auto">
            <a:xfrm flipV="1">
              <a:off x="2678113"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37" name="Text Box 30"/>
            <p:cNvSpPr txBox="1">
              <a:spLocks noChangeArrowheads="1"/>
            </p:cNvSpPr>
            <p:nvPr/>
          </p:nvSpPr>
          <p:spPr bwMode="auto">
            <a:xfrm>
              <a:off x="2290763" y="4910138"/>
              <a:ext cx="7040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1399</a:t>
              </a:r>
            </a:p>
          </p:txBody>
        </p:sp>
        <p:sp>
          <p:nvSpPr>
            <p:cNvPr id="70" name="Line 62"/>
            <p:cNvSpPr>
              <a:spLocks noChangeShapeType="1"/>
            </p:cNvSpPr>
            <p:nvPr/>
          </p:nvSpPr>
          <p:spPr bwMode="auto">
            <a:xfrm flipV="1">
              <a:off x="1093788" y="4656138"/>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71" name="Text Box 63"/>
            <p:cNvSpPr txBox="1">
              <a:spLocks noChangeArrowheads="1"/>
            </p:cNvSpPr>
            <p:nvPr/>
          </p:nvSpPr>
          <p:spPr bwMode="auto">
            <a:xfrm>
              <a:off x="336550" y="4949825"/>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dirty="0">
                  <a:solidFill>
                    <a:schemeClr val="tx1"/>
                  </a:solidFill>
                  <a:latin typeface="Calibri" panose="020F0502020204030204" pitchFamily="34" charset="0"/>
                </a:rPr>
                <a:t>字节 </a:t>
              </a:r>
              <a:r>
                <a:rPr kumimoji="1" lang="en-US" altLang="zh-CN" sz="2000" dirty="0">
                  <a:solidFill>
                    <a:schemeClr val="tx1"/>
                  </a:solidFill>
                  <a:latin typeface="Calibri" panose="020F0502020204030204" pitchFamily="34" charset="0"/>
                </a:rPr>
                <a:t>0</a:t>
              </a:r>
            </a:p>
          </p:txBody>
        </p:sp>
      </p:grpSp>
      <p:sp>
        <p:nvSpPr>
          <p:cNvPr id="72" name="Text Box 64"/>
          <p:cNvSpPr txBox="1">
            <a:spLocks noChangeArrowheads="1"/>
          </p:cNvSpPr>
          <p:nvPr/>
        </p:nvSpPr>
        <p:spPr bwMode="auto">
          <a:xfrm>
            <a:off x="3982153" y="5294800"/>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dirty="0">
                <a:solidFill>
                  <a:schemeClr val="accent5">
                    <a:lumMod val="50000"/>
                  </a:schemeClr>
                </a:solidFill>
                <a:latin typeface="Calibri" panose="020F0502020204030204" pitchFamily="34" charset="0"/>
                <a:ea typeface="华文楷体" panose="02010600040101010101" pitchFamily="2" charset="-122"/>
              </a:rPr>
              <a:t>数据报片 </a:t>
            </a: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2</a:t>
            </a:r>
          </a:p>
        </p:txBody>
      </p:sp>
      <p:sp>
        <p:nvSpPr>
          <p:cNvPr id="73" name="Text Box 65"/>
          <p:cNvSpPr txBox="1">
            <a:spLocks noChangeArrowheads="1"/>
          </p:cNvSpPr>
          <p:nvPr/>
        </p:nvSpPr>
        <p:spPr bwMode="auto">
          <a:xfrm>
            <a:off x="6897118" y="5311657"/>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dirty="0">
                <a:solidFill>
                  <a:schemeClr val="accent5">
                    <a:lumMod val="50000"/>
                  </a:schemeClr>
                </a:solidFill>
                <a:latin typeface="Calibri" panose="020F0502020204030204" pitchFamily="34" charset="0"/>
                <a:ea typeface="华文楷体" panose="02010600040101010101" pitchFamily="2" charset="-122"/>
              </a:rPr>
              <a:t>数据报片 </a:t>
            </a: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3</a:t>
            </a:r>
          </a:p>
        </p:txBody>
      </p:sp>
      <p:sp>
        <p:nvSpPr>
          <p:cNvPr id="74" name="Line 66"/>
          <p:cNvSpPr>
            <a:spLocks noChangeShapeType="1"/>
          </p:cNvSpPr>
          <p:nvPr/>
        </p:nvSpPr>
        <p:spPr bwMode="auto">
          <a:xfrm flipV="1">
            <a:off x="4594225" y="2703513"/>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75" name="Text Box 67"/>
          <p:cNvSpPr txBox="1">
            <a:spLocks noChangeArrowheads="1"/>
          </p:cNvSpPr>
          <p:nvPr/>
        </p:nvSpPr>
        <p:spPr bwMode="auto">
          <a:xfrm>
            <a:off x="4206875" y="2976563"/>
            <a:ext cx="70403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1400</a:t>
            </a:r>
          </a:p>
        </p:txBody>
      </p:sp>
      <p:sp>
        <p:nvSpPr>
          <p:cNvPr id="76" name="Line 68"/>
          <p:cNvSpPr>
            <a:spLocks noChangeShapeType="1"/>
          </p:cNvSpPr>
          <p:nvPr/>
        </p:nvSpPr>
        <p:spPr bwMode="auto">
          <a:xfrm flipV="1">
            <a:off x="6351588" y="2703513"/>
            <a:ext cx="0" cy="3698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77" name="Text Box 69"/>
          <p:cNvSpPr txBox="1">
            <a:spLocks noChangeArrowheads="1"/>
          </p:cNvSpPr>
          <p:nvPr/>
        </p:nvSpPr>
        <p:spPr bwMode="auto">
          <a:xfrm>
            <a:off x="5978525" y="2976563"/>
            <a:ext cx="70403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en-US" altLang="zh-CN" sz="2000">
                <a:solidFill>
                  <a:schemeClr val="tx1"/>
                </a:solidFill>
                <a:latin typeface="Calibri" panose="020F0502020204030204" pitchFamily="34" charset="0"/>
              </a:rPr>
              <a:t>2800</a:t>
            </a:r>
          </a:p>
        </p:txBody>
      </p:sp>
      <p:grpSp>
        <p:nvGrpSpPr>
          <p:cNvPr id="81" name="组合 80"/>
          <p:cNvGrpSpPr/>
          <p:nvPr/>
        </p:nvGrpSpPr>
        <p:grpSpPr>
          <a:xfrm>
            <a:off x="1887538" y="1808163"/>
            <a:ext cx="5708650" cy="895350"/>
            <a:chOff x="1887538" y="1808163"/>
            <a:chExt cx="5708650" cy="895350"/>
          </a:xfrm>
        </p:grpSpPr>
        <p:sp>
          <p:nvSpPr>
            <p:cNvPr id="11" name="Rectangle 4"/>
            <p:cNvSpPr>
              <a:spLocks noChangeArrowheads="1"/>
            </p:cNvSpPr>
            <p:nvPr/>
          </p:nvSpPr>
          <p:spPr bwMode="auto">
            <a:xfrm>
              <a:off x="2765425" y="2239963"/>
              <a:ext cx="4830763" cy="4635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chemeClr val="tx1"/>
                </a:solidFill>
                <a:latin typeface="Calibri" panose="020F0502020204030204" pitchFamily="34" charset="0"/>
              </a:endParaRPr>
            </a:p>
          </p:txBody>
        </p:sp>
        <p:sp>
          <p:nvSpPr>
            <p:cNvPr id="13" name="Rectangle 6"/>
            <p:cNvSpPr>
              <a:spLocks noChangeArrowheads="1"/>
            </p:cNvSpPr>
            <p:nvPr/>
          </p:nvSpPr>
          <p:spPr bwMode="auto">
            <a:xfrm>
              <a:off x="1887538" y="2239963"/>
              <a:ext cx="5708650" cy="46355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chemeClr val="tx1"/>
                </a:solidFill>
                <a:latin typeface="Calibri" panose="020F0502020204030204" pitchFamily="34" charset="0"/>
              </a:endParaRPr>
            </a:p>
          </p:txBody>
        </p:sp>
        <p:sp>
          <p:nvSpPr>
            <p:cNvPr id="14" name="Line 7"/>
            <p:cNvSpPr>
              <a:spLocks noChangeShapeType="1"/>
            </p:cNvSpPr>
            <p:nvPr/>
          </p:nvSpPr>
          <p:spPr bwMode="auto">
            <a:xfrm>
              <a:off x="2941638"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15" name="Line 8"/>
            <p:cNvSpPr>
              <a:spLocks noChangeShapeType="1"/>
            </p:cNvSpPr>
            <p:nvPr/>
          </p:nvSpPr>
          <p:spPr bwMode="auto">
            <a:xfrm>
              <a:off x="3117850"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16" name="Line 9"/>
            <p:cNvSpPr>
              <a:spLocks noChangeShapeType="1"/>
            </p:cNvSpPr>
            <p:nvPr/>
          </p:nvSpPr>
          <p:spPr bwMode="auto">
            <a:xfrm>
              <a:off x="3294063"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17" name="Line 10"/>
            <p:cNvSpPr>
              <a:spLocks noChangeShapeType="1"/>
            </p:cNvSpPr>
            <p:nvPr/>
          </p:nvSpPr>
          <p:spPr bwMode="auto">
            <a:xfrm>
              <a:off x="7419975"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40" name="Rectangle 76"/>
            <p:cNvSpPr>
              <a:spLocks noChangeArrowheads="1"/>
            </p:cNvSpPr>
            <p:nvPr/>
          </p:nvSpPr>
          <p:spPr bwMode="auto">
            <a:xfrm>
              <a:off x="1908175" y="2257425"/>
              <a:ext cx="854075" cy="407988"/>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lang="zh-CN" altLang="en-US" sz="2000" dirty="0">
                  <a:solidFill>
                    <a:schemeClr val="bg1"/>
                  </a:solidFill>
                  <a:latin typeface="Calibri" panose="020F0502020204030204" pitchFamily="34" charset="0"/>
                </a:rPr>
                <a:t>头部</a:t>
              </a:r>
            </a:p>
          </p:txBody>
        </p:sp>
        <p:sp>
          <p:nvSpPr>
            <p:cNvPr id="43" name="Line 35"/>
            <p:cNvSpPr>
              <a:spLocks noChangeShapeType="1"/>
            </p:cNvSpPr>
            <p:nvPr/>
          </p:nvSpPr>
          <p:spPr bwMode="auto">
            <a:xfrm>
              <a:off x="2765425"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45" name="Line 37"/>
            <p:cNvSpPr>
              <a:spLocks noChangeShapeType="1"/>
            </p:cNvSpPr>
            <p:nvPr/>
          </p:nvSpPr>
          <p:spPr bwMode="auto">
            <a:xfrm>
              <a:off x="4522788"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46" name="Line 38"/>
            <p:cNvSpPr>
              <a:spLocks noChangeShapeType="1"/>
            </p:cNvSpPr>
            <p:nvPr/>
          </p:nvSpPr>
          <p:spPr bwMode="auto">
            <a:xfrm>
              <a:off x="6278563"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65" name="Line 57"/>
            <p:cNvSpPr>
              <a:spLocks noChangeShapeType="1"/>
            </p:cNvSpPr>
            <p:nvPr/>
          </p:nvSpPr>
          <p:spPr bwMode="auto">
            <a:xfrm>
              <a:off x="2749550" y="2014538"/>
              <a:ext cx="482917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66" name="Text Box 58"/>
            <p:cNvSpPr txBox="1">
              <a:spLocks noChangeArrowheads="1"/>
            </p:cNvSpPr>
            <p:nvPr/>
          </p:nvSpPr>
          <p:spPr bwMode="auto">
            <a:xfrm>
              <a:off x="3646488" y="1808163"/>
              <a:ext cx="2667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a:solidFill>
                    <a:schemeClr val="tx1"/>
                  </a:solidFill>
                  <a:latin typeface="Calibri" panose="020F0502020204030204" pitchFamily="34" charset="0"/>
                </a:rPr>
                <a:t>数据部分共 </a:t>
              </a:r>
              <a:r>
                <a:rPr kumimoji="1" lang="en-US" altLang="zh-CN" sz="2000">
                  <a:solidFill>
                    <a:schemeClr val="tx1"/>
                  </a:solidFill>
                  <a:latin typeface="Calibri" panose="020F0502020204030204" pitchFamily="34" charset="0"/>
                </a:rPr>
                <a:t>3800 </a:t>
              </a:r>
              <a:r>
                <a:rPr kumimoji="1" lang="zh-CN" altLang="en-US" sz="2000">
                  <a:solidFill>
                    <a:schemeClr val="tx1"/>
                  </a:solidFill>
                  <a:latin typeface="Calibri" panose="020F0502020204030204" pitchFamily="34" charset="0"/>
                </a:rPr>
                <a:t>字节</a:t>
              </a:r>
            </a:p>
          </p:txBody>
        </p:sp>
        <p:sp>
          <p:nvSpPr>
            <p:cNvPr id="78" name="Line 70"/>
            <p:cNvSpPr>
              <a:spLocks noChangeShapeType="1"/>
            </p:cNvSpPr>
            <p:nvPr/>
          </p:nvSpPr>
          <p:spPr bwMode="auto">
            <a:xfrm>
              <a:off x="6453188"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sp>
          <p:nvSpPr>
            <p:cNvPr id="79" name="Line 71"/>
            <p:cNvSpPr>
              <a:spLocks noChangeShapeType="1"/>
            </p:cNvSpPr>
            <p:nvPr/>
          </p:nvSpPr>
          <p:spPr bwMode="auto">
            <a:xfrm>
              <a:off x="4699000" y="2239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latin typeface="Calibri" panose="020F0502020204030204" pitchFamily="34" charset="0"/>
              </a:endParaRPr>
            </a:p>
          </p:txBody>
        </p:sp>
      </p:grpSp>
      <p:sp>
        <p:nvSpPr>
          <p:cNvPr id="80" name="Text Box 72"/>
          <p:cNvSpPr txBox="1">
            <a:spLocks noChangeArrowheads="1"/>
          </p:cNvSpPr>
          <p:nvPr/>
        </p:nvSpPr>
        <p:spPr bwMode="auto">
          <a:xfrm>
            <a:off x="2093913" y="2997200"/>
            <a:ext cx="9017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r>
              <a:rPr kumimoji="1" lang="zh-CN" altLang="en-US" sz="2000" dirty="0">
                <a:solidFill>
                  <a:schemeClr val="tx1"/>
                </a:solidFill>
                <a:latin typeface="Calibri" panose="020F0502020204030204" pitchFamily="34" charset="0"/>
              </a:rPr>
              <a:t>字节 </a:t>
            </a:r>
            <a:r>
              <a:rPr kumimoji="1" lang="en-US" altLang="zh-CN" sz="2000" dirty="0">
                <a:solidFill>
                  <a:schemeClr val="tx1"/>
                </a:solidFill>
                <a:latin typeface="Calibri" panose="020F0502020204030204" pitchFamily="34" charset="0"/>
              </a:rPr>
              <a:t>0</a:t>
            </a:r>
          </a:p>
        </p:txBody>
      </p:sp>
      <p:sp>
        <p:nvSpPr>
          <p:cNvPr id="85" name="Text Box 5"/>
          <p:cNvSpPr txBox="1">
            <a:spLocks noChangeArrowheads="1"/>
          </p:cNvSpPr>
          <p:nvPr/>
        </p:nvSpPr>
        <p:spPr bwMode="auto">
          <a:xfrm>
            <a:off x="3156839" y="5686168"/>
            <a:ext cx="2663678" cy="1015663"/>
          </a:xfrm>
          <a:prstGeom prst="rect">
            <a:avLst/>
          </a:prstGeom>
          <a:solidFill>
            <a:schemeClr val="accent5">
              <a:lumMod val="50000"/>
            </a:schemeClr>
          </a:solidFill>
          <a:ln>
            <a:noFill/>
          </a:ln>
          <a:effectLst/>
        </p:spPr>
        <p:txBody>
          <a:bodyPr wrap="none">
            <a:spAutoFit/>
          </a:bodyPr>
          <a:lstStyle>
            <a:defPPr>
              <a:defRPr lang="zh-CN"/>
            </a:defPPr>
            <a:lvl1pPr marL="216000" indent="-216000" fontAlgn="base">
              <a:spcBef>
                <a:spcPct val="0"/>
              </a:spcBef>
              <a:spcAft>
                <a:spcPct val="0"/>
              </a:spcAft>
              <a:buClrTx/>
              <a:buSzTx/>
              <a:buFont typeface="Arial" panose="020B0604020202020204" pitchFamily="34" charset="0"/>
              <a:buChar char="•"/>
              <a:defRPr sz="2000">
                <a:solidFill>
                  <a:schemeClr val="bg1"/>
                </a:solidFill>
                <a:latin typeface="Calibri" panose="020F0502020204030204" pitchFamily="34" charset="0"/>
                <a:ea typeface="华文楷体"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9pPr>
          </a:lstStyle>
          <a:p>
            <a:r>
              <a:rPr lang="en-US" altLang="zh-CN" dirty="0"/>
              <a:t>Length = 1420</a:t>
            </a:r>
          </a:p>
          <a:p>
            <a:r>
              <a:rPr kumimoji="1" lang="en-US" altLang="zh-CN" dirty="0"/>
              <a:t>DF=0</a:t>
            </a:r>
            <a:r>
              <a:rPr kumimoji="1" lang="zh-CN" altLang="en-US" dirty="0"/>
              <a:t>， </a:t>
            </a:r>
            <a:r>
              <a:rPr lang="en-US" altLang="zh-CN" dirty="0"/>
              <a:t>MF = 1</a:t>
            </a:r>
          </a:p>
          <a:p>
            <a:r>
              <a:rPr lang="en-US" altLang="zh-CN" dirty="0"/>
              <a:t>Offset = 1400/8 = 175</a:t>
            </a:r>
          </a:p>
        </p:txBody>
      </p:sp>
      <p:sp>
        <p:nvSpPr>
          <p:cNvPr id="86" name="Text Box 5"/>
          <p:cNvSpPr txBox="1">
            <a:spLocks noChangeArrowheads="1"/>
          </p:cNvSpPr>
          <p:nvPr/>
        </p:nvSpPr>
        <p:spPr bwMode="auto">
          <a:xfrm>
            <a:off x="6244461" y="5686168"/>
            <a:ext cx="2663678" cy="1015663"/>
          </a:xfrm>
          <a:prstGeom prst="rect">
            <a:avLst/>
          </a:prstGeom>
          <a:solidFill>
            <a:schemeClr val="accent5">
              <a:lumMod val="50000"/>
            </a:schemeClr>
          </a:solidFill>
          <a:ln>
            <a:noFill/>
          </a:ln>
          <a:effectLst/>
        </p:spPr>
        <p:txBody>
          <a:bodyPr wrap="none">
            <a:spAutoFit/>
          </a:bodyPr>
          <a:lstStyle>
            <a:defPPr>
              <a:defRPr lang="zh-CN"/>
            </a:defPPr>
            <a:lvl1pPr marL="216000" indent="-216000" fontAlgn="base">
              <a:spcBef>
                <a:spcPct val="0"/>
              </a:spcBef>
              <a:spcAft>
                <a:spcPct val="0"/>
              </a:spcAft>
              <a:buClrTx/>
              <a:buSzTx/>
              <a:buFont typeface="Arial" panose="020B0604020202020204" pitchFamily="34" charset="0"/>
              <a:buChar char="•"/>
              <a:defRPr sz="2000">
                <a:solidFill>
                  <a:schemeClr val="bg1"/>
                </a:solidFill>
                <a:latin typeface="Calibri" panose="020F0502020204030204" pitchFamily="34" charset="0"/>
                <a:ea typeface="华文楷体"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9pPr>
          </a:lstStyle>
          <a:p>
            <a:r>
              <a:rPr lang="en-US" altLang="zh-CN" dirty="0"/>
              <a:t>Length = 1020</a:t>
            </a:r>
          </a:p>
          <a:p>
            <a:r>
              <a:rPr kumimoji="1" lang="en-US" altLang="zh-CN" dirty="0"/>
              <a:t>DF=0</a:t>
            </a:r>
            <a:r>
              <a:rPr kumimoji="1" lang="zh-CN" altLang="en-US" dirty="0"/>
              <a:t>， </a:t>
            </a:r>
            <a:r>
              <a:rPr lang="en-US" altLang="zh-CN" dirty="0"/>
              <a:t>MF = 0</a:t>
            </a:r>
          </a:p>
          <a:p>
            <a:r>
              <a:rPr lang="en-US" altLang="zh-CN" dirty="0"/>
              <a:t>Offset = 2800/8 = 350</a:t>
            </a:r>
          </a:p>
        </p:txBody>
      </p:sp>
      <p:sp>
        <p:nvSpPr>
          <p:cNvPr id="88" name="Text Box 5"/>
          <p:cNvSpPr txBox="1">
            <a:spLocks noChangeArrowheads="1"/>
          </p:cNvSpPr>
          <p:nvPr/>
        </p:nvSpPr>
        <p:spPr bwMode="auto">
          <a:xfrm>
            <a:off x="6780754" y="795853"/>
            <a:ext cx="1904689" cy="1015663"/>
          </a:xfrm>
          <a:prstGeom prst="rect">
            <a:avLst/>
          </a:prstGeom>
          <a:solidFill>
            <a:schemeClr val="accent5">
              <a:lumMod val="50000"/>
            </a:schemeClr>
          </a:solidFill>
          <a:ln>
            <a:noFill/>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6000" indent="-216000" fontAlgn="base">
              <a:spcBef>
                <a:spcPct val="0"/>
              </a:spcBef>
              <a:spcAft>
                <a:spcPct val="0"/>
              </a:spcAft>
              <a:buClrTx/>
              <a:buSzTx/>
              <a:buFont typeface="Arial" panose="020B0604020202020204" pitchFamily="34" charset="0"/>
              <a:buChar char="•"/>
            </a:pPr>
            <a:r>
              <a:rPr lang="en-US" altLang="zh-CN" sz="2000" dirty="0">
                <a:solidFill>
                  <a:schemeClr val="bg1"/>
                </a:solidFill>
                <a:latin typeface="Calibri" panose="020F0502020204030204" pitchFamily="34" charset="0"/>
                <a:ea typeface="华文楷体" panose="02010600040101010101" pitchFamily="2" charset="-122"/>
              </a:rPr>
              <a:t>Length = 3820</a:t>
            </a:r>
          </a:p>
          <a:p>
            <a:pPr marL="216000" indent="-216000" fontAlgn="base">
              <a:spcBef>
                <a:spcPct val="0"/>
              </a:spcBef>
              <a:spcAft>
                <a:spcPct val="0"/>
              </a:spcAft>
              <a:buClrTx/>
              <a:buSzTx/>
              <a:buFont typeface="Arial" panose="020B0604020202020204" pitchFamily="34" charset="0"/>
              <a:buChar char="•"/>
            </a:pPr>
            <a:r>
              <a:rPr kumimoji="1" lang="en-US" altLang="zh-CN" sz="2000" dirty="0">
                <a:solidFill>
                  <a:schemeClr val="bg1"/>
                </a:solidFill>
                <a:latin typeface="Calibri" panose="020F0502020204030204" pitchFamily="34" charset="0"/>
                <a:ea typeface="华文楷体" panose="02010600040101010101" pitchFamily="2" charset="-122"/>
              </a:rPr>
              <a:t>DF=0</a:t>
            </a:r>
            <a:r>
              <a:rPr kumimoji="1" lang="zh-CN" altLang="en-US" sz="2000" dirty="0">
                <a:solidFill>
                  <a:schemeClr val="bg1"/>
                </a:solidFill>
                <a:latin typeface="Calibri" panose="020F0502020204030204" pitchFamily="34" charset="0"/>
                <a:ea typeface="华文楷体" panose="02010600040101010101" pitchFamily="2" charset="-122"/>
              </a:rPr>
              <a:t>，</a:t>
            </a:r>
            <a:r>
              <a:rPr kumimoji="1" lang="en-US" altLang="zh-CN" sz="2000" dirty="0">
                <a:solidFill>
                  <a:schemeClr val="bg1"/>
                </a:solidFill>
                <a:latin typeface="Calibri" panose="020F0502020204030204" pitchFamily="34" charset="0"/>
                <a:ea typeface="华文楷体" panose="02010600040101010101" pitchFamily="2" charset="-122"/>
              </a:rPr>
              <a:t>MF = 0</a:t>
            </a:r>
          </a:p>
          <a:p>
            <a:pPr marL="216000" indent="-216000" fontAlgn="base">
              <a:spcBef>
                <a:spcPct val="0"/>
              </a:spcBef>
              <a:spcAft>
                <a:spcPct val="0"/>
              </a:spcAft>
              <a:buClrTx/>
              <a:buSzTx/>
              <a:buFont typeface="Arial" panose="020B0604020202020204" pitchFamily="34" charset="0"/>
              <a:buChar char="•"/>
            </a:pPr>
            <a:r>
              <a:rPr kumimoji="1" lang="en-US" altLang="zh-CN" sz="2000" dirty="0">
                <a:solidFill>
                  <a:schemeClr val="bg1"/>
                </a:solidFill>
                <a:latin typeface="Calibri" panose="020F0502020204030204" pitchFamily="34" charset="0"/>
                <a:ea typeface="华文楷体" panose="02010600040101010101" pitchFamily="2" charset="-122"/>
              </a:rPr>
              <a:t>Offset = 0</a:t>
            </a:r>
          </a:p>
        </p:txBody>
      </p:sp>
    </p:spTree>
    <p:custDataLst>
      <p:tags r:id="rId1"/>
    </p:custDataLst>
    <p:extLst>
      <p:ext uri="{BB962C8B-B14F-4D97-AF65-F5344CB8AC3E}">
        <p14:creationId xmlns:p14="http://schemas.microsoft.com/office/powerpoint/2010/main" val="117444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left)">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dissolve">
                                      <p:cBhvr>
                                        <p:cTn id="21" dur="500"/>
                                        <p:tgtEl>
                                          <p:spTgt spid="8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dissolve">
                                      <p:cBhvr>
                                        <p:cTn id="24" dur="500"/>
                                        <p:tgtEl>
                                          <p:spTgt spid="7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dissolve">
                                      <p:cBhvr>
                                        <p:cTn id="27" dur="500"/>
                                        <p:tgtEl>
                                          <p:spTgt spid="7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dissolve">
                                      <p:cBhvr>
                                        <p:cTn id="30" dur="500"/>
                                        <p:tgtEl>
                                          <p:spTgt spid="38"/>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down)">
                                      <p:cBhvr>
                                        <p:cTn id="37" dur="500"/>
                                        <p:tgtEl>
                                          <p:spTgt spid="7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down)">
                                      <p:cBhvr>
                                        <p:cTn id="40" dur="500"/>
                                        <p:tgtEl>
                                          <p:spTgt spid="7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up)">
                                      <p:cBhvr>
                                        <p:cTn id="54" dur="500"/>
                                        <p:tgtEl>
                                          <p:spTgt spid="5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up)">
                                      <p:cBhvr>
                                        <p:cTn id="57" dur="500"/>
                                        <p:tgtEl>
                                          <p:spTgt spid="5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up)">
                                      <p:cBhvr>
                                        <p:cTn id="60" dur="500"/>
                                        <p:tgtEl>
                                          <p:spTgt spid="6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up)">
                                      <p:cBhvr>
                                        <p:cTn id="63" dur="500"/>
                                        <p:tgtEl>
                                          <p:spTgt spid="63"/>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par>
                                <p:cTn id="68" presetID="22" presetClass="entr" presetSubtype="1" fill="hold"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wipe(up)">
                                      <p:cBhvr>
                                        <p:cTn id="70" dur="500"/>
                                        <p:tgtEl>
                                          <p:spTgt spid="83"/>
                                        </p:tgtEl>
                                      </p:cBhvr>
                                    </p:animEffect>
                                  </p:childTnLst>
                                </p:cTn>
                              </p:par>
                              <p:par>
                                <p:cTn id="71" presetID="22" presetClass="entr" presetSubtype="1" fill="hold" nodeType="with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wipe(up)">
                                      <p:cBhvr>
                                        <p:cTn id="73" dur="50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dissolve">
                                      <p:cBhvr>
                                        <p:cTn id="78" dur="500"/>
                                        <p:tgtEl>
                                          <p:spTgt spid="44"/>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dissolve">
                                      <p:cBhvr>
                                        <p:cTn id="81" dur="500"/>
                                        <p:tgtEl>
                                          <p:spTgt spid="5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dissolv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dissolve">
                                      <p:cBhvr>
                                        <p:cTn id="95" dur="500"/>
                                        <p:tgtEl>
                                          <p:spTgt spid="73"/>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up)">
                                      <p:cBhvr>
                                        <p:cTn id="99" dur="500"/>
                                        <p:tgtEl>
                                          <p:spTgt spid="12"/>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wipe(up)">
                                      <p:cBhvr>
                                        <p:cTn id="102" dur="500"/>
                                        <p:tgtEl>
                                          <p:spTgt spid="8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up)">
                                      <p:cBhvr>
                                        <p:cTn id="10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P spid="38" grpId="0" animBg="1"/>
      <p:bldP spid="39" grpId="0"/>
      <p:bldP spid="41" grpId="0"/>
      <p:bldP spid="44" grpId="0" animBg="1"/>
      <p:bldP spid="47" grpId="0" animBg="1"/>
      <p:bldP spid="48" grpId="0" animBg="1"/>
      <p:bldP spid="54" grpId="0" animBg="1"/>
      <p:bldP spid="55" grpId="0" animBg="1"/>
      <p:bldP spid="56" grpId="0" animBg="1"/>
      <p:bldP spid="62" grpId="0" animBg="1"/>
      <p:bldP spid="63" grpId="0" animBg="1"/>
      <p:bldP spid="64" grpId="0" animBg="1"/>
      <p:bldP spid="72" grpId="0"/>
      <p:bldP spid="73" grpId="0"/>
      <p:bldP spid="74" grpId="0" animBg="1"/>
      <p:bldP spid="75" grpId="0" animBg="1"/>
      <p:bldP spid="76" grpId="0" animBg="1"/>
      <p:bldP spid="77" grpId="0" animBg="1"/>
      <p:bldP spid="80" grpId="0" animBg="1"/>
      <p:bldP spid="85" grpId="0" animBg="1"/>
      <p:bldP spid="86" grpId="0" animBg="1"/>
      <p:bldP spid="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49237"/>
            <a:ext cx="8491728" cy="1127534"/>
          </a:xfrm>
        </p:spPr>
        <p:txBody>
          <a:bodyPr/>
          <a:lstStyle/>
          <a:p>
            <a:r>
              <a:rPr lang="zh-CN" altLang="en-US" dirty="0"/>
              <a:t>不同 </a:t>
            </a:r>
            <a:r>
              <a:rPr lang="en-US" altLang="zh-CN" dirty="0"/>
              <a:t>(</a:t>
            </a:r>
            <a:r>
              <a:rPr lang="zh-CN" altLang="en-US" dirty="0"/>
              <a:t>异构</a:t>
            </a:r>
            <a:r>
              <a:rPr lang="en-US" altLang="zh-CN" dirty="0"/>
              <a:t>) </a:t>
            </a:r>
            <a:r>
              <a:rPr lang="zh-CN" altLang="en-US" dirty="0"/>
              <a:t>网络拥有各自不同的最大传输单元长度</a:t>
            </a:r>
            <a:endParaRPr lang="en-US" altLang="zh-CN" sz="2000" dirty="0"/>
          </a:p>
          <a:p>
            <a:pPr lvl="1"/>
            <a:r>
              <a:rPr lang="en-US" altLang="zh-CN" dirty="0"/>
              <a:t>Maximum Transmission Unit, MTU</a:t>
            </a:r>
            <a:endParaRPr lang="zh-CN" altLang="en-US" dirty="0"/>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41</a:t>
            </a:fld>
            <a:endParaRPr lang="zh-CN" altLang="en-US" dirty="0"/>
          </a:p>
        </p:txBody>
      </p:sp>
      <p:graphicFrame>
        <p:nvGraphicFramePr>
          <p:cNvPr id="57" name="表格 56"/>
          <p:cNvGraphicFramePr>
            <a:graphicFrameLocks noGrp="1"/>
          </p:cNvGraphicFramePr>
          <p:nvPr>
            <p:extLst/>
          </p:nvPr>
        </p:nvGraphicFramePr>
        <p:xfrm>
          <a:off x="1280160" y="2049844"/>
          <a:ext cx="6096000" cy="30827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892">
                <a:tc>
                  <a:txBody>
                    <a:bodyPr/>
                    <a:lstStyle/>
                    <a:p>
                      <a:pPr algn="ctr"/>
                      <a:r>
                        <a:rPr lang="zh-CN" altLang="en-US" baseline="0" dirty="0">
                          <a:latin typeface="Calibri" panose="020F0502020204030204" pitchFamily="34" charset="0"/>
                          <a:ea typeface="华文楷体" panose="02010600040101010101" pitchFamily="2" charset="-122"/>
                        </a:rPr>
                        <a:t>协议</a:t>
                      </a:r>
                    </a:p>
                  </a:txBody>
                  <a:tcPr anchor="ctr" anchorCtr="1"/>
                </a:tc>
                <a:tc>
                  <a:txBody>
                    <a:bodyPr/>
                    <a:lstStyle/>
                    <a:p>
                      <a:pPr algn="ctr"/>
                      <a:r>
                        <a:rPr lang="en-US" altLang="zh-CN" baseline="0" dirty="0">
                          <a:latin typeface="Calibri" panose="020F0502020204030204" pitchFamily="34" charset="0"/>
                          <a:ea typeface="华文楷体" panose="02010600040101010101" pitchFamily="2" charset="-122"/>
                        </a:rPr>
                        <a:t>MTU</a:t>
                      </a:r>
                      <a:r>
                        <a:rPr lang="zh-CN" altLang="en-US" baseline="0" dirty="0">
                          <a:latin typeface="Calibri" panose="020F0502020204030204" pitchFamily="34" charset="0"/>
                          <a:ea typeface="华文楷体" panose="02010600040101010101" pitchFamily="2" charset="-122"/>
                        </a:rPr>
                        <a:t>（字节）</a:t>
                      </a:r>
                    </a:p>
                  </a:txBody>
                  <a:tcPr anchor="ctr" anchorCtr="1"/>
                </a:tc>
                <a:extLst>
                  <a:ext uri="{0D108BD9-81ED-4DB2-BD59-A6C34878D82A}">
                    <a16:rowId xmlns:a16="http://schemas.microsoft.com/office/drawing/2014/main" val="10000"/>
                  </a:ext>
                </a:extLst>
              </a:tr>
              <a:tr h="370840">
                <a:tc>
                  <a:txBody>
                    <a:bodyPr/>
                    <a:lstStyle/>
                    <a:p>
                      <a:pPr algn="ctr"/>
                      <a:r>
                        <a:rPr lang="zh-CN" altLang="en-US" baseline="0" dirty="0">
                          <a:latin typeface="Calibri" panose="020F0502020204030204" pitchFamily="34" charset="0"/>
                          <a:ea typeface="华文楷体" panose="02010600040101010101" pitchFamily="2" charset="-122"/>
                        </a:rPr>
                        <a:t>超级通道（</a:t>
                      </a:r>
                      <a:r>
                        <a:rPr lang="en-US" altLang="zh-CN" baseline="0" dirty="0" err="1">
                          <a:latin typeface="Calibri" panose="020F0502020204030204" pitchFamily="34" charset="0"/>
                          <a:ea typeface="华文楷体" panose="02010600040101010101" pitchFamily="2" charset="-122"/>
                        </a:rPr>
                        <a:t>Hyperchannel</a:t>
                      </a:r>
                      <a:r>
                        <a:rPr lang="zh-CN" altLang="en-US" baseline="0" dirty="0">
                          <a:latin typeface="Calibri" panose="020F0502020204030204" pitchFamily="34" charset="0"/>
                          <a:ea typeface="华文楷体" panose="02010600040101010101" pitchFamily="2" charset="-122"/>
                        </a:rPr>
                        <a:t>）</a:t>
                      </a:r>
                    </a:p>
                  </a:txBody>
                  <a:tcPr/>
                </a:tc>
                <a:tc>
                  <a:txBody>
                    <a:bodyPr/>
                    <a:lstStyle/>
                    <a:p>
                      <a:pPr algn="ctr"/>
                      <a:r>
                        <a:rPr lang="en-US" altLang="zh-CN" baseline="0" dirty="0">
                          <a:latin typeface="Calibri" panose="020F0502020204030204" pitchFamily="34" charset="0"/>
                          <a:ea typeface="华文楷体" panose="02010600040101010101" pitchFamily="2" charset="-122"/>
                        </a:rPr>
                        <a:t>65536</a:t>
                      </a:r>
                    </a:p>
                  </a:txBody>
                  <a:tcPr/>
                </a:tc>
                <a:extLst>
                  <a:ext uri="{0D108BD9-81ED-4DB2-BD59-A6C34878D82A}">
                    <a16:rowId xmlns:a16="http://schemas.microsoft.com/office/drawing/2014/main" val="10001"/>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令牌环（</a:t>
                      </a:r>
                      <a:r>
                        <a:rPr lang="en-US" altLang="zh-CN" baseline="0" dirty="0">
                          <a:latin typeface="Calibri" panose="020F0502020204030204" pitchFamily="34" charset="0"/>
                          <a:ea typeface="华文楷体" panose="02010600040101010101" pitchFamily="2" charset="-122"/>
                        </a:rPr>
                        <a:t>16Mbps</a:t>
                      </a:r>
                      <a:r>
                        <a:rPr lang="zh-CN" altLang="en-US" baseline="0" dirty="0">
                          <a:latin typeface="Calibri" panose="020F0502020204030204" pitchFamily="34" charset="0"/>
                          <a:ea typeface="华文楷体" panose="02010600040101010101" pitchFamily="2" charset="-122"/>
                        </a:rPr>
                        <a:t>）</a:t>
                      </a: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latin typeface="Calibri" panose="020F0502020204030204" pitchFamily="34" charset="0"/>
                          <a:ea typeface="华文楷体" panose="02010600040101010101" pitchFamily="2" charset="-122"/>
                          <a:cs typeface="+mn-cs"/>
                        </a:rPr>
                        <a:t>17194</a:t>
                      </a:r>
                    </a:p>
                  </a:txBody>
                  <a:tcPr/>
                </a:tc>
                <a:extLst>
                  <a:ext uri="{0D108BD9-81ED-4DB2-BD59-A6C34878D82A}">
                    <a16:rowId xmlns:a16="http://schemas.microsoft.com/office/drawing/2014/main" val="10002"/>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令牌环（</a:t>
                      </a:r>
                      <a:r>
                        <a:rPr lang="en-US" altLang="zh-CN" baseline="0" dirty="0">
                          <a:latin typeface="Calibri" panose="020F0502020204030204" pitchFamily="34" charset="0"/>
                          <a:ea typeface="华文楷体" panose="02010600040101010101" pitchFamily="2" charset="-122"/>
                        </a:rPr>
                        <a:t>4Mbps</a:t>
                      </a:r>
                      <a:r>
                        <a:rPr lang="zh-CN" altLang="en-US" baseline="0" dirty="0">
                          <a:latin typeface="Calibri" panose="020F0502020204030204" pitchFamily="34" charset="0"/>
                          <a:ea typeface="华文楷体" panose="02010600040101010101" pitchFamily="2" charset="-122"/>
                        </a:rPr>
                        <a:t>）</a:t>
                      </a: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4464</a:t>
                      </a:r>
                    </a:p>
                  </a:txBody>
                  <a:tcPr/>
                </a:tc>
                <a:extLst>
                  <a:ext uri="{0D108BD9-81ED-4DB2-BD59-A6C34878D82A}">
                    <a16:rowId xmlns:a16="http://schemas.microsoft.com/office/drawing/2014/main" val="10003"/>
                  </a:ext>
                </a:extLst>
              </a:tr>
              <a:tr h="370840">
                <a:tc>
                  <a:txBody>
                    <a:bodyPr/>
                    <a:lstStyle/>
                    <a:p>
                      <a:pPr algn="ctr"/>
                      <a:r>
                        <a:rPr lang="en-US" altLang="zh-CN" baseline="0" dirty="0">
                          <a:latin typeface="Calibri" panose="020F0502020204030204" pitchFamily="34" charset="0"/>
                          <a:ea typeface="华文楷体" panose="02010600040101010101" pitchFamily="2" charset="-122"/>
                        </a:rPr>
                        <a:t>FDDI</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4352</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4"/>
                  </a:ext>
                </a:extLst>
              </a:tr>
              <a:tr h="370840">
                <a:tc>
                  <a:txBody>
                    <a:bodyPr/>
                    <a:lstStyle/>
                    <a:p>
                      <a:pPr algn="ctr"/>
                      <a:r>
                        <a:rPr lang="zh-CN" altLang="en-US" baseline="0" dirty="0">
                          <a:latin typeface="Calibri" panose="020F0502020204030204" pitchFamily="34" charset="0"/>
                          <a:ea typeface="华文楷体" panose="02010600040101010101" pitchFamily="2" charset="-122"/>
                        </a:rPr>
                        <a:t>以太网</a:t>
                      </a: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1500</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5"/>
                  </a:ext>
                </a:extLst>
              </a:tr>
              <a:tr h="370840">
                <a:tc>
                  <a:txBody>
                    <a:bodyPr/>
                    <a:lstStyle/>
                    <a:p>
                      <a:pPr algn="ctr"/>
                      <a:r>
                        <a:rPr lang="en-US" altLang="zh-CN" baseline="0" dirty="0">
                          <a:latin typeface="Calibri" panose="020F0502020204030204" pitchFamily="34" charset="0"/>
                          <a:ea typeface="华文楷体" panose="02010600040101010101" pitchFamily="2" charset="-122"/>
                        </a:rPr>
                        <a:t>X.25</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576</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6"/>
                  </a:ext>
                </a:extLst>
              </a:tr>
              <a:tr h="370840">
                <a:tc>
                  <a:txBody>
                    <a:bodyPr/>
                    <a:lstStyle/>
                    <a:p>
                      <a:pPr algn="ctr"/>
                      <a:r>
                        <a:rPr lang="en-US" altLang="zh-CN" baseline="0" dirty="0">
                          <a:latin typeface="Calibri" panose="020F0502020204030204" pitchFamily="34" charset="0"/>
                          <a:ea typeface="华文楷体" panose="02010600040101010101" pitchFamily="2" charset="-122"/>
                        </a:rPr>
                        <a:t>PPP</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algn="ctr" defTabSz="914377" rtl="0" eaLnBrk="1" latinLnBrk="0" hangingPunct="1"/>
                      <a:r>
                        <a:rPr lang="en-US" altLang="zh-CN" sz="1800" kern="1200" baseline="0" dirty="0">
                          <a:solidFill>
                            <a:schemeClr val="dk1"/>
                          </a:solidFill>
                          <a:latin typeface="Calibri" panose="020F0502020204030204" pitchFamily="34" charset="0"/>
                          <a:ea typeface="华文楷体" panose="02010600040101010101" pitchFamily="2" charset="-122"/>
                          <a:cs typeface="+mn-cs"/>
                        </a:rPr>
                        <a:t>532</a:t>
                      </a:r>
                      <a:endParaRPr lang="zh-CN" altLang="en-US" sz="1800" kern="1200" baseline="0" dirty="0">
                        <a:solidFill>
                          <a:schemeClr val="dk1"/>
                        </a:solidFill>
                        <a:latin typeface="Calibri" panose="020F0502020204030204" pitchFamily="34" charset="0"/>
                        <a:ea typeface="华文楷体" panose="02010600040101010101" pitchFamily="2" charset="-122"/>
                        <a:cs typeface="+mn-cs"/>
                      </a:endParaRPr>
                    </a:p>
                  </a:txBody>
                  <a:tcPr/>
                </a:tc>
                <a:extLst>
                  <a:ext uri="{0D108BD9-81ED-4DB2-BD59-A6C34878D82A}">
                    <a16:rowId xmlns:a16="http://schemas.microsoft.com/office/drawing/2014/main" val="10007"/>
                  </a:ext>
                </a:extLst>
              </a:tr>
            </a:tbl>
          </a:graphicData>
        </a:graphic>
      </p:graphicFrame>
      <p:sp>
        <p:nvSpPr>
          <p:cNvPr id="7" name="Text Box 5"/>
          <p:cNvSpPr txBox="1">
            <a:spLocks noChangeArrowheads="1"/>
          </p:cNvSpPr>
          <p:nvPr/>
        </p:nvSpPr>
        <p:spPr bwMode="auto">
          <a:xfrm>
            <a:off x="659862" y="5303953"/>
            <a:ext cx="7987179" cy="1015663"/>
          </a:xfrm>
          <a:prstGeom prst="rect">
            <a:avLst/>
          </a:prstGeom>
          <a:solidFill>
            <a:schemeClr val="accent5">
              <a:lumMod val="5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216000" indent="-216000" fontAlgn="base">
              <a:spcBef>
                <a:spcPct val="0"/>
              </a:spcBef>
              <a:spcAft>
                <a:spcPct val="0"/>
              </a:spcAft>
              <a:buClrTx/>
              <a:buSzTx/>
              <a:buFont typeface="Arial" panose="020B0604020202020204" pitchFamily="34" charset="0"/>
              <a:buChar char="•"/>
            </a:pPr>
            <a:r>
              <a:rPr lang="zh-CN" altLang="en-US" sz="2400" dirty="0">
                <a:solidFill>
                  <a:schemeClr val="bg1"/>
                </a:solidFill>
                <a:latin typeface="Calibri" panose="020F0502020204030204" pitchFamily="34" charset="0"/>
                <a:ea typeface="华文楷体" panose="02010600040101010101" pitchFamily="2" charset="-122"/>
              </a:rPr>
              <a:t>思考：</a:t>
            </a:r>
            <a:endParaRPr lang="en-US" altLang="zh-CN" sz="2400" dirty="0">
              <a:solidFill>
                <a:schemeClr val="bg1"/>
              </a:solidFill>
              <a:latin typeface="Calibri" panose="020F0502020204030204" pitchFamily="34" charset="0"/>
              <a:ea typeface="华文楷体" panose="02010600040101010101" pitchFamily="2" charset="-122"/>
            </a:endParaRPr>
          </a:p>
          <a:p>
            <a:pPr marL="1028700" lvl="1" fontAlgn="base">
              <a:spcBef>
                <a:spcPct val="0"/>
              </a:spcBef>
              <a:spcAft>
                <a:spcPct val="0"/>
              </a:spcAft>
              <a:buClrTx/>
              <a:buSzTx/>
              <a:buFont typeface="Wingdings" panose="05000000000000000000" pitchFamily="2" charset="2"/>
              <a:buChar char="p"/>
            </a:pPr>
            <a:r>
              <a:rPr lang="zh-CN" altLang="en-US" sz="1800" dirty="0">
                <a:solidFill>
                  <a:schemeClr val="bg1"/>
                </a:solidFill>
                <a:latin typeface="Calibri" panose="020F0502020204030204" pitchFamily="34" charset="0"/>
                <a:ea typeface="华文楷体" panose="02010600040101010101" pitchFamily="2" charset="-122"/>
              </a:rPr>
              <a:t>链路层报头计算在</a:t>
            </a:r>
            <a:r>
              <a:rPr lang="en-US" altLang="zh-CN" sz="1800" dirty="0">
                <a:solidFill>
                  <a:schemeClr val="bg1"/>
                </a:solidFill>
                <a:latin typeface="Calibri" panose="020F0502020204030204" pitchFamily="34" charset="0"/>
                <a:ea typeface="华文楷体" panose="02010600040101010101" pitchFamily="2" charset="-122"/>
              </a:rPr>
              <a:t>MTU</a:t>
            </a:r>
            <a:r>
              <a:rPr lang="zh-CN" altLang="en-US" sz="1800" dirty="0">
                <a:solidFill>
                  <a:schemeClr val="bg1"/>
                </a:solidFill>
                <a:latin typeface="Calibri" panose="020F0502020204030204" pitchFamily="34" charset="0"/>
                <a:ea typeface="华文楷体" panose="02010600040101010101" pitchFamily="2" charset="-122"/>
              </a:rPr>
              <a:t>中吗？</a:t>
            </a:r>
            <a:endParaRPr lang="en-US" altLang="zh-CN" sz="1800" dirty="0">
              <a:solidFill>
                <a:schemeClr val="bg1"/>
              </a:solidFill>
              <a:latin typeface="Calibri" panose="020F0502020204030204" pitchFamily="34" charset="0"/>
              <a:ea typeface="华文楷体" panose="02010600040101010101" pitchFamily="2" charset="-122"/>
            </a:endParaRPr>
          </a:p>
          <a:p>
            <a:pPr marL="1028700" lvl="1" fontAlgn="base">
              <a:spcBef>
                <a:spcPct val="0"/>
              </a:spcBef>
              <a:spcAft>
                <a:spcPct val="0"/>
              </a:spcAft>
              <a:buClrTx/>
              <a:buSzTx/>
              <a:buFont typeface="Wingdings" panose="05000000000000000000" pitchFamily="2" charset="2"/>
              <a:buChar char="p"/>
            </a:pPr>
            <a:r>
              <a:rPr lang="en-US" altLang="zh-CN" sz="1800" dirty="0">
                <a:solidFill>
                  <a:schemeClr val="bg1"/>
                </a:solidFill>
                <a:latin typeface="Calibri" panose="020F0502020204030204" pitchFamily="34" charset="0"/>
                <a:ea typeface="华文楷体" panose="02010600040101010101" pitchFamily="2" charset="-122"/>
              </a:rPr>
              <a:t>IP</a:t>
            </a:r>
            <a:r>
              <a:rPr lang="zh-CN" altLang="en-US" sz="1800" dirty="0">
                <a:solidFill>
                  <a:schemeClr val="bg1"/>
                </a:solidFill>
                <a:latin typeface="Calibri" panose="020F0502020204030204" pitchFamily="34" charset="0"/>
                <a:ea typeface="华文楷体" panose="02010600040101010101" pitchFamily="2" charset="-122"/>
              </a:rPr>
              <a:t>报头计算在</a:t>
            </a:r>
            <a:r>
              <a:rPr lang="en-US" altLang="zh-CN" sz="1800" dirty="0">
                <a:solidFill>
                  <a:schemeClr val="bg1"/>
                </a:solidFill>
                <a:latin typeface="Calibri" panose="020F0502020204030204" pitchFamily="34" charset="0"/>
                <a:ea typeface="华文楷体" panose="02010600040101010101" pitchFamily="2" charset="-122"/>
              </a:rPr>
              <a:t>MTU</a:t>
            </a:r>
            <a:r>
              <a:rPr lang="zh-CN" altLang="en-US" sz="1800" dirty="0">
                <a:solidFill>
                  <a:schemeClr val="bg1"/>
                </a:solidFill>
                <a:latin typeface="Calibri" panose="020F0502020204030204" pitchFamily="34" charset="0"/>
                <a:ea typeface="华文楷体" panose="02010600040101010101" pitchFamily="2" charset="-122"/>
              </a:rPr>
              <a:t>中吗？</a:t>
            </a:r>
            <a:endParaRPr kumimoji="1" lang="en-US" altLang="zh-CN" sz="2400" dirty="0">
              <a:solidFill>
                <a:schemeClr val="bg1"/>
              </a:solidFill>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32733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分片的缺点</a:t>
            </a:r>
          </a:p>
        </p:txBody>
      </p:sp>
      <p:sp>
        <p:nvSpPr>
          <p:cNvPr id="3" name="内容占位符 2"/>
          <p:cNvSpPr>
            <a:spLocks noGrp="1"/>
          </p:cNvSpPr>
          <p:nvPr>
            <p:ph idx="1"/>
          </p:nvPr>
        </p:nvSpPr>
        <p:spPr>
          <a:xfrm>
            <a:off x="457200" y="1444978"/>
            <a:ext cx="8579554" cy="4955822"/>
          </a:xfrm>
        </p:spPr>
        <p:txBody>
          <a:bodyPr/>
          <a:lstStyle/>
          <a:p>
            <a:r>
              <a:rPr lang="zh-CN" altLang="en-US" dirty="0"/>
              <a:t>不能充分利用网络资源</a:t>
            </a:r>
          </a:p>
          <a:p>
            <a:pPr lvl="1"/>
            <a:r>
              <a:rPr lang="zh-CN" altLang="en-US" sz="1800" dirty="0"/>
              <a:t>网络转发代价与包数目相关，与大小无关</a:t>
            </a:r>
          </a:p>
          <a:p>
            <a:r>
              <a:rPr lang="zh-CN" altLang="en-US" sz="2200" dirty="0"/>
              <a:t>端到端性能很差</a:t>
            </a:r>
          </a:p>
          <a:p>
            <a:pPr lvl="1"/>
            <a:r>
              <a:rPr lang="zh-CN" altLang="en-US" sz="1800" dirty="0"/>
              <a:t>当一个分片丢失时，接收端会丢弃同一报文的其他分片</a:t>
            </a:r>
            <a:endParaRPr lang="en-US" altLang="zh-CN" sz="1800" dirty="0"/>
          </a:p>
          <a:p>
            <a:r>
              <a:rPr lang="zh-CN" altLang="en-US" sz="2200" dirty="0"/>
              <a:t>可被利用来生成</a:t>
            </a:r>
            <a:r>
              <a:rPr lang="en-US" altLang="zh-CN" sz="2200" dirty="0" err="1"/>
              <a:t>DoS</a:t>
            </a:r>
            <a:r>
              <a:rPr lang="zh-CN" altLang="en-US" sz="2200" dirty="0"/>
              <a:t>攻击</a:t>
            </a:r>
            <a:endParaRPr lang="en-US" altLang="zh-CN" sz="2200" dirty="0"/>
          </a:p>
          <a:p>
            <a:pPr lvl="1"/>
            <a:r>
              <a:rPr lang="zh-CN" altLang="en-US" sz="1800" dirty="0"/>
              <a:t>攻击者向目标主机发送小片的流，没有一个片的</a:t>
            </a:r>
            <a:r>
              <a:rPr lang="en-US" altLang="zh-CN" sz="1800" dirty="0"/>
              <a:t>Offset</a:t>
            </a:r>
            <a:r>
              <a:rPr lang="zh-CN" altLang="en-US" sz="1800" dirty="0"/>
              <a:t>是</a:t>
            </a:r>
            <a:r>
              <a:rPr lang="en-US" altLang="zh-CN" sz="1800" dirty="0"/>
              <a:t>0</a:t>
            </a:r>
            <a:r>
              <a:rPr lang="zh-CN" altLang="en-US" sz="1800" dirty="0"/>
              <a:t>，重组数据时崩溃</a:t>
            </a:r>
          </a:p>
          <a:p>
            <a:pPr>
              <a:spcBef>
                <a:spcPts val="3000"/>
              </a:spcBef>
            </a:pPr>
            <a:r>
              <a:rPr lang="zh-CN" altLang="en-US" dirty="0"/>
              <a:t>解决方案</a:t>
            </a:r>
          </a:p>
          <a:p>
            <a:pPr lvl="1"/>
            <a:r>
              <a:rPr lang="zh-CN" altLang="zh-CN" sz="1800" dirty="0"/>
              <a:t>一般</a:t>
            </a:r>
            <a:r>
              <a:rPr lang="zh-CN" altLang="zh-CN" sz="1800" dirty="0">
                <a:solidFill>
                  <a:schemeClr val="accent5">
                    <a:lumMod val="50000"/>
                  </a:schemeClr>
                </a:solidFill>
              </a:rPr>
              <a:t>避免分段</a:t>
            </a:r>
            <a:r>
              <a:rPr lang="zh-CN" altLang="zh-CN" sz="1800" dirty="0"/>
              <a:t>，</a:t>
            </a:r>
            <a:r>
              <a:rPr lang="zh-CN" altLang="en-US" sz="1800" dirty="0"/>
              <a:t>使用路径</a:t>
            </a:r>
            <a:r>
              <a:rPr lang="en-US" altLang="zh-CN" sz="1800" dirty="0">
                <a:solidFill>
                  <a:schemeClr val="accent5">
                    <a:lumMod val="50000"/>
                  </a:schemeClr>
                </a:solidFill>
              </a:rPr>
              <a:t>MTU</a:t>
            </a:r>
            <a:r>
              <a:rPr lang="zh-CN" altLang="en-US" sz="1800" dirty="0">
                <a:solidFill>
                  <a:schemeClr val="accent5">
                    <a:lumMod val="50000"/>
                  </a:schemeClr>
                </a:solidFill>
              </a:rPr>
              <a:t>发现机制</a:t>
            </a:r>
            <a:r>
              <a:rPr lang="zh-CN" altLang="en-US" sz="1800" dirty="0"/>
              <a:t>，</a:t>
            </a:r>
            <a:r>
              <a:rPr lang="en-US" altLang="zh-CN" sz="1800" dirty="0"/>
              <a:t>IPv6</a:t>
            </a:r>
            <a:r>
              <a:rPr lang="zh-CN" altLang="en-US" sz="1800" dirty="0"/>
              <a:t>废止了分片</a:t>
            </a:r>
            <a:endParaRPr lang="en-US" altLang="zh-CN" sz="1800" dirty="0"/>
          </a:p>
          <a:p>
            <a:pPr lvl="2"/>
            <a:r>
              <a:rPr lang="zh-CN" altLang="en-US" dirty="0"/>
              <a:t>在数据传输过程中探测沿途网络的最小</a:t>
            </a:r>
            <a:r>
              <a:rPr lang="en-US" altLang="zh-CN" dirty="0"/>
              <a:t>MTU</a:t>
            </a:r>
            <a:r>
              <a:rPr lang="zh-CN" altLang="en-US" dirty="0"/>
              <a:t>，</a:t>
            </a:r>
            <a:r>
              <a:rPr lang="zh-CN" altLang="zh-CN" dirty="0"/>
              <a:t>然后发方发送足够小的分组，使其能够在沿途不必分段</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42</a:t>
            </a:fld>
            <a:endParaRPr lang="zh-CN" altLang="en-US" dirty="0"/>
          </a:p>
        </p:txBody>
      </p:sp>
      <p:sp>
        <p:nvSpPr>
          <p:cNvPr id="5" name="文本框 4"/>
          <p:cNvSpPr txBox="1">
            <a:spLocks noChangeArrowheads="1"/>
          </p:cNvSpPr>
          <p:nvPr/>
        </p:nvSpPr>
        <p:spPr bwMode="auto">
          <a:xfrm>
            <a:off x="7205472" y="87868"/>
            <a:ext cx="1585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4.1.6   IP</a:t>
            </a:r>
            <a:r>
              <a:rPr lang="zh-CN" altLang="en-US" sz="1800" dirty="0">
                <a:solidFill>
                  <a:schemeClr val="bg2">
                    <a:lumMod val="75000"/>
                  </a:schemeClr>
                </a:solidFill>
                <a:latin typeface="Calibri" panose="020F0502020204030204" pitchFamily="34" charset="0"/>
                <a:ea typeface="黑体" panose="02010609060101010101" pitchFamily="49" charset="-122"/>
              </a:rPr>
              <a:t>分片</a:t>
            </a:r>
          </a:p>
        </p:txBody>
      </p:sp>
    </p:spTree>
    <p:custDataLst>
      <p:tags r:id="rId1"/>
    </p:custDataLst>
    <p:extLst>
      <p:ext uri="{BB962C8B-B14F-4D97-AF65-F5344CB8AC3E}">
        <p14:creationId xmlns:p14="http://schemas.microsoft.com/office/powerpoint/2010/main" val="185889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50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分组转发</a:t>
            </a:r>
          </a:p>
        </p:txBody>
      </p:sp>
      <p:sp>
        <p:nvSpPr>
          <p:cNvPr id="3" name="内容占位符 2"/>
          <p:cNvSpPr>
            <a:spLocks noGrp="1"/>
          </p:cNvSpPr>
          <p:nvPr>
            <p:ph idx="1"/>
          </p:nvPr>
        </p:nvSpPr>
        <p:spPr>
          <a:xfrm>
            <a:off x="457199" y="1444979"/>
            <a:ext cx="8370711" cy="2736878"/>
          </a:xfrm>
        </p:spPr>
        <p:txBody>
          <a:bodyPr/>
          <a:lstStyle/>
          <a:p>
            <a:r>
              <a:rPr lang="zh-CN" altLang="en-US" dirty="0"/>
              <a:t>路由器将转发信息存储在转发表中</a:t>
            </a:r>
            <a:endParaRPr lang="en-US" altLang="zh-CN" dirty="0"/>
          </a:p>
          <a:p>
            <a:pPr lvl="1">
              <a:spcBef>
                <a:spcPts val="600"/>
              </a:spcBef>
            </a:pPr>
            <a:r>
              <a:rPr lang="en-US" altLang="zh-CN" sz="1800" dirty="0"/>
              <a:t>Forwarding Information Base, FIB</a:t>
            </a:r>
            <a:endParaRPr lang="zh-CN" altLang="en-US" sz="1800" dirty="0"/>
          </a:p>
          <a:p>
            <a:pPr lvl="1">
              <a:spcBef>
                <a:spcPts val="1200"/>
              </a:spcBef>
            </a:pPr>
            <a:r>
              <a:rPr lang="en-US" altLang="zh-CN" sz="1800" dirty="0"/>
              <a:t>FIB</a:t>
            </a:r>
            <a:r>
              <a:rPr lang="zh-CN" altLang="en-US" sz="1800" dirty="0"/>
              <a:t>表中存储的是</a:t>
            </a:r>
            <a:r>
              <a:rPr lang="zh-CN" altLang="en-US" sz="1800" dirty="0">
                <a:solidFill>
                  <a:schemeClr val="accent5">
                    <a:lumMod val="50000"/>
                  </a:schemeClr>
                </a:solidFill>
              </a:rPr>
              <a:t>网络号</a:t>
            </a:r>
            <a:r>
              <a:rPr lang="zh-CN" altLang="en-US" sz="1800" dirty="0"/>
              <a:t>与</a:t>
            </a:r>
            <a:r>
              <a:rPr lang="zh-CN" altLang="en-US" sz="1800" dirty="0">
                <a:solidFill>
                  <a:schemeClr val="accent5">
                    <a:lumMod val="50000"/>
                  </a:schemeClr>
                </a:solidFill>
              </a:rPr>
              <a:t>下一跳地址</a:t>
            </a:r>
            <a:r>
              <a:rPr lang="zh-CN" altLang="en-US" sz="1800" dirty="0"/>
              <a:t>的映射关系</a:t>
            </a:r>
            <a:endParaRPr lang="en-US" altLang="zh-CN" sz="1800" dirty="0"/>
          </a:p>
          <a:p>
            <a:pPr lvl="2">
              <a:spcBef>
                <a:spcPts val="1200"/>
              </a:spcBef>
            </a:pPr>
            <a:r>
              <a:rPr lang="zh-CN" altLang="en-US" sz="1600" dirty="0"/>
              <a:t>若按目的主机号来制作路由表，则所得出的路由表就会过于庞大</a:t>
            </a:r>
            <a:endParaRPr lang="en-US" altLang="zh-CN" sz="1600" dirty="0"/>
          </a:p>
          <a:p>
            <a:pPr lvl="2">
              <a:spcBef>
                <a:spcPts val="1200"/>
              </a:spcBef>
            </a:pPr>
            <a:r>
              <a:rPr lang="zh-CN" altLang="en-US" sz="1600" dirty="0"/>
              <a:t>比如：</a:t>
            </a:r>
            <a:r>
              <a:rPr lang="en-US" altLang="zh-CN" sz="1600" dirty="0"/>
              <a:t>4</a:t>
            </a:r>
            <a:r>
              <a:rPr lang="zh-CN" altLang="en-US" sz="1600"/>
              <a:t>个 </a:t>
            </a:r>
            <a:r>
              <a:rPr lang="en-US" altLang="zh-CN" sz="1600"/>
              <a:t>B </a:t>
            </a:r>
            <a:r>
              <a:rPr lang="zh-CN" altLang="en-US" sz="1600" dirty="0"/>
              <a:t>类网络通过</a:t>
            </a:r>
            <a:r>
              <a:rPr lang="en-US" altLang="zh-CN" sz="1600" dirty="0"/>
              <a:t>3</a:t>
            </a:r>
            <a:r>
              <a:rPr lang="zh-CN" altLang="en-US" sz="1600" dirty="0"/>
              <a:t>个路由器连接在一起，尽管每个网络上</a:t>
            </a:r>
            <a:r>
              <a:rPr lang="zh-CN" altLang="en-US" sz="1600"/>
              <a:t>可能有上万</a:t>
            </a:r>
            <a:r>
              <a:rPr lang="zh-CN" altLang="en-US" sz="1600" dirty="0"/>
              <a:t>个主机，按主机所在的网络地址来制作路由表，每个路由器中的路由表只需包含 </a:t>
            </a:r>
            <a:r>
              <a:rPr lang="en-US" altLang="zh-CN" sz="1600" dirty="0"/>
              <a:t>4 </a:t>
            </a:r>
            <a:r>
              <a:rPr lang="zh-CN" altLang="en-US" sz="1600" dirty="0"/>
              <a:t>个条目</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spTree>
    <p:custDataLst>
      <p:tags r:id="rId1"/>
    </p:custDataLst>
    <p:extLst>
      <p:ext uri="{BB962C8B-B14F-4D97-AF65-F5344CB8AC3E}">
        <p14:creationId xmlns:p14="http://schemas.microsoft.com/office/powerpoint/2010/main" val="35943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分组转发</a:t>
            </a:r>
          </a:p>
        </p:txBody>
      </p:sp>
      <p:sp>
        <p:nvSpPr>
          <p:cNvPr id="3" name="内容占位符 2"/>
          <p:cNvSpPr>
            <a:spLocks noGrp="1"/>
          </p:cNvSpPr>
          <p:nvPr>
            <p:ph idx="1"/>
          </p:nvPr>
        </p:nvSpPr>
        <p:spPr>
          <a:xfrm>
            <a:off x="457199" y="1444979"/>
            <a:ext cx="8370711" cy="1529869"/>
          </a:xfrm>
        </p:spPr>
        <p:txBody>
          <a:bodyPr/>
          <a:lstStyle/>
          <a:p>
            <a:r>
              <a:rPr lang="zh-CN" altLang="en-US" dirty="0"/>
              <a:t>路由器将转发信息存储在转发表中</a:t>
            </a:r>
            <a:endParaRPr lang="en-US" altLang="zh-CN" dirty="0"/>
          </a:p>
          <a:p>
            <a:pPr lvl="1">
              <a:spcBef>
                <a:spcPts val="600"/>
              </a:spcBef>
            </a:pPr>
            <a:r>
              <a:rPr lang="en-US" altLang="zh-CN" sz="1800" dirty="0"/>
              <a:t>Forwarding Information Base, FIB</a:t>
            </a:r>
            <a:endParaRPr lang="zh-CN" altLang="en-US" sz="1800" dirty="0"/>
          </a:p>
          <a:p>
            <a:pPr lvl="1">
              <a:spcBef>
                <a:spcPts val="1200"/>
              </a:spcBef>
            </a:pPr>
            <a:r>
              <a:rPr lang="en-US" altLang="zh-CN" sz="1800" dirty="0"/>
              <a:t>FIB</a:t>
            </a:r>
            <a:r>
              <a:rPr lang="zh-CN" altLang="en-US" sz="1800" dirty="0"/>
              <a:t>表中存储的是</a:t>
            </a:r>
            <a:r>
              <a:rPr lang="zh-CN" altLang="en-US" sz="1800" dirty="0">
                <a:solidFill>
                  <a:schemeClr val="accent5">
                    <a:lumMod val="50000"/>
                  </a:schemeClr>
                </a:solidFill>
              </a:rPr>
              <a:t>网络号</a:t>
            </a:r>
            <a:r>
              <a:rPr lang="zh-CN" altLang="en-US" sz="1800" dirty="0"/>
              <a:t>与</a:t>
            </a:r>
            <a:r>
              <a:rPr lang="zh-CN" altLang="en-US" sz="1800" dirty="0">
                <a:solidFill>
                  <a:schemeClr val="accent5">
                    <a:lumMod val="50000"/>
                  </a:schemeClr>
                </a:solidFill>
              </a:rPr>
              <a:t>下一跳地址</a:t>
            </a:r>
            <a:r>
              <a:rPr lang="zh-CN" altLang="en-US" sz="1800" dirty="0"/>
              <a:t>的映射关系</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sp>
        <p:nvSpPr>
          <p:cNvPr id="210" name="Text Box 117"/>
          <p:cNvSpPr txBox="1">
            <a:spLocks noChangeArrowheads="1"/>
          </p:cNvSpPr>
          <p:nvPr/>
        </p:nvSpPr>
        <p:spPr bwMode="auto">
          <a:xfrm>
            <a:off x="4241850" y="2932471"/>
            <a:ext cx="790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2000" b="0" dirty="0">
                <a:solidFill>
                  <a:schemeClr val="accent5">
                    <a:lumMod val="50000"/>
                  </a:schemeClr>
                </a:solidFill>
                <a:latin typeface="Calibri" panose="020F0502020204030204"/>
              </a:rPr>
              <a:t>R</a:t>
            </a:r>
            <a:r>
              <a:rPr lang="en-US" altLang="zh-CN" sz="2000" b="0" baseline="-25000" dirty="0">
                <a:solidFill>
                  <a:schemeClr val="accent5">
                    <a:lumMod val="50000"/>
                  </a:schemeClr>
                </a:solidFill>
                <a:latin typeface="Calibri" panose="020F0502020204030204"/>
              </a:rPr>
              <a:t>2</a:t>
            </a:r>
            <a:r>
              <a:rPr lang="en-US" altLang="zh-CN" sz="2000" b="0" dirty="0">
                <a:solidFill>
                  <a:schemeClr val="accent5">
                    <a:lumMod val="50000"/>
                  </a:schemeClr>
                </a:solidFill>
                <a:latin typeface="Calibri" panose="020F0502020204030204"/>
              </a:rPr>
              <a:t> FIB</a:t>
            </a:r>
            <a:endParaRPr lang="zh-CN" altLang="en-US" sz="2000" b="0" dirty="0">
              <a:solidFill>
                <a:schemeClr val="accent5">
                  <a:lumMod val="50000"/>
                </a:schemeClr>
              </a:solidFill>
              <a:latin typeface="Calibri" panose="020F0502020204030204"/>
            </a:endParaRPr>
          </a:p>
        </p:txBody>
      </p:sp>
      <p:grpSp>
        <p:nvGrpSpPr>
          <p:cNvPr id="221" name="组合 220"/>
          <p:cNvGrpSpPr/>
          <p:nvPr/>
        </p:nvGrpSpPr>
        <p:grpSpPr>
          <a:xfrm>
            <a:off x="0" y="5273789"/>
            <a:ext cx="9169083" cy="1328737"/>
            <a:chOff x="11575" y="2963273"/>
            <a:chExt cx="9169083" cy="1328737"/>
          </a:xfrm>
        </p:grpSpPr>
        <p:grpSp>
          <p:nvGrpSpPr>
            <p:cNvPr id="114" name="Group 5"/>
            <p:cNvGrpSpPr>
              <a:grpSpLocks/>
            </p:cNvGrpSpPr>
            <p:nvPr/>
          </p:nvGrpSpPr>
          <p:grpSpPr bwMode="auto">
            <a:xfrm>
              <a:off x="11575" y="3341098"/>
              <a:ext cx="1273175" cy="914400"/>
              <a:chOff x="912" y="768"/>
              <a:chExt cx="2400" cy="1584"/>
            </a:xfrm>
          </p:grpSpPr>
          <p:sp>
            <p:nvSpPr>
              <p:cNvPr id="115"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6"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7"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8"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9"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0"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1"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2"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3"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24" name="Group 15"/>
              <p:cNvGrpSpPr>
                <a:grpSpLocks/>
              </p:cNvGrpSpPr>
              <p:nvPr/>
            </p:nvGrpSpPr>
            <p:grpSpPr bwMode="auto">
              <a:xfrm>
                <a:off x="912" y="768"/>
                <a:ext cx="2386" cy="1553"/>
                <a:chOff x="912" y="768"/>
                <a:chExt cx="2386" cy="1553"/>
              </a:xfrm>
            </p:grpSpPr>
            <p:sp>
              <p:nvSpPr>
                <p:cNvPr id="125"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6"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7"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8"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9"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0"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1"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2"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3"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sp>
          <p:nvSpPr>
            <p:cNvPr id="134" name="Line 25"/>
            <p:cNvSpPr>
              <a:spLocks noChangeShapeType="1"/>
            </p:cNvSpPr>
            <p:nvPr/>
          </p:nvSpPr>
          <p:spPr bwMode="auto">
            <a:xfrm>
              <a:off x="1284750" y="3771310"/>
              <a:ext cx="6757988"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prstClr val="black"/>
                </a:solidFill>
                <a:latin typeface="Calibri" panose="020F0502020204030204"/>
              </a:endParaRPr>
            </a:p>
          </p:txBody>
        </p:sp>
        <p:grpSp>
          <p:nvGrpSpPr>
            <p:cNvPr id="135" name="Group 26"/>
            <p:cNvGrpSpPr>
              <a:grpSpLocks/>
            </p:cNvGrpSpPr>
            <p:nvPr/>
          </p:nvGrpSpPr>
          <p:grpSpPr bwMode="auto">
            <a:xfrm>
              <a:off x="7818900" y="3341098"/>
              <a:ext cx="1273175" cy="914400"/>
              <a:chOff x="912" y="768"/>
              <a:chExt cx="2400" cy="1584"/>
            </a:xfrm>
          </p:grpSpPr>
          <p:sp>
            <p:nvSpPr>
              <p:cNvPr id="136"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7"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8"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9"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0"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1"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2"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3"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4"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45" name="Group 36"/>
              <p:cNvGrpSpPr>
                <a:grpSpLocks/>
              </p:cNvGrpSpPr>
              <p:nvPr/>
            </p:nvGrpSpPr>
            <p:grpSpPr bwMode="auto">
              <a:xfrm>
                <a:off x="912" y="768"/>
                <a:ext cx="2386" cy="1553"/>
                <a:chOff x="912" y="768"/>
                <a:chExt cx="2386" cy="1553"/>
              </a:xfrm>
            </p:grpSpPr>
            <p:sp>
              <p:nvSpPr>
                <p:cNvPr id="146"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7"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8"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9"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0"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1"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2"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3"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4"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grpSp>
          <p:nvGrpSpPr>
            <p:cNvPr id="155" name="Group 46"/>
            <p:cNvGrpSpPr>
              <a:grpSpLocks/>
            </p:cNvGrpSpPr>
            <p:nvPr/>
          </p:nvGrpSpPr>
          <p:grpSpPr bwMode="auto">
            <a:xfrm>
              <a:off x="5304300" y="3376023"/>
              <a:ext cx="1273175" cy="915987"/>
              <a:chOff x="912" y="768"/>
              <a:chExt cx="2400" cy="1584"/>
            </a:xfrm>
          </p:grpSpPr>
          <p:sp>
            <p:nvSpPr>
              <p:cNvPr id="156"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7"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8"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9"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0"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1"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2"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3"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4"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65" name="Group 56"/>
              <p:cNvGrpSpPr>
                <a:grpSpLocks/>
              </p:cNvGrpSpPr>
              <p:nvPr/>
            </p:nvGrpSpPr>
            <p:grpSpPr bwMode="auto">
              <a:xfrm>
                <a:off x="912" y="768"/>
                <a:ext cx="2386" cy="1553"/>
                <a:chOff x="912" y="768"/>
                <a:chExt cx="2386" cy="1553"/>
              </a:xfrm>
            </p:grpSpPr>
            <p:sp>
              <p:nvSpPr>
                <p:cNvPr id="166"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7"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8"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9"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0"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1"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2"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3"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4"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grpSp>
          <p:nvGrpSpPr>
            <p:cNvPr id="175" name="Group 66"/>
            <p:cNvGrpSpPr>
              <a:grpSpLocks/>
            </p:cNvGrpSpPr>
            <p:nvPr/>
          </p:nvGrpSpPr>
          <p:grpSpPr bwMode="auto">
            <a:xfrm>
              <a:off x="2688100" y="3341098"/>
              <a:ext cx="1273175" cy="914400"/>
              <a:chOff x="912" y="768"/>
              <a:chExt cx="2400" cy="1584"/>
            </a:xfrm>
          </p:grpSpPr>
          <p:sp>
            <p:nvSpPr>
              <p:cNvPr id="176"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7"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8"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9"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0"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1"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2"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3"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4"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85" name="Group 76"/>
              <p:cNvGrpSpPr>
                <a:grpSpLocks/>
              </p:cNvGrpSpPr>
              <p:nvPr/>
            </p:nvGrpSpPr>
            <p:grpSpPr bwMode="auto">
              <a:xfrm>
                <a:off x="912" y="768"/>
                <a:ext cx="2386" cy="1553"/>
                <a:chOff x="912" y="768"/>
                <a:chExt cx="2386" cy="1553"/>
              </a:xfrm>
            </p:grpSpPr>
            <p:sp>
              <p:nvSpPr>
                <p:cNvPr id="186"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7"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8"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9"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0"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1"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2"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3"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4"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sp>
          <p:nvSpPr>
            <p:cNvPr id="195" name="Text Box 86"/>
            <p:cNvSpPr txBox="1">
              <a:spLocks noChangeArrowheads="1"/>
            </p:cNvSpPr>
            <p:nvPr/>
          </p:nvSpPr>
          <p:spPr bwMode="auto">
            <a:xfrm>
              <a:off x="153928"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a:solidFill>
                    <a:srgbClr val="333399"/>
                  </a:solidFill>
                  <a:latin typeface="Calibri" panose="020F0502020204030204"/>
                </a:rPr>
                <a:t>Net</a:t>
              </a:r>
              <a:r>
                <a:rPr lang="zh-CN" altLang="en-US" sz="1100" b="0" dirty="0">
                  <a:solidFill>
                    <a:srgbClr val="333399"/>
                  </a:solidFill>
                  <a:latin typeface="Calibri" panose="020F0502020204030204"/>
                </a:rPr>
                <a:t> </a:t>
              </a:r>
              <a:r>
                <a:rPr lang="en-US" altLang="zh-CN" sz="1800" b="0" dirty="0">
                  <a:solidFill>
                    <a:srgbClr val="333399"/>
                  </a:solidFill>
                  <a:latin typeface="Calibri" panose="020F0502020204030204"/>
                </a:rPr>
                <a:t>1</a:t>
              </a:r>
            </a:p>
            <a:p>
              <a:r>
                <a:rPr lang="en-US" altLang="zh-CN" sz="1800" b="0" dirty="0">
                  <a:solidFill>
                    <a:srgbClr val="333399"/>
                  </a:solidFill>
                  <a:latin typeface="Calibri" panose="020F0502020204030204"/>
                </a:rPr>
                <a:t>128.1.0.0</a:t>
              </a:r>
            </a:p>
          </p:txBody>
        </p:sp>
        <p:sp>
          <p:nvSpPr>
            <p:cNvPr id="196" name="Text Box 87"/>
            <p:cNvSpPr txBox="1">
              <a:spLocks noChangeArrowheads="1"/>
            </p:cNvSpPr>
            <p:nvPr/>
          </p:nvSpPr>
          <p:spPr bwMode="auto">
            <a:xfrm>
              <a:off x="7796946" y="3393485"/>
              <a:ext cx="1383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a:solidFill>
                    <a:srgbClr val="333399"/>
                  </a:solidFill>
                  <a:latin typeface="Calibri" panose="020F0502020204030204"/>
                </a:rPr>
                <a:t>Net 4</a:t>
              </a:r>
            </a:p>
            <a:p>
              <a:r>
                <a:rPr lang="en-US" altLang="zh-CN" sz="1800" b="0" dirty="0">
                  <a:solidFill>
                    <a:srgbClr val="333399"/>
                  </a:solidFill>
                  <a:latin typeface="Calibri" panose="020F0502020204030204"/>
                </a:rPr>
                <a:t>128.4.0.0/16</a:t>
              </a:r>
            </a:p>
          </p:txBody>
        </p:sp>
        <p:sp>
          <p:nvSpPr>
            <p:cNvPr id="197" name="Text Box 88"/>
            <p:cNvSpPr txBox="1">
              <a:spLocks noChangeArrowheads="1"/>
            </p:cNvSpPr>
            <p:nvPr/>
          </p:nvSpPr>
          <p:spPr bwMode="auto">
            <a:xfrm>
              <a:off x="5464115"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a:solidFill>
                    <a:srgbClr val="333399"/>
                  </a:solidFill>
                  <a:latin typeface="Calibri" panose="020F0502020204030204"/>
                </a:rPr>
                <a:t>Net 3</a:t>
              </a:r>
            </a:p>
            <a:p>
              <a:r>
                <a:rPr lang="en-US" altLang="zh-CN" sz="1800" b="0" dirty="0">
                  <a:solidFill>
                    <a:srgbClr val="333399"/>
                  </a:solidFill>
                  <a:latin typeface="Calibri" panose="020F0502020204030204"/>
                </a:rPr>
                <a:t>128.3.0.0</a:t>
              </a:r>
            </a:p>
          </p:txBody>
        </p:sp>
        <p:sp>
          <p:nvSpPr>
            <p:cNvPr id="198" name="Text Box 89"/>
            <p:cNvSpPr txBox="1">
              <a:spLocks noChangeArrowheads="1"/>
            </p:cNvSpPr>
            <p:nvPr/>
          </p:nvSpPr>
          <p:spPr bwMode="auto">
            <a:xfrm>
              <a:off x="2847915"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a:solidFill>
                    <a:srgbClr val="333399"/>
                  </a:solidFill>
                  <a:latin typeface="Calibri" panose="020F0502020204030204"/>
                </a:rPr>
                <a:t>Net 2</a:t>
              </a:r>
            </a:p>
            <a:p>
              <a:r>
                <a:rPr lang="en-US" altLang="zh-CN" sz="1800" b="0" dirty="0">
                  <a:solidFill>
                    <a:srgbClr val="333399"/>
                  </a:solidFill>
                  <a:latin typeface="Calibri" panose="020F0502020204030204"/>
                </a:rPr>
                <a:t>128.2.0.0</a:t>
              </a:r>
            </a:p>
          </p:txBody>
        </p:sp>
        <p:sp>
          <p:nvSpPr>
            <p:cNvPr id="199" name="Text Box 90"/>
            <p:cNvSpPr txBox="1">
              <a:spLocks noChangeArrowheads="1"/>
            </p:cNvSpPr>
            <p:nvPr/>
          </p:nvSpPr>
          <p:spPr bwMode="auto">
            <a:xfrm>
              <a:off x="767225"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128.1.0.4</a:t>
              </a:r>
            </a:p>
          </p:txBody>
        </p:sp>
        <p:sp>
          <p:nvSpPr>
            <p:cNvPr id="200" name="Text Box 91"/>
            <p:cNvSpPr txBox="1">
              <a:spLocks noChangeArrowheads="1"/>
            </p:cNvSpPr>
            <p:nvPr/>
          </p:nvSpPr>
          <p:spPr bwMode="auto">
            <a:xfrm>
              <a:off x="72235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128.4.0.4</a:t>
              </a:r>
            </a:p>
          </p:txBody>
        </p:sp>
        <p:sp>
          <p:nvSpPr>
            <p:cNvPr id="201" name="Text Box 92"/>
            <p:cNvSpPr txBox="1">
              <a:spLocks noChangeArrowheads="1"/>
            </p:cNvSpPr>
            <p:nvPr/>
          </p:nvSpPr>
          <p:spPr bwMode="auto">
            <a:xfrm>
              <a:off x="4769313"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128.3.0.2</a:t>
              </a:r>
            </a:p>
          </p:txBody>
        </p:sp>
        <p:sp>
          <p:nvSpPr>
            <p:cNvPr id="202" name="Text Box 93"/>
            <p:cNvSpPr txBox="1">
              <a:spLocks noChangeArrowheads="1"/>
            </p:cNvSpPr>
            <p:nvPr/>
          </p:nvSpPr>
          <p:spPr bwMode="auto">
            <a:xfrm>
              <a:off x="3518363"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128.2.0.9</a:t>
              </a:r>
            </a:p>
          </p:txBody>
        </p:sp>
        <p:sp>
          <p:nvSpPr>
            <p:cNvPr id="203" name="Text Box 94"/>
            <p:cNvSpPr txBox="1">
              <a:spLocks noChangeArrowheads="1"/>
            </p:cNvSpPr>
            <p:nvPr/>
          </p:nvSpPr>
          <p:spPr bwMode="auto">
            <a:xfrm>
              <a:off x="19911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128.2.0.7</a:t>
              </a:r>
            </a:p>
          </p:txBody>
        </p:sp>
        <p:sp>
          <p:nvSpPr>
            <p:cNvPr id="204" name="Line 95"/>
            <p:cNvSpPr>
              <a:spLocks noChangeShapeType="1"/>
            </p:cNvSpPr>
            <p:nvPr/>
          </p:nvSpPr>
          <p:spPr bwMode="auto">
            <a:xfrm>
              <a:off x="1609553"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05" name="Line 96"/>
            <p:cNvSpPr>
              <a:spLocks noChangeShapeType="1"/>
            </p:cNvSpPr>
            <p:nvPr/>
          </p:nvSpPr>
          <p:spPr bwMode="auto">
            <a:xfrm>
              <a:off x="2406478"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06" name="Line 97"/>
            <p:cNvSpPr>
              <a:spLocks noChangeShapeType="1"/>
            </p:cNvSpPr>
            <p:nvPr/>
          </p:nvSpPr>
          <p:spPr bwMode="auto">
            <a:xfrm>
              <a:off x="6805440"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07" name="Line 98"/>
            <p:cNvSpPr>
              <a:spLocks noChangeShapeType="1"/>
            </p:cNvSpPr>
            <p:nvPr/>
          </p:nvSpPr>
          <p:spPr bwMode="auto">
            <a:xfrm>
              <a:off x="4258773"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08" name="Line 99"/>
            <p:cNvSpPr>
              <a:spLocks noChangeShapeType="1"/>
            </p:cNvSpPr>
            <p:nvPr/>
          </p:nvSpPr>
          <p:spPr bwMode="auto">
            <a:xfrm>
              <a:off x="7603953" y="3345860"/>
              <a:ext cx="0" cy="403225"/>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09" name="Line 100"/>
            <p:cNvSpPr>
              <a:spLocks noChangeShapeType="1"/>
            </p:cNvSpPr>
            <p:nvPr/>
          </p:nvSpPr>
          <p:spPr bwMode="auto">
            <a:xfrm>
              <a:off x="5038870"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panose="020F0502020204030204"/>
              </a:endParaRPr>
            </a:p>
          </p:txBody>
        </p:sp>
        <p:sp>
          <p:nvSpPr>
            <p:cNvPr id="211" name="Text Box 118"/>
            <p:cNvSpPr txBox="1">
              <a:spLocks noChangeArrowheads="1"/>
            </p:cNvSpPr>
            <p:nvPr/>
          </p:nvSpPr>
          <p:spPr bwMode="auto">
            <a:xfrm>
              <a:off x="60424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a:solidFill>
                    <a:srgbClr val="333399"/>
                  </a:solidFill>
                  <a:latin typeface="Calibri" panose="020F0502020204030204"/>
                </a:rPr>
                <a:t>128.3.0.1</a:t>
              </a:r>
            </a:p>
          </p:txBody>
        </p:sp>
        <p:pic>
          <p:nvPicPr>
            <p:cNvPr id="212"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450" y="3588748"/>
              <a:ext cx="7175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13" name="Text Box 140"/>
            <p:cNvSpPr txBox="1">
              <a:spLocks noChangeArrowheads="1"/>
            </p:cNvSpPr>
            <p:nvPr/>
          </p:nvSpPr>
          <p:spPr bwMode="auto">
            <a:xfrm>
              <a:off x="4499438"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2</a:t>
              </a:r>
              <a:endParaRPr lang="en-US" altLang="zh-CN" sz="1800" b="0">
                <a:solidFill>
                  <a:srgbClr val="333399"/>
                </a:solidFill>
                <a:latin typeface="Calibri" panose="020F0502020204030204"/>
              </a:endParaRPr>
            </a:p>
          </p:txBody>
        </p:sp>
        <p:sp>
          <p:nvSpPr>
            <p:cNvPr id="214" name="Text Box 141"/>
            <p:cNvSpPr txBox="1">
              <a:spLocks noChangeArrowheads="1"/>
            </p:cNvSpPr>
            <p:nvPr/>
          </p:nvSpPr>
          <p:spPr bwMode="auto">
            <a:xfrm>
              <a:off x="7044200"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3</a:t>
              </a:r>
              <a:endParaRPr lang="en-US" altLang="zh-CN" sz="1800" b="0">
                <a:solidFill>
                  <a:srgbClr val="333399"/>
                </a:solidFill>
                <a:latin typeface="Calibri" panose="020F0502020204030204"/>
              </a:endParaRPr>
            </a:p>
          </p:txBody>
        </p:sp>
        <p:sp>
          <p:nvSpPr>
            <p:cNvPr id="215" name="Text Box 142"/>
            <p:cNvSpPr txBox="1">
              <a:spLocks noChangeArrowheads="1"/>
            </p:cNvSpPr>
            <p:nvPr/>
          </p:nvSpPr>
          <p:spPr bwMode="auto">
            <a:xfrm>
              <a:off x="1783225"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1</a:t>
              </a:r>
              <a:endParaRPr lang="en-US" altLang="zh-CN" sz="1800" b="0">
                <a:solidFill>
                  <a:srgbClr val="333399"/>
                </a:solidFill>
                <a:latin typeface="Calibri" panose="020F0502020204030204"/>
              </a:endParaRPr>
            </a:p>
          </p:txBody>
        </p:sp>
        <p:sp>
          <p:nvSpPr>
            <p:cNvPr id="216" name="Text Box 146"/>
            <p:cNvSpPr txBox="1">
              <a:spLocks noChangeArrowheads="1"/>
            </p:cNvSpPr>
            <p:nvPr/>
          </p:nvSpPr>
          <p:spPr bwMode="auto">
            <a:xfrm>
              <a:off x="4002550" y="371733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0</a:t>
              </a:r>
            </a:p>
          </p:txBody>
        </p:sp>
        <p:sp>
          <p:nvSpPr>
            <p:cNvPr id="217" name="Text Box 147"/>
            <p:cNvSpPr txBox="1">
              <a:spLocks noChangeArrowheads="1"/>
            </p:cNvSpPr>
            <p:nvPr/>
          </p:nvSpPr>
          <p:spPr bwMode="auto">
            <a:xfrm>
              <a:off x="5013788" y="372368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1</a:t>
              </a:r>
            </a:p>
          </p:txBody>
        </p:sp>
        <p:pic>
          <p:nvPicPr>
            <p:cNvPr id="218" name="Picture 1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525" y="3566523"/>
              <a:ext cx="719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9" name="Picture 1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2113" y="357287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aphicFrame>
        <p:nvGraphicFramePr>
          <p:cNvPr id="220" name="表格 219"/>
          <p:cNvGraphicFramePr>
            <a:graphicFrameLocks noGrp="1"/>
          </p:cNvGraphicFramePr>
          <p:nvPr>
            <p:extLst/>
          </p:nvPr>
        </p:nvGraphicFramePr>
        <p:xfrm>
          <a:off x="2748068" y="3299153"/>
          <a:ext cx="4079852" cy="1798625"/>
        </p:xfrm>
        <a:graphic>
          <a:graphicData uri="http://schemas.openxmlformats.org/drawingml/2006/table">
            <a:tbl>
              <a:tblPr firstRow="1" bandRow="1"/>
              <a:tblGrid>
                <a:gridCol w="1895122">
                  <a:extLst>
                    <a:ext uri="{9D8B030D-6E8A-4147-A177-3AD203B41FA5}">
                      <a16:colId xmlns:a16="http://schemas.microsoft.com/office/drawing/2014/main" val="20000"/>
                    </a:ext>
                  </a:extLst>
                </a:gridCol>
                <a:gridCol w="2184730">
                  <a:extLst>
                    <a:ext uri="{9D8B030D-6E8A-4147-A177-3AD203B41FA5}">
                      <a16:colId xmlns:a16="http://schemas.microsoft.com/office/drawing/2014/main" val="20001"/>
                    </a:ext>
                  </a:extLst>
                </a:gridCol>
              </a:tblGrid>
              <a:tr h="359725">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1600" b="0" baseline="0" dirty="0" err="1">
                          <a:latin typeface="Calibri" panose="020F0502020204030204" pitchFamily="34" charset="0"/>
                        </a:rPr>
                        <a:t>Dest</a:t>
                      </a:r>
                      <a:r>
                        <a:rPr lang="en-US" altLang="zh-CN" sz="1600" b="0" baseline="0" dirty="0">
                          <a:latin typeface="Calibri" panose="020F0502020204030204" pitchFamily="34" charset="0"/>
                        </a:rPr>
                        <a:t> Network</a:t>
                      </a:r>
                      <a:endParaRPr lang="zh-CN" altLang="en-US" sz="1600" b="0" baseline="0" dirty="0">
                        <a:latin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Next Hop</a:t>
                      </a:r>
                      <a:endParaRPr lang="zh-CN" altLang="en-US" sz="1600" b="0" baseline="0" dirty="0">
                        <a:latin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128.2.0.0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Interface 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128.3.0.0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Interface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128.1.0.0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128.2.0.7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128.4.0.0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a:latin typeface="Calibri" panose="020F0502020204030204" pitchFamily="34" charset="0"/>
                        </a:rPr>
                        <a:t>128.3.0.1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4592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dissolv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dissolve">
                                      <p:cBhvr>
                                        <p:cTn id="12" dur="500"/>
                                        <p:tgtEl>
                                          <p:spTgt spid="21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wipe(up)">
                                      <p:cBhvr>
                                        <p:cTn id="16"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分组转发</a:t>
            </a:r>
          </a:p>
        </p:txBody>
      </p:sp>
      <p:sp>
        <p:nvSpPr>
          <p:cNvPr id="3" name="内容占位符 2"/>
          <p:cNvSpPr>
            <a:spLocks noGrp="1"/>
          </p:cNvSpPr>
          <p:nvPr>
            <p:ph idx="1"/>
          </p:nvPr>
        </p:nvSpPr>
        <p:spPr>
          <a:xfrm>
            <a:off x="457199" y="1444978"/>
            <a:ext cx="7979665" cy="5034843"/>
          </a:xfrm>
        </p:spPr>
        <p:txBody>
          <a:bodyPr/>
          <a:lstStyle/>
          <a:p>
            <a:r>
              <a:rPr lang="zh-CN" altLang="en-US" dirty="0"/>
              <a:t>查找路由表，根据目的网络地址确定下一跳路由器</a:t>
            </a:r>
            <a:endParaRPr lang="en-US" altLang="zh-CN" dirty="0"/>
          </a:p>
          <a:p>
            <a:pPr lvl="1">
              <a:spcBef>
                <a:spcPts val="1200"/>
              </a:spcBef>
            </a:pPr>
            <a:r>
              <a:rPr lang="en-US" altLang="zh-CN" dirty="0"/>
              <a:t>IP </a:t>
            </a:r>
            <a:r>
              <a:rPr lang="zh-CN" altLang="en-US" dirty="0"/>
              <a:t>数据包最终可以到达目的主机所在的目的网络 </a:t>
            </a:r>
            <a:r>
              <a:rPr lang="en-US" altLang="zh-CN" dirty="0"/>
              <a:t>(</a:t>
            </a:r>
            <a:r>
              <a:rPr lang="zh-CN" altLang="en-US" dirty="0"/>
              <a:t>可能通过多次间接交付</a:t>
            </a:r>
            <a:r>
              <a:rPr lang="en-US" altLang="zh-CN" dirty="0"/>
              <a:t>)</a:t>
            </a:r>
          </a:p>
          <a:p>
            <a:pPr lvl="1">
              <a:spcBef>
                <a:spcPts val="1200"/>
              </a:spcBef>
            </a:pPr>
            <a:r>
              <a:rPr lang="zh-CN" altLang="en-US" dirty="0"/>
              <a:t>分组到达目的网络后，最后一个路由器才试图根据目的主机号</a:t>
            </a:r>
            <a:r>
              <a:rPr lang="en-US" altLang="zh-CN" dirty="0"/>
              <a:t>host-id</a:t>
            </a:r>
            <a:r>
              <a:rPr lang="zh-CN" altLang="en-US" dirty="0"/>
              <a:t>，将数据包向目的主机进行直接交付</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spTree>
    <p:custDataLst>
      <p:tags r:id="rId1"/>
    </p:custDataLst>
    <p:extLst>
      <p:ext uri="{BB962C8B-B14F-4D97-AF65-F5344CB8AC3E}">
        <p14:creationId xmlns:p14="http://schemas.microsoft.com/office/powerpoint/2010/main" val="38204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分组转发</a:t>
            </a:r>
          </a:p>
        </p:txBody>
      </p:sp>
      <p:sp>
        <p:nvSpPr>
          <p:cNvPr id="3" name="内容占位符 2"/>
          <p:cNvSpPr>
            <a:spLocks noGrp="1"/>
          </p:cNvSpPr>
          <p:nvPr>
            <p:ph idx="1"/>
          </p:nvPr>
        </p:nvSpPr>
        <p:spPr>
          <a:xfrm>
            <a:off x="457199" y="1444978"/>
            <a:ext cx="8370711" cy="5034843"/>
          </a:xfrm>
        </p:spPr>
        <p:txBody>
          <a:bodyPr/>
          <a:lstStyle/>
          <a:p>
            <a:pPr>
              <a:spcBef>
                <a:spcPts val="1200"/>
              </a:spcBef>
            </a:pPr>
            <a:r>
              <a:rPr lang="zh-CN" altLang="en-US" dirty="0"/>
              <a:t>特定主机路由</a:t>
            </a:r>
            <a:endParaRPr lang="en-US" altLang="zh-CN" dirty="0"/>
          </a:p>
          <a:p>
            <a:pPr lvl="1">
              <a:spcBef>
                <a:spcPts val="600"/>
              </a:spcBef>
            </a:pPr>
            <a:r>
              <a:rPr lang="zh-CN" altLang="en-US" sz="1800" dirty="0"/>
              <a:t>这种路由是为特定的目的主机指明一个路由</a:t>
            </a:r>
          </a:p>
          <a:p>
            <a:pPr lvl="1">
              <a:spcBef>
                <a:spcPts val="600"/>
              </a:spcBef>
            </a:pPr>
            <a:r>
              <a:rPr lang="zh-CN" altLang="en-US" sz="1800" dirty="0"/>
              <a:t>采用特定主机路由可使网络管理人员能更方便地控制网络和测试网络，同时也可在需要考虑某种安全问题时采用这种特定主机路由</a:t>
            </a:r>
            <a:endParaRPr lang="en-US" altLang="zh-CN" sz="1800" dirty="0"/>
          </a:p>
          <a:p>
            <a:pPr>
              <a:spcBef>
                <a:spcPts val="3000"/>
              </a:spcBef>
            </a:pPr>
            <a:r>
              <a:rPr lang="zh-CN" altLang="en-US" dirty="0"/>
              <a:t>默认路由</a:t>
            </a:r>
            <a:r>
              <a:rPr lang="en-US" altLang="zh-CN" dirty="0"/>
              <a:t>(default route)</a:t>
            </a:r>
          </a:p>
          <a:p>
            <a:pPr lvl="1">
              <a:spcBef>
                <a:spcPts val="600"/>
              </a:spcBef>
            </a:pPr>
            <a:r>
              <a:rPr lang="zh-CN" altLang="zh-CN" sz="1800" dirty="0"/>
              <a:t>当某地址在路由表中找不到匹配的地址时，采用此出口</a:t>
            </a:r>
            <a:endParaRPr lang="en-US" altLang="zh-CN" sz="1800" dirty="0"/>
          </a:p>
          <a:p>
            <a:pPr lvl="1">
              <a:spcBef>
                <a:spcPts val="600"/>
              </a:spcBef>
            </a:pPr>
            <a:r>
              <a:rPr lang="zh-CN" altLang="zh-CN" sz="1800" dirty="0"/>
              <a:t>对仅</a:t>
            </a:r>
            <a:r>
              <a:rPr lang="zh-CN" altLang="en-US" sz="1800" dirty="0"/>
              <a:t>有</a:t>
            </a:r>
            <a:r>
              <a:rPr lang="zh-CN" altLang="zh-CN" sz="1800" dirty="0"/>
              <a:t>一个网卡的主机，其缺省路由就是</a:t>
            </a:r>
            <a:r>
              <a:rPr lang="zh-CN" altLang="en-US" sz="1800" dirty="0"/>
              <a:t>与网卡相连的</a:t>
            </a:r>
            <a:r>
              <a:rPr lang="zh-CN" altLang="zh-CN" sz="1800" dirty="0"/>
              <a:t>那个路由器</a:t>
            </a:r>
            <a:endParaRPr lang="zh-CN" altLang="en-US" sz="1800" dirty="0"/>
          </a:p>
          <a:p>
            <a:pPr lvl="1">
              <a:spcBef>
                <a:spcPts val="600"/>
              </a:spcBef>
            </a:pPr>
            <a:r>
              <a:rPr lang="zh-CN" altLang="en-US" sz="1800" dirty="0"/>
              <a:t>默认路由可减少路由表所占用的空间和搜索路由表所用的时间，在一个网络只有很少的对外连接时是很有用的</a:t>
            </a:r>
          </a:p>
          <a:p>
            <a:pPr lvl="1">
              <a:spcBef>
                <a:spcPts val="600"/>
              </a:spcBef>
            </a:pPr>
            <a:r>
              <a:rPr lang="zh-CN" altLang="en-US" sz="1800" dirty="0"/>
              <a:t>如果一个主机连接在一个小网络上，而这个网络只用一个路由器和互联网连接，在这种情况下使用默认路由是非常合适</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spTree>
    <p:custDataLst>
      <p:tags r:id="rId1"/>
    </p:custDataLst>
    <p:extLst>
      <p:ext uri="{BB962C8B-B14F-4D97-AF65-F5344CB8AC3E}">
        <p14:creationId xmlns:p14="http://schemas.microsoft.com/office/powerpoint/2010/main" val="74713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默认路由举例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4.1.3   IP</a:t>
            </a:r>
            <a:r>
              <a:rPr lang="zh-CN" altLang="en-US" sz="1800" dirty="0">
                <a:solidFill>
                  <a:schemeClr val="bg2">
                    <a:lumMod val="75000"/>
                  </a:schemeClr>
                </a:solidFill>
                <a:latin typeface="Calibri" panose="020F0502020204030204" pitchFamily="34" charset="0"/>
                <a:ea typeface="黑体" panose="02010609060101010101" pitchFamily="49" charset="-122"/>
              </a:rPr>
              <a:t>分组转发</a:t>
            </a:r>
          </a:p>
        </p:txBody>
      </p:sp>
      <p:grpSp>
        <p:nvGrpSpPr>
          <p:cNvPr id="138" name="组合 137"/>
          <p:cNvGrpSpPr/>
          <p:nvPr/>
        </p:nvGrpSpPr>
        <p:grpSpPr>
          <a:xfrm>
            <a:off x="40745" y="1779343"/>
            <a:ext cx="8891587" cy="2663825"/>
            <a:chOff x="40745" y="1779343"/>
            <a:chExt cx="8891587" cy="2663825"/>
          </a:xfrm>
        </p:grpSpPr>
        <p:sp>
          <p:nvSpPr>
            <p:cNvPr id="72" name="Rectangle 36"/>
            <p:cNvSpPr>
              <a:spLocks noChangeArrowheads="1"/>
            </p:cNvSpPr>
            <p:nvPr/>
          </p:nvSpPr>
          <p:spPr bwMode="auto">
            <a:xfrm>
              <a:off x="40745" y="2573093"/>
              <a:ext cx="2165350" cy="1436687"/>
            </a:xfrm>
            <a:prstGeom prst="rect">
              <a:avLst/>
            </a:prstGeom>
            <a:solidFill>
              <a:srgbClr val="FFFFCC"/>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3" name="Line 4"/>
            <p:cNvSpPr>
              <a:spLocks noChangeShapeType="1"/>
            </p:cNvSpPr>
            <p:nvPr/>
          </p:nvSpPr>
          <p:spPr bwMode="auto">
            <a:xfrm flipV="1">
              <a:off x="4992157" y="2150818"/>
              <a:ext cx="690563" cy="3730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4" name="Line 5"/>
            <p:cNvSpPr>
              <a:spLocks noChangeShapeType="1"/>
            </p:cNvSpPr>
            <p:nvPr/>
          </p:nvSpPr>
          <p:spPr bwMode="auto">
            <a:xfrm flipV="1">
              <a:off x="4500032" y="2615955"/>
              <a:ext cx="395288" cy="373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5" name="Line 6"/>
            <p:cNvSpPr>
              <a:spLocks noChangeShapeType="1"/>
            </p:cNvSpPr>
            <p:nvPr/>
          </p:nvSpPr>
          <p:spPr bwMode="auto">
            <a:xfrm flipV="1">
              <a:off x="4814357" y="3227143"/>
              <a:ext cx="1131888" cy="22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6" name="Line 7"/>
            <p:cNvSpPr>
              <a:spLocks noChangeShapeType="1"/>
            </p:cNvSpPr>
            <p:nvPr/>
          </p:nvSpPr>
          <p:spPr bwMode="auto">
            <a:xfrm flipH="1">
              <a:off x="3515782" y="3360493"/>
              <a:ext cx="590550" cy="652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7" name="Line 8"/>
            <p:cNvSpPr>
              <a:spLocks noChangeShapeType="1"/>
            </p:cNvSpPr>
            <p:nvPr/>
          </p:nvSpPr>
          <p:spPr bwMode="auto">
            <a:xfrm>
              <a:off x="4500032" y="3452568"/>
              <a:ext cx="295275" cy="652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8" name="Line 9"/>
            <p:cNvSpPr>
              <a:spLocks noChangeShapeType="1"/>
            </p:cNvSpPr>
            <p:nvPr/>
          </p:nvSpPr>
          <p:spPr bwMode="auto">
            <a:xfrm flipV="1">
              <a:off x="3120495" y="3268418"/>
              <a:ext cx="788987" cy="920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9" name="Group 10"/>
            <p:cNvGrpSpPr>
              <a:grpSpLocks/>
            </p:cNvGrpSpPr>
            <p:nvPr/>
          </p:nvGrpSpPr>
          <p:grpSpPr bwMode="auto">
            <a:xfrm>
              <a:off x="3611032" y="2803280"/>
              <a:ext cx="1379538" cy="836613"/>
              <a:chOff x="1746" y="2024"/>
              <a:chExt cx="1678" cy="1451"/>
            </a:xfrm>
          </p:grpSpPr>
          <p:sp>
            <p:nvSpPr>
              <p:cNvPr id="80" name="Oval 11"/>
              <p:cNvSpPr>
                <a:spLocks noChangeArrowheads="1"/>
              </p:cNvSpPr>
              <p:nvPr/>
            </p:nvSpPr>
            <p:spPr bwMode="auto">
              <a:xfrm>
                <a:off x="2333" y="2052"/>
                <a:ext cx="717" cy="57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1" name="Oval 12"/>
              <p:cNvSpPr>
                <a:spLocks noChangeArrowheads="1"/>
              </p:cNvSpPr>
              <p:nvPr/>
            </p:nvSpPr>
            <p:spPr bwMode="auto">
              <a:xfrm>
                <a:off x="1928" y="2209"/>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2" name="Oval 13"/>
              <p:cNvSpPr>
                <a:spLocks noChangeArrowheads="1"/>
              </p:cNvSpPr>
              <p:nvPr/>
            </p:nvSpPr>
            <p:spPr bwMode="auto">
              <a:xfrm>
                <a:off x="1756" y="2566"/>
                <a:ext cx="364" cy="456"/>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3" name="Oval 14"/>
              <p:cNvSpPr>
                <a:spLocks noChangeArrowheads="1"/>
              </p:cNvSpPr>
              <p:nvPr/>
            </p:nvSpPr>
            <p:spPr bwMode="auto">
              <a:xfrm>
                <a:off x="1867" y="2779"/>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4" name="Oval 15"/>
              <p:cNvSpPr>
                <a:spLocks noChangeArrowheads="1"/>
              </p:cNvSpPr>
              <p:nvPr/>
            </p:nvSpPr>
            <p:spPr bwMode="auto">
              <a:xfrm>
                <a:off x="2272" y="2865"/>
                <a:ext cx="839" cy="599"/>
              </a:xfrm>
              <a:prstGeom prst="ellipse">
                <a:avLst/>
              </a:prstGeom>
              <a:solidFill>
                <a:srgbClr val="000000"/>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5" name="Oval 16"/>
              <p:cNvSpPr>
                <a:spLocks noChangeArrowheads="1"/>
              </p:cNvSpPr>
              <p:nvPr/>
            </p:nvSpPr>
            <p:spPr bwMode="auto">
              <a:xfrm>
                <a:off x="2818" y="2224"/>
                <a:ext cx="525"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6" name="Oval 17"/>
              <p:cNvSpPr>
                <a:spLocks noChangeArrowheads="1"/>
              </p:cNvSpPr>
              <p:nvPr/>
            </p:nvSpPr>
            <p:spPr bwMode="auto">
              <a:xfrm>
                <a:off x="2898" y="2523"/>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7" name="Oval 18"/>
              <p:cNvSpPr>
                <a:spLocks noChangeArrowheads="1"/>
              </p:cNvSpPr>
              <p:nvPr/>
            </p:nvSpPr>
            <p:spPr bwMode="auto">
              <a:xfrm rot="1140760">
                <a:off x="2848" y="2623"/>
                <a:ext cx="526"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8" name="Oval 19"/>
              <p:cNvSpPr>
                <a:spLocks noChangeArrowheads="1"/>
              </p:cNvSpPr>
              <p:nvPr/>
            </p:nvSpPr>
            <p:spPr bwMode="auto">
              <a:xfrm>
                <a:off x="2059" y="2395"/>
                <a:ext cx="1082"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89" name="Oval 20"/>
              <p:cNvSpPr>
                <a:spLocks noChangeArrowheads="1"/>
              </p:cNvSpPr>
              <p:nvPr/>
            </p:nvSpPr>
            <p:spPr bwMode="auto">
              <a:xfrm>
                <a:off x="2322" y="2024"/>
                <a:ext cx="718"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0" name="Oval 21"/>
              <p:cNvSpPr>
                <a:spLocks noChangeArrowheads="1"/>
              </p:cNvSpPr>
              <p:nvPr/>
            </p:nvSpPr>
            <p:spPr bwMode="auto">
              <a:xfrm>
                <a:off x="1918" y="2181"/>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1" name="Oval 22"/>
              <p:cNvSpPr>
                <a:spLocks noChangeArrowheads="1"/>
              </p:cNvSpPr>
              <p:nvPr/>
            </p:nvSpPr>
            <p:spPr bwMode="auto">
              <a:xfrm>
                <a:off x="1746" y="2538"/>
                <a:ext cx="364" cy="455"/>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2" name="Oval 23"/>
              <p:cNvSpPr>
                <a:spLocks noChangeArrowheads="1"/>
              </p:cNvSpPr>
              <p:nvPr/>
            </p:nvSpPr>
            <p:spPr bwMode="auto">
              <a:xfrm>
                <a:off x="1857" y="2751"/>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3" name="Oval 24"/>
              <p:cNvSpPr>
                <a:spLocks noChangeArrowheads="1"/>
              </p:cNvSpPr>
              <p:nvPr/>
            </p:nvSpPr>
            <p:spPr bwMode="auto">
              <a:xfrm>
                <a:off x="2261" y="2876"/>
                <a:ext cx="839" cy="599"/>
              </a:xfrm>
              <a:prstGeom prst="ellipse">
                <a:avLst/>
              </a:prstGeom>
              <a:solidFill>
                <a:srgbClr val="DDDDDD"/>
              </a:solidFill>
              <a:ln>
                <a:noFill/>
              </a:ln>
              <a:effectLst>
                <a:outerShdw dist="28398" dir="20006097"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4" name="Oval 25"/>
              <p:cNvSpPr>
                <a:spLocks noChangeArrowheads="1"/>
              </p:cNvSpPr>
              <p:nvPr/>
            </p:nvSpPr>
            <p:spPr bwMode="auto">
              <a:xfrm>
                <a:off x="2807" y="21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5" name="Oval 26"/>
              <p:cNvSpPr>
                <a:spLocks noChangeArrowheads="1"/>
              </p:cNvSpPr>
              <p:nvPr/>
            </p:nvSpPr>
            <p:spPr bwMode="auto">
              <a:xfrm>
                <a:off x="2888" y="24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6" name="Oval 27"/>
              <p:cNvSpPr>
                <a:spLocks noChangeArrowheads="1"/>
              </p:cNvSpPr>
              <p:nvPr/>
            </p:nvSpPr>
            <p:spPr bwMode="auto">
              <a:xfrm rot="1336630">
                <a:off x="2837" y="2594"/>
                <a:ext cx="526"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97" name="Oval 28"/>
              <p:cNvSpPr>
                <a:spLocks noChangeArrowheads="1"/>
              </p:cNvSpPr>
              <p:nvPr/>
            </p:nvSpPr>
            <p:spPr bwMode="auto">
              <a:xfrm>
                <a:off x="2049" y="2366"/>
                <a:ext cx="1082"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grpSp>
        <p:pic>
          <p:nvPicPr>
            <p:cNvPr id="98"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595" y="3136655"/>
              <a:ext cx="51435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9" name="Text Box 30"/>
            <p:cNvSpPr txBox="1">
              <a:spLocks noChangeArrowheads="1"/>
            </p:cNvSpPr>
            <p:nvPr/>
          </p:nvSpPr>
          <p:spPr bwMode="auto">
            <a:xfrm>
              <a:off x="4106332" y="2955680"/>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100" name="Text Box 31"/>
            <p:cNvSpPr txBox="1">
              <a:spLocks noChangeArrowheads="1"/>
            </p:cNvSpPr>
            <p:nvPr/>
          </p:nvSpPr>
          <p:spPr bwMode="auto">
            <a:xfrm>
              <a:off x="5249332" y="276200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1</a:t>
              </a:r>
            </a:p>
          </p:txBody>
        </p:sp>
        <p:graphicFrame>
          <p:nvGraphicFramePr>
            <p:cNvPr id="101" name="Object 32"/>
            <p:cNvGraphicFramePr>
              <a:graphicFrameLocks noChangeAspect="1"/>
            </p:cNvGraphicFramePr>
            <p:nvPr>
              <p:extLst/>
            </p:nvPr>
          </p:nvGraphicFramePr>
          <p:xfrm>
            <a:off x="5879570" y="2476255"/>
            <a:ext cx="3052762" cy="1966913"/>
          </p:xfrm>
          <a:graphic>
            <a:graphicData uri="http://schemas.openxmlformats.org/presentationml/2006/ole">
              <mc:AlternateContent xmlns:mc="http://schemas.openxmlformats.org/markup-compatibility/2006">
                <mc:Choice xmlns:v="urn:schemas-microsoft-com:vml" Requires="v">
                  <p:oleObj spid="_x0000_s3110" name="VISIO" r:id="rId5" imgW="1687068" imgH="964692" progId="Visio.Drawing.11">
                    <p:embed/>
                  </p:oleObj>
                </mc:Choice>
                <mc:Fallback>
                  <p:oleObj name="VISIO" r:id="rId5" imgW="1687068" imgH="964692" progId="Visio.Drawing.11">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570" y="2476255"/>
                          <a:ext cx="3052762" cy="196691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 name="Text Box 33"/>
            <p:cNvSpPr txBox="1">
              <a:spLocks noChangeArrowheads="1"/>
            </p:cNvSpPr>
            <p:nvPr/>
          </p:nvSpPr>
          <p:spPr bwMode="auto">
            <a:xfrm>
              <a:off x="6865407" y="31223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互联网</a:t>
              </a:r>
              <a:endParaRPr kumimoji="0" lang="zh-CN" altLang="en-US" sz="24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endParaRPr>
            </a:p>
          </p:txBody>
        </p:sp>
        <p:pic>
          <p:nvPicPr>
            <p:cNvPr id="103" name="Picture 3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0045" y="3917705"/>
              <a:ext cx="4508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35"/>
            <p:cNvSpPr txBox="1">
              <a:spLocks noChangeArrowheads="1"/>
            </p:cNvSpPr>
            <p:nvPr/>
          </p:nvSpPr>
          <p:spPr bwMode="auto">
            <a:xfrm>
              <a:off x="40745" y="2500068"/>
              <a:ext cx="20954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目的网络  下一跳</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1</a:t>
              </a: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zh-CN" altLang="en-US"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直接 </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2</a:t>
              </a: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1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R</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defTabSz="914400" eaLnBrk="1" fontAlgn="base" latinLnBrk="0" hangingPunct="1">
                <a:lnSpc>
                  <a:spcPct val="12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r>
                <a:rPr kumimoji="0" lang="zh-CN" altLang="en-US" sz="20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默认           </a:t>
              </a:r>
              <a:r>
                <a:rPr kumimoji="0" lang="en-US" altLang="zh-CN" sz="20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a:ln>
                    <a:noFill/>
                  </a:ln>
                  <a:solidFill>
                    <a:srgbClr val="FF0000"/>
                  </a:solidFill>
                  <a:effectLst/>
                  <a:uLnTx/>
                  <a:uFillTx/>
                  <a:latin typeface="Calibri" panose="020F0502020204030204" pitchFamily="34" charset="0"/>
                  <a:ea typeface="华文楷体" panose="02010600040101010101" pitchFamily="2" charset="-122"/>
                </a:rPr>
                <a:t>1</a:t>
              </a:r>
            </a:p>
          </p:txBody>
        </p:sp>
        <p:sp>
          <p:nvSpPr>
            <p:cNvPr id="105" name="Line 37"/>
            <p:cNvSpPr>
              <a:spLocks noChangeShapeType="1"/>
            </p:cNvSpPr>
            <p:nvPr/>
          </p:nvSpPr>
          <p:spPr bwMode="auto">
            <a:xfrm>
              <a:off x="40745" y="2938218"/>
              <a:ext cx="2165350"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6" name="Line 38"/>
            <p:cNvSpPr>
              <a:spLocks noChangeShapeType="1"/>
            </p:cNvSpPr>
            <p:nvPr/>
          </p:nvSpPr>
          <p:spPr bwMode="auto">
            <a:xfrm>
              <a:off x="40745" y="3303343"/>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7" name="Line 39"/>
            <p:cNvSpPr>
              <a:spLocks noChangeShapeType="1"/>
            </p:cNvSpPr>
            <p:nvPr/>
          </p:nvSpPr>
          <p:spPr bwMode="auto">
            <a:xfrm>
              <a:off x="1221845" y="2573093"/>
              <a:ext cx="4762" cy="1417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8" name="Text Box 40"/>
            <p:cNvSpPr txBox="1">
              <a:spLocks noChangeArrowheads="1"/>
            </p:cNvSpPr>
            <p:nvPr/>
          </p:nvSpPr>
          <p:spPr bwMode="auto">
            <a:xfrm>
              <a:off x="920623" y="2106665"/>
              <a:ext cx="56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FIB</a:t>
              </a:r>
              <a:endParaRPr kumimoji="0" lang="zh-CN" altLang="en-US" sz="2400" b="0" i="0" u="none" strike="noStrike" kern="0" cap="none" spc="0" normalizeH="0" baseline="-2500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09" name="Freeform 41"/>
            <p:cNvSpPr>
              <a:spLocks/>
            </p:cNvSpPr>
            <p:nvPr/>
          </p:nvSpPr>
          <p:spPr bwMode="auto">
            <a:xfrm>
              <a:off x="2210857" y="2568330"/>
              <a:ext cx="798513" cy="1462088"/>
            </a:xfrm>
            <a:custGeom>
              <a:avLst/>
              <a:gdLst>
                <a:gd name="T0" fmla="*/ 18832322 w 368"/>
                <a:gd name="T1" fmla="*/ 0 h 524"/>
                <a:gd name="T2" fmla="*/ 1732671226 w 368"/>
                <a:gd name="T3" fmla="*/ 1993079856 h 524"/>
                <a:gd name="T4" fmla="*/ 1727962603 w 368"/>
                <a:gd name="T5" fmla="*/ 2147483646 h 524"/>
                <a:gd name="T6" fmla="*/ 0 w 368"/>
                <a:gd name="T7" fmla="*/ 2147483646 h 524"/>
                <a:gd name="T8" fmla="*/ 18832322 w 368"/>
                <a:gd name="T9" fmla="*/ 0 h 5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 h="524">
                  <a:moveTo>
                    <a:pt x="4" y="0"/>
                  </a:moveTo>
                  <a:lnTo>
                    <a:pt x="368" y="256"/>
                  </a:lnTo>
                  <a:lnTo>
                    <a:pt x="367" y="277"/>
                  </a:lnTo>
                  <a:lnTo>
                    <a:pt x="0" y="524"/>
                  </a:lnTo>
                  <a:lnTo>
                    <a:pt x="4" y="0"/>
                  </a:lnTo>
                  <a:close/>
                </a:path>
              </a:pathLst>
            </a:custGeom>
            <a:gradFill rotWithShape="1">
              <a:gsLst>
                <a:gs pos="0">
                  <a:srgbClr val="C1C19A"/>
                </a:gs>
                <a:gs pos="100000">
                  <a:srgbClr val="FFFFCC"/>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a:solidFill>
                  <a:srgbClr val="000000"/>
                </a:solidFill>
                <a:latin typeface="Calibri" panose="020F0502020204030204" pitchFamily="34" charset="0"/>
                <a:ea typeface="华文楷体" panose="02010600040101010101" pitchFamily="2" charset="-122"/>
              </a:endParaRPr>
            </a:p>
          </p:txBody>
        </p:sp>
        <p:pic>
          <p:nvPicPr>
            <p:cNvPr id="110" name="Picture 4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5232" y="298901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8932" y="3825630"/>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 name="Group 44"/>
            <p:cNvGrpSpPr>
              <a:grpSpLocks/>
            </p:cNvGrpSpPr>
            <p:nvPr/>
          </p:nvGrpSpPr>
          <p:grpSpPr bwMode="auto">
            <a:xfrm>
              <a:off x="5190595" y="1779343"/>
              <a:ext cx="1092200" cy="701675"/>
              <a:chOff x="1776" y="2768"/>
              <a:chExt cx="1824" cy="736"/>
            </a:xfrm>
          </p:grpSpPr>
          <p:grpSp>
            <p:nvGrpSpPr>
              <p:cNvPr id="113" name="Group 45"/>
              <p:cNvGrpSpPr>
                <a:grpSpLocks/>
              </p:cNvGrpSpPr>
              <p:nvPr/>
            </p:nvGrpSpPr>
            <p:grpSpPr bwMode="auto">
              <a:xfrm>
                <a:off x="1787" y="2783"/>
                <a:ext cx="1813" cy="721"/>
                <a:chOff x="1787" y="2783"/>
                <a:chExt cx="1813" cy="721"/>
              </a:xfrm>
            </p:grpSpPr>
            <p:sp>
              <p:nvSpPr>
                <p:cNvPr id="123" name="Oval 46"/>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4" name="Oval 47"/>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5" name="Oval 48"/>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6" name="Oval 49"/>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7" name="Oval 50"/>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8" name="Oval 51"/>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9" name="Oval 52"/>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30" name="Oval 53"/>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31" name="Oval 54"/>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grpSp>
          <p:sp>
            <p:nvSpPr>
              <p:cNvPr id="114" name="Oval 55"/>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5" name="Oval 56"/>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6" name="Oval 57"/>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7" name="Oval 58"/>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8" name="Oval 59"/>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19" name="Oval 60"/>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0" name="Oval 61"/>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1" name="Oval 62"/>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sp>
            <p:nvSpPr>
              <p:cNvPr id="122" name="Oval 63"/>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a:solidFill>
                    <a:srgbClr val="000000"/>
                  </a:solidFill>
                  <a:latin typeface="Calibri" panose="020F0502020204030204" pitchFamily="34" charset="0"/>
                  <a:ea typeface="华文楷体" panose="02010600040101010101" pitchFamily="2" charset="-122"/>
                </a:endParaRPr>
              </a:p>
            </p:txBody>
          </p:sp>
        </p:grpSp>
        <p:sp>
          <p:nvSpPr>
            <p:cNvPr id="132" name="Text Box 64"/>
            <p:cNvSpPr txBox="1">
              <a:spLocks noChangeArrowheads="1"/>
            </p:cNvSpPr>
            <p:nvPr/>
          </p:nvSpPr>
          <p:spPr bwMode="auto">
            <a:xfrm>
              <a:off x="5474757" y="1869830"/>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2</a:t>
              </a:r>
            </a:p>
          </p:txBody>
        </p:sp>
        <p:pic>
          <p:nvPicPr>
            <p:cNvPr id="133"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6882" y="2431805"/>
              <a:ext cx="5159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4" name="Text Box 66"/>
            <p:cNvSpPr txBox="1">
              <a:spLocks noChangeArrowheads="1"/>
            </p:cNvSpPr>
            <p:nvPr/>
          </p:nvSpPr>
          <p:spPr bwMode="auto">
            <a:xfrm>
              <a:off x="4460345" y="201746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a:ln>
                    <a:noFill/>
                  </a:ln>
                  <a:solidFill>
                    <a:srgbClr val="3333CC"/>
                  </a:solidFill>
                  <a:effectLst/>
                  <a:uLnTx/>
                  <a:uFillTx/>
                  <a:latin typeface="Calibri" panose="020F0502020204030204" pitchFamily="34" charset="0"/>
                  <a:ea typeface="华文楷体" panose="02010600040101010101" pitchFamily="2" charset="-122"/>
                </a:rPr>
                <a:t>2</a:t>
              </a:r>
            </a:p>
          </p:txBody>
        </p:sp>
        <p:sp>
          <p:nvSpPr>
            <p:cNvPr id="135" name="Line 67"/>
            <p:cNvSpPr>
              <a:spLocks noChangeShapeType="1"/>
            </p:cNvSpPr>
            <p:nvPr/>
          </p:nvSpPr>
          <p:spPr bwMode="auto">
            <a:xfrm>
              <a:off x="40745" y="3639893"/>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36" name="Text Box 69"/>
          <p:cNvSpPr txBox="1">
            <a:spLocks noChangeArrowheads="1"/>
          </p:cNvSpPr>
          <p:nvPr/>
        </p:nvSpPr>
        <p:spPr bwMode="auto">
          <a:xfrm>
            <a:off x="868084" y="5148307"/>
            <a:ext cx="7923251" cy="1208110"/>
          </a:xfrm>
          <a:prstGeom prst="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zh-CN"/>
            </a:defPPr>
            <a:lvl1pPr indent="-180000">
              <a:lnSpc>
                <a:spcPct val="150000"/>
              </a:lnSpc>
              <a:buFont typeface="Arial" panose="020B0604020202020204" pitchFamily="34" charset="0"/>
              <a:buChar char="•"/>
              <a:defRPr>
                <a:solidFill>
                  <a:srgbClr val="FFFFFF"/>
                </a:solidFill>
                <a:latin typeface="Calibri" panose="020F0502020204030204" pitchFamily="34" charset="0"/>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只要目的网络不是 </a:t>
            </a:r>
            <a:r>
              <a:rPr lang="en-US" altLang="zh-CN" dirty="0"/>
              <a:t>N</a:t>
            </a:r>
            <a:r>
              <a:rPr lang="en-US" altLang="zh-CN" baseline="-25000" dirty="0"/>
              <a:t>1 </a:t>
            </a:r>
            <a:r>
              <a:rPr lang="zh-CN" altLang="en-US" dirty="0"/>
              <a:t>和 </a:t>
            </a:r>
            <a:r>
              <a:rPr lang="en-US" altLang="zh-CN" dirty="0"/>
              <a:t>N</a:t>
            </a:r>
            <a:r>
              <a:rPr lang="en-US" altLang="zh-CN" baseline="-25000" dirty="0"/>
              <a:t>2</a:t>
            </a:r>
            <a:r>
              <a:rPr lang="zh-CN" altLang="en-US" dirty="0"/>
              <a:t>，一律选择默认路由</a:t>
            </a:r>
          </a:p>
          <a:p>
            <a:pPr marL="800100" lvl="1" indent="-342900">
              <a:buFont typeface="Wingdings 3" panose="05040102010807070707" pitchFamily="18" charset="2"/>
              <a:buChar char="4"/>
            </a:pPr>
            <a:r>
              <a:rPr lang="zh-CN" altLang="en-US" sz="2000" dirty="0">
                <a:latin typeface="Calibri" panose="020F0502020204030204" pitchFamily="34" charset="0"/>
                <a:ea typeface="黑体" panose="02010609060101010101" pitchFamily="49" charset="-122"/>
              </a:rPr>
              <a:t>把数据报先间接交付路由器 </a:t>
            </a:r>
            <a:r>
              <a:rPr lang="en-US" altLang="zh-CN" sz="2000" dirty="0">
                <a:latin typeface="Calibri" panose="020F0502020204030204" pitchFamily="34" charset="0"/>
                <a:ea typeface="黑体" panose="02010609060101010101" pitchFamily="49" charset="-122"/>
              </a:rPr>
              <a:t>R</a:t>
            </a:r>
            <a:r>
              <a:rPr lang="en-US" altLang="zh-CN" sz="2000" baseline="-25000" dirty="0">
                <a:latin typeface="Calibri" panose="020F0502020204030204" pitchFamily="34" charset="0"/>
                <a:ea typeface="黑体" panose="02010609060101010101" pitchFamily="49" charset="-122"/>
              </a:rPr>
              <a:t>1</a:t>
            </a:r>
            <a:r>
              <a:rPr lang="zh-CN" altLang="en-US" sz="2000" dirty="0">
                <a:latin typeface="Calibri" panose="020F0502020204030204" pitchFamily="34" charset="0"/>
                <a:ea typeface="黑体" panose="02010609060101010101" pitchFamily="49" charset="-122"/>
              </a:rPr>
              <a:t>，让 </a:t>
            </a:r>
            <a:r>
              <a:rPr lang="en-US" altLang="zh-CN" sz="2000" dirty="0">
                <a:latin typeface="Calibri" panose="020F0502020204030204" pitchFamily="34" charset="0"/>
                <a:ea typeface="黑体" panose="02010609060101010101" pitchFamily="49" charset="-122"/>
              </a:rPr>
              <a:t>R</a:t>
            </a:r>
            <a:r>
              <a:rPr lang="en-US" altLang="zh-CN" sz="2000" baseline="-25000" dirty="0">
                <a:latin typeface="Calibri" panose="020F0502020204030204" pitchFamily="34" charset="0"/>
                <a:ea typeface="黑体" panose="02010609060101010101" pitchFamily="49" charset="-122"/>
              </a:rPr>
              <a:t>1</a:t>
            </a:r>
            <a:r>
              <a:rPr lang="en-US" altLang="zh-CN" sz="2000" dirty="0">
                <a:latin typeface="Calibri" panose="020F0502020204030204" pitchFamily="34" charset="0"/>
                <a:ea typeface="黑体" panose="02010609060101010101" pitchFamily="49" charset="-122"/>
              </a:rPr>
              <a:t> </a:t>
            </a:r>
            <a:r>
              <a:rPr lang="zh-CN" altLang="en-US" sz="2000" dirty="0">
                <a:latin typeface="Calibri" panose="020F0502020204030204" pitchFamily="34" charset="0"/>
                <a:ea typeface="黑体" panose="02010609060101010101" pitchFamily="49" charset="-122"/>
              </a:rPr>
              <a:t>再转发给下一个路由器 </a:t>
            </a:r>
          </a:p>
        </p:txBody>
      </p:sp>
    </p:spTree>
    <p:custDataLst>
      <p:tags r:id="rId2"/>
    </p:custDataLst>
    <p:extLst>
      <p:ext uri="{BB962C8B-B14F-4D97-AF65-F5344CB8AC3E}">
        <p14:creationId xmlns:p14="http://schemas.microsoft.com/office/powerpoint/2010/main" val="30633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dissolv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10.xml><?xml version="1.0" encoding="utf-8"?>
<p:tagLst xmlns:a="http://schemas.openxmlformats.org/drawingml/2006/main" xmlns:r="http://schemas.openxmlformats.org/officeDocument/2006/relationships" xmlns:p="http://schemas.openxmlformats.org/presentationml/2006/main">
  <p:tag name="TIMING" val="|18.7|8.5|49.8"/>
</p:tagLst>
</file>

<file path=ppt/tags/tag11.xml><?xml version="1.0" encoding="utf-8"?>
<p:tagLst xmlns:a="http://schemas.openxmlformats.org/drawingml/2006/main" xmlns:r="http://schemas.openxmlformats.org/officeDocument/2006/relationships" xmlns:p="http://schemas.openxmlformats.org/presentationml/2006/main">
  <p:tag name="TIMING" val="|44.2|20.4|14.7|68.9"/>
</p:tagLst>
</file>

<file path=ppt/tags/tag12.xml><?xml version="1.0" encoding="utf-8"?>
<p:tagLst xmlns:a="http://schemas.openxmlformats.org/drawingml/2006/main" xmlns:r="http://schemas.openxmlformats.org/officeDocument/2006/relationships" xmlns:p="http://schemas.openxmlformats.org/presentationml/2006/main">
  <p:tag name="TIMING" val="|9.8|63.1|8.2|30.8|59.4|50.6"/>
</p:tagLst>
</file>

<file path=ppt/tags/tag13.xml><?xml version="1.0" encoding="utf-8"?>
<p:tagLst xmlns:a="http://schemas.openxmlformats.org/drawingml/2006/main" xmlns:r="http://schemas.openxmlformats.org/officeDocument/2006/relationships" xmlns:p="http://schemas.openxmlformats.org/presentationml/2006/main">
  <p:tag name="TIMING" val="|61.2|10.5|2.6|20.7|3.9|5.8|86.8|3.9|79.7|2.6|9.7"/>
</p:tagLst>
</file>

<file path=ppt/tags/tag14.xml><?xml version="1.0" encoding="utf-8"?>
<p:tagLst xmlns:a="http://schemas.openxmlformats.org/drawingml/2006/main" xmlns:r="http://schemas.openxmlformats.org/officeDocument/2006/relationships" xmlns:p="http://schemas.openxmlformats.org/presentationml/2006/main">
  <p:tag name="TIMING" val="|1.6|4.4|8.1|31.4"/>
</p:tagLst>
</file>

<file path=ppt/tags/tag15.xml><?xml version="1.0" encoding="utf-8"?>
<p:tagLst xmlns:a="http://schemas.openxmlformats.org/drawingml/2006/main" xmlns:r="http://schemas.openxmlformats.org/officeDocument/2006/relationships" xmlns:p="http://schemas.openxmlformats.org/presentationml/2006/main">
  <p:tag name="TIMING" val="|30.9|8.8|13.1|42.5"/>
</p:tagLst>
</file>

<file path=ppt/tags/tag16.xml><?xml version="1.0" encoding="utf-8"?>
<p:tagLst xmlns:a="http://schemas.openxmlformats.org/drawingml/2006/main" xmlns:r="http://schemas.openxmlformats.org/officeDocument/2006/relationships" xmlns:p="http://schemas.openxmlformats.org/presentationml/2006/main">
  <p:tag name="TIMING" val="|20.9|6.6|9.9|55.8|19.1"/>
</p:tagLst>
</file>

<file path=ppt/tags/tag17.xml><?xml version="1.0" encoding="utf-8"?>
<p:tagLst xmlns:a="http://schemas.openxmlformats.org/drawingml/2006/main" xmlns:r="http://schemas.openxmlformats.org/officeDocument/2006/relationships" xmlns:p="http://schemas.openxmlformats.org/presentationml/2006/main">
  <p:tag name="TIMING" val="|32.5"/>
</p:tagLst>
</file>

<file path=ppt/tags/tag18.xml><?xml version="1.0" encoding="utf-8"?>
<p:tagLst xmlns:a="http://schemas.openxmlformats.org/drawingml/2006/main" xmlns:r="http://schemas.openxmlformats.org/officeDocument/2006/relationships" xmlns:p="http://schemas.openxmlformats.org/presentationml/2006/main">
  <p:tag name="TIMING" val="|38|45.1|11|39|4.4|16.9"/>
</p:tagLst>
</file>

<file path=ppt/tags/tag19.xml><?xml version="1.0" encoding="utf-8"?>
<p:tagLst xmlns:a="http://schemas.openxmlformats.org/drawingml/2006/main" xmlns:r="http://schemas.openxmlformats.org/officeDocument/2006/relationships" xmlns:p="http://schemas.openxmlformats.org/presentationml/2006/main">
  <p:tag name="TIMING" val="|2.3|22.8|57.2|4.6"/>
</p:tagLst>
</file>

<file path=ppt/tags/tag2.xml><?xml version="1.0" encoding="utf-8"?>
<p:tagLst xmlns:a="http://schemas.openxmlformats.org/drawingml/2006/main" xmlns:r="http://schemas.openxmlformats.org/officeDocument/2006/relationships" xmlns:p="http://schemas.openxmlformats.org/presentationml/2006/main">
  <p:tag name="TIMING" val="|37.7|29.1"/>
</p:tagLst>
</file>

<file path=ppt/tags/tag20.xml><?xml version="1.0" encoding="utf-8"?>
<p:tagLst xmlns:a="http://schemas.openxmlformats.org/drawingml/2006/main" xmlns:r="http://schemas.openxmlformats.org/officeDocument/2006/relationships" xmlns:p="http://schemas.openxmlformats.org/presentationml/2006/main">
  <p:tag name="TIMING" val="|72"/>
</p:tagLst>
</file>

<file path=ppt/tags/tag21.xml><?xml version="1.0" encoding="utf-8"?>
<p:tagLst xmlns:a="http://schemas.openxmlformats.org/drawingml/2006/main" xmlns:r="http://schemas.openxmlformats.org/officeDocument/2006/relationships" xmlns:p="http://schemas.openxmlformats.org/presentationml/2006/main">
  <p:tag name="TIMING" val="|73.5"/>
</p:tagLst>
</file>

<file path=ppt/tags/tag22.xml><?xml version="1.0" encoding="utf-8"?>
<p:tagLst xmlns:a="http://schemas.openxmlformats.org/drawingml/2006/main" xmlns:r="http://schemas.openxmlformats.org/officeDocument/2006/relationships" xmlns:p="http://schemas.openxmlformats.org/presentationml/2006/main">
  <p:tag name="TIMING" val="|55.8|86.6"/>
</p:tagLst>
</file>

<file path=ppt/tags/tag23.xml><?xml version="1.0" encoding="utf-8"?>
<p:tagLst xmlns:a="http://schemas.openxmlformats.org/drawingml/2006/main" xmlns:r="http://schemas.openxmlformats.org/officeDocument/2006/relationships" xmlns:p="http://schemas.openxmlformats.org/presentationml/2006/main">
  <p:tag name="TIMING" val="|2.3|18.4|44.9|29.2|26|32.3"/>
</p:tagLst>
</file>

<file path=ppt/tags/tag24.xml><?xml version="1.0" encoding="utf-8"?>
<p:tagLst xmlns:a="http://schemas.openxmlformats.org/drawingml/2006/main" xmlns:r="http://schemas.openxmlformats.org/officeDocument/2006/relationships" xmlns:p="http://schemas.openxmlformats.org/presentationml/2006/main">
  <p:tag name="TIMING" val="|124.7"/>
</p:tagLst>
</file>

<file path=ppt/tags/tag25.xml><?xml version="1.0" encoding="utf-8"?>
<p:tagLst xmlns:a="http://schemas.openxmlformats.org/drawingml/2006/main" xmlns:r="http://schemas.openxmlformats.org/officeDocument/2006/relationships" xmlns:p="http://schemas.openxmlformats.org/presentationml/2006/main">
  <p:tag name="TIMING" val="|26.2|34.6|59.1|29.7|3.1|19.1|34.9|27.5"/>
</p:tagLst>
</file>

<file path=ppt/tags/tag26.xml><?xml version="1.0" encoding="utf-8"?>
<p:tagLst xmlns:a="http://schemas.openxmlformats.org/drawingml/2006/main" xmlns:r="http://schemas.openxmlformats.org/officeDocument/2006/relationships" xmlns:p="http://schemas.openxmlformats.org/presentationml/2006/main">
  <p:tag name="TIMING" val="|10|11|27.3|24.9|21.6|19.5"/>
</p:tagLst>
</file>

<file path=ppt/tags/tag27.xml><?xml version="1.0" encoding="utf-8"?>
<p:tagLst xmlns:a="http://schemas.openxmlformats.org/drawingml/2006/main" xmlns:r="http://schemas.openxmlformats.org/officeDocument/2006/relationships" xmlns:p="http://schemas.openxmlformats.org/presentationml/2006/main">
  <p:tag name="TIMING" val="|4.6|2"/>
</p:tagLst>
</file>

<file path=ppt/tags/tag28.xml><?xml version="1.0" encoding="utf-8"?>
<p:tagLst xmlns:a="http://schemas.openxmlformats.org/drawingml/2006/main" xmlns:r="http://schemas.openxmlformats.org/officeDocument/2006/relationships" xmlns:p="http://schemas.openxmlformats.org/presentationml/2006/main">
  <p:tag name="TIMING" val="|23.3|20.7|66.4"/>
</p:tagLst>
</file>

<file path=ppt/tags/tag3.xml><?xml version="1.0" encoding="utf-8"?>
<p:tagLst xmlns:a="http://schemas.openxmlformats.org/drawingml/2006/main" xmlns:r="http://schemas.openxmlformats.org/officeDocument/2006/relationships" xmlns:p="http://schemas.openxmlformats.org/presentationml/2006/main">
  <p:tag name="TIMING" val="|13.3|28.1"/>
</p:tagLst>
</file>

<file path=ppt/tags/tag4.xml><?xml version="1.0" encoding="utf-8"?>
<p:tagLst xmlns:a="http://schemas.openxmlformats.org/drawingml/2006/main" xmlns:r="http://schemas.openxmlformats.org/officeDocument/2006/relationships" xmlns:p="http://schemas.openxmlformats.org/presentationml/2006/main">
  <p:tag name="TIMING" val="|72.7|38.3"/>
</p:tagLst>
</file>

<file path=ppt/tags/tag5.xml><?xml version="1.0" encoding="utf-8"?>
<p:tagLst xmlns:a="http://schemas.openxmlformats.org/drawingml/2006/main" xmlns:r="http://schemas.openxmlformats.org/officeDocument/2006/relationships" xmlns:p="http://schemas.openxmlformats.org/presentationml/2006/main">
  <p:tag name="TIMING" val="|2.1|191.7"/>
</p:tagLst>
</file>

<file path=ppt/tags/tag6.xml><?xml version="1.0" encoding="utf-8"?>
<p:tagLst xmlns:a="http://schemas.openxmlformats.org/drawingml/2006/main" xmlns:r="http://schemas.openxmlformats.org/officeDocument/2006/relationships" xmlns:p="http://schemas.openxmlformats.org/presentationml/2006/main">
  <p:tag name="TIMING" val="|4.4|81.9"/>
</p:tagLst>
</file>

<file path=ppt/tags/tag7.xml><?xml version="1.0" encoding="utf-8"?>
<p:tagLst xmlns:a="http://schemas.openxmlformats.org/drawingml/2006/main" xmlns:r="http://schemas.openxmlformats.org/officeDocument/2006/relationships" xmlns:p="http://schemas.openxmlformats.org/presentationml/2006/main">
  <p:tag name="TIMING" val="|135.3|54.4|23|18.7|12.8"/>
</p:tagLst>
</file>

<file path=ppt/tags/tag8.xml><?xml version="1.0" encoding="utf-8"?>
<p:tagLst xmlns:a="http://schemas.openxmlformats.org/drawingml/2006/main" xmlns:r="http://schemas.openxmlformats.org/officeDocument/2006/relationships" xmlns:p="http://schemas.openxmlformats.org/presentationml/2006/main">
  <p:tag name="TIMING" val="|11.9|15.3|6|40|2.9|1.5|1.2|1.7|4.5|3|20.5|1.3|1.5|1.5|1.5|2.3|2.6|1.2|37|1.3|1.4|0.9|1.1|1.6|21.1|23.9"/>
</p:tagLst>
</file>

<file path=ppt/tags/tag9.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27474</TotalTime>
  <Words>4088</Words>
  <Application>Microsoft Office PowerPoint</Application>
  <PresentationFormat>全屏显示(4:3)</PresentationFormat>
  <Paragraphs>978</Paragraphs>
  <Slides>43</Slides>
  <Notes>23</Notes>
  <HiddenSlides>0</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1</vt:i4>
      </vt:variant>
      <vt:variant>
        <vt:lpstr>幻灯片标题</vt:lpstr>
      </vt:variant>
      <vt:variant>
        <vt:i4>43</vt:i4>
      </vt:variant>
    </vt:vector>
  </HeadingPairs>
  <TitlesOfParts>
    <vt:vector size="64" baseType="lpstr">
      <vt:lpstr>方正舒体</vt:lpstr>
      <vt:lpstr>仿宋</vt:lpstr>
      <vt:lpstr>黑体</vt:lpstr>
      <vt:lpstr>华文楷体</vt:lpstr>
      <vt:lpstr>华文新魏</vt:lpstr>
      <vt:lpstr>楷体</vt:lpstr>
      <vt:lpstr>宋体</vt:lpstr>
      <vt:lpstr>微软雅黑</vt:lpstr>
      <vt:lpstr>Arial</vt:lpstr>
      <vt:lpstr>Arial Black</vt:lpstr>
      <vt:lpstr>Calibri</vt:lpstr>
      <vt:lpstr>Comic Sans MS</vt:lpstr>
      <vt:lpstr>Tahoma</vt:lpstr>
      <vt:lpstr>Times New Roman</vt:lpstr>
      <vt:lpstr>Wingdings</vt:lpstr>
      <vt:lpstr>Wingdings 3</vt:lpstr>
      <vt:lpstr>Pixel</vt:lpstr>
      <vt:lpstr>自定义设计方案</vt:lpstr>
      <vt:lpstr>3_自定义设计方案</vt:lpstr>
      <vt:lpstr>4_自定义设计方案</vt:lpstr>
      <vt:lpstr>VISIO</vt:lpstr>
      <vt:lpstr>第四章 网络互联(2)   </vt:lpstr>
      <vt:lpstr>分组在互联网中的传送</vt:lpstr>
      <vt:lpstr>分组在互联网中的传送</vt:lpstr>
      <vt:lpstr>提纲</vt:lpstr>
      <vt:lpstr>IP分组转发</vt:lpstr>
      <vt:lpstr>IP分组转发</vt:lpstr>
      <vt:lpstr>IP分组转发</vt:lpstr>
      <vt:lpstr>IP分组转发</vt:lpstr>
      <vt:lpstr>默认路由举例</vt:lpstr>
      <vt:lpstr>分组转发规则</vt:lpstr>
      <vt:lpstr>PowerPoint 演示文稿</vt:lpstr>
      <vt:lpstr>提纲</vt:lpstr>
      <vt:lpstr>地址解析协议 (Address Resolution Protocol, ARP)</vt:lpstr>
      <vt:lpstr>IP地址解析为硬件地址的可能方法</vt:lpstr>
      <vt:lpstr>地址解析协议 (Address Resolution Protocol, ARP)</vt:lpstr>
      <vt:lpstr>地址解析协议 (Address Resolution Protocol, ARP)</vt:lpstr>
      <vt:lpstr>地址解析协议 (Address Resolution Protocol, ARP)</vt:lpstr>
      <vt:lpstr>地址解析协议 (Address Resolution Protocol, ARP)</vt:lpstr>
      <vt:lpstr>应当注意的问题</vt:lpstr>
      <vt:lpstr>ARP分组格式</vt:lpstr>
      <vt:lpstr>提纲</vt:lpstr>
      <vt:lpstr>IP报文格式</vt:lpstr>
      <vt:lpstr>IP报文头部字段说明</vt:lpstr>
      <vt:lpstr>IP报文头部字段说明</vt:lpstr>
      <vt:lpstr>IP报文头部字段说明</vt:lpstr>
      <vt:lpstr>IP报文头部字段说明</vt:lpstr>
      <vt:lpstr>IP报文头部字段说明</vt:lpstr>
      <vt:lpstr>IP报文头部字段说明</vt:lpstr>
      <vt:lpstr>IP报文头部字段说明</vt:lpstr>
      <vt:lpstr>IP报文头部字段说明</vt:lpstr>
      <vt:lpstr>IP报文头部字段说明</vt:lpstr>
      <vt:lpstr>IP报文头部字段说明</vt:lpstr>
      <vt:lpstr>IP报文头部字段说明</vt:lpstr>
      <vt:lpstr>提纲</vt:lpstr>
      <vt:lpstr>IP分片 (Fragmentation)</vt:lpstr>
      <vt:lpstr>IP分片 (Fragmentation)</vt:lpstr>
      <vt:lpstr>IP分片 (Fragmentation)</vt:lpstr>
      <vt:lpstr>IP头部有关分片的三个字段</vt:lpstr>
      <vt:lpstr>PowerPoint 演示文稿</vt:lpstr>
      <vt:lpstr>IP分片举例</vt:lpstr>
      <vt:lpstr>PowerPoint 演示文稿</vt:lpstr>
      <vt:lpstr>IP分片的缺点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1369</cp:revision>
  <dcterms:created xsi:type="dcterms:W3CDTF">2017-02-02T15:53:23Z</dcterms:created>
  <dcterms:modified xsi:type="dcterms:W3CDTF">2022-03-22T14:04:39Z</dcterms:modified>
</cp:coreProperties>
</file>